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288" y="-7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4101AC9E-A798-4AA3-A3D0-245EA9ABDE99}" type="datetimeFigureOut">
              <a:rPr lang="en-US" smtClean="0"/>
              <a:t>08-Jun-22</a:t>
            </a:fld>
            <a:endParaRPr lang="en-US"/>
          </a:p>
        </p:txBody>
      </p:sp>
      <p:sp>
        <p:nvSpPr>
          <p:cNvPr id="4" name="Slide Image Placeholder 3"/>
          <p:cNvSpPr>
            <a:spLocks noGrp="1" noRot="1" noChangeAspect="1"/>
          </p:cNvSpPr>
          <p:nvPr>
            <p:ph type="sldImg" idx="2"/>
          </p:nvPr>
        </p:nvSpPr>
        <p:spPr>
          <a:xfrm>
            <a:off x="2428875" y="754063"/>
            <a:ext cx="291465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113CBFC3-36E6-4002-8CD6-E5D550453E8E}" type="slidenum">
              <a:rPr lang="en-US" smtClean="0"/>
              <a:t>‹#›</a:t>
            </a:fld>
            <a:endParaRPr lang="en-US"/>
          </a:p>
        </p:txBody>
      </p:sp>
    </p:spTree>
    <p:extLst>
      <p:ext uri="{BB962C8B-B14F-4D97-AF65-F5344CB8AC3E}">
        <p14:creationId xmlns:p14="http://schemas.microsoft.com/office/powerpoint/2010/main" val="6952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693E6-2C62-4340-9910-DD923AF29044}" type="slidenum">
              <a:rPr lang="en-US" smtClean="0"/>
              <a:t>58</a:t>
            </a:fld>
            <a:endParaRPr lang="en-US"/>
          </a:p>
        </p:txBody>
      </p:sp>
    </p:spTree>
    <p:extLst>
      <p:ext uri="{BB962C8B-B14F-4D97-AF65-F5344CB8AC3E}">
        <p14:creationId xmlns:p14="http://schemas.microsoft.com/office/powerpoint/2010/main" val="279753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p:spPr>
      </p:sp>
      <p:sp>
        <p:nvSpPr>
          <p:cNvPr id="3" name="Notes Placeholder 2"/>
          <p:cNvSpPr>
            <a:spLocks noGrp="1"/>
          </p:cNvSpPr>
          <p:nvPr>
            <p:ph type="body" idx="1"/>
          </p:nvPr>
        </p:nvSpPr>
        <p:spPr/>
        <p:txBody>
          <a:bodyPr/>
          <a:lstStyle/>
          <a:p>
            <a:r>
              <a:rPr lang="en-US" dirty="0" err="1" smtClean="0"/>
              <a:t>Ind</a:t>
            </a:r>
            <a:r>
              <a:rPr lang="en-US" dirty="0" smtClean="0"/>
              <a:t> </a:t>
            </a:r>
            <a:r>
              <a:rPr lang="en-US" smtClean="0"/>
              <a:t>errors during</a:t>
            </a:r>
            <a:endParaRPr lang="en-US"/>
          </a:p>
        </p:txBody>
      </p:sp>
      <p:sp>
        <p:nvSpPr>
          <p:cNvPr id="4" name="Slide Number Placeholder 3"/>
          <p:cNvSpPr>
            <a:spLocks noGrp="1"/>
          </p:cNvSpPr>
          <p:nvPr>
            <p:ph type="sldNum" sz="quarter" idx="10"/>
          </p:nvPr>
        </p:nvSpPr>
        <p:spPr/>
        <p:txBody>
          <a:bodyPr/>
          <a:lstStyle/>
          <a:p>
            <a:fld id="{37117F4A-CC55-4711-B5FE-1A761561CD60}" type="slidenum">
              <a:rPr lang="en-US" smtClean="0"/>
              <a:t>103</a:t>
            </a:fld>
            <a:endParaRPr lang="en-US"/>
          </a:p>
        </p:txBody>
      </p:sp>
    </p:spTree>
    <p:extLst>
      <p:ext uri="{BB962C8B-B14F-4D97-AF65-F5344CB8AC3E}">
        <p14:creationId xmlns:p14="http://schemas.microsoft.com/office/powerpoint/2010/main" val="194078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ASST</a:t>
            </a:r>
            <a:r>
              <a:rPr spc="-65" dirty="0"/>
              <a:t> </a:t>
            </a:r>
            <a:r>
              <a:rPr spc="-5" dirty="0"/>
              <a:t>PROFESSOR</a:t>
            </a:r>
          </a:p>
        </p:txBody>
      </p:sp>
      <p:sp>
        <p:nvSpPr>
          <p:cNvPr id="5" name="Holder 5"/>
          <p:cNvSpPr>
            <a:spLocks noGrp="1"/>
          </p:cNvSpPr>
          <p:nvPr>
            <p:ph type="dt" sz="half" idx="6"/>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BMCE</a:t>
            </a:r>
            <a:r>
              <a:rPr spc="-50" dirty="0"/>
              <a:t> </a:t>
            </a:r>
            <a:r>
              <a:rPr spc="-5" dirty="0"/>
              <a:t>SASTHAMCOTA</a:t>
            </a:r>
          </a:p>
        </p:txBody>
      </p:sp>
      <p:sp>
        <p:nvSpPr>
          <p:cNvPr id="6" name="Holder 6"/>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ts val="11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u="heavy">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ASST</a:t>
            </a:r>
            <a:r>
              <a:rPr spc="-65" dirty="0"/>
              <a:t> </a:t>
            </a:r>
            <a:r>
              <a:rPr spc="-5" dirty="0"/>
              <a:t>PROFESSOR</a:t>
            </a:r>
          </a:p>
        </p:txBody>
      </p:sp>
      <p:sp>
        <p:nvSpPr>
          <p:cNvPr id="5" name="Holder 5"/>
          <p:cNvSpPr>
            <a:spLocks noGrp="1"/>
          </p:cNvSpPr>
          <p:nvPr>
            <p:ph type="dt" sz="half" idx="6"/>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BMCE</a:t>
            </a:r>
            <a:r>
              <a:rPr spc="-50" dirty="0"/>
              <a:t> </a:t>
            </a:r>
            <a:r>
              <a:rPr spc="-5" dirty="0"/>
              <a:t>SASTHAMCOTA</a:t>
            </a:r>
          </a:p>
        </p:txBody>
      </p:sp>
      <p:sp>
        <p:nvSpPr>
          <p:cNvPr id="6" name="Holder 6"/>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ts val="115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u="heavy">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ASST</a:t>
            </a:r>
            <a:r>
              <a:rPr spc="-65" dirty="0"/>
              <a:t> </a:t>
            </a:r>
            <a:r>
              <a:rPr spc="-5" dirty="0"/>
              <a:t>PROFESSOR</a:t>
            </a:r>
          </a:p>
        </p:txBody>
      </p:sp>
      <p:sp>
        <p:nvSpPr>
          <p:cNvPr id="6" name="Holder 6"/>
          <p:cNvSpPr>
            <a:spLocks noGrp="1"/>
          </p:cNvSpPr>
          <p:nvPr>
            <p:ph type="dt" sz="half" idx="6"/>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BMCE</a:t>
            </a:r>
            <a:r>
              <a:rPr spc="-50" dirty="0"/>
              <a:t> </a:t>
            </a:r>
            <a:r>
              <a:rPr spc="-5" dirty="0"/>
              <a:t>SASTHAMCOTA</a:t>
            </a:r>
          </a:p>
        </p:txBody>
      </p:sp>
      <p:sp>
        <p:nvSpPr>
          <p:cNvPr id="7" name="Holder 7"/>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ts val="115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u="heavy">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ASST</a:t>
            </a:r>
            <a:r>
              <a:rPr spc="-65" dirty="0"/>
              <a:t> </a:t>
            </a:r>
            <a:r>
              <a:rPr spc="-5" dirty="0"/>
              <a:t>PROFESSOR</a:t>
            </a:r>
          </a:p>
        </p:txBody>
      </p:sp>
      <p:sp>
        <p:nvSpPr>
          <p:cNvPr id="4" name="Holder 4"/>
          <p:cNvSpPr>
            <a:spLocks noGrp="1"/>
          </p:cNvSpPr>
          <p:nvPr>
            <p:ph type="dt" sz="half" idx="6"/>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BMCE</a:t>
            </a:r>
            <a:r>
              <a:rPr spc="-50" dirty="0"/>
              <a:t> </a:t>
            </a:r>
            <a:r>
              <a:rPr spc="-5" dirty="0"/>
              <a:t>SASTHAMCOTA</a:t>
            </a:r>
          </a:p>
        </p:txBody>
      </p:sp>
      <p:sp>
        <p:nvSpPr>
          <p:cNvPr id="5" name="Holder 5"/>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ts val="11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ASST</a:t>
            </a:r>
            <a:r>
              <a:rPr spc="-65" dirty="0"/>
              <a:t> </a:t>
            </a:r>
            <a:r>
              <a:rPr spc="-5" dirty="0"/>
              <a:t>PROFESSOR</a:t>
            </a:r>
          </a:p>
        </p:txBody>
      </p:sp>
      <p:sp>
        <p:nvSpPr>
          <p:cNvPr id="3" name="Holder 3"/>
          <p:cNvSpPr>
            <a:spLocks noGrp="1"/>
          </p:cNvSpPr>
          <p:nvPr>
            <p:ph type="dt" sz="half" idx="6"/>
          </p:nvPr>
        </p:nvSpPr>
        <p:spPr/>
        <p:txBody>
          <a:bodyPr lIns="0" tIns="0" rIns="0" bIns="0"/>
          <a:lstStyle>
            <a:lvl1pPr>
              <a:defRPr sz="1100" b="0" i="0">
                <a:solidFill>
                  <a:schemeClr val="tx1"/>
                </a:solidFill>
                <a:latin typeface="Carlito"/>
                <a:cs typeface="Carlito"/>
              </a:defRPr>
            </a:lvl1pPr>
          </a:lstStyle>
          <a:p>
            <a:pPr marL="12700">
              <a:lnSpc>
                <a:spcPts val="1150"/>
              </a:lnSpc>
            </a:pPr>
            <a:r>
              <a:rPr spc="-5" dirty="0"/>
              <a:t>BMCE</a:t>
            </a:r>
            <a:r>
              <a:rPr spc="-50" dirty="0"/>
              <a:t> </a:t>
            </a:r>
            <a:r>
              <a:rPr spc="-5" dirty="0"/>
              <a:t>SASTHAMCOTA</a:t>
            </a:r>
          </a:p>
        </p:txBody>
      </p:sp>
      <p:sp>
        <p:nvSpPr>
          <p:cNvPr id="4" name="Holder 4"/>
          <p:cNvSpPr>
            <a:spLocks noGrp="1"/>
          </p:cNvSpPr>
          <p:nvPr>
            <p:ph type="sldNum" sz="quarter" idx="7"/>
          </p:nvPr>
        </p:nvSpPr>
        <p:spPr/>
        <p:txBody>
          <a:bodyPr lIns="0" tIns="0" rIns="0" bIns="0"/>
          <a:lstStyle>
            <a:lvl1pPr>
              <a:defRPr sz="1100" b="0" i="0">
                <a:solidFill>
                  <a:schemeClr val="tx1"/>
                </a:solidFill>
                <a:latin typeface="Carlito"/>
                <a:cs typeface="Carlito"/>
              </a:defRPr>
            </a:lvl1pPr>
          </a:lstStyle>
          <a:p>
            <a:pPr marL="38100">
              <a:lnSpc>
                <a:spcPts val="115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305280" y="2607182"/>
            <a:ext cx="4846955" cy="4841240"/>
          </a:xfrm>
          <a:custGeom>
            <a:avLst/>
            <a:gdLst/>
            <a:ahLst/>
            <a:cxnLst/>
            <a:rect l="l" t="t" r="r" b="b"/>
            <a:pathLst>
              <a:path w="4846955" h="4841240">
                <a:moveTo>
                  <a:pt x="1814080" y="4260431"/>
                </a:moveTo>
                <a:lnTo>
                  <a:pt x="1809305" y="4197007"/>
                </a:lnTo>
                <a:lnTo>
                  <a:pt x="1795411" y="4132948"/>
                </a:lnTo>
                <a:lnTo>
                  <a:pt x="1772107" y="4067822"/>
                </a:lnTo>
                <a:lnTo>
                  <a:pt x="1738109" y="4000982"/>
                </a:lnTo>
                <a:lnTo>
                  <a:pt x="1717065" y="3966718"/>
                </a:lnTo>
                <a:lnTo>
                  <a:pt x="1693532" y="3933596"/>
                </a:lnTo>
                <a:lnTo>
                  <a:pt x="1667408" y="3900462"/>
                </a:lnTo>
                <a:lnTo>
                  <a:pt x="1638515" y="3867277"/>
                </a:lnTo>
                <a:lnTo>
                  <a:pt x="1607388" y="3834727"/>
                </a:lnTo>
                <a:lnTo>
                  <a:pt x="1607388" y="4237748"/>
                </a:lnTo>
                <a:lnTo>
                  <a:pt x="1605559" y="4264266"/>
                </a:lnTo>
                <a:lnTo>
                  <a:pt x="1593494" y="4313809"/>
                </a:lnTo>
                <a:lnTo>
                  <a:pt x="1569135" y="4360862"/>
                </a:lnTo>
                <a:lnTo>
                  <a:pt x="1531645" y="4406011"/>
                </a:lnTo>
                <a:lnTo>
                  <a:pt x="1345590" y="4592066"/>
                </a:lnTo>
                <a:lnTo>
                  <a:pt x="850798" y="4097274"/>
                </a:lnTo>
                <a:lnTo>
                  <a:pt x="999502" y="3948684"/>
                </a:lnTo>
                <a:lnTo>
                  <a:pt x="1034034" y="3916083"/>
                </a:lnTo>
                <a:lnTo>
                  <a:pt x="1092517" y="3873716"/>
                </a:lnTo>
                <a:lnTo>
                  <a:pt x="1149819" y="3850449"/>
                </a:lnTo>
                <a:lnTo>
                  <a:pt x="1208024" y="3841762"/>
                </a:lnTo>
                <a:lnTo>
                  <a:pt x="1237513" y="3842893"/>
                </a:lnTo>
                <a:lnTo>
                  <a:pt x="1297025" y="3856520"/>
                </a:lnTo>
                <a:lnTo>
                  <a:pt x="1358163" y="3882898"/>
                </a:lnTo>
                <a:lnTo>
                  <a:pt x="1419491" y="3924147"/>
                </a:lnTo>
                <a:lnTo>
                  <a:pt x="1450746" y="3950233"/>
                </a:lnTo>
                <a:lnTo>
                  <a:pt x="1482369" y="3980053"/>
                </a:lnTo>
                <a:lnTo>
                  <a:pt x="1509903" y="4009415"/>
                </a:lnTo>
                <a:lnTo>
                  <a:pt x="1554441" y="4068127"/>
                </a:lnTo>
                <a:lnTo>
                  <a:pt x="1584528" y="4126344"/>
                </a:lnTo>
                <a:lnTo>
                  <a:pt x="1602003" y="4182757"/>
                </a:lnTo>
                <a:lnTo>
                  <a:pt x="1607388" y="4237748"/>
                </a:lnTo>
                <a:lnTo>
                  <a:pt x="1607388" y="3834727"/>
                </a:lnTo>
                <a:lnTo>
                  <a:pt x="1570697" y="3800005"/>
                </a:lnTo>
                <a:lnTo>
                  <a:pt x="1534312" y="3769461"/>
                </a:lnTo>
                <a:lnTo>
                  <a:pt x="1497545" y="3742105"/>
                </a:lnTo>
                <a:lnTo>
                  <a:pt x="1460398" y="3717671"/>
                </a:lnTo>
                <a:lnTo>
                  <a:pt x="1423403" y="3696500"/>
                </a:lnTo>
                <a:lnTo>
                  <a:pt x="1386954" y="3678923"/>
                </a:lnTo>
                <a:lnTo>
                  <a:pt x="1351127" y="3664762"/>
                </a:lnTo>
                <a:lnTo>
                  <a:pt x="1281391" y="3646030"/>
                </a:lnTo>
                <a:lnTo>
                  <a:pt x="1214081" y="3639566"/>
                </a:lnTo>
                <a:lnTo>
                  <a:pt x="1181633" y="3640582"/>
                </a:lnTo>
                <a:lnTo>
                  <a:pt x="1151166" y="3645281"/>
                </a:lnTo>
                <a:lnTo>
                  <a:pt x="1122210" y="3652761"/>
                </a:lnTo>
                <a:lnTo>
                  <a:pt x="1094701" y="3662896"/>
                </a:lnTo>
                <a:lnTo>
                  <a:pt x="1068603" y="3675507"/>
                </a:lnTo>
                <a:lnTo>
                  <a:pt x="1073404" y="3649802"/>
                </a:lnTo>
                <a:lnTo>
                  <a:pt x="1076223" y="3623653"/>
                </a:lnTo>
                <a:lnTo>
                  <a:pt x="1076744" y="3596944"/>
                </a:lnTo>
                <a:lnTo>
                  <a:pt x="1074699" y="3569589"/>
                </a:lnTo>
                <a:lnTo>
                  <a:pt x="1063866" y="3515042"/>
                </a:lnTo>
                <a:lnTo>
                  <a:pt x="1045616" y="3459734"/>
                </a:lnTo>
                <a:lnTo>
                  <a:pt x="1019784" y="3406114"/>
                </a:lnTo>
                <a:lnTo>
                  <a:pt x="986053" y="3352292"/>
                </a:lnTo>
                <a:lnTo>
                  <a:pt x="945476" y="3299650"/>
                </a:lnTo>
                <a:lnTo>
                  <a:pt x="923874" y="3274923"/>
                </a:lnTo>
                <a:lnTo>
                  <a:pt x="923023" y="3273945"/>
                </a:lnTo>
                <a:lnTo>
                  <a:pt x="915136" y="3265678"/>
                </a:lnTo>
                <a:lnTo>
                  <a:pt x="915136" y="3652761"/>
                </a:lnTo>
                <a:lnTo>
                  <a:pt x="915098" y="3653790"/>
                </a:lnTo>
                <a:lnTo>
                  <a:pt x="909091" y="3702685"/>
                </a:lnTo>
                <a:lnTo>
                  <a:pt x="888530" y="3752710"/>
                </a:lnTo>
                <a:lnTo>
                  <a:pt x="847877" y="3803015"/>
                </a:lnTo>
                <a:lnTo>
                  <a:pt x="702208" y="3948684"/>
                </a:lnTo>
                <a:lnTo>
                  <a:pt x="247548" y="3494024"/>
                </a:lnTo>
                <a:lnTo>
                  <a:pt x="379755" y="3361817"/>
                </a:lnTo>
                <a:lnTo>
                  <a:pt x="433489" y="3315830"/>
                </a:lnTo>
                <a:lnTo>
                  <a:pt x="483895" y="3288030"/>
                </a:lnTo>
                <a:lnTo>
                  <a:pt x="532752" y="3276066"/>
                </a:lnTo>
                <a:lnTo>
                  <a:pt x="557326" y="3274923"/>
                </a:lnTo>
                <a:lnTo>
                  <a:pt x="581812" y="3276854"/>
                </a:lnTo>
                <a:lnTo>
                  <a:pt x="632371" y="3291230"/>
                </a:lnTo>
                <a:lnTo>
                  <a:pt x="683031" y="3316732"/>
                </a:lnTo>
                <a:lnTo>
                  <a:pt x="734060" y="3353104"/>
                </a:lnTo>
                <a:lnTo>
                  <a:pt x="785012" y="3399282"/>
                </a:lnTo>
                <a:lnTo>
                  <a:pt x="827443" y="3446310"/>
                </a:lnTo>
                <a:lnTo>
                  <a:pt x="863879" y="3496183"/>
                </a:lnTo>
                <a:lnTo>
                  <a:pt x="892073" y="3549294"/>
                </a:lnTo>
                <a:lnTo>
                  <a:pt x="908837" y="3600958"/>
                </a:lnTo>
                <a:lnTo>
                  <a:pt x="915136" y="3652761"/>
                </a:lnTo>
                <a:lnTo>
                  <a:pt x="915136" y="3265678"/>
                </a:lnTo>
                <a:lnTo>
                  <a:pt x="857148" y="3209277"/>
                </a:lnTo>
                <a:lnTo>
                  <a:pt x="815200" y="3174352"/>
                </a:lnTo>
                <a:lnTo>
                  <a:pt x="772922" y="3143796"/>
                </a:lnTo>
                <a:lnTo>
                  <a:pt x="730275" y="3117596"/>
                </a:lnTo>
                <a:lnTo>
                  <a:pt x="687908" y="3096095"/>
                </a:lnTo>
                <a:lnTo>
                  <a:pt x="646049" y="3079623"/>
                </a:lnTo>
                <a:lnTo>
                  <a:pt x="604558" y="3068028"/>
                </a:lnTo>
                <a:lnTo>
                  <a:pt x="563270" y="3061081"/>
                </a:lnTo>
                <a:lnTo>
                  <a:pt x="522185" y="3059290"/>
                </a:lnTo>
                <a:lnTo>
                  <a:pt x="481482" y="3062884"/>
                </a:lnTo>
                <a:lnTo>
                  <a:pt x="441147" y="3071355"/>
                </a:lnTo>
                <a:lnTo>
                  <a:pt x="401218" y="3084195"/>
                </a:lnTo>
                <a:lnTo>
                  <a:pt x="360984" y="3103029"/>
                </a:lnTo>
                <a:lnTo>
                  <a:pt x="319951" y="3129203"/>
                </a:lnTo>
                <a:lnTo>
                  <a:pt x="278066" y="3162401"/>
                </a:lnTo>
                <a:lnTo>
                  <a:pt x="235356" y="3202305"/>
                </a:lnTo>
                <a:lnTo>
                  <a:pt x="137972" y="3299701"/>
                </a:lnTo>
                <a:lnTo>
                  <a:pt x="15773" y="3422015"/>
                </a:lnTo>
                <a:lnTo>
                  <a:pt x="114" y="3459734"/>
                </a:lnTo>
                <a:lnTo>
                  <a:pt x="0" y="3470910"/>
                </a:lnTo>
                <a:lnTo>
                  <a:pt x="3492" y="3487699"/>
                </a:lnTo>
                <a:lnTo>
                  <a:pt x="25311" y="3525266"/>
                </a:lnTo>
                <a:lnTo>
                  <a:pt x="1295933" y="4797933"/>
                </a:lnTo>
                <a:lnTo>
                  <a:pt x="1335697" y="4829734"/>
                </a:lnTo>
                <a:lnTo>
                  <a:pt x="1385557" y="4841151"/>
                </a:lnTo>
                <a:lnTo>
                  <a:pt x="1398943" y="4838573"/>
                </a:lnTo>
                <a:lnTo>
                  <a:pt x="1653705" y="4592066"/>
                </a:lnTo>
                <a:lnTo>
                  <a:pt x="1698129" y="4546143"/>
                </a:lnTo>
                <a:lnTo>
                  <a:pt x="1740611" y="4491609"/>
                </a:lnTo>
                <a:lnTo>
                  <a:pt x="1771662" y="4437532"/>
                </a:lnTo>
                <a:lnTo>
                  <a:pt x="1794891" y="4381144"/>
                </a:lnTo>
                <a:lnTo>
                  <a:pt x="1808886" y="4321670"/>
                </a:lnTo>
                <a:lnTo>
                  <a:pt x="1812632" y="4291330"/>
                </a:lnTo>
                <a:lnTo>
                  <a:pt x="1814080" y="4260431"/>
                </a:lnTo>
                <a:close/>
              </a:path>
              <a:path w="4846955" h="4841240">
                <a:moveTo>
                  <a:pt x="3241573" y="2986913"/>
                </a:moveTo>
                <a:lnTo>
                  <a:pt x="1936013" y="1670939"/>
                </a:lnTo>
                <a:lnTo>
                  <a:pt x="1902955" y="1642999"/>
                </a:lnTo>
                <a:lnTo>
                  <a:pt x="1863598" y="1624990"/>
                </a:lnTo>
                <a:lnTo>
                  <a:pt x="1837664" y="1621510"/>
                </a:lnTo>
                <a:lnTo>
                  <a:pt x="1829739" y="1622374"/>
                </a:lnTo>
                <a:lnTo>
                  <a:pt x="1795297" y="1642364"/>
                </a:lnTo>
                <a:lnTo>
                  <a:pt x="1713128" y="1724533"/>
                </a:lnTo>
                <a:lnTo>
                  <a:pt x="1684934" y="1763522"/>
                </a:lnTo>
                <a:lnTo>
                  <a:pt x="1678330" y="1809242"/>
                </a:lnTo>
                <a:lnTo>
                  <a:pt x="1680235" y="1822932"/>
                </a:lnTo>
                <a:lnTo>
                  <a:pt x="1693570" y="1867916"/>
                </a:lnTo>
                <a:lnTo>
                  <a:pt x="1709293" y="1902637"/>
                </a:lnTo>
                <a:lnTo>
                  <a:pt x="1731035" y="1941068"/>
                </a:lnTo>
                <a:lnTo>
                  <a:pt x="1856803" y="2165045"/>
                </a:lnTo>
                <a:lnTo>
                  <a:pt x="2280996" y="2928493"/>
                </a:lnTo>
                <a:lnTo>
                  <a:pt x="2456840" y="3242183"/>
                </a:lnTo>
                <a:lnTo>
                  <a:pt x="2453030" y="3245993"/>
                </a:lnTo>
                <a:lnTo>
                  <a:pt x="2230424" y="3117710"/>
                </a:lnTo>
                <a:lnTo>
                  <a:pt x="1560906" y="2735961"/>
                </a:lnTo>
                <a:lnTo>
                  <a:pt x="1141730" y="2495372"/>
                </a:lnTo>
                <a:lnTo>
                  <a:pt x="1092479" y="2471166"/>
                </a:lnTo>
                <a:lnTo>
                  <a:pt x="1048448" y="2459075"/>
                </a:lnTo>
                <a:lnTo>
                  <a:pt x="1034313" y="2457704"/>
                </a:lnTo>
                <a:lnTo>
                  <a:pt x="1020102" y="2458351"/>
                </a:lnTo>
                <a:lnTo>
                  <a:pt x="981481" y="2469261"/>
                </a:lnTo>
                <a:lnTo>
                  <a:pt x="944714" y="2493734"/>
                </a:lnTo>
                <a:lnTo>
                  <a:pt x="853973" y="2583688"/>
                </a:lnTo>
                <a:lnTo>
                  <a:pt x="836053" y="2623578"/>
                </a:lnTo>
                <a:lnTo>
                  <a:pt x="836193" y="2640711"/>
                </a:lnTo>
                <a:lnTo>
                  <a:pt x="849884" y="2679090"/>
                </a:lnTo>
                <a:lnTo>
                  <a:pt x="884834" y="2722118"/>
                </a:lnTo>
                <a:lnTo>
                  <a:pt x="2181504" y="4018788"/>
                </a:lnTo>
                <a:lnTo>
                  <a:pt x="2194204" y="4025646"/>
                </a:lnTo>
                <a:lnTo>
                  <a:pt x="2200046" y="4028440"/>
                </a:lnTo>
                <a:lnTo>
                  <a:pt x="2206269" y="4028694"/>
                </a:lnTo>
                <a:lnTo>
                  <a:pt x="2213635" y="4025646"/>
                </a:lnTo>
                <a:lnTo>
                  <a:pt x="2219655" y="4024160"/>
                </a:lnTo>
                <a:lnTo>
                  <a:pt x="2255824" y="4001693"/>
                </a:lnTo>
                <a:lnTo>
                  <a:pt x="2290534" y="3966883"/>
                </a:lnTo>
                <a:lnTo>
                  <a:pt x="2313432" y="3930383"/>
                </a:lnTo>
                <a:lnTo>
                  <a:pt x="2315235" y="3924046"/>
                </a:lnTo>
                <a:lnTo>
                  <a:pt x="2318283" y="3916553"/>
                </a:lnTo>
                <a:lnTo>
                  <a:pt x="2318918" y="3909568"/>
                </a:lnTo>
                <a:lnTo>
                  <a:pt x="2314600" y="3896487"/>
                </a:lnTo>
                <a:lnTo>
                  <a:pt x="2310028" y="3890264"/>
                </a:lnTo>
                <a:lnTo>
                  <a:pt x="1081684" y="2662047"/>
                </a:lnTo>
                <a:lnTo>
                  <a:pt x="1082446" y="2661285"/>
                </a:lnTo>
                <a:lnTo>
                  <a:pt x="1348435" y="2816720"/>
                </a:lnTo>
                <a:lnTo>
                  <a:pt x="2237282" y="3330968"/>
                </a:lnTo>
                <a:lnTo>
                  <a:pt x="2636418" y="3563747"/>
                </a:lnTo>
                <a:lnTo>
                  <a:pt x="2641498" y="3567430"/>
                </a:lnTo>
                <a:lnTo>
                  <a:pt x="2648102" y="3569462"/>
                </a:lnTo>
                <a:lnTo>
                  <a:pt x="2654325" y="3569716"/>
                </a:lnTo>
                <a:lnTo>
                  <a:pt x="2659786" y="3570859"/>
                </a:lnTo>
                <a:lnTo>
                  <a:pt x="2666898" y="3570224"/>
                </a:lnTo>
                <a:lnTo>
                  <a:pt x="2674264" y="3567303"/>
                </a:lnTo>
                <a:lnTo>
                  <a:pt x="2680576" y="3565423"/>
                </a:lnTo>
                <a:lnTo>
                  <a:pt x="2713278" y="3544239"/>
                </a:lnTo>
                <a:lnTo>
                  <a:pt x="2742285" y="3516287"/>
                </a:lnTo>
                <a:lnTo>
                  <a:pt x="2763850" y="3484334"/>
                </a:lnTo>
                <a:lnTo>
                  <a:pt x="2765704" y="3477895"/>
                </a:lnTo>
                <a:lnTo>
                  <a:pt x="2768752" y="3470529"/>
                </a:lnTo>
                <a:lnTo>
                  <a:pt x="2769387" y="3463544"/>
                </a:lnTo>
                <a:lnTo>
                  <a:pt x="2769006" y="3457321"/>
                </a:lnTo>
                <a:lnTo>
                  <a:pt x="2767990" y="3451733"/>
                </a:lnTo>
                <a:lnTo>
                  <a:pt x="2765958" y="3445129"/>
                </a:lnTo>
                <a:lnTo>
                  <a:pt x="2761894" y="3438271"/>
                </a:lnTo>
                <a:lnTo>
                  <a:pt x="2609024" y="3169780"/>
                </a:lnTo>
                <a:lnTo>
                  <a:pt x="2103399" y="2272360"/>
                </a:lnTo>
                <a:lnTo>
                  <a:pt x="1874418" y="1869313"/>
                </a:lnTo>
                <a:lnTo>
                  <a:pt x="1875815" y="1867916"/>
                </a:lnTo>
                <a:lnTo>
                  <a:pt x="3104159" y="3096133"/>
                </a:lnTo>
                <a:lnTo>
                  <a:pt x="3110382" y="3100705"/>
                </a:lnTo>
                <a:lnTo>
                  <a:pt x="3123463" y="3105023"/>
                </a:lnTo>
                <a:lnTo>
                  <a:pt x="3129686" y="3105277"/>
                </a:lnTo>
                <a:lnTo>
                  <a:pt x="3137179" y="3102229"/>
                </a:lnTo>
                <a:lnTo>
                  <a:pt x="3143186" y="3100743"/>
                </a:lnTo>
                <a:lnTo>
                  <a:pt x="3179534" y="3077946"/>
                </a:lnTo>
                <a:lnTo>
                  <a:pt x="3213608" y="3043847"/>
                </a:lnTo>
                <a:lnTo>
                  <a:pt x="3236201" y="3007677"/>
                </a:lnTo>
                <a:lnTo>
                  <a:pt x="3238017" y="3001391"/>
                </a:lnTo>
                <a:lnTo>
                  <a:pt x="3240938" y="2993898"/>
                </a:lnTo>
                <a:lnTo>
                  <a:pt x="3241573" y="2986913"/>
                </a:lnTo>
                <a:close/>
              </a:path>
              <a:path w="4846955" h="4841240">
                <a:moveTo>
                  <a:pt x="4031678" y="2022576"/>
                </a:moveTo>
                <a:lnTo>
                  <a:pt x="4025963" y="1980590"/>
                </a:lnTo>
                <a:lnTo>
                  <a:pt x="4009542" y="1945513"/>
                </a:lnTo>
                <a:lnTo>
                  <a:pt x="3982694" y="1913293"/>
                </a:lnTo>
                <a:lnTo>
                  <a:pt x="3947464" y="1877733"/>
                </a:lnTo>
                <a:lnTo>
                  <a:pt x="3916705" y="1849628"/>
                </a:lnTo>
                <a:lnTo>
                  <a:pt x="3880002" y="1823339"/>
                </a:lnTo>
                <a:lnTo>
                  <a:pt x="3873398" y="1821307"/>
                </a:lnTo>
                <a:lnTo>
                  <a:pt x="3864635" y="1821307"/>
                </a:lnTo>
                <a:lnTo>
                  <a:pt x="3846538" y="1860067"/>
                </a:lnTo>
                <a:lnTo>
                  <a:pt x="3846728" y="1878330"/>
                </a:lnTo>
                <a:lnTo>
                  <a:pt x="3847338" y="1899272"/>
                </a:lnTo>
                <a:lnTo>
                  <a:pt x="3846830" y="1922056"/>
                </a:lnTo>
                <a:lnTo>
                  <a:pt x="3843045" y="1973199"/>
                </a:lnTo>
                <a:lnTo>
                  <a:pt x="3833914" y="2031276"/>
                </a:lnTo>
                <a:lnTo>
                  <a:pt x="3815740" y="2093722"/>
                </a:lnTo>
                <a:lnTo>
                  <a:pt x="3784371" y="2156498"/>
                </a:lnTo>
                <a:lnTo>
                  <a:pt x="3735476" y="2215261"/>
                </a:lnTo>
                <a:lnTo>
                  <a:pt x="3699903" y="2246439"/>
                </a:lnTo>
                <a:lnTo>
                  <a:pt x="3661613" y="2271433"/>
                </a:lnTo>
                <a:lnTo>
                  <a:pt x="3620668" y="2289987"/>
                </a:lnTo>
                <a:lnTo>
                  <a:pt x="3577107" y="2301875"/>
                </a:lnTo>
                <a:lnTo>
                  <a:pt x="3531451" y="2308656"/>
                </a:lnTo>
                <a:lnTo>
                  <a:pt x="3483775" y="2308885"/>
                </a:lnTo>
                <a:lnTo>
                  <a:pt x="3433927" y="2302357"/>
                </a:lnTo>
                <a:lnTo>
                  <a:pt x="3381781" y="2288921"/>
                </a:lnTo>
                <a:lnTo>
                  <a:pt x="3338880" y="2274138"/>
                </a:lnTo>
                <a:lnTo>
                  <a:pt x="3294456" y="2255418"/>
                </a:lnTo>
                <a:lnTo>
                  <a:pt x="3248647" y="2232622"/>
                </a:lnTo>
                <a:lnTo>
                  <a:pt x="3201632" y="2205621"/>
                </a:lnTo>
                <a:lnTo>
                  <a:pt x="3153562" y="2174240"/>
                </a:lnTo>
                <a:lnTo>
                  <a:pt x="3118396" y="2149640"/>
                </a:lnTo>
                <a:lnTo>
                  <a:pt x="3082785" y="2123033"/>
                </a:lnTo>
                <a:lnTo>
                  <a:pt x="3046742" y="2094407"/>
                </a:lnTo>
                <a:lnTo>
                  <a:pt x="3010230" y="2063724"/>
                </a:lnTo>
                <a:lnTo>
                  <a:pt x="2973260" y="2030945"/>
                </a:lnTo>
                <a:lnTo>
                  <a:pt x="2935821" y="1996046"/>
                </a:lnTo>
                <a:lnTo>
                  <a:pt x="2897911" y="1958975"/>
                </a:lnTo>
                <a:lnTo>
                  <a:pt x="2860408" y="1920621"/>
                </a:lnTo>
                <a:lnTo>
                  <a:pt x="2825051" y="1882711"/>
                </a:lnTo>
                <a:lnTo>
                  <a:pt x="2791815" y="1845195"/>
                </a:lnTo>
                <a:lnTo>
                  <a:pt x="2760637" y="1808022"/>
                </a:lnTo>
                <a:lnTo>
                  <a:pt x="2731490" y="1771180"/>
                </a:lnTo>
                <a:lnTo>
                  <a:pt x="2704312" y="1734604"/>
                </a:lnTo>
                <a:lnTo>
                  <a:pt x="2679090" y="1698244"/>
                </a:lnTo>
                <a:lnTo>
                  <a:pt x="2647442" y="1649171"/>
                </a:lnTo>
                <a:lnTo>
                  <a:pt x="2619895" y="1601165"/>
                </a:lnTo>
                <a:lnTo>
                  <a:pt x="2596223" y="1554264"/>
                </a:lnTo>
                <a:lnTo>
                  <a:pt x="2576233" y="1508506"/>
                </a:lnTo>
                <a:lnTo>
                  <a:pt x="2559710" y="1463929"/>
                </a:lnTo>
                <a:lnTo>
                  <a:pt x="2544749" y="1410055"/>
                </a:lnTo>
                <a:lnTo>
                  <a:pt x="2536698" y="1358442"/>
                </a:lnTo>
                <a:lnTo>
                  <a:pt x="2535110" y="1309293"/>
                </a:lnTo>
                <a:lnTo>
                  <a:pt x="2539517" y="1262761"/>
                </a:lnTo>
                <a:lnTo>
                  <a:pt x="2550096" y="1219327"/>
                </a:lnTo>
                <a:lnTo>
                  <a:pt x="2567368" y="1179055"/>
                </a:lnTo>
                <a:lnTo>
                  <a:pt x="2591003" y="1141907"/>
                </a:lnTo>
                <a:lnTo>
                  <a:pt x="2620670" y="1107821"/>
                </a:lnTo>
                <a:lnTo>
                  <a:pt x="2650439" y="1080439"/>
                </a:lnTo>
                <a:lnTo>
                  <a:pt x="2711348" y="1039888"/>
                </a:lnTo>
                <a:lnTo>
                  <a:pt x="2774327" y="1017485"/>
                </a:lnTo>
                <a:lnTo>
                  <a:pt x="2833979" y="1004658"/>
                </a:lnTo>
                <a:lnTo>
                  <a:pt x="2888500" y="999985"/>
                </a:lnTo>
                <a:lnTo>
                  <a:pt x="2935567" y="999185"/>
                </a:lnTo>
                <a:lnTo>
                  <a:pt x="2974746" y="1000366"/>
                </a:lnTo>
                <a:lnTo>
                  <a:pt x="2989376" y="999337"/>
                </a:lnTo>
                <a:lnTo>
                  <a:pt x="3009290" y="964438"/>
                </a:lnTo>
                <a:lnTo>
                  <a:pt x="2984144" y="924445"/>
                </a:lnTo>
                <a:lnTo>
                  <a:pt x="2939338" y="876769"/>
                </a:lnTo>
                <a:lnTo>
                  <a:pt x="2906712" y="846937"/>
                </a:lnTo>
                <a:lnTo>
                  <a:pt x="2874899" y="824522"/>
                </a:lnTo>
                <a:lnTo>
                  <a:pt x="2828315" y="808990"/>
                </a:lnTo>
                <a:lnTo>
                  <a:pt x="2797492" y="807059"/>
                </a:lnTo>
                <a:lnTo>
                  <a:pt x="2777604" y="807643"/>
                </a:lnTo>
                <a:lnTo>
                  <a:pt x="2730360" y="811072"/>
                </a:lnTo>
                <a:lnTo>
                  <a:pt x="2680512" y="821245"/>
                </a:lnTo>
                <a:lnTo>
                  <a:pt x="2629116" y="836993"/>
                </a:lnTo>
                <a:lnTo>
                  <a:pt x="2577820" y="859104"/>
                </a:lnTo>
                <a:lnTo>
                  <a:pt x="2527554" y="887145"/>
                </a:lnTo>
                <a:lnTo>
                  <a:pt x="2481364" y="922731"/>
                </a:lnTo>
                <a:lnTo>
                  <a:pt x="2424569" y="982179"/>
                </a:lnTo>
                <a:lnTo>
                  <a:pt x="2394420" y="1024026"/>
                </a:lnTo>
                <a:lnTo>
                  <a:pt x="2369718" y="1068451"/>
                </a:lnTo>
                <a:lnTo>
                  <a:pt x="2350630" y="1115542"/>
                </a:lnTo>
                <a:lnTo>
                  <a:pt x="2337333" y="1165352"/>
                </a:lnTo>
                <a:lnTo>
                  <a:pt x="2330056" y="1208963"/>
                </a:lnTo>
                <a:lnTo>
                  <a:pt x="2326119" y="1253693"/>
                </a:lnTo>
                <a:lnTo>
                  <a:pt x="2325713" y="1299552"/>
                </a:lnTo>
                <a:lnTo>
                  <a:pt x="2328976" y="1346568"/>
                </a:lnTo>
                <a:lnTo>
                  <a:pt x="2336088" y="1394752"/>
                </a:lnTo>
                <a:lnTo>
                  <a:pt x="2347239" y="1444117"/>
                </a:lnTo>
                <a:lnTo>
                  <a:pt x="2360231" y="1487830"/>
                </a:lnTo>
                <a:lnTo>
                  <a:pt x="2375649" y="1532191"/>
                </a:lnTo>
                <a:lnTo>
                  <a:pt x="2393607" y="1577174"/>
                </a:lnTo>
                <a:lnTo>
                  <a:pt x="2414206" y="1622780"/>
                </a:lnTo>
                <a:lnTo>
                  <a:pt x="2437523" y="1668957"/>
                </a:lnTo>
                <a:lnTo>
                  <a:pt x="2463685" y="1715719"/>
                </a:lnTo>
                <a:lnTo>
                  <a:pt x="2492781" y="1763014"/>
                </a:lnTo>
                <a:lnTo>
                  <a:pt x="2517190" y="1800390"/>
                </a:lnTo>
                <a:lnTo>
                  <a:pt x="2543264" y="1837969"/>
                </a:lnTo>
                <a:lnTo>
                  <a:pt x="2571026" y="1875764"/>
                </a:lnTo>
                <a:lnTo>
                  <a:pt x="2600452" y="1913737"/>
                </a:lnTo>
                <a:lnTo>
                  <a:pt x="2631554" y="1951875"/>
                </a:lnTo>
                <a:lnTo>
                  <a:pt x="2664333" y="1990166"/>
                </a:lnTo>
                <a:lnTo>
                  <a:pt x="2698813" y="2028596"/>
                </a:lnTo>
                <a:lnTo>
                  <a:pt x="2734957" y="2067140"/>
                </a:lnTo>
                <a:lnTo>
                  <a:pt x="2772816" y="2105787"/>
                </a:lnTo>
                <a:lnTo>
                  <a:pt x="2815336" y="2147392"/>
                </a:lnTo>
                <a:lnTo>
                  <a:pt x="2857487" y="2186736"/>
                </a:lnTo>
                <a:lnTo>
                  <a:pt x="2899257" y="2223884"/>
                </a:lnTo>
                <a:lnTo>
                  <a:pt x="2940659" y="2258847"/>
                </a:lnTo>
                <a:lnTo>
                  <a:pt x="2981680" y="2291638"/>
                </a:lnTo>
                <a:lnTo>
                  <a:pt x="3022320" y="2322296"/>
                </a:lnTo>
                <a:lnTo>
                  <a:pt x="3062592" y="2350859"/>
                </a:lnTo>
                <a:lnTo>
                  <a:pt x="3102508" y="2377313"/>
                </a:lnTo>
                <a:lnTo>
                  <a:pt x="3147720" y="2405583"/>
                </a:lnTo>
                <a:lnTo>
                  <a:pt x="3192272" y="2430818"/>
                </a:lnTo>
                <a:lnTo>
                  <a:pt x="3236163" y="2453119"/>
                </a:lnTo>
                <a:lnTo>
                  <a:pt x="3279381" y="2472601"/>
                </a:lnTo>
                <a:lnTo>
                  <a:pt x="3321926" y="2489403"/>
                </a:lnTo>
                <a:lnTo>
                  <a:pt x="3363811" y="2503614"/>
                </a:lnTo>
                <a:lnTo>
                  <a:pt x="3405022" y="2515362"/>
                </a:lnTo>
                <a:lnTo>
                  <a:pt x="3460966" y="2527554"/>
                </a:lnTo>
                <a:lnTo>
                  <a:pt x="3515296" y="2533840"/>
                </a:lnTo>
                <a:lnTo>
                  <a:pt x="3568027" y="2534564"/>
                </a:lnTo>
                <a:lnTo>
                  <a:pt x="3619182" y="2530030"/>
                </a:lnTo>
                <a:lnTo>
                  <a:pt x="3668801" y="2520569"/>
                </a:lnTo>
                <a:lnTo>
                  <a:pt x="3716109" y="2506446"/>
                </a:lnTo>
                <a:lnTo>
                  <a:pt x="3761295" y="2486837"/>
                </a:lnTo>
                <a:lnTo>
                  <a:pt x="3804323" y="2461907"/>
                </a:lnTo>
                <a:lnTo>
                  <a:pt x="3845204" y="2431783"/>
                </a:lnTo>
                <a:lnTo>
                  <a:pt x="3883939" y="2396617"/>
                </a:lnTo>
                <a:lnTo>
                  <a:pt x="3933304" y="2340584"/>
                </a:lnTo>
                <a:lnTo>
                  <a:pt x="3970680" y="2281682"/>
                </a:lnTo>
                <a:lnTo>
                  <a:pt x="3996728" y="2221166"/>
                </a:lnTo>
                <a:lnTo>
                  <a:pt x="4015257" y="2163318"/>
                </a:lnTo>
                <a:lnTo>
                  <a:pt x="4026306" y="2109711"/>
                </a:lnTo>
                <a:lnTo>
                  <a:pt x="4030878" y="2060956"/>
                </a:lnTo>
                <a:lnTo>
                  <a:pt x="4031564" y="2040178"/>
                </a:lnTo>
                <a:lnTo>
                  <a:pt x="4031678" y="2022576"/>
                </a:lnTo>
                <a:close/>
              </a:path>
              <a:path w="4846955" h="4841240">
                <a:moveTo>
                  <a:pt x="4846853" y="1390142"/>
                </a:moveTo>
                <a:lnTo>
                  <a:pt x="4832947" y="1353477"/>
                </a:lnTo>
                <a:lnTo>
                  <a:pt x="4798403" y="1312049"/>
                </a:lnTo>
                <a:lnTo>
                  <a:pt x="4768621" y="1282954"/>
                </a:lnTo>
                <a:lnTo>
                  <a:pt x="4735563" y="1256118"/>
                </a:lnTo>
                <a:lnTo>
                  <a:pt x="4700422" y="1243711"/>
                </a:lnTo>
                <a:lnTo>
                  <a:pt x="4693437" y="1244092"/>
                </a:lnTo>
                <a:lnTo>
                  <a:pt x="4688611" y="1246886"/>
                </a:lnTo>
                <a:lnTo>
                  <a:pt x="4301642" y="1633855"/>
                </a:lnTo>
                <a:lnTo>
                  <a:pt x="3799357" y="1131443"/>
                </a:lnTo>
                <a:lnTo>
                  <a:pt x="4127271" y="803529"/>
                </a:lnTo>
                <a:lnTo>
                  <a:pt x="4129938" y="798703"/>
                </a:lnTo>
                <a:lnTo>
                  <a:pt x="4130446" y="791718"/>
                </a:lnTo>
                <a:lnTo>
                  <a:pt x="4131081" y="786511"/>
                </a:lnTo>
                <a:lnTo>
                  <a:pt x="4114533" y="751865"/>
                </a:lnTo>
                <a:lnTo>
                  <a:pt x="4085475" y="718654"/>
                </a:lnTo>
                <a:lnTo>
                  <a:pt x="4056227" y="690118"/>
                </a:lnTo>
                <a:lnTo>
                  <a:pt x="4023677" y="662927"/>
                </a:lnTo>
                <a:lnTo>
                  <a:pt x="3988206" y="649478"/>
                </a:lnTo>
                <a:lnTo>
                  <a:pt x="3981221" y="649986"/>
                </a:lnTo>
                <a:lnTo>
                  <a:pt x="3976522" y="652653"/>
                </a:lnTo>
                <a:lnTo>
                  <a:pt x="3648481" y="980694"/>
                </a:lnTo>
                <a:lnTo>
                  <a:pt x="3207918" y="540131"/>
                </a:lnTo>
                <a:lnTo>
                  <a:pt x="3589680" y="158369"/>
                </a:lnTo>
                <a:lnTo>
                  <a:pt x="3583089" y="118783"/>
                </a:lnTo>
                <a:lnTo>
                  <a:pt x="3560521" y="87845"/>
                </a:lnTo>
                <a:lnTo>
                  <a:pt x="3524974" y="50520"/>
                </a:lnTo>
                <a:lnTo>
                  <a:pt x="3488931" y="19558"/>
                </a:lnTo>
                <a:lnTo>
                  <a:pt x="3452520" y="381"/>
                </a:lnTo>
                <a:lnTo>
                  <a:pt x="3446297" y="0"/>
                </a:lnTo>
                <a:lnTo>
                  <a:pt x="3439312" y="508"/>
                </a:lnTo>
                <a:lnTo>
                  <a:pt x="2972079" y="465582"/>
                </a:lnTo>
                <a:lnTo>
                  <a:pt x="2956204" y="514096"/>
                </a:lnTo>
                <a:lnTo>
                  <a:pt x="2959849" y="531329"/>
                </a:lnTo>
                <a:lnTo>
                  <a:pt x="2981680" y="568896"/>
                </a:lnTo>
                <a:lnTo>
                  <a:pt x="4252366" y="1841500"/>
                </a:lnTo>
                <a:lnTo>
                  <a:pt x="4292079" y="1873364"/>
                </a:lnTo>
                <a:lnTo>
                  <a:pt x="4341914" y="1884832"/>
                </a:lnTo>
                <a:lnTo>
                  <a:pt x="4355262" y="1882228"/>
                </a:lnTo>
                <a:lnTo>
                  <a:pt x="4366666" y="1877072"/>
                </a:lnTo>
                <a:lnTo>
                  <a:pt x="4376064" y="1869694"/>
                </a:lnTo>
                <a:lnTo>
                  <a:pt x="4843805" y="1401953"/>
                </a:lnTo>
                <a:lnTo>
                  <a:pt x="4846599" y="1397254"/>
                </a:lnTo>
                <a:lnTo>
                  <a:pt x="4846853" y="1390142"/>
                </a:lnTo>
                <a:close/>
              </a:path>
            </a:pathLst>
          </a:custGeom>
          <a:solidFill>
            <a:srgbClr val="C0C0C0">
              <a:alpha val="50195"/>
            </a:srgbClr>
          </a:solidFill>
        </p:spPr>
        <p:txBody>
          <a:bodyPr wrap="square" lIns="0" tIns="0" rIns="0" bIns="0" rtlCol="0"/>
          <a:lstStyle/>
          <a:p>
            <a:endParaRPr/>
          </a:p>
        </p:txBody>
      </p:sp>
      <p:sp>
        <p:nvSpPr>
          <p:cNvPr id="2" name="Holder 2"/>
          <p:cNvSpPr>
            <a:spLocks noGrp="1"/>
          </p:cNvSpPr>
          <p:nvPr>
            <p:ph type="title"/>
          </p:nvPr>
        </p:nvSpPr>
        <p:spPr>
          <a:xfrm>
            <a:off x="902004" y="882141"/>
            <a:ext cx="5968390" cy="360680"/>
          </a:xfrm>
          <a:prstGeom prst="rect">
            <a:avLst/>
          </a:prstGeom>
        </p:spPr>
        <p:txBody>
          <a:bodyPr wrap="square" lIns="0" tIns="0" rIns="0" bIns="0">
            <a:spAutoFit/>
          </a:bodyPr>
          <a:lstStyle>
            <a:lvl1pPr>
              <a:defRPr sz="2200" b="1" i="0" u="heavy">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902004" y="4709286"/>
            <a:ext cx="5968390" cy="40087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13015" y="9274250"/>
            <a:ext cx="1003935" cy="165734"/>
          </a:xfrm>
          <a:prstGeom prst="rect">
            <a:avLst/>
          </a:prstGeom>
        </p:spPr>
        <p:txBody>
          <a:bodyPr wrap="square" lIns="0" tIns="0" rIns="0" bIns="0">
            <a:spAutoFit/>
          </a:bodyPr>
          <a:lstStyle>
            <a:lvl1pPr>
              <a:defRPr sz="1100" b="0" i="0">
                <a:solidFill>
                  <a:schemeClr val="tx1"/>
                </a:solidFill>
                <a:latin typeface="Carlito"/>
                <a:cs typeface="Carlito"/>
              </a:defRPr>
            </a:lvl1pPr>
          </a:lstStyle>
          <a:p>
            <a:pPr marL="12700">
              <a:lnSpc>
                <a:spcPts val="1150"/>
              </a:lnSpc>
            </a:pPr>
            <a:r>
              <a:rPr spc="-5" dirty="0"/>
              <a:t>ASST</a:t>
            </a:r>
            <a:r>
              <a:rPr spc="-65" dirty="0"/>
              <a:t> </a:t>
            </a:r>
            <a:r>
              <a:rPr spc="-5" dirty="0"/>
              <a:t>PROFESSOR</a:t>
            </a:r>
          </a:p>
        </p:txBody>
      </p:sp>
      <p:sp>
        <p:nvSpPr>
          <p:cNvPr id="5" name="Holder 5"/>
          <p:cNvSpPr>
            <a:spLocks noGrp="1"/>
          </p:cNvSpPr>
          <p:nvPr>
            <p:ph type="dt" sz="half" idx="6"/>
          </p:nvPr>
        </p:nvSpPr>
        <p:spPr>
          <a:xfrm>
            <a:off x="5201205" y="9274250"/>
            <a:ext cx="1275714" cy="165734"/>
          </a:xfrm>
          <a:prstGeom prst="rect">
            <a:avLst/>
          </a:prstGeom>
        </p:spPr>
        <p:txBody>
          <a:bodyPr wrap="square" lIns="0" tIns="0" rIns="0" bIns="0">
            <a:spAutoFit/>
          </a:bodyPr>
          <a:lstStyle>
            <a:lvl1pPr>
              <a:defRPr sz="1100" b="0" i="0">
                <a:solidFill>
                  <a:schemeClr val="tx1"/>
                </a:solidFill>
                <a:latin typeface="Carlito"/>
                <a:cs typeface="Carlito"/>
              </a:defRPr>
            </a:lvl1pPr>
          </a:lstStyle>
          <a:p>
            <a:pPr marL="12700">
              <a:lnSpc>
                <a:spcPts val="1150"/>
              </a:lnSpc>
            </a:pPr>
            <a:r>
              <a:rPr spc="-5" dirty="0"/>
              <a:t>BMCE</a:t>
            </a:r>
            <a:r>
              <a:rPr spc="-50" dirty="0"/>
              <a:t> </a:t>
            </a:r>
            <a:r>
              <a:rPr spc="-5" dirty="0"/>
              <a:t>SASTHAMCOTA</a:t>
            </a:r>
          </a:p>
        </p:txBody>
      </p:sp>
      <p:sp>
        <p:nvSpPr>
          <p:cNvPr id="6" name="Holder 6"/>
          <p:cNvSpPr>
            <a:spLocks noGrp="1"/>
          </p:cNvSpPr>
          <p:nvPr>
            <p:ph type="sldNum" sz="quarter" idx="7"/>
          </p:nvPr>
        </p:nvSpPr>
        <p:spPr>
          <a:xfrm>
            <a:off x="6679438" y="9274250"/>
            <a:ext cx="219709" cy="165734"/>
          </a:xfrm>
          <a:prstGeom prst="rect">
            <a:avLst/>
          </a:prstGeom>
        </p:spPr>
        <p:txBody>
          <a:bodyPr wrap="square" lIns="0" tIns="0" rIns="0" bIns="0">
            <a:spAutoFit/>
          </a:bodyPr>
          <a:lstStyle>
            <a:lvl1pPr>
              <a:defRPr sz="1100" b="0" i="0">
                <a:solidFill>
                  <a:schemeClr val="tx1"/>
                </a:solidFill>
                <a:latin typeface="Carlito"/>
                <a:cs typeface="Carlito"/>
              </a:defRPr>
            </a:lvl1pPr>
          </a:lstStyle>
          <a:p>
            <a:pPr marL="38100">
              <a:lnSpc>
                <a:spcPts val="11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hyperlink" Target="https://www.microfocus.com/products/performance-engineering/overview" TargetMode="Externa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icrofocus.com/products/performance-engineering/overview" TargetMode="External"/><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microfocus.com/products/performance-engineering/overview"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8238"/>
            <a:ext cx="5972175" cy="8133080"/>
          </a:xfrm>
          <a:prstGeom prst="rect">
            <a:avLst/>
          </a:prstGeom>
        </p:spPr>
        <p:txBody>
          <a:bodyPr vert="horz" wrap="square" lIns="0" tIns="12065" rIns="0" bIns="0" rtlCol="0">
            <a:spAutoFit/>
          </a:bodyPr>
          <a:lstStyle/>
          <a:p>
            <a:pPr marL="12700" algn="just">
              <a:lnSpc>
                <a:spcPct val="100000"/>
              </a:lnSpc>
              <a:spcBef>
                <a:spcPts val="95"/>
              </a:spcBef>
            </a:pPr>
            <a:r>
              <a:rPr sz="1600" b="1" u="heavy" spc="-5" dirty="0">
                <a:uFill>
                  <a:solidFill>
                    <a:srgbClr val="000000"/>
                  </a:solidFill>
                </a:uFill>
                <a:latin typeface="Times New Roman"/>
                <a:cs typeface="Times New Roman"/>
              </a:rPr>
              <a:t>Module</a:t>
            </a:r>
            <a:r>
              <a:rPr sz="1600" b="1" u="heavy" spc="-10"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3</a:t>
            </a:r>
            <a:endParaRPr sz="1600">
              <a:latin typeface="Times New Roman"/>
              <a:cs typeface="Times New Roman"/>
            </a:endParaRPr>
          </a:p>
          <a:p>
            <a:pPr marL="12700" marR="5080" algn="just">
              <a:lnSpc>
                <a:spcPct val="109700"/>
              </a:lnSpc>
              <a:spcBef>
                <a:spcPts val="785"/>
              </a:spcBef>
            </a:pPr>
            <a:r>
              <a:rPr sz="1150" b="1" spc="-5" dirty="0">
                <a:latin typeface="Carlito"/>
                <a:cs typeface="Carlito"/>
              </a:rPr>
              <a:t>Review</a:t>
            </a:r>
            <a:r>
              <a:rPr sz="1150" b="1" spc="-35" dirty="0">
                <a:latin typeface="Carlito"/>
                <a:cs typeface="Carlito"/>
              </a:rPr>
              <a:t> </a:t>
            </a:r>
            <a:r>
              <a:rPr sz="1150" b="1" spc="-5" dirty="0">
                <a:latin typeface="Carlito"/>
                <a:cs typeface="Carlito"/>
              </a:rPr>
              <a:t>Techniques</a:t>
            </a:r>
            <a:r>
              <a:rPr sz="1150" b="1" spc="-40" dirty="0">
                <a:latin typeface="Carlito"/>
                <a:cs typeface="Carlito"/>
              </a:rPr>
              <a:t> </a:t>
            </a:r>
            <a:r>
              <a:rPr sz="1150" b="1" dirty="0">
                <a:latin typeface="Carlito"/>
                <a:cs typeface="Carlito"/>
              </a:rPr>
              <a:t>-</a:t>
            </a:r>
            <a:r>
              <a:rPr sz="1150" b="1" spc="-40" dirty="0">
                <a:latin typeface="Carlito"/>
                <a:cs typeface="Carlito"/>
              </a:rPr>
              <a:t> </a:t>
            </a:r>
            <a:r>
              <a:rPr sz="1150" b="1" spc="-5" dirty="0">
                <a:latin typeface="Carlito"/>
                <a:cs typeface="Carlito"/>
              </a:rPr>
              <a:t>Cost</a:t>
            </a:r>
            <a:r>
              <a:rPr sz="1150" b="1" spc="-55" dirty="0">
                <a:latin typeface="Carlito"/>
                <a:cs typeface="Carlito"/>
              </a:rPr>
              <a:t> </a:t>
            </a:r>
            <a:r>
              <a:rPr sz="1150" b="1" spc="-5" dirty="0">
                <a:latin typeface="Carlito"/>
                <a:cs typeface="Carlito"/>
              </a:rPr>
              <a:t>impact</a:t>
            </a:r>
            <a:r>
              <a:rPr sz="1150" b="1" spc="-40" dirty="0">
                <a:latin typeface="Carlito"/>
                <a:cs typeface="Carlito"/>
              </a:rPr>
              <a:t> </a:t>
            </a:r>
            <a:r>
              <a:rPr sz="1150" b="1" dirty="0">
                <a:latin typeface="Carlito"/>
                <a:cs typeface="Carlito"/>
              </a:rPr>
              <a:t>of</a:t>
            </a:r>
            <a:r>
              <a:rPr sz="1150" b="1" spc="-55" dirty="0">
                <a:latin typeface="Carlito"/>
                <a:cs typeface="Carlito"/>
              </a:rPr>
              <a:t> </a:t>
            </a:r>
            <a:r>
              <a:rPr sz="1150" b="1" spc="-5" dirty="0">
                <a:latin typeface="Carlito"/>
                <a:cs typeface="Carlito"/>
              </a:rPr>
              <a:t>Software</a:t>
            </a:r>
            <a:r>
              <a:rPr sz="1150" b="1" spc="-45" dirty="0">
                <a:latin typeface="Carlito"/>
                <a:cs typeface="Carlito"/>
              </a:rPr>
              <a:t> </a:t>
            </a:r>
            <a:r>
              <a:rPr sz="1150" b="1" spc="-5" dirty="0">
                <a:latin typeface="Carlito"/>
                <a:cs typeface="Carlito"/>
              </a:rPr>
              <a:t>Defects,</a:t>
            </a:r>
            <a:r>
              <a:rPr sz="1150" b="1" spc="-35" dirty="0">
                <a:latin typeface="Carlito"/>
                <a:cs typeface="Carlito"/>
              </a:rPr>
              <a:t> </a:t>
            </a:r>
            <a:r>
              <a:rPr sz="1150" b="1" spc="-5" dirty="0">
                <a:latin typeface="Carlito"/>
                <a:cs typeface="Carlito"/>
              </a:rPr>
              <a:t>Code</a:t>
            </a:r>
            <a:r>
              <a:rPr sz="1150" b="1" spc="-45" dirty="0">
                <a:latin typeface="Carlito"/>
                <a:cs typeface="Carlito"/>
              </a:rPr>
              <a:t> </a:t>
            </a:r>
            <a:r>
              <a:rPr sz="1150" b="1" spc="-5" dirty="0">
                <a:latin typeface="Carlito"/>
                <a:cs typeface="Carlito"/>
              </a:rPr>
              <a:t>review</a:t>
            </a:r>
            <a:r>
              <a:rPr sz="1150" b="1" spc="-30" dirty="0">
                <a:latin typeface="Carlito"/>
                <a:cs typeface="Carlito"/>
              </a:rPr>
              <a:t> </a:t>
            </a:r>
            <a:r>
              <a:rPr sz="1150" b="1" spc="-5" dirty="0">
                <a:latin typeface="Carlito"/>
                <a:cs typeface="Carlito"/>
              </a:rPr>
              <a:t>and</a:t>
            </a:r>
            <a:r>
              <a:rPr sz="1150" b="1" spc="-45" dirty="0">
                <a:latin typeface="Carlito"/>
                <a:cs typeface="Carlito"/>
              </a:rPr>
              <a:t> </a:t>
            </a:r>
            <a:r>
              <a:rPr sz="1150" b="1" spc="-5" dirty="0">
                <a:latin typeface="Carlito"/>
                <a:cs typeface="Carlito"/>
              </a:rPr>
              <a:t>statistical</a:t>
            </a:r>
            <a:r>
              <a:rPr sz="1150" b="1" spc="-30" dirty="0">
                <a:latin typeface="Carlito"/>
                <a:cs typeface="Carlito"/>
              </a:rPr>
              <a:t> </a:t>
            </a:r>
            <a:r>
              <a:rPr sz="1150" b="1" spc="-5" dirty="0">
                <a:latin typeface="Carlito"/>
                <a:cs typeface="Carlito"/>
              </a:rPr>
              <a:t>analysis.</a:t>
            </a:r>
            <a:r>
              <a:rPr sz="1150" b="1" spc="-50" dirty="0">
                <a:latin typeface="Carlito"/>
                <a:cs typeface="Carlito"/>
              </a:rPr>
              <a:t> </a:t>
            </a:r>
            <a:r>
              <a:rPr sz="1150" b="1" spc="-5" dirty="0">
                <a:latin typeface="Carlito"/>
                <a:cs typeface="Carlito"/>
              </a:rPr>
              <a:t>Informal  Review, Formal Technical Reviews, Post-mortem evaluations. Software testing strategies </a:t>
            </a:r>
            <a:r>
              <a:rPr sz="1150" b="1" dirty="0">
                <a:latin typeface="Carlito"/>
                <a:cs typeface="Carlito"/>
              </a:rPr>
              <a:t>- </a:t>
            </a:r>
            <a:r>
              <a:rPr sz="1150" b="1" spc="-5" dirty="0">
                <a:latin typeface="Carlito"/>
                <a:cs typeface="Carlito"/>
              </a:rPr>
              <a:t>Unit  Testing, Integration Testing, Validation testing, System testing, Debugging, White box testing, </a:t>
            </a:r>
            <a:r>
              <a:rPr sz="1150" b="1" spc="-10" dirty="0">
                <a:latin typeface="Carlito"/>
                <a:cs typeface="Carlito"/>
              </a:rPr>
              <a:t>Path  </a:t>
            </a:r>
            <a:r>
              <a:rPr sz="1150" b="1" spc="-5" dirty="0">
                <a:latin typeface="Carlito"/>
                <a:cs typeface="Carlito"/>
              </a:rPr>
              <a:t>testing,</a:t>
            </a:r>
            <a:r>
              <a:rPr sz="1150" b="1" spc="-40" dirty="0">
                <a:latin typeface="Carlito"/>
                <a:cs typeface="Carlito"/>
              </a:rPr>
              <a:t> </a:t>
            </a:r>
            <a:r>
              <a:rPr sz="1150" b="1" spc="-5" dirty="0">
                <a:latin typeface="Carlito"/>
                <a:cs typeface="Carlito"/>
              </a:rPr>
              <a:t>Control</a:t>
            </a:r>
            <a:r>
              <a:rPr sz="1150" b="1" spc="-30" dirty="0">
                <a:latin typeface="Carlito"/>
                <a:cs typeface="Carlito"/>
              </a:rPr>
              <a:t> </a:t>
            </a:r>
            <a:r>
              <a:rPr sz="1150" b="1" spc="-5" dirty="0">
                <a:latin typeface="Carlito"/>
                <a:cs typeface="Carlito"/>
              </a:rPr>
              <a:t>Structure</a:t>
            </a:r>
            <a:r>
              <a:rPr sz="1150" b="1" spc="-55" dirty="0">
                <a:latin typeface="Carlito"/>
                <a:cs typeface="Carlito"/>
              </a:rPr>
              <a:t> </a:t>
            </a:r>
            <a:r>
              <a:rPr sz="1150" b="1" spc="-5" dirty="0">
                <a:latin typeface="Carlito"/>
                <a:cs typeface="Carlito"/>
              </a:rPr>
              <a:t>testing,</a:t>
            </a:r>
            <a:r>
              <a:rPr sz="1150" b="1" spc="-35" dirty="0">
                <a:latin typeface="Carlito"/>
                <a:cs typeface="Carlito"/>
              </a:rPr>
              <a:t> </a:t>
            </a:r>
            <a:r>
              <a:rPr sz="1150" b="1" spc="-5" dirty="0">
                <a:latin typeface="Carlito"/>
                <a:cs typeface="Carlito"/>
              </a:rPr>
              <a:t>Black</a:t>
            </a:r>
            <a:r>
              <a:rPr sz="1150" b="1" spc="-40" dirty="0">
                <a:latin typeface="Carlito"/>
                <a:cs typeface="Carlito"/>
              </a:rPr>
              <a:t> </a:t>
            </a:r>
            <a:r>
              <a:rPr sz="1150" b="1" spc="-5" dirty="0">
                <a:latin typeface="Carlito"/>
                <a:cs typeface="Carlito"/>
              </a:rPr>
              <a:t>box</a:t>
            </a:r>
            <a:r>
              <a:rPr sz="1150" b="1" spc="-40" dirty="0">
                <a:latin typeface="Carlito"/>
                <a:cs typeface="Carlito"/>
              </a:rPr>
              <a:t> </a:t>
            </a:r>
            <a:r>
              <a:rPr sz="1150" b="1" spc="-5" dirty="0">
                <a:latin typeface="Carlito"/>
                <a:cs typeface="Carlito"/>
              </a:rPr>
              <a:t>testing,</a:t>
            </a:r>
            <a:r>
              <a:rPr sz="1150" b="1" spc="-45" dirty="0">
                <a:latin typeface="Carlito"/>
                <a:cs typeface="Carlito"/>
              </a:rPr>
              <a:t> </a:t>
            </a:r>
            <a:r>
              <a:rPr sz="1150" b="1" spc="-5" dirty="0">
                <a:latin typeface="Carlito"/>
                <a:cs typeface="Carlito"/>
              </a:rPr>
              <a:t>Testing</a:t>
            </a:r>
            <a:r>
              <a:rPr sz="1150" b="1" spc="-30" dirty="0">
                <a:latin typeface="Carlito"/>
                <a:cs typeface="Carlito"/>
              </a:rPr>
              <a:t> </a:t>
            </a:r>
            <a:r>
              <a:rPr sz="1150" b="1" spc="-5" dirty="0">
                <a:latin typeface="Carlito"/>
                <a:cs typeface="Carlito"/>
              </a:rPr>
              <a:t>Documentation</a:t>
            </a:r>
            <a:r>
              <a:rPr sz="1150" b="1" spc="-40" dirty="0">
                <a:latin typeface="Carlito"/>
                <a:cs typeface="Carlito"/>
              </a:rPr>
              <a:t> </a:t>
            </a:r>
            <a:r>
              <a:rPr sz="1150" b="1" dirty="0">
                <a:latin typeface="Carlito"/>
                <a:cs typeface="Carlito"/>
              </a:rPr>
              <a:t>and</a:t>
            </a:r>
            <a:r>
              <a:rPr sz="1150" b="1" spc="-45" dirty="0">
                <a:latin typeface="Carlito"/>
                <a:cs typeface="Carlito"/>
              </a:rPr>
              <a:t> </a:t>
            </a:r>
            <a:r>
              <a:rPr sz="1150" b="1" spc="-5" dirty="0">
                <a:latin typeface="Carlito"/>
                <a:cs typeface="Carlito"/>
              </a:rPr>
              <a:t>Help</a:t>
            </a:r>
            <a:r>
              <a:rPr sz="1150" b="1" spc="-35" dirty="0">
                <a:latin typeface="Carlito"/>
                <a:cs typeface="Carlito"/>
              </a:rPr>
              <a:t> </a:t>
            </a:r>
            <a:r>
              <a:rPr sz="1150" b="1" spc="-5" dirty="0">
                <a:latin typeface="Carlito"/>
                <a:cs typeface="Carlito"/>
              </a:rPr>
              <a:t>facilities.</a:t>
            </a:r>
            <a:r>
              <a:rPr sz="1150" b="1" spc="-35" dirty="0">
                <a:latin typeface="Carlito"/>
                <a:cs typeface="Carlito"/>
              </a:rPr>
              <a:t> </a:t>
            </a:r>
            <a:r>
              <a:rPr sz="1150" b="1" spc="-5" dirty="0">
                <a:latin typeface="Carlito"/>
                <a:cs typeface="Carlito"/>
              </a:rPr>
              <a:t>Test  automation, Test-driven development, Security testing. Overview </a:t>
            </a:r>
            <a:r>
              <a:rPr sz="1150" b="1" dirty="0">
                <a:latin typeface="Carlito"/>
                <a:cs typeface="Carlito"/>
              </a:rPr>
              <a:t>of </a:t>
            </a:r>
            <a:r>
              <a:rPr sz="1150" b="1" spc="-5" dirty="0">
                <a:latin typeface="Carlito"/>
                <a:cs typeface="Carlito"/>
              </a:rPr>
              <a:t>DevOps </a:t>
            </a:r>
            <a:r>
              <a:rPr sz="1150" b="1" dirty="0">
                <a:latin typeface="Carlito"/>
                <a:cs typeface="Carlito"/>
              </a:rPr>
              <a:t>and </a:t>
            </a:r>
            <a:r>
              <a:rPr sz="1150" b="1" spc="-5" dirty="0">
                <a:latin typeface="Carlito"/>
                <a:cs typeface="Carlito"/>
              </a:rPr>
              <a:t>Code  Management </a:t>
            </a:r>
            <a:r>
              <a:rPr sz="1150" b="1" dirty="0">
                <a:latin typeface="Carlito"/>
                <a:cs typeface="Carlito"/>
              </a:rPr>
              <a:t>- Code </a:t>
            </a:r>
            <a:r>
              <a:rPr sz="1150" b="1" spc="-5" dirty="0">
                <a:latin typeface="Carlito"/>
                <a:cs typeface="Carlito"/>
              </a:rPr>
              <a:t>management, DevOps automation, Continuous Integration, Delivery, </a:t>
            </a:r>
            <a:r>
              <a:rPr sz="1150" b="1" dirty="0">
                <a:latin typeface="Carlito"/>
                <a:cs typeface="Carlito"/>
              </a:rPr>
              <a:t>and  </a:t>
            </a:r>
            <a:r>
              <a:rPr sz="1150" b="1" spc="-5" dirty="0">
                <a:latin typeface="Carlito"/>
                <a:cs typeface="Carlito"/>
              </a:rPr>
              <a:t>Deployment (CI/CD/CD). Software Evolution </a:t>
            </a:r>
            <a:r>
              <a:rPr sz="1150" b="1" dirty="0">
                <a:latin typeface="Carlito"/>
                <a:cs typeface="Carlito"/>
              </a:rPr>
              <a:t>- </a:t>
            </a:r>
            <a:r>
              <a:rPr sz="1150" b="1" spc="-5" dirty="0">
                <a:latin typeface="Carlito"/>
                <a:cs typeface="Carlito"/>
              </a:rPr>
              <a:t>Evolution processes, Software</a:t>
            </a:r>
            <a:r>
              <a:rPr sz="1150" b="1" spc="65" dirty="0">
                <a:latin typeface="Carlito"/>
                <a:cs typeface="Carlito"/>
              </a:rPr>
              <a:t> </a:t>
            </a:r>
            <a:r>
              <a:rPr sz="1150" b="1" spc="-5" dirty="0">
                <a:latin typeface="Carlito"/>
                <a:cs typeface="Carlito"/>
              </a:rPr>
              <a:t>maintenance.</a:t>
            </a:r>
            <a:endParaRPr sz="1150">
              <a:latin typeface="Carlito"/>
              <a:cs typeface="Carlito"/>
            </a:endParaRPr>
          </a:p>
          <a:p>
            <a:pPr algn="ctr">
              <a:lnSpc>
                <a:spcPct val="100000"/>
              </a:lnSpc>
              <a:spcBef>
                <a:spcPts val="895"/>
              </a:spcBef>
            </a:pPr>
            <a:r>
              <a:rPr sz="1600" b="1" u="heavy" spc="-5" dirty="0">
                <a:uFill>
                  <a:solidFill>
                    <a:srgbClr val="000000"/>
                  </a:solidFill>
                </a:uFill>
                <a:latin typeface="Times New Roman"/>
                <a:cs typeface="Times New Roman"/>
              </a:rPr>
              <a:t>Review</a:t>
            </a:r>
            <a:r>
              <a:rPr sz="1600" b="1" u="heavy" spc="15"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Techniques</a:t>
            </a:r>
            <a:endParaRPr sz="1600">
              <a:latin typeface="Times New Roman"/>
              <a:cs typeface="Times New Roman"/>
            </a:endParaRPr>
          </a:p>
          <a:p>
            <a:pPr marL="469265" marR="11430" indent="-228600" algn="just">
              <a:lnSpc>
                <a:spcPct val="110000"/>
              </a:lnSpc>
              <a:spcBef>
                <a:spcPts val="810"/>
              </a:spcBef>
              <a:buFont typeface="Symbol"/>
              <a:buChar char=""/>
              <a:tabLst>
                <a:tab pos="469900" algn="l"/>
              </a:tabLst>
            </a:pPr>
            <a:r>
              <a:rPr sz="1200" spc="-5" dirty="0">
                <a:latin typeface="Times New Roman"/>
                <a:cs typeface="Times New Roman"/>
              </a:rPr>
              <a:t>Software reviews </a:t>
            </a:r>
            <a:r>
              <a:rPr sz="1200" dirty="0">
                <a:latin typeface="Times New Roman"/>
                <a:cs typeface="Times New Roman"/>
              </a:rPr>
              <a:t>are a </a:t>
            </a:r>
            <a:r>
              <a:rPr sz="1200" spc="-5" dirty="0">
                <a:latin typeface="Times New Roman"/>
                <a:cs typeface="Times New Roman"/>
              </a:rPr>
              <a:t>“filter” </a:t>
            </a:r>
            <a:r>
              <a:rPr sz="1200" dirty="0">
                <a:latin typeface="Times New Roman"/>
                <a:cs typeface="Times New Roman"/>
              </a:rPr>
              <a:t>for the </a:t>
            </a:r>
            <a:r>
              <a:rPr sz="1200" spc="-5" dirty="0">
                <a:latin typeface="Times New Roman"/>
                <a:cs typeface="Times New Roman"/>
              </a:rPr>
              <a:t>software process. </a:t>
            </a:r>
            <a:r>
              <a:rPr sz="1200" dirty="0">
                <a:latin typeface="Times New Roman"/>
                <a:cs typeface="Times New Roman"/>
              </a:rPr>
              <a:t>That is, </a:t>
            </a:r>
            <a:r>
              <a:rPr sz="1200" spc="-5" dirty="0">
                <a:latin typeface="Times New Roman"/>
                <a:cs typeface="Times New Roman"/>
              </a:rPr>
              <a:t>reviews </a:t>
            </a:r>
            <a:r>
              <a:rPr sz="1200" dirty="0">
                <a:latin typeface="Times New Roman"/>
                <a:cs typeface="Times New Roman"/>
              </a:rPr>
              <a:t>are </a:t>
            </a:r>
            <a:r>
              <a:rPr sz="1200" spc="-5" dirty="0">
                <a:latin typeface="Times New Roman"/>
                <a:cs typeface="Times New Roman"/>
              </a:rPr>
              <a:t>applied at  various</a:t>
            </a:r>
            <a:r>
              <a:rPr sz="1200" spc="-45" dirty="0">
                <a:latin typeface="Times New Roman"/>
                <a:cs typeface="Times New Roman"/>
              </a:rPr>
              <a:t> </a:t>
            </a:r>
            <a:r>
              <a:rPr sz="1200" dirty="0">
                <a:latin typeface="Times New Roman"/>
                <a:cs typeface="Times New Roman"/>
              </a:rPr>
              <a:t>points</a:t>
            </a:r>
            <a:r>
              <a:rPr sz="1200" spc="-45" dirty="0">
                <a:latin typeface="Times New Roman"/>
                <a:cs typeface="Times New Roman"/>
              </a:rPr>
              <a:t> </a:t>
            </a:r>
            <a:r>
              <a:rPr sz="1200" dirty="0">
                <a:latin typeface="Times New Roman"/>
                <a:cs typeface="Times New Roman"/>
              </a:rPr>
              <a:t>during</a:t>
            </a:r>
            <a:r>
              <a:rPr sz="1200" spc="-55" dirty="0">
                <a:latin typeface="Times New Roman"/>
                <a:cs typeface="Times New Roman"/>
              </a:rPr>
              <a:t> </a:t>
            </a:r>
            <a:r>
              <a:rPr sz="1200" spc="-5" dirty="0">
                <a:latin typeface="Times New Roman"/>
                <a:cs typeface="Times New Roman"/>
              </a:rPr>
              <a:t>software</a:t>
            </a:r>
            <a:r>
              <a:rPr sz="1200" spc="-40" dirty="0">
                <a:latin typeface="Times New Roman"/>
                <a:cs typeface="Times New Roman"/>
              </a:rPr>
              <a:t> </a:t>
            </a:r>
            <a:r>
              <a:rPr sz="1200" spc="-5" dirty="0">
                <a:latin typeface="Times New Roman"/>
                <a:cs typeface="Times New Roman"/>
              </a:rPr>
              <a:t>engineering</a:t>
            </a:r>
            <a:r>
              <a:rPr sz="1200" spc="-45" dirty="0">
                <a:latin typeface="Times New Roman"/>
                <a:cs typeface="Times New Roman"/>
              </a:rPr>
              <a:t> </a:t>
            </a:r>
            <a:r>
              <a:rPr sz="1200" spc="-5" dirty="0">
                <a:latin typeface="Times New Roman"/>
                <a:cs typeface="Times New Roman"/>
              </a:rPr>
              <a:t>and</a:t>
            </a:r>
            <a:r>
              <a:rPr sz="1200" spc="-45" dirty="0">
                <a:latin typeface="Times New Roman"/>
                <a:cs typeface="Times New Roman"/>
              </a:rPr>
              <a:t> </a:t>
            </a:r>
            <a:r>
              <a:rPr sz="1200" dirty="0">
                <a:latin typeface="Times New Roman"/>
                <a:cs typeface="Times New Roman"/>
              </a:rPr>
              <a:t>serve</a:t>
            </a:r>
            <a:r>
              <a:rPr sz="1200" spc="-45"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dirty="0">
                <a:latin typeface="Times New Roman"/>
                <a:cs typeface="Times New Roman"/>
              </a:rPr>
              <a:t>uncover</a:t>
            </a:r>
            <a:r>
              <a:rPr sz="1200" spc="-40" dirty="0">
                <a:latin typeface="Times New Roman"/>
                <a:cs typeface="Times New Roman"/>
              </a:rPr>
              <a:t> </a:t>
            </a:r>
            <a:r>
              <a:rPr sz="1200" spc="-5" dirty="0">
                <a:latin typeface="Times New Roman"/>
                <a:cs typeface="Times New Roman"/>
              </a:rPr>
              <a:t>errors</a:t>
            </a:r>
            <a:r>
              <a:rPr sz="1200" spc="-2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defects</a:t>
            </a:r>
            <a:r>
              <a:rPr sz="1200" spc="-30"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dirty="0">
                <a:latin typeface="Times New Roman"/>
                <a:cs typeface="Times New Roman"/>
              </a:rPr>
              <a:t>can  then be</a:t>
            </a:r>
            <a:r>
              <a:rPr sz="1200" spc="-15" dirty="0">
                <a:latin typeface="Times New Roman"/>
                <a:cs typeface="Times New Roman"/>
              </a:rPr>
              <a:t> </a:t>
            </a:r>
            <a:r>
              <a:rPr sz="1200" spc="-5" dirty="0">
                <a:latin typeface="Times New Roman"/>
                <a:cs typeface="Times New Roman"/>
              </a:rPr>
              <a:t>removed.</a:t>
            </a:r>
            <a:endParaRPr sz="1200">
              <a:latin typeface="Times New Roman"/>
              <a:cs typeface="Times New Roman"/>
            </a:endParaRPr>
          </a:p>
          <a:p>
            <a:pPr marL="469265" marR="6350" indent="-228600" algn="just">
              <a:lnSpc>
                <a:spcPct val="110000"/>
              </a:lnSpc>
              <a:spcBef>
                <a:spcPts val="95"/>
              </a:spcBef>
              <a:buFont typeface="Symbol"/>
              <a:buChar char=""/>
              <a:tabLst>
                <a:tab pos="469900" algn="l"/>
              </a:tabLst>
            </a:pPr>
            <a:r>
              <a:rPr sz="1200" spc="-5" dirty="0">
                <a:latin typeface="Times New Roman"/>
                <a:cs typeface="Times New Roman"/>
              </a:rPr>
              <a:t>Software reviews “purify” </a:t>
            </a:r>
            <a:r>
              <a:rPr sz="1200" dirty="0">
                <a:latin typeface="Times New Roman"/>
                <a:cs typeface="Times New Roman"/>
              </a:rPr>
              <a:t>software </a:t>
            </a:r>
            <a:r>
              <a:rPr sz="1200" spc="-5" dirty="0">
                <a:latin typeface="Times New Roman"/>
                <a:cs typeface="Times New Roman"/>
              </a:rPr>
              <a:t>engineering work products, </a:t>
            </a:r>
            <a:r>
              <a:rPr sz="1200" dirty="0">
                <a:latin typeface="Times New Roman"/>
                <a:cs typeface="Times New Roman"/>
              </a:rPr>
              <a:t>including </a:t>
            </a:r>
            <a:r>
              <a:rPr sz="1200" spc="-5" dirty="0">
                <a:latin typeface="Times New Roman"/>
                <a:cs typeface="Times New Roman"/>
              </a:rPr>
              <a:t>requirements  and design </a:t>
            </a:r>
            <a:r>
              <a:rPr sz="1200" dirty="0">
                <a:latin typeface="Times New Roman"/>
                <a:cs typeface="Times New Roman"/>
              </a:rPr>
              <a:t>models, code, </a:t>
            </a:r>
            <a:r>
              <a:rPr sz="1200" spc="-5" dirty="0">
                <a:latin typeface="Times New Roman"/>
                <a:cs typeface="Times New Roman"/>
              </a:rPr>
              <a:t>and </a:t>
            </a:r>
            <a:r>
              <a:rPr sz="1200" dirty="0">
                <a:latin typeface="Times New Roman"/>
                <a:cs typeface="Times New Roman"/>
              </a:rPr>
              <a:t>testing data. Many </a:t>
            </a:r>
            <a:r>
              <a:rPr sz="1200" spc="-5" dirty="0">
                <a:latin typeface="Times New Roman"/>
                <a:cs typeface="Times New Roman"/>
              </a:rPr>
              <a:t>different types </a:t>
            </a:r>
            <a:r>
              <a:rPr sz="1200" dirty="0">
                <a:latin typeface="Times New Roman"/>
                <a:cs typeface="Times New Roman"/>
              </a:rPr>
              <a:t>of reviews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conducted </a:t>
            </a:r>
            <a:r>
              <a:rPr sz="1200" spc="-10" dirty="0">
                <a:latin typeface="Times New Roman"/>
                <a:cs typeface="Times New Roman"/>
              </a:rPr>
              <a:t>as </a:t>
            </a:r>
            <a:r>
              <a:rPr sz="1200" dirty="0">
                <a:latin typeface="Times New Roman"/>
                <a:cs typeface="Times New Roman"/>
              </a:rPr>
              <a:t>part of software</a:t>
            </a:r>
            <a:r>
              <a:rPr sz="1200" spc="5" dirty="0">
                <a:latin typeface="Times New Roman"/>
                <a:cs typeface="Times New Roman"/>
              </a:rPr>
              <a:t> </a:t>
            </a:r>
            <a:r>
              <a:rPr sz="1200" spc="-5" dirty="0">
                <a:latin typeface="Times New Roman"/>
                <a:cs typeface="Times New Roman"/>
              </a:rPr>
              <a:t>engineering.</a:t>
            </a:r>
            <a:endParaRPr sz="1200">
              <a:latin typeface="Times New Roman"/>
              <a:cs typeface="Times New Roman"/>
            </a:endParaRPr>
          </a:p>
          <a:p>
            <a:pPr marL="469265" marR="6350" indent="-228600" algn="just">
              <a:lnSpc>
                <a:spcPct val="110300"/>
              </a:lnSpc>
              <a:spcBef>
                <a:spcPts val="80"/>
              </a:spcBef>
              <a:buFont typeface="Symbol"/>
              <a:buChar char=""/>
              <a:tabLst>
                <a:tab pos="469900" algn="l"/>
              </a:tabLst>
            </a:pPr>
            <a:r>
              <a:rPr sz="1200" spc="-5" dirty="0">
                <a:latin typeface="Times New Roman"/>
                <a:cs typeface="Times New Roman"/>
              </a:rPr>
              <a:t>Focus </a:t>
            </a:r>
            <a:r>
              <a:rPr sz="1200" dirty="0">
                <a:latin typeface="Times New Roman"/>
                <a:cs typeface="Times New Roman"/>
              </a:rPr>
              <a:t>on </a:t>
            </a:r>
            <a:r>
              <a:rPr sz="1200" i="1" spc="-5" dirty="0">
                <a:latin typeface="Times New Roman"/>
                <a:cs typeface="Times New Roman"/>
              </a:rPr>
              <a:t>technical or peer reviews, </a:t>
            </a:r>
            <a:r>
              <a:rPr sz="1200" spc="-5" dirty="0">
                <a:latin typeface="Times New Roman"/>
                <a:cs typeface="Times New Roman"/>
              </a:rPr>
              <a:t>exemplified </a:t>
            </a:r>
            <a:r>
              <a:rPr sz="1200" spc="5" dirty="0">
                <a:latin typeface="Times New Roman"/>
                <a:cs typeface="Times New Roman"/>
              </a:rPr>
              <a:t>by </a:t>
            </a:r>
            <a:r>
              <a:rPr sz="1200" i="1" spc="-5" dirty="0">
                <a:latin typeface="Times New Roman"/>
                <a:cs typeface="Times New Roman"/>
              </a:rPr>
              <a:t>casual reviews, </a:t>
            </a:r>
            <a:r>
              <a:rPr sz="1200" i="1" dirty="0">
                <a:latin typeface="Times New Roman"/>
                <a:cs typeface="Times New Roman"/>
              </a:rPr>
              <a:t>walkthroughs, </a:t>
            </a:r>
            <a:r>
              <a:rPr sz="1200" spc="-5" dirty="0">
                <a:latin typeface="Times New Roman"/>
                <a:cs typeface="Times New Roman"/>
              </a:rPr>
              <a:t>and  </a:t>
            </a:r>
            <a:r>
              <a:rPr sz="1200" i="1" spc="-5" dirty="0">
                <a:latin typeface="Times New Roman"/>
                <a:cs typeface="Times New Roman"/>
              </a:rPr>
              <a:t>inspections. </a:t>
            </a:r>
            <a:r>
              <a:rPr sz="1200" spc="-5" dirty="0">
                <a:latin typeface="Times New Roman"/>
                <a:cs typeface="Times New Roman"/>
              </a:rPr>
              <a:t>A technical review (TR) is </a:t>
            </a:r>
            <a:r>
              <a:rPr sz="1200" dirty="0">
                <a:latin typeface="Times New Roman"/>
                <a:cs typeface="Times New Roman"/>
              </a:rPr>
              <a:t>the most </a:t>
            </a:r>
            <a:r>
              <a:rPr sz="1200" spc="-5" dirty="0">
                <a:latin typeface="Times New Roman"/>
                <a:cs typeface="Times New Roman"/>
              </a:rPr>
              <a:t>effective </a:t>
            </a:r>
            <a:r>
              <a:rPr sz="1200" dirty="0">
                <a:latin typeface="Times New Roman"/>
                <a:cs typeface="Times New Roman"/>
              </a:rPr>
              <a:t>filter from a quality control  standpoint. </a:t>
            </a:r>
            <a:r>
              <a:rPr sz="1200" spc="-5" dirty="0">
                <a:latin typeface="Times New Roman"/>
                <a:cs typeface="Times New Roman"/>
              </a:rPr>
              <a:t>Conducted </a:t>
            </a:r>
            <a:r>
              <a:rPr sz="1200" spc="5" dirty="0">
                <a:latin typeface="Times New Roman"/>
                <a:cs typeface="Times New Roman"/>
              </a:rPr>
              <a:t>by </a:t>
            </a:r>
            <a:r>
              <a:rPr sz="1200" dirty="0">
                <a:latin typeface="Times New Roman"/>
                <a:cs typeface="Times New Roman"/>
              </a:rPr>
              <a:t>software </a:t>
            </a:r>
            <a:r>
              <a:rPr sz="1200" spc="-5" dirty="0">
                <a:latin typeface="Times New Roman"/>
                <a:cs typeface="Times New Roman"/>
              </a:rPr>
              <a:t>engineers </a:t>
            </a:r>
            <a:r>
              <a:rPr sz="1200" dirty="0">
                <a:latin typeface="Times New Roman"/>
                <a:cs typeface="Times New Roman"/>
              </a:rPr>
              <a:t>(and </a:t>
            </a:r>
            <a:r>
              <a:rPr sz="1200" spc="-5" dirty="0">
                <a:latin typeface="Times New Roman"/>
                <a:cs typeface="Times New Roman"/>
              </a:rPr>
              <a:t>others) </a:t>
            </a:r>
            <a:r>
              <a:rPr sz="1200" dirty="0">
                <a:latin typeface="Times New Roman"/>
                <a:cs typeface="Times New Roman"/>
              </a:rPr>
              <a:t>for software </a:t>
            </a:r>
            <a:r>
              <a:rPr sz="1200" spc="-5" dirty="0">
                <a:latin typeface="Times New Roman"/>
                <a:cs typeface="Times New Roman"/>
              </a:rPr>
              <a:t>engineers, </a:t>
            </a:r>
            <a:r>
              <a:rPr sz="1200" dirty="0">
                <a:latin typeface="Times New Roman"/>
                <a:cs typeface="Times New Roman"/>
              </a:rPr>
              <a:t>the TR  </a:t>
            </a:r>
            <a:r>
              <a:rPr sz="1200" spc="-5" dirty="0">
                <a:latin typeface="Times New Roman"/>
                <a:cs typeface="Times New Roman"/>
              </a:rPr>
              <a:t>is </a:t>
            </a:r>
            <a:r>
              <a:rPr sz="1200" dirty="0">
                <a:latin typeface="Times New Roman"/>
                <a:cs typeface="Times New Roman"/>
              </a:rPr>
              <a:t>an </a:t>
            </a:r>
            <a:r>
              <a:rPr sz="1200" spc="-5" dirty="0">
                <a:latin typeface="Times New Roman"/>
                <a:cs typeface="Times New Roman"/>
              </a:rPr>
              <a:t>effective means </a:t>
            </a:r>
            <a:r>
              <a:rPr sz="1200" dirty="0">
                <a:latin typeface="Times New Roman"/>
                <a:cs typeface="Times New Roman"/>
              </a:rPr>
              <a:t>for </a:t>
            </a:r>
            <a:r>
              <a:rPr sz="1200" spc="-5" dirty="0">
                <a:latin typeface="Times New Roman"/>
                <a:cs typeface="Times New Roman"/>
              </a:rPr>
              <a:t>uncovering errors and </a:t>
            </a:r>
            <a:r>
              <a:rPr sz="1200" dirty="0">
                <a:latin typeface="Times New Roman"/>
                <a:cs typeface="Times New Roman"/>
              </a:rPr>
              <a:t>improving software</a:t>
            </a:r>
            <a:r>
              <a:rPr sz="1200" spc="15" dirty="0">
                <a:latin typeface="Times New Roman"/>
                <a:cs typeface="Times New Roman"/>
              </a:rPr>
              <a:t> </a:t>
            </a:r>
            <a:r>
              <a:rPr sz="1200" spc="-5" dirty="0">
                <a:latin typeface="Times New Roman"/>
                <a:cs typeface="Times New Roman"/>
              </a:rPr>
              <a:t>quality.</a:t>
            </a:r>
            <a:endParaRPr sz="1200">
              <a:latin typeface="Times New Roman"/>
              <a:cs typeface="Times New Roman"/>
            </a:endParaRPr>
          </a:p>
          <a:p>
            <a:pPr marL="12700" algn="just">
              <a:lnSpc>
                <a:spcPct val="100000"/>
              </a:lnSpc>
              <a:spcBef>
                <a:spcPts val="1165"/>
              </a:spcBef>
            </a:pPr>
            <a:r>
              <a:rPr sz="1200" b="1" u="heavy" spc="-5" dirty="0">
                <a:uFill>
                  <a:solidFill>
                    <a:srgbClr val="000000"/>
                  </a:solidFill>
                </a:uFill>
                <a:latin typeface="Times New Roman"/>
                <a:cs typeface="Times New Roman"/>
              </a:rPr>
              <a:t>COST IMPACT </a:t>
            </a:r>
            <a:r>
              <a:rPr sz="1200" b="1" u="heavy" spc="5" dirty="0">
                <a:uFill>
                  <a:solidFill>
                    <a:srgbClr val="000000"/>
                  </a:solidFill>
                </a:uFill>
                <a:latin typeface="Times New Roman"/>
                <a:cs typeface="Times New Roman"/>
              </a:rPr>
              <a:t>OF </a:t>
            </a:r>
            <a:r>
              <a:rPr sz="1200" b="1" u="heavy" spc="-5" dirty="0">
                <a:uFill>
                  <a:solidFill>
                    <a:srgbClr val="000000"/>
                  </a:solidFill>
                </a:uFill>
                <a:latin typeface="Times New Roman"/>
                <a:cs typeface="Times New Roman"/>
              </a:rPr>
              <a:t>SOFTWARE</a:t>
            </a:r>
            <a:r>
              <a:rPr sz="1200" b="1" u="heavy" spc="-1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DEFECTS</a:t>
            </a:r>
            <a:endParaRPr sz="1200">
              <a:latin typeface="Times New Roman"/>
              <a:cs typeface="Times New Roman"/>
            </a:endParaRPr>
          </a:p>
          <a:p>
            <a:pPr marL="469265" marR="5715" indent="-228600" algn="just">
              <a:lnSpc>
                <a:spcPct val="110300"/>
              </a:lnSpc>
              <a:spcBef>
                <a:spcPts val="775"/>
              </a:spcBef>
              <a:buFont typeface="Symbol"/>
              <a:buChar char=""/>
              <a:tabLst>
                <a:tab pos="469900" algn="l"/>
              </a:tabLst>
            </a:pPr>
            <a:r>
              <a:rPr sz="1200" dirty="0">
                <a:latin typeface="Times New Roman"/>
                <a:cs typeface="Times New Roman"/>
              </a:rPr>
              <a:t>The primary </a:t>
            </a:r>
            <a:r>
              <a:rPr sz="1200" spc="-5" dirty="0">
                <a:latin typeface="Times New Roman"/>
                <a:cs typeface="Times New Roman"/>
              </a:rPr>
              <a:t>objective </a:t>
            </a:r>
            <a:r>
              <a:rPr sz="1200" spc="5" dirty="0">
                <a:latin typeface="Times New Roman"/>
                <a:cs typeface="Times New Roman"/>
              </a:rPr>
              <a:t>of </a:t>
            </a:r>
            <a:r>
              <a:rPr sz="1200" spc="-5" dirty="0">
                <a:latin typeface="Times New Roman"/>
                <a:cs typeface="Times New Roman"/>
              </a:rPr>
              <a:t>technical reviews is </a:t>
            </a:r>
            <a:r>
              <a:rPr sz="1200" dirty="0">
                <a:latin typeface="Times New Roman"/>
                <a:cs typeface="Times New Roman"/>
              </a:rPr>
              <a:t>to find </a:t>
            </a:r>
            <a:r>
              <a:rPr sz="1200" spc="-5" dirty="0">
                <a:latin typeface="Times New Roman"/>
                <a:cs typeface="Times New Roman"/>
              </a:rPr>
              <a:t>errors </a:t>
            </a:r>
            <a:r>
              <a:rPr sz="1200" dirty="0">
                <a:latin typeface="Times New Roman"/>
                <a:cs typeface="Times New Roman"/>
              </a:rPr>
              <a:t>during the </a:t>
            </a:r>
            <a:r>
              <a:rPr sz="1200" spc="-5" dirty="0">
                <a:latin typeface="Times New Roman"/>
                <a:cs typeface="Times New Roman"/>
              </a:rPr>
              <a:t>process so </a:t>
            </a:r>
            <a:r>
              <a:rPr sz="1200" dirty="0">
                <a:latin typeface="Times New Roman"/>
                <a:cs typeface="Times New Roman"/>
              </a:rPr>
              <a:t>that they  do not </a:t>
            </a:r>
            <a:r>
              <a:rPr sz="1200" spc="-5" dirty="0">
                <a:latin typeface="Times New Roman"/>
                <a:cs typeface="Times New Roman"/>
              </a:rPr>
              <a:t>become </a:t>
            </a:r>
            <a:r>
              <a:rPr sz="1200" dirty="0">
                <a:latin typeface="Times New Roman"/>
                <a:cs typeface="Times New Roman"/>
              </a:rPr>
              <a:t>defects </a:t>
            </a:r>
            <a:r>
              <a:rPr sz="1200" spc="-5" dirty="0">
                <a:latin typeface="Times New Roman"/>
                <a:cs typeface="Times New Roman"/>
              </a:rPr>
              <a:t>after release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The obvious benefit of </a:t>
            </a:r>
            <a:r>
              <a:rPr sz="1200" spc="-5" dirty="0">
                <a:latin typeface="Times New Roman"/>
                <a:cs typeface="Times New Roman"/>
              </a:rPr>
              <a:t>technical  reviews</a:t>
            </a:r>
            <a:r>
              <a:rPr sz="1200" spc="-15" dirty="0">
                <a:latin typeface="Times New Roman"/>
                <a:cs typeface="Times New Roman"/>
              </a:rPr>
              <a:t> </a:t>
            </a:r>
            <a:r>
              <a:rPr sz="1200" spc="-5" dirty="0">
                <a:latin typeface="Times New Roman"/>
                <a:cs typeface="Times New Roman"/>
              </a:rPr>
              <a:t>is</a:t>
            </a:r>
            <a:r>
              <a:rPr sz="1200" spc="-1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early</a:t>
            </a:r>
            <a:r>
              <a:rPr sz="1200" spc="-35" dirty="0">
                <a:latin typeface="Times New Roman"/>
                <a:cs typeface="Times New Roman"/>
              </a:rPr>
              <a:t> </a:t>
            </a:r>
            <a:r>
              <a:rPr sz="1200" dirty="0">
                <a:latin typeface="Times New Roman"/>
                <a:cs typeface="Times New Roman"/>
              </a:rPr>
              <a:t>discovery</a:t>
            </a:r>
            <a:r>
              <a:rPr sz="1200" spc="-4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5" dirty="0">
                <a:latin typeface="Times New Roman"/>
                <a:cs typeface="Times New Roman"/>
              </a:rPr>
              <a:t>errors</a:t>
            </a:r>
            <a:r>
              <a:rPr sz="1200" spc="-15" dirty="0">
                <a:latin typeface="Times New Roman"/>
                <a:cs typeface="Times New Roman"/>
              </a:rPr>
              <a:t> </a:t>
            </a:r>
            <a:r>
              <a:rPr sz="1200" spc="-5" dirty="0">
                <a:latin typeface="Times New Roman"/>
                <a:cs typeface="Times New Roman"/>
              </a:rPr>
              <a:t>so</a:t>
            </a:r>
            <a:r>
              <a:rPr sz="1200" spc="-10" dirty="0">
                <a:latin typeface="Times New Roman"/>
                <a:cs typeface="Times New Roman"/>
              </a:rPr>
              <a:t> </a:t>
            </a:r>
            <a:r>
              <a:rPr sz="1200" dirty="0">
                <a:latin typeface="Times New Roman"/>
                <a:cs typeface="Times New Roman"/>
              </a:rPr>
              <a:t>that</a:t>
            </a:r>
            <a:r>
              <a:rPr sz="1200" spc="-15" dirty="0">
                <a:latin typeface="Times New Roman"/>
                <a:cs typeface="Times New Roman"/>
              </a:rPr>
              <a:t> </a:t>
            </a:r>
            <a:r>
              <a:rPr sz="1200" dirty="0">
                <a:latin typeface="Times New Roman"/>
                <a:cs typeface="Times New Roman"/>
              </a:rPr>
              <a:t>they</a:t>
            </a:r>
            <a:r>
              <a:rPr sz="1200" spc="-30" dirty="0">
                <a:latin typeface="Times New Roman"/>
                <a:cs typeface="Times New Roman"/>
              </a:rPr>
              <a:t> </a:t>
            </a:r>
            <a:r>
              <a:rPr sz="1200" dirty="0">
                <a:latin typeface="Times New Roman"/>
                <a:cs typeface="Times New Roman"/>
              </a:rPr>
              <a:t>do</a:t>
            </a:r>
            <a:r>
              <a:rPr sz="1200" spc="-15" dirty="0">
                <a:latin typeface="Times New Roman"/>
                <a:cs typeface="Times New Roman"/>
              </a:rPr>
              <a:t> </a:t>
            </a:r>
            <a:r>
              <a:rPr sz="1200" dirty="0">
                <a:latin typeface="Times New Roman"/>
                <a:cs typeface="Times New Roman"/>
              </a:rPr>
              <a:t>not</a:t>
            </a:r>
            <a:r>
              <a:rPr sz="1200" spc="-5" dirty="0">
                <a:latin typeface="Times New Roman"/>
                <a:cs typeface="Times New Roman"/>
              </a:rPr>
              <a:t> propagate</a:t>
            </a:r>
            <a:r>
              <a:rPr sz="1200" spc="-20"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the next</a:t>
            </a:r>
            <a:r>
              <a:rPr sz="1200" spc="-5" dirty="0">
                <a:latin typeface="Times New Roman"/>
                <a:cs typeface="Times New Roman"/>
              </a:rPr>
              <a:t> </a:t>
            </a:r>
            <a:r>
              <a:rPr sz="1200" dirty="0">
                <a:latin typeface="Times New Roman"/>
                <a:cs typeface="Times New Roman"/>
              </a:rPr>
              <a:t>step</a:t>
            </a:r>
            <a:r>
              <a:rPr sz="1200" spc="-1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the  </a:t>
            </a:r>
            <a:r>
              <a:rPr sz="1200" spc="-5" dirty="0">
                <a:latin typeface="Times New Roman"/>
                <a:cs typeface="Times New Roman"/>
              </a:rPr>
              <a:t>software</a:t>
            </a:r>
            <a:r>
              <a:rPr sz="1200" spc="-15" dirty="0">
                <a:latin typeface="Times New Roman"/>
                <a:cs typeface="Times New Roman"/>
              </a:rPr>
              <a:t> </a:t>
            </a:r>
            <a:r>
              <a:rPr sz="1200" spc="-5" dirty="0">
                <a:latin typeface="Times New Roman"/>
                <a:cs typeface="Times New Roman"/>
              </a:rPr>
              <a:t>process.</a:t>
            </a:r>
            <a:endParaRPr sz="1200">
              <a:latin typeface="Times New Roman"/>
              <a:cs typeface="Times New Roman"/>
            </a:endParaRPr>
          </a:p>
          <a:p>
            <a:pPr marL="469265" marR="8890" indent="-228600" algn="just">
              <a:lnSpc>
                <a:spcPct val="110000"/>
              </a:lnSpc>
              <a:spcBef>
                <a:spcPts val="85"/>
              </a:spcBef>
              <a:buFont typeface="Symbol"/>
              <a:buChar char=""/>
              <a:tabLst>
                <a:tab pos="469900" algn="l"/>
              </a:tabLst>
            </a:pPr>
            <a:r>
              <a:rPr sz="1200" i="1" spc="-5" dirty="0">
                <a:latin typeface="Times New Roman"/>
                <a:cs typeface="Times New Roman"/>
              </a:rPr>
              <a:t>The</a:t>
            </a:r>
            <a:r>
              <a:rPr sz="1200" i="1" spc="-75" dirty="0">
                <a:latin typeface="Times New Roman"/>
                <a:cs typeface="Times New Roman"/>
              </a:rPr>
              <a:t> </a:t>
            </a:r>
            <a:r>
              <a:rPr sz="1200" i="1" spc="-5" dirty="0">
                <a:latin typeface="Times New Roman"/>
                <a:cs typeface="Times New Roman"/>
              </a:rPr>
              <a:t>primary</a:t>
            </a:r>
            <a:r>
              <a:rPr sz="1200" i="1" spc="-65" dirty="0">
                <a:latin typeface="Times New Roman"/>
                <a:cs typeface="Times New Roman"/>
              </a:rPr>
              <a:t> </a:t>
            </a:r>
            <a:r>
              <a:rPr sz="1200" i="1" spc="-5" dirty="0">
                <a:latin typeface="Times New Roman"/>
                <a:cs typeface="Times New Roman"/>
              </a:rPr>
              <a:t>objective</a:t>
            </a:r>
            <a:r>
              <a:rPr sz="1200" i="1" spc="-70" dirty="0">
                <a:latin typeface="Times New Roman"/>
                <a:cs typeface="Times New Roman"/>
              </a:rPr>
              <a:t> </a:t>
            </a:r>
            <a:r>
              <a:rPr sz="1200" i="1" dirty="0">
                <a:latin typeface="Times New Roman"/>
                <a:cs typeface="Times New Roman"/>
              </a:rPr>
              <a:t>of</a:t>
            </a:r>
            <a:r>
              <a:rPr sz="1200" i="1" spc="-60" dirty="0">
                <a:latin typeface="Times New Roman"/>
                <a:cs typeface="Times New Roman"/>
              </a:rPr>
              <a:t> </a:t>
            </a:r>
            <a:r>
              <a:rPr sz="1200" i="1" dirty="0">
                <a:latin typeface="Times New Roman"/>
                <a:cs typeface="Times New Roman"/>
              </a:rPr>
              <a:t>an</a:t>
            </a:r>
            <a:r>
              <a:rPr sz="1200" i="1" spc="-65" dirty="0">
                <a:latin typeface="Times New Roman"/>
                <a:cs typeface="Times New Roman"/>
              </a:rPr>
              <a:t> </a:t>
            </a:r>
            <a:r>
              <a:rPr sz="1200" i="1" spc="-5" dirty="0">
                <a:latin typeface="Times New Roman"/>
                <a:cs typeface="Times New Roman"/>
              </a:rPr>
              <a:t>FORMAL</a:t>
            </a:r>
            <a:r>
              <a:rPr sz="1200" i="1" spc="-60" dirty="0">
                <a:latin typeface="Times New Roman"/>
                <a:cs typeface="Times New Roman"/>
              </a:rPr>
              <a:t> </a:t>
            </a:r>
            <a:r>
              <a:rPr sz="1200" i="1" spc="-5" dirty="0">
                <a:latin typeface="Times New Roman"/>
                <a:cs typeface="Times New Roman"/>
              </a:rPr>
              <a:t>TECHNICAL</a:t>
            </a:r>
            <a:r>
              <a:rPr sz="1200" i="1" spc="-60" dirty="0">
                <a:latin typeface="Times New Roman"/>
                <a:cs typeface="Times New Roman"/>
              </a:rPr>
              <a:t> </a:t>
            </a:r>
            <a:r>
              <a:rPr sz="1200" i="1" spc="-5" dirty="0">
                <a:latin typeface="Times New Roman"/>
                <a:cs typeface="Times New Roman"/>
              </a:rPr>
              <a:t>REVIEW</a:t>
            </a:r>
            <a:r>
              <a:rPr sz="1200" i="1" spc="-80" dirty="0">
                <a:latin typeface="Times New Roman"/>
                <a:cs typeface="Times New Roman"/>
              </a:rPr>
              <a:t> </a:t>
            </a:r>
            <a:r>
              <a:rPr sz="1200" i="1" dirty="0">
                <a:latin typeface="Times New Roman"/>
                <a:cs typeface="Times New Roman"/>
              </a:rPr>
              <a:t>(FTR)</a:t>
            </a:r>
            <a:r>
              <a:rPr sz="1200" i="1" spc="-80" dirty="0">
                <a:latin typeface="Times New Roman"/>
                <a:cs typeface="Times New Roman"/>
              </a:rPr>
              <a:t> </a:t>
            </a:r>
            <a:r>
              <a:rPr sz="1200" i="1" spc="-5" dirty="0">
                <a:latin typeface="Times New Roman"/>
                <a:cs typeface="Times New Roman"/>
              </a:rPr>
              <a:t>is</a:t>
            </a:r>
            <a:r>
              <a:rPr sz="1200" i="1" spc="-60" dirty="0">
                <a:latin typeface="Times New Roman"/>
                <a:cs typeface="Times New Roman"/>
              </a:rPr>
              <a:t> </a:t>
            </a:r>
            <a:r>
              <a:rPr sz="1200" i="1" dirty="0">
                <a:latin typeface="Times New Roman"/>
                <a:cs typeface="Times New Roman"/>
              </a:rPr>
              <a:t>to</a:t>
            </a:r>
            <a:r>
              <a:rPr sz="1200" i="1" spc="-60" dirty="0">
                <a:latin typeface="Times New Roman"/>
                <a:cs typeface="Times New Roman"/>
              </a:rPr>
              <a:t> </a:t>
            </a:r>
            <a:r>
              <a:rPr sz="1200" i="1" spc="-5" dirty="0">
                <a:latin typeface="Times New Roman"/>
                <a:cs typeface="Times New Roman"/>
              </a:rPr>
              <a:t>find</a:t>
            </a:r>
            <a:r>
              <a:rPr sz="1200" i="1" spc="-65" dirty="0">
                <a:latin typeface="Times New Roman"/>
                <a:cs typeface="Times New Roman"/>
              </a:rPr>
              <a:t> </a:t>
            </a:r>
            <a:r>
              <a:rPr sz="1200" i="1" spc="-5" dirty="0">
                <a:latin typeface="Times New Roman"/>
                <a:cs typeface="Times New Roman"/>
              </a:rPr>
              <a:t>errors</a:t>
            </a:r>
            <a:r>
              <a:rPr sz="1200" i="1" spc="-60" dirty="0">
                <a:latin typeface="Times New Roman"/>
                <a:cs typeface="Times New Roman"/>
              </a:rPr>
              <a:t> </a:t>
            </a:r>
            <a:r>
              <a:rPr sz="1200" i="1" spc="-5" dirty="0">
                <a:latin typeface="Times New Roman"/>
                <a:cs typeface="Times New Roman"/>
              </a:rPr>
              <a:t>before  </a:t>
            </a:r>
            <a:r>
              <a:rPr sz="1200" i="1" dirty="0">
                <a:latin typeface="Times New Roman"/>
                <a:cs typeface="Times New Roman"/>
              </a:rPr>
              <a:t>they </a:t>
            </a:r>
            <a:r>
              <a:rPr sz="1200" i="1" spc="-5" dirty="0">
                <a:latin typeface="Times New Roman"/>
                <a:cs typeface="Times New Roman"/>
              </a:rPr>
              <a:t>are passed </a:t>
            </a:r>
            <a:r>
              <a:rPr sz="1200" i="1" dirty="0">
                <a:latin typeface="Times New Roman"/>
                <a:cs typeface="Times New Roman"/>
              </a:rPr>
              <a:t>on to another software </a:t>
            </a:r>
            <a:r>
              <a:rPr sz="1200" i="1" spc="-5" dirty="0">
                <a:latin typeface="Times New Roman"/>
                <a:cs typeface="Times New Roman"/>
              </a:rPr>
              <a:t>engineering activity or released </a:t>
            </a:r>
            <a:r>
              <a:rPr sz="1200" i="1" dirty="0">
                <a:latin typeface="Times New Roman"/>
                <a:cs typeface="Times New Roman"/>
              </a:rPr>
              <a:t>to the </a:t>
            </a:r>
            <a:r>
              <a:rPr sz="1200" i="1" spc="-5" dirty="0">
                <a:latin typeface="Times New Roman"/>
                <a:cs typeface="Times New Roman"/>
              </a:rPr>
              <a:t>end</a:t>
            </a:r>
            <a:r>
              <a:rPr sz="1200" i="1" spc="100" dirty="0">
                <a:latin typeface="Times New Roman"/>
                <a:cs typeface="Times New Roman"/>
              </a:rPr>
              <a:t> </a:t>
            </a:r>
            <a:r>
              <a:rPr sz="1200" i="1" spc="-5" dirty="0">
                <a:latin typeface="Times New Roman"/>
                <a:cs typeface="Times New Roman"/>
              </a:rPr>
              <a:t>user.</a:t>
            </a:r>
            <a:endParaRPr sz="1200">
              <a:latin typeface="Times New Roman"/>
              <a:cs typeface="Times New Roman"/>
            </a:endParaRPr>
          </a:p>
          <a:p>
            <a:pPr marL="469265" marR="8255" indent="-228600" algn="just">
              <a:lnSpc>
                <a:spcPct val="110400"/>
              </a:lnSpc>
              <a:spcBef>
                <a:spcPts val="80"/>
              </a:spcBef>
              <a:buFont typeface="Symbol"/>
              <a:buChar char=""/>
              <a:tabLst>
                <a:tab pos="469900" algn="l"/>
              </a:tabLst>
            </a:pPr>
            <a:r>
              <a:rPr sz="1200" dirty="0">
                <a:latin typeface="Times New Roman"/>
                <a:cs typeface="Times New Roman"/>
              </a:rPr>
              <a:t>Within the </a:t>
            </a:r>
            <a:r>
              <a:rPr sz="1200" spc="-5" dirty="0">
                <a:latin typeface="Times New Roman"/>
                <a:cs typeface="Times New Roman"/>
              </a:rPr>
              <a:t>context </a:t>
            </a:r>
            <a:r>
              <a:rPr sz="1200" dirty="0">
                <a:latin typeface="Times New Roman"/>
                <a:cs typeface="Times New Roman"/>
              </a:rPr>
              <a:t>of </a:t>
            </a:r>
            <a:r>
              <a:rPr sz="1200" spc="-5" dirty="0">
                <a:latin typeface="Times New Roman"/>
                <a:cs typeface="Times New Roman"/>
              </a:rPr>
              <a:t>the software process, </a:t>
            </a:r>
            <a:r>
              <a:rPr sz="1200" dirty="0">
                <a:latin typeface="Times New Roman"/>
                <a:cs typeface="Times New Roman"/>
              </a:rPr>
              <a:t>the </a:t>
            </a:r>
            <a:r>
              <a:rPr sz="1200" spc="-5" dirty="0">
                <a:latin typeface="Times New Roman"/>
                <a:cs typeface="Times New Roman"/>
              </a:rPr>
              <a:t>terms defect and fault </a:t>
            </a:r>
            <a:r>
              <a:rPr sz="1200" dirty="0">
                <a:latin typeface="Times New Roman"/>
                <a:cs typeface="Times New Roman"/>
              </a:rPr>
              <a:t>are </a:t>
            </a:r>
            <a:r>
              <a:rPr sz="1200" spc="-5" dirty="0">
                <a:latin typeface="Times New Roman"/>
                <a:cs typeface="Times New Roman"/>
              </a:rPr>
              <a:t>synonymous.  Both</a:t>
            </a:r>
            <a:r>
              <a:rPr sz="1200" spc="-25" dirty="0">
                <a:latin typeface="Times New Roman"/>
                <a:cs typeface="Times New Roman"/>
              </a:rPr>
              <a:t> </a:t>
            </a:r>
            <a:r>
              <a:rPr sz="1200" dirty="0">
                <a:latin typeface="Times New Roman"/>
                <a:cs typeface="Times New Roman"/>
              </a:rPr>
              <a:t>imply</a:t>
            </a:r>
            <a:r>
              <a:rPr sz="1200" spc="-4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quality</a:t>
            </a:r>
            <a:r>
              <a:rPr sz="1200" spc="-45" dirty="0">
                <a:latin typeface="Times New Roman"/>
                <a:cs typeface="Times New Roman"/>
              </a:rPr>
              <a:t> </a:t>
            </a:r>
            <a:r>
              <a:rPr sz="1200" dirty="0">
                <a:latin typeface="Times New Roman"/>
                <a:cs typeface="Times New Roman"/>
              </a:rPr>
              <a:t>problem</a:t>
            </a:r>
            <a:r>
              <a:rPr sz="1200" spc="-2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spc="-5" dirty="0">
                <a:latin typeface="Times New Roman"/>
                <a:cs typeface="Times New Roman"/>
              </a:rPr>
              <a:t>discovered</a:t>
            </a:r>
            <a:r>
              <a:rPr sz="1200" spc="-20" dirty="0">
                <a:latin typeface="Times New Roman"/>
                <a:cs typeface="Times New Roman"/>
              </a:rPr>
              <a:t> </a:t>
            </a:r>
            <a:r>
              <a:rPr sz="1200" dirty="0">
                <a:latin typeface="Times New Roman"/>
                <a:cs typeface="Times New Roman"/>
              </a:rPr>
              <a:t>after</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software</a:t>
            </a:r>
            <a:r>
              <a:rPr sz="1200" spc="-30" dirty="0">
                <a:latin typeface="Times New Roman"/>
                <a:cs typeface="Times New Roman"/>
              </a:rPr>
              <a:t> </a:t>
            </a:r>
            <a:r>
              <a:rPr sz="1200" spc="-5" dirty="0">
                <a:latin typeface="Times New Roman"/>
                <a:cs typeface="Times New Roman"/>
              </a:rPr>
              <a:t>has</a:t>
            </a:r>
            <a:r>
              <a:rPr sz="1200" spc="-20" dirty="0">
                <a:latin typeface="Times New Roman"/>
                <a:cs typeface="Times New Roman"/>
              </a:rPr>
              <a:t> </a:t>
            </a:r>
            <a:r>
              <a:rPr sz="1200" dirty="0">
                <a:latin typeface="Times New Roman"/>
                <a:cs typeface="Times New Roman"/>
              </a:rPr>
              <a:t>been</a:t>
            </a:r>
            <a:r>
              <a:rPr sz="1200" spc="-10" dirty="0">
                <a:latin typeface="Times New Roman"/>
                <a:cs typeface="Times New Roman"/>
              </a:rPr>
              <a:t> </a:t>
            </a:r>
            <a:r>
              <a:rPr sz="1200" spc="-5" dirty="0">
                <a:latin typeface="Times New Roman"/>
                <a:cs typeface="Times New Roman"/>
              </a:rPr>
              <a:t>released</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end  users (or </a:t>
            </a:r>
            <a:r>
              <a:rPr sz="1200" dirty="0">
                <a:latin typeface="Times New Roman"/>
                <a:cs typeface="Times New Roman"/>
              </a:rPr>
              <a:t>to </a:t>
            </a:r>
            <a:r>
              <a:rPr sz="1200" spc="-5" dirty="0">
                <a:latin typeface="Times New Roman"/>
                <a:cs typeface="Times New Roman"/>
              </a:rPr>
              <a:t>another framework </a:t>
            </a:r>
            <a:r>
              <a:rPr sz="1200" dirty="0">
                <a:latin typeface="Times New Roman"/>
                <a:cs typeface="Times New Roman"/>
              </a:rPr>
              <a:t>activity in the software</a:t>
            </a:r>
            <a:r>
              <a:rPr sz="1200" spc="-20" dirty="0">
                <a:latin typeface="Times New Roman"/>
                <a:cs typeface="Times New Roman"/>
              </a:rPr>
              <a:t> </a:t>
            </a:r>
            <a:r>
              <a:rPr sz="1200" dirty="0">
                <a:latin typeface="Times New Roman"/>
                <a:cs typeface="Times New Roman"/>
              </a:rPr>
              <a:t>process).</a:t>
            </a:r>
            <a:endParaRPr sz="1200">
              <a:latin typeface="Times New Roman"/>
              <a:cs typeface="Times New Roman"/>
            </a:endParaRPr>
          </a:p>
          <a:p>
            <a:pPr marL="469265" marR="5715" indent="-228600" algn="just">
              <a:lnSpc>
                <a:spcPct val="110800"/>
              </a:lnSpc>
              <a:spcBef>
                <a:spcPts val="75"/>
              </a:spcBef>
              <a:buFont typeface="Symbol"/>
              <a:buChar char=""/>
              <a:tabLst>
                <a:tab pos="469900" algn="l"/>
              </a:tabLst>
            </a:pPr>
            <a:r>
              <a:rPr sz="1200" dirty="0">
                <a:latin typeface="Times New Roman"/>
                <a:cs typeface="Times New Roman"/>
              </a:rPr>
              <a:t>The primary </a:t>
            </a:r>
            <a:r>
              <a:rPr sz="1200" spc="-5" dirty="0">
                <a:latin typeface="Times New Roman"/>
                <a:cs typeface="Times New Roman"/>
              </a:rPr>
              <a:t>objective </a:t>
            </a:r>
            <a:r>
              <a:rPr sz="1200" spc="5" dirty="0">
                <a:latin typeface="Times New Roman"/>
                <a:cs typeface="Times New Roman"/>
              </a:rPr>
              <a:t>of </a:t>
            </a:r>
            <a:r>
              <a:rPr sz="1200" spc="-5" dirty="0">
                <a:latin typeface="Times New Roman"/>
                <a:cs typeface="Times New Roman"/>
              </a:rPr>
              <a:t>technical reviews is </a:t>
            </a:r>
            <a:r>
              <a:rPr sz="1200" dirty="0">
                <a:latin typeface="Times New Roman"/>
                <a:cs typeface="Times New Roman"/>
              </a:rPr>
              <a:t>to find </a:t>
            </a:r>
            <a:r>
              <a:rPr sz="1200" spc="-5" dirty="0">
                <a:latin typeface="Times New Roman"/>
                <a:cs typeface="Times New Roman"/>
              </a:rPr>
              <a:t>errors </a:t>
            </a:r>
            <a:r>
              <a:rPr sz="1200" dirty="0">
                <a:latin typeface="Times New Roman"/>
                <a:cs typeface="Times New Roman"/>
              </a:rPr>
              <a:t>during the </a:t>
            </a:r>
            <a:r>
              <a:rPr sz="1200" spc="-5" dirty="0">
                <a:latin typeface="Times New Roman"/>
                <a:cs typeface="Times New Roman"/>
              </a:rPr>
              <a:t>process so </a:t>
            </a:r>
            <a:r>
              <a:rPr sz="1200" dirty="0">
                <a:latin typeface="Times New Roman"/>
                <a:cs typeface="Times New Roman"/>
              </a:rPr>
              <a:t>that they  do not </a:t>
            </a:r>
            <a:r>
              <a:rPr sz="1200" spc="-5" dirty="0">
                <a:latin typeface="Times New Roman"/>
                <a:cs typeface="Times New Roman"/>
              </a:rPr>
              <a:t>become defects </a:t>
            </a:r>
            <a:r>
              <a:rPr sz="1200" dirty="0">
                <a:latin typeface="Times New Roman"/>
                <a:cs typeface="Times New Roman"/>
              </a:rPr>
              <a:t>after </a:t>
            </a:r>
            <a:r>
              <a:rPr sz="1200" spc="-5" dirty="0">
                <a:latin typeface="Times New Roman"/>
                <a:cs typeface="Times New Roman"/>
              </a:rPr>
              <a:t>release </a:t>
            </a:r>
            <a:r>
              <a:rPr sz="1200" dirty="0">
                <a:latin typeface="Times New Roman"/>
                <a:cs typeface="Times New Roman"/>
              </a:rPr>
              <a:t>of the</a:t>
            </a:r>
            <a:r>
              <a:rPr sz="1200" spc="-5" dirty="0">
                <a:latin typeface="Times New Roman"/>
                <a:cs typeface="Times New Roman"/>
              </a:rPr>
              <a:t> software.</a:t>
            </a:r>
            <a:endParaRPr sz="1200">
              <a:latin typeface="Times New Roman"/>
              <a:cs typeface="Times New Roman"/>
            </a:endParaRPr>
          </a:p>
          <a:p>
            <a:pPr marL="469265" marR="8890" indent="-228600" algn="just">
              <a:lnSpc>
                <a:spcPct val="110000"/>
              </a:lnSpc>
              <a:spcBef>
                <a:spcPts val="85"/>
              </a:spcBef>
              <a:buFont typeface="Symbol"/>
              <a:buChar char=""/>
              <a:tabLst>
                <a:tab pos="469900" algn="l"/>
              </a:tabLst>
            </a:pP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obvious</a:t>
            </a:r>
            <a:r>
              <a:rPr sz="1200" spc="-25" dirty="0">
                <a:latin typeface="Times New Roman"/>
                <a:cs typeface="Times New Roman"/>
              </a:rPr>
              <a:t> </a:t>
            </a:r>
            <a:r>
              <a:rPr sz="1200" spc="-5" dirty="0">
                <a:latin typeface="Times New Roman"/>
                <a:cs typeface="Times New Roman"/>
              </a:rPr>
              <a:t>benefit</a:t>
            </a:r>
            <a:r>
              <a:rPr sz="1200" spc="-2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5" dirty="0">
                <a:latin typeface="Times New Roman"/>
                <a:cs typeface="Times New Roman"/>
              </a:rPr>
              <a:t>technical</a:t>
            </a:r>
            <a:r>
              <a:rPr sz="1200" spc="-20" dirty="0">
                <a:latin typeface="Times New Roman"/>
                <a:cs typeface="Times New Roman"/>
              </a:rPr>
              <a:t> </a:t>
            </a:r>
            <a:r>
              <a:rPr sz="1200" spc="-5" dirty="0">
                <a:latin typeface="Times New Roman"/>
                <a:cs typeface="Times New Roman"/>
              </a:rPr>
              <a:t>reviews</a:t>
            </a:r>
            <a:r>
              <a:rPr sz="1200" spc="-25"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early</a:t>
            </a:r>
            <a:r>
              <a:rPr sz="1200" spc="-55" dirty="0">
                <a:latin typeface="Times New Roman"/>
                <a:cs typeface="Times New Roman"/>
              </a:rPr>
              <a:t> </a:t>
            </a:r>
            <a:r>
              <a:rPr sz="1200" dirty="0">
                <a:latin typeface="Times New Roman"/>
                <a:cs typeface="Times New Roman"/>
              </a:rPr>
              <a:t>discovery</a:t>
            </a:r>
            <a:r>
              <a:rPr sz="1200" spc="-5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errors</a:t>
            </a:r>
            <a:r>
              <a:rPr sz="1200" spc="-30" dirty="0">
                <a:latin typeface="Times New Roman"/>
                <a:cs typeface="Times New Roman"/>
              </a:rPr>
              <a:t> </a:t>
            </a:r>
            <a:r>
              <a:rPr sz="1200" spc="-5" dirty="0">
                <a:latin typeface="Times New Roman"/>
                <a:cs typeface="Times New Roman"/>
              </a:rPr>
              <a:t>so</a:t>
            </a:r>
            <a:r>
              <a:rPr sz="1200" spc="-2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they</a:t>
            </a:r>
            <a:r>
              <a:rPr sz="1200" spc="-45" dirty="0">
                <a:latin typeface="Times New Roman"/>
                <a:cs typeface="Times New Roman"/>
              </a:rPr>
              <a:t> </a:t>
            </a:r>
            <a:r>
              <a:rPr sz="1200" dirty="0">
                <a:latin typeface="Times New Roman"/>
                <a:cs typeface="Times New Roman"/>
              </a:rPr>
              <a:t>do</a:t>
            </a:r>
            <a:r>
              <a:rPr sz="1200" spc="-25" dirty="0">
                <a:latin typeface="Times New Roman"/>
                <a:cs typeface="Times New Roman"/>
              </a:rPr>
              <a:t> </a:t>
            </a:r>
            <a:r>
              <a:rPr sz="1200" dirty="0">
                <a:latin typeface="Times New Roman"/>
                <a:cs typeface="Times New Roman"/>
              </a:rPr>
              <a:t>not  </a:t>
            </a:r>
            <a:r>
              <a:rPr sz="1200" spc="-5" dirty="0">
                <a:latin typeface="Times New Roman"/>
                <a:cs typeface="Times New Roman"/>
              </a:rPr>
              <a:t>propagate </a:t>
            </a:r>
            <a:r>
              <a:rPr sz="1200" dirty="0">
                <a:latin typeface="Times New Roman"/>
                <a:cs typeface="Times New Roman"/>
              </a:rPr>
              <a:t>to the next </a:t>
            </a:r>
            <a:r>
              <a:rPr sz="1200" spc="-5" dirty="0">
                <a:latin typeface="Times New Roman"/>
                <a:cs typeface="Times New Roman"/>
              </a:rPr>
              <a:t>step </a:t>
            </a:r>
            <a:r>
              <a:rPr sz="1200" dirty="0">
                <a:latin typeface="Times New Roman"/>
                <a:cs typeface="Times New Roman"/>
              </a:rPr>
              <a:t>in the </a:t>
            </a:r>
            <a:r>
              <a:rPr sz="1200" spc="-5" dirty="0">
                <a:latin typeface="Times New Roman"/>
                <a:cs typeface="Times New Roman"/>
              </a:rPr>
              <a:t>software process.</a:t>
            </a:r>
            <a:endParaRPr sz="1200">
              <a:latin typeface="Times New Roman"/>
              <a:cs typeface="Times New Roman"/>
            </a:endParaRPr>
          </a:p>
          <a:p>
            <a:pPr marL="469265" marR="9525" indent="-228600" algn="just">
              <a:lnSpc>
                <a:spcPct val="110000"/>
              </a:lnSpc>
              <a:spcBef>
                <a:spcPts val="95"/>
              </a:spcBef>
              <a:buFont typeface="Symbol"/>
              <a:buChar char=""/>
              <a:tabLst>
                <a:tab pos="469900" algn="l"/>
              </a:tabLst>
            </a:pPr>
            <a:r>
              <a:rPr sz="1200" spc="-5" dirty="0">
                <a:latin typeface="Times New Roman"/>
                <a:cs typeface="Times New Roman"/>
              </a:rPr>
              <a:t>Review techniques have been shown </a:t>
            </a:r>
            <a:r>
              <a:rPr sz="1200" dirty="0">
                <a:latin typeface="Times New Roman"/>
                <a:cs typeface="Times New Roman"/>
              </a:rPr>
              <a:t>to be up to </a:t>
            </a:r>
            <a:r>
              <a:rPr sz="1200" spc="-5" dirty="0">
                <a:latin typeface="Times New Roman"/>
                <a:cs typeface="Times New Roman"/>
              </a:rPr>
              <a:t>75 percent effective </a:t>
            </a:r>
            <a:r>
              <a:rPr sz="1200" dirty="0">
                <a:latin typeface="Times New Roman"/>
                <a:cs typeface="Times New Roman"/>
              </a:rPr>
              <a:t>in uncovering </a:t>
            </a:r>
            <a:r>
              <a:rPr sz="1200" spc="-5" dirty="0">
                <a:latin typeface="Times New Roman"/>
                <a:cs typeface="Times New Roman"/>
              </a:rPr>
              <a:t>design  flaws.</a:t>
            </a:r>
            <a:endParaRPr sz="1200">
              <a:latin typeface="Times New Roman"/>
              <a:cs typeface="Times New Roman"/>
            </a:endParaRPr>
          </a:p>
          <a:p>
            <a:pPr marL="469265" marR="11430" indent="-228600" algn="just">
              <a:lnSpc>
                <a:spcPct val="110800"/>
              </a:lnSpc>
              <a:spcBef>
                <a:spcPts val="70"/>
              </a:spcBef>
              <a:buFont typeface="Symbol"/>
              <a:buChar char=""/>
              <a:tabLst>
                <a:tab pos="469900" algn="l"/>
              </a:tabLst>
            </a:pPr>
            <a:r>
              <a:rPr sz="1200" spc="5" dirty="0">
                <a:latin typeface="Times New Roman"/>
                <a:cs typeface="Times New Roman"/>
              </a:rPr>
              <a:t>By </a:t>
            </a:r>
            <a:r>
              <a:rPr sz="1200" spc="-5" dirty="0">
                <a:latin typeface="Times New Roman"/>
                <a:cs typeface="Times New Roman"/>
              </a:rPr>
              <a:t>detecting and </a:t>
            </a:r>
            <a:r>
              <a:rPr sz="1200" dirty="0">
                <a:latin typeface="Times New Roman"/>
                <a:cs typeface="Times New Roman"/>
              </a:rPr>
              <a:t>removing a large </a:t>
            </a:r>
            <a:r>
              <a:rPr sz="1200" spc="-5" dirty="0">
                <a:latin typeface="Times New Roman"/>
                <a:cs typeface="Times New Roman"/>
              </a:rPr>
              <a:t>percentage </a:t>
            </a:r>
            <a:r>
              <a:rPr sz="1200" dirty="0">
                <a:latin typeface="Times New Roman"/>
                <a:cs typeface="Times New Roman"/>
              </a:rPr>
              <a:t>of these </a:t>
            </a:r>
            <a:r>
              <a:rPr sz="1200" spc="-5" dirty="0">
                <a:latin typeface="Times New Roman"/>
                <a:cs typeface="Times New Roman"/>
              </a:rPr>
              <a:t>errors, </a:t>
            </a:r>
            <a:r>
              <a:rPr sz="1200" dirty="0">
                <a:latin typeface="Times New Roman"/>
                <a:cs typeface="Times New Roman"/>
              </a:rPr>
              <a:t>the review </a:t>
            </a:r>
            <a:r>
              <a:rPr sz="1200" spc="-5" dirty="0">
                <a:latin typeface="Times New Roman"/>
                <a:cs typeface="Times New Roman"/>
              </a:rPr>
              <a:t>process  </a:t>
            </a:r>
            <a:r>
              <a:rPr sz="1200" dirty="0">
                <a:latin typeface="Times New Roman"/>
                <a:cs typeface="Times New Roman"/>
              </a:rPr>
              <a:t>substantially </a:t>
            </a:r>
            <a:r>
              <a:rPr sz="1200" spc="-5" dirty="0">
                <a:latin typeface="Times New Roman"/>
                <a:cs typeface="Times New Roman"/>
              </a:rPr>
              <a:t>reduces </a:t>
            </a:r>
            <a:r>
              <a:rPr sz="1200" dirty="0">
                <a:latin typeface="Times New Roman"/>
                <a:cs typeface="Times New Roman"/>
              </a:rPr>
              <a:t>the </a:t>
            </a:r>
            <a:r>
              <a:rPr sz="1200" spc="-5" dirty="0">
                <a:latin typeface="Times New Roman"/>
                <a:cs typeface="Times New Roman"/>
              </a:rPr>
              <a:t>cost </a:t>
            </a:r>
            <a:r>
              <a:rPr sz="1200" dirty="0">
                <a:latin typeface="Times New Roman"/>
                <a:cs typeface="Times New Roman"/>
              </a:rPr>
              <a:t>of </a:t>
            </a:r>
            <a:r>
              <a:rPr sz="1200" spc="-5" dirty="0">
                <a:latin typeface="Times New Roman"/>
                <a:cs typeface="Times New Roman"/>
              </a:rPr>
              <a:t>subsequent </a:t>
            </a:r>
            <a:r>
              <a:rPr sz="1200" dirty="0">
                <a:latin typeface="Times New Roman"/>
                <a:cs typeface="Times New Roman"/>
              </a:rPr>
              <a:t>activities in the </a:t>
            </a:r>
            <a:r>
              <a:rPr sz="1200" spc="-5" dirty="0">
                <a:latin typeface="Times New Roman"/>
                <a:cs typeface="Times New Roman"/>
              </a:rPr>
              <a:t>software</a:t>
            </a:r>
            <a:r>
              <a:rPr sz="1200" spc="-15" dirty="0">
                <a:latin typeface="Times New Roman"/>
                <a:cs typeface="Times New Roman"/>
              </a:rPr>
              <a:t> </a:t>
            </a:r>
            <a:r>
              <a:rPr sz="1200" dirty="0">
                <a:latin typeface="Times New Roman"/>
                <a:cs typeface="Times New Roman"/>
              </a:rPr>
              <a:t>process.</a:t>
            </a:r>
            <a:endParaRPr sz="12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0618"/>
            <a:ext cx="5970270" cy="4883150"/>
          </a:xfrm>
          <a:prstGeom prst="rect">
            <a:avLst/>
          </a:prstGeom>
        </p:spPr>
        <p:txBody>
          <a:bodyPr vert="horz" wrap="square" lIns="0" tIns="12065" rIns="0" bIns="0" rtlCol="0">
            <a:spAutoFit/>
          </a:bodyPr>
          <a:lstStyle/>
          <a:p>
            <a:pPr marL="469265" marR="5080" indent="-228600" algn="just">
              <a:lnSpc>
                <a:spcPct val="110400"/>
              </a:lnSpc>
              <a:spcBef>
                <a:spcPts val="95"/>
              </a:spcBef>
              <a:buFont typeface="Symbol"/>
              <a:buChar char=""/>
              <a:tabLst>
                <a:tab pos="469900" algn="l"/>
              </a:tabLst>
            </a:pP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last</a:t>
            </a:r>
            <a:r>
              <a:rPr sz="1200" spc="-20" dirty="0">
                <a:latin typeface="Times New Roman"/>
                <a:cs typeface="Times New Roman"/>
              </a:rPr>
              <a:t> </a:t>
            </a:r>
            <a:r>
              <a:rPr sz="1200" spc="-5" dirty="0">
                <a:latin typeface="Times New Roman"/>
                <a:cs typeface="Times New Roman"/>
              </a:rPr>
              <a:t>high-order</a:t>
            </a:r>
            <a:r>
              <a:rPr sz="1200" spc="-25" dirty="0">
                <a:latin typeface="Times New Roman"/>
                <a:cs typeface="Times New Roman"/>
              </a:rPr>
              <a:t> </a:t>
            </a:r>
            <a:r>
              <a:rPr sz="1200" dirty="0">
                <a:latin typeface="Times New Roman"/>
                <a:cs typeface="Times New Roman"/>
              </a:rPr>
              <a:t>testing</a:t>
            </a:r>
            <a:r>
              <a:rPr sz="1200" spc="-30" dirty="0">
                <a:latin typeface="Times New Roman"/>
                <a:cs typeface="Times New Roman"/>
              </a:rPr>
              <a:t> </a:t>
            </a:r>
            <a:r>
              <a:rPr sz="1200" dirty="0">
                <a:latin typeface="Times New Roman"/>
                <a:cs typeface="Times New Roman"/>
              </a:rPr>
              <a:t>step</a:t>
            </a:r>
            <a:r>
              <a:rPr sz="1200" spc="-25" dirty="0">
                <a:latin typeface="Times New Roman"/>
                <a:cs typeface="Times New Roman"/>
              </a:rPr>
              <a:t> </a:t>
            </a:r>
            <a:r>
              <a:rPr sz="1200" spc="-5" dirty="0">
                <a:latin typeface="Times New Roman"/>
                <a:cs typeface="Times New Roman"/>
              </a:rPr>
              <a:t>falls</a:t>
            </a:r>
            <a:r>
              <a:rPr sz="1200" spc="-20" dirty="0">
                <a:latin typeface="Times New Roman"/>
                <a:cs typeface="Times New Roman"/>
              </a:rPr>
              <a:t> </a:t>
            </a:r>
            <a:r>
              <a:rPr sz="1200" dirty="0">
                <a:latin typeface="Times New Roman"/>
                <a:cs typeface="Times New Roman"/>
              </a:rPr>
              <a:t>outside</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boundary</a:t>
            </a:r>
            <a:r>
              <a:rPr sz="1200" spc="-60" dirty="0">
                <a:latin typeface="Times New Roman"/>
                <a:cs typeface="Times New Roman"/>
              </a:rPr>
              <a:t> </a:t>
            </a:r>
            <a:r>
              <a:rPr sz="1200" spc="5" dirty="0">
                <a:latin typeface="Times New Roman"/>
                <a:cs typeface="Times New Roman"/>
              </a:rPr>
              <a:t>of</a:t>
            </a:r>
            <a:r>
              <a:rPr sz="1200" spc="-25" dirty="0">
                <a:latin typeface="Times New Roman"/>
                <a:cs typeface="Times New Roman"/>
              </a:rPr>
              <a:t> </a:t>
            </a:r>
            <a:r>
              <a:rPr sz="1200" spc="-5" dirty="0">
                <a:latin typeface="Times New Roman"/>
                <a:cs typeface="Times New Roman"/>
              </a:rPr>
              <a:t>software</a:t>
            </a:r>
            <a:r>
              <a:rPr sz="1200" spc="-25" dirty="0">
                <a:latin typeface="Times New Roman"/>
                <a:cs typeface="Times New Roman"/>
              </a:rPr>
              <a:t> </a:t>
            </a:r>
            <a:r>
              <a:rPr sz="1200" spc="-5" dirty="0">
                <a:latin typeface="Times New Roman"/>
                <a:cs typeface="Times New Roman"/>
              </a:rPr>
              <a:t>engineering</a:t>
            </a:r>
            <a:r>
              <a:rPr sz="1200" spc="-20" dirty="0">
                <a:latin typeface="Times New Roman"/>
                <a:cs typeface="Times New Roman"/>
              </a:rPr>
              <a:t> </a:t>
            </a:r>
            <a:r>
              <a:rPr sz="1200" spc="-5" dirty="0">
                <a:latin typeface="Times New Roman"/>
                <a:cs typeface="Times New Roman"/>
              </a:rPr>
              <a:t>and</a:t>
            </a:r>
            <a:r>
              <a:rPr sz="1200" spc="-20" dirty="0">
                <a:latin typeface="Times New Roman"/>
                <a:cs typeface="Times New Roman"/>
              </a:rPr>
              <a:t> </a:t>
            </a:r>
            <a:r>
              <a:rPr sz="1200" dirty="0">
                <a:latin typeface="Times New Roman"/>
                <a:cs typeface="Times New Roman"/>
              </a:rPr>
              <a:t>into  the </a:t>
            </a:r>
            <a:r>
              <a:rPr sz="1200" spc="-5" dirty="0">
                <a:latin typeface="Times New Roman"/>
                <a:cs typeface="Times New Roman"/>
              </a:rPr>
              <a:t>broader </a:t>
            </a:r>
            <a:r>
              <a:rPr sz="1200" dirty="0">
                <a:latin typeface="Times New Roman"/>
                <a:cs typeface="Times New Roman"/>
              </a:rPr>
              <a:t>context of computer </a:t>
            </a:r>
            <a:r>
              <a:rPr sz="1200" spc="-5" dirty="0">
                <a:latin typeface="Times New Roman"/>
                <a:cs typeface="Times New Roman"/>
              </a:rPr>
              <a:t>system engineering. Software, once validated, </a:t>
            </a:r>
            <a:r>
              <a:rPr sz="1200" dirty="0">
                <a:latin typeface="Times New Roman"/>
                <a:cs typeface="Times New Roman"/>
              </a:rPr>
              <a:t>must </a:t>
            </a:r>
            <a:r>
              <a:rPr sz="1200" spc="5" dirty="0">
                <a:latin typeface="Times New Roman"/>
                <a:cs typeface="Times New Roman"/>
              </a:rPr>
              <a:t>be  </a:t>
            </a:r>
            <a:r>
              <a:rPr sz="1200" spc="-5" dirty="0">
                <a:latin typeface="Times New Roman"/>
                <a:cs typeface="Times New Roman"/>
              </a:rPr>
              <a:t>combined with </a:t>
            </a:r>
            <a:r>
              <a:rPr sz="1200" dirty="0">
                <a:latin typeface="Times New Roman"/>
                <a:cs typeface="Times New Roman"/>
              </a:rPr>
              <a:t>other </a:t>
            </a:r>
            <a:r>
              <a:rPr sz="1200" spc="-5" dirty="0">
                <a:latin typeface="Times New Roman"/>
                <a:cs typeface="Times New Roman"/>
              </a:rPr>
              <a:t>system elements (e.g., hardware, </a:t>
            </a:r>
            <a:r>
              <a:rPr sz="1200" dirty="0">
                <a:latin typeface="Times New Roman"/>
                <a:cs typeface="Times New Roman"/>
              </a:rPr>
              <a:t>people,</a:t>
            </a:r>
            <a:r>
              <a:rPr sz="1200" spc="45" dirty="0">
                <a:latin typeface="Times New Roman"/>
                <a:cs typeface="Times New Roman"/>
              </a:rPr>
              <a:t> </a:t>
            </a:r>
            <a:r>
              <a:rPr sz="1200" spc="-5" dirty="0">
                <a:latin typeface="Times New Roman"/>
                <a:cs typeface="Times New Roman"/>
              </a:rPr>
              <a:t>databases).</a:t>
            </a:r>
            <a:endParaRPr sz="1200">
              <a:latin typeface="Times New Roman"/>
              <a:cs typeface="Times New Roman"/>
            </a:endParaRPr>
          </a:p>
          <a:p>
            <a:pPr marL="469265" marR="5080" indent="-228600" algn="just">
              <a:lnSpc>
                <a:spcPct val="110000"/>
              </a:lnSpc>
              <a:spcBef>
                <a:spcPts val="80"/>
              </a:spcBef>
              <a:buFont typeface="Symbol"/>
              <a:buChar char=""/>
              <a:tabLst>
                <a:tab pos="469900" algn="l"/>
              </a:tabLst>
            </a:pPr>
            <a:r>
              <a:rPr sz="1200" i="1" u="sng" spc="-5" dirty="0">
                <a:uFill>
                  <a:solidFill>
                    <a:srgbClr val="000000"/>
                  </a:solidFill>
                </a:uFill>
                <a:latin typeface="Times New Roman"/>
                <a:cs typeface="Times New Roman"/>
              </a:rPr>
              <a:t>System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dirty="0">
                <a:latin typeface="Times New Roman"/>
                <a:cs typeface="Times New Roman"/>
              </a:rPr>
              <a:t>verifies that </a:t>
            </a:r>
            <a:r>
              <a:rPr sz="1200" spc="-5" dirty="0">
                <a:latin typeface="Times New Roman"/>
                <a:cs typeface="Times New Roman"/>
              </a:rPr>
              <a:t>all elements </a:t>
            </a:r>
            <a:r>
              <a:rPr sz="1200" dirty="0">
                <a:latin typeface="Times New Roman"/>
                <a:cs typeface="Times New Roman"/>
              </a:rPr>
              <a:t>mesh properly </a:t>
            </a:r>
            <a:r>
              <a:rPr sz="1200" spc="-5" dirty="0">
                <a:latin typeface="Times New Roman"/>
                <a:cs typeface="Times New Roman"/>
              </a:rPr>
              <a:t>and </a:t>
            </a:r>
            <a:r>
              <a:rPr sz="1200" dirty="0">
                <a:latin typeface="Times New Roman"/>
                <a:cs typeface="Times New Roman"/>
              </a:rPr>
              <a:t>that </a:t>
            </a:r>
            <a:r>
              <a:rPr sz="1200" spc="-5" dirty="0">
                <a:latin typeface="Times New Roman"/>
                <a:cs typeface="Times New Roman"/>
              </a:rPr>
              <a:t>overall system  function/performance is</a:t>
            </a:r>
            <a:r>
              <a:rPr sz="1200" spc="20" dirty="0">
                <a:latin typeface="Times New Roman"/>
                <a:cs typeface="Times New Roman"/>
              </a:rPr>
              <a:t> </a:t>
            </a:r>
            <a:r>
              <a:rPr sz="1200" spc="-5" dirty="0">
                <a:latin typeface="Times New Roman"/>
                <a:cs typeface="Times New Roman"/>
              </a:rPr>
              <a:t>achieved.</a:t>
            </a:r>
            <a:endParaRPr sz="1200">
              <a:latin typeface="Times New Roman"/>
              <a:cs typeface="Times New Roman"/>
            </a:endParaRPr>
          </a:p>
          <a:p>
            <a:pPr marL="12700" algn="just">
              <a:lnSpc>
                <a:spcPct val="100000"/>
              </a:lnSpc>
              <a:spcBef>
                <a:spcPts val="170"/>
              </a:spcBef>
            </a:pPr>
            <a:r>
              <a:rPr sz="1200" b="1" u="heavy" spc="-5" dirty="0">
                <a:uFill>
                  <a:solidFill>
                    <a:srgbClr val="000000"/>
                  </a:solidFill>
                </a:uFill>
                <a:latin typeface="Times New Roman"/>
                <a:cs typeface="Times New Roman"/>
              </a:rPr>
              <a:t>Unit Testing</a:t>
            </a:r>
            <a:endParaRPr sz="1200">
              <a:latin typeface="Times New Roman"/>
              <a:cs typeface="Times New Roman"/>
            </a:endParaRPr>
          </a:p>
          <a:p>
            <a:pPr>
              <a:lnSpc>
                <a:spcPct val="100000"/>
              </a:lnSpc>
              <a:spcBef>
                <a:spcPts val="40"/>
              </a:spcBef>
            </a:pPr>
            <a:endParaRPr sz="1050">
              <a:latin typeface="Times New Roman"/>
              <a:cs typeface="Times New Roman"/>
            </a:endParaRPr>
          </a:p>
          <a:p>
            <a:pPr marL="469265" marR="5715" indent="-228600" algn="just">
              <a:lnSpc>
                <a:spcPct val="110000"/>
              </a:lnSpc>
              <a:buFont typeface="Symbol"/>
              <a:buChar char=""/>
              <a:tabLst>
                <a:tab pos="469900" algn="l"/>
              </a:tabLst>
            </a:pPr>
            <a:r>
              <a:rPr sz="1200" i="1" dirty="0">
                <a:latin typeface="Times New Roman"/>
                <a:cs typeface="Times New Roman"/>
              </a:rPr>
              <a:t>Unit testing </a:t>
            </a:r>
            <a:r>
              <a:rPr sz="1200" spc="-5" dirty="0">
                <a:latin typeface="Times New Roman"/>
                <a:cs typeface="Times New Roman"/>
              </a:rPr>
              <a:t>focuses verification effort </a:t>
            </a:r>
            <a:r>
              <a:rPr sz="1200" dirty="0">
                <a:latin typeface="Times New Roman"/>
                <a:cs typeface="Times New Roman"/>
              </a:rPr>
              <a:t>on the smallest unit of </a:t>
            </a:r>
            <a:r>
              <a:rPr sz="1200" spc="-5" dirty="0">
                <a:latin typeface="Times New Roman"/>
                <a:cs typeface="Times New Roman"/>
              </a:rPr>
              <a:t>software design—the  software component </a:t>
            </a:r>
            <a:r>
              <a:rPr sz="1200" dirty="0">
                <a:latin typeface="Times New Roman"/>
                <a:cs typeface="Times New Roman"/>
              </a:rPr>
              <a:t>or</a:t>
            </a:r>
            <a:r>
              <a:rPr sz="1200" spc="15" dirty="0">
                <a:latin typeface="Times New Roman"/>
                <a:cs typeface="Times New Roman"/>
              </a:rPr>
              <a:t> </a:t>
            </a:r>
            <a:r>
              <a:rPr sz="1200" spc="-5" dirty="0">
                <a:latin typeface="Times New Roman"/>
                <a:cs typeface="Times New Roman"/>
              </a:rPr>
              <a:t>module.</a:t>
            </a:r>
            <a:endParaRPr sz="1200">
              <a:latin typeface="Times New Roman"/>
              <a:cs typeface="Times New Roman"/>
            </a:endParaRPr>
          </a:p>
          <a:p>
            <a:pPr marL="469265" marR="6350" indent="-228600" algn="just">
              <a:lnSpc>
                <a:spcPct val="110800"/>
              </a:lnSpc>
              <a:spcBef>
                <a:spcPts val="75"/>
              </a:spcBef>
              <a:buFont typeface="Symbol"/>
              <a:buChar char=""/>
              <a:tabLst>
                <a:tab pos="508000" algn="l"/>
              </a:tabLst>
            </a:pPr>
            <a:r>
              <a:rPr dirty="0"/>
              <a:t>	</a:t>
            </a:r>
            <a:r>
              <a:rPr sz="1200" spc="-5" dirty="0">
                <a:latin typeface="Times New Roman"/>
                <a:cs typeface="Times New Roman"/>
              </a:rPr>
              <a:t>Using </a:t>
            </a:r>
            <a:r>
              <a:rPr sz="1200" dirty="0">
                <a:latin typeface="Times New Roman"/>
                <a:cs typeface="Times New Roman"/>
              </a:rPr>
              <a:t>the </a:t>
            </a:r>
            <a:r>
              <a:rPr sz="1200" spc="-5" dirty="0">
                <a:latin typeface="Times New Roman"/>
                <a:cs typeface="Times New Roman"/>
              </a:rPr>
              <a:t>component-level design </a:t>
            </a:r>
            <a:r>
              <a:rPr sz="1200" dirty="0">
                <a:latin typeface="Times New Roman"/>
                <a:cs typeface="Times New Roman"/>
              </a:rPr>
              <a:t>description, </a:t>
            </a:r>
            <a:r>
              <a:rPr sz="1200" spc="-5" dirty="0">
                <a:latin typeface="Times New Roman"/>
                <a:cs typeface="Times New Roman"/>
              </a:rPr>
              <a:t>important control paths are tested </a:t>
            </a:r>
            <a:r>
              <a:rPr sz="1200" dirty="0">
                <a:latin typeface="Times New Roman"/>
                <a:cs typeface="Times New Roman"/>
              </a:rPr>
              <a:t>to  </a:t>
            </a:r>
            <a:r>
              <a:rPr sz="1200" spc="-5" dirty="0">
                <a:latin typeface="Times New Roman"/>
                <a:cs typeface="Times New Roman"/>
              </a:rPr>
              <a:t>uncover errors </a:t>
            </a:r>
            <a:r>
              <a:rPr sz="1200" dirty="0">
                <a:latin typeface="Times New Roman"/>
                <a:cs typeface="Times New Roman"/>
              </a:rPr>
              <a:t>within the boundary of the</a:t>
            </a:r>
            <a:r>
              <a:rPr sz="1200" spc="-20" dirty="0">
                <a:latin typeface="Times New Roman"/>
                <a:cs typeface="Times New Roman"/>
              </a:rPr>
              <a:t> </a:t>
            </a:r>
            <a:r>
              <a:rPr sz="1200" spc="-5" dirty="0">
                <a:latin typeface="Times New Roman"/>
                <a:cs typeface="Times New Roman"/>
              </a:rPr>
              <a:t>module.</a:t>
            </a:r>
            <a:endParaRPr sz="1200">
              <a:latin typeface="Times New Roman"/>
              <a:cs typeface="Times New Roman"/>
            </a:endParaRPr>
          </a:p>
          <a:p>
            <a:pPr marL="469265" marR="5715" indent="-228600" algn="just">
              <a:lnSpc>
                <a:spcPct val="110000"/>
              </a:lnSpc>
              <a:spcBef>
                <a:spcPts val="85"/>
              </a:spcBef>
              <a:buFont typeface="Symbol"/>
              <a:buChar char=""/>
              <a:tabLst>
                <a:tab pos="508000" algn="l"/>
              </a:tabLst>
            </a:pPr>
            <a:r>
              <a:rPr dirty="0"/>
              <a:t>	</a:t>
            </a:r>
            <a:r>
              <a:rPr sz="1200" dirty="0">
                <a:latin typeface="Times New Roman"/>
                <a:cs typeface="Times New Roman"/>
              </a:rPr>
              <a:t>The unit test </a:t>
            </a:r>
            <a:r>
              <a:rPr sz="1200" spc="-5" dirty="0">
                <a:latin typeface="Times New Roman"/>
                <a:cs typeface="Times New Roman"/>
              </a:rPr>
              <a:t>focuses </a:t>
            </a:r>
            <a:r>
              <a:rPr sz="1200" spc="-10" dirty="0">
                <a:latin typeface="Times New Roman"/>
                <a:cs typeface="Times New Roman"/>
              </a:rPr>
              <a:t>on </a:t>
            </a:r>
            <a:r>
              <a:rPr sz="1200" dirty="0">
                <a:latin typeface="Times New Roman"/>
                <a:cs typeface="Times New Roman"/>
              </a:rPr>
              <a:t>the </a:t>
            </a:r>
            <a:r>
              <a:rPr sz="1200" spc="-5" dirty="0">
                <a:latin typeface="Times New Roman"/>
                <a:cs typeface="Times New Roman"/>
              </a:rPr>
              <a:t>internal processing </a:t>
            </a:r>
            <a:r>
              <a:rPr sz="1200" dirty="0">
                <a:latin typeface="Times New Roman"/>
                <a:cs typeface="Times New Roman"/>
              </a:rPr>
              <a:t>logic </a:t>
            </a:r>
            <a:r>
              <a:rPr sz="1200" spc="-5" dirty="0">
                <a:latin typeface="Times New Roman"/>
                <a:cs typeface="Times New Roman"/>
              </a:rPr>
              <a:t>and </a:t>
            </a:r>
            <a:r>
              <a:rPr sz="1200" dirty="0">
                <a:latin typeface="Times New Roman"/>
                <a:cs typeface="Times New Roman"/>
              </a:rPr>
              <a:t>data </a:t>
            </a:r>
            <a:r>
              <a:rPr sz="1200" spc="-5" dirty="0">
                <a:latin typeface="Times New Roman"/>
                <a:cs typeface="Times New Roman"/>
              </a:rPr>
              <a:t>structures </a:t>
            </a:r>
            <a:r>
              <a:rPr sz="1200" dirty="0">
                <a:latin typeface="Times New Roman"/>
                <a:cs typeface="Times New Roman"/>
              </a:rPr>
              <a:t>within the  </a:t>
            </a:r>
            <a:r>
              <a:rPr sz="1200" spc="-5" dirty="0">
                <a:latin typeface="Times New Roman"/>
                <a:cs typeface="Times New Roman"/>
              </a:rPr>
              <a:t>boundaries </a:t>
            </a:r>
            <a:r>
              <a:rPr sz="1200" dirty="0">
                <a:latin typeface="Times New Roman"/>
                <a:cs typeface="Times New Roman"/>
              </a:rPr>
              <a:t>of a </a:t>
            </a:r>
            <a:r>
              <a:rPr sz="1200" spc="-5" dirty="0">
                <a:latin typeface="Times New Roman"/>
                <a:cs typeface="Times New Roman"/>
              </a:rPr>
              <a:t>component. </a:t>
            </a:r>
            <a:r>
              <a:rPr sz="1200" dirty="0">
                <a:latin typeface="Times New Roman"/>
                <a:cs typeface="Times New Roman"/>
              </a:rPr>
              <a:t>This </a:t>
            </a:r>
            <a:r>
              <a:rPr sz="1200" spc="-5" dirty="0">
                <a:latin typeface="Times New Roman"/>
                <a:cs typeface="Times New Roman"/>
              </a:rPr>
              <a:t>type </a:t>
            </a:r>
            <a:r>
              <a:rPr sz="1200" dirty="0">
                <a:latin typeface="Times New Roman"/>
                <a:cs typeface="Times New Roman"/>
              </a:rPr>
              <a:t>of testing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conducted </a:t>
            </a:r>
            <a:r>
              <a:rPr sz="1200" dirty="0">
                <a:latin typeface="Times New Roman"/>
                <a:cs typeface="Times New Roman"/>
              </a:rPr>
              <a:t>in parallel </a:t>
            </a:r>
            <a:r>
              <a:rPr sz="1200" spc="-5" dirty="0">
                <a:latin typeface="Times New Roman"/>
                <a:cs typeface="Times New Roman"/>
              </a:rPr>
              <a:t>formultiple  components.</a:t>
            </a:r>
            <a:endParaRPr sz="1200">
              <a:latin typeface="Times New Roman"/>
              <a:cs typeface="Times New Roman"/>
            </a:endParaRPr>
          </a:p>
          <a:p>
            <a:pPr marL="12700" algn="just">
              <a:lnSpc>
                <a:spcPct val="100000"/>
              </a:lnSpc>
              <a:spcBef>
                <a:spcPts val="170"/>
              </a:spcBef>
            </a:pPr>
            <a:r>
              <a:rPr sz="1200" b="1" u="heavy" spc="-5" dirty="0">
                <a:uFill>
                  <a:solidFill>
                    <a:srgbClr val="000000"/>
                  </a:solidFill>
                </a:uFill>
                <a:latin typeface="Times New Roman"/>
                <a:cs typeface="Times New Roman"/>
              </a:rPr>
              <a:t>Unit Test</a:t>
            </a:r>
            <a:r>
              <a:rPr sz="1200" b="1" u="heavy" spc="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Considerations</a:t>
            </a:r>
            <a:r>
              <a:rPr sz="1200" b="1" spc="-5" dirty="0">
                <a:solidFill>
                  <a:srgbClr val="00FFFF"/>
                </a:solidFill>
                <a:latin typeface="Times New Roman"/>
                <a:cs typeface="Times New Roman"/>
              </a:rPr>
              <a:t>.</a:t>
            </a:r>
            <a:endParaRPr sz="1200">
              <a:latin typeface="Times New Roman"/>
              <a:cs typeface="Times New Roman"/>
            </a:endParaRPr>
          </a:p>
          <a:p>
            <a:pPr marL="516890" indent="-229235">
              <a:lnSpc>
                <a:spcPct val="100000"/>
              </a:lnSpc>
              <a:spcBef>
                <a:spcPts val="10"/>
              </a:spcBef>
              <a:buFont typeface="Symbol"/>
              <a:buChar char=""/>
              <a:tabLst>
                <a:tab pos="516890" algn="l"/>
                <a:tab pos="517525" algn="l"/>
              </a:tabLst>
            </a:pPr>
            <a:r>
              <a:rPr sz="1200" dirty="0">
                <a:latin typeface="Times New Roman"/>
                <a:cs typeface="Times New Roman"/>
              </a:rPr>
              <a:t>Unit </a:t>
            </a:r>
            <a:r>
              <a:rPr sz="1200" spc="-5" dirty="0">
                <a:latin typeface="Times New Roman"/>
                <a:cs typeface="Times New Roman"/>
              </a:rPr>
              <a:t>tests are illustrated </a:t>
            </a:r>
            <a:r>
              <a:rPr sz="1200" dirty="0">
                <a:latin typeface="Times New Roman"/>
                <a:cs typeface="Times New Roman"/>
              </a:rPr>
              <a:t>schematically in</a:t>
            </a:r>
            <a:r>
              <a:rPr sz="1200" spc="-20" dirty="0">
                <a:latin typeface="Times New Roman"/>
                <a:cs typeface="Times New Roman"/>
              </a:rPr>
              <a:t> </a:t>
            </a:r>
            <a:r>
              <a:rPr sz="1200" spc="-5" dirty="0">
                <a:latin typeface="Times New Roman"/>
                <a:cs typeface="Times New Roman"/>
              </a:rPr>
              <a:t>Figure.</a:t>
            </a:r>
            <a:endParaRPr sz="1200">
              <a:latin typeface="Times New Roman"/>
              <a:cs typeface="Times New Roman"/>
            </a:endParaRPr>
          </a:p>
          <a:p>
            <a:pPr marL="516890" marR="127635" indent="-228600">
              <a:lnSpc>
                <a:spcPct val="110800"/>
              </a:lnSpc>
              <a:spcBef>
                <a:spcPts val="70"/>
              </a:spcBef>
              <a:buFont typeface="Symbol"/>
              <a:buChar char=""/>
              <a:tabLst>
                <a:tab pos="516890" algn="l"/>
                <a:tab pos="517525" algn="l"/>
              </a:tabLst>
            </a:pPr>
            <a:r>
              <a:rPr sz="1200" dirty="0">
                <a:latin typeface="Times New Roman"/>
                <a:cs typeface="Times New Roman"/>
              </a:rPr>
              <a:t>The module </a:t>
            </a:r>
            <a:r>
              <a:rPr sz="1200" spc="-5" dirty="0">
                <a:latin typeface="Times New Roman"/>
                <a:cs typeface="Times New Roman"/>
              </a:rPr>
              <a:t>interface is </a:t>
            </a:r>
            <a:r>
              <a:rPr sz="1200" dirty="0">
                <a:latin typeface="Times New Roman"/>
                <a:cs typeface="Times New Roman"/>
              </a:rPr>
              <a:t>tested to </a:t>
            </a:r>
            <a:r>
              <a:rPr sz="1200" spc="-5" dirty="0">
                <a:latin typeface="Times New Roman"/>
                <a:cs typeface="Times New Roman"/>
              </a:rPr>
              <a:t>ensure </a:t>
            </a:r>
            <a:r>
              <a:rPr sz="1200" dirty="0">
                <a:latin typeface="Times New Roman"/>
                <a:cs typeface="Times New Roman"/>
              </a:rPr>
              <a:t>that information properly </a:t>
            </a:r>
            <a:r>
              <a:rPr sz="1200" spc="-5" dirty="0">
                <a:latin typeface="Times New Roman"/>
                <a:cs typeface="Times New Roman"/>
              </a:rPr>
              <a:t>flows </a:t>
            </a:r>
            <a:r>
              <a:rPr sz="1200" dirty="0">
                <a:latin typeface="Times New Roman"/>
                <a:cs typeface="Times New Roman"/>
              </a:rPr>
              <a:t>into </a:t>
            </a:r>
            <a:r>
              <a:rPr sz="1200" spc="-5" dirty="0">
                <a:latin typeface="Times New Roman"/>
                <a:cs typeface="Times New Roman"/>
              </a:rPr>
              <a:t>and </a:t>
            </a:r>
            <a:r>
              <a:rPr sz="1200" dirty="0">
                <a:latin typeface="Times New Roman"/>
                <a:cs typeface="Times New Roman"/>
              </a:rPr>
              <a:t>out of  the </a:t>
            </a:r>
            <a:r>
              <a:rPr sz="1200" spc="-5" dirty="0">
                <a:latin typeface="Times New Roman"/>
                <a:cs typeface="Times New Roman"/>
              </a:rPr>
              <a:t>program </a:t>
            </a:r>
            <a:r>
              <a:rPr sz="1200" dirty="0">
                <a:latin typeface="Times New Roman"/>
                <a:cs typeface="Times New Roman"/>
              </a:rPr>
              <a:t>unit under</a:t>
            </a:r>
            <a:r>
              <a:rPr sz="1200" spc="-10" dirty="0">
                <a:latin typeface="Times New Roman"/>
                <a:cs typeface="Times New Roman"/>
              </a:rPr>
              <a:t> </a:t>
            </a:r>
            <a:r>
              <a:rPr sz="1200" dirty="0">
                <a:latin typeface="Times New Roman"/>
                <a:cs typeface="Times New Roman"/>
              </a:rPr>
              <a:t>test.</a:t>
            </a:r>
            <a:endParaRPr sz="1200">
              <a:latin typeface="Times New Roman"/>
              <a:cs typeface="Times New Roman"/>
            </a:endParaRPr>
          </a:p>
          <a:p>
            <a:pPr marL="516890" marR="195580" indent="-228600">
              <a:lnSpc>
                <a:spcPct val="110000"/>
              </a:lnSpc>
              <a:spcBef>
                <a:spcPts val="85"/>
              </a:spcBef>
              <a:buFont typeface="Symbol"/>
              <a:buChar char=""/>
              <a:tabLst>
                <a:tab pos="516890" algn="l"/>
                <a:tab pos="517525" algn="l"/>
              </a:tabLst>
            </a:pPr>
            <a:r>
              <a:rPr sz="1200" spc="-5" dirty="0">
                <a:latin typeface="Times New Roman"/>
                <a:cs typeface="Times New Roman"/>
              </a:rPr>
              <a:t>Local </a:t>
            </a:r>
            <a:r>
              <a:rPr sz="1200" dirty="0">
                <a:latin typeface="Times New Roman"/>
                <a:cs typeface="Times New Roman"/>
              </a:rPr>
              <a:t>data </a:t>
            </a:r>
            <a:r>
              <a:rPr sz="1200" spc="-5" dirty="0">
                <a:latin typeface="Times New Roman"/>
                <a:cs typeface="Times New Roman"/>
              </a:rPr>
              <a:t>structures </a:t>
            </a:r>
            <a:r>
              <a:rPr sz="1200" dirty="0">
                <a:latin typeface="Times New Roman"/>
                <a:cs typeface="Times New Roman"/>
              </a:rPr>
              <a:t>are </a:t>
            </a:r>
            <a:r>
              <a:rPr sz="1200" spc="-5" dirty="0">
                <a:latin typeface="Times New Roman"/>
                <a:cs typeface="Times New Roman"/>
              </a:rPr>
              <a:t>examined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data stored </a:t>
            </a:r>
            <a:r>
              <a:rPr sz="1200" dirty="0">
                <a:latin typeface="Times New Roman"/>
                <a:cs typeface="Times New Roman"/>
              </a:rPr>
              <a:t>temporarily maintains </a:t>
            </a:r>
            <a:r>
              <a:rPr sz="1200" spc="-5" dirty="0">
                <a:latin typeface="Times New Roman"/>
                <a:cs typeface="Times New Roman"/>
              </a:rPr>
              <a:t>its  </a:t>
            </a:r>
            <a:r>
              <a:rPr sz="1200" dirty="0">
                <a:latin typeface="Times New Roman"/>
                <a:cs typeface="Times New Roman"/>
              </a:rPr>
              <a:t>integrity during </a:t>
            </a:r>
            <a:r>
              <a:rPr sz="1200" spc="-5" dirty="0">
                <a:latin typeface="Times New Roman"/>
                <a:cs typeface="Times New Roman"/>
              </a:rPr>
              <a:t>all steps </a:t>
            </a:r>
            <a:r>
              <a:rPr sz="1200" dirty="0">
                <a:latin typeface="Times New Roman"/>
                <a:cs typeface="Times New Roman"/>
              </a:rPr>
              <a:t>in </a:t>
            </a:r>
            <a:r>
              <a:rPr sz="1200" spc="-5" dirty="0">
                <a:latin typeface="Times New Roman"/>
                <a:cs typeface="Times New Roman"/>
              </a:rPr>
              <a:t>an algorithm’s execution.</a:t>
            </a:r>
            <a:endParaRPr sz="1200">
              <a:latin typeface="Times New Roman"/>
              <a:cs typeface="Times New Roman"/>
            </a:endParaRPr>
          </a:p>
          <a:p>
            <a:pPr marL="516890" marR="8255" indent="-228600">
              <a:lnSpc>
                <a:spcPct val="110800"/>
              </a:lnSpc>
              <a:spcBef>
                <a:spcPts val="75"/>
              </a:spcBef>
              <a:buFont typeface="Symbol"/>
              <a:buChar char=""/>
              <a:tabLst>
                <a:tab pos="516890" algn="l"/>
                <a:tab pos="517525" algn="l"/>
              </a:tabLst>
            </a:pPr>
            <a:r>
              <a:rPr sz="1200" spc="-5" dirty="0">
                <a:latin typeface="Times New Roman"/>
                <a:cs typeface="Times New Roman"/>
              </a:rPr>
              <a:t>All independent paths through </a:t>
            </a:r>
            <a:r>
              <a:rPr sz="1200" dirty="0">
                <a:latin typeface="Times New Roman"/>
                <a:cs typeface="Times New Roman"/>
              </a:rPr>
              <a:t>the control </a:t>
            </a:r>
            <a:r>
              <a:rPr sz="1200" spc="-5" dirty="0">
                <a:latin typeface="Times New Roman"/>
                <a:cs typeface="Times New Roman"/>
              </a:rPr>
              <a:t>structure </a:t>
            </a:r>
            <a:r>
              <a:rPr sz="1200" dirty="0">
                <a:latin typeface="Times New Roman"/>
                <a:cs typeface="Times New Roman"/>
              </a:rPr>
              <a:t>are </a:t>
            </a:r>
            <a:r>
              <a:rPr sz="1200" spc="-5" dirty="0">
                <a:latin typeface="Times New Roman"/>
                <a:cs typeface="Times New Roman"/>
              </a:rPr>
              <a:t>exercised </a:t>
            </a:r>
            <a:r>
              <a:rPr sz="1200" dirty="0">
                <a:latin typeface="Times New Roman"/>
                <a:cs typeface="Times New Roman"/>
              </a:rPr>
              <a:t>to ensure that </a:t>
            </a:r>
            <a:r>
              <a:rPr sz="1200" spc="-5" dirty="0">
                <a:latin typeface="Times New Roman"/>
                <a:cs typeface="Times New Roman"/>
              </a:rPr>
              <a:t>all  statements </a:t>
            </a:r>
            <a:r>
              <a:rPr sz="1200" dirty="0">
                <a:latin typeface="Times New Roman"/>
                <a:cs typeface="Times New Roman"/>
              </a:rPr>
              <a:t>in a module </a:t>
            </a:r>
            <a:r>
              <a:rPr sz="1200" spc="-5" dirty="0">
                <a:latin typeface="Times New Roman"/>
                <a:cs typeface="Times New Roman"/>
              </a:rPr>
              <a:t>have </a:t>
            </a:r>
            <a:r>
              <a:rPr sz="1200" dirty="0">
                <a:latin typeface="Times New Roman"/>
                <a:cs typeface="Times New Roman"/>
              </a:rPr>
              <a:t>been </a:t>
            </a:r>
            <a:r>
              <a:rPr sz="1200" spc="-5" dirty="0">
                <a:latin typeface="Times New Roman"/>
                <a:cs typeface="Times New Roman"/>
              </a:rPr>
              <a:t>executed at </a:t>
            </a:r>
            <a:r>
              <a:rPr sz="1200" dirty="0">
                <a:latin typeface="Times New Roman"/>
                <a:cs typeface="Times New Roman"/>
              </a:rPr>
              <a:t>least</a:t>
            </a:r>
            <a:r>
              <a:rPr sz="1200" spc="15" dirty="0">
                <a:latin typeface="Times New Roman"/>
                <a:cs typeface="Times New Roman"/>
              </a:rPr>
              <a:t> </a:t>
            </a:r>
            <a:r>
              <a:rPr sz="1200" spc="-5" dirty="0">
                <a:latin typeface="Times New Roman"/>
                <a:cs typeface="Times New Roman"/>
              </a:rPr>
              <a:t>once.</a:t>
            </a:r>
            <a:endParaRPr sz="1200">
              <a:latin typeface="Times New Roman"/>
              <a:cs typeface="Times New Roman"/>
            </a:endParaRPr>
          </a:p>
          <a:p>
            <a:pPr marL="516890" marR="7620" indent="-228600">
              <a:lnSpc>
                <a:spcPct val="110800"/>
              </a:lnSpc>
              <a:spcBef>
                <a:spcPts val="75"/>
              </a:spcBef>
              <a:buFont typeface="Symbol"/>
              <a:buChar char=""/>
              <a:tabLst>
                <a:tab pos="516890" algn="l"/>
                <a:tab pos="517525" algn="l"/>
              </a:tabLst>
            </a:pPr>
            <a:r>
              <a:rPr sz="1200" dirty="0">
                <a:latin typeface="Times New Roman"/>
                <a:cs typeface="Times New Roman"/>
              </a:rPr>
              <a:t>Boundary </a:t>
            </a:r>
            <a:r>
              <a:rPr sz="1200" spc="-5" dirty="0">
                <a:latin typeface="Times New Roman"/>
                <a:cs typeface="Times New Roman"/>
              </a:rPr>
              <a:t>conditions are tested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the module </a:t>
            </a:r>
            <a:r>
              <a:rPr sz="1200" spc="-5" dirty="0">
                <a:latin typeface="Times New Roman"/>
                <a:cs typeface="Times New Roman"/>
              </a:rPr>
              <a:t>operates </a:t>
            </a:r>
            <a:r>
              <a:rPr sz="1200" dirty="0">
                <a:latin typeface="Times New Roman"/>
                <a:cs typeface="Times New Roman"/>
              </a:rPr>
              <a:t>properly </a:t>
            </a:r>
            <a:r>
              <a:rPr sz="1200" spc="-5" dirty="0">
                <a:latin typeface="Times New Roman"/>
                <a:cs typeface="Times New Roman"/>
              </a:rPr>
              <a:t>at boundaries  established </a:t>
            </a:r>
            <a:r>
              <a:rPr sz="1200" dirty="0">
                <a:latin typeface="Times New Roman"/>
                <a:cs typeface="Times New Roman"/>
              </a:rPr>
              <a:t>to limit or </a:t>
            </a:r>
            <a:r>
              <a:rPr sz="1200" spc="-5" dirty="0">
                <a:latin typeface="Times New Roman"/>
                <a:cs typeface="Times New Roman"/>
              </a:rPr>
              <a:t>restrict processing. </a:t>
            </a:r>
            <a:r>
              <a:rPr sz="1200" dirty="0">
                <a:latin typeface="Times New Roman"/>
                <a:cs typeface="Times New Roman"/>
              </a:rPr>
              <a:t>And </a:t>
            </a:r>
            <a:r>
              <a:rPr sz="1200" spc="-5" dirty="0">
                <a:latin typeface="Times New Roman"/>
                <a:cs typeface="Times New Roman"/>
              </a:rPr>
              <a:t>finally, all </a:t>
            </a:r>
            <a:r>
              <a:rPr sz="1200" dirty="0">
                <a:latin typeface="Times New Roman"/>
                <a:cs typeface="Times New Roman"/>
              </a:rPr>
              <a:t>error handling paths </a:t>
            </a:r>
            <a:r>
              <a:rPr sz="1200" spc="-5" dirty="0">
                <a:latin typeface="Times New Roman"/>
                <a:cs typeface="Times New Roman"/>
              </a:rPr>
              <a:t>are</a:t>
            </a:r>
            <a:r>
              <a:rPr sz="1200" spc="90" dirty="0">
                <a:latin typeface="Times New Roman"/>
                <a:cs typeface="Times New Roman"/>
              </a:rPr>
              <a:t> </a:t>
            </a:r>
            <a:r>
              <a:rPr sz="1200" spc="-5" dirty="0">
                <a:latin typeface="Times New Roman"/>
                <a:cs typeface="Times New Roman"/>
              </a:rPr>
              <a:t>tested.</a:t>
            </a:r>
            <a:endParaRPr sz="1200">
              <a:latin typeface="Times New Roman"/>
              <a:cs typeface="Times New Roman"/>
            </a:endParaRPr>
          </a:p>
        </p:txBody>
      </p:sp>
      <p:sp>
        <p:nvSpPr>
          <p:cNvPr id="5" name="object 5"/>
          <p:cNvSpPr txBox="1"/>
          <p:nvPr/>
        </p:nvSpPr>
        <p:spPr>
          <a:xfrm>
            <a:off x="902004" y="7728966"/>
            <a:ext cx="5969000" cy="130302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a:t>
            </a:r>
            <a:endParaRPr sz="1200">
              <a:latin typeface="Times New Roman"/>
              <a:cs typeface="Times New Roman"/>
            </a:endParaRPr>
          </a:p>
          <a:p>
            <a:pPr>
              <a:lnSpc>
                <a:spcPct val="100000"/>
              </a:lnSpc>
              <a:spcBef>
                <a:spcPts val="20"/>
              </a:spcBef>
            </a:pPr>
            <a:endParaRPr sz="1200">
              <a:latin typeface="Times New Roman"/>
              <a:cs typeface="Times New Roman"/>
            </a:endParaRPr>
          </a:p>
          <a:p>
            <a:pPr marL="469265" indent="-228600">
              <a:lnSpc>
                <a:spcPct val="100000"/>
              </a:lnSpc>
              <a:spcBef>
                <a:spcPts val="5"/>
              </a:spcBef>
              <a:buFont typeface="Symbol"/>
              <a:buChar char=""/>
              <a:tabLst>
                <a:tab pos="469265" algn="l"/>
                <a:tab pos="469900" algn="l"/>
              </a:tabLst>
            </a:pPr>
            <a:r>
              <a:rPr sz="1200" spc="-5" dirty="0">
                <a:latin typeface="Times New Roman"/>
                <a:cs typeface="Times New Roman"/>
              </a:rPr>
              <a:t>Data flow across </a:t>
            </a:r>
            <a:r>
              <a:rPr sz="1200" dirty="0">
                <a:latin typeface="Times New Roman"/>
                <a:cs typeface="Times New Roman"/>
              </a:rPr>
              <a:t>a component </a:t>
            </a:r>
            <a:r>
              <a:rPr sz="1200" spc="-5" dirty="0">
                <a:latin typeface="Times New Roman"/>
                <a:cs typeface="Times New Roman"/>
              </a:rPr>
              <a:t>interface is tested before </a:t>
            </a:r>
            <a:r>
              <a:rPr sz="1200" spc="5" dirty="0">
                <a:latin typeface="Times New Roman"/>
                <a:cs typeface="Times New Roman"/>
              </a:rPr>
              <a:t>any </a:t>
            </a:r>
            <a:r>
              <a:rPr sz="1200" dirty="0">
                <a:latin typeface="Times New Roman"/>
                <a:cs typeface="Times New Roman"/>
              </a:rPr>
              <a:t>other testing </a:t>
            </a:r>
            <a:r>
              <a:rPr sz="1200" spc="-5" dirty="0">
                <a:latin typeface="Times New Roman"/>
                <a:cs typeface="Times New Roman"/>
              </a:rPr>
              <a:t>is</a:t>
            </a:r>
            <a:r>
              <a:rPr sz="1200" spc="70" dirty="0">
                <a:latin typeface="Times New Roman"/>
                <a:cs typeface="Times New Roman"/>
              </a:rPr>
              <a:t> </a:t>
            </a:r>
            <a:r>
              <a:rPr sz="1200" spc="-5" dirty="0">
                <a:latin typeface="Times New Roman"/>
                <a:cs typeface="Times New Roman"/>
              </a:rPr>
              <a:t>initiated.</a:t>
            </a:r>
            <a:endParaRPr sz="1200">
              <a:latin typeface="Times New Roman"/>
              <a:cs typeface="Times New Roman"/>
            </a:endParaRPr>
          </a:p>
          <a:p>
            <a:pPr marL="469265" indent="-228600">
              <a:lnSpc>
                <a:spcPct val="100000"/>
              </a:lnSpc>
              <a:spcBef>
                <a:spcPts val="20"/>
              </a:spcBef>
              <a:buFont typeface="Symbol"/>
              <a:buChar char=""/>
              <a:tabLst>
                <a:tab pos="469265" algn="l"/>
                <a:tab pos="469900" algn="l"/>
              </a:tabLst>
            </a:pPr>
            <a:r>
              <a:rPr sz="1200" spc="-10" dirty="0">
                <a:latin typeface="Times New Roman"/>
                <a:cs typeface="Times New Roman"/>
              </a:rPr>
              <a:t>If </a:t>
            </a:r>
            <a:r>
              <a:rPr sz="1200" spc="-5" dirty="0">
                <a:latin typeface="Times New Roman"/>
                <a:cs typeface="Times New Roman"/>
              </a:rPr>
              <a:t>data </a:t>
            </a:r>
            <a:r>
              <a:rPr sz="1200" dirty="0">
                <a:latin typeface="Times New Roman"/>
                <a:cs typeface="Times New Roman"/>
              </a:rPr>
              <a:t>do not enter </a:t>
            </a:r>
            <a:r>
              <a:rPr sz="1200" spc="-5" dirty="0">
                <a:latin typeface="Times New Roman"/>
                <a:cs typeface="Times New Roman"/>
              </a:rPr>
              <a:t>and </a:t>
            </a:r>
            <a:r>
              <a:rPr sz="1200" dirty="0">
                <a:latin typeface="Times New Roman"/>
                <a:cs typeface="Times New Roman"/>
              </a:rPr>
              <a:t>exit </a:t>
            </a:r>
            <a:r>
              <a:rPr sz="1200" spc="-5" dirty="0">
                <a:latin typeface="Times New Roman"/>
                <a:cs typeface="Times New Roman"/>
              </a:rPr>
              <a:t>properly, all </a:t>
            </a:r>
            <a:r>
              <a:rPr sz="1200" dirty="0">
                <a:latin typeface="Times New Roman"/>
                <a:cs typeface="Times New Roman"/>
              </a:rPr>
              <a:t>other tests </a:t>
            </a:r>
            <a:r>
              <a:rPr sz="1200" spc="-5" dirty="0">
                <a:latin typeface="Times New Roman"/>
                <a:cs typeface="Times New Roman"/>
              </a:rPr>
              <a:t>are</a:t>
            </a:r>
            <a:r>
              <a:rPr sz="1200" spc="25" dirty="0">
                <a:latin typeface="Times New Roman"/>
                <a:cs typeface="Times New Roman"/>
              </a:rPr>
              <a:t> </a:t>
            </a:r>
            <a:r>
              <a:rPr sz="1200" dirty="0">
                <a:latin typeface="Times New Roman"/>
                <a:cs typeface="Times New Roman"/>
              </a:rPr>
              <a:t>moot.</a:t>
            </a:r>
            <a:endParaRPr sz="1200">
              <a:latin typeface="Times New Roman"/>
              <a:cs typeface="Times New Roman"/>
            </a:endParaRPr>
          </a:p>
          <a:p>
            <a:pPr marL="469265" marR="5080" indent="-228600">
              <a:lnSpc>
                <a:spcPts val="1370"/>
              </a:lnSpc>
              <a:spcBef>
                <a:spcPts val="130"/>
              </a:spcBef>
              <a:buFont typeface="Symbol"/>
              <a:buChar char=""/>
              <a:tabLst>
                <a:tab pos="469265" algn="l"/>
                <a:tab pos="469900" algn="l"/>
              </a:tabLst>
            </a:pPr>
            <a:r>
              <a:rPr sz="1200" spc="-10" dirty="0">
                <a:latin typeface="Times New Roman"/>
                <a:cs typeface="Times New Roman"/>
              </a:rPr>
              <a:t>In </a:t>
            </a:r>
            <a:r>
              <a:rPr sz="1200" spc="-5" dirty="0">
                <a:latin typeface="Times New Roman"/>
                <a:cs typeface="Times New Roman"/>
              </a:rPr>
              <a:t>addition, </a:t>
            </a:r>
            <a:r>
              <a:rPr sz="1200" dirty="0">
                <a:latin typeface="Times New Roman"/>
                <a:cs typeface="Times New Roman"/>
              </a:rPr>
              <a:t>local </a:t>
            </a:r>
            <a:r>
              <a:rPr sz="1200" spc="-5" dirty="0">
                <a:latin typeface="Times New Roman"/>
                <a:cs typeface="Times New Roman"/>
              </a:rPr>
              <a:t>data structures </a:t>
            </a:r>
            <a:r>
              <a:rPr sz="1200" dirty="0">
                <a:latin typeface="Times New Roman"/>
                <a:cs typeface="Times New Roman"/>
              </a:rPr>
              <a:t>should </a:t>
            </a:r>
            <a:r>
              <a:rPr sz="1200" spc="5" dirty="0">
                <a:latin typeface="Times New Roman"/>
                <a:cs typeface="Times New Roman"/>
              </a:rPr>
              <a:t>be </a:t>
            </a:r>
            <a:r>
              <a:rPr sz="1200" spc="-5" dirty="0">
                <a:latin typeface="Times New Roman"/>
                <a:cs typeface="Times New Roman"/>
              </a:rPr>
              <a:t>exercised and </a:t>
            </a:r>
            <a:r>
              <a:rPr sz="1200" dirty="0">
                <a:latin typeface="Times New Roman"/>
                <a:cs typeface="Times New Roman"/>
              </a:rPr>
              <a:t>the local </a:t>
            </a:r>
            <a:r>
              <a:rPr sz="1200" spc="-5" dirty="0">
                <a:latin typeface="Times New Roman"/>
                <a:cs typeface="Times New Roman"/>
              </a:rPr>
              <a:t>impact </a:t>
            </a:r>
            <a:r>
              <a:rPr sz="1200" dirty="0">
                <a:latin typeface="Times New Roman"/>
                <a:cs typeface="Times New Roman"/>
              </a:rPr>
              <a:t>on </a:t>
            </a:r>
            <a:r>
              <a:rPr sz="1200" spc="-5" dirty="0">
                <a:latin typeface="Times New Roman"/>
                <a:cs typeface="Times New Roman"/>
              </a:rPr>
              <a:t>global data  </a:t>
            </a:r>
            <a:r>
              <a:rPr sz="1200" dirty="0">
                <a:latin typeface="Times New Roman"/>
                <a:cs typeface="Times New Roman"/>
              </a:rPr>
              <a:t>should be </a:t>
            </a:r>
            <a:r>
              <a:rPr sz="1200" spc="-5" dirty="0">
                <a:latin typeface="Times New Roman"/>
                <a:cs typeface="Times New Roman"/>
              </a:rPr>
              <a:t>ascertained (if </a:t>
            </a:r>
            <a:r>
              <a:rPr sz="1200" dirty="0">
                <a:latin typeface="Times New Roman"/>
                <a:cs typeface="Times New Roman"/>
              </a:rPr>
              <a:t>possible) during unit</a:t>
            </a:r>
            <a:r>
              <a:rPr sz="1200" spc="-20" dirty="0">
                <a:latin typeface="Times New Roman"/>
                <a:cs typeface="Times New Roman"/>
              </a:rPr>
              <a:t> </a:t>
            </a:r>
            <a:r>
              <a:rPr sz="1200" spc="-5" dirty="0">
                <a:latin typeface="Times New Roman"/>
                <a:cs typeface="Times New Roman"/>
              </a:rPr>
              <a:t>testing.</a:t>
            </a:r>
            <a:endParaRPr sz="1200">
              <a:latin typeface="Times New Roman"/>
              <a:cs typeface="Times New Roman"/>
            </a:endParaRPr>
          </a:p>
          <a:p>
            <a:pPr marL="469265" indent="-228600">
              <a:lnSpc>
                <a:spcPct val="100000"/>
              </a:lnSpc>
              <a:buFont typeface="Symbol"/>
              <a:buChar char=""/>
              <a:tabLst>
                <a:tab pos="469265" algn="l"/>
                <a:tab pos="469900" algn="l"/>
              </a:tabLst>
            </a:pPr>
            <a:r>
              <a:rPr sz="1200" spc="-5" dirty="0">
                <a:latin typeface="Times New Roman"/>
                <a:cs typeface="Times New Roman"/>
              </a:rPr>
              <a:t>Selective </a:t>
            </a:r>
            <a:r>
              <a:rPr sz="1200" dirty="0">
                <a:latin typeface="Times New Roman"/>
                <a:cs typeface="Times New Roman"/>
              </a:rPr>
              <a:t>testing </a:t>
            </a:r>
            <a:r>
              <a:rPr sz="1200" spc="5" dirty="0">
                <a:latin typeface="Times New Roman"/>
                <a:cs typeface="Times New Roman"/>
              </a:rPr>
              <a:t>of </a:t>
            </a:r>
            <a:r>
              <a:rPr sz="1200" dirty="0">
                <a:latin typeface="Times New Roman"/>
                <a:cs typeface="Times New Roman"/>
              </a:rPr>
              <a:t>execution </a:t>
            </a:r>
            <a:r>
              <a:rPr sz="1200" spc="-5" dirty="0">
                <a:latin typeface="Times New Roman"/>
                <a:cs typeface="Times New Roman"/>
              </a:rPr>
              <a:t>paths is an essential </a:t>
            </a:r>
            <a:r>
              <a:rPr sz="1200" dirty="0">
                <a:latin typeface="Times New Roman"/>
                <a:cs typeface="Times New Roman"/>
              </a:rPr>
              <a:t>task </a:t>
            </a:r>
            <a:r>
              <a:rPr sz="1200" spc="-5" dirty="0">
                <a:latin typeface="Times New Roman"/>
                <a:cs typeface="Times New Roman"/>
              </a:rPr>
              <a:t>during </a:t>
            </a:r>
            <a:r>
              <a:rPr sz="1200" dirty="0">
                <a:latin typeface="Times New Roman"/>
                <a:cs typeface="Times New Roman"/>
              </a:rPr>
              <a:t>the unit</a:t>
            </a:r>
            <a:r>
              <a:rPr sz="1200" spc="15" dirty="0">
                <a:latin typeface="Times New Roman"/>
                <a:cs typeface="Times New Roman"/>
              </a:rPr>
              <a:t> </a:t>
            </a:r>
            <a:r>
              <a:rPr sz="1200" spc="-5" dirty="0">
                <a:latin typeface="Times New Roman"/>
                <a:cs typeface="Times New Roman"/>
              </a:rPr>
              <a:t>test.</a:t>
            </a:r>
            <a:endParaRPr sz="1200">
              <a:latin typeface="Times New Roman"/>
              <a:cs typeface="Times New Roman"/>
            </a:endParaRPr>
          </a:p>
        </p:txBody>
      </p:sp>
      <p:sp>
        <p:nvSpPr>
          <p:cNvPr id="6" name="object 6"/>
          <p:cNvSpPr/>
          <p:nvPr/>
        </p:nvSpPr>
        <p:spPr>
          <a:xfrm>
            <a:off x="952500" y="5782094"/>
            <a:ext cx="3610266" cy="210460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10</a:t>
            </a:fld>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51582"/>
            <a:ext cx="3075714" cy="461665"/>
          </a:xfrm>
          <a:prstGeom prst="rect">
            <a:avLst/>
          </a:prstGeom>
        </p:spPr>
        <p:txBody>
          <a:bodyPr wrap="none">
            <a:spAutoFit/>
          </a:bodyPr>
          <a:lstStyle/>
          <a:p>
            <a:r>
              <a:rPr lang="en-US" sz="2400" b="1" dirty="0">
                <a:latin typeface="Times New Roman" pitchFamily="18" charset="0"/>
                <a:cs typeface="Times New Roman" pitchFamily="18" charset="0"/>
              </a:rPr>
              <a:t>Open-source licensing</a:t>
            </a:r>
          </a:p>
        </p:txBody>
      </p:sp>
      <p:sp>
        <p:nvSpPr>
          <p:cNvPr id="3" name="Rectangle 2"/>
          <p:cNvSpPr/>
          <p:nvPr/>
        </p:nvSpPr>
        <p:spPr>
          <a:xfrm>
            <a:off x="594887" y="795416"/>
            <a:ext cx="6800850" cy="2031325"/>
          </a:xfrm>
          <a:prstGeom prst="rect">
            <a:avLst/>
          </a:prstGeom>
        </p:spPr>
        <p:txBody>
          <a:bodyPr wrap="square">
            <a:spAutoFit/>
          </a:bodyPr>
          <a:lstStyle/>
          <a:p>
            <a:pPr marL="285750" indent="-285750">
              <a:buFont typeface="Wingdings" pitchFamily="2" charset="2"/>
              <a:buChar char="Ø"/>
            </a:pPr>
            <a:r>
              <a:rPr lang="en-US" dirty="0"/>
              <a:t>Although a fundamental principle of open-source development is that source code </a:t>
            </a:r>
            <a:r>
              <a:rPr lang="en-US" dirty="0" smtClean="0"/>
              <a:t>should be </a:t>
            </a:r>
            <a:r>
              <a:rPr lang="en-US" dirty="0"/>
              <a:t>freely available, </a:t>
            </a:r>
            <a:r>
              <a:rPr lang="en-US" b="1" dirty="0"/>
              <a:t>this does not mean that anyone can do as they wish with that </a:t>
            </a:r>
            <a:r>
              <a:rPr lang="en-US" b="1" dirty="0" smtClean="0"/>
              <a:t>code.</a:t>
            </a:r>
          </a:p>
          <a:p>
            <a:pPr marL="285750" indent="-285750">
              <a:buFont typeface="Wingdings" pitchFamily="2" charset="2"/>
              <a:buChar char="Ø"/>
            </a:pPr>
            <a:r>
              <a:rPr lang="en-US" dirty="0" smtClean="0"/>
              <a:t>Legally</a:t>
            </a:r>
            <a:r>
              <a:rPr lang="en-US" dirty="0"/>
              <a:t>, </a:t>
            </a:r>
            <a:r>
              <a:rPr lang="en-US" b="1" dirty="0"/>
              <a:t>the developer of the code (either a company or an individual) owns the </a:t>
            </a:r>
            <a:r>
              <a:rPr lang="en-US" b="1" dirty="0" smtClean="0"/>
              <a:t>code.</a:t>
            </a:r>
          </a:p>
          <a:p>
            <a:pPr marL="285750" indent="-285750">
              <a:buFont typeface="Wingdings" pitchFamily="2" charset="2"/>
              <a:buChar char="Ø"/>
            </a:pPr>
            <a:r>
              <a:rPr lang="en-US" dirty="0" smtClean="0"/>
              <a:t>They </a:t>
            </a:r>
            <a:r>
              <a:rPr lang="en-US" dirty="0"/>
              <a:t>can place restrictions on how it is used by including legally binding conditions in </a:t>
            </a:r>
            <a:r>
              <a:rPr lang="en-US" dirty="0" smtClean="0"/>
              <a:t>an open-source </a:t>
            </a:r>
            <a:r>
              <a:rPr lang="en-US" dirty="0"/>
              <a:t>software </a:t>
            </a:r>
            <a:r>
              <a:rPr lang="en-US" dirty="0" smtClean="0"/>
              <a:t>license.</a:t>
            </a:r>
            <a:endParaRPr lang="en-US" dirty="0"/>
          </a:p>
        </p:txBody>
      </p:sp>
      <p:sp>
        <p:nvSpPr>
          <p:cNvPr id="4" name="Rectangle 3"/>
          <p:cNvSpPr/>
          <p:nvPr/>
        </p:nvSpPr>
        <p:spPr>
          <a:xfrm>
            <a:off x="886352" y="3814795"/>
            <a:ext cx="6217920" cy="4801314"/>
          </a:xfrm>
          <a:prstGeom prst="rect">
            <a:avLst/>
          </a:prstGeom>
        </p:spPr>
        <p:txBody>
          <a:bodyPr wrap="square">
            <a:spAutoFit/>
          </a:bodyPr>
          <a:lstStyle/>
          <a:p>
            <a:r>
              <a:rPr lang="en-US" dirty="0"/>
              <a:t>Most open-source licenses </a:t>
            </a:r>
            <a:r>
              <a:rPr lang="en-US" dirty="0" smtClean="0"/>
              <a:t> are </a:t>
            </a:r>
            <a:r>
              <a:rPr lang="en-US" dirty="0"/>
              <a:t>variants of one of </a:t>
            </a:r>
            <a:r>
              <a:rPr lang="en-US" b="1" dirty="0" smtClean="0"/>
              <a:t>three General models</a:t>
            </a:r>
            <a:r>
              <a:rPr lang="en-US" dirty="0"/>
              <a:t>:</a:t>
            </a:r>
            <a:endParaRPr lang="en-US" dirty="0" smtClean="0"/>
          </a:p>
          <a:p>
            <a:r>
              <a:rPr lang="en-US" dirty="0" smtClean="0"/>
              <a:t>1. </a:t>
            </a:r>
            <a:r>
              <a:rPr lang="en-US" b="1" dirty="0"/>
              <a:t>The GNU General Public License (GPL)</a:t>
            </a:r>
            <a:r>
              <a:rPr lang="en-US" dirty="0"/>
              <a:t>. This is a so-called </a:t>
            </a:r>
            <a:r>
              <a:rPr lang="en-US" b="1" dirty="0"/>
              <a:t>reciprocal </a:t>
            </a:r>
            <a:r>
              <a:rPr lang="en-US" b="1" dirty="0" smtClean="0"/>
              <a:t>license </a:t>
            </a:r>
            <a:r>
              <a:rPr lang="en-US" dirty="0" smtClean="0"/>
              <a:t>that </a:t>
            </a:r>
            <a:r>
              <a:rPr lang="en-US" dirty="0"/>
              <a:t>simplistically means that if you use open-source software that is </a:t>
            </a:r>
            <a:r>
              <a:rPr lang="en-US" dirty="0" smtClean="0"/>
              <a:t>licensed under </a:t>
            </a:r>
            <a:r>
              <a:rPr lang="en-US" dirty="0"/>
              <a:t>the GPL license, then you must make that software open source.</a:t>
            </a:r>
          </a:p>
          <a:p>
            <a:r>
              <a:rPr lang="en-US" dirty="0"/>
              <a:t>2. </a:t>
            </a:r>
            <a:r>
              <a:rPr lang="en-US" b="1" dirty="0"/>
              <a:t>The GNU Lesser General Public License (LGPL).</a:t>
            </a:r>
            <a:r>
              <a:rPr lang="en-US" dirty="0"/>
              <a:t> This is a variant of the GPL</a:t>
            </a:r>
          </a:p>
          <a:p>
            <a:r>
              <a:rPr lang="en-US" dirty="0"/>
              <a:t>license where you can write components that link to open-source code </a:t>
            </a:r>
            <a:r>
              <a:rPr lang="en-US" dirty="0" smtClean="0"/>
              <a:t>without having </a:t>
            </a:r>
            <a:r>
              <a:rPr lang="en-US" dirty="0"/>
              <a:t>to publish the source of these components. However, if you change </a:t>
            </a:r>
            <a:r>
              <a:rPr lang="en-US" dirty="0" smtClean="0"/>
              <a:t>the licensed </a:t>
            </a:r>
            <a:r>
              <a:rPr lang="en-US" dirty="0"/>
              <a:t>component, then you must publish this as open source.</a:t>
            </a:r>
          </a:p>
          <a:p>
            <a:r>
              <a:rPr lang="en-US" dirty="0"/>
              <a:t>3. </a:t>
            </a:r>
            <a:r>
              <a:rPr lang="en-US" b="1" dirty="0"/>
              <a:t>The Berkley Standard Distribution (BSD) License</a:t>
            </a:r>
            <a:r>
              <a:rPr lang="en-US" dirty="0"/>
              <a:t>. This is </a:t>
            </a:r>
            <a:r>
              <a:rPr lang="en-US" b="1" dirty="0"/>
              <a:t>a nonreciprocal </a:t>
            </a:r>
            <a:r>
              <a:rPr lang="en-US" b="1" dirty="0" smtClean="0"/>
              <a:t>license, which means </a:t>
            </a:r>
            <a:r>
              <a:rPr lang="en-US" b="1" dirty="0"/>
              <a:t>you are not obliged to re-publish any changes or modifications made </a:t>
            </a:r>
            <a:r>
              <a:rPr lang="en-US" b="1" dirty="0" smtClean="0"/>
              <a:t>to </a:t>
            </a:r>
            <a:r>
              <a:rPr lang="en-US" b="1" dirty="0"/>
              <a:t>open-source code. </a:t>
            </a:r>
            <a:r>
              <a:rPr lang="en-US" dirty="0"/>
              <a:t>You can include the code in proprietary systems that are sold.</a:t>
            </a:r>
          </a:p>
        </p:txBody>
      </p:sp>
    </p:spTree>
    <p:extLst>
      <p:ext uri="{BB962C8B-B14F-4D97-AF65-F5344CB8AC3E}">
        <p14:creationId xmlns:p14="http://schemas.microsoft.com/office/powerpoint/2010/main" val="5285846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111761"/>
            <a:ext cx="6995160" cy="8873279"/>
          </a:xfrm>
        </p:spPr>
        <p:txBody>
          <a:bodyPr>
            <a:normAutofit/>
          </a:bodyPr>
          <a:lstStyle/>
          <a:p>
            <a:pPr marL="0" indent="0">
              <a:buNone/>
            </a:pPr>
            <a:endParaRPr lang="en-US" dirty="0"/>
          </a:p>
          <a:p>
            <a:r>
              <a:rPr lang="en-US" sz="2800" dirty="0"/>
              <a:t>If you are building software that </a:t>
            </a:r>
            <a:r>
              <a:rPr lang="en-US" sz="2800" b="1" dirty="0"/>
              <a:t>runs on an open-source platform </a:t>
            </a:r>
            <a:r>
              <a:rPr lang="en-US" sz="2800" dirty="0"/>
              <a:t>but that </a:t>
            </a:r>
            <a:r>
              <a:rPr lang="en-US" sz="2800" b="1" dirty="0" smtClean="0"/>
              <a:t>does not </a:t>
            </a:r>
            <a:r>
              <a:rPr lang="en-US" sz="2800" b="1" dirty="0"/>
              <a:t>reuse open-source components, then licenses are not a problem</a:t>
            </a:r>
            <a:r>
              <a:rPr lang="en-US" sz="2800" dirty="0"/>
              <a:t>. However, </a:t>
            </a:r>
            <a:r>
              <a:rPr lang="en-US" sz="2800" dirty="0" smtClean="0"/>
              <a:t>if </a:t>
            </a:r>
            <a:r>
              <a:rPr lang="en-US" sz="2800" b="1" dirty="0" smtClean="0"/>
              <a:t>you </a:t>
            </a:r>
            <a:r>
              <a:rPr lang="en-US" sz="2800" b="1" dirty="0"/>
              <a:t>embed open-source software in your software, you need processes and </a:t>
            </a:r>
            <a:r>
              <a:rPr lang="en-US" sz="2800" b="1" dirty="0" smtClean="0"/>
              <a:t>databases to </a:t>
            </a:r>
            <a:r>
              <a:rPr lang="en-US" sz="2800" b="1" dirty="0"/>
              <a:t>keep track of what’s been used and their license </a:t>
            </a:r>
            <a:r>
              <a:rPr lang="en-US" sz="2800" b="1" dirty="0" smtClean="0"/>
              <a:t>conditions.</a:t>
            </a:r>
            <a:endParaRPr lang="en-US" sz="2800" dirty="0"/>
          </a:p>
        </p:txBody>
      </p:sp>
    </p:spTree>
    <p:extLst>
      <p:ext uri="{BB962C8B-B14F-4D97-AF65-F5344CB8AC3E}">
        <p14:creationId xmlns:p14="http://schemas.microsoft.com/office/powerpoint/2010/main" val="15451526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r>
              <a:rPr lang="en-US" dirty="0" smtClean="0"/>
              <a:t>Review Techniques</a:t>
            </a:r>
            <a:endParaRPr lang="en-US" dirty="0"/>
          </a:p>
        </p:txBody>
      </p:sp>
      <p:sp>
        <p:nvSpPr>
          <p:cNvPr id="3" name="Content Placeholder 2"/>
          <p:cNvSpPr>
            <a:spLocks noGrp="1"/>
          </p:cNvSpPr>
          <p:nvPr>
            <p:ph idx="1"/>
          </p:nvPr>
        </p:nvSpPr>
        <p:spPr>
          <a:xfrm>
            <a:off x="388620" y="2011680"/>
            <a:ext cx="6995160" cy="7823200"/>
          </a:xfrm>
        </p:spPr>
        <p:txBody>
          <a:bodyPr>
            <a:normAutofit/>
          </a:bodyPr>
          <a:lstStyle/>
          <a:p>
            <a:r>
              <a:rPr lang="en-US" dirty="0" smtClean="0"/>
              <a:t>Software reviews are a filter for a software process.</a:t>
            </a:r>
          </a:p>
          <a:p>
            <a:r>
              <a:rPr lang="en-US" dirty="0" smtClean="0"/>
              <a:t>That is, reviews are applied at various points during software engineering and serve to uncover  errors and defects that can be removed.</a:t>
            </a:r>
          </a:p>
          <a:p>
            <a:r>
              <a:rPr lang="en-US" dirty="0" err="1" smtClean="0"/>
              <a:t>Reiviews</a:t>
            </a:r>
            <a:r>
              <a:rPr lang="en-US" dirty="0" smtClean="0"/>
              <a:t> can purify software engineering work </a:t>
            </a:r>
            <a:r>
              <a:rPr lang="en-US" dirty="0" err="1" smtClean="0"/>
              <a:t>products,including</a:t>
            </a:r>
            <a:r>
              <a:rPr lang="en-US" dirty="0" smtClean="0"/>
              <a:t> </a:t>
            </a:r>
            <a:r>
              <a:rPr lang="en-US" b="1" dirty="0" smtClean="0"/>
              <a:t>requirements and design </a:t>
            </a:r>
            <a:r>
              <a:rPr lang="en-US" b="1" dirty="0" err="1" smtClean="0"/>
              <a:t>models,code</a:t>
            </a:r>
            <a:r>
              <a:rPr lang="en-US" dirty="0" err="1" smtClean="0"/>
              <a:t>,and</a:t>
            </a:r>
            <a:r>
              <a:rPr lang="en-US" dirty="0" smtClean="0"/>
              <a:t> </a:t>
            </a:r>
            <a:r>
              <a:rPr lang="en-US" b="1" dirty="0" smtClean="0"/>
              <a:t>testing data </a:t>
            </a:r>
            <a:r>
              <a:rPr lang="en-US" dirty="0" smtClean="0"/>
              <a:t>.</a:t>
            </a:r>
          </a:p>
          <a:p>
            <a:endParaRPr lang="en-US" dirty="0"/>
          </a:p>
        </p:txBody>
      </p:sp>
    </p:spTree>
    <p:extLst>
      <p:ext uri="{BB962C8B-B14F-4D97-AF65-F5344CB8AC3E}">
        <p14:creationId xmlns:p14="http://schemas.microsoft.com/office/powerpoint/2010/main" val="9462557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r>
              <a:rPr lang="en-US" dirty="0" smtClean="0"/>
              <a:t>Cost Impact of Software Defects</a:t>
            </a:r>
            <a:endParaRPr lang="en-US" dirty="0"/>
          </a:p>
        </p:txBody>
      </p:sp>
      <p:sp>
        <p:nvSpPr>
          <p:cNvPr id="3" name="Content Placeholder 2"/>
          <p:cNvSpPr>
            <a:spLocks noGrp="1"/>
          </p:cNvSpPr>
          <p:nvPr>
            <p:ph idx="1"/>
          </p:nvPr>
        </p:nvSpPr>
        <p:spPr>
          <a:xfrm>
            <a:off x="902004" y="4709286"/>
            <a:ext cx="5968390" cy="1384995"/>
          </a:xfrm>
        </p:spPr>
        <p:txBody>
          <a:bodyPr/>
          <a:lstStyle/>
          <a:p>
            <a:pPr>
              <a:buFont typeface="Wingdings" pitchFamily="2" charset="2"/>
              <a:buChar char="Ø"/>
            </a:pPr>
            <a:r>
              <a:rPr lang="en-US" dirty="0" smtClean="0"/>
              <a:t>The primary objective of technical review is to </a:t>
            </a:r>
            <a:r>
              <a:rPr lang="en-US" b="1" dirty="0" smtClean="0"/>
              <a:t>finding errors </a:t>
            </a:r>
            <a:r>
              <a:rPr lang="en-US" dirty="0" smtClean="0"/>
              <a:t>during  the process so that They do not become </a:t>
            </a:r>
            <a:r>
              <a:rPr lang="en-US" b="1" dirty="0" smtClean="0"/>
              <a:t>defects after release of the software.</a:t>
            </a:r>
          </a:p>
          <a:p>
            <a:pPr>
              <a:buFont typeface="Wingdings" pitchFamily="2" charset="2"/>
              <a:buChar char="Ø"/>
            </a:pPr>
            <a:endParaRPr lang="en-US" dirty="0" smtClean="0"/>
          </a:p>
          <a:p>
            <a:pPr>
              <a:buFont typeface="Wingdings" pitchFamily="2" charset="2"/>
              <a:buChar char="Ø"/>
            </a:pPr>
            <a:endParaRPr lang="en-US" dirty="0"/>
          </a:p>
        </p:txBody>
      </p:sp>
    </p:spTree>
    <p:extLst>
      <p:ext uri="{BB962C8B-B14F-4D97-AF65-F5344CB8AC3E}">
        <p14:creationId xmlns:p14="http://schemas.microsoft.com/office/powerpoint/2010/main" val="17854825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FORMAL </a:t>
            </a:r>
            <a:r>
              <a:rPr lang="en-US" dirty="0"/>
              <a:t>TECHNICAL REVIEWS</a:t>
            </a:r>
            <a:br>
              <a:rPr lang="en-US" dirty="0"/>
            </a:br>
            <a:r>
              <a:rPr lang="en-US" dirty="0"/>
              <a:t/>
            </a:r>
            <a:br>
              <a:rPr lang="en-US" dirty="0"/>
            </a:br>
            <a:endParaRPr lang="en-US" dirty="0"/>
          </a:p>
        </p:txBody>
      </p:sp>
      <p:sp>
        <p:nvSpPr>
          <p:cNvPr id="3" name="Content Placeholder 2"/>
          <p:cNvSpPr>
            <a:spLocks noGrp="1"/>
          </p:cNvSpPr>
          <p:nvPr>
            <p:ph idx="1"/>
          </p:nvPr>
        </p:nvSpPr>
        <p:spPr>
          <a:xfrm>
            <a:off x="388620" y="1341120"/>
            <a:ext cx="6995160" cy="9499600"/>
          </a:xfrm>
        </p:spPr>
        <p:txBody>
          <a:bodyPr>
            <a:noAutofit/>
          </a:bodyPr>
          <a:lstStyle/>
          <a:p>
            <a:r>
              <a:rPr lang="en-US" sz="1800" dirty="0" smtClean="0"/>
              <a:t>A </a:t>
            </a:r>
            <a:r>
              <a:rPr lang="en-US" sz="1800" dirty="0"/>
              <a:t>formal technical review (FTR) is a software quality control activity performed by software engineers (and others). </a:t>
            </a:r>
            <a:r>
              <a:rPr lang="en-US" sz="1800" dirty="0" smtClean="0"/>
              <a:t></a:t>
            </a:r>
          </a:p>
          <a:p>
            <a:r>
              <a:rPr lang="en-US" sz="1800" dirty="0" smtClean="0"/>
              <a:t> </a:t>
            </a:r>
            <a:r>
              <a:rPr lang="en-US" sz="1800" b="1" dirty="0"/>
              <a:t>The objectives of an FTR are:  </a:t>
            </a:r>
            <a:endParaRPr lang="en-US" sz="1800" b="1" dirty="0" smtClean="0"/>
          </a:p>
          <a:p>
            <a:r>
              <a:rPr lang="en-US" sz="1800" b="1" dirty="0" smtClean="0"/>
              <a:t>(</a:t>
            </a:r>
            <a:r>
              <a:rPr lang="en-US" sz="1800" b="1" dirty="0"/>
              <a:t>1) to uncover errors in function, logic, or implementation for any representation </a:t>
            </a:r>
            <a:r>
              <a:rPr lang="en-US" sz="1800" b="1" dirty="0" smtClean="0"/>
              <a:t>of </a:t>
            </a:r>
            <a:r>
              <a:rPr lang="en-US" sz="1800" b="1" dirty="0"/>
              <a:t>the software;  </a:t>
            </a:r>
            <a:endParaRPr lang="en-US" sz="1800" b="1" dirty="0" smtClean="0"/>
          </a:p>
          <a:p>
            <a:r>
              <a:rPr lang="en-US" sz="1800" b="1" dirty="0" smtClean="0"/>
              <a:t>(</a:t>
            </a:r>
            <a:r>
              <a:rPr lang="en-US" sz="1800" b="1" dirty="0"/>
              <a:t>2) to verify that the software under review meets its requirements;  </a:t>
            </a:r>
            <a:endParaRPr lang="en-US" sz="1800" b="1" dirty="0" smtClean="0"/>
          </a:p>
          <a:p>
            <a:r>
              <a:rPr lang="en-US" sz="1800" b="1" dirty="0" smtClean="0"/>
              <a:t>(</a:t>
            </a:r>
            <a:r>
              <a:rPr lang="en-US" sz="1800" b="1" dirty="0"/>
              <a:t>3) to ensure that the software has been represented according to predefined standards; </a:t>
            </a:r>
            <a:r>
              <a:rPr lang="en-US" sz="1800" b="1" dirty="0" smtClean="0"/>
              <a:t></a:t>
            </a:r>
          </a:p>
          <a:p>
            <a:r>
              <a:rPr lang="en-US" sz="1800" b="1" dirty="0" smtClean="0"/>
              <a:t> </a:t>
            </a:r>
            <a:r>
              <a:rPr lang="en-US" sz="1800" b="1" dirty="0"/>
              <a:t>(4) to achieve software that is developed in a uniform manner;  </a:t>
            </a:r>
            <a:endParaRPr lang="en-US" sz="1800" b="1" dirty="0" smtClean="0"/>
          </a:p>
          <a:p>
            <a:r>
              <a:rPr lang="en-US" sz="1800" b="1" dirty="0" smtClean="0"/>
              <a:t>(</a:t>
            </a:r>
            <a:r>
              <a:rPr lang="en-US" sz="1800" b="1" dirty="0"/>
              <a:t>5) to make projects more manageable. </a:t>
            </a:r>
            <a:r>
              <a:rPr lang="en-US" sz="1800" dirty="0"/>
              <a:t> </a:t>
            </a:r>
            <a:endParaRPr lang="en-US" sz="1800" dirty="0" smtClean="0"/>
          </a:p>
          <a:p>
            <a:r>
              <a:rPr lang="en-US" sz="1800" dirty="0" smtClean="0"/>
              <a:t>In </a:t>
            </a:r>
            <a:r>
              <a:rPr lang="en-US" sz="1800" dirty="0"/>
              <a:t>addition, the FTR serves as a training ground, enabling junior engineers to observe different approaches to software analysis, design, and implementation.  The FTR also serves to promote backup and continuity because a number of people become familiar with parts of the software that they may not have otherwise seen.  The FTR is actually a class of reviews that includes walkthroughs and inspections.  Each FTR is conducted as a meeting and will be successful only if it is properly planned, controlled, and attended. In the sections that follow, guidelines similar to those for a walkthrough are presented as a representative formal technical review. The Review Meeting Regardless of the FTR format that is chosen, every review meeting should abide by the following constraints: </a:t>
            </a:r>
            <a:r>
              <a:rPr lang="en-US" sz="1800" dirty="0" smtClean="0"/>
              <a:t></a:t>
            </a:r>
            <a:endParaRPr lang="en-US" sz="1800" b="1" dirty="0"/>
          </a:p>
        </p:txBody>
      </p:sp>
    </p:spTree>
    <p:extLst>
      <p:ext uri="{BB962C8B-B14F-4D97-AF65-F5344CB8AC3E}">
        <p14:creationId xmlns:p14="http://schemas.microsoft.com/office/powerpoint/2010/main" val="19014720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Between three and five people (typically) should be involved in the review</a:t>
            </a:r>
          </a:p>
          <a:p>
            <a:endParaRPr lang="en-US" dirty="0"/>
          </a:p>
          <a:p>
            <a:r>
              <a:rPr lang="en-US" dirty="0" smtClean="0"/>
              <a:t>• </a:t>
            </a:r>
            <a:r>
              <a:rPr lang="en-US" dirty="0"/>
              <a:t>Advance preparation should occur but should require no more than two hours of work for each person. </a:t>
            </a:r>
            <a:endParaRPr lang="en-US" dirty="0" smtClean="0"/>
          </a:p>
          <a:p>
            <a:r>
              <a:rPr lang="en-US" dirty="0" smtClean="0"/>
              <a:t>• </a:t>
            </a:r>
            <a:r>
              <a:rPr lang="en-US" dirty="0"/>
              <a:t>The </a:t>
            </a:r>
            <a:r>
              <a:rPr lang="en-US" b="1" dirty="0"/>
              <a:t>duration </a:t>
            </a:r>
            <a:r>
              <a:rPr lang="en-US" dirty="0"/>
              <a:t>of the review meeting </a:t>
            </a:r>
            <a:r>
              <a:rPr lang="en-US" b="1" dirty="0"/>
              <a:t>should be less than two hours</a:t>
            </a:r>
            <a:r>
              <a:rPr lang="en-US" dirty="0"/>
              <a:t>. Given these constraints, it should be obvious that an FTR focuses on a specific (and small) part of the overall software. For example, rather than attempting to review an entire design, walkthroughs are conducted for each component or small group of components. By narrowing the focus, the FTR has a higher likelihood of uncovering errors. The focus of the FTR is on a work product (e.g., a portion of a requirements model, a detailed component design, source code for a component).  The individual who has developed the work product-the producer-informs the project leader that the work product is complete and that a review is required. </a:t>
            </a:r>
          </a:p>
        </p:txBody>
      </p:sp>
    </p:spTree>
    <p:extLst>
      <p:ext uri="{BB962C8B-B14F-4D97-AF65-F5344CB8AC3E}">
        <p14:creationId xmlns:p14="http://schemas.microsoft.com/office/powerpoint/2010/main" val="37273228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a:xfrm>
            <a:off x="902004" y="4709286"/>
            <a:ext cx="5968390" cy="276999"/>
          </a:xfrm>
        </p:spPr>
        <p:txBody>
          <a:bodyPr/>
          <a:lstStyle/>
          <a:p>
            <a:endParaRPr lang="en-US"/>
          </a:p>
        </p:txBody>
      </p:sp>
      <p:sp>
        <p:nvSpPr>
          <p:cNvPr id="4" name="Rectangle 3"/>
          <p:cNvSpPr/>
          <p:nvPr/>
        </p:nvSpPr>
        <p:spPr>
          <a:xfrm>
            <a:off x="518160" y="223520"/>
            <a:ext cx="6541770" cy="7017306"/>
          </a:xfrm>
          <a:prstGeom prst="rect">
            <a:avLst/>
          </a:prstGeom>
        </p:spPr>
        <p:txBody>
          <a:bodyPr wrap="square">
            <a:spAutoFit/>
          </a:bodyPr>
          <a:lstStyle/>
          <a:p>
            <a:r>
              <a:rPr lang="en-US" dirty="0"/>
              <a:t>The project leader contacts a review leader, who evaluates the product for readiness, generates copies of product materials, and distributes them to two or three reviewers for advance preparation.  Each reviewer is expected to spend between one and two hours reviewing the product, making notes, and otherwise becoming familiar with the work.  Concurrently, the review leader also reviews the product and establishes an agenda for the review meeting which is typically scheduled for the next day.  The review meeting is attended by the review leader, all reviewers, and the producer. One of the reviewers takes on the role of a recorder, that is, the individual who records (in writing) all important issues raised during the review.  The FTR begins with an introduction of the agenda and a brief introduction by the producer.  The producer then proceeds to "walk through the work product, explaining the material, while reviewers raise issues based on their advance preparation.  When valid problems or errors are discovered, the recorder notes each.  At the end of the review, all attendees of the FTR must decide whether to:  (1) accept the product without further modification  (2) reject the product due to severe errors (once corrected, another review must be performed)  (3) accept the product provisionally (minor errors have been encountered and must be </a:t>
            </a:r>
            <a:r>
              <a:rPr lang="en-US" dirty="0" err="1"/>
              <a:t>cor</a:t>
            </a:r>
            <a:r>
              <a:rPr lang="en-US" dirty="0"/>
              <a:t> </a:t>
            </a:r>
            <a:r>
              <a:rPr lang="en-US" dirty="0" err="1"/>
              <a:t>rected</a:t>
            </a:r>
            <a:r>
              <a:rPr lang="en-US" dirty="0"/>
              <a:t>, but no additional review will be required).  After the decision is made, all FTR attendees complete a sign-off, indicating their participation in the review and their concurrence with the review team's findings.</a:t>
            </a:r>
          </a:p>
        </p:txBody>
      </p:sp>
    </p:spTree>
    <p:extLst>
      <p:ext uri="{BB962C8B-B14F-4D97-AF65-F5344CB8AC3E}">
        <p14:creationId xmlns:p14="http://schemas.microsoft.com/office/powerpoint/2010/main" val="42304617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107</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8238"/>
            <a:ext cx="5972175" cy="8133080"/>
          </a:xfrm>
          <a:prstGeom prst="rect">
            <a:avLst/>
          </a:prstGeom>
        </p:spPr>
        <p:txBody>
          <a:bodyPr vert="horz" wrap="square" lIns="0" tIns="12065" rIns="0" bIns="0" rtlCol="0">
            <a:spAutoFit/>
          </a:bodyPr>
          <a:lstStyle/>
          <a:p>
            <a:pPr marL="12700" algn="just">
              <a:lnSpc>
                <a:spcPct val="100000"/>
              </a:lnSpc>
              <a:spcBef>
                <a:spcPts val="95"/>
              </a:spcBef>
            </a:pPr>
            <a:r>
              <a:rPr sz="1600" b="1" u="heavy" spc="-5" dirty="0">
                <a:uFill>
                  <a:solidFill>
                    <a:srgbClr val="000000"/>
                  </a:solidFill>
                </a:uFill>
                <a:latin typeface="Times New Roman"/>
                <a:cs typeface="Times New Roman"/>
              </a:rPr>
              <a:t>Module</a:t>
            </a:r>
            <a:r>
              <a:rPr sz="1600" b="1" u="heavy" spc="-10"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3</a:t>
            </a:r>
            <a:endParaRPr sz="1600" dirty="0">
              <a:latin typeface="Times New Roman"/>
              <a:cs typeface="Times New Roman"/>
            </a:endParaRPr>
          </a:p>
          <a:p>
            <a:pPr marL="12700" marR="5080" algn="just">
              <a:lnSpc>
                <a:spcPct val="109700"/>
              </a:lnSpc>
              <a:spcBef>
                <a:spcPts val="785"/>
              </a:spcBef>
            </a:pPr>
            <a:r>
              <a:rPr sz="1150" b="1" spc="-5" dirty="0">
                <a:latin typeface="Carlito"/>
                <a:cs typeface="Carlito"/>
              </a:rPr>
              <a:t>Review</a:t>
            </a:r>
            <a:r>
              <a:rPr sz="1150" b="1" spc="-35" dirty="0">
                <a:latin typeface="Carlito"/>
                <a:cs typeface="Carlito"/>
              </a:rPr>
              <a:t> </a:t>
            </a:r>
            <a:r>
              <a:rPr sz="1150" b="1" spc="-5" dirty="0">
                <a:latin typeface="Carlito"/>
                <a:cs typeface="Carlito"/>
              </a:rPr>
              <a:t>Techniques</a:t>
            </a:r>
            <a:r>
              <a:rPr sz="1150" b="1" spc="-40" dirty="0">
                <a:latin typeface="Carlito"/>
                <a:cs typeface="Carlito"/>
              </a:rPr>
              <a:t> </a:t>
            </a:r>
            <a:r>
              <a:rPr sz="1150" b="1" dirty="0">
                <a:latin typeface="Carlito"/>
                <a:cs typeface="Carlito"/>
              </a:rPr>
              <a:t>-</a:t>
            </a:r>
            <a:r>
              <a:rPr sz="1150" b="1" spc="-40" dirty="0">
                <a:latin typeface="Carlito"/>
                <a:cs typeface="Carlito"/>
              </a:rPr>
              <a:t> </a:t>
            </a:r>
            <a:r>
              <a:rPr sz="1150" b="1" spc="-5" dirty="0">
                <a:latin typeface="Carlito"/>
                <a:cs typeface="Carlito"/>
              </a:rPr>
              <a:t>Cost</a:t>
            </a:r>
            <a:r>
              <a:rPr sz="1150" b="1" spc="-55" dirty="0">
                <a:latin typeface="Carlito"/>
                <a:cs typeface="Carlito"/>
              </a:rPr>
              <a:t> </a:t>
            </a:r>
            <a:r>
              <a:rPr sz="1150" b="1" spc="-5" dirty="0">
                <a:latin typeface="Carlito"/>
                <a:cs typeface="Carlito"/>
              </a:rPr>
              <a:t>impact</a:t>
            </a:r>
            <a:r>
              <a:rPr sz="1150" b="1" spc="-40" dirty="0">
                <a:latin typeface="Carlito"/>
                <a:cs typeface="Carlito"/>
              </a:rPr>
              <a:t> </a:t>
            </a:r>
            <a:r>
              <a:rPr sz="1150" b="1" dirty="0">
                <a:latin typeface="Carlito"/>
                <a:cs typeface="Carlito"/>
              </a:rPr>
              <a:t>of</a:t>
            </a:r>
            <a:r>
              <a:rPr sz="1150" b="1" spc="-55" dirty="0">
                <a:latin typeface="Carlito"/>
                <a:cs typeface="Carlito"/>
              </a:rPr>
              <a:t> </a:t>
            </a:r>
            <a:r>
              <a:rPr sz="1150" b="1" spc="-5" dirty="0">
                <a:latin typeface="Carlito"/>
                <a:cs typeface="Carlito"/>
              </a:rPr>
              <a:t>Software</a:t>
            </a:r>
            <a:r>
              <a:rPr sz="1150" b="1" spc="-45" dirty="0">
                <a:latin typeface="Carlito"/>
                <a:cs typeface="Carlito"/>
              </a:rPr>
              <a:t> </a:t>
            </a:r>
            <a:r>
              <a:rPr sz="1150" b="1" spc="-5" dirty="0">
                <a:latin typeface="Carlito"/>
                <a:cs typeface="Carlito"/>
              </a:rPr>
              <a:t>Defects,</a:t>
            </a:r>
            <a:r>
              <a:rPr sz="1150" b="1" spc="-35" dirty="0">
                <a:latin typeface="Carlito"/>
                <a:cs typeface="Carlito"/>
              </a:rPr>
              <a:t> </a:t>
            </a:r>
            <a:r>
              <a:rPr sz="1150" b="1" spc="-5" dirty="0">
                <a:latin typeface="Carlito"/>
                <a:cs typeface="Carlito"/>
              </a:rPr>
              <a:t>Code</a:t>
            </a:r>
            <a:r>
              <a:rPr sz="1150" b="1" spc="-45" dirty="0">
                <a:latin typeface="Carlito"/>
                <a:cs typeface="Carlito"/>
              </a:rPr>
              <a:t> </a:t>
            </a:r>
            <a:r>
              <a:rPr sz="1150" b="1" spc="-5" dirty="0">
                <a:latin typeface="Carlito"/>
                <a:cs typeface="Carlito"/>
              </a:rPr>
              <a:t>review</a:t>
            </a:r>
            <a:r>
              <a:rPr sz="1150" b="1" spc="-30" dirty="0">
                <a:latin typeface="Carlito"/>
                <a:cs typeface="Carlito"/>
              </a:rPr>
              <a:t> </a:t>
            </a:r>
            <a:r>
              <a:rPr sz="1150" b="1" spc="-5" dirty="0">
                <a:latin typeface="Carlito"/>
                <a:cs typeface="Carlito"/>
              </a:rPr>
              <a:t>and</a:t>
            </a:r>
            <a:r>
              <a:rPr sz="1150" b="1" spc="-45" dirty="0">
                <a:latin typeface="Carlito"/>
                <a:cs typeface="Carlito"/>
              </a:rPr>
              <a:t> </a:t>
            </a:r>
            <a:r>
              <a:rPr sz="1150" b="1" spc="-5" dirty="0">
                <a:latin typeface="Carlito"/>
                <a:cs typeface="Carlito"/>
              </a:rPr>
              <a:t>statistical</a:t>
            </a:r>
            <a:r>
              <a:rPr sz="1150" b="1" spc="-30" dirty="0">
                <a:latin typeface="Carlito"/>
                <a:cs typeface="Carlito"/>
              </a:rPr>
              <a:t> </a:t>
            </a:r>
            <a:r>
              <a:rPr sz="1150" b="1" spc="-5" dirty="0">
                <a:latin typeface="Carlito"/>
                <a:cs typeface="Carlito"/>
              </a:rPr>
              <a:t>analysis.</a:t>
            </a:r>
            <a:r>
              <a:rPr sz="1150" b="1" spc="-50" dirty="0">
                <a:latin typeface="Carlito"/>
                <a:cs typeface="Carlito"/>
              </a:rPr>
              <a:t> </a:t>
            </a:r>
            <a:r>
              <a:rPr sz="1150" b="1" spc="-5" dirty="0">
                <a:latin typeface="Carlito"/>
                <a:cs typeface="Carlito"/>
              </a:rPr>
              <a:t>Informal  Review, Formal Technical Reviews, Post-mortem evaluations. Software testing strategies </a:t>
            </a:r>
            <a:r>
              <a:rPr sz="1150" b="1" dirty="0">
                <a:latin typeface="Carlito"/>
                <a:cs typeface="Carlito"/>
              </a:rPr>
              <a:t>- </a:t>
            </a:r>
            <a:r>
              <a:rPr sz="1150" b="1" spc="-5" dirty="0">
                <a:latin typeface="Carlito"/>
                <a:cs typeface="Carlito"/>
              </a:rPr>
              <a:t>Unit  Testing, Integration Testing, Validation testing, System testing, Debugging, White box testing, </a:t>
            </a:r>
            <a:r>
              <a:rPr sz="1150" b="1" spc="-10" dirty="0">
                <a:latin typeface="Carlito"/>
                <a:cs typeface="Carlito"/>
              </a:rPr>
              <a:t>Path  </a:t>
            </a:r>
            <a:r>
              <a:rPr sz="1150" b="1" spc="-5" dirty="0">
                <a:latin typeface="Carlito"/>
                <a:cs typeface="Carlito"/>
              </a:rPr>
              <a:t>testing,</a:t>
            </a:r>
            <a:r>
              <a:rPr sz="1150" b="1" spc="-40" dirty="0">
                <a:latin typeface="Carlito"/>
                <a:cs typeface="Carlito"/>
              </a:rPr>
              <a:t> </a:t>
            </a:r>
            <a:r>
              <a:rPr sz="1150" b="1" spc="-5" dirty="0">
                <a:latin typeface="Carlito"/>
                <a:cs typeface="Carlito"/>
              </a:rPr>
              <a:t>Control</a:t>
            </a:r>
            <a:r>
              <a:rPr sz="1150" b="1" spc="-30" dirty="0">
                <a:latin typeface="Carlito"/>
                <a:cs typeface="Carlito"/>
              </a:rPr>
              <a:t> </a:t>
            </a:r>
            <a:r>
              <a:rPr sz="1150" b="1" spc="-5" dirty="0">
                <a:latin typeface="Carlito"/>
                <a:cs typeface="Carlito"/>
              </a:rPr>
              <a:t>Structure</a:t>
            </a:r>
            <a:r>
              <a:rPr sz="1150" b="1" spc="-55" dirty="0">
                <a:latin typeface="Carlito"/>
                <a:cs typeface="Carlito"/>
              </a:rPr>
              <a:t> </a:t>
            </a:r>
            <a:r>
              <a:rPr sz="1150" b="1" spc="-5" dirty="0">
                <a:latin typeface="Carlito"/>
                <a:cs typeface="Carlito"/>
              </a:rPr>
              <a:t>testing,</a:t>
            </a:r>
            <a:r>
              <a:rPr sz="1150" b="1" spc="-35" dirty="0">
                <a:latin typeface="Carlito"/>
                <a:cs typeface="Carlito"/>
              </a:rPr>
              <a:t> </a:t>
            </a:r>
            <a:r>
              <a:rPr sz="1150" b="1" spc="-5" dirty="0">
                <a:latin typeface="Carlito"/>
                <a:cs typeface="Carlito"/>
              </a:rPr>
              <a:t>Black</a:t>
            </a:r>
            <a:r>
              <a:rPr sz="1150" b="1" spc="-40" dirty="0">
                <a:latin typeface="Carlito"/>
                <a:cs typeface="Carlito"/>
              </a:rPr>
              <a:t> </a:t>
            </a:r>
            <a:r>
              <a:rPr sz="1150" b="1" spc="-5" dirty="0">
                <a:latin typeface="Carlito"/>
                <a:cs typeface="Carlito"/>
              </a:rPr>
              <a:t>box</a:t>
            </a:r>
            <a:r>
              <a:rPr sz="1150" b="1" spc="-40" dirty="0">
                <a:latin typeface="Carlito"/>
                <a:cs typeface="Carlito"/>
              </a:rPr>
              <a:t> </a:t>
            </a:r>
            <a:r>
              <a:rPr sz="1150" b="1" spc="-5" dirty="0">
                <a:latin typeface="Carlito"/>
                <a:cs typeface="Carlito"/>
              </a:rPr>
              <a:t>testing,</a:t>
            </a:r>
            <a:r>
              <a:rPr sz="1150" b="1" spc="-45" dirty="0">
                <a:latin typeface="Carlito"/>
                <a:cs typeface="Carlito"/>
              </a:rPr>
              <a:t> </a:t>
            </a:r>
            <a:r>
              <a:rPr sz="1150" b="1" spc="-5" dirty="0">
                <a:latin typeface="Carlito"/>
                <a:cs typeface="Carlito"/>
              </a:rPr>
              <a:t>Testing</a:t>
            </a:r>
            <a:r>
              <a:rPr sz="1150" b="1" spc="-30" dirty="0">
                <a:latin typeface="Carlito"/>
                <a:cs typeface="Carlito"/>
              </a:rPr>
              <a:t> </a:t>
            </a:r>
            <a:r>
              <a:rPr sz="1150" b="1" spc="-5" dirty="0">
                <a:latin typeface="Carlito"/>
                <a:cs typeface="Carlito"/>
              </a:rPr>
              <a:t>Documentation</a:t>
            </a:r>
            <a:r>
              <a:rPr sz="1150" b="1" spc="-40" dirty="0">
                <a:latin typeface="Carlito"/>
                <a:cs typeface="Carlito"/>
              </a:rPr>
              <a:t> </a:t>
            </a:r>
            <a:r>
              <a:rPr sz="1150" b="1" dirty="0">
                <a:latin typeface="Carlito"/>
                <a:cs typeface="Carlito"/>
              </a:rPr>
              <a:t>and</a:t>
            </a:r>
            <a:r>
              <a:rPr sz="1150" b="1" spc="-45" dirty="0">
                <a:latin typeface="Carlito"/>
                <a:cs typeface="Carlito"/>
              </a:rPr>
              <a:t> </a:t>
            </a:r>
            <a:r>
              <a:rPr sz="1150" b="1" spc="-5" dirty="0">
                <a:latin typeface="Carlito"/>
                <a:cs typeface="Carlito"/>
              </a:rPr>
              <a:t>Help</a:t>
            </a:r>
            <a:r>
              <a:rPr sz="1150" b="1" spc="-35" dirty="0">
                <a:latin typeface="Carlito"/>
                <a:cs typeface="Carlito"/>
              </a:rPr>
              <a:t> </a:t>
            </a:r>
            <a:r>
              <a:rPr sz="1150" b="1" spc="-5" dirty="0">
                <a:latin typeface="Carlito"/>
                <a:cs typeface="Carlito"/>
              </a:rPr>
              <a:t>facilities.</a:t>
            </a:r>
            <a:r>
              <a:rPr sz="1150" b="1" spc="-35" dirty="0">
                <a:latin typeface="Carlito"/>
                <a:cs typeface="Carlito"/>
              </a:rPr>
              <a:t> </a:t>
            </a:r>
            <a:r>
              <a:rPr sz="1150" b="1" spc="-5" dirty="0">
                <a:latin typeface="Carlito"/>
                <a:cs typeface="Carlito"/>
              </a:rPr>
              <a:t>Test  automation, Test-driven development, Security testing. Overview </a:t>
            </a:r>
            <a:r>
              <a:rPr sz="1150" b="1" dirty="0">
                <a:latin typeface="Carlito"/>
                <a:cs typeface="Carlito"/>
              </a:rPr>
              <a:t>of </a:t>
            </a:r>
            <a:r>
              <a:rPr sz="1150" b="1" spc="-5" dirty="0">
                <a:latin typeface="Carlito"/>
                <a:cs typeface="Carlito"/>
              </a:rPr>
              <a:t>DevOps </a:t>
            </a:r>
            <a:r>
              <a:rPr sz="1150" b="1" dirty="0">
                <a:latin typeface="Carlito"/>
                <a:cs typeface="Carlito"/>
              </a:rPr>
              <a:t>and </a:t>
            </a:r>
            <a:r>
              <a:rPr sz="1150" b="1" spc="-5" dirty="0">
                <a:latin typeface="Carlito"/>
                <a:cs typeface="Carlito"/>
              </a:rPr>
              <a:t>Code  Management </a:t>
            </a:r>
            <a:r>
              <a:rPr sz="1150" b="1" dirty="0">
                <a:latin typeface="Carlito"/>
                <a:cs typeface="Carlito"/>
              </a:rPr>
              <a:t>- Code </a:t>
            </a:r>
            <a:r>
              <a:rPr sz="1150" b="1" spc="-5" dirty="0">
                <a:latin typeface="Carlito"/>
                <a:cs typeface="Carlito"/>
              </a:rPr>
              <a:t>management, DevOps automation, Continuous Integration, Delivery, </a:t>
            </a:r>
            <a:r>
              <a:rPr sz="1150" b="1" dirty="0">
                <a:latin typeface="Carlito"/>
                <a:cs typeface="Carlito"/>
              </a:rPr>
              <a:t>and  </a:t>
            </a:r>
            <a:r>
              <a:rPr sz="1150" b="1" spc="-5" dirty="0">
                <a:latin typeface="Carlito"/>
                <a:cs typeface="Carlito"/>
              </a:rPr>
              <a:t>Deployment (CI/CD/CD). Software Evolution </a:t>
            </a:r>
            <a:r>
              <a:rPr sz="1150" b="1" dirty="0">
                <a:latin typeface="Carlito"/>
                <a:cs typeface="Carlito"/>
              </a:rPr>
              <a:t>- </a:t>
            </a:r>
            <a:r>
              <a:rPr sz="1150" b="1" spc="-5" dirty="0">
                <a:latin typeface="Carlito"/>
                <a:cs typeface="Carlito"/>
              </a:rPr>
              <a:t>Evolution processes, Software</a:t>
            </a:r>
            <a:r>
              <a:rPr sz="1150" b="1" spc="65" dirty="0">
                <a:latin typeface="Carlito"/>
                <a:cs typeface="Carlito"/>
              </a:rPr>
              <a:t> </a:t>
            </a:r>
            <a:r>
              <a:rPr sz="1150" b="1" spc="-5" dirty="0">
                <a:latin typeface="Carlito"/>
                <a:cs typeface="Carlito"/>
              </a:rPr>
              <a:t>maintenance.</a:t>
            </a:r>
            <a:endParaRPr sz="1150" dirty="0">
              <a:latin typeface="Carlito"/>
              <a:cs typeface="Carlito"/>
            </a:endParaRPr>
          </a:p>
          <a:p>
            <a:pPr algn="ctr">
              <a:lnSpc>
                <a:spcPct val="100000"/>
              </a:lnSpc>
              <a:spcBef>
                <a:spcPts val="895"/>
              </a:spcBef>
            </a:pPr>
            <a:r>
              <a:rPr sz="1600" b="1" u="heavy" spc="-5" dirty="0">
                <a:uFill>
                  <a:solidFill>
                    <a:srgbClr val="000000"/>
                  </a:solidFill>
                </a:uFill>
                <a:latin typeface="Times New Roman"/>
                <a:cs typeface="Times New Roman"/>
              </a:rPr>
              <a:t>Review</a:t>
            </a:r>
            <a:r>
              <a:rPr sz="1600" b="1" u="heavy" spc="15" dirty="0">
                <a:uFill>
                  <a:solidFill>
                    <a:srgbClr val="000000"/>
                  </a:solidFill>
                </a:uFill>
                <a:latin typeface="Times New Roman"/>
                <a:cs typeface="Times New Roman"/>
              </a:rPr>
              <a:t> </a:t>
            </a:r>
            <a:r>
              <a:rPr sz="1600" b="1" u="heavy" spc="-5" dirty="0">
                <a:uFill>
                  <a:solidFill>
                    <a:srgbClr val="000000"/>
                  </a:solidFill>
                </a:uFill>
                <a:latin typeface="Times New Roman"/>
                <a:cs typeface="Times New Roman"/>
              </a:rPr>
              <a:t>Techniques</a:t>
            </a:r>
            <a:endParaRPr sz="1600" dirty="0">
              <a:latin typeface="Times New Roman"/>
              <a:cs typeface="Times New Roman"/>
            </a:endParaRPr>
          </a:p>
          <a:p>
            <a:pPr marL="469265" marR="11430" indent="-228600" algn="just">
              <a:lnSpc>
                <a:spcPct val="110000"/>
              </a:lnSpc>
              <a:spcBef>
                <a:spcPts val="810"/>
              </a:spcBef>
              <a:buFont typeface="Symbol"/>
              <a:buChar char=""/>
              <a:tabLst>
                <a:tab pos="469900" algn="l"/>
              </a:tabLst>
            </a:pPr>
            <a:r>
              <a:rPr sz="1200" spc="-5" dirty="0">
                <a:latin typeface="Times New Roman"/>
                <a:cs typeface="Times New Roman"/>
              </a:rPr>
              <a:t>Software reviews </a:t>
            </a:r>
            <a:r>
              <a:rPr sz="1200" dirty="0">
                <a:latin typeface="Times New Roman"/>
                <a:cs typeface="Times New Roman"/>
              </a:rPr>
              <a:t>are a </a:t>
            </a:r>
            <a:r>
              <a:rPr sz="1200" spc="-5" dirty="0">
                <a:latin typeface="Times New Roman"/>
                <a:cs typeface="Times New Roman"/>
              </a:rPr>
              <a:t>“filter” </a:t>
            </a:r>
            <a:r>
              <a:rPr sz="1200" dirty="0">
                <a:latin typeface="Times New Roman"/>
                <a:cs typeface="Times New Roman"/>
              </a:rPr>
              <a:t>for the </a:t>
            </a:r>
            <a:r>
              <a:rPr sz="1200" spc="-5" dirty="0">
                <a:latin typeface="Times New Roman"/>
                <a:cs typeface="Times New Roman"/>
              </a:rPr>
              <a:t>software process. </a:t>
            </a:r>
            <a:r>
              <a:rPr sz="1200" dirty="0">
                <a:latin typeface="Times New Roman"/>
                <a:cs typeface="Times New Roman"/>
              </a:rPr>
              <a:t>That is, </a:t>
            </a:r>
            <a:r>
              <a:rPr sz="1200" spc="-5" dirty="0">
                <a:latin typeface="Times New Roman"/>
                <a:cs typeface="Times New Roman"/>
              </a:rPr>
              <a:t>reviews </a:t>
            </a:r>
            <a:r>
              <a:rPr sz="1200" dirty="0">
                <a:latin typeface="Times New Roman"/>
                <a:cs typeface="Times New Roman"/>
              </a:rPr>
              <a:t>are </a:t>
            </a:r>
            <a:r>
              <a:rPr sz="1200" spc="-5" dirty="0">
                <a:latin typeface="Times New Roman"/>
                <a:cs typeface="Times New Roman"/>
              </a:rPr>
              <a:t>applied at  various</a:t>
            </a:r>
            <a:r>
              <a:rPr sz="1200" spc="-45" dirty="0">
                <a:latin typeface="Times New Roman"/>
                <a:cs typeface="Times New Roman"/>
              </a:rPr>
              <a:t> </a:t>
            </a:r>
            <a:r>
              <a:rPr sz="1200" dirty="0">
                <a:latin typeface="Times New Roman"/>
                <a:cs typeface="Times New Roman"/>
              </a:rPr>
              <a:t>points</a:t>
            </a:r>
            <a:r>
              <a:rPr sz="1200" spc="-45" dirty="0">
                <a:latin typeface="Times New Roman"/>
                <a:cs typeface="Times New Roman"/>
              </a:rPr>
              <a:t> </a:t>
            </a:r>
            <a:r>
              <a:rPr sz="1200" dirty="0">
                <a:latin typeface="Times New Roman"/>
                <a:cs typeface="Times New Roman"/>
              </a:rPr>
              <a:t>during</a:t>
            </a:r>
            <a:r>
              <a:rPr sz="1200" spc="-55" dirty="0">
                <a:latin typeface="Times New Roman"/>
                <a:cs typeface="Times New Roman"/>
              </a:rPr>
              <a:t> </a:t>
            </a:r>
            <a:r>
              <a:rPr sz="1200" spc="-5" dirty="0">
                <a:latin typeface="Times New Roman"/>
                <a:cs typeface="Times New Roman"/>
              </a:rPr>
              <a:t>software</a:t>
            </a:r>
            <a:r>
              <a:rPr sz="1200" spc="-40" dirty="0">
                <a:latin typeface="Times New Roman"/>
                <a:cs typeface="Times New Roman"/>
              </a:rPr>
              <a:t> </a:t>
            </a:r>
            <a:r>
              <a:rPr sz="1200" spc="-5" dirty="0">
                <a:latin typeface="Times New Roman"/>
                <a:cs typeface="Times New Roman"/>
              </a:rPr>
              <a:t>engineering</a:t>
            </a:r>
            <a:r>
              <a:rPr sz="1200" spc="-45" dirty="0">
                <a:latin typeface="Times New Roman"/>
                <a:cs typeface="Times New Roman"/>
              </a:rPr>
              <a:t> </a:t>
            </a:r>
            <a:r>
              <a:rPr sz="1200" spc="-5" dirty="0">
                <a:latin typeface="Times New Roman"/>
                <a:cs typeface="Times New Roman"/>
              </a:rPr>
              <a:t>and</a:t>
            </a:r>
            <a:r>
              <a:rPr sz="1200" spc="-45" dirty="0">
                <a:latin typeface="Times New Roman"/>
                <a:cs typeface="Times New Roman"/>
              </a:rPr>
              <a:t> </a:t>
            </a:r>
            <a:r>
              <a:rPr sz="1200" dirty="0">
                <a:latin typeface="Times New Roman"/>
                <a:cs typeface="Times New Roman"/>
              </a:rPr>
              <a:t>serve</a:t>
            </a:r>
            <a:r>
              <a:rPr sz="1200" spc="-45"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dirty="0">
                <a:latin typeface="Times New Roman"/>
                <a:cs typeface="Times New Roman"/>
              </a:rPr>
              <a:t>uncover</a:t>
            </a:r>
            <a:r>
              <a:rPr sz="1200" spc="-40" dirty="0">
                <a:latin typeface="Times New Roman"/>
                <a:cs typeface="Times New Roman"/>
              </a:rPr>
              <a:t> </a:t>
            </a:r>
            <a:r>
              <a:rPr sz="1200" spc="-5" dirty="0">
                <a:latin typeface="Times New Roman"/>
                <a:cs typeface="Times New Roman"/>
              </a:rPr>
              <a:t>errors</a:t>
            </a:r>
            <a:r>
              <a:rPr sz="1200" spc="-2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defects</a:t>
            </a:r>
            <a:r>
              <a:rPr sz="1200" spc="-30"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dirty="0">
                <a:latin typeface="Times New Roman"/>
                <a:cs typeface="Times New Roman"/>
              </a:rPr>
              <a:t>can  then be</a:t>
            </a:r>
            <a:r>
              <a:rPr sz="1200" spc="-15" dirty="0">
                <a:latin typeface="Times New Roman"/>
                <a:cs typeface="Times New Roman"/>
              </a:rPr>
              <a:t> </a:t>
            </a:r>
            <a:r>
              <a:rPr sz="1200" spc="-5" dirty="0">
                <a:latin typeface="Times New Roman"/>
                <a:cs typeface="Times New Roman"/>
              </a:rPr>
              <a:t>removed.</a:t>
            </a:r>
            <a:endParaRPr sz="1200" dirty="0">
              <a:latin typeface="Times New Roman"/>
              <a:cs typeface="Times New Roman"/>
            </a:endParaRPr>
          </a:p>
          <a:p>
            <a:pPr marL="469265" marR="6350" indent="-228600" algn="just">
              <a:lnSpc>
                <a:spcPct val="110000"/>
              </a:lnSpc>
              <a:spcBef>
                <a:spcPts val="95"/>
              </a:spcBef>
              <a:buFont typeface="Symbol"/>
              <a:buChar char=""/>
              <a:tabLst>
                <a:tab pos="469900" algn="l"/>
              </a:tabLst>
            </a:pPr>
            <a:r>
              <a:rPr sz="1200" spc="-5" dirty="0">
                <a:latin typeface="Times New Roman"/>
                <a:cs typeface="Times New Roman"/>
              </a:rPr>
              <a:t>Software reviews “purify” </a:t>
            </a:r>
            <a:r>
              <a:rPr sz="1200" dirty="0">
                <a:latin typeface="Times New Roman"/>
                <a:cs typeface="Times New Roman"/>
              </a:rPr>
              <a:t>software </a:t>
            </a:r>
            <a:r>
              <a:rPr sz="1200" spc="-5" dirty="0">
                <a:latin typeface="Times New Roman"/>
                <a:cs typeface="Times New Roman"/>
              </a:rPr>
              <a:t>engineering work products, </a:t>
            </a:r>
            <a:r>
              <a:rPr sz="1200" dirty="0">
                <a:latin typeface="Times New Roman"/>
                <a:cs typeface="Times New Roman"/>
              </a:rPr>
              <a:t>including </a:t>
            </a:r>
            <a:r>
              <a:rPr sz="1200" spc="-5" dirty="0">
                <a:latin typeface="Times New Roman"/>
                <a:cs typeface="Times New Roman"/>
              </a:rPr>
              <a:t>requirements  and design </a:t>
            </a:r>
            <a:r>
              <a:rPr sz="1200" dirty="0">
                <a:latin typeface="Times New Roman"/>
                <a:cs typeface="Times New Roman"/>
              </a:rPr>
              <a:t>models, code, </a:t>
            </a:r>
            <a:r>
              <a:rPr sz="1200" spc="-5" dirty="0">
                <a:latin typeface="Times New Roman"/>
                <a:cs typeface="Times New Roman"/>
              </a:rPr>
              <a:t>and </a:t>
            </a:r>
            <a:r>
              <a:rPr sz="1200" dirty="0">
                <a:latin typeface="Times New Roman"/>
                <a:cs typeface="Times New Roman"/>
              </a:rPr>
              <a:t>testing data. Many </a:t>
            </a:r>
            <a:r>
              <a:rPr sz="1200" spc="-5" dirty="0">
                <a:latin typeface="Times New Roman"/>
                <a:cs typeface="Times New Roman"/>
              </a:rPr>
              <a:t>different types </a:t>
            </a:r>
            <a:r>
              <a:rPr sz="1200" dirty="0">
                <a:latin typeface="Times New Roman"/>
                <a:cs typeface="Times New Roman"/>
              </a:rPr>
              <a:t>of reviews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conducted </a:t>
            </a:r>
            <a:r>
              <a:rPr sz="1200" spc="-10" dirty="0">
                <a:latin typeface="Times New Roman"/>
                <a:cs typeface="Times New Roman"/>
              </a:rPr>
              <a:t>as </a:t>
            </a:r>
            <a:r>
              <a:rPr sz="1200" dirty="0">
                <a:latin typeface="Times New Roman"/>
                <a:cs typeface="Times New Roman"/>
              </a:rPr>
              <a:t>part of software</a:t>
            </a:r>
            <a:r>
              <a:rPr sz="1200" spc="5" dirty="0">
                <a:latin typeface="Times New Roman"/>
                <a:cs typeface="Times New Roman"/>
              </a:rPr>
              <a:t> </a:t>
            </a:r>
            <a:r>
              <a:rPr sz="1200" spc="-5" dirty="0">
                <a:latin typeface="Times New Roman"/>
                <a:cs typeface="Times New Roman"/>
              </a:rPr>
              <a:t>engineering.</a:t>
            </a:r>
            <a:endParaRPr sz="1200" dirty="0">
              <a:latin typeface="Times New Roman"/>
              <a:cs typeface="Times New Roman"/>
            </a:endParaRPr>
          </a:p>
          <a:p>
            <a:pPr marL="469265" marR="6350" indent="-228600" algn="just">
              <a:lnSpc>
                <a:spcPct val="110300"/>
              </a:lnSpc>
              <a:spcBef>
                <a:spcPts val="80"/>
              </a:spcBef>
              <a:buFont typeface="Symbol"/>
              <a:buChar char=""/>
              <a:tabLst>
                <a:tab pos="469900" algn="l"/>
              </a:tabLst>
            </a:pPr>
            <a:r>
              <a:rPr sz="1200" spc="-5" dirty="0">
                <a:latin typeface="Times New Roman"/>
                <a:cs typeface="Times New Roman"/>
              </a:rPr>
              <a:t>Focus </a:t>
            </a:r>
            <a:r>
              <a:rPr sz="1200" dirty="0">
                <a:latin typeface="Times New Roman"/>
                <a:cs typeface="Times New Roman"/>
              </a:rPr>
              <a:t>on </a:t>
            </a:r>
            <a:r>
              <a:rPr sz="1200" i="1" spc="-5" dirty="0">
                <a:latin typeface="Times New Roman"/>
                <a:cs typeface="Times New Roman"/>
              </a:rPr>
              <a:t>technical or peer reviews, </a:t>
            </a:r>
            <a:r>
              <a:rPr sz="1200" spc="-5" dirty="0">
                <a:latin typeface="Times New Roman"/>
                <a:cs typeface="Times New Roman"/>
              </a:rPr>
              <a:t>exemplified </a:t>
            </a:r>
            <a:r>
              <a:rPr sz="1200" spc="5" dirty="0">
                <a:latin typeface="Times New Roman"/>
                <a:cs typeface="Times New Roman"/>
              </a:rPr>
              <a:t>by </a:t>
            </a:r>
            <a:r>
              <a:rPr sz="1200" i="1" spc="-5" dirty="0">
                <a:latin typeface="Times New Roman"/>
                <a:cs typeface="Times New Roman"/>
              </a:rPr>
              <a:t>casual reviews, </a:t>
            </a:r>
            <a:r>
              <a:rPr sz="1200" i="1" dirty="0">
                <a:latin typeface="Times New Roman"/>
                <a:cs typeface="Times New Roman"/>
              </a:rPr>
              <a:t>walkthroughs, </a:t>
            </a:r>
            <a:r>
              <a:rPr sz="1200" spc="-5" dirty="0">
                <a:latin typeface="Times New Roman"/>
                <a:cs typeface="Times New Roman"/>
              </a:rPr>
              <a:t>and  </a:t>
            </a:r>
            <a:r>
              <a:rPr sz="1200" i="1" spc="-5" dirty="0">
                <a:latin typeface="Times New Roman"/>
                <a:cs typeface="Times New Roman"/>
              </a:rPr>
              <a:t>inspections. </a:t>
            </a:r>
            <a:r>
              <a:rPr sz="1200" spc="-5" dirty="0">
                <a:latin typeface="Times New Roman"/>
                <a:cs typeface="Times New Roman"/>
              </a:rPr>
              <a:t>A technical review (TR) is </a:t>
            </a:r>
            <a:r>
              <a:rPr sz="1200" dirty="0">
                <a:latin typeface="Times New Roman"/>
                <a:cs typeface="Times New Roman"/>
              </a:rPr>
              <a:t>the most </a:t>
            </a:r>
            <a:r>
              <a:rPr sz="1200" spc="-5" dirty="0">
                <a:latin typeface="Times New Roman"/>
                <a:cs typeface="Times New Roman"/>
              </a:rPr>
              <a:t>effective </a:t>
            </a:r>
            <a:r>
              <a:rPr sz="1200" dirty="0">
                <a:latin typeface="Times New Roman"/>
                <a:cs typeface="Times New Roman"/>
              </a:rPr>
              <a:t>filter from a quality control  standpoint. </a:t>
            </a:r>
            <a:r>
              <a:rPr sz="1200" spc="-5" dirty="0">
                <a:latin typeface="Times New Roman"/>
                <a:cs typeface="Times New Roman"/>
              </a:rPr>
              <a:t>Conducted </a:t>
            </a:r>
            <a:r>
              <a:rPr sz="1200" spc="5" dirty="0">
                <a:latin typeface="Times New Roman"/>
                <a:cs typeface="Times New Roman"/>
              </a:rPr>
              <a:t>by </a:t>
            </a:r>
            <a:r>
              <a:rPr sz="1200" dirty="0">
                <a:latin typeface="Times New Roman"/>
                <a:cs typeface="Times New Roman"/>
              </a:rPr>
              <a:t>software </a:t>
            </a:r>
            <a:r>
              <a:rPr sz="1200" spc="-5" dirty="0">
                <a:latin typeface="Times New Roman"/>
                <a:cs typeface="Times New Roman"/>
              </a:rPr>
              <a:t>engineers </a:t>
            </a:r>
            <a:r>
              <a:rPr sz="1200" dirty="0">
                <a:latin typeface="Times New Roman"/>
                <a:cs typeface="Times New Roman"/>
              </a:rPr>
              <a:t>(and </a:t>
            </a:r>
            <a:r>
              <a:rPr sz="1200" spc="-5" dirty="0">
                <a:latin typeface="Times New Roman"/>
                <a:cs typeface="Times New Roman"/>
              </a:rPr>
              <a:t>others) </a:t>
            </a:r>
            <a:r>
              <a:rPr sz="1200" dirty="0">
                <a:latin typeface="Times New Roman"/>
                <a:cs typeface="Times New Roman"/>
              </a:rPr>
              <a:t>for software </a:t>
            </a:r>
            <a:r>
              <a:rPr sz="1200" spc="-5" dirty="0">
                <a:latin typeface="Times New Roman"/>
                <a:cs typeface="Times New Roman"/>
              </a:rPr>
              <a:t>engineers, </a:t>
            </a:r>
            <a:r>
              <a:rPr sz="1200" dirty="0">
                <a:latin typeface="Times New Roman"/>
                <a:cs typeface="Times New Roman"/>
              </a:rPr>
              <a:t>the TR  </a:t>
            </a:r>
            <a:r>
              <a:rPr sz="1200" spc="-5" dirty="0">
                <a:latin typeface="Times New Roman"/>
                <a:cs typeface="Times New Roman"/>
              </a:rPr>
              <a:t>is </a:t>
            </a:r>
            <a:r>
              <a:rPr sz="1200" dirty="0">
                <a:latin typeface="Times New Roman"/>
                <a:cs typeface="Times New Roman"/>
              </a:rPr>
              <a:t>an </a:t>
            </a:r>
            <a:r>
              <a:rPr sz="1200" spc="-5" dirty="0">
                <a:latin typeface="Times New Roman"/>
                <a:cs typeface="Times New Roman"/>
              </a:rPr>
              <a:t>effective means </a:t>
            </a:r>
            <a:r>
              <a:rPr sz="1200" dirty="0">
                <a:latin typeface="Times New Roman"/>
                <a:cs typeface="Times New Roman"/>
              </a:rPr>
              <a:t>for </a:t>
            </a:r>
            <a:r>
              <a:rPr sz="1200" spc="-5" dirty="0">
                <a:latin typeface="Times New Roman"/>
                <a:cs typeface="Times New Roman"/>
              </a:rPr>
              <a:t>uncovering errors and </a:t>
            </a:r>
            <a:r>
              <a:rPr sz="1200" dirty="0">
                <a:latin typeface="Times New Roman"/>
                <a:cs typeface="Times New Roman"/>
              </a:rPr>
              <a:t>improving software</a:t>
            </a:r>
            <a:r>
              <a:rPr sz="1200" spc="15" dirty="0">
                <a:latin typeface="Times New Roman"/>
                <a:cs typeface="Times New Roman"/>
              </a:rPr>
              <a:t> </a:t>
            </a:r>
            <a:r>
              <a:rPr sz="1200" spc="-5" dirty="0">
                <a:latin typeface="Times New Roman"/>
                <a:cs typeface="Times New Roman"/>
              </a:rPr>
              <a:t>quality.</a:t>
            </a:r>
            <a:endParaRPr sz="1200" dirty="0">
              <a:latin typeface="Times New Roman"/>
              <a:cs typeface="Times New Roman"/>
            </a:endParaRPr>
          </a:p>
          <a:p>
            <a:pPr marL="12700" algn="just">
              <a:lnSpc>
                <a:spcPct val="100000"/>
              </a:lnSpc>
              <a:spcBef>
                <a:spcPts val="1165"/>
              </a:spcBef>
            </a:pPr>
            <a:r>
              <a:rPr sz="1200" b="1" u="heavy" spc="-5" dirty="0">
                <a:uFill>
                  <a:solidFill>
                    <a:srgbClr val="000000"/>
                  </a:solidFill>
                </a:uFill>
                <a:latin typeface="Times New Roman"/>
                <a:cs typeface="Times New Roman"/>
              </a:rPr>
              <a:t>COST IMPACT </a:t>
            </a:r>
            <a:r>
              <a:rPr sz="1200" b="1" u="heavy" spc="5" dirty="0">
                <a:uFill>
                  <a:solidFill>
                    <a:srgbClr val="000000"/>
                  </a:solidFill>
                </a:uFill>
                <a:latin typeface="Times New Roman"/>
                <a:cs typeface="Times New Roman"/>
              </a:rPr>
              <a:t>OF </a:t>
            </a:r>
            <a:r>
              <a:rPr sz="1200" b="1" u="heavy" spc="-5" dirty="0">
                <a:uFill>
                  <a:solidFill>
                    <a:srgbClr val="000000"/>
                  </a:solidFill>
                </a:uFill>
                <a:latin typeface="Times New Roman"/>
                <a:cs typeface="Times New Roman"/>
              </a:rPr>
              <a:t>SOFTWARE</a:t>
            </a:r>
            <a:r>
              <a:rPr sz="1200" b="1" u="heavy" spc="-1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DEFECTS</a:t>
            </a:r>
            <a:endParaRPr sz="1200" dirty="0">
              <a:latin typeface="Times New Roman"/>
              <a:cs typeface="Times New Roman"/>
            </a:endParaRPr>
          </a:p>
          <a:p>
            <a:pPr marL="469265" marR="5715" indent="-228600" algn="just">
              <a:lnSpc>
                <a:spcPct val="110300"/>
              </a:lnSpc>
              <a:spcBef>
                <a:spcPts val="775"/>
              </a:spcBef>
              <a:buFont typeface="Symbol"/>
              <a:buChar char=""/>
              <a:tabLst>
                <a:tab pos="469900" algn="l"/>
              </a:tabLst>
            </a:pPr>
            <a:r>
              <a:rPr sz="1200" dirty="0">
                <a:latin typeface="Times New Roman"/>
                <a:cs typeface="Times New Roman"/>
              </a:rPr>
              <a:t>The primary </a:t>
            </a:r>
            <a:r>
              <a:rPr sz="1200" spc="-5" dirty="0">
                <a:latin typeface="Times New Roman"/>
                <a:cs typeface="Times New Roman"/>
              </a:rPr>
              <a:t>objective </a:t>
            </a:r>
            <a:r>
              <a:rPr sz="1200" spc="5" dirty="0">
                <a:latin typeface="Times New Roman"/>
                <a:cs typeface="Times New Roman"/>
              </a:rPr>
              <a:t>of </a:t>
            </a:r>
            <a:r>
              <a:rPr sz="1200" spc="-5" dirty="0">
                <a:latin typeface="Times New Roman"/>
                <a:cs typeface="Times New Roman"/>
              </a:rPr>
              <a:t>technical reviews is </a:t>
            </a:r>
            <a:r>
              <a:rPr sz="1200" dirty="0">
                <a:latin typeface="Times New Roman"/>
                <a:cs typeface="Times New Roman"/>
              </a:rPr>
              <a:t>to find </a:t>
            </a:r>
            <a:r>
              <a:rPr sz="1200" spc="-5" dirty="0">
                <a:latin typeface="Times New Roman"/>
                <a:cs typeface="Times New Roman"/>
              </a:rPr>
              <a:t>errors </a:t>
            </a:r>
            <a:r>
              <a:rPr sz="1200" dirty="0">
                <a:latin typeface="Times New Roman"/>
                <a:cs typeface="Times New Roman"/>
              </a:rPr>
              <a:t>during the </a:t>
            </a:r>
            <a:r>
              <a:rPr sz="1200" spc="-5" dirty="0">
                <a:latin typeface="Times New Roman"/>
                <a:cs typeface="Times New Roman"/>
              </a:rPr>
              <a:t>process so </a:t>
            </a:r>
            <a:r>
              <a:rPr sz="1200" dirty="0">
                <a:latin typeface="Times New Roman"/>
                <a:cs typeface="Times New Roman"/>
              </a:rPr>
              <a:t>that they  do not </a:t>
            </a:r>
            <a:r>
              <a:rPr sz="1200" spc="-5" dirty="0">
                <a:latin typeface="Times New Roman"/>
                <a:cs typeface="Times New Roman"/>
              </a:rPr>
              <a:t>become </a:t>
            </a:r>
            <a:r>
              <a:rPr sz="1200" dirty="0">
                <a:latin typeface="Times New Roman"/>
                <a:cs typeface="Times New Roman"/>
              </a:rPr>
              <a:t>defects </a:t>
            </a:r>
            <a:r>
              <a:rPr sz="1200" spc="-5" dirty="0">
                <a:latin typeface="Times New Roman"/>
                <a:cs typeface="Times New Roman"/>
              </a:rPr>
              <a:t>after release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The obvious benefit of </a:t>
            </a:r>
            <a:r>
              <a:rPr sz="1200" spc="-5" dirty="0">
                <a:latin typeface="Times New Roman"/>
                <a:cs typeface="Times New Roman"/>
              </a:rPr>
              <a:t>technical  reviews</a:t>
            </a:r>
            <a:r>
              <a:rPr sz="1200" spc="-15" dirty="0">
                <a:latin typeface="Times New Roman"/>
                <a:cs typeface="Times New Roman"/>
              </a:rPr>
              <a:t> </a:t>
            </a:r>
            <a:r>
              <a:rPr sz="1200" spc="-5" dirty="0">
                <a:latin typeface="Times New Roman"/>
                <a:cs typeface="Times New Roman"/>
              </a:rPr>
              <a:t>is</a:t>
            </a:r>
            <a:r>
              <a:rPr sz="1200" spc="-1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early</a:t>
            </a:r>
            <a:r>
              <a:rPr sz="1200" spc="-35" dirty="0">
                <a:latin typeface="Times New Roman"/>
                <a:cs typeface="Times New Roman"/>
              </a:rPr>
              <a:t> </a:t>
            </a:r>
            <a:r>
              <a:rPr sz="1200" dirty="0">
                <a:latin typeface="Times New Roman"/>
                <a:cs typeface="Times New Roman"/>
              </a:rPr>
              <a:t>discovery</a:t>
            </a:r>
            <a:r>
              <a:rPr sz="1200" spc="-4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5" dirty="0">
                <a:latin typeface="Times New Roman"/>
                <a:cs typeface="Times New Roman"/>
              </a:rPr>
              <a:t>errors</a:t>
            </a:r>
            <a:r>
              <a:rPr sz="1200" spc="-15" dirty="0">
                <a:latin typeface="Times New Roman"/>
                <a:cs typeface="Times New Roman"/>
              </a:rPr>
              <a:t> </a:t>
            </a:r>
            <a:r>
              <a:rPr sz="1200" spc="-5" dirty="0">
                <a:latin typeface="Times New Roman"/>
                <a:cs typeface="Times New Roman"/>
              </a:rPr>
              <a:t>so</a:t>
            </a:r>
            <a:r>
              <a:rPr sz="1200" spc="-10" dirty="0">
                <a:latin typeface="Times New Roman"/>
                <a:cs typeface="Times New Roman"/>
              </a:rPr>
              <a:t> </a:t>
            </a:r>
            <a:r>
              <a:rPr sz="1200" dirty="0">
                <a:latin typeface="Times New Roman"/>
                <a:cs typeface="Times New Roman"/>
              </a:rPr>
              <a:t>that</a:t>
            </a:r>
            <a:r>
              <a:rPr sz="1200" spc="-15" dirty="0">
                <a:latin typeface="Times New Roman"/>
                <a:cs typeface="Times New Roman"/>
              </a:rPr>
              <a:t> </a:t>
            </a:r>
            <a:r>
              <a:rPr sz="1200" dirty="0">
                <a:latin typeface="Times New Roman"/>
                <a:cs typeface="Times New Roman"/>
              </a:rPr>
              <a:t>they</a:t>
            </a:r>
            <a:r>
              <a:rPr sz="1200" spc="-30" dirty="0">
                <a:latin typeface="Times New Roman"/>
                <a:cs typeface="Times New Roman"/>
              </a:rPr>
              <a:t> </a:t>
            </a:r>
            <a:r>
              <a:rPr sz="1200" dirty="0">
                <a:latin typeface="Times New Roman"/>
                <a:cs typeface="Times New Roman"/>
              </a:rPr>
              <a:t>do</a:t>
            </a:r>
            <a:r>
              <a:rPr sz="1200" spc="-15" dirty="0">
                <a:latin typeface="Times New Roman"/>
                <a:cs typeface="Times New Roman"/>
              </a:rPr>
              <a:t> </a:t>
            </a:r>
            <a:r>
              <a:rPr sz="1200" dirty="0">
                <a:latin typeface="Times New Roman"/>
                <a:cs typeface="Times New Roman"/>
              </a:rPr>
              <a:t>not</a:t>
            </a:r>
            <a:r>
              <a:rPr sz="1200" spc="-5" dirty="0">
                <a:latin typeface="Times New Roman"/>
                <a:cs typeface="Times New Roman"/>
              </a:rPr>
              <a:t> propagate</a:t>
            </a:r>
            <a:r>
              <a:rPr sz="1200" spc="-20"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the next</a:t>
            </a:r>
            <a:r>
              <a:rPr sz="1200" spc="-5" dirty="0">
                <a:latin typeface="Times New Roman"/>
                <a:cs typeface="Times New Roman"/>
              </a:rPr>
              <a:t> </a:t>
            </a:r>
            <a:r>
              <a:rPr sz="1200" dirty="0">
                <a:latin typeface="Times New Roman"/>
                <a:cs typeface="Times New Roman"/>
              </a:rPr>
              <a:t>step</a:t>
            </a:r>
            <a:r>
              <a:rPr sz="1200" spc="-1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the  </a:t>
            </a:r>
            <a:r>
              <a:rPr sz="1200" spc="-5" dirty="0">
                <a:latin typeface="Times New Roman"/>
                <a:cs typeface="Times New Roman"/>
              </a:rPr>
              <a:t>software</a:t>
            </a:r>
            <a:r>
              <a:rPr sz="1200" spc="-15" dirty="0">
                <a:latin typeface="Times New Roman"/>
                <a:cs typeface="Times New Roman"/>
              </a:rPr>
              <a:t> </a:t>
            </a:r>
            <a:r>
              <a:rPr sz="1200" spc="-5" dirty="0">
                <a:latin typeface="Times New Roman"/>
                <a:cs typeface="Times New Roman"/>
              </a:rPr>
              <a:t>process.</a:t>
            </a:r>
            <a:endParaRPr sz="1200" dirty="0">
              <a:latin typeface="Times New Roman"/>
              <a:cs typeface="Times New Roman"/>
            </a:endParaRPr>
          </a:p>
          <a:p>
            <a:pPr marL="469265" marR="8890" indent="-228600" algn="just">
              <a:lnSpc>
                <a:spcPct val="110000"/>
              </a:lnSpc>
              <a:spcBef>
                <a:spcPts val="85"/>
              </a:spcBef>
              <a:buFont typeface="Symbol"/>
              <a:buChar char=""/>
              <a:tabLst>
                <a:tab pos="469900" algn="l"/>
              </a:tabLst>
            </a:pPr>
            <a:r>
              <a:rPr sz="1200" i="1" spc="-5" dirty="0">
                <a:latin typeface="Times New Roman"/>
                <a:cs typeface="Times New Roman"/>
              </a:rPr>
              <a:t>The</a:t>
            </a:r>
            <a:r>
              <a:rPr sz="1200" i="1" spc="-75" dirty="0">
                <a:latin typeface="Times New Roman"/>
                <a:cs typeface="Times New Roman"/>
              </a:rPr>
              <a:t> </a:t>
            </a:r>
            <a:r>
              <a:rPr sz="1200" i="1" spc="-5" dirty="0">
                <a:latin typeface="Times New Roman"/>
                <a:cs typeface="Times New Roman"/>
              </a:rPr>
              <a:t>primary</a:t>
            </a:r>
            <a:r>
              <a:rPr sz="1200" i="1" spc="-65" dirty="0">
                <a:latin typeface="Times New Roman"/>
                <a:cs typeface="Times New Roman"/>
              </a:rPr>
              <a:t> </a:t>
            </a:r>
            <a:r>
              <a:rPr sz="1200" i="1" spc="-5" dirty="0">
                <a:latin typeface="Times New Roman"/>
                <a:cs typeface="Times New Roman"/>
              </a:rPr>
              <a:t>objective</a:t>
            </a:r>
            <a:r>
              <a:rPr sz="1200" i="1" spc="-70" dirty="0">
                <a:latin typeface="Times New Roman"/>
                <a:cs typeface="Times New Roman"/>
              </a:rPr>
              <a:t> </a:t>
            </a:r>
            <a:r>
              <a:rPr sz="1200" i="1" dirty="0">
                <a:latin typeface="Times New Roman"/>
                <a:cs typeface="Times New Roman"/>
              </a:rPr>
              <a:t>of</a:t>
            </a:r>
            <a:r>
              <a:rPr sz="1200" i="1" spc="-60" dirty="0">
                <a:latin typeface="Times New Roman"/>
                <a:cs typeface="Times New Roman"/>
              </a:rPr>
              <a:t> </a:t>
            </a:r>
            <a:r>
              <a:rPr sz="1200" i="1" dirty="0">
                <a:latin typeface="Times New Roman"/>
                <a:cs typeface="Times New Roman"/>
              </a:rPr>
              <a:t>an</a:t>
            </a:r>
            <a:r>
              <a:rPr sz="1200" i="1" spc="-65" dirty="0">
                <a:latin typeface="Times New Roman"/>
                <a:cs typeface="Times New Roman"/>
              </a:rPr>
              <a:t> </a:t>
            </a:r>
            <a:r>
              <a:rPr sz="1200" i="1" spc="-5" dirty="0">
                <a:latin typeface="Times New Roman"/>
                <a:cs typeface="Times New Roman"/>
              </a:rPr>
              <a:t>FORMAL</a:t>
            </a:r>
            <a:r>
              <a:rPr sz="1200" i="1" spc="-60" dirty="0">
                <a:latin typeface="Times New Roman"/>
                <a:cs typeface="Times New Roman"/>
              </a:rPr>
              <a:t> </a:t>
            </a:r>
            <a:r>
              <a:rPr sz="1200" i="1" spc="-5" dirty="0">
                <a:latin typeface="Times New Roman"/>
                <a:cs typeface="Times New Roman"/>
              </a:rPr>
              <a:t>TECHNICAL</a:t>
            </a:r>
            <a:r>
              <a:rPr sz="1200" i="1" spc="-60" dirty="0">
                <a:latin typeface="Times New Roman"/>
                <a:cs typeface="Times New Roman"/>
              </a:rPr>
              <a:t> </a:t>
            </a:r>
            <a:r>
              <a:rPr sz="1200" i="1" spc="-5" dirty="0">
                <a:latin typeface="Times New Roman"/>
                <a:cs typeface="Times New Roman"/>
              </a:rPr>
              <a:t>REVIEW</a:t>
            </a:r>
            <a:r>
              <a:rPr sz="1200" i="1" spc="-80" dirty="0">
                <a:latin typeface="Times New Roman"/>
                <a:cs typeface="Times New Roman"/>
              </a:rPr>
              <a:t> </a:t>
            </a:r>
            <a:r>
              <a:rPr sz="1200" i="1" dirty="0">
                <a:latin typeface="Times New Roman"/>
                <a:cs typeface="Times New Roman"/>
              </a:rPr>
              <a:t>(FTR)</a:t>
            </a:r>
            <a:r>
              <a:rPr sz="1200" i="1" spc="-80" dirty="0">
                <a:latin typeface="Times New Roman"/>
                <a:cs typeface="Times New Roman"/>
              </a:rPr>
              <a:t> </a:t>
            </a:r>
            <a:r>
              <a:rPr sz="1200" i="1" spc="-5" dirty="0">
                <a:latin typeface="Times New Roman"/>
                <a:cs typeface="Times New Roman"/>
              </a:rPr>
              <a:t>is</a:t>
            </a:r>
            <a:r>
              <a:rPr sz="1200" i="1" spc="-60" dirty="0">
                <a:latin typeface="Times New Roman"/>
                <a:cs typeface="Times New Roman"/>
              </a:rPr>
              <a:t> </a:t>
            </a:r>
            <a:r>
              <a:rPr sz="1200" i="1" dirty="0">
                <a:latin typeface="Times New Roman"/>
                <a:cs typeface="Times New Roman"/>
              </a:rPr>
              <a:t>to</a:t>
            </a:r>
            <a:r>
              <a:rPr sz="1200" i="1" spc="-60" dirty="0">
                <a:latin typeface="Times New Roman"/>
                <a:cs typeface="Times New Roman"/>
              </a:rPr>
              <a:t> </a:t>
            </a:r>
            <a:r>
              <a:rPr sz="1200" i="1" spc="-5" dirty="0">
                <a:latin typeface="Times New Roman"/>
                <a:cs typeface="Times New Roman"/>
              </a:rPr>
              <a:t>find</a:t>
            </a:r>
            <a:r>
              <a:rPr sz="1200" i="1" spc="-65" dirty="0">
                <a:latin typeface="Times New Roman"/>
                <a:cs typeface="Times New Roman"/>
              </a:rPr>
              <a:t> </a:t>
            </a:r>
            <a:r>
              <a:rPr sz="1200" i="1" spc="-5" dirty="0">
                <a:latin typeface="Times New Roman"/>
                <a:cs typeface="Times New Roman"/>
              </a:rPr>
              <a:t>errors</a:t>
            </a:r>
            <a:r>
              <a:rPr sz="1200" i="1" spc="-60" dirty="0">
                <a:latin typeface="Times New Roman"/>
                <a:cs typeface="Times New Roman"/>
              </a:rPr>
              <a:t> </a:t>
            </a:r>
            <a:r>
              <a:rPr sz="1200" i="1" spc="-5" dirty="0">
                <a:latin typeface="Times New Roman"/>
                <a:cs typeface="Times New Roman"/>
              </a:rPr>
              <a:t>before  </a:t>
            </a:r>
            <a:r>
              <a:rPr sz="1200" i="1" dirty="0">
                <a:latin typeface="Times New Roman"/>
                <a:cs typeface="Times New Roman"/>
              </a:rPr>
              <a:t>they </a:t>
            </a:r>
            <a:r>
              <a:rPr sz="1200" i="1" spc="-5" dirty="0">
                <a:latin typeface="Times New Roman"/>
                <a:cs typeface="Times New Roman"/>
              </a:rPr>
              <a:t>are passed </a:t>
            </a:r>
            <a:r>
              <a:rPr sz="1200" i="1" dirty="0">
                <a:latin typeface="Times New Roman"/>
                <a:cs typeface="Times New Roman"/>
              </a:rPr>
              <a:t>on to another software </a:t>
            </a:r>
            <a:r>
              <a:rPr sz="1200" i="1" spc="-5" dirty="0">
                <a:latin typeface="Times New Roman"/>
                <a:cs typeface="Times New Roman"/>
              </a:rPr>
              <a:t>engineering activity or released </a:t>
            </a:r>
            <a:r>
              <a:rPr sz="1200" i="1" dirty="0">
                <a:latin typeface="Times New Roman"/>
                <a:cs typeface="Times New Roman"/>
              </a:rPr>
              <a:t>to the </a:t>
            </a:r>
            <a:r>
              <a:rPr sz="1200" i="1" spc="-5" dirty="0">
                <a:latin typeface="Times New Roman"/>
                <a:cs typeface="Times New Roman"/>
              </a:rPr>
              <a:t>end</a:t>
            </a:r>
            <a:r>
              <a:rPr sz="1200" i="1" spc="100" dirty="0">
                <a:latin typeface="Times New Roman"/>
                <a:cs typeface="Times New Roman"/>
              </a:rPr>
              <a:t> </a:t>
            </a:r>
            <a:r>
              <a:rPr sz="1200" i="1" spc="-5" dirty="0">
                <a:latin typeface="Times New Roman"/>
                <a:cs typeface="Times New Roman"/>
              </a:rPr>
              <a:t>user.</a:t>
            </a:r>
            <a:endParaRPr sz="1200" dirty="0">
              <a:latin typeface="Times New Roman"/>
              <a:cs typeface="Times New Roman"/>
            </a:endParaRPr>
          </a:p>
          <a:p>
            <a:pPr marL="469265" marR="8255" indent="-228600" algn="just">
              <a:lnSpc>
                <a:spcPct val="110400"/>
              </a:lnSpc>
              <a:spcBef>
                <a:spcPts val="80"/>
              </a:spcBef>
              <a:buFont typeface="Symbol"/>
              <a:buChar char=""/>
              <a:tabLst>
                <a:tab pos="469900" algn="l"/>
              </a:tabLst>
            </a:pPr>
            <a:r>
              <a:rPr sz="1200" dirty="0">
                <a:latin typeface="Times New Roman"/>
                <a:cs typeface="Times New Roman"/>
              </a:rPr>
              <a:t>Within the </a:t>
            </a:r>
            <a:r>
              <a:rPr sz="1200" spc="-5" dirty="0">
                <a:latin typeface="Times New Roman"/>
                <a:cs typeface="Times New Roman"/>
              </a:rPr>
              <a:t>context </a:t>
            </a:r>
            <a:r>
              <a:rPr sz="1200" dirty="0">
                <a:latin typeface="Times New Roman"/>
                <a:cs typeface="Times New Roman"/>
              </a:rPr>
              <a:t>of </a:t>
            </a:r>
            <a:r>
              <a:rPr sz="1200" spc="-5" dirty="0">
                <a:latin typeface="Times New Roman"/>
                <a:cs typeface="Times New Roman"/>
              </a:rPr>
              <a:t>the software process, </a:t>
            </a:r>
            <a:r>
              <a:rPr sz="1200" dirty="0">
                <a:latin typeface="Times New Roman"/>
                <a:cs typeface="Times New Roman"/>
              </a:rPr>
              <a:t>the </a:t>
            </a:r>
            <a:r>
              <a:rPr sz="1200" spc="-5" dirty="0">
                <a:latin typeface="Times New Roman"/>
                <a:cs typeface="Times New Roman"/>
              </a:rPr>
              <a:t>terms defect and fault </a:t>
            </a:r>
            <a:r>
              <a:rPr sz="1200" dirty="0">
                <a:latin typeface="Times New Roman"/>
                <a:cs typeface="Times New Roman"/>
              </a:rPr>
              <a:t>are </a:t>
            </a:r>
            <a:r>
              <a:rPr sz="1200" spc="-5" dirty="0">
                <a:latin typeface="Times New Roman"/>
                <a:cs typeface="Times New Roman"/>
              </a:rPr>
              <a:t>synonymous.  Both</a:t>
            </a:r>
            <a:r>
              <a:rPr sz="1200" spc="-25" dirty="0">
                <a:latin typeface="Times New Roman"/>
                <a:cs typeface="Times New Roman"/>
              </a:rPr>
              <a:t> </a:t>
            </a:r>
            <a:r>
              <a:rPr sz="1200" dirty="0">
                <a:latin typeface="Times New Roman"/>
                <a:cs typeface="Times New Roman"/>
              </a:rPr>
              <a:t>imply</a:t>
            </a:r>
            <a:r>
              <a:rPr sz="1200" spc="-4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quality</a:t>
            </a:r>
            <a:r>
              <a:rPr sz="1200" spc="-45" dirty="0">
                <a:latin typeface="Times New Roman"/>
                <a:cs typeface="Times New Roman"/>
              </a:rPr>
              <a:t> </a:t>
            </a:r>
            <a:r>
              <a:rPr sz="1200" dirty="0">
                <a:latin typeface="Times New Roman"/>
                <a:cs typeface="Times New Roman"/>
              </a:rPr>
              <a:t>problem</a:t>
            </a:r>
            <a:r>
              <a:rPr sz="1200" spc="-2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spc="-5" dirty="0">
                <a:latin typeface="Times New Roman"/>
                <a:cs typeface="Times New Roman"/>
              </a:rPr>
              <a:t>discovered</a:t>
            </a:r>
            <a:r>
              <a:rPr sz="1200" spc="-20" dirty="0">
                <a:latin typeface="Times New Roman"/>
                <a:cs typeface="Times New Roman"/>
              </a:rPr>
              <a:t> </a:t>
            </a:r>
            <a:r>
              <a:rPr sz="1200" dirty="0">
                <a:latin typeface="Times New Roman"/>
                <a:cs typeface="Times New Roman"/>
              </a:rPr>
              <a:t>after</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software</a:t>
            </a:r>
            <a:r>
              <a:rPr sz="1200" spc="-30" dirty="0">
                <a:latin typeface="Times New Roman"/>
                <a:cs typeface="Times New Roman"/>
              </a:rPr>
              <a:t> </a:t>
            </a:r>
            <a:r>
              <a:rPr sz="1200" spc="-5" dirty="0">
                <a:latin typeface="Times New Roman"/>
                <a:cs typeface="Times New Roman"/>
              </a:rPr>
              <a:t>has</a:t>
            </a:r>
            <a:r>
              <a:rPr sz="1200" spc="-20" dirty="0">
                <a:latin typeface="Times New Roman"/>
                <a:cs typeface="Times New Roman"/>
              </a:rPr>
              <a:t> </a:t>
            </a:r>
            <a:r>
              <a:rPr sz="1200" dirty="0">
                <a:latin typeface="Times New Roman"/>
                <a:cs typeface="Times New Roman"/>
              </a:rPr>
              <a:t>been</a:t>
            </a:r>
            <a:r>
              <a:rPr sz="1200" spc="-10" dirty="0">
                <a:latin typeface="Times New Roman"/>
                <a:cs typeface="Times New Roman"/>
              </a:rPr>
              <a:t> </a:t>
            </a:r>
            <a:r>
              <a:rPr sz="1200" spc="-5" dirty="0">
                <a:latin typeface="Times New Roman"/>
                <a:cs typeface="Times New Roman"/>
              </a:rPr>
              <a:t>released</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end  users (or </a:t>
            </a:r>
            <a:r>
              <a:rPr sz="1200" dirty="0">
                <a:latin typeface="Times New Roman"/>
                <a:cs typeface="Times New Roman"/>
              </a:rPr>
              <a:t>to </a:t>
            </a:r>
            <a:r>
              <a:rPr sz="1200" spc="-5" dirty="0">
                <a:latin typeface="Times New Roman"/>
                <a:cs typeface="Times New Roman"/>
              </a:rPr>
              <a:t>another framework </a:t>
            </a:r>
            <a:r>
              <a:rPr sz="1200" dirty="0">
                <a:latin typeface="Times New Roman"/>
                <a:cs typeface="Times New Roman"/>
              </a:rPr>
              <a:t>activity in the software</a:t>
            </a:r>
            <a:r>
              <a:rPr sz="1200" spc="-20" dirty="0">
                <a:latin typeface="Times New Roman"/>
                <a:cs typeface="Times New Roman"/>
              </a:rPr>
              <a:t> </a:t>
            </a:r>
            <a:r>
              <a:rPr sz="1200" dirty="0">
                <a:latin typeface="Times New Roman"/>
                <a:cs typeface="Times New Roman"/>
              </a:rPr>
              <a:t>process).</a:t>
            </a:r>
          </a:p>
          <a:p>
            <a:pPr marL="469265" marR="5715" indent="-228600" algn="just">
              <a:lnSpc>
                <a:spcPct val="110800"/>
              </a:lnSpc>
              <a:spcBef>
                <a:spcPts val="75"/>
              </a:spcBef>
              <a:buFont typeface="Symbol"/>
              <a:buChar char=""/>
              <a:tabLst>
                <a:tab pos="469900" algn="l"/>
              </a:tabLst>
            </a:pPr>
            <a:r>
              <a:rPr sz="1200" dirty="0">
                <a:latin typeface="Times New Roman"/>
                <a:cs typeface="Times New Roman"/>
              </a:rPr>
              <a:t>The primary </a:t>
            </a:r>
            <a:r>
              <a:rPr sz="1200" spc="-5" dirty="0">
                <a:latin typeface="Times New Roman"/>
                <a:cs typeface="Times New Roman"/>
              </a:rPr>
              <a:t>objective </a:t>
            </a:r>
            <a:r>
              <a:rPr sz="1200" spc="5" dirty="0">
                <a:latin typeface="Times New Roman"/>
                <a:cs typeface="Times New Roman"/>
              </a:rPr>
              <a:t>of </a:t>
            </a:r>
            <a:r>
              <a:rPr sz="1200" spc="-5" dirty="0">
                <a:latin typeface="Times New Roman"/>
                <a:cs typeface="Times New Roman"/>
              </a:rPr>
              <a:t>technical reviews is </a:t>
            </a:r>
            <a:r>
              <a:rPr sz="1200" dirty="0">
                <a:latin typeface="Times New Roman"/>
                <a:cs typeface="Times New Roman"/>
              </a:rPr>
              <a:t>to find </a:t>
            </a:r>
            <a:r>
              <a:rPr sz="1200" spc="-5" dirty="0">
                <a:latin typeface="Times New Roman"/>
                <a:cs typeface="Times New Roman"/>
              </a:rPr>
              <a:t>errors </a:t>
            </a:r>
            <a:r>
              <a:rPr sz="1200" dirty="0">
                <a:latin typeface="Times New Roman"/>
                <a:cs typeface="Times New Roman"/>
              </a:rPr>
              <a:t>during the </a:t>
            </a:r>
            <a:r>
              <a:rPr sz="1200" spc="-5" dirty="0">
                <a:latin typeface="Times New Roman"/>
                <a:cs typeface="Times New Roman"/>
              </a:rPr>
              <a:t>process so </a:t>
            </a:r>
            <a:r>
              <a:rPr sz="1200" dirty="0">
                <a:latin typeface="Times New Roman"/>
                <a:cs typeface="Times New Roman"/>
              </a:rPr>
              <a:t>that they  do not </a:t>
            </a:r>
            <a:r>
              <a:rPr sz="1200" spc="-5" dirty="0">
                <a:latin typeface="Times New Roman"/>
                <a:cs typeface="Times New Roman"/>
              </a:rPr>
              <a:t>become defects </a:t>
            </a:r>
            <a:r>
              <a:rPr sz="1200" dirty="0">
                <a:latin typeface="Times New Roman"/>
                <a:cs typeface="Times New Roman"/>
              </a:rPr>
              <a:t>after </a:t>
            </a:r>
            <a:r>
              <a:rPr sz="1200" spc="-5" dirty="0">
                <a:latin typeface="Times New Roman"/>
                <a:cs typeface="Times New Roman"/>
              </a:rPr>
              <a:t>release </a:t>
            </a:r>
            <a:r>
              <a:rPr sz="1200" dirty="0">
                <a:latin typeface="Times New Roman"/>
                <a:cs typeface="Times New Roman"/>
              </a:rPr>
              <a:t>of the</a:t>
            </a:r>
            <a:r>
              <a:rPr sz="1200" spc="-5" dirty="0">
                <a:latin typeface="Times New Roman"/>
                <a:cs typeface="Times New Roman"/>
              </a:rPr>
              <a:t> software.</a:t>
            </a:r>
            <a:endParaRPr sz="1200" dirty="0">
              <a:latin typeface="Times New Roman"/>
              <a:cs typeface="Times New Roman"/>
            </a:endParaRPr>
          </a:p>
          <a:p>
            <a:pPr marL="469265" marR="8890" indent="-228600" algn="just">
              <a:lnSpc>
                <a:spcPct val="110000"/>
              </a:lnSpc>
              <a:spcBef>
                <a:spcPts val="85"/>
              </a:spcBef>
              <a:buFont typeface="Symbol"/>
              <a:buChar char=""/>
              <a:tabLst>
                <a:tab pos="469900" algn="l"/>
              </a:tabLst>
            </a:pP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obvious</a:t>
            </a:r>
            <a:r>
              <a:rPr sz="1200" spc="-25" dirty="0">
                <a:latin typeface="Times New Roman"/>
                <a:cs typeface="Times New Roman"/>
              </a:rPr>
              <a:t> </a:t>
            </a:r>
            <a:r>
              <a:rPr sz="1200" spc="-5" dirty="0">
                <a:latin typeface="Times New Roman"/>
                <a:cs typeface="Times New Roman"/>
              </a:rPr>
              <a:t>benefit</a:t>
            </a:r>
            <a:r>
              <a:rPr sz="1200" spc="-2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5" dirty="0">
                <a:latin typeface="Times New Roman"/>
                <a:cs typeface="Times New Roman"/>
              </a:rPr>
              <a:t>technical</a:t>
            </a:r>
            <a:r>
              <a:rPr sz="1200" spc="-20" dirty="0">
                <a:latin typeface="Times New Roman"/>
                <a:cs typeface="Times New Roman"/>
              </a:rPr>
              <a:t> </a:t>
            </a:r>
            <a:r>
              <a:rPr sz="1200" spc="-5" dirty="0">
                <a:latin typeface="Times New Roman"/>
                <a:cs typeface="Times New Roman"/>
              </a:rPr>
              <a:t>reviews</a:t>
            </a:r>
            <a:r>
              <a:rPr sz="1200" spc="-25"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early</a:t>
            </a:r>
            <a:r>
              <a:rPr sz="1200" spc="-55" dirty="0">
                <a:latin typeface="Times New Roman"/>
                <a:cs typeface="Times New Roman"/>
              </a:rPr>
              <a:t> </a:t>
            </a:r>
            <a:r>
              <a:rPr sz="1200" dirty="0">
                <a:latin typeface="Times New Roman"/>
                <a:cs typeface="Times New Roman"/>
              </a:rPr>
              <a:t>discovery</a:t>
            </a:r>
            <a:r>
              <a:rPr sz="1200" spc="-5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errors</a:t>
            </a:r>
            <a:r>
              <a:rPr sz="1200" spc="-30" dirty="0">
                <a:latin typeface="Times New Roman"/>
                <a:cs typeface="Times New Roman"/>
              </a:rPr>
              <a:t> </a:t>
            </a:r>
            <a:r>
              <a:rPr sz="1200" spc="-5" dirty="0">
                <a:latin typeface="Times New Roman"/>
                <a:cs typeface="Times New Roman"/>
              </a:rPr>
              <a:t>so</a:t>
            </a:r>
            <a:r>
              <a:rPr sz="1200" spc="-2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they</a:t>
            </a:r>
            <a:r>
              <a:rPr sz="1200" spc="-45" dirty="0">
                <a:latin typeface="Times New Roman"/>
                <a:cs typeface="Times New Roman"/>
              </a:rPr>
              <a:t> </a:t>
            </a:r>
            <a:r>
              <a:rPr sz="1200" dirty="0">
                <a:latin typeface="Times New Roman"/>
                <a:cs typeface="Times New Roman"/>
              </a:rPr>
              <a:t>do</a:t>
            </a:r>
            <a:r>
              <a:rPr sz="1200" spc="-25" dirty="0">
                <a:latin typeface="Times New Roman"/>
                <a:cs typeface="Times New Roman"/>
              </a:rPr>
              <a:t> </a:t>
            </a:r>
            <a:r>
              <a:rPr sz="1200" dirty="0">
                <a:latin typeface="Times New Roman"/>
                <a:cs typeface="Times New Roman"/>
              </a:rPr>
              <a:t>not  </a:t>
            </a:r>
            <a:r>
              <a:rPr sz="1200" spc="-5" dirty="0">
                <a:latin typeface="Times New Roman"/>
                <a:cs typeface="Times New Roman"/>
              </a:rPr>
              <a:t>propagate </a:t>
            </a:r>
            <a:r>
              <a:rPr sz="1200" dirty="0">
                <a:latin typeface="Times New Roman"/>
                <a:cs typeface="Times New Roman"/>
              </a:rPr>
              <a:t>to the next </a:t>
            </a:r>
            <a:r>
              <a:rPr sz="1200" spc="-5" dirty="0">
                <a:latin typeface="Times New Roman"/>
                <a:cs typeface="Times New Roman"/>
              </a:rPr>
              <a:t>step </a:t>
            </a:r>
            <a:r>
              <a:rPr sz="1200" dirty="0">
                <a:latin typeface="Times New Roman"/>
                <a:cs typeface="Times New Roman"/>
              </a:rPr>
              <a:t>in the </a:t>
            </a:r>
            <a:r>
              <a:rPr sz="1200" spc="-5" dirty="0">
                <a:latin typeface="Times New Roman"/>
                <a:cs typeface="Times New Roman"/>
              </a:rPr>
              <a:t>software process.</a:t>
            </a:r>
            <a:endParaRPr sz="1200" dirty="0">
              <a:latin typeface="Times New Roman"/>
              <a:cs typeface="Times New Roman"/>
            </a:endParaRPr>
          </a:p>
          <a:p>
            <a:pPr marL="469265" marR="9525" indent="-228600" algn="just">
              <a:lnSpc>
                <a:spcPct val="110000"/>
              </a:lnSpc>
              <a:spcBef>
                <a:spcPts val="95"/>
              </a:spcBef>
              <a:buFont typeface="Symbol"/>
              <a:buChar char=""/>
              <a:tabLst>
                <a:tab pos="469900" algn="l"/>
              </a:tabLst>
            </a:pPr>
            <a:r>
              <a:rPr sz="1200" spc="-5" dirty="0">
                <a:latin typeface="Times New Roman"/>
                <a:cs typeface="Times New Roman"/>
              </a:rPr>
              <a:t>Review techniques have been shown </a:t>
            </a:r>
            <a:r>
              <a:rPr sz="1200" dirty="0">
                <a:latin typeface="Times New Roman"/>
                <a:cs typeface="Times New Roman"/>
              </a:rPr>
              <a:t>to be up to </a:t>
            </a:r>
            <a:r>
              <a:rPr sz="1200" spc="-5" dirty="0">
                <a:latin typeface="Times New Roman"/>
                <a:cs typeface="Times New Roman"/>
              </a:rPr>
              <a:t>75 percent effective </a:t>
            </a:r>
            <a:r>
              <a:rPr sz="1200" dirty="0">
                <a:latin typeface="Times New Roman"/>
                <a:cs typeface="Times New Roman"/>
              </a:rPr>
              <a:t>in uncovering </a:t>
            </a:r>
            <a:r>
              <a:rPr sz="1200" spc="-5" dirty="0">
                <a:latin typeface="Times New Roman"/>
                <a:cs typeface="Times New Roman"/>
              </a:rPr>
              <a:t>design  flaws.</a:t>
            </a:r>
            <a:endParaRPr sz="1200" dirty="0">
              <a:latin typeface="Times New Roman"/>
              <a:cs typeface="Times New Roman"/>
            </a:endParaRPr>
          </a:p>
          <a:p>
            <a:pPr marL="469265" marR="11430" indent="-228600" algn="just">
              <a:lnSpc>
                <a:spcPct val="110800"/>
              </a:lnSpc>
              <a:spcBef>
                <a:spcPts val="70"/>
              </a:spcBef>
              <a:buFont typeface="Symbol"/>
              <a:buChar char=""/>
              <a:tabLst>
                <a:tab pos="469900" algn="l"/>
              </a:tabLst>
            </a:pPr>
            <a:r>
              <a:rPr sz="1200" spc="5" dirty="0">
                <a:latin typeface="Times New Roman"/>
                <a:cs typeface="Times New Roman"/>
              </a:rPr>
              <a:t>By </a:t>
            </a:r>
            <a:r>
              <a:rPr sz="1200" spc="-5" dirty="0">
                <a:latin typeface="Times New Roman"/>
                <a:cs typeface="Times New Roman"/>
              </a:rPr>
              <a:t>detecting and </a:t>
            </a:r>
            <a:r>
              <a:rPr sz="1200" dirty="0">
                <a:latin typeface="Times New Roman"/>
                <a:cs typeface="Times New Roman"/>
              </a:rPr>
              <a:t>removing a large </a:t>
            </a:r>
            <a:r>
              <a:rPr sz="1200" spc="-5" dirty="0">
                <a:latin typeface="Times New Roman"/>
                <a:cs typeface="Times New Roman"/>
              </a:rPr>
              <a:t>percentage </a:t>
            </a:r>
            <a:r>
              <a:rPr sz="1200" dirty="0">
                <a:latin typeface="Times New Roman"/>
                <a:cs typeface="Times New Roman"/>
              </a:rPr>
              <a:t>of these </a:t>
            </a:r>
            <a:r>
              <a:rPr sz="1200" spc="-5" dirty="0">
                <a:latin typeface="Times New Roman"/>
                <a:cs typeface="Times New Roman"/>
              </a:rPr>
              <a:t>errors, </a:t>
            </a:r>
            <a:r>
              <a:rPr sz="1200" dirty="0">
                <a:latin typeface="Times New Roman"/>
                <a:cs typeface="Times New Roman"/>
              </a:rPr>
              <a:t>the review </a:t>
            </a:r>
            <a:r>
              <a:rPr sz="1200" spc="-5" dirty="0">
                <a:latin typeface="Times New Roman"/>
                <a:cs typeface="Times New Roman"/>
              </a:rPr>
              <a:t>process  </a:t>
            </a:r>
            <a:r>
              <a:rPr sz="1200" dirty="0">
                <a:latin typeface="Times New Roman"/>
                <a:cs typeface="Times New Roman"/>
              </a:rPr>
              <a:t>substantially </a:t>
            </a:r>
            <a:r>
              <a:rPr sz="1200" spc="-5" dirty="0">
                <a:latin typeface="Times New Roman"/>
                <a:cs typeface="Times New Roman"/>
              </a:rPr>
              <a:t>reduces </a:t>
            </a:r>
            <a:r>
              <a:rPr sz="1200" dirty="0">
                <a:latin typeface="Times New Roman"/>
                <a:cs typeface="Times New Roman"/>
              </a:rPr>
              <a:t>the </a:t>
            </a:r>
            <a:r>
              <a:rPr sz="1200" spc="-5" dirty="0">
                <a:latin typeface="Times New Roman"/>
                <a:cs typeface="Times New Roman"/>
              </a:rPr>
              <a:t>cost </a:t>
            </a:r>
            <a:r>
              <a:rPr sz="1200" dirty="0">
                <a:latin typeface="Times New Roman"/>
                <a:cs typeface="Times New Roman"/>
              </a:rPr>
              <a:t>of </a:t>
            </a:r>
            <a:r>
              <a:rPr sz="1200" spc="-5" dirty="0">
                <a:latin typeface="Times New Roman"/>
                <a:cs typeface="Times New Roman"/>
              </a:rPr>
              <a:t>subsequent </a:t>
            </a:r>
            <a:r>
              <a:rPr sz="1200" dirty="0">
                <a:latin typeface="Times New Roman"/>
                <a:cs typeface="Times New Roman"/>
              </a:rPr>
              <a:t>activities in the </a:t>
            </a:r>
            <a:r>
              <a:rPr sz="1200" spc="-5" dirty="0">
                <a:latin typeface="Times New Roman"/>
                <a:cs typeface="Times New Roman"/>
              </a:rPr>
              <a:t>software</a:t>
            </a:r>
            <a:r>
              <a:rPr sz="1200" spc="-15" dirty="0">
                <a:latin typeface="Times New Roman"/>
                <a:cs typeface="Times New Roman"/>
              </a:rPr>
              <a:t> </a:t>
            </a:r>
            <a:r>
              <a:rPr sz="1200" dirty="0">
                <a:latin typeface="Times New Roman"/>
                <a:cs typeface="Times New Roman"/>
              </a:rPr>
              <a:t>process.</a:t>
            </a:r>
          </a:p>
        </p:txBody>
      </p:sp>
    </p:spTree>
    <p:extLst>
      <p:ext uri="{BB962C8B-B14F-4D97-AF65-F5344CB8AC3E}">
        <p14:creationId xmlns:p14="http://schemas.microsoft.com/office/powerpoint/2010/main" val="42273749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1080261"/>
            <a:ext cx="5482590" cy="1000760"/>
          </a:xfrm>
          <a:prstGeom prst="rect">
            <a:avLst/>
          </a:prstGeom>
        </p:spPr>
        <p:txBody>
          <a:bodyPr vert="horz" wrap="square" lIns="0" tIns="12700" rIns="0" bIns="0" rtlCol="0">
            <a:spAutoFit/>
          </a:bodyPr>
          <a:lstStyle/>
          <a:p>
            <a:pPr marL="240665">
              <a:lnSpc>
                <a:spcPct val="100000"/>
              </a:lnSpc>
              <a:spcBef>
                <a:spcPts val="100"/>
              </a:spcBef>
            </a:pPr>
            <a:r>
              <a:rPr sz="1200" b="1" i="1" u="heavy" spc="-5" dirty="0">
                <a:uFill>
                  <a:solidFill>
                    <a:srgbClr val="000000"/>
                  </a:solidFill>
                </a:uFill>
                <a:latin typeface="Times New Roman"/>
                <a:cs typeface="Times New Roman"/>
              </a:rPr>
              <a:t>DEFECT AMPLIFICATION AND</a:t>
            </a:r>
            <a:r>
              <a:rPr sz="1200" b="1" i="1" u="heavy" spc="5" dirty="0">
                <a:uFill>
                  <a:solidFill>
                    <a:srgbClr val="000000"/>
                  </a:solidFill>
                </a:uFill>
                <a:latin typeface="Times New Roman"/>
                <a:cs typeface="Times New Roman"/>
              </a:rPr>
              <a:t> </a:t>
            </a:r>
            <a:r>
              <a:rPr sz="1200" b="1" i="1" u="heavy" spc="-5" dirty="0">
                <a:uFill>
                  <a:solidFill>
                    <a:srgbClr val="000000"/>
                  </a:solidFill>
                </a:uFill>
                <a:latin typeface="Times New Roman"/>
                <a:cs typeface="Times New Roman"/>
              </a:rPr>
              <a:t>REMOVAL</a:t>
            </a:r>
            <a:endParaRPr sz="1200">
              <a:latin typeface="Times New Roman"/>
              <a:cs typeface="Times New Roman"/>
            </a:endParaRPr>
          </a:p>
          <a:p>
            <a:pPr marL="240665" indent="-228600">
              <a:lnSpc>
                <a:spcPct val="100000"/>
              </a:lnSpc>
              <a:spcBef>
                <a:spcPts val="25"/>
              </a:spcBef>
              <a:buFont typeface="Arial"/>
              <a:buChar char="•"/>
              <a:tabLst>
                <a:tab pos="240665" algn="l"/>
                <a:tab pos="241300" algn="l"/>
              </a:tabLst>
            </a:pPr>
            <a:r>
              <a:rPr sz="1200" spc="-5" dirty="0">
                <a:latin typeface="Times New Roman"/>
                <a:cs typeface="Times New Roman"/>
              </a:rPr>
              <a:t>A defect amplification </a:t>
            </a:r>
            <a:r>
              <a:rPr sz="1200" dirty="0">
                <a:latin typeface="Times New Roman"/>
                <a:cs typeface="Times New Roman"/>
              </a:rPr>
              <a:t>model </a:t>
            </a:r>
            <a:r>
              <a:rPr sz="1200" spc="-5" dirty="0">
                <a:latin typeface="Times New Roman"/>
                <a:cs typeface="Times New Roman"/>
              </a:rPr>
              <a:t>can </a:t>
            </a:r>
            <a:r>
              <a:rPr sz="1200" dirty="0">
                <a:latin typeface="Times New Roman"/>
                <a:cs typeface="Times New Roman"/>
              </a:rPr>
              <a:t>be used to </a:t>
            </a:r>
            <a:r>
              <a:rPr sz="1200" spc="-5" dirty="0">
                <a:latin typeface="Times New Roman"/>
                <a:cs typeface="Times New Roman"/>
              </a:rPr>
              <a:t>illustrate </a:t>
            </a:r>
            <a:r>
              <a:rPr sz="1200" dirty="0">
                <a:latin typeface="Times New Roman"/>
                <a:cs typeface="Times New Roman"/>
              </a:rPr>
              <a:t>the </a:t>
            </a:r>
            <a:r>
              <a:rPr sz="1200" spc="-5" dirty="0">
                <a:latin typeface="Times New Roman"/>
                <a:cs typeface="Times New Roman"/>
              </a:rPr>
              <a:t>generation and detection</a:t>
            </a:r>
            <a:r>
              <a:rPr sz="1200" spc="145" dirty="0">
                <a:latin typeface="Times New Roman"/>
                <a:cs typeface="Times New Roman"/>
              </a:rPr>
              <a:t> </a:t>
            </a:r>
            <a:r>
              <a:rPr sz="1200" dirty="0">
                <a:latin typeface="Times New Roman"/>
                <a:cs typeface="Times New Roman"/>
              </a:rPr>
              <a:t>of</a:t>
            </a:r>
            <a:endParaRPr sz="1200">
              <a:latin typeface="Times New Roman"/>
              <a:cs typeface="Times New Roman"/>
            </a:endParaRPr>
          </a:p>
          <a:p>
            <a:pPr marL="240665">
              <a:lnSpc>
                <a:spcPct val="100000"/>
              </a:lnSpc>
              <a:spcBef>
                <a:spcPts val="155"/>
              </a:spcBef>
            </a:pPr>
            <a:r>
              <a:rPr sz="1200" spc="-5" dirty="0">
                <a:latin typeface="Times New Roman"/>
                <a:cs typeface="Times New Roman"/>
              </a:rPr>
              <a:t>errors </a:t>
            </a:r>
            <a:r>
              <a:rPr sz="1200" dirty="0">
                <a:latin typeface="Times New Roman"/>
                <a:cs typeface="Times New Roman"/>
              </a:rPr>
              <a:t>during the </a:t>
            </a:r>
            <a:r>
              <a:rPr sz="1200" spc="-5" dirty="0">
                <a:latin typeface="Times New Roman"/>
                <a:cs typeface="Times New Roman"/>
              </a:rPr>
              <a:t>design </a:t>
            </a:r>
            <a:r>
              <a:rPr sz="1200" dirty="0">
                <a:latin typeface="Times New Roman"/>
                <a:cs typeface="Times New Roman"/>
              </a:rPr>
              <a:t>and </a:t>
            </a:r>
            <a:r>
              <a:rPr sz="1200" spc="-5" dirty="0">
                <a:latin typeface="Times New Roman"/>
                <a:cs typeface="Times New Roman"/>
              </a:rPr>
              <a:t>code generation </a:t>
            </a:r>
            <a:r>
              <a:rPr sz="1200" dirty="0">
                <a:latin typeface="Times New Roman"/>
                <a:cs typeface="Times New Roman"/>
              </a:rPr>
              <a:t>actions of a </a:t>
            </a:r>
            <a:r>
              <a:rPr sz="1200" spc="-5" dirty="0">
                <a:latin typeface="Times New Roman"/>
                <a:cs typeface="Times New Roman"/>
              </a:rPr>
              <a:t>software</a:t>
            </a:r>
            <a:r>
              <a:rPr sz="1200" spc="10" dirty="0">
                <a:latin typeface="Times New Roman"/>
                <a:cs typeface="Times New Roman"/>
              </a:rPr>
              <a:t> </a:t>
            </a:r>
            <a:r>
              <a:rPr sz="1200" spc="-5" dirty="0">
                <a:latin typeface="Times New Roman"/>
                <a:cs typeface="Times New Roman"/>
              </a:rPr>
              <a:t>process.</a:t>
            </a:r>
            <a:endParaRPr sz="1200">
              <a:latin typeface="Times New Roman"/>
              <a:cs typeface="Times New Roman"/>
            </a:endParaRPr>
          </a:p>
          <a:p>
            <a:pPr marL="240665" marR="492125" indent="-228600">
              <a:lnSpc>
                <a:spcPts val="1600"/>
              </a:lnSpc>
              <a:spcBef>
                <a:spcPts val="65"/>
              </a:spcBef>
              <a:buFont typeface="Arial"/>
              <a:buChar char="•"/>
              <a:tabLst>
                <a:tab pos="240665" algn="l"/>
                <a:tab pos="241300" algn="l"/>
              </a:tabLst>
            </a:pPr>
            <a:r>
              <a:rPr sz="1200" dirty="0">
                <a:latin typeface="Times New Roman"/>
                <a:cs typeface="Times New Roman"/>
              </a:rPr>
              <a:t>To </a:t>
            </a:r>
            <a:r>
              <a:rPr sz="1200" spc="-5" dirty="0">
                <a:latin typeface="Times New Roman"/>
                <a:cs typeface="Times New Roman"/>
              </a:rPr>
              <a:t>conduct reviews, </a:t>
            </a:r>
            <a:r>
              <a:rPr sz="1200" spc="-10" dirty="0">
                <a:latin typeface="Times New Roman"/>
                <a:cs typeface="Times New Roman"/>
              </a:rPr>
              <a:t>you </a:t>
            </a:r>
            <a:r>
              <a:rPr sz="1200" dirty="0">
                <a:latin typeface="Times New Roman"/>
                <a:cs typeface="Times New Roman"/>
              </a:rPr>
              <a:t>must expend time </a:t>
            </a:r>
            <a:r>
              <a:rPr sz="1200" spc="-5" dirty="0">
                <a:latin typeface="Times New Roman"/>
                <a:cs typeface="Times New Roman"/>
              </a:rPr>
              <a:t>and effort, and </a:t>
            </a:r>
            <a:r>
              <a:rPr sz="1200" spc="-10" dirty="0">
                <a:latin typeface="Times New Roman"/>
                <a:cs typeface="Times New Roman"/>
              </a:rPr>
              <a:t>your </a:t>
            </a:r>
            <a:r>
              <a:rPr sz="1200" dirty="0">
                <a:latin typeface="Times New Roman"/>
                <a:cs typeface="Times New Roman"/>
              </a:rPr>
              <a:t>development  </a:t>
            </a:r>
            <a:r>
              <a:rPr sz="1200" spc="-5" dirty="0">
                <a:latin typeface="Times New Roman"/>
                <a:cs typeface="Times New Roman"/>
              </a:rPr>
              <a:t>organization </a:t>
            </a:r>
            <a:r>
              <a:rPr sz="1200" dirty="0">
                <a:latin typeface="Times New Roman"/>
                <a:cs typeface="Times New Roman"/>
              </a:rPr>
              <a:t>must spend money</a:t>
            </a:r>
            <a:endParaRPr sz="1200">
              <a:latin typeface="Times New Roman"/>
              <a:cs typeface="Times New Roman"/>
            </a:endParaRPr>
          </a:p>
        </p:txBody>
      </p:sp>
      <p:sp>
        <p:nvSpPr>
          <p:cNvPr id="5" name="object 5"/>
          <p:cNvSpPr txBox="1"/>
          <p:nvPr/>
        </p:nvSpPr>
        <p:spPr>
          <a:xfrm>
            <a:off x="1130604" y="4552315"/>
            <a:ext cx="5677535" cy="4415155"/>
          </a:xfrm>
          <a:prstGeom prst="rect">
            <a:avLst/>
          </a:prstGeom>
        </p:spPr>
        <p:txBody>
          <a:bodyPr vert="horz" wrap="square" lIns="0" tIns="12700" rIns="0" bIns="0" rtlCol="0">
            <a:spAutoFit/>
          </a:bodyPr>
          <a:lstStyle/>
          <a:p>
            <a:pPr marL="240665">
              <a:lnSpc>
                <a:spcPct val="100000"/>
              </a:lnSpc>
              <a:spcBef>
                <a:spcPts val="100"/>
              </a:spcBef>
            </a:pPr>
            <a:r>
              <a:rPr sz="1200" b="1" u="heavy" spc="-5" dirty="0">
                <a:uFill>
                  <a:solidFill>
                    <a:srgbClr val="000000"/>
                  </a:solidFill>
                </a:uFill>
                <a:latin typeface="Times New Roman"/>
                <a:cs typeface="Times New Roman"/>
              </a:rPr>
              <a:t>REVIEW METRICS AND THEIR</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USE</a:t>
            </a:r>
            <a:endParaRPr sz="1200">
              <a:latin typeface="Times New Roman"/>
              <a:cs typeface="Times New Roman"/>
            </a:endParaRPr>
          </a:p>
          <a:p>
            <a:pPr marL="240665" indent="-228600">
              <a:lnSpc>
                <a:spcPct val="100000"/>
              </a:lnSpc>
              <a:spcBef>
                <a:spcPts val="20"/>
              </a:spcBef>
              <a:buFont typeface="Arial"/>
              <a:buChar char="•"/>
              <a:tabLst>
                <a:tab pos="240665" algn="l"/>
                <a:tab pos="241300" algn="l"/>
              </a:tabLst>
            </a:pPr>
            <a:r>
              <a:rPr sz="1200" spc="-5" dirty="0">
                <a:latin typeface="Times New Roman"/>
                <a:cs typeface="Times New Roman"/>
              </a:rPr>
              <a:t>Technical reviews are </a:t>
            </a:r>
            <a:r>
              <a:rPr sz="1200" dirty="0">
                <a:latin typeface="Times New Roman"/>
                <a:cs typeface="Times New Roman"/>
              </a:rPr>
              <a:t>one of many actions </a:t>
            </a:r>
            <a:r>
              <a:rPr sz="1200" spc="-5" dirty="0">
                <a:latin typeface="Times New Roman"/>
                <a:cs typeface="Times New Roman"/>
              </a:rPr>
              <a:t>that </a:t>
            </a:r>
            <a:r>
              <a:rPr sz="1200" dirty="0">
                <a:latin typeface="Times New Roman"/>
                <a:cs typeface="Times New Roman"/>
              </a:rPr>
              <a:t>are </a:t>
            </a:r>
            <a:r>
              <a:rPr sz="1200" spc="-5" dirty="0">
                <a:latin typeface="Times New Roman"/>
                <a:cs typeface="Times New Roman"/>
              </a:rPr>
              <a:t>required as </a:t>
            </a:r>
            <a:r>
              <a:rPr sz="1200" dirty="0">
                <a:latin typeface="Times New Roman"/>
                <a:cs typeface="Times New Roman"/>
              </a:rPr>
              <a:t>part of </a:t>
            </a:r>
            <a:r>
              <a:rPr sz="1200" spc="-5" dirty="0">
                <a:latin typeface="Times New Roman"/>
                <a:cs typeface="Times New Roman"/>
              </a:rPr>
              <a:t>good</a:t>
            </a:r>
            <a:r>
              <a:rPr sz="1200" spc="55" dirty="0">
                <a:latin typeface="Times New Roman"/>
                <a:cs typeface="Times New Roman"/>
              </a:rPr>
              <a:t> </a:t>
            </a:r>
            <a:r>
              <a:rPr sz="1200" spc="-5" dirty="0">
                <a:latin typeface="Times New Roman"/>
                <a:cs typeface="Times New Roman"/>
              </a:rPr>
              <a:t>software</a:t>
            </a:r>
            <a:endParaRPr sz="1200">
              <a:latin typeface="Times New Roman"/>
              <a:cs typeface="Times New Roman"/>
            </a:endParaRPr>
          </a:p>
          <a:p>
            <a:pPr marL="240665">
              <a:lnSpc>
                <a:spcPct val="100000"/>
              </a:lnSpc>
              <a:spcBef>
                <a:spcPts val="145"/>
              </a:spcBef>
            </a:pPr>
            <a:r>
              <a:rPr sz="1200" spc="-5" dirty="0">
                <a:latin typeface="Times New Roman"/>
                <a:cs typeface="Times New Roman"/>
              </a:rPr>
              <a:t>engineering</a:t>
            </a:r>
            <a:r>
              <a:rPr sz="1200" spc="-20" dirty="0">
                <a:latin typeface="Times New Roman"/>
                <a:cs typeface="Times New Roman"/>
              </a:rPr>
              <a:t> </a:t>
            </a:r>
            <a:r>
              <a:rPr sz="1200" spc="-5" dirty="0">
                <a:latin typeface="Times New Roman"/>
                <a:cs typeface="Times New Roman"/>
              </a:rPr>
              <a:t>practice.</a:t>
            </a:r>
            <a:endParaRPr sz="1200">
              <a:latin typeface="Times New Roman"/>
              <a:cs typeface="Times New Roman"/>
            </a:endParaRPr>
          </a:p>
          <a:p>
            <a:pPr marL="240665" indent="-228600">
              <a:lnSpc>
                <a:spcPct val="100000"/>
              </a:lnSpc>
              <a:spcBef>
                <a:spcPts val="160"/>
              </a:spcBef>
              <a:buFont typeface="Arial"/>
              <a:buChar char="•"/>
              <a:tabLst>
                <a:tab pos="240665" algn="l"/>
                <a:tab pos="241300" algn="l"/>
              </a:tabLst>
            </a:pPr>
            <a:r>
              <a:rPr sz="1200" spc="-5" dirty="0">
                <a:latin typeface="Times New Roman"/>
                <a:cs typeface="Times New Roman"/>
              </a:rPr>
              <a:t>Each </a:t>
            </a:r>
            <a:r>
              <a:rPr sz="1200" dirty="0">
                <a:latin typeface="Times New Roman"/>
                <a:cs typeface="Times New Roman"/>
              </a:rPr>
              <a:t>action </a:t>
            </a:r>
            <a:r>
              <a:rPr sz="1200" spc="-5" dirty="0">
                <a:latin typeface="Times New Roman"/>
                <a:cs typeface="Times New Roman"/>
              </a:rPr>
              <a:t>requires </a:t>
            </a:r>
            <a:r>
              <a:rPr sz="1200" dirty="0">
                <a:latin typeface="Times New Roman"/>
                <a:cs typeface="Times New Roman"/>
              </a:rPr>
              <a:t>dedicated </a:t>
            </a:r>
            <a:r>
              <a:rPr sz="1200" spc="-5" dirty="0">
                <a:latin typeface="Times New Roman"/>
                <a:cs typeface="Times New Roman"/>
              </a:rPr>
              <a:t>human</a:t>
            </a:r>
            <a:r>
              <a:rPr sz="1200" spc="15" dirty="0">
                <a:latin typeface="Times New Roman"/>
                <a:cs typeface="Times New Roman"/>
              </a:rPr>
              <a:t> </a:t>
            </a:r>
            <a:r>
              <a:rPr sz="1200" spc="-5" dirty="0">
                <a:latin typeface="Times New Roman"/>
                <a:cs typeface="Times New Roman"/>
              </a:rPr>
              <a:t>effort</a:t>
            </a:r>
            <a:endParaRPr sz="1200">
              <a:latin typeface="Times New Roman"/>
              <a:cs typeface="Times New Roman"/>
            </a:endParaRPr>
          </a:p>
          <a:p>
            <a:pPr marL="240665" marR="15240" indent="-228600">
              <a:lnSpc>
                <a:spcPts val="1600"/>
              </a:lnSpc>
              <a:spcBef>
                <a:spcPts val="65"/>
              </a:spcBef>
              <a:buFont typeface="Arial"/>
              <a:buChar char="•"/>
              <a:tabLst>
                <a:tab pos="240665" algn="l"/>
                <a:tab pos="241300" algn="l"/>
              </a:tabLst>
            </a:pPr>
            <a:r>
              <a:rPr sz="1200" b="1" spc="-5" dirty="0">
                <a:latin typeface="Times New Roman"/>
                <a:cs typeface="Times New Roman"/>
              </a:rPr>
              <a:t>Preparation </a:t>
            </a:r>
            <a:r>
              <a:rPr sz="1200" b="1" dirty="0">
                <a:latin typeface="Times New Roman"/>
                <a:cs typeface="Times New Roman"/>
              </a:rPr>
              <a:t>effort, Ep</a:t>
            </a:r>
            <a:r>
              <a:rPr sz="1200" dirty="0">
                <a:latin typeface="Times New Roman"/>
                <a:cs typeface="Times New Roman"/>
              </a:rPr>
              <a:t>—the </a:t>
            </a:r>
            <a:r>
              <a:rPr sz="1200" spc="-5" dirty="0">
                <a:latin typeface="Times New Roman"/>
                <a:cs typeface="Times New Roman"/>
              </a:rPr>
              <a:t>effort </a:t>
            </a:r>
            <a:r>
              <a:rPr sz="1200" dirty="0">
                <a:latin typeface="Times New Roman"/>
                <a:cs typeface="Times New Roman"/>
              </a:rPr>
              <a:t>(in </a:t>
            </a:r>
            <a:r>
              <a:rPr sz="1200" spc="-5" dirty="0">
                <a:latin typeface="Times New Roman"/>
                <a:cs typeface="Times New Roman"/>
              </a:rPr>
              <a:t>person-hours) required </a:t>
            </a:r>
            <a:r>
              <a:rPr sz="1200" dirty="0">
                <a:latin typeface="Times New Roman"/>
                <a:cs typeface="Times New Roman"/>
              </a:rPr>
              <a:t>to </a:t>
            </a:r>
            <a:r>
              <a:rPr sz="1200" spc="-5" dirty="0">
                <a:latin typeface="Times New Roman"/>
                <a:cs typeface="Times New Roman"/>
              </a:rPr>
              <a:t>review </a:t>
            </a:r>
            <a:r>
              <a:rPr sz="1200" dirty="0">
                <a:latin typeface="Times New Roman"/>
                <a:cs typeface="Times New Roman"/>
              </a:rPr>
              <a:t>a </a:t>
            </a:r>
            <a:r>
              <a:rPr sz="1200" spc="-5" dirty="0">
                <a:latin typeface="Times New Roman"/>
                <a:cs typeface="Times New Roman"/>
              </a:rPr>
              <a:t>work </a:t>
            </a:r>
            <a:r>
              <a:rPr sz="1200" dirty="0">
                <a:latin typeface="Times New Roman"/>
                <a:cs typeface="Times New Roman"/>
              </a:rPr>
              <a:t>product  prior to the </a:t>
            </a:r>
            <a:r>
              <a:rPr sz="1200" spc="-5" dirty="0">
                <a:latin typeface="Times New Roman"/>
                <a:cs typeface="Times New Roman"/>
              </a:rPr>
              <a:t>actual </a:t>
            </a:r>
            <a:r>
              <a:rPr sz="1200" dirty="0">
                <a:latin typeface="Times New Roman"/>
                <a:cs typeface="Times New Roman"/>
              </a:rPr>
              <a:t>review</a:t>
            </a:r>
            <a:r>
              <a:rPr sz="1200" spc="-5" dirty="0">
                <a:latin typeface="Times New Roman"/>
                <a:cs typeface="Times New Roman"/>
              </a:rPr>
              <a:t> meeting</a:t>
            </a:r>
            <a:endParaRPr sz="1200">
              <a:latin typeface="Times New Roman"/>
              <a:cs typeface="Times New Roman"/>
            </a:endParaRPr>
          </a:p>
          <a:p>
            <a:pPr marL="240665" indent="-228600">
              <a:lnSpc>
                <a:spcPct val="100000"/>
              </a:lnSpc>
              <a:spcBef>
                <a:spcPts val="60"/>
              </a:spcBef>
              <a:buFont typeface="Times New Roman"/>
              <a:buChar char="•"/>
              <a:tabLst>
                <a:tab pos="240665" algn="l"/>
                <a:tab pos="241300" algn="l"/>
              </a:tabLst>
            </a:pPr>
            <a:r>
              <a:rPr sz="1200" b="1" spc="-5" dirty="0">
                <a:latin typeface="Times New Roman"/>
                <a:cs typeface="Times New Roman"/>
              </a:rPr>
              <a:t>Assessment effort, </a:t>
            </a:r>
            <a:r>
              <a:rPr sz="1200" b="1" dirty="0">
                <a:latin typeface="Times New Roman"/>
                <a:cs typeface="Times New Roman"/>
              </a:rPr>
              <a:t>Ea</a:t>
            </a:r>
            <a:r>
              <a:rPr sz="1200" dirty="0">
                <a:latin typeface="Times New Roman"/>
                <a:cs typeface="Times New Roman"/>
              </a:rPr>
              <a:t>— the </a:t>
            </a:r>
            <a:r>
              <a:rPr sz="1200" spc="-5" dirty="0">
                <a:latin typeface="Times New Roman"/>
                <a:cs typeface="Times New Roman"/>
              </a:rPr>
              <a:t>effort </a:t>
            </a:r>
            <a:r>
              <a:rPr sz="1200" dirty="0">
                <a:latin typeface="Times New Roman"/>
                <a:cs typeface="Times New Roman"/>
              </a:rPr>
              <a:t>(in </a:t>
            </a:r>
            <a:r>
              <a:rPr sz="1200" spc="-5" dirty="0">
                <a:latin typeface="Times New Roman"/>
                <a:cs typeface="Times New Roman"/>
              </a:rPr>
              <a:t>person-hours) </a:t>
            </a:r>
            <a:r>
              <a:rPr sz="1200" dirty="0">
                <a:latin typeface="Times New Roman"/>
                <a:cs typeface="Times New Roman"/>
              </a:rPr>
              <a:t>that </a:t>
            </a:r>
            <a:r>
              <a:rPr sz="1200" spc="-5" dirty="0">
                <a:latin typeface="Times New Roman"/>
                <a:cs typeface="Times New Roman"/>
              </a:rPr>
              <a:t>is expended during </a:t>
            </a:r>
            <a:r>
              <a:rPr sz="1200" dirty="0">
                <a:latin typeface="Times New Roman"/>
                <a:cs typeface="Times New Roman"/>
              </a:rPr>
              <a:t>the</a:t>
            </a:r>
            <a:r>
              <a:rPr sz="1200" spc="135" dirty="0">
                <a:latin typeface="Times New Roman"/>
                <a:cs typeface="Times New Roman"/>
              </a:rPr>
              <a:t> </a:t>
            </a:r>
            <a:r>
              <a:rPr sz="1200" spc="-5" dirty="0">
                <a:latin typeface="Times New Roman"/>
                <a:cs typeface="Times New Roman"/>
              </a:rPr>
              <a:t>actual</a:t>
            </a:r>
            <a:endParaRPr sz="1200">
              <a:latin typeface="Times New Roman"/>
              <a:cs typeface="Times New Roman"/>
            </a:endParaRPr>
          </a:p>
          <a:p>
            <a:pPr marL="240665">
              <a:lnSpc>
                <a:spcPct val="100000"/>
              </a:lnSpc>
              <a:spcBef>
                <a:spcPts val="145"/>
              </a:spcBef>
            </a:pPr>
            <a:r>
              <a:rPr sz="1200" spc="-5" dirty="0">
                <a:latin typeface="Times New Roman"/>
                <a:cs typeface="Times New Roman"/>
              </a:rPr>
              <a:t>review</a:t>
            </a:r>
            <a:endParaRPr sz="1200">
              <a:latin typeface="Times New Roman"/>
              <a:cs typeface="Times New Roman"/>
            </a:endParaRPr>
          </a:p>
          <a:p>
            <a:pPr marL="240665" marR="114300" indent="-228600">
              <a:lnSpc>
                <a:spcPct val="110000"/>
              </a:lnSpc>
              <a:spcBef>
                <a:spcPts val="10"/>
              </a:spcBef>
              <a:buFont typeface="Times New Roman"/>
              <a:buChar char="•"/>
              <a:tabLst>
                <a:tab pos="240665" algn="l"/>
                <a:tab pos="241300" algn="l"/>
              </a:tabLst>
            </a:pPr>
            <a:r>
              <a:rPr sz="1200" b="1" spc="-5" dirty="0">
                <a:latin typeface="Times New Roman"/>
                <a:cs typeface="Times New Roman"/>
              </a:rPr>
              <a:t>Rework </a:t>
            </a:r>
            <a:r>
              <a:rPr sz="1200" b="1" dirty="0">
                <a:latin typeface="Times New Roman"/>
                <a:cs typeface="Times New Roman"/>
              </a:rPr>
              <a:t>effort, Er </a:t>
            </a:r>
            <a:r>
              <a:rPr sz="1200" dirty="0">
                <a:latin typeface="Times New Roman"/>
                <a:cs typeface="Times New Roman"/>
              </a:rPr>
              <a:t>— </a:t>
            </a:r>
            <a:r>
              <a:rPr sz="1200" spc="-5" dirty="0">
                <a:latin typeface="Times New Roman"/>
                <a:cs typeface="Times New Roman"/>
              </a:rPr>
              <a:t>the effort (in person-hours) </a:t>
            </a:r>
            <a:r>
              <a:rPr sz="1200" dirty="0">
                <a:latin typeface="Times New Roman"/>
                <a:cs typeface="Times New Roman"/>
              </a:rPr>
              <a:t>that </a:t>
            </a:r>
            <a:r>
              <a:rPr sz="1200" spc="-5" dirty="0">
                <a:latin typeface="Times New Roman"/>
                <a:cs typeface="Times New Roman"/>
              </a:rPr>
              <a:t>is dedicated </a:t>
            </a:r>
            <a:r>
              <a:rPr sz="1200" dirty="0">
                <a:latin typeface="Times New Roman"/>
                <a:cs typeface="Times New Roman"/>
              </a:rPr>
              <a:t>to the </a:t>
            </a:r>
            <a:r>
              <a:rPr sz="1200" spc="-5" dirty="0">
                <a:latin typeface="Times New Roman"/>
                <a:cs typeface="Times New Roman"/>
              </a:rPr>
              <a:t>correction </a:t>
            </a:r>
            <a:r>
              <a:rPr sz="1200" dirty="0">
                <a:latin typeface="Times New Roman"/>
                <a:cs typeface="Times New Roman"/>
              </a:rPr>
              <a:t>of  those </a:t>
            </a:r>
            <a:r>
              <a:rPr sz="1200" spc="-5" dirty="0">
                <a:latin typeface="Times New Roman"/>
                <a:cs typeface="Times New Roman"/>
              </a:rPr>
              <a:t>errors uncovered </a:t>
            </a:r>
            <a:r>
              <a:rPr sz="1200" dirty="0">
                <a:latin typeface="Times New Roman"/>
                <a:cs typeface="Times New Roman"/>
              </a:rPr>
              <a:t>during the</a:t>
            </a:r>
            <a:r>
              <a:rPr sz="1200" spc="-5" dirty="0">
                <a:latin typeface="Times New Roman"/>
                <a:cs typeface="Times New Roman"/>
              </a:rPr>
              <a:t> review</a:t>
            </a:r>
            <a:endParaRPr sz="1200">
              <a:latin typeface="Times New Roman"/>
              <a:cs typeface="Times New Roman"/>
            </a:endParaRPr>
          </a:p>
          <a:p>
            <a:pPr marL="240665" marR="190500" indent="-228600">
              <a:lnSpc>
                <a:spcPct val="110000"/>
              </a:lnSpc>
              <a:buFont typeface="Times New Roman"/>
              <a:buChar char="•"/>
              <a:tabLst>
                <a:tab pos="240665" algn="l"/>
                <a:tab pos="241300" algn="l"/>
              </a:tabLst>
            </a:pPr>
            <a:r>
              <a:rPr sz="1200" b="1" spc="-5" dirty="0">
                <a:latin typeface="Times New Roman"/>
                <a:cs typeface="Times New Roman"/>
              </a:rPr>
              <a:t>Work product size, </a:t>
            </a:r>
            <a:r>
              <a:rPr sz="1200" b="1" dirty="0">
                <a:latin typeface="Times New Roman"/>
                <a:cs typeface="Times New Roman"/>
              </a:rPr>
              <a:t>WPS</a:t>
            </a:r>
            <a:r>
              <a:rPr sz="1200" dirty="0">
                <a:latin typeface="Times New Roman"/>
                <a:cs typeface="Times New Roman"/>
              </a:rPr>
              <a:t>—a </a:t>
            </a:r>
            <a:r>
              <a:rPr sz="1200" spc="-5" dirty="0">
                <a:latin typeface="Times New Roman"/>
                <a:cs typeface="Times New Roman"/>
              </a:rPr>
              <a:t>measure </a:t>
            </a:r>
            <a:r>
              <a:rPr sz="1200" spc="5" dirty="0">
                <a:latin typeface="Times New Roman"/>
                <a:cs typeface="Times New Roman"/>
              </a:rPr>
              <a:t>of </a:t>
            </a:r>
            <a:r>
              <a:rPr sz="1200" dirty="0">
                <a:latin typeface="Times New Roman"/>
                <a:cs typeface="Times New Roman"/>
              </a:rPr>
              <a:t>the size of the </a:t>
            </a:r>
            <a:r>
              <a:rPr sz="1200" spc="-5" dirty="0">
                <a:latin typeface="Times New Roman"/>
                <a:cs typeface="Times New Roman"/>
              </a:rPr>
              <a:t>work </a:t>
            </a:r>
            <a:r>
              <a:rPr sz="1200" dirty="0">
                <a:latin typeface="Times New Roman"/>
                <a:cs typeface="Times New Roman"/>
              </a:rPr>
              <a:t>product </a:t>
            </a:r>
            <a:r>
              <a:rPr sz="1200" spc="-5" dirty="0">
                <a:latin typeface="Times New Roman"/>
                <a:cs typeface="Times New Roman"/>
              </a:rPr>
              <a:t>that has been  reviewed (e.g., </a:t>
            </a:r>
            <a:r>
              <a:rPr sz="1200" dirty="0">
                <a:latin typeface="Times New Roman"/>
                <a:cs typeface="Times New Roman"/>
              </a:rPr>
              <a:t>the number of UML models, or the number of document pages, or</a:t>
            </a:r>
            <a:r>
              <a:rPr sz="1200" spc="-70"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240665">
              <a:lnSpc>
                <a:spcPct val="100000"/>
              </a:lnSpc>
              <a:spcBef>
                <a:spcPts val="155"/>
              </a:spcBef>
            </a:pPr>
            <a:r>
              <a:rPr sz="1200" dirty="0">
                <a:latin typeface="Times New Roman"/>
                <a:cs typeface="Times New Roman"/>
              </a:rPr>
              <a:t>number of </a:t>
            </a:r>
            <a:r>
              <a:rPr sz="1200" spc="-5" dirty="0">
                <a:latin typeface="Times New Roman"/>
                <a:cs typeface="Times New Roman"/>
              </a:rPr>
              <a:t>lines </a:t>
            </a:r>
            <a:r>
              <a:rPr sz="1200" dirty="0">
                <a:latin typeface="Times New Roman"/>
                <a:cs typeface="Times New Roman"/>
              </a:rPr>
              <a:t>of</a:t>
            </a:r>
            <a:r>
              <a:rPr sz="1200" spc="-10" dirty="0">
                <a:latin typeface="Times New Roman"/>
                <a:cs typeface="Times New Roman"/>
              </a:rPr>
              <a:t> </a:t>
            </a:r>
            <a:r>
              <a:rPr sz="1200" spc="-5" dirty="0">
                <a:latin typeface="Times New Roman"/>
                <a:cs typeface="Times New Roman"/>
              </a:rPr>
              <a:t>code)</a:t>
            </a:r>
            <a:endParaRPr sz="1200">
              <a:latin typeface="Times New Roman"/>
              <a:cs typeface="Times New Roman"/>
            </a:endParaRPr>
          </a:p>
          <a:p>
            <a:pPr marL="240665" indent="-228600">
              <a:lnSpc>
                <a:spcPct val="100000"/>
              </a:lnSpc>
              <a:spcBef>
                <a:spcPts val="170"/>
              </a:spcBef>
              <a:buFont typeface="Times New Roman"/>
              <a:buChar char="•"/>
              <a:tabLst>
                <a:tab pos="240665" algn="l"/>
                <a:tab pos="241300" algn="l"/>
              </a:tabLst>
            </a:pPr>
            <a:r>
              <a:rPr sz="1200" b="1" u="heavy" spc="-5" dirty="0">
                <a:uFill>
                  <a:solidFill>
                    <a:srgbClr val="000000"/>
                  </a:solidFill>
                </a:uFill>
                <a:latin typeface="Times New Roman"/>
                <a:cs typeface="Times New Roman"/>
              </a:rPr>
              <a:t>ANALYZING </a:t>
            </a:r>
            <a:r>
              <a:rPr sz="1200" b="1" u="heavy" dirty="0">
                <a:uFill>
                  <a:solidFill>
                    <a:srgbClr val="000000"/>
                  </a:solidFill>
                </a:uFill>
                <a:latin typeface="Times New Roman"/>
                <a:cs typeface="Times New Roman"/>
              </a:rPr>
              <a:t>MATRICES</a:t>
            </a:r>
            <a:endParaRPr sz="1200">
              <a:latin typeface="Times New Roman"/>
              <a:cs typeface="Times New Roman"/>
            </a:endParaRPr>
          </a:p>
          <a:p>
            <a:pPr marL="240665" marR="5080" indent="-228600">
              <a:lnSpc>
                <a:spcPts val="1580"/>
              </a:lnSpc>
              <a:spcBef>
                <a:spcPts val="55"/>
              </a:spcBef>
              <a:buFont typeface="Times New Roman"/>
              <a:buChar char="•"/>
              <a:tabLst>
                <a:tab pos="240665" algn="l"/>
                <a:tab pos="241300" algn="l"/>
              </a:tabLst>
            </a:pPr>
            <a:r>
              <a:rPr sz="1200" b="1" dirty="0">
                <a:latin typeface="Times New Roman"/>
                <a:cs typeface="Times New Roman"/>
              </a:rPr>
              <a:t>Minor </a:t>
            </a:r>
            <a:r>
              <a:rPr sz="1200" b="1" spc="-5" dirty="0">
                <a:latin typeface="Times New Roman"/>
                <a:cs typeface="Times New Roman"/>
              </a:rPr>
              <a:t>errors </a:t>
            </a:r>
            <a:r>
              <a:rPr sz="1200" b="1" dirty="0">
                <a:latin typeface="Times New Roman"/>
                <a:cs typeface="Times New Roman"/>
              </a:rPr>
              <a:t>found, </a:t>
            </a:r>
            <a:r>
              <a:rPr sz="1200" b="1" spc="-5" dirty="0">
                <a:latin typeface="Times New Roman"/>
                <a:cs typeface="Times New Roman"/>
              </a:rPr>
              <a:t>Errminor</a:t>
            </a:r>
            <a:r>
              <a:rPr sz="1200" spc="-5" dirty="0">
                <a:latin typeface="Times New Roman"/>
                <a:cs typeface="Times New Roman"/>
              </a:rPr>
              <a:t>—the number </a:t>
            </a:r>
            <a:r>
              <a:rPr sz="1200" dirty="0">
                <a:latin typeface="Times New Roman"/>
                <a:cs typeface="Times New Roman"/>
              </a:rPr>
              <a:t>of </a:t>
            </a:r>
            <a:r>
              <a:rPr sz="1200" spc="-5" dirty="0">
                <a:latin typeface="Times New Roman"/>
                <a:cs typeface="Times New Roman"/>
              </a:rPr>
              <a:t>errors </a:t>
            </a:r>
            <a:r>
              <a:rPr sz="1200" dirty="0">
                <a:latin typeface="Times New Roman"/>
                <a:cs typeface="Times New Roman"/>
              </a:rPr>
              <a:t>found that </a:t>
            </a:r>
            <a:r>
              <a:rPr sz="1200" spc="-5" dirty="0">
                <a:latin typeface="Times New Roman"/>
                <a:cs typeface="Times New Roman"/>
              </a:rPr>
              <a:t>can </a:t>
            </a:r>
            <a:r>
              <a:rPr sz="1200" spc="5" dirty="0">
                <a:latin typeface="Times New Roman"/>
                <a:cs typeface="Times New Roman"/>
              </a:rPr>
              <a:t>be </a:t>
            </a:r>
            <a:r>
              <a:rPr sz="1200" spc="-5" dirty="0">
                <a:latin typeface="Times New Roman"/>
                <a:cs typeface="Times New Roman"/>
              </a:rPr>
              <a:t>categorized as  </a:t>
            </a:r>
            <a:r>
              <a:rPr sz="1200" dirty="0">
                <a:latin typeface="Times New Roman"/>
                <a:cs typeface="Times New Roman"/>
              </a:rPr>
              <a:t>minor </a:t>
            </a:r>
            <a:r>
              <a:rPr sz="1200" spc="-5" dirty="0">
                <a:latin typeface="Times New Roman"/>
                <a:cs typeface="Times New Roman"/>
              </a:rPr>
              <a:t>(requiring less </a:t>
            </a:r>
            <a:r>
              <a:rPr sz="1200" dirty="0">
                <a:latin typeface="Times New Roman"/>
                <a:cs typeface="Times New Roman"/>
              </a:rPr>
              <a:t>than some </a:t>
            </a:r>
            <a:r>
              <a:rPr sz="1200" spc="-5" dirty="0">
                <a:latin typeface="Times New Roman"/>
                <a:cs typeface="Times New Roman"/>
              </a:rPr>
              <a:t>prespecified </a:t>
            </a:r>
            <a:r>
              <a:rPr sz="1200" dirty="0">
                <a:latin typeface="Times New Roman"/>
                <a:cs typeface="Times New Roman"/>
              </a:rPr>
              <a:t>effort to</a:t>
            </a:r>
            <a:r>
              <a:rPr sz="1200" spc="-5" dirty="0">
                <a:latin typeface="Times New Roman"/>
                <a:cs typeface="Times New Roman"/>
              </a:rPr>
              <a:t> correct)</a:t>
            </a:r>
            <a:endParaRPr sz="1200">
              <a:latin typeface="Times New Roman"/>
              <a:cs typeface="Times New Roman"/>
            </a:endParaRPr>
          </a:p>
          <a:p>
            <a:pPr marL="240665" marR="5080" indent="-228600">
              <a:lnSpc>
                <a:spcPts val="1580"/>
              </a:lnSpc>
              <a:spcBef>
                <a:spcPts val="20"/>
              </a:spcBef>
              <a:buFont typeface="Times New Roman"/>
              <a:buChar char="•"/>
              <a:tabLst>
                <a:tab pos="240665" algn="l"/>
                <a:tab pos="241300" algn="l"/>
              </a:tabLst>
            </a:pPr>
            <a:r>
              <a:rPr sz="1200" b="1" spc="-5" dirty="0">
                <a:latin typeface="Times New Roman"/>
                <a:cs typeface="Times New Roman"/>
              </a:rPr>
              <a:t>Major </a:t>
            </a:r>
            <a:r>
              <a:rPr sz="1200" b="1" dirty="0">
                <a:latin typeface="Times New Roman"/>
                <a:cs typeface="Times New Roman"/>
              </a:rPr>
              <a:t>errors found, </a:t>
            </a:r>
            <a:r>
              <a:rPr sz="1200" b="1" spc="-5" dirty="0">
                <a:latin typeface="Times New Roman"/>
                <a:cs typeface="Times New Roman"/>
              </a:rPr>
              <a:t>Errmajor</a:t>
            </a:r>
            <a:r>
              <a:rPr sz="1200" spc="-5" dirty="0">
                <a:latin typeface="Times New Roman"/>
                <a:cs typeface="Times New Roman"/>
              </a:rPr>
              <a:t>—the </a:t>
            </a:r>
            <a:r>
              <a:rPr sz="1200" dirty="0">
                <a:latin typeface="Times New Roman"/>
                <a:cs typeface="Times New Roman"/>
              </a:rPr>
              <a:t>number of </a:t>
            </a:r>
            <a:r>
              <a:rPr sz="1200" spc="-5" dirty="0">
                <a:latin typeface="Times New Roman"/>
                <a:cs typeface="Times New Roman"/>
              </a:rPr>
              <a:t>errors </a:t>
            </a:r>
            <a:r>
              <a:rPr sz="1200" dirty="0">
                <a:latin typeface="Times New Roman"/>
                <a:cs typeface="Times New Roman"/>
              </a:rPr>
              <a:t>found that </a:t>
            </a:r>
            <a:r>
              <a:rPr sz="1200" spc="-5" dirty="0">
                <a:latin typeface="Times New Roman"/>
                <a:cs typeface="Times New Roman"/>
              </a:rPr>
              <a:t>can </a:t>
            </a:r>
            <a:r>
              <a:rPr sz="1200" spc="5" dirty="0">
                <a:latin typeface="Times New Roman"/>
                <a:cs typeface="Times New Roman"/>
              </a:rPr>
              <a:t>be </a:t>
            </a:r>
            <a:r>
              <a:rPr sz="1200" spc="-5" dirty="0">
                <a:latin typeface="Times New Roman"/>
                <a:cs typeface="Times New Roman"/>
              </a:rPr>
              <a:t>categorized as  </a:t>
            </a:r>
            <a:r>
              <a:rPr sz="1200" dirty="0">
                <a:latin typeface="Times New Roman"/>
                <a:cs typeface="Times New Roman"/>
              </a:rPr>
              <a:t>major </a:t>
            </a:r>
            <a:r>
              <a:rPr sz="1200" spc="-5" dirty="0">
                <a:latin typeface="Times New Roman"/>
                <a:cs typeface="Times New Roman"/>
              </a:rPr>
              <a:t>(requiring </a:t>
            </a:r>
            <a:r>
              <a:rPr sz="1200" dirty="0">
                <a:latin typeface="Times New Roman"/>
                <a:cs typeface="Times New Roman"/>
              </a:rPr>
              <a:t>more than some </a:t>
            </a:r>
            <a:r>
              <a:rPr sz="1200" spc="-5" dirty="0">
                <a:latin typeface="Times New Roman"/>
                <a:cs typeface="Times New Roman"/>
              </a:rPr>
              <a:t>prespecifi ed effort </a:t>
            </a:r>
            <a:r>
              <a:rPr sz="1200" dirty="0">
                <a:latin typeface="Times New Roman"/>
                <a:cs typeface="Times New Roman"/>
              </a:rPr>
              <a:t>to</a:t>
            </a:r>
            <a:r>
              <a:rPr sz="1200" spc="5" dirty="0">
                <a:latin typeface="Times New Roman"/>
                <a:cs typeface="Times New Roman"/>
              </a:rPr>
              <a:t> </a:t>
            </a:r>
            <a:r>
              <a:rPr sz="1200" spc="-5" dirty="0">
                <a:latin typeface="Times New Roman"/>
                <a:cs typeface="Times New Roman"/>
              </a:rPr>
              <a:t>correct</a:t>
            </a:r>
            <a:endParaRPr sz="1200">
              <a:latin typeface="Times New Roman"/>
              <a:cs typeface="Times New Roman"/>
            </a:endParaRPr>
          </a:p>
          <a:p>
            <a:pPr marL="240665" indent="-228600">
              <a:lnSpc>
                <a:spcPct val="100000"/>
              </a:lnSpc>
              <a:spcBef>
                <a:spcPts val="75"/>
              </a:spcBef>
              <a:buFont typeface="Arial"/>
              <a:buChar char="•"/>
              <a:tabLst>
                <a:tab pos="240665" algn="l"/>
                <a:tab pos="241300" algn="l"/>
              </a:tabLst>
            </a:pPr>
            <a:r>
              <a:rPr sz="1200" dirty="0">
                <a:latin typeface="Times New Roman"/>
                <a:cs typeface="Times New Roman"/>
              </a:rPr>
              <a:t>The </a:t>
            </a:r>
            <a:r>
              <a:rPr sz="1200" spc="-5" dirty="0">
                <a:latin typeface="Times New Roman"/>
                <a:cs typeface="Times New Roman"/>
              </a:rPr>
              <a:t>total review effort </a:t>
            </a:r>
            <a:r>
              <a:rPr sz="1200" dirty="0">
                <a:latin typeface="Times New Roman"/>
                <a:cs typeface="Times New Roman"/>
              </a:rPr>
              <a:t>and the total number of errors </a:t>
            </a:r>
            <a:r>
              <a:rPr sz="1200" spc="-5" dirty="0">
                <a:latin typeface="Times New Roman"/>
                <a:cs typeface="Times New Roman"/>
              </a:rPr>
              <a:t>discovered are defi </a:t>
            </a:r>
            <a:r>
              <a:rPr sz="1200" dirty="0">
                <a:latin typeface="Times New Roman"/>
                <a:cs typeface="Times New Roman"/>
              </a:rPr>
              <a:t>ned</a:t>
            </a:r>
            <a:r>
              <a:rPr sz="1200" spc="45"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marL="240665">
              <a:lnSpc>
                <a:spcPct val="100000"/>
              </a:lnSpc>
              <a:spcBef>
                <a:spcPts val="155"/>
              </a:spcBef>
            </a:pPr>
            <a:r>
              <a:rPr sz="1200" spc="-5" dirty="0">
                <a:latin typeface="Times New Roman"/>
                <a:cs typeface="Times New Roman"/>
              </a:rPr>
              <a:t>Ereview </a:t>
            </a:r>
            <a:r>
              <a:rPr sz="1200" dirty="0">
                <a:latin typeface="Times New Roman"/>
                <a:cs typeface="Times New Roman"/>
              </a:rPr>
              <a:t>= Ep + Ea + Er </a:t>
            </a:r>
            <a:r>
              <a:rPr sz="1200" spc="-5" dirty="0">
                <a:latin typeface="Times New Roman"/>
                <a:cs typeface="Times New Roman"/>
              </a:rPr>
              <a:t>Errtot </a:t>
            </a:r>
            <a:r>
              <a:rPr sz="1200" dirty="0">
                <a:latin typeface="Times New Roman"/>
                <a:cs typeface="Times New Roman"/>
              </a:rPr>
              <a:t>= </a:t>
            </a:r>
            <a:r>
              <a:rPr sz="1200" spc="-5" dirty="0">
                <a:latin typeface="Times New Roman"/>
                <a:cs typeface="Times New Roman"/>
              </a:rPr>
              <a:t>Errminor </a:t>
            </a:r>
            <a:r>
              <a:rPr sz="1200" dirty="0">
                <a:latin typeface="Times New Roman"/>
                <a:cs typeface="Times New Roman"/>
              </a:rPr>
              <a:t>+</a:t>
            </a:r>
            <a:r>
              <a:rPr sz="1200" spc="-5" dirty="0">
                <a:latin typeface="Times New Roman"/>
                <a:cs typeface="Times New Roman"/>
              </a:rPr>
              <a:t> Errmajor</a:t>
            </a:r>
            <a:endParaRPr sz="1200">
              <a:latin typeface="Times New Roman"/>
              <a:cs typeface="Times New Roman"/>
            </a:endParaRPr>
          </a:p>
          <a:p>
            <a:pPr marL="240665" indent="-228600">
              <a:lnSpc>
                <a:spcPct val="100000"/>
              </a:lnSpc>
              <a:spcBef>
                <a:spcPts val="50"/>
              </a:spcBef>
              <a:buFont typeface="Arial"/>
              <a:buChar char="•"/>
              <a:tabLst>
                <a:tab pos="240665" algn="l"/>
                <a:tab pos="241300" algn="l"/>
              </a:tabLst>
            </a:pPr>
            <a:r>
              <a:rPr sz="1200" spc="-5" dirty="0">
                <a:latin typeface="Times New Roman"/>
                <a:cs typeface="Times New Roman"/>
              </a:rPr>
              <a:t>Error </a:t>
            </a:r>
            <a:r>
              <a:rPr sz="1200" dirty="0">
                <a:latin typeface="Times New Roman"/>
                <a:cs typeface="Times New Roman"/>
              </a:rPr>
              <a:t>density </a:t>
            </a:r>
            <a:r>
              <a:rPr sz="1200" spc="-5" dirty="0">
                <a:latin typeface="Times New Roman"/>
                <a:cs typeface="Times New Roman"/>
              </a:rPr>
              <a:t>represents </a:t>
            </a:r>
            <a:r>
              <a:rPr sz="1200" dirty="0">
                <a:latin typeface="Times New Roman"/>
                <a:cs typeface="Times New Roman"/>
              </a:rPr>
              <a:t>the </a:t>
            </a:r>
            <a:r>
              <a:rPr sz="1200" spc="-5" dirty="0">
                <a:latin typeface="Times New Roman"/>
                <a:cs typeface="Times New Roman"/>
              </a:rPr>
              <a:t>errors found </a:t>
            </a:r>
            <a:r>
              <a:rPr sz="1200" dirty="0">
                <a:latin typeface="Times New Roman"/>
                <a:cs typeface="Times New Roman"/>
              </a:rPr>
              <a:t>per unit of </a:t>
            </a:r>
            <a:r>
              <a:rPr sz="1200" spc="-5" dirty="0">
                <a:latin typeface="Times New Roman"/>
                <a:cs typeface="Times New Roman"/>
              </a:rPr>
              <a:t>work product</a:t>
            </a:r>
            <a:r>
              <a:rPr sz="1200" spc="20" dirty="0">
                <a:latin typeface="Times New Roman"/>
                <a:cs typeface="Times New Roman"/>
              </a:rPr>
              <a:t> </a:t>
            </a:r>
            <a:r>
              <a:rPr sz="1200" dirty="0">
                <a:latin typeface="Times New Roman"/>
                <a:cs typeface="Times New Roman"/>
              </a:rPr>
              <a:t>reviewed.</a:t>
            </a:r>
            <a:endParaRPr sz="1200">
              <a:latin typeface="Times New Roman"/>
              <a:cs typeface="Times New Roman"/>
            </a:endParaRPr>
          </a:p>
          <a:p>
            <a:pPr marL="240665">
              <a:lnSpc>
                <a:spcPct val="100000"/>
              </a:lnSpc>
              <a:spcBef>
                <a:spcPts val="140"/>
              </a:spcBef>
            </a:pPr>
            <a:r>
              <a:rPr sz="1200" spc="-5" dirty="0">
                <a:latin typeface="Times New Roman"/>
                <a:cs typeface="Times New Roman"/>
              </a:rPr>
              <a:t>Error </a:t>
            </a:r>
            <a:r>
              <a:rPr sz="1200" dirty="0">
                <a:latin typeface="Times New Roman"/>
                <a:cs typeface="Times New Roman"/>
              </a:rPr>
              <a:t>density = </a:t>
            </a:r>
            <a:r>
              <a:rPr sz="1200" spc="-5" dirty="0">
                <a:latin typeface="Times New Roman"/>
                <a:cs typeface="Times New Roman"/>
              </a:rPr>
              <a:t>Errtot/</a:t>
            </a:r>
            <a:r>
              <a:rPr sz="1200" spc="-40" dirty="0">
                <a:latin typeface="Times New Roman"/>
                <a:cs typeface="Times New Roman"/>
              </a:rPr>
              <a:t> </a:t>
            </a:r>
            <a:r>
              <a:rPr sz="1200" dirty="0">
                <a:latin typeface="Times New Roman"/>
                <a:cs typeface="Times New Roman"/>
              </a:rPr>
              <a:t>WPS</a:t>
            </a:r>
            <a:endParaRPr sz="1200">
              <a:latin typeface="Times New Roman"/>
              <a:cs typeface="Times New Roman"/>
            </a:endParaRPr>
          </a:p>
        </p:txBody>
      </p:sp>
      <p:sp>
        <p:nvSpPr>
          <p:cNvPr id="6" name="object 6"/>
          <p:cNvSpPr/>
          <p:nvPr/>
        </p:nvSpPr>
        <p:spPr>
          <a:xfrm>
            <a:off x="1371600" y="2100072"/>
            <a:ext cx="5943600" cy="2447543"/>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108</a:t>
            </a:fld>
            <a:endParaRPr dirty="0"/>
          </a:p>
        </p:txBody>
      </p:sp>
    </p:spTree>
    <p:extLst>
      <p:ext uri="{BB962C8B-B14F-4D97-AF65-F5344CB8AC3E}">
        <p14:creationId xmlns:p14="http://schemas.microsoft.com/office/powerpoint/2010/main" val="23965923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891031"/>
            <a:ext cx="5739130" cy="2804795"/>
          </a:xfrm>
          <a:prstGeom prst="rect">
            <a:avLst/>
          </a:prstGeom>
        </p:spPr>
        <p:txBody>
          <a:bodyPr vert="horz" wrap="square" lIns="0" tIns="12700" rIns="0" bIns="0" rtlCol="0">
            <a:spAutoFit/>
          </a:bodyPr>
          <a:lstStyle/>
          <a:p>
            <a:pPr marL="240665" algn="just">
              <a:lnSpc>
                <a:spcPct val="100000"/>
              </a:lnSpc>
              <a:spcBef>
                <a:spcPts val="100"/>
              </a:spcBef>
            </a:pPr>
            <a:r>
              <a:rPr sz="1200" b="1" u="heavy" spc="-5" dirty="0">
                <a:uFill>
                  <a:solidFill>
                    <a:srgbClr val="000000"/>
                  </a:solidFill>
                </a:uFill>
                <a:latin typeface="Times New Roman"/>
                <a:cs typeface="Times New Roman"/>
              </a:rPr>
              <a:t>Cost-Effectiveness </a:t>
            </a:r>
            <a:r>
              <a:rPr sz="1200" b="1" u="heavy" dirty="0">
                <a:uFill>
                  <a:solidFill>
                    <a:srgbClr val="000000"/>
                  </a:solidFill>
                </a:uFill>
                <a:latin typeface="Times New Roman"/>
                <a:cs typeface="Times New Roman"/>
              </a:rPr>
              <a:t>of</a:t>
            </a:r>
            <a:r>
              <a:rPr sz="1200" b="1" u="heavy" spc="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Reviews</a:t>
            </a:r>
            <a:endParaRPr sz="1200">
              <a:latin typeface="Times New Roman"/>
              <a:cs typeface="Times New Roman"/>
            </a:endParaRPr>
          </a:p>
          <a:p>
            <a:pPr marL="240665" indent="-228600" algn="just">
              <a:lnSpc>
                <a:spcPct val="100000"/>
              </a:lnSpc>
              <a:spcBef>
                <a:spcPts val="25"/>
              </a:spcBef>
              <a:buFont typeface="Arial"/>
              <a:buChar char="•"/>
              <a:tabLst>
                <a:tab pos="241300" algn="l"/>
              </a:tabLst>
            </a:pPr>
            <a:r>
              <a:rPr sz="1200" spc="-10" dirty="0">
                <a:latin typeface="Times New Roman"/>
                <a:cs typeface="Times New Roman"/>
              </a:rPr>
              <a:t>It </a:t>
            </a:r>
            <a:r>
              <a:rPr sz="1200" spc="-5" dirty="0">
                <a:latin typeface="Times New Roman"/>
                <a:cs typeface="Times New Roman"/>
              </a:rPr>
              <a:t>is difficult </a:t>
            </a:r>
            <a:r>
              <a:rPr sz="1200" dirty="0">
                <a:latin typeface="Times New Roman"/>
                <a:cs typeface="Times New Roman"/>
              </a:rPr>
              <a:t>to measure the </a:t>
            </a:r>
            <a:r>
              <a:rPr sz="1200" spc="-5" dirty="0">
                <a:latin typeface="Times New Roman"/>
                <a:cs typeface="Times New Roman"/>
              </a:rPr>
              <a:t>cost-effectiveness </a:t>
            </a:r>
            <a:r>
              <a:rPr sz="1200" dirty="0">
                <a:latin typeface="Times New Roman"/>
                <a:cs typeface="Times New Roman"/>
              </a:rPr>
              <a:t>of any </a:t>
            </a:r>
            <a:r>
              <a:rPr sz="1200" spc="-5" dirty="0">
                <a:latin typeface="Times New Roman"/>
                <a:cs typeface="Times New Roman"/>
              </a:rPr>
              <a:t>technical </a:t>
            </a:r>
            <a:r>
              <a:rPr sz="1200" dirty="0">
                <a:latin typeface="Times New Roman"/>
                <a:cs typeface="Times New Roman"/>
              </a:rPr>
              <a:t>review in real</a:t>
            </a:r>
            <a:r>
              <a:rPr sz="1200" spc="40" dirty="0">
                <a:latin typeface="Times New Roman"/>
                <a:cs typeface="Times New Roman"/>
              </a:rPr>
              <a:t> </a:t>
            </a:r>
            <a:r>
              <a:rPr sz="1200" spc="-5" dirty="0">
                <a:latin typeface="Times New Roman"/>
                <a:cs typeface="Times New Roman"/>
              </a:rPr>
              <a:t>time.</a:t>
            </a:r>
            <a:endParaRPr sz="1200">
              <a:latin typeface="Times New Roman"/>
              <a:cs typeface="Times New Roman"/>
            </a:endParaRPr>
          </a:p>
          <a:p>
            <a:pPr marL="240665" marR="7620" indent="-228600" algn="just">
              <a:lnSpc>
                <a:spcPct val="110300"/>
              </a:lnSpc>
              <a:spcBef>
                <a:spcPts val="5"/>
              </a:spcBef>
              <a:buFont typeface="Arial"/>
              <a:buChar char="•"/>
              <a:tabLst>
                <a:tab pos="241300" algn="l"/>
              </a:tabLst>
            </a:pPr>
            <a:r>
              <a:rPr sz="1200" spc="-5" dirty="0">
                <a:latin typeface="Times New Roman"/>
                <a:cs typeface="Times New Roman"/>
              </a:rPr>
              <a:t>A software engineering </a:t>
            </a:r>
            <a:r>
              <a:rPr sz="1200" dirty="0">
                <a:latin typeface="Times New Roman"/>
                <a:cs typeface="Times New Roman"/>
              </a:rPr>
              <a:t>organization </a:t>
            </a:r>
            <a:r>
              <a:rPr sz="1200" spc="-5" dirty="0">
                <a:latin typeface="Times New Roman"/>
                <a:cs typeface="Times New Roman"/>
              </a:rPr>
              <a:t>can assess </a:t>
            </a:r>
            <a:r>
              <a:rPr sz="1200" dirty="0">
                <a:latin typeface="Times New Roman"/>
                <a:cs typeface="Times New Roman"/>
              </a:rPr>
              <a:t>the </a:t>
            </a:r>
            <a:r>
              <a:rPr sz="1200" spc="-5" dirty="0">
                <a:latin typeface="Times New Roman"/>
                <a:cs typeface="Times New Roman"/>
              </a:rPr>
              <a:t>effectiveness </a:t>
            </a:r>
            <a:r>
              <a:rPr sz="1200" dirty="0">
                <a:latin typeface="Times New Roman"/>
                <a:cs typeface="Times New Roman"/>
              </a:rPr>
              <a:t>of </a:t>
            </a:r>
            <a:r>
              <a:rPr sz="1200" spc="-5" dirty="0">
                <a:latin typeface="Times New Roman"/>
                <a:cs typeface="Times New Roman"/>
              </a:rPr>
              <a:t>reviews and </a:t>
            </a:r>
            <a:r>
              <a:rPr sz="1200" dirty="0">
                <a:latin typeface="Times New Roman"/>
                <a:cs typeface="Times New Roman"/>
              </a:rPr>
              <a:t>their </a:t>
            </a:r>
            <a:r>
              <a:rPr sz="1200" spc="-5" dirty="0">
                <a:latin typeface="Times New Roman"/>
                <a:cs typeface="Times New Roman"/>
              </a:rPr>
              <a:t>cost  benefit </a:t>
            </a:r>
            <a:r>
              <a:rPr sz="1200" dirty="0">
                <a:latin typeface="Times New Roman"/>
                <a:cs typeface="Times New Roman"/>
              </a:rPr>
              <a:t>only </a:t>
            </a:r>
            <a:r>
              <a:rPr sz="1200" spc="-5" dirty="0">
                <a:latin typeface="Times New Roman"/>
                <a:cs typeface="Times New Roman"/>
              </a:rPr>
              <a:t>after </a:t>
            </a:r>
            <a:r>
              <a:rPr sz="1200" dirty="0">
                <a:latin typeface="Times New Roman"/>
                <a:cs typeface="Times New Roman"/>
              </a:rPr>
              <a:t>reviews </a:t>
            </a:r>
            <a:r>
              <a:rPr sz="1200" spc="-5" dirty="0">
                <a:latin typeface="Times New Roman"/>
                <a:cs typeface="Times New Roman"/>
              </a:rPr>
              <a:t>have been </a:t>
            </a:r>
            <a:r>
              <a:rPr sz="1200" dirty="0">
                <a:latin typeface="Times New Roman"/>
                <a:cs typeface="Times New Roman"/>
              </a:rPr>
              <a:t>completed, </a:t>
            </a:r>
            <a:r>
              <a:rPr sz="1200" spc="-5" dirty="0">
                <a:latin typeface="Times New Roman"/>
                <a:cs typeface="Times New Roman"/>
              </a:rPr>
              <a:t>review metrics have been collected,  average data </a:t>
            </a:r>
            <a:r>
              <a:rPr sz="1200" dirty="0">
                <a:latin typeface="Times New Roman"/>
                <a:cs typeface="Times New Roman"/>
              </a:rPr>
              <a:t>have been </a:t>
            </a:r>
            <a:r>
              <a:rPr sz="1200" spc="-5" dirty="0">
                <a:latin typeface="Times New Roman"/>
                <a:cs typeface="Times New Roman"/>
              </a:rPr>
              <a:t>computed, and </a:t>
            </a:r>
            <a:r>
              <a:rPr sz="1200" dirty="0">
                <a:latin typeface="Times New Roman"/>
                <a:cs typeface="Times New Roman"/>
              </a:rPr>
              <a:t>then the </a:t>
            </a:r>
            <a:r>
              <a:rPr sz="1200" spc="-5" dirty="0">
                <a:latin typeface="Times New Roman"/>
                <a:cs typeface="Times New Roman"/>
              </a:rPr>
              <a:t>downstream </a:t>
            </a:r>
            <a:r>
              <a:rPr sz="1200" dirty="0">
                <a:latin typeface="Times New Roman"/>
                <a:cs typeface="Times New Roman"/>
              </a:rPr>
              <a:t>quality of the </a:t>
            </a:r>
            <a:r>
              <a:rPr sz="1200" spc="-5" dirty="0">
                <a:latin typeface="Times New Roman"/>
                <a:cs typeface="Times New Roman"/>
              </a:rPr>
              <a:t>software is  measured</a:t>
            </a:r>
            <a:endParaRPr sz="1200">
              <a:latin typeface="Times New Roman"/>
              <a:cs typeface="Times New Roman"/>
            </a:endParaRPr>
          </a:p>
          <a:p>
            <a:pPr marL="240665" indent="-228600" algn="just">
              <a:lnSpc>
                <a:spcPct val="100000"/>
              </a:lnSpc>
              <a:spcBef>
                <a:spcPts val="145"/>
              </a:spcBef>
              <a:buFont typeface="Arial"/>
              <a:buChar char="•"/>
              <a:tabLst>
                <a:tab pos="241300" algn="l"/>
              </a:tabLst>
            </a:pPr>
            <a:r>
              <a:rPr sz="1200" spc="-5" dirty="0">
                <a:latin typeface="Times New Roman"/>
                <a:cs typeface="Times New Roman"/>
              </a:rPr>
              <a:t>Effort saved </a:t>
            </a:r>
            <a:r>
              <a:rPr sz="1200" dirty="0">
                <a:latin typeface="Times New Roman"/>
                <a:cs typeface="Times New Roman"/>
              </a:rPr>
              <a:t>per </a:t>
            </a:r>
            <a:r>
              <a:rPr sz="1200" spc="-5" dirty="0">
                <a:latin typeface="Times New Roman"/>
                <a:cs typeface="Times New Roman"/>
              </a:rPr>
              <a:t>error </a:t>
            </a:r>
            <a:r>
              <a:rPr sz="1200" dirty="0">
                <a:latin typeface="Times New Roman"/>
                <a:cs typeface="Times New Roman"/>
              </a:rPr>
              <a:t>= </a:t>
            </a:r>
            <a:r>
              <a:rPr sz="1200" spc="-5" dirty="0">
                <a:latin typeface="Times New Roman"/>
                <a:cs typeface="Times New Roman"/>
              </a:rPr>
              <a:t>Etesting </a:t>
            </a:r>
            <a:r>
              <a:rPr sz="1200" dirty="0">
                <a:latin typeface="Times New Roman"/>
                <a:cs typeface="Times New Roman"/>
              </a:rPr>
              <a:t>-</a:t>
            </a:r>
            <a:r>
              <a:rPr sz="1200" spc="25" dirty="0">
                <a:latin typeface="Times New Roman"/>
                <a:cs typeface="Times New Roman"/>
              </a:rPr>
              <a:t> </a:t>
            </a:r>
            <a:r>
              <a:rPr sz="1200" spc="-5" dirty="0">
                <a:latin typeface="Times New Roman"/>
                <a:cs typeface="Times New Roman"/>
              </a:rPr>
              <a:t>Ereviews</a:t>
            </a:r>
            <a:endParaRPr sz="1200">
              <a:latin typeface="Times New Roman"/>
              <a:cs typeface="Times New Roman"/>
            </a:endParaRPr>
          </a:p>
          <a:p>
            <a:pPr marL="240665" algn="just">
              <a:lnSpc>
                <a:spcPct val="100000"/>
              </a:lnSpc>
              <a:spcBef>
                <a:spcPts val="180"/>
              </a:spcBef>
            </a:pPr>
            <a:r>
              <a:rPr sz="1200" b="1" u="heavy" spc="-5" dirty="0">
                <a:uFill>
                  <a:solidFill>
                    <a:srgbClr val="000000"/>
                  </a:solidFill>
                </a:uFill>
                <a:latin typeface="Times New Roman"/>
                <a:cs typeface="Times New Roman"/>
              </a:rPr>
              <a:t>Effort expended </a:t>
            </a:r>
            <a:r>
              <a:rPr sz="1200" b="1" u="heavy" dirty="0">
                <a:uFill>
                  <a:solidFill>
                    <a:srgbClr val="000000"/>
                  </a:solidFill>
                </a:uFill>
                <a:latin typeface="Times New Roman"/>
                <a:cs typeface="Times New Roman"/>
              </a:rPr>
              <a:t>with </a:t>
            </a:r>
            <a:r>
              <a:rPr sz="1200" b="1" u="heavy" spc="-10" dirty="0">
                <a:uFill>
                  <a:solidFill>
                    <a:srgbClr val="000000"/>
                  </a:solidFill>
                </a:uFill>
                <a:latin typeface="Times New Roman"/>
                <a:cs typeface="Times New Roman"/>
              </a:rPr>
              <a:t>and </a:t>
            </a:r>
            <a:r>
              <a:rPr sz="1200" b="1" u="heavy" dirty="0">
                <a:uFill>
                  <a:solidFill>
                    <a:srgbClr val="000000"/>
                  </a:solidFill>
                </a:uFill>
                <a:latin typeface="Times New Roman"/>
                <a:cs typeface="Times New Roman"/>
              </a:rPr>
              <a:t>without</a:t>
            </a:r>
            <a:r>
              <a:rPr sz="1200" b="1" u="heavy" spc="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reviews</a:t>
            </a:r>
            <a:endParaRPr sz="1200">
              <a:latin typeface="Times New Roman"/>
              <a:cs typeface="Times New Roman"/>
            </a:endParaRPr>
          </a:p>
          <a:p>
            <a:pPr marL="240665" indent="-228600" algn="just">
              <a:lnSpc>
                <a:spcPct val="100000"/>
              </a:lnSpc>
              <a:spcBef>
                <a:spcPts val="25"/>
              </a:spcBef>
              <a:buFont typeface="Arial"/>
              <a:buChar char="•"/>
              <a:tabLst>
                <a:tab pos="241300" algn="l"/>
              </a:tabLst>
            </a:pPr>
            <a:r>
              <a:rPr sz="1200" spc="-5" dirty="0">
                <a:latin typeface="Times New Roman"/>
                <a:cs typeface="Times New Roman"/>
              </a:rPr>
              <a:t>Effort</a:t>
            </a:r>
            <a:r>
              <a:rPr sz="1200" spc="180" dirty="0">
                <a:latin typeface="Times New Roman"/>
                <a:cs typeface="Times New Roman"/>
              </a:rPr>
              <a:t> </a:t>
            </a:r>
            <a:r>
              <a:rPr sz="1200" spc="-5" dirty="0">
                <a:latin typeface="Times New Roman"/>
                <a:cs typeface="Times New Roman"/>
              </a:rPr>
              <a:t>expended</a:t>
            </a:r>
            <a:r>
              <a:rPr sz="1200" spc="170" dirty="0">
                <a:latin typeface="Times New Roman"/>
                <a:cs typeface="Times New Roman"/>
              </a:rPr>
              <a:t> </a:t>
            </a:r>
            <a:r>
              <a:rPr sz="1200" spc="-5" dirty="0">
                <a:latin typeface="Times New Roman"/>
                <a:cs typeface="Times New Roman"/>
              </a:rPr>
              <a:t>when</a:t>
            </a:r>
            <a:r>
              <a:rPr sz="1200" spc="175" dirty="0">
                <a:latin typeface="Times New Roman"/>
                <a:cs typeface="Times New Roman"/>
              </a:rPr>
              <a:t> </a:t>
            </a:r>
            <a:r>
              <a:rPr sz="1200" spc="-5" dirty="0">
                <a:latin typeface="Times New Roman"/>
                <a:cs typeface="Times New Roman"/>
              </a:rPr>
              <a:t>reviews</a:t>
            </a:r>
            <a:r>
              <a:rPr sz="1200" spc="170" dirty="0">
                <a:latin typeface="Times New Roman"/>
                <a:cs typeface="Times New Roman"/>
              </a:rPr>
              <a:t> </a:t>
            </a:r>
            <a:r>
              <a:rPr sz="1200" dirty="0">
                <a:latin typeface="Times New Roman"/>
                <a:cs typeface="Times New Roman"/>
              </a:rPr>
              <a:t>are</a:t>
            </a:r>
            <a:r>
              <a:rPr sz="1200" spc="40" dirty="0">
                <a:latin typeface="Times New Roman"/>
                <a:cs typeface="Times New Roman"/>
              </a:rPr>
              <a:t> </a:t>
            </a:r>
            <a:r>
              <a:rPr sz="1200" spc="-5" dirty="0">
                <a:latin typeface="Times New Roman"/>
                <a:cs typeface="Times New Roman"/>
              </a:rPr>
              <a:t>used</a:t>
            </a:r>
            <a:r>
              <a:rPr sz="1200" spc="175" dirty="0">
                <a:latin typeface="Times New Roman"/>
                <a:cs typeface="Times New Roman"/>
              </a:rPr>
              <a:t> </a:t>
            </a:r>
            <a:r>
              <a:rPr sz="1200" spc="-5" dirty="0">
                <a:latin typeface="Times New Roman"/>
                <a:cs typeface="Times New Roman"/>
              </a:rPr>
              <a:t>does</a:t>
            </a:r>
            <a:r>
              <a:rPr sz="1200" spc="170" dirty="0">
                <a:latin typeface="Times New Roman"/>
                <a:cs typeface="Times New Roman"/>
              </a:rPr>
              <a:t> </a:t>
            </a:r>
            <a:r>
              <a:rPr sz="1200" dirty="0">
                <a:latin typeface="Times New Roman"/>
                <a:cs typeface="Times New Roman"/>
              </a:rPr>
              <a:t>increase</a:t>
            </a:r>
            <a:r>
              <a:rPr sz="1200" spc="170" dirty="0">
                <a:latin typeface="Times New Roman"/>
                <a:cs typeface="Times New Roman"/>
              </a:rPr>
              <a:t> </a:t>
            </a:r>
            <a:r>
              <a:rPr sz="1200" dirty="0">
                <a:latin typeface="Times New Roman"/>
                <a:cs typeface="Times New Roman"/>
              </a:rPr>
              <a:t>early</a:t>
            </a:r>
            <a:r>
              <a:rPr sz="1200" spc="145" dirty="0">
                <a:latin typeface="Times New Roman"/>
                <a:cs typeface="Times New Roman"/>
              </a:rPr>
              <a:t> </a:t>
            </a:r>
            <a:r>
              <a:rPr sz="1200" dirty="0">
                <a:latin typeface="Times New Roman"/>
                <a:cs typeface="Times New Roman"/>
              </a:rPr>
              <a:t>in</a:t>
            </a:r>
            <a:r>
              <a:rPr sz="1200" spc="18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development</a:t>
            </a:r>
            <a:r>
              <a:rPr sz="1200" spc="170" dirty="0">
                <a:latin typeface="Times New Roman"/>
                <a:cs typeface="Times New Roman"/>
              </a:rPr>
              <a:t> </a:t>
            </a:r>
            <a:r>
              <a:rPr sz="1200" dirty="0">
                <a:latin typeface="Times New Roman"/>
                <a:cs typeface="Times New Roman"/>
              </a:rPr>
              <a:t>of</a:t>
            </a:r>
            <a:r>
              <a:rPr sz="1200" spc="175" dirty="0">
                <a:latin typeface="Times New Roman"/>
                <a:cs typeface="Times New Roman"/>
              </a:rPr>
              <a:t> </a:t>
            </a:r>
            <a:r>
              <a:rPr sz="1200" dirty="0">
                <a:latin typeface="Times New Roman"/>
                <a:cs typeface="Times New Roman"/>
              </a:rPr>
              <a:t>a</a:t>
            </a:r>
            <a:endParaRPr sz="1200">
              <a:latin typeface="Times New Roman"/>
              <a:cs typeface="Times New Roman"/>
            </a:endParaRPr>
          </a:p>
          <a:p>
            <a:pPr marL="240665" algn="just">
              <a:lnSpc>
                <a:spcPct val="100000"/>
              </a:lnSpc>
              <a:spcBef>
                <a:spcPts val="155"/>
              </a:spcBef>
            </a:pPr>
            <a:r>
              <a:rPr sz="1200" spc="-5" dirty="0">
                <a:latin typeface="Times New Roman"/>
                <a:cs typeface="Times New Roman"/>
              </a:rPr>
              <a:t>software</a:t>
            </a:r>
            <a:r>
              <a:rPr sz="1200" spc="-15" dirty="0">
                <a:latin typeface="Times New Roman"/>
                <a:cs typeface="Times New Roman"/>
              </a:rPr>
              <a:t> </a:t>
            </a:r>
            <a:r>
              <a:rPr sz="1200" spc="-5" dirty="0">
                <a:latin typeface="Times New Roman"/>
                <a:cs typeface="Times New Roman"/>
              </a:rPr>
              <a:t>increment.</a:t>
            </a:r>
            <a:endParaRPr sz="1200">
              <a:latin typeface="Times New Roman"/>
              <a:cs typeface="Times New Roman"/>
            </a:endParaRPr>
          </a:p>
          <a:p>
            <a:pPr marL="240665" indent="-228600">
              <a:lnSpc>
                <a:spcPct val="100000"/>
              </a:lnSpc>
              <a:spcBef>
                <a:spcPts val="145"/>
              </a:spcBef>
              <a:buFont typeface="Arial"/>
              <a:buChar char="•"/>
              <a:tabLst>
                <a:tab pos="240665" algn="l"/>
                <a:tab pos="241300" algn="l"/>
              </a:tabLst>
            </a:pPr>
            <a:r>
              <a:rPr sz="1200" dirty="0">
                <a:latin typeface="Times New Roman"/>
                <a:cs typeface="Times New Roman"/>
              </a:rPr>
              <a:t>testing </a:t>
            </a:r>
            <a:r>
              <a:rPr sz="1200" spc="-5" dirty="0">
                <a:latin typeface="Times New Roman"/>
                <a:cs typeface="Times New Roman"/>
              </a:rPr>
              <a:t>and corrective </a:t>
            </a:r>
            <a:r>
              <a:rPr sz="1200" dirty="0">
                <a:latin typeface="Times New Roman"/>
                <a:cs typeface="Times New Roman"/>
              </a:rPr>
              <a:t>effort </a:t>
            </a:r>
            <a:r>
              <a:rPr sz="1200" spc="-5" dirty="0">
                <a:latin typeface="Times New Roman"/>
                <a:cs typeface="Times New Roman"/>
              </a:rPr>
              <a:t>is reduced.</a:t>
            </a:r>
            <a:endParaRPr sz="1200">
              <a:latin typeface="Times New Roman"/>
              <a:cs typeface="Times New Roman"/>
            </a:endParaRPr>
          </a:p>
          <a:p>
            <a:pPr marL="240665" marR="7620" indent="-228600">
              <a:lnSpc>
                <a:spcPct val="110000"/>
              </a:lnSpc>
              <a:spcBef>
                <a:spcPts val="15"/>
              </a:spcBef>
              <a:buFont typeface="Arial"/>
              <a:buChar char="•"/>
              <a:tabLst>
                <a:tab pos="240665" algn="l"/>
                <a:tab pos="241300" algn="l"/>
              </a:tabLst>
            </a:pPr>
            <a:r>
              <a:rPr sz="1200" dirty="0">
                <a:latin typeface="Times New Roman"/>
                <a:cs typeface="Times New Roman"/>
              </a:rPr>
              <a:t>The </a:t>
            </a:r>
            <a:r>
              <a:rPr sz="1200" spc="-5" dirty="0">
                <a:latin typeface="Times New Roman"/>
                <a:cs typeface="Times New Roman"/>
              </a:rPr>
              <a:t>deployment date </a:t>
            </a:r>
            <a:r>
              <a:rPr sz="1200" dirty="0">
                <a:latin typeface="Times New Roman"/>
                <a:cs typeface="Times New Roman"/>
              </a:rPr>
              <a:t>for </a:t>
            </a:r>
            <a:r>
              <a:rPr sz="1200" spc="-5" dirty="0">
                <a:latin typeface="Times New Roman"/>
                <a:cs typeface="Times New Roman"/>
              </a:rPr>
              <a:t>development </a:t>
            </a:r>
            <a:r>
              <a:rPr sz="1200" dirty="0">
                <a:latin typeface="Times New Roman"/>
                <a:cs typeface="Times New Roman"/>
              </a:rPr>
              <a:t>with </a:t>
            </a:r>
            <a:r>
              <a:rPr sz="1200" spc="-5" dirty="0">
                <a:latin typeface="Times New Roman"/>
                <a:cs typeface="Times New Roman"/>
              </a:rPr>
              <a:t>reviews is sooner </a:t>
            </a:r>
            <a:r>
              <a:rPr sz="1200" dirty="0">
                <a:latin typeface="Times New Roman"/>
                <a:cs typeface="Times New Roman"/>
              </a:rPr>
              <a:t>than the </a:t>
            </a:r>
            <a:r>
              <a:rPr sz="1200" spc="-5" dirty="0">
                <a:latin typeface="Times New Roman"/>
                <a:cs typeface="Times New Roman"/>
              </a:rPr>
              <a:t>deployment date  </a:t>
            </a:r>
            <a:r>
              <a:rPr sz="1200" dirty="0">
                <a:latin typeface="Times New Roman"/>
                <a:cs typeface="Times New Roman"/>
              </a:rPr>
              <a:t>without</a:t>
            </a:r>
            <a:r>
              <a:rPr sz="1200" spc="-5" dirty="0">
                <a:latin typeface="Times New Roman"/>
                <a:cs typeface="Times New Roman"/>
              </a:rPr>
              <a:t> reviews.</a:t>
            </a:r>
            <a:endParaRPr sz="1200">
              <a:latin typeface="Times New Roman"/>
              <a:cs typeface="Times New Roman"/>
            </a:endParaRPr>
          </a:p>
          <a:p>
            <a:pPr marL="240665" indent="-228600">
              <a:lnSpc>
                <a:spcPct val="100000"/>
              </a:lnSpc>
              <a:spcBef>
                <a:spcPts val="145"/>
              </a:spcBef>
              <a:buFont typeface="Arial"/>
              <a:buChar char="•"/>
              <a:tabLst>
                <a:tab pos="240665" algn="l"/>
                <a:tab pos="241300" algn="l"/>
                <a:tab pos="1334770" algn="l"/>
                <a:tab pos="2227580" algn="l"/>
                <a:tab pos="3050540" algn="l"/>
                <a:tab pos="3929379" algn="l"/>
                <a:tab pos="4763135" algn="l"/>
                <a:tab pos="5602605" algn="l"/>
              </a:tabLst>
            </a:pPr>
            <a:r>
              <a:rPr sz="1200" dirty="0">
                <a:latin typeface="Times New Roman"/>
                <a:cs typeface="Times New Roman"/>
              </a:rPr>
              <a:t>R</a:t>
            </a:r>
            <a:r>
              <a:rPr sz="1200" spc="-5" dirty="0">
                <a:latin typeface="Times New Roman"/>
                <a:cs typeface="Times New Roman"/>
              </a:rPr>
              <a:t>e</a:t>
            </a:r>
            <a:r>
              <a:rPr sz="1200" dirty="0">
                <a:latin typeface="Times New Roman"/>
                <a:cs typeface="Times New Roman"/>
              </a:rPr>
              <a:t>vie</a:t>
            </a:r>
            <a:r>
              <a:rPr sz="1200" spc="-5" dirty="0">
                <a:latin typeface="Times New Roman"/>
                <a:cs typeface="Times New Roman"/>
              </a:rPr>
              <a:t>w</a:t>
            </a:r>
            <a:r>
              <a:rPr sz="1200" dirty="0">
                <a:latin typeface="Times New Roman"/>
                <a:cs typeface="Times New Roman"/>
              </a:rPr>
              <a:t>s	don’t	take	time,	th</a:t>
            </a:r>
            <a:r>
              <a:rPr sz="1200" spc="20" dirty="0">
                <a:latin typeface="Times New Roman"/>
                <a:cs typeface="Times New Roman"/>
              </a:rPr>
              <a:t>e</a:t>
            </a:r>
            <a:r>
              <a:rPr sz="1200" dirty="0">
                <a:latin typeface="Times New Roman"/>
                <a:cs typeface="Times New Roman"/>
              </a:rPr>
              <a:t>y	</a:t>
            </a:r>
            <a:r>
              <a:rPr sz="1200" spc="-5" dirty="0">
                <a:latin typeface="Times New Roman"/>
                <a:cs typeface="Times New Roman"/>
              </a:rPr>
              <a:t>sa</a:t>
            </a:r>
            <a:r>
              <a:rPr sz="1200" dirty="0">
                <a:latin typeface="Times New Roman"/>
                <a:cs typeface="Times New Roman"/>
              </a:rPr>
              <a:t>ve	it.</a:t>
            </a:r>
            <a:endParaRPr sz="1200">
              <a:latin typeface="Times New Roman"/>
              <a:cs typeface="Times New Roman"/>
            </a:endParaRPr>
          </a:p>
        </p:txBody>
      </p:sp>
      <p:sp>
        <p:nvSpPr>
          <p:cNvPr id="5" name="object 5"/>
          <p:cNvSpPr txBox="1"/>
          <p:nvPr/>
        </p:nvSpPr>
        <p:spPr>
          <a:xfrm>
            <a:off x="1130604" y="6339562"/>
            <a:ext cx="5741035" cy="2641600"/>
          </a:xfrm>
          <a:prstGeom prst="rect">
            <a:avLst/>
          </a:prstGeom>
        </p:spPr>
        <p:txBody>
          <a:bodyPr vert="horz" wrap="square" lIns="0" tIns="33655" rIns="0" bIns="0" rtlCol="0">
            <a:spAutoFit/>
          </a:bodyPr>
          <a:lstStyle/>
          <a:p>
            <a:pPr marL="240665">
              <a:lnSpc>
                <a:spcPct val="100000"/>
              </a:lnSpc>
              <a:spcBef>
                <a:spcPts val="265"/>
              </a:spcBef>
            </a:pPr>
            <a:r>
              <a:rPr sz="1100" b="1" u="sng" dirty="0">
                <a:uFill>
                  <a:solidFill>
                    <a:srgbClr val="000000"/>
                  </a:solidFill>
                </a:uFill>
                <a:latin typeface="Carlito"/>
                <a:cs typeface="Carlito"/>
              </a:rPr>
              <a:t>REVIEWS : A </a:t>
            </a:r>
            <a:r>
              <a:rPr sz="1100" b="1" u="sng" spc="-5" dirty="0">
                <a:uFill>
                  <a:solidFill>
                    <a:srgbClr val="000000"/>
                  </a:solidFill>
                </a:uFill>
                <a:latin typeface="Carlito"/>
                <a:cs typeface="Carlito"/>
              </a:rPr>
              <a:t>FORMALITY</a:t>
            </a:r>
            <a:r>
              <a:rPr sz="1100" b="1" u="sng" spc="-35" dirty="0">
                <a:uFill>
                  <a:solidFill>
                    <a:srgbClr val="000000"/>
                  </a:solidFill>
                </a:uFill>
                <a:latin typeface="Carlito"/>
                <a:cs typeface="Carlito"/>
              </a:rPr>
              <a:t> </a:t>
            </a:r>
            <a:r>
              <a:rPr sz="1100" b="1" u="sng" spc="-5" dirty="0">
                <a:uFill>
                  <a:solidFill>
                    <a:srgbClr val="000000"/>
                  </a:solidFill>
                </a:uFill>
                <a:latin typeface="Carlito"/>
                <a:cs typeface="Carlito"/>
              </a:rPr>
              <a:t>SPECTRUM</a:t>
            </a:r>
            <a:endParaRPr sz="1100" dirty="0">
              <a:latin typeface="Carlito"/>
              <a:cs typeface="Carlito"/>
            </a:endParaRPr>
          </a:p>
          <a:p>
            <a:pPr marL="240665" marR="132715" indent="-228600">
              <a:lnSpc>
                <a:spcPct val="110800"/>
              </a:lnSpc>
              <a:spcBef>
                <a:spcPts val="20"/>
              </a:spcBef>
              <a:buFont typeface="Arial"/>
              <a:buChar char="•"/>
              <a:tabLst>
                <a:tab pos="240665" algn="l"/>
                <a:tab pos="241300" algn="l"/>
              </a:tabLst>
            </a:pPr>
            <a:r>
              <a:rPr sz="1200" spc="-5" dirty="0">
                <a:latin typeface="Times New Roman"/>
                <a:cs typeface="Times New Roman"/>
              </a:rPr>
              <a:t>Technical reviews </a:t>
            </a:r>
            <a:r>
              <a:rPr sz="1200" dirty="0">
                <a:latin typeface="Times New Roman"/>
                <a:cs typeface="Times New Roman"/>
              </a:rPr>
              <a:t>should be </a:t>
            </a:r>
            <a:r>
              <a:rPr sz="1200" spc="-5" dirty="0">
                <a:latin typeface="Times New Roman"/>
                <a:cs typeface="Times New Roman"/>
              </a:rPr>
              <a:t>applied </a:t>
            </a:r>
            <a:r>
              <a:rPr sz="1200" dirty="0">
                <a:latin typeface="Times New Roman"/>
                <a:cs typeface="Times New Roman"/>
              </a:rPr>
              <a:t>with a level of </a:t>
            </a:r>
            <a:r>
              <a:rPr sz="1200" spc="-5" dirty="0">
                <a:latin typeface="Times New Roman"/>
                <a:cs typeface="Times New Roman"/>
              </a:rPr>
              <a:t>formality </a:t>
            </a:r>
            <a:r>
              <a:rPr sz="1200" dirty="0">
                <a:latin typeface="Times New Roman"/>
                <a:cs typeface="Times New Roman"/>
              </a:rPr>
              <a:t>that </a:t>
            </a:r>
            <a:r>
              <a:rPr sz="1200" spc="-5" dirty="0">
                <a:latin typeface="Times New Roman"/>
                <a:cs typeface="Times New Roman"/>
              </a:rPr>
              <a:t>is appropriate for </a:t>
            </a: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to be built, the </a:t>
            </a:r>
            <a:r>
              <a:rPr sz="1200" spc="-5" dirty="0">
                <a:latin typeface="Times New Roman"/>
                <a:cs typeface="Times New Roman"/>
              </a:rPr>
              <a:t>project </a:t>
            </a:r>
            <a:r>
              <a:rPr sz="1200" dirty="0">
                <a:latin typeface="Times New Roman"/>
                <a:cs typeface="Times New Roman"/>
              </a:rPr>
              <a:t>time </a:t>
            </a:r>
            <a:r>
              <a:rPr sz="1200" spc="-5" dirty="0">
                <a:latin typeface="Times New Roman"/>
                <a:cs typeface="Times New Roman"/>
              </a:rPr>
              <a:t>line, and </a:t>
            </a:r>
            <a:r>
              <a:rPr sz="1200" dirty="0">
                <a:latin typeface="Times New Roman"/>
                <a:cs typeface="Times New Roman"/>
              </a:rPr>
              <a:t>the people </a:t>
            </a:r>
            <a:r>
              <a:rPr sz="1200" spc="-5" dirty="0">
                <a:latin typeface="Times New Roman"/>
                <a:cs typeface="Times New Roman"/>
              </a:rPr>
              <a:t>who </a:t>
            </a:r>
            <a:r>
              <a:rPr sz="1200" dirty="0">
                <a:latin typeface="Times New Roman"/>
                <a:cs typeface="Times New Roman"/>
              </a:rPr>
              <a:t>are doing the</a:t>
            </a:r>
            <a:r>
              <a:rPr sz="1200" spc="5" dirty="0">
                <a:latin typeface="Times New Roman"/>
                <a:cs typeface="Times New Roman"/>
              </a:rPr>
              <a:t> </a:t>
            </a:r>
            <a:r>
              <a:rPr sz="1200" spc="-5" dirty="0">
                <a:latin typeface="Times New Roman"/>
                <a:cs typeface="Times New Roman"/>
              </a:rPr>
              <a:t>work.</a:t>
            </a:r>
            <a:endParaRPr sz="1200" dirty="0">
              <a:latin typeface="Times New Roman"/>
              <a:cs typeface="Times New Roman"/>
            </a:endParaRPr>
          </a:p>
          <a:p>
            <a:pPr marL="240665" indent="-228600">
              <a:lnSpc>
                <a:spcPct val="100000"/>
              </a:lnSpc>
              <a:spcBef>
                <a:spcPts val="145"/>
              </a:spcBef>
              <a:buFont typeface="Arial"/>
              <a:buChar char="•"/>
              <a:tabLst>
                <a:tab pos="240665" algn="l"/>
                <a:tab pos="241300" algn="l"/>
              </a:tabLst>
            </a:pPr>
            <a:r>
              <a:rPr sz="1200" dirty="0">
                <a:latin typeface="Times New Roman"/>
                <a:cs typeface="Times New Roman"/>
              </a:rPr>
              <a:t>The formality of a </a:t>
            </a:r>
            <a:r>
              <a:rPr sz="1200" spc="-5" dirty="0">
                <a:latin typeface="Times New Roman"/>
                <a:cs typeface="Times New Roman"/>
              </a:rPr>
              <a:t>review increases</a:t>
            </a:r>
            <a:r>
              <a:rPr sz="1200" spc="-35" dirty="0">
                <a:latin typeface="Times New Roman"/>
                <a:cs typeface="Times New Roman"/>
              </a:rPr>
              <a:t> </a:t>
            </a:r>
            <a:r>
              <a:rPr sz="1200" spc="-5" dirty="0">
                <a:latin typeface="Times New Roman"/>
                <a:cs typeface="Times New Roman"/>
              </a:rPr>
              <a:t>when</a:t>
            </a:r>
            <a:endParaRPr sz="1200" dirty="0">
              <a:latin typeface="Times New Roman"/>
              <a:cs typeface="Times New Roman"/>
            </a:endParaRPr>
          </a:p>
          <a:p>
            <a:pPr marL="240665" indent="-228600">
              <a:lnSpc>
                <a:spcPct val="100000"/>
              </a:lnSpc>
              <a:spcBef>
                <a:spcPts val="155"/>
              </a:spcBef>
              <a:buFont typeface="Arial"/>
              <a:buChar char="•"/>
              <a:tabLst>
                <a:tab pos="240665" algn="l"/>
                <a:tab pos="241300" algn="l"/>
              </a:tabLst>
            </a:pPr>
            <a:r>
              <a:rPr sz="1200" spc="-5" dirty="0">
                <a:latin typeface="Times New Roman"/>
                <a:cs typeface="Times New Roman"/>
              </a:rPr>
              <a:t>Distinct roles are </a:t>
            </a:r>
            <a:r>
              <a:rPr sz="1200" dirty="0">
                <a:latin typeface="Times New Roman"/>
                <a:cs typeface="Times New Roman"/>
              </a:rPr>
              <a:t>explicitly </a:t>
            </a:r>
            <a:r>
              <a:rPr sz="1200" spc="-5" dirty="0">
                <a:latin typeface="Times New Roman"/>
                <a:cs typeface="Times New Roman"/>
              </a:rPr>
              <a:t>defined </a:t>
            </a:r>
            <a:r>
              <a:rPr sz="1200" dirty="0">
                <a:latin typeface="Times New Roman"/>
                <a:cs typeface="Times New Roman"/>
              </a:rPr>
              <a:t>for the</a:t>
            </a:r>
            <a:r>
              <a:rPr sz="1200" spc="-10" dirty="0">
                <a:latin typeface="Times New Roman"/>
                <a:cs typeface="Times New Roman"/>
              </a:rPr>
              <a:t> </a:t>
            </a:r>
            <a:r>
              <a:rPr sz="1200" spc="-5" dirty="0">
                <a:latin typeface="Times New Roman"/>
                <a:cs typeface="Times New Roman"/>
              </a:rPr>
              <a:t>reviewers,</a:t>
            </a:r>
            <a:endParaRPr sz="1200" dirty="0">
              <a:latin typeface="Times New Roman"/>
              <a:cs typeface="Times New Roman"/>
            </a:endParaRPr>
          </a:p>
          <a:p>
            <a:pPr marL="240665" indent="-228600">
              <a:lnSpc>
                <a:spcPct val="100000"/>
              </a:lnSpc>
              <a:spcBef>
                <a:spcPts val="160"/>
              </a:spcBef>
              <a:buFont typeface="Arial"/>
              <a:buChar char="•"/>
              <a:tabLst>
                <a:tab pos="240665" algn="l"/>
                <a:tab pos="241300" algn="l"/>
              </a:tabLst>
            </a:pPr>
            <a:r>
              <a:rPr sz="1200" spc="-5" dirty="0">
                <a:latin typeface="Times New Roman"/>
                <a:cs typeface="Times New Roman"/>
              </a:rPr>
              <a:t>There is </a:t>
            </a:r>
            <a:r>
              <a:rPr sz="1200" dirty="0">
                <a:latin typeface="Times New Roman"/>
                <a:cs typeface="Times New Roman"/>
              </a:rPr>
              <a:t>a </a:t>
            </a:r>
            <a:r>
              <a:rPr sz="1200" spc="-5" dirty="0">
                <a:latin typeface="Times New Roman"/>
                <a:cs typeface="Times New Roman"/>
              </a:rPr>
              <a:t>sufficient </a:t>
            </a:r>
            <a:r>
              <a:rPr sz="1200" dirty="0">
                <a:latin typeface="Times New Roman"/>
                <a:cs typeface="Times New Roman"/>
              </a:rPr>
              <a:t>amount of </a:t>
            </a:r>
            <a:r>
              <a:rPr sz="1200" spc="-5" dirty="0">
                <a:latin typeface="Times New Roman"/>
                <a:cs typeface="Times New Roman"/>
              </a:rPr>
              <a:t>planning and preparation for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review,</a:t>
            </a:r>
            <a:endParaRPr sz="1200" dirty="0">
              <a:latin typeface="Times New Roman"/>
              <a:cs typeface="Times New Roman"/>
            </a:endParaRPr>
          </a:p>
          <a:p>
            <a:pPr marL="240665" indent="-228600">
              <a:lnSpc>
                <a:spcPct val="100000"/>
              </a:lnSpc>
              <a:spcBef>
                <a:spcPts val="140"/>
              </a:spcBef>
              <a:buFont typeface="Arial"/>
              <a:buChar char="•"/>
              <a:tabLst>
                <a:tab pos="240665" algn="l"/>
                <a:tab pos="241300" algn="l"/>
              </a:tabLst>
            </a:pPr>
            <a:r>
              <a:rPr sz="1200" spc="-5" dirty="0">
                <a:latin typeface="Times New Roman"/>
                <a:cs typeface="Times New Roman"/>
              </a:rPr>
              <a:t>A </a:t>
            </a:r>
            <a:r>
              <a:rPr sz="1200" dirty="0">
                <a:latin typeface="Times New Roman"/>
                <a:cs typeface="Times New Roman"/>
              </a:rPr>
              <a:t>distinct </a:t>
            </a:r>
            <a:r>
              <a:rPr sz="1200" spc="-5" dirty="0">
                <a:latin typeface="Times New Roman"/>
                <a:cs typeface="Times New Roman"/>
              </a:rPr>
              <a:t>structure </a:t>
            </a:r>
            <a:r>
              <a:rPr sz="1200" dirty="0">
                <a:latin typeface="Times New Roman"/>
                <a:cs typeface="Times New Roman"/>
              </a:rPr>
              <a:t>for the </a:t>
            </a:r>
            <a:r>
              <a:rPr sz="1200" spc="-5" dirty="0">
                <a:latin typeface="Times New Roman"/>
                <a:cs typeface="Times New Roman"/>
              </a:rPr>
              <a:t>review </a:t>
            </a:r>
            <a:r>
              <a:rPr sz="1200" dirty="0">
                <a:latin typeface="Times New Roman"/>
                <a:cs typeface="Times New Roman"/>
              </a:rPr>
              <a:t>(including </a:t>
            </a:r>
            <a:r>
              <a:rPr sz="1200" spc="-5" dirty="0">
                <a:latin typeface="Times New Roman"/>
                <a:cs typeface="Times New Roman"/>
              </a:rPr>
              <a:t>tasks and internal </a:t>
            </a:r>
            <a:r>
              <a:rPr sz="1200" dirty="0">
                <a:latin typeface="Times New Roman"/>
                <a:cs typeface="Times New Roman"/>
              </a:rPr>
              <a:t>work products) </a:t>
            </a:r>
            <a:r>
              <a:rPr sz="1200" spc="-5" dirty="0">
                <a:latin typeface="Times New Roman"/>
                <a:cs typeface="Times New Roman"/>
              </a:rPr>
              <a:t>is</a:t>
            </a:r>
            <a:r>
              <a:rPr sz="1200" spc="-114" dirty="0">
                <a:latin typeface="Times New Roman"/>
                <a:cs typeface="Times New Roman"/>
              </a:rPr>
              <a:t> </a:t>
            </a:r>
            <a:r>
              <a:rPr sz="1200" spc="-5" dirty="0">
                <a:latin typeface="Times New Roman"/>
                <a:cs typeface="Times New Roman"/>
              </a:rPr>
              <a:t>defined,</a:t>
            </a:r>
            <a:endParaRPr sz="1200" dirty="0">
              <a:latin typeface="Times New Roman"/>
              <a:cs typeface="Times New Roman"/>
            </a:endParaRPr>
          </a:p>
          <a:p>
            <a:pPr marL="240665" marR="7620" indent="-228600">
              <a:lnSpc>
                <a:spcPct val="110800"/>
              </a:lnSpc>
              <a:spcBef>
                <a:spcPts val="5"/>
              </a:spcBef>
              <a:buFont typeface="Arial"/>
              <a:buChar char="•"/>
              <a:tabLst>
                <a:tab pos="240665" algn="l"/>
                <a:tab pos="241300" algn="l"/>
              </a:tabLst>
            </a:pPr>
            <a:r>
              <a:rPr sz="1200" spc="-5" dirty="0">
                <a:latin typeface="Times New Roman"/>
                <a:cs typeface="Times New Roman"/>
              </a:rPr>
              <a:t>A set </a:t>
            </a:r>
            <a:r>
              <a:rPr sz="1200" dirty="0">
                <a:latin typeface="Times New Roman"/>
                <a:cs typeface="Times New Roman"/>
              </a:rPr>
              <a:t>of specific </a:t>
            </a:r>
            <a:r>
              <a:rPr sz="1200" spc="-5" dirty="0">
                <a:latin typeface="Times New Roman"/>
                <a:cs typeface="Times New Roman"/>
              </a:rPr>
              <a:t>tasks </a:t>
            </a:r>
            <a:r>
              <a:rPr sz="1200" dirty="0">
                <a:latin typeface="Times New Roman"/>
                <a:cs typeface="Times New Roman"/>
              </a:rPr>
              <a:t>would be </a:t>
            </a:r>
            <a:r>
              <a:rPr sz="1200" spc="-5" dirty="0">
                <a:latin typeface="Times New Roman"/>
                <a:cs typeface="Times New Roman"/>
              </a:rPr>
              <a:t>conducted </a:t>
            </a:r>
            <a:r>
              <a:rPr sz="1200" dirty="0">
                <a:latin typeface="Times New Roman"/>
                <a:cs typeface="Times New Roman"/>
              </a:rPr>
              <a:t>based on </a:t>
            </a:r>
            <a:r>
              <a:rPr sz="1200" spc="-5" dirty="0">
                <a:latin typeface="Times New Roman"/>
                <a:cs typeface="Times New Roman"/>
              </a:rPr>
              <a:t>an agenda </a:t>
            </a:r>
            <a:r>
              <a:rPr sz="1200" dirty="0">
                <a:latin typeface="Times New Roman"/>
                <a:cs typeface="Times New Roman"/>
              </a:rPr>
              <a:t>that </a:t>
            </a:r>
            <a:r>
              <a:rPr sz="1200" spc="-5" dirty="0">
                <a:latin typeface="Times New Roman"/>
                <a:cs typeface="Times New Roman"/>
              </a:rPr>
              <a:t>was </a:t>
            </a:r>
            <a:r>
              <a:rPr sz="1200" dirty="0">
                <a:latin typeface="Times New Roman"/>
                <a:cs typeface="Times New Roman"/>
              </a:rPr>
              <a:t>developed before  the </a:t>
            </a:r>
            <a:r>
              <a:rPr sz="1200" spc="-5" dirty="0">
                <a:latin typeface="Times New Roman"/>
                <a:cs typeface="Times New Roman"/>
              </a:rPr>
              <a:t>review</a:t>
            </a:r>
            <a:r>
              <a:rPr sz="1200" spc="-10" dirty="0">
                <a:latin typeface="Times New Roman"/>
                <a:cs typeface="Times New Roman"/>
              </a:rPr>
              <a:t> </a:t>
            </a:r>
            <a:r>
              <a:rPr sz="1200" spc="-5" dirty="0">
                <a:latin typeface="Times New Roman"/>
                <a:cs typeface="Times New Roman"/>
              </a:rPr>
              <a:t>occurred.</a:t>
            </a:r>
            <a:endParaRPr sz="1200" dirty="0">
              <a:latin typeface="Times New Roman"/>
              <a:cs typeface="Times New Roman"/>
            </a:endParaRPr>
          </a:p>
          <a:p>
            <a:pPr marL="240665" marR="5080" indent="-228600">
              <a:lnSpc>
                <a:spcPts val="1600"/>
              </a:lnSpc>
              <a:spcBef>
                <a:spcPts val="60"/>
              </a:spcBef>
              <a:buFont typeface="Arial"/>
              <a:buChar char="•"/>
              <a:tabLst>
                <a:tab pos="240665" algn="l"/>
                <a:tab pos="241300" algn="l"/>
              </a:tabLst>
            </a:pPr>
            <a:r>
              <a:rPr sz="1200" dirty="0">
                <a:latin typeface="Times New Roman"/>
                <a:cs typeface="Times New Roman"/>
              </a:rPr>
              <a:t>The </a:t>
            </a:r>
            <a:r>
              <a:rPr sz="1200" spc="-5" dirty="0">
                <a:latin typeface="Times New Roman"/>
                <a:cs typeface="Times New Roman"/>
              </a:rPr>
              <a:t>results </a:t>
            </a:r>
            <a:r>
              <a:rPr sz="1200" dirty="0">
                <a:latin typeface="Times New Roman"/>
                <a:cs typeface="Times New Roman"/>
              </a:rPr>
              <a:t>of the </a:t>
            </a:r>
            <a:r>
              <a:rPr sz="1200" spc="-5" dirty="0">
                <a:latin typeface="Times New Roman"/>
                <a:cs typeface="Times New Roman"/>
              </a:rPr>
              <a:t>review </a:t>
            </a:r>
            <a:r>
              <a:rPr sz="1200" dirty="0">
                <a:latin typeface="Times New Roman"/>
                <a:cs typeface="Times New Roman"/>
              </a:rPr>
              <a:t>would be formally </a:t>
            </a:r>
            <a:r>
              <a:rPr sz="1200" spc="-5" dirty="0">
                <a:latin typeface="Times New Roman"/>
                <a:cs typeface="Times New Roman"/>
              </a:rPr>
              <a:t>recorded, and </a:t>
            </a:r>
            <a:r>
              <a:rPr sz="1200" dirty="0">
                <a:latin typeface="Times New Roman"/>
                <a:cs typeface="Times New Roman"/>
              </a:rPr>
              <a:t>the </a:t>
            </a:r>
            <a:r>
              <a:rPr sz="1200" spc="5" dirty="0">
                <a:latin typeface="Times New Roman"/>
                <a:cs typeface="Times New Roman"/>
              </a:rPr>
              <a:t>team </a:t>
            </a:r>
            <a:r>
              <a:rPr sz="1200" dirty="0">
                <a:latin typeface="Times New Roman"/>
                <a:cs typeface="Times New Roman"/>
              </a:rPr>
              <a:t>would </a:t>
            </a:r>
            <a:r>
              <a:rPr sz="1200" spc="-5" dirty="0">
                <a:latin typeface="Times New Roman"/>
                <a:cs typeface="Times New Roman"/>
              </a:rPr>
              <a:t>decide </a:t>
            </a:r>
            <a:r>
              <a:rPr sz="1200" dirty="0">
                <a:latin typeface="Times New Roman"/>
                <a:cs typeface="Times New Roman"/>
              </a:rPr>
              <a:t>on the  </a:t>
            </a:r>
            <a:r>
              <a:rPr sz="1200" spc="-5" dirty="0">
                <a:latin typeface="Times New Roman"/>
                <a:cs typeface="Times New Roman"/>
              </a:rPr>
              <a:t>status </a:t>
            </a:r>
            <a:r>
              <a:rPr sz="1200" dirty="0">
                <a:latin typeface="Times New Roman"/>
                <a:cs typeface="Times New Roman"/>
              </a:rPr>
              <a:t>of the </a:t>
            </a:r>
            <a:r>
              <a:rPr sz="1200" spc="-5" dirty="0">
                <a:latin typeface="Times New Roman"/>
                <a:cs typeface="Times New Roman"/>
              </a:rPr>
              <a:t>work </a:t>
            </a:r>
            <a:r>
              <a:rPr sz="1200" dirty="0">
                <a:latin typeface="Times New Roman"/>
                <a:cs typeface="Times New Roman"/>
              </a:rPr>
              <a:t>product </a:t>
            </a:r>
            <a:r>
              <a:rPr sz="1200" spc="-5" dirty="0">
                <a:latin typeface="Times New Roman"/>
                <a:cs typeface="Times New Roman"/>
              </a:rPr>
              <a:t>based </a:t>
            </a:r>
            <a:r>
              <a:rPr sz="1200" dirty="0">
                <a:latin typeface="Times New Roman"/>
                <a:cs typeface="Times New Roman"/>
              </a:rPr>
              <a:t>on the </a:t>
            </a:r>
            <a:r>
              <a:rPr sz="1200" spc="-5" dirty="0">
                <a:latin typeface="Times New Roman"/>
                <a:cs typeface="Times New Roman"/>
              </a:rPr>
              <a:t>outcome </a:t>
            </a:r>
            <a:r>
              <a:rPr sz="1200" dirty="0">
                <a:latin typeface="Times New Roman"/>
                <a:cs typeface="Times New Roman"/>
              </a:rPr>
              <a:t>of the</a:t>
            </a:r>
            <a:r>
              <a:rPr sz="1200" spc="10" dirty="0">
                <a:latin typeface="Times New Roman"/>
                <a:cs typeface="Times New Roman"/>
              </a:rPr>
              <a:t> </a:t>
            </a:r>
            <a:r>
              <a:rPr sz="1200" spc="-5" dirty="0">
                <a:latin typeface="Times New Roman"/>
                <a:cs typeface="Times New Roman"/>
              </a:rPr>
              <a:t>review.</a:t>
            </a:r>
            <a:endParaRPr sz="1200" dirty="0">
              <a:latin typeface="Times New Roman"/>
              <a:cs typeface="Times New Roman"/>
            </a:endParaRPr>
          </a:p>
          <a:p>
            <a:pPr marL="240665" indent="-228600">
              <a:lnSpc>
                <a:spcPct val="100000"/>
              </a:lnSpc>
              <a:spcBef>
                <a:spcPts val="60"/>
              </a:spcBef>
              <a:buFont typeface="Arial"/>
              <a:buChar char="•"/>
              <a:tabLst>
                <a:tab pos="240665" algn="l"/>
                <a:tab pos="241300" algn="l"/>
              </a:tabLst>
            </a:pPr>
            <a:r>
              <a:rPr sz="1200" spc="-5" dirty="0">
                <a:latin typeface="Times New Roman"/>
                <a:cs typeface="Times New Roman"/>
              </a:rPr>
              <a:t>Members</a:t>
            </a:r>
            <a:r>
              <a:rPr sz="1200" spc="250" dirty="0">
                <a:latin typeface="Times New Roman"/>
                <a:cs typeface="Times New Roman"/>
              </a:rPr>
              <a:t> </a:t>
            </a:r>
            <a:r>
              <a:rPr sz="1200" dirty="0">
                <a:latin typeface="Times New Roman"/>
                <a:cs typeface="Times New Roman"/>
              </a:rPr>
              <a:t>of</a:t>
            </a:r>
            <a:r>
              <a:rPr sz="1200" spc="250" dirty="0">
                <a:latin typeface="Times New Roman"/>
                <a:cs typeface="Times New Roman"/>
              </a:rPr>
              <a:t> </a:t>
            </a:r>
            <a:r>
              <a:rPr sz="1200" dirty="0">
                <a:latin typeface="Times New Roman"/>
                <a:cs typeface="Times New Roman"/>
              </a:rPr>
              <a:t>the</a:t>
            </a:r>
            <a:r>
              <a:rPr sz="1200" spc="245" dirty="0">
                <a:latin typeface="Times New Roman"/>
                <a:cs typeface="Times New Roman"/>
              </a:rPr>
              <a:t> </a:t>
            </a:r>
            <a:r>
              <a:rPr sz="1200" spc="-5" dirty="0">
                <a:latin typeface="Times New Roman"/>
                <a:cs typeface="Times New Roman"/>
              </a:rPr>
              <a:t>review</a:t>
            </a:r>
            <a:r>
              <a:rPr sz="1200" spc="260" dirty="0">
                <a:latin typeface="Times New Roman"/>
                <a:cs typeface="Times New Roman"/>
              </a:rPr>
              <a:t> </a:t>
            </a:r>
            <a:r>
              <a:rPr sz="1200" spc="-5" dirty="0">
                <a:latin typeface="Times New Roman"/>
                <a:cs typeface="Times New Roman"/>
              </a:rPr>
              <a:t>team</a:t>
            </a:r>
            <a:r>
              <a:rPr sz="1200" spc="250" dirty="0">
                <a:latin typeface="Times New Roman"/>
                <a:cs typeface="Times New Roman"/>
              </a:rPr>
              <a:t> </a:t>
            </a:r>
            <a:r>
              <a:rPr sz="1200" spc="-5" dirty="0">
                <a:latin typeface="Times New Roman"/>
                <a:cs typeface="Times New Roman"/>
              </a:rPr>
              <a:t>might</a:t>
            </a:r>
            <a:r>
              <a:rPr sz="1200" spc="254" dirty="0">
                <a:latin typeface="Times New Roman"/>
                <a:cs typeface="Times New Roman"/>
              </a:rPr>
              <a:t> </a:t>
            </a:r>
            <a:r>
              <a:rPr sz="1200" spc="-5" dirty="0">
                <a:latin typeface="Times New Roman"/>
                <a:cs typeface="Times New Roman"/>
              </a:rPr>
              <a:t>also</a:t>
            </a:r>
            <a:r>
              <a:rPr sz="1200" spc="254" dirty="0">
                <a:latin typeface="Times New Roman"/>
                <a:cs typeface="Times New Roman"/>
              </a:rPr>
              <a:t> </a:t>
            </a:r>
            <a:r>
              <a:rPr sz="1200" dirty="0">
                <a:latin typeface="Times New Roman"/>
                <a:cs typeface="Times New Roman"/>
              </a:rPr>
              <a:t>verify</a:t>
            </a:r>
            <a:r>
              <a:rPr sz="1200" spc="235" dirty="0">
                <a:latin typeface="Times New Roman"/>
                <a:cs typeface="Times New Roman"/>
              </a:rPr>
              <a:t> </a:t>
            </a:r>
            <a:r>
              <a:rPr sz="1200" dirty="0">
                <a:latin typeface="Times New Roman"/>
                <a:cs typeface="Times New Roman"/>
              </a:rPr>
              <a:t>that</a:t>
            </a:r>
            <a:r>
              <a:rPr sz="1200" spc="275" dirty="0">
                <a:latin typeface="Times New Roman"/>
                <a:cs typeface="Times New Roman"/>
              </a:rPr>
              <a:t> </a:t>
            </a:r>
            <a:r>
              <a:rPr sz="1200" dirty="0">
                <a:latin typeface="Times New Roman"/>
                <a:cs typeface="Times New Roman"/>
              </a:rPr>
              <a:t>the</a:t>
            </a:r>
            <a:r>
              <a:rPr sz="1200" spc="245" dirty="0">
                <a:latin typeface="Times New Roman"/>
                <a:cs typeface="Times New Roman"/>
              </a:rPr>
              <a:t> </a:t>
            </a:r>
            <a:r>
              <a:rPr sz="1200" spc="-5" dirty="0">
                <a:latin typeface="Times New Roman"/>
                <a:cs typeface="Times New Roman"/>
              </a:rPr>
              <a:t>corrections</a:t>
            </a:r>
            <a:r>
              <a:rPr sz="1200" spc="254" dirty="0">
                <a:latin typeface="Times New Roman"/>
                <a:cs typeface="Times New Roman"/>
              </a:rPr>
              <a:t> </a:t>
            </a:r>
            <a:r>
              <a:rPr sz="1200" dirty="0">
                <a:latin typeface="Times New Roman"/>
                <a:cs typeface="Times New Roman"/>
              </a:rPr>
              <a:t>made</a:t>
            </a:r>
            <a:r>
              <a:rPr sz="1200" spc="245" dirty="0">
                <a:latin typeface="Times New Roman"/>
                <a:cs typeface="Times New Roman"/>
              </a:rPr>
              <a:t> </a:t>
            </a:r>
            <a:r>
              <a:rPr sz="1200" spc="-5" dirty="0">
                <a:latin typeface="Times New Roman"/>
                <a:cs typeface="Times New Roman"/>
              </a:rPr>
              <a:t>were</a:t>
            </a:r>
            <a:r>
              <a:rPr sz="1200" spc="250" dirty="0">
                <a:latin typeface="Times New Roman"/>
                <a:cs typeface="Times New Roman"/>
              </a:rPr>
              <a:t> </a:t>
            </a:r>
            <a:r>
              <a:rPr sz="1200" dirty="0">
                <a:latin typeface="Times New Roman"/>
                <a:cs typeface="Times New Roman"/>
              </a:rPr>
              <a:t>done</a:t>
            </a:r>
          </a:p>
          <a:p>
            <a:pPr marL="240665">
              <a:lnSpc>
                <a:spcPct val="100000"/>
              </a:lnSpc>
              <a:spcBef>
                <a:spcPts val="145"/>
              </a:spcBef>
            </a:pPr>
            <a:r>
              <a:rPr sz="1200" dirty="0">
                <a:latin typeface="Times New Roman"/>
                <a:cs typeface="Times New Roman"/>
              </a:rPr>
              <a:t>properly</a:t>
            </a:r>
          </a:p>
        </p:txBody>
      </p:sp>
      <p:sp>
        <p:nvSpPr>
          <p:cNvPr id="6" name="object 6"/>
          <p:cNvSpPr/>
          <p:nvPr/>
        </p:nvSpPr>
        <p:spPr>
          <a:xfrm>
            <a:off x="1371600" y="3715511"/>
            <a:ext cx="5943600" cy="263804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109</a:t>
            </a:fld>
            <a:endParaRPr dirty="0"/>
          </a:p>
        </p:txBody>
      </p:sp>
    </p:spTree>
    <p:extLst>
      <p:ext uri="{BB962C8B-B14F-4D97-AF65-F5344CB8AC3E}">
        <p14:creationId xmlns:p14="http://schemas.microsoft.com/office/powerpoint/2010/main" val="2163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8906"/>
            <a:ext cx="5970905" cy="4316095"/>
          </a:xfrm>
          <a:prstGeom prst="rect">
            <a:avLst/>
          </a:prstGeom>
        </p:spPr>
        <p:txBody>
          <a:bodyPr vert="horz" wrap="square" lIns="0" tIns="25400" rIns="0" bIns="0" rtlCol="0">
            <a:spAutoFit/>
          </a:bodyPr>
          <a:lstStyle/>
          <a:p>
            <a:pPr marL="469265" marR="5715" indent="-228600" algn="just">
              <a:lnSpc>
                <a:spcPts val="1370"/>
              </a:lnSpc>
              <a:spcBef>
                <a:spcPts val="200"/>
              </a:spcBef>
              <a:buFont typeface="Symbol"/>
              <a:buChar char=""/>
              <a:tabLst>
                <a:tab pos="469900" algn="l"/>
              </a:tabLst>
            </a:pPr>
            <a:r>
              <a:rPr sz="1200" spc="-5" dirty="0">
                <a:latin typeface="Times New Roman"/>
                <a:cs typeface="Times New Roman"/>
              </a:rPr>
              <a:t>Test cases </a:t>
            </a:r>
            <a:r>
              <a:rPr sz="1200" dirty="0">
                <a:latin typeface="Times New Roman"/>
                <a:cs typeface="Times New Roman"/>
              </a:rPr>
              <a:t>should be </a:t>
            </a:r>
            <a:r>
              <a:rPr sz="1200" spc="-5" dirty="0">
                <a:latin typeface="Times New Roman"/>
                <a:cs typeface="Times New Roman"/>
              </a:rPr>
              <a:t>designed </a:t>
            </a:r>
            <a:r>
              <a:rPr sz="1200" dirty="0">
                <a:latin typeface="Times New Roman"/>
                <a:cs typeface="Times New Roman"/>
              </a:rPr>
              <a:t>to uncover </a:t>
            </a:r>
            <a:r>
              <a:rPr sz="1200" spc="-5" dirty="0">
                <a:latin typeface="Times New Roman"/>
                <a:cs typeface="Times New Roman"/>
              </a:rPr>
              <a:t>errors </a:t>
            </a:r>
            <a:r>
              <a:rPr sz="1200" dirty="0">
                <a:latin typeface="Times New Roman"/>
                <a:cs typeface="Times New Roman"/>
              </a:rPr>
              <a:t>due to </a:t>
            </a:r>
            <a:r>
              <a:rPr sz="1200" spc="-5" dirty="0">
                <a:latin typeface="Times New Roman"/>
                <a:cs typeface="Times New Roman"/>
              </a:rPr>
              <a:t>erroneous </a:t>
            </a:r>
            <a:r>
              <a:rPr sz="1200" dirty="0">
                <a:latin typeface="Times New Roman"/>
                <a:cs typeface="Times New Roman"/>
              </a:rPr>
              <a:t>computations, </a:t>
            </a:r>
            <a:r>
              <a:rPr sz="1200" spc="-5" dirty="0">
                <a:latin typeface="Times New Roman"/>
                <a:cs typeface="Times New Roman"/>
              </a:rPr>
              <a:t>incorrect  comparisons, </a:t>
            </a:r>
            <a:r>
              <a:rPr sz="1200" dirty="0">
                <a:latin typeface="Times New Roman"/>
                <a:cs typeface="Times New Roman"/>
              </a:rPr>
              <a:t>or improper </a:t>
            </a:r>
            <a:r>
              <a:rPr sz="1200" spc="-5" dirty="0">
                <a:latin typeface="Times New Roman"/>
                <a:cs typeface="Times New Roman"/>
              </a:rPr>
              <a:t>control</a:t>
            </a:r>
            <a:r>
              <a:rPr sz="1200" dirty="0">
                <a:latin typeface="Times New Roman"/>
                <a:cs typeface="Times New Roman"/>
              </a:rPr>
              <a:t> flow.</a:t>
            </a:r>
            <a:endParaRPr sz="1200">
              <a:latin typeface="Times New Roman"/>
              <a:cs typeface="Times New Roman"/>
            </a:endParaRPr>
          </a:p>
          <a:p>
            <a:pPr marL="469265" marR="5080" indent="-228600" algn="just">
              <a:lnSpc>
                <a:spcPct val="95600"/>
              </a:lnSpc>
              <a:spcBef>
                <a:spcPts val="65"/>
              </a:spcBef>
              <a:buFont typeface="Symbol"/>
              <a:buChar char=""/>
              <a:tabLst>
                <a:tab pos="469900" algn="l"/>
              </a:tabLst>
            </a:pPr>
            <a:r>
              <a:rPr sz="1200" dirty="0">
                <a:latin typeface="Times New Roman"/>
                <a:cs typeface="Times New Roman"/>
              </a:rPr>
              <a:t>Boundary testing </a:t>
            </a:r>
            <a:r>
              <a:rPr sz="1200" spc="-5" dirty="0">
                <a:latin typeface="Times New Roman"/>
                <a:cs typeface="Times New Roman"/>
              </a:rPr>
              <a:t>is </a:t>
            </a:r>
            <a:r>
              <a:rPr sz="1200" dirty="0">
                <a:latin typeface="Times New Roman"/>
                <a:cs typeface="Times New Roman"/>
              </a:rPr>
              <a:t>one of the most </a:t>
            </a:r>
            <a:r>
              <a:rPr sz="1200" spc="-5" dirty="0">
                <a:latin typeface="Times New Roman"/>
                <a:cs typeface="Times New Roman"/>
              </a:rPr>
              <a:t>important unit </a:t>
            </a:r>
            <a:r>
              <a:rPr sz="1200" dirty="0">
                <a:latin typeface="Times New Roman"/>
                <a:cs typeface="Times New Roman"/>
              </a:rPr>
              <a:t>testing </a:t>
            </a:r>
            <a:r>
              <a:rPr sz="1200" spc="-5" dirty="0">
                <a:latin typeface="Times New Roman"/>
                <a:cs typeface="Times New Roman"/>
              </a:rPr>
              <a:t>tasks. Software often fails at its  boundaries. That is, errors often occur when </a:t>
            </a:r>
            <a:r>
              <a:rPr sz="1200" dirty="0">
                <a:latin typeface="Times New Roman"/>
                <a:cs typeface="Times New Roman"/>
              </a:rPr>
              <a:t>the </a:t>
            </a:r>
            <a:r>
              <a:rPr sz="1200" i="1" dirty="0">
                <a:latin typeface="Times New Roman"/>
                <a:cs typeface="Times New Roman"/>
              </a:rPr>
              <a:t>n </a:t>
            </a:r>
            <a:r>
              <a:rPr sz="1200" dirty="0">
                <a:latin typeface="Times New Roman"/>
                <a:cs typeface="Times New Roman"/>
              </a:rPr>
              <a:t>th </a:t>
            </a:r>
            <a:r>
              <a:rPr sz="1200" spc="-5" dirty="0">
                <a:latin typeface="Times New Roman"/>
                <a:cs typeface="Times New Roman"/>
              </a:rPr>
              <a:t>element </a:t>
            </a:r>
            <a:r>
              <a:rPr sz="1200" dirty="0">
                <a:latin typeface="Times New Roman"/>
                <a:cs typeface="Times New Roman"/>
              </a:rPr>
              <a:t>of </a:t>
            </a:r>
            <a:r>
              <a:rPr sz="1200" spc="-5" dirty="0">
                <a:latin typeface="Times New Roman"/>
                <a:cs typeface="Times New Roman"/>
              </a:rPr>
              <a:t>an </a:t>
            </a:r>
            <a:r>
              <a:rPr sz="1200" i="1" dirty="0">
                <a:latin typeface="Times New Roman"/>
                <a:cs typeface="Times New Roman"/>
              </a:rPr>
              <a:t>n </a:t>
            </a:r>
            <a:r>
              <a:rPr sz="1200" spc="-5" dirty="0">
                <a:latin typeface="Times New Roman"/>
                <a:cs typeface="Times New Roman"/>
              </a:rPr>
              <a:t>-dimensional </a:t>
            </a:r>
            <a:r>
              <a:rPr sz="1200" dirty="0">
                <a:latin typeface="Times New Roman"/>
                <a:cs typeface="Times New Roman"/>
              </a:rPr>
              <a:t>array </a:t>
            </a:r>
            <a:r>
              <a:rPr sz="1200" spc="-5" dirty="0">
                <a:latin typeface="Times New Roman"/>
                <a:cs typeface="Times New Roman"/>
              </a:rPr>
              <a:t>is  processed, when </a:t>
            </a:r>
            <a:r>
              <a:rPr sz="1200" dirty="0">
                <a:latin typeface="Times New Roman"/>
                <a:cs typeface="Times New Roman"/>
              </a:rPr>
              <a:t>the </a:t>
            </a:r>
            <a:r>
              <a:rPr sz="1200" i="1" dirty="0">
                <a:latin typeface="Times New Roman"/>
                <a:cs typeface="Times New Roman"/>
              </a:rPr>
              <a:t>i</a:t>
            </a:r>
            <a:r>
              <a:rPr sz="1200" dirty="0">
                <a:latin typeface="Times New Roman"/>
                <a:cs typeface="Times New Roman"/>
              </a:rPr>
              <a:t>th repetition of a loop with </a:t>
            </a:r>
            <a:r>
              <a:rPr sz="1200" i="1" dirty="0">
                <a:latin typeface="Times New Roman"/>
                <a:cs typeface="Times New Roman"/>
              </a:rPr>
              <a:t>I </a:t>
            </a:r>
            <a:r>
              <a:rPr sz="1200" spc="-5" dirty="0">
                <a:latin typeface="Times New Roman"/>
                <a:cs typeface="Times New Roman"/>
              </a:rPr>
              <a:t>passes is </a:t>
            </a:r>
            <a:r>
              <a:rPr sz="1200" dirty="0">
                <a:latin typeface="Times New Roman"/>
                <a:cs typeface="Times New Roman"/>
              </a:rPr>
              <a:t>invoked, </a:t>
            </a:r>
            <a:r>
              <a:rPr sz="1200" spc="-5" dirty="0">
                <a:latin typeface="Times New Roman"/>
                <a:cs typeface="Times New Roman"/>
              </a:rPr>
              <a:t>when </a:t>
            </a:r>
            <a:r>
              <a:rPr sz="1200" dirty="0">
                <a:latin typeface="Times New Roman"/>
                <a:cs typeface="Times New Roman"/>
              </a:rPr>
              <a:t>the </a:t>
            </a:r>
            <a:r>
              <a:rPr sz="1200" spc="-5" dirty="0">
                <a:latin typeface="Times New Roman"/>
                <a:cs typeface="Times New Roman"/>
              </a:rPr>
              <a:t>maximum  </a:t>
            </a:r>
            <a:r>
              <a:rPr sz="1200" dirty="0">
                <a:latin typeface="Times New Roman"/>
                <a:cs typeface="Times New Roman"/>
              </a:rPr>
              <a:t>or minimum </a:t>
            </a:r>
            <a:r>
              <a:rPr sz="1200" spc="-5" dirty="0">
                <a:latin typeface="Times New Roman"/>
                <a:cs typeface="Times New Roman"/>
              </a:rPr>
              <a:t>allowable value is</a:t>
            </a:r>
            <a:r>
              <a:rPr sz="1200" spc="10" dirty="0">
                <a:latin typeface="Times New Roman"/>
                <a:cs typeface="Times New Roman"/>
              </a:rPr>
              <a:t> </a:t>
            </a:r>
            <a:r>
              <a:rPr sz="1200" spc="-5" dirty="0">
                <a:latin typeface="Times New Roman"/>
                <a:cs typeface="Times New Roman"/>
              </a:rPr>
              <a:t>encountered.</a:t>
            </a:r>
            <a:endParaRPr sz="1200">
              <a:latin typeface="Times New Roman"/>
              <a:cs typeface="Times New Roman"/>
            </a:endParaRPr>
          </a:p>
          <a:p>
            <a:pPr marL="469265" marR="5080" indent="-228600">
              <a:lnSpc>
                <a:spcPts val="1370"/>
              </a:lnSpc>
              <a:spcBef>
                <a:spcPts val="140"/>
              </a:spcBef>
              <a:buFont typeface="Symbol"/>
              <a:buChar char=""/>
              <a:tabLst>
                <a:tab pos="469265" algn="l"/>
                <a:tab pos="469900" algn="l"/>
              </a:tabLst>
            </a:pPr>
            <a:r>
              <a:rPr sz="1200" spc="-5" dirty="0">
                <a:latin typeface="Times New Roman"/>
                <a:cs typeface="Times New Roman"/>
              </a:rPr>
              <a:t>Test cases </a:t>
            </a:r>
            <a:r>
              <a:rPr sz="1200" dirty="0">
                <a:latin typeface="Times New Roman"/>
                <a:cs typeface="Times New Roman"/>
              </a:rPr>
              <a:t>that </a:t>
            </a:r>
            <a:r>
              <a:rPr sz="1200" spc="-5" dirty="0">
                <a:latin typeface="Times New Roman"/>
                <a:cs typeface="Times New Roman"/>
              </a:rPr>
              <a:t>exercise data structure, control </a:t>
            </a:r>
            <a:r>
              <a:rPr sz="1200" dirty="0">
                <a:latin typeface="Times New Roman"/>
                <a:cs typeface="Times New Roman"/>
              </a:rPr>
              <a:t>flow, </a:t>
            </a:r>
            <a:r>
              <a:rPr sz="1200" spc="-5" dirty="0">
                <a:latin typeface="Times New Roman"/>
                <a:cs typeface="Times New Roman"/>
              </a:rPr>
              <a:t>and data values </a:t>
            </a:r>
            <a:r>
              <a:rPr sz="1200" dirty="0">
                <a:latin typeface="Times New Roman"/>
                <a:cs typeface="Times New Roman"/>
              </a:rPr>
              <a:t>just </a:t>
            </a:r>
            <a:r>
              <a:rPr sz="1200" spc="-5" dirty="0">
                <a:latin typeface="Times New Roman"/>
                <a:cs typeface="Times New Roman"/>
              </a:rPr>
              <a:t>below, at, and</a:t>
            </a:r>
            <a:r>
              <a:rPr sz="1200" spc="-195" dirty="0">
                <a:latin typeface="Times New Roman"/>
                <a:cs typeface="Times New Roman"/>
              </a:rPr>
              <a:t> </a:t>
            </a:r>
            <a:r>
              <a:rPr sz="1200" dirty="0">
                <a:latin typeface="Times New Roman"/>
                <a:cs typeface="Times New Roman"/>
              </a:rPr>
              <a:t>just  </a:t>
            </a:r>
            <a:r>
              <a:rPr sz="1200" spc="-5" dirty="0">
                <a:latin typeface="Times New Roman"/>
                <a:cs typeface="Times New Roman"/>
              </a:rPr>
              <a:t>above </a:t>
            </a:r>
            <a:r>
              <a:rPr sz="1200" dirty="0">
                <a:latin typeface="Times New Roman"/>
                <a:cs typeface="Times New Roman"/>
              </a:rPr>
              <a:t>maxima </a:t>
            </a:r>
            <a:r>
              <a:rPr sz="1200" spc="-5" dirty="0">
                <a:latin typeface="Times New Roman"/>
                <a:cs typeface="Times New Roman"/>
              </a:rPr>
              <a:t>and </a:t>
            </a:r>
            <a:r>
              <a:rPr sz="1200" dirty="0">
                <a:latin typeface="Times New Roman"/>
                <a:cs typeface="Times New Roman"/>
              </a:rPr>
              <a:t>minima </a:t>
            </a:r>
            <a:r>
              <a:rPr sz="1200" spc="-5" dirty="0">
                <a:latin typeface="Times New Roman"/>
                <a:cs typeface="Times New Roman"/>
              </a:rPr>
              <a:t>are </a:t>
            </a:r>
            <a:r>
              <a:rPr sz="1200" spc="5" dirty="0">
                <a:latin typeface="Times New Roman"/>
                <a:cs typeface="Times New Roman"/>
              </a:rPr>
              <a:t>very </a:t>
            </a:r>
            <a:r>
              <a:rPr sz="1200" dirty="0">
                <a:latin typeface="Times New Roman"/>
                <a:cs typeface="Times New Roman"/>
              </a:rPr>
              <a:t>likely to uncover</a:t>
            </a:r>
            <a:r>
              <a:rPr sz="1200" spc="-70" dirty="0">
                <a:latin typeface="Times New Roman"/>
                <a:cs typeface="Times New Roman"/>
              </a:rPr>
              <a:t> </a:t>
            </a:r>
            <a:r>
              <a:rPr sz="1200" spc="-5" dirty="0">
                <a:latin typeface="Times New Roman"/>
                <a:cs typeface="Times New Roman"/>
              </a:rPr>
              <a:t>errors.</a:t>
            </a:r>
            <a:endParaRPr sz="1200">
              <a:latin typeface="Times New Roman"/>
              <a:cs typeface="Times New Roman"/>
            </a:endParaRPr>
          </a:p>
          <a:p>
            <a:pPr marL="469265" marR="5080" indent="-228600">
              <a:lnSpc>
                <a:spcPts val="1380"/>
              </a:lnSpc>
              <a:spcBef>
                <a:spcPts val="95"/>
              </a:spcBef>
              <a:buFont typeface="Symbol"/>
              <a:buChar char=""/>
              <a:tabLst>
                <a:tab pos="469265" algn="l"/>
                <a:tab pos="469900" algn="l"/>
              </a:tabLst>
            </a:pPr>
            <a:r>
              <a:rPr sz="1200" spc="-5" dirty="0">
                <a:latin typeface="Times New Roman"/>
                <a:cs typeface="Times New Roman"/>
              </a:rPr>
              <a:t>A good design anticipates error conditions and establishes </a:t>
            </a:r>
            <a:r>
              <a:rPr sz="1200" dirty="0">
                <a:latin typeface="Times New Roman"/>
                <a:cs typeface="Times New Roman"/>
              </a:rPr>
              <a:t>error-handling paths to reroute  or cleanly terminate </a:t>
            </a:r>
            <a:r>
              <a:rPr sz="1200" spc="-5" dirty="0">
                <a:latin typeface="Times New Roman"/>
                <a:cs typeface="Times New Roman"/>
              </a:rPr>
              <a:t>processing when an error </a:t>
            </a:r>
            <a:r>
              <a:rPr sz="1200" dirty="0">
                <a:latin typeface="Times New Roman"/>
                <a:cs typeface="Times New Roman"/>
              </a:rPr>
              <a:t>does </a:t>
            </a:r>
            <a:r>
              <a:rPr sz="1200" spc="-5" dirty="0">
                <a:latin typeface="Times New Roman"/>
                <a:cs typeface="Times New Roman"/>
              </a:rPr>
              <a:t>occur</a:t>
            </a:r>
            <a:r>
              <a:rPr sz="1200" spc="5" dirty="0">
                <a:latin typeface="Times New Roman"/>
                <a:cs typeface="Times New Roman"/>
              </a:rPr>
              <a:t> </a:t>
            </a:r>
            <a:r>
              <a:rPr sz="1200" spc="-5" dirty="0">
                <a:latin typeface="Times New Roman"/>
                <a:cs typeface="Times New Roman"/>
              </a:rPr>
              <a:t>-</a:t>
            </a:r>
            <a:r>
              <a:rPr sz="1200" i="1" spc="-5" dirty="0">
                <a:latin typeface="Times New Roman"/>
                <a:cs typeface="Times New Roman"/>
              </a:rPr>
              <a:t>antibugging.</a:t>
            </a:r>
            <a:endParaRPr sz="1200">
              <a:latin typeface="Times New Roman"/>
              <a:cs typeface="Times New Roman"/>
            </a:endParaRPr>
          </a:p>
          <a:p>
            <a:pPr marL="469265" marR="6350" indent="-228600">
              <a:lnSpc>
                <a:spcPts val="1370"/>
              </a:lnSpc>
              <a:spcBef>
                <a:spcPts val="105"/>
              </a:spcBef>
              <a:buFont typeface="Symbol"/>
              <a:buChar char=""/>
              <a:tabLst>
                <a:tab pos="469265" algn="l"/>
                <a:tab pos="469900" algn="l"/>
              </a:tabLst>
            </a:pPr>
            <a:r>
              <a:rPr sz="1200" dirty="0">
                <a:latin typeface="Times New Roman"/>
                <a:cs typeface="Times New Roman"/>
              </a:rPr>
              <a:t>Among the potential </a:t>
            </a:r>
            <a:r>
              <a:rPr sz="1200" spc="-5" dirty="0">
                <a:latin typeface="Times New Roman"/>
                <a:cs typeface="Times New Roman"/>
              </a:rPr>
              <a:t>errors </a:t>
            </a:r>
            <a:r>
              <a:rPr sz="1200" dirty="0">
                <a:latin typeface="Times New Roman"/>
                <a:cs typeface="Times New Roman"/>
              </a:rPr>
              <a:t>that should be </a:t>
            </a:r>
            <a:r>
              <a:rPr sz="1200" spc="-5" dirty="0">
                <a:latin typeface="Times New Roman"/>
                <a:cs typeface="Times New Roman"/>
              </a:rPr>
              <a:t>tested when error </a:t>
            </a:r>
            <a:r>
              <a:rPr sz="1200" dirty="0">
                <a:latin typeface="Times New Roman"/>
                <a:cs typeface="Times New Roman"/>
              </a:rPr>
              <a:t>handling </a:t>
            </a:r>
            <a:r>
              <a:rPr sz="1200" spc="-5" dirty="0">
                <a:latin typeface="Times New Roman"/>
                <a:cs typeface="Times New Roman"/>
              </a:rPr>
              <a:t>is evaluated are: </a:t>
            </a:r>
            <a:r>
              <a:rPr sz="1200" dirty="0">
                <a:latin typeface="Times New Roman"/>
                <a:cs typeface="Times New Roman"/>
              </a:rPr>
              <a:t>(1)  </a:t>
            </a:r>
            <a:r>
              <a:rPr sz="1200" spc="-5" dirty="0">
                <a:latin typeface="Times New Roman"/>
                <a:cs typeface="Times New Roman"/>
              </a:rPr>
              <a:t>error description is</a:t>
            </a:r>
            <a:r>
              <a:rPr sz="1200" spc="10" dirty="0">
                <a:latin typeface="Times New Roman"/>
                <a:cs typeface="Times New Roman"/>
              </a:rPr>
              <a:t> </a:t>
            </a:r>
            <a:r>
              <a:rPr sz="1200" spc="-5" dirty="0">
                <a:latin typeface="Times New Roman"/>
                <a:cs typeface="Times New Roman"/>
              </a:rPr>
              <a:t>unintelligible,</a:t>
            </a:r>
            <a:endParaRPr sz="1200">
              <a:latin typeface="Times New Roman"/>
              <a:cs typeface="Times New Roman"/>
            </a:endParaRPr>
          </a:p>
          <a:p>
            <a:pPr marL="684530" lvl="1" indent="-215900">
              <a:lnSpc>
                <a:spcPts val="1315"/>
              </a:lnSpc>
              <a:buAutoNum type="arabicParenBoth" startAt="2"/>
              <a:tabLst>
                <a:tab pos="685165" algn="l"/>
              </a:tabLst>
            </a:pPr>
            <a:r>
              <a:rPr sz="1200" dirty="0">
                <a:latin typeface="Times New Roman"/>
                <a:cs typeface="Times New Roman"/>
              </a:rPr>
              <a:t>error noted </a:t>
            </a:r>
            <a:r>
              <a:rPr sz="1200" spc="-5" dirty="0">
                <a:latin typeface="Times New Roman"/>
                <a:cs typeface="Times New Roman"/>
              </a:rPr>
              <a:t>does </a:t>
            </a:r>
            <a:r>
              <a:rPr sz="1200" dirty="0">
                <a:latin typeface="Times New Roman"/>
                <a:cs typeface="Times New Roman"/>
              </a:rPr>
              <a:t>not </a:t>
            </a:r>
            <a:r>
              <a:rPr sz="1200" spc="-5" dirty="0">
                <a:latin typeface="Times New Roman"/>
                <a:cs typeface="Times New Roman"/>
              </a:rPr>
              <a:t>correspond </a:t>
            </a:r>
            <a:r>
              <a:rPr sz="1200" dirty="0">
                <a:latin typeface="Times New Roman"/>
                <a:cs typeface="Times New Roman"/>
              </a:rPr>
              <a:t>to error </a:t>
            </a:r>
            <a:r>
              <a:rPr sz="1200" spc="-5" dirty="0">
                <a:latin typeface="Times New Roman"/>
                <a:cs typeface="Times New Roman"/>
              </a:rPr>
              <a:t>encountered,</a:t>
            </a:r>
            <a:endParaRPr sz="1200">
              <a:latin typeface="Times New Roman"/>
              <a:cs typeface="Times New Roman"/>
            </a:endParaRPr>
          </a:p>
          <a:p>
            <a:pPr marL="684530" lvl="1" indent="-215900">
              <a:lnSpc>
                <a:spcPts val="1380"/>
              </a:lnSpc>
              <a:buAutoNum type="arabicParenBoth" startAt="2"/>
              <a:tabLst>
                <a:tab pos="685165" algn="l"/>
              </a:tabLst>
            </a:pPr>
            <a:r>
              <a:rPr sz="1200" dirty="0">
                <a:latin typeface="Times New Roman"/>
                <a:cs typeface="Times New Roman"/>
              </a:rPr>
              <a:t>error </a:t>
            </a:r>
            <a:r>
              <a:rPr sz="1200" spc="-5" dirty="0">
                <a:latin typeface="Times New Roman"/>
                <a:cs typeface="Times New Roman"/>
              </a:rPr>
              <a:t>condition </a:t>
            </a:r>
            <a:r>
              <a:rPr sz="1200" dirty="0">
                <a:latin typeface="Times New Roman"/>
                <a:cs typeface="Times New Roman"/>
              </a:rPr>
              <a:t>causes </a:t>
            </a:r>
            <a:r>
              <a:rPr sz="1200" spc="-5" dirty="0">
                <a:latin typeface="Times New Roman"/>
                <a:cs typeface="Times New Roman"/>
              </a:rPr>
              <a:t>system intervention </a:t>
            </a:r>
            <a:r>
              <a:rPr sz="1200" dirty="0">
                <a:latin typeface="Times New Roman"/>
                <a:cs typeface="Times New Roman"/>
              </a:rPr>
              <a:t>prior to </a:t>
            </a:r>
            <a:r>
              <a:rPr sz="1200" spc="-5" dirty="0">
                <a:latin typeface="Times New Roman"/>
                <a:cs typeface="Times New Roman"/>
              </a:rPr>
              <a:t>error</a:t>
            </a:r>
            <a:r>
              <a:rPr sz="1200" spc="15" dirty="0">
                <a:latin typeface="Times New Roman"/>
                <a:cs typeface="Times New Roman"/>
              </a:rPr>
              <a:t> </a:t>
            </a:r>
            <a:r>
              <a:rPr sz="1200" spc="-5" dirty="0">
                <a:latin typeface="Times New Roman"/>
                <a:cs typeface="Times New Roman"/>
              </a:rPr>
              <a:t>handling,</a:t>
            </a:r>
            <a:endParaRPr sz="1200">
              <a:latin typeface="Times New Roman"/>
              <a:cs typeface="Times New Roman"/>
            </a:endParaRPr>
          </a:p>
          <a:p>
            <a:pPr marL="722630" lvl="1" indent="-215900">
              <a:lnSpc>
                <a:spcPts val="1380"/>
              </a:lnSpc>
              <a:buAutoNum type="arabicParenBoth" startAt="2"/>
              <a:tabLst>
                <a:tab pos="723265" algn="l"/>
              </a:tabLst>
            </a:pPr>
            <a:r>
              <a:rPr sz="1200" spc="-5" dirty="0">
                <a:latin typeface="Times New Roman"/>
                <a:cs typeface="Times New Roman"/>
              </a:rPr>
              <a:t>exception-condition processing is incorrect,</a:t>
            </a:r>
            <a:r>
              <a:rPr sz="1200" dirty="0">
                <a:latin typeface="Times New Roman"/>
                <a:cs typeface="Times New Roman"/>
              </a:rPr>
              <a:t> </a:t>
            </a:r>
            <a:r>
              <a:rPr sz="1200" spc="5" dirty="0">
                <a:latin typeface="Times New Roman"/>
                <a:cs typeface="Times New Roman"/>
              </a:rPr>
              <a:t>or</a:t>
            </a:r>
            <a:endParaRPr sz="1200">
              <a:latin typeface="Times New Roman"/>
              <a:cs typeface="Times New Roman"/>
            </a:endParaRPr>
          </a:p>
          <a:p>
            <a:pPr marL="469265" marR="5715" lvl="1" indent="38100">
              <a:lnSpc>
                <a:spcPts val="1380"/>
              </a:lnSpc>
              <a:spcBef>
                <a:spcPts val="65"/>
              </a:spcBef>
              <a:buAutoNum type="arabicParenBoth" startAt="2"/>
              <a:tabLst>
                <a:tab pos="730885" algn="l"/>
              </a:tabLst>
            </a:pPr>
            <a:r>
              <a:rPr sz="1200" spc="-5" dirty="0">
                <a:latin typeface="Times New Roman"/>
                <a:cs typeface="Times New Roman"/>
              </a:rPr>
              <a:t>error description </a:t>
            </a:r>
            <a:r>
              <a:rPr sz="1200" dirty="0">
                <a:latin typeface="Times New Roman"/>
                <a:cs typeface="Times New Roman"/>
              </a:rPr>
              <a:t>does not provide </a:t>
            </a:r>
            <a:r>
              <a:rPr sz="1200" spc="-5" dirty="0">
                <a:latin typeface="Times New Roman"/>
                <a:cs typeface="Times New Roman"/>
              </a:rPr>
              <a:t>enough information </a:t>
            </a:r>
            <a:r>
              <a:rPr sz="1200" dirty="0">
                <a:latin typeface="Times New Roman"/>
                <a:cs typeface="Times New Roman"/>
              </a:rPr>
              <a:t>to </a:t>
            </a:r>
            <a:r>
              <a:rPr sz="1200" spc="-5" dirty="0">
                <a:latin typeface="Times New Roman"/>
                <a:cs typeface="Times New Roman"/>
              </a:rPr>
              <a:t>assist </a:t>
            </a:r>
            <a:r>
              <a:rPr sz="1200" dirty="0">
                <a:latin typeface="Times New Roman"/>
                <a:cs typeface="Times New Roman"/>
              </a:rPr>
              <a:t>in the </a:t>
            </a:r>
            <a:r>
              <a:rPr sz="1200" spc="-5" dirty="0">
                <a:latin typeface="Times New Roman"/>
                <a:cs typeface="Times New Roman"/>
              </a:rPr>
              <a:t>location </a:t>
            </a:r>
            <a:r>
              <a:rPr sz="1200" dirty="0">
                <a:latin typeface="Times New Roman"/>
                <a:cs typeface="Times New Roman"/>
              </a:rPr>
              <a:t>of the  </a:t>
            </a:r>
            <a:r>
              <a:rPr sz="1200" spc="-5" dirty="0">
                <a:latin typeface="Times New Roman"/>
                <a:cs typeface="Times New Roman"/>
              </a:rPr>
              <a:t>cause </a:t>
            </a:r>
            <a:r>
              <a:rPr sz="1200" dirty="0">
                <a:latin typeface="Times New Roman"/>
                <a:cs typeface="Times New Roman"/>
              </a:rPr>
              <a:t>of the</a:t>
            </a:r>
            <a:r>
              <a:rPr sz="1200" spc="-10" dirty="0">
                <a:latin typeface="Times New Roman"/>
                <a:cs typeface="Times New Roman"/>
              </a:rPr>
              <a:t> </a:t>
            </a:r>
            <a:r>
              <a:rPr sz="1200" spc="-5" dirty="0">
                <a:latin typeface="Times New Roman"/>
                <a:cs typeface="Times New Roman"/>
              </a:rPr>
              <a:t>error.</a:t>
            </a:r>
            <a:endParaRPr sz="1200">
              <a:latin typeface="Times New Roman"/>
              <a:cs typeface="Times New Roman"/>
            </a:endParaRPr>
          </a:p>
          <a:p>
            <a:pPr lvl="1">
              <a:lnSpc>
                <a:spcPct val="100000"/>
              </a:lnSpc>
              <a:spcBef>
                <a:spcPts val="45"/>
              </a:spcBef>
              <a:buFont typeface="Times New Roman"/>
              <a:buAutoNum type="arabicParenBoth" startAt="2"/>
            </a:pPr>
            <a:endParaRPr sz="1100">
              <a:latin typeface="Times New Roman"/>
              <a:cs typeface="Times New Roman"/>
            </a:endParaRPr>
          </a:p>
          <a:p>
            <a:pPr marL="12700">
              <a:lnSpc>
                <a:spcPct val="100000"/>
              </a:lnSpc>
            </a:pPr>
            <a:r>
              <a:rPr sz="1200" b="1" u="heavy" spc="-5" dirty="0">
                <a:uFill>
                  <a:solidFill>
                    <a:srgbClr val="000000"/>
                  </a:solidFill>
                </a:uFill>
                <a:latin typeface="Times New Roman"/>
                <a:cs typeface="Times New Roman"/>
              </a:rPr>
              <a:t>Unit-Test</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Procedures.</a:t>
            </a:r>
            <a:endParaRPr sz="1200">
              <a:latin typeface="Times New Roman"/>
              <a:cs typeface="Times New Roman"/>
            </a:endParaRPr>
          </a:p>
          <a:p>
            <a:pPr marL="469265" marR="8255" indent="-228600">
              <a:lnSpc>
                <a:spcPts val="1370"/>
              </a:lnSpc>
              <a:spcBef>
                <a:spcPts val="114"/>
              </a:spcBef>
              <a:buFont typeface="Symbol"/>
              <a:buChar char=""/>
              <a:tabLst>
                <a:tab pos="469265" algn="l"/>
                <a:tab pos="469900" algn="l"/>
              </a:tabLst>
            </a:pPr>
            <a:r>
              <a:rPr sz="1200" dirty="0">
                <a:latin typeface="Times New Roman"/>
                <a:cs typeface="Times New Roman"/>
              </a:rPr>
              <a:t>Unit</a:t>
            </a:r>
            <a:r>
              <a:rPr sz="1200" spc="-35" dirty="0">
                <a:latin typeface="Times New Roman"/>
                <a:cs typeface="Times New Roman"/>
              </a:rPr>
              <a:t> </a:t>
            </a:r>
            <a:r>
              <a:rPr sz="1200" dirty="0">
                <a:latin typeface="Times New Roman"/>
                <a:cs typeface="Times New Roman"/>
              </a:rPr>
              <a:t>testing</a:t>
            </a:r>
            <a:r>
              <a:rPr sz="1200" spc="-40" dirty="0">
                <a:latin typeface="Times New Roman"/>
                <a:cs typeface="Times New Roman"/>
              </a:rPr>
              <a:t> </a:t>
            </a:r>
            <a:r>
              <a:rPr sz="1200" spc="-5" dirty="0">
                <a:latin typeface="Times New Roman"/>
                <a:cs typeface="Times New Roman"/>
              </a:rPr>
              <a:t>is</a:t>
            </a:r>
            <a:r>
              <a:rPr sz="1200" spc="-30" dirty="0">
                <a:latin typeface="Times New Roman"/>
                <a:cs typeface="Times New Roman"/>
              </a:rPr>
              <a:t> </a:t>
            </a:r>
            <a:r>
              <a:rPr sz="1200" dirty="0">
                <a:latin typeface="Times New Roman"/>
                <a:cs typeface="Times New Roman"/>
              </a:rPr>
              <a:t>normally</a:t>
            </a:r>
            <a:r>
              <a:rPr sz="1200" spc="-45" dirty="0">
                <a:latin typeface="Times New Roman"/>
                <a:cs typeface="Times New Roman"/>
              </a:rPr>
              <a:t> </a:t>
            </a:r>
            <a:r>
              <a:rPr sz="1200" spc="-5" dirty="0">
                <a:latin typeface="Times New Roman"/>
                <a:cs typeface="Times New Roman"/>
              </a:rPr>
              <a:t>considered</a:t>
            </a:r>
            <a:r>
              <a:rPr sz="1200" spc="-40" dirty="0">
                <a:latin typeface="Times New Roman"/>
                <a:cs typeface="Times New Roman"/>
              </a:rPr>
              <a:t> </a:t>
            </a:r>
            <a:r>
              <a:rPr sz="1200" spc="-5" dirty="0">
                <a:latin typeface="Times New Roman"/>
                <a:cs typeface="Times New Roman"/>
              </a:rPr>
              <a:t>as</a:t>
            </a:r>
            <a:r>
              <a:rPr sz="1200" spc="-20" dirty="0">
                <a:latin typeface="Times New Roman"/>
                <a:cs typeface="Times New Roman"/>
              </a:rPr>
              <a:t> </a:t>
            </a:r>
            <a:r>
              <a:rPr sz="1200" spc="-5" dirty="0">
                <a:latin typeface="Times New Roman"/>
                <a:cs typeface="Times New Roman"/>
              </a:rPr>
              <a:t>an</a:t>
            </a:r>
            <a:r>
              <a:rPr sz="1200" spc="-35" dirty="0">
                <a:latin typeface="Times New Roman"/>
                <a:cs typeface="Times New Roman"/>
              </a:rPr>
              <a:t> </a:t>
            </a:r>
            <a:r>
              <a:rPr sz="1200" spc="-5" dirty="0">
                <a:latin typeface="Times New Roman"/>
                <a:cs typeface="Times New Roman"/>
              </a:rPr>
              <a:t>adjunct</a:t>
            </a:r>
            <a:r>
              <a:rPr sz="1200" spc="-35" dirty="0">
                <a:latin typeface="Times New Roman"/>
                <a:cs typeface="Times New Roman"/>
              </a:rPr>
              <a:t> </a:t>
            </a:r>
            <a:r>
              <a:rPr sz="1200" dirty="0">
                <a:latin typeface="Times New Roman"/>
                <a:cs typeface="Times New Roman"/>
              </a:rPr>
              <a:t>tothe</a:t>
            </a:r>
            <a:r>
              <a:rPr sz="1200" spc="-40" dirty="0">
                <a:latin typeface="Times New Roman"/>
                <a:cs typeface="Times New Roman"/>
              </a:rPr>
              <a:t> </a:t>
            </a:r>
            <a:r>
              <a:rPr sz="1200" spc="-5" dirty="0">
                <a:latin typeface="Times New Roman"/>
                <a:cs typeface="Times New Roman"/>
              </a:rPr>
              <a:t>coding</a:t>
            </a:r>
            <a:r>
              <a:rPr sz="1200" spc="-30" dirty="0">
                <a:latin typeface="Times New Roman"/>
                <a:cs typeface="Times New Roman"/>
              </a:rPr>
              <a:t> </a:t>
            </a:r>
            <a:r>
              <a:rPr sz="1200" dirty="0">
                <a:latin typeface="Times New Roman"/>
                <a:cs typeface="Times New Roman"/>
              </a:rPr>
              <a:t>step.</a:t>
            </a:r>
            <a:r>
              <a:rPr sz="1200" spc="-3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design</a:t>
            </a:r>
            <a:r>
              <a:rPr sz="1200" spc="-3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unit</a:t>
            </a:r>
            <a:r>
              <a:rPr sz="1200" spc="-30" dirty="0">
                <a:latin typeface="Times New Roman"/>
                <a:cs typeface="Times New Roman"/>
              </a:rPr>
              <a:t> </a:t>
            </a:r>
            <a:r>
              <a:rPr sz="1200" spc="-5" dirty="0">
                <a:latin typeface="Times New Roman"/>
                <a:cs typeface="Times New Roman"/>
              </a:rPr>
              <a:t>tests  can </a:t>
            </a:r>
            <a:r>
              <a:rPr sz="1200" dirty="0">
                <a:latin typeface="Times New Roman"/>
                <a:cs typeface="Times New Roman"/>
              </a:rPr>
              <a:t>occur </a:t>
            </a:r>
            <a:r>
              <a:rPr sz="1200" spc="-5" dirty="0">
                <a:latin typeface="Times New Roman"/>
                <a:cs typeface="Times New Roman"/>
              </a:rPr>
              <a:t>before coding begins </a:t>
            </a:r>
            <a:r>
              <a:rPr sz="1200" dirty="0">
                <a:latin typeface="Times New Roman"/>
                <a:cs typeface="Times New Roman"/>
              </a:rPr>
              <a:t>or </a:t>
            </a:r>
            <a:r>
              <a:rPr sz="1200" spc="-5" dirty="0">
                <a:latin typeface="Times New Roman"/>
                <a:cs typeface="Times New Roman"/>
              </a:rPr>
              <a:t>aftersource </a:t>
            </a:r>
            <a:r>
              <a:rPr sz="1200" dirty="0">
                <a:latin typeface="Times New Roman"/>
                <a:cs typeface="Times New Roman"/>
              </a:rPr>
              <a:t>code </a:t>
            </a:r>
            <a:r>
              <a:rPr sz="1200" spc="-5" dirty="0">
                <a:latin typeface="Times New Roman"/>
                <a:cs typeface="Times New Roman"/>
              </a:rPr>
              <a:t>has been</a:t>
            </a:r>
            <a:r>
              <a:rPr sz="1200" spc="50" dirty="0">
                <a:latin typeface="Times New Roman"/>
                <a:cs typeface="Times New Roman"/>
              </a:rPr>
              <a:t> </a:t>
            </a:r>
            <a:r>
              <a:rPr sz="1200" dirty="0">
                <a:latin typeface="Times New Roman"/>
                <a:cs typeface="Times New Roman"/>
              </a:rPr>
              <a:t>generated.</a:t>
            </a:r>
            <a:endParaRPr sz="1200">
              <a:latin typeface="Times New Roman"/>
              <a:cs typeface="Times New Roman"/>
            </a:endParaRPr>
          </a:p>
          <a:p>
            <a:pPr marL="469265" marR="6985" indent="-228600">
              <a:lnSpc>
                <a:spcPts val="1370"/>
              </a:lnSpc>
              <a:spcBef>
                <a:spcPts val="105"/>
              </a:spcBef>
              <a:buFont typeface="Symbol"/>
              <a:buChar char=""/>
              <a:tabLst>
                <a:tab pos="507365" algn="l"/>
                <a:tab pos="508000" algn="l"/>
              </a:tabLst>
            </a:pPr>
            <a:r>
              <a:rPr dirty="0"/>
              <a:t>	</a:t>
            </a:r>
            <a:r>
              <a:rPr sz="1200" spc="-5" dirty="0">
                <a:latin typeface="Times New Roman"/>
                <a:cs typeface="Times New Roman"/>
              </a:rPr>
              <a:t>A</a:t>
            </a:r>
            <a:r>
              <a:rPr sz="1200" spc="-40" dirty="0">
                <a:latin typeface="Times New Roman"/>
                <a:cs typeface="Times New Roman"/>
              </a:rPr>
              <a:t> </a:t>
            </a:r>
            <a:r>
              <a:rPr sz="1200" spc="-5" dirty="0">
                <a:latin typeface="Times New Roman"/>
                <a:cs typeface="Times New Roman"/>
              </a:rPr>
              <a:t>review</a:t>
            </a:r>
            <a:r>
              <a:rPr sz="1200" spc="-40" dirty="0">
                <a:latin typeface="Times New Roman"/>
                <a:cs typeface="Times New Roman"/>
              </a:rPr>
              <a:t> </a:t>
            </a:r>
            <a:r>
              <a:rPr sz="1200" spc="5" dirty="0">
                <a:latin typeface="Times New Roman"/>
                <a:cs typeface="Times New Roman"/>
              </a:rPr>
              <a:t>of</a:t>
            </a:r>
            <a:r>
              <a:rPr sz="1200" spc="-35" dirty="0">
                <a:latin typeface="Times New Roman"/>
                <a:cs typeface="Times New Roman"/>
              </a:rPr>
              <a:t> </a:t>
            </a:r>
            <a:r>
              <a:rPr sz="1200" spc="-5" dirty="0">
                <a:latin typeface="Times New Roman"/>
                <a:cs typeface="Times New Roman"/>
              </a:rPr>
              <a:t>design</a:t>
            </a:r>
            <a:r>
              <a:rPr sz="1200" spc="-35" dirty="0">
                <a:latin typeface="Times New Roman"/>
                <a:cs typeface="Times New Roman"/>
              </a:rPr>
              <a:t> </a:t>
            </a:r>
            <a:r>
              <a:rPr sz="1200" dirty="0">
                <a:latin typeface="Times New Roman"/>
                <a:cs typeface="Times New Roman"/>
              </a:rPr>
              <a:t>information</a:t>
            </a:r>
            <a:r>
              <a:rPr sz="1200" spc="-30" dirty="0">
                <a:latin typeface="Times New Roman"/>
                <a:cs typeface="Times New Roman"/>
              </a:rPr>
              <a:t> </a:t>
            </a:r>
            <a:r>
              <a:rPr sz="1200" spc="-5" dirty="0">
                <a:latin typeface="Times New Roman"/>
                <a:cs typeface="Times New Roman"/>
              </a:rPr>
              <a:t>provides</a:t>
            </a:r>
            <a:r>
              <a:rPr sz="1200" spc="-30" dirty="0">
                <a:latin typeface="Times New Roman"/>
                <a:cs typeface="Times New Roman"/>
              </a:rPr>
              <a:t> </a:t>
            </a:r>
            <a:r>
              <a:rPr sz="1200" spc="-5" dirty="0">
                <a:latin typeface="Times New Roman"/>
                <a:cs typeface="Times New Roman"/>
              </a:rPr>
              <a:t>guidancefor</a:t>
            </a:r>
            <a:r>
              <a:rPr sz="1200" spc="-40" dirty="0">
                <a:latin typeface="Times New Roman"/>
                <a:cs typeface="Times New Roman"/>
              </a:rPr>
              <a:t> </a:t>
            </a:r>
            <a:r>
              <a:rPr sz="1200" dirty="0">
                <a:latin typeface="Times New Roman"/>
                <a:cs typeface="Times New Roman"/>
              </a:rPr>
              <a:t>establishing</a:t>
            </a:r>
            <a:r>
              <a:rPr sz="1200" spc="-40"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dirty="0">
                <a:latin typeface="Times New Roman"/>
                <a:cs typeface="Times New Roman"/>
              </a:rPr>
              <a:t>cases</a:t>
            </a:r>
            <a:r>
              <a:rPr sz="1200" spc="-30" dirty="0">
                <a:latin typeface="Times New Roman"/>
                <a:cs typeface="Times New Roman"/>
              </a:rPr>
              <a:t> </a:t>
            </a:r>
            <a:r>
              <a:rPr sz="1200" dirty="0">
                <a:latin typeface="Times New Roman"/>
                <a:cs typeface="Times New Roman"/>
              </a:rPr>
              <a:t>that</a:t>
            </a:r>
            <a:r>
              <a:rPr sz="1200" spc="-35" dirty="0">
                <a:latin typeface="Times New Roman"/>
                <a:cs typeface="Times New Roman"/>
              </a:rPr>
              <a:t> </a:t>
            </a:r>
            <a:r>
              <a:rPr sz="1200" spc="-5" dirty="0">
                <a:latin typeface="Times New Roman"/>
                <a:cs typeface="Times New Roman"/>
              </a:rPr>
              <a:t>are</a:t>
            </a:r>
            <a:r>
              <a:rPr sz="1200" spc="-40" dirty="0">
                <a:latin typeface="Times New Roman"/>
                <a:cs typeface="Times New Roman"/>
              </a:rPr>
              <a:t> </a:t>
            </a:r>
            <a:r>
              <a:rPr sz="1200" dirty="0">
                <a:latin typeface="Times New Roman"/>
                <a:cs typeface="Times New Roman"/>
              </a:rPr>
              <a:t>likely  to </a:t>
            </a:r>
            <a:r>
              <a:rPr sz="1200" spc="-5" dirty="0">
                <a:latin typeface="Times New Roman"/>
                <a:cs typeface="Times New Roman"/>
              </a:rPr>
              <a:t>uncover errors </a:t>
            </a:r>
            <a:r>
              <a:rPr sz="1200" dirty="0">
                <a:latin typeface="Times New Roman"/>
                <a:cs typeface="Times New Roman"/>
              </a:rPr>
              <a:t>in </a:t>
            </a:r>
            <a:r>
              <a:rPr sz="1200" spc="-5" dirty="0">
                <a:latin typeface="Times New Roman"/>
                <a:cs typeface="Times New Roman"/>
              </a:rPr>
              <a:t>each </a:t>
            </a:r>
            <a:r>
              <a:rPr sz="1200" dirty="0">
                <a:latin typeface="Times New Roman"/>
                <a:cs typeface="Times New Roman"/>
              </a:rPr>
              <a:t>of </a:t>
            </a:r>
            <a:r>
              <a:rPr sz="1200" spc="-5" dirty="0">
                <a:latin typeface="Times New Roman"/>
                <a:cs typeface="Times New Roman"/>
              </a:rPr>
              <a:t>thecategories</a:t>
            </a:r>
            <a:r>
              <a:rPr sz="1200" spc="25"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469265" indent="-228600">
              <a:lnSpc>
                <a:spcPct val="100000"/>
              </a:lnSpc>
              <a:buFont typeface="Symbol"/>
              <a:buChar char=""/>
              <a:tabLst>
                <a:tab pos="469265" algn="l"/>
                <a:tab pos="469900" algn="l"/>
              </a:tabLst>
            </a:pPr>
            <a:r>
              <a:rPr sz="1200" spc="-5" dirty="0">
                <a:latin typeface="Times New Roman"/>
                <a:cs typeface="Times New Roman"/>
              </a:rPr>
              <a:t>Each </a:t>
            </a:r>
            <a:r>
              <a:rPr sz="1200" dirty="0">
                <a:latin typeface="Times New Roman"/>
                <a:cs typeface="Times New Roman"/>
              </a:rPr>
              <a:t>test case should be </a:t>
            </a:r>
            <a:r>
              <a:rPr sz="1200" spc="-5" dirty="0">
                <a:latin typeface="Times New Roman"/>
                <a:cs typeface="Times New Roman"/>
              </a:rPr>
              <a:t>coupled with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expected</a:t>
            </a:r>
            <a:r>
              <a:rPr sz="1200" spc="25" dirty="0">
                <a:latin typeface="Times New Roman"/>
                <a:cs typeface="Times New Roman"/>
              </a:rPr>
              <a:t> </a:t>
            </a:r>
            <a:r>
              <a:rPr sz="1200" spc="-5" dirty="0">
                <a:latin typeface="Times New Roman"/>
                <a:cs typeface="Times New Roman"/>
              </a:rPr>
              <a:t>results.</a:t>
            </a:r>
            <a:endParaRPr sz="1200">
              <a:latin typeface="Times New Roman"/>
              <a:cs typeface="Times New Roman"/>
            </a:endParaRPr>
          </a:p>
        </p:txBody>
      </p:sp>
      <p:sp>
        <p:nvSpPr>
          <p:cNvPr id="5" name="object 5"/>
          <p:cNvSpPr txBox="1"/>
          <p:nvPr/>
        </p:nvSpPr>
        <p:spPr>
          <a:xfrm>
            <a:off x="1130604" y="7745730"/>
            <a:ext cx="5740400" cy="1292225"/>
          </a:xfrm>
          <a:prstGeom prst="rect">
            <a:avLst/>
          </a:prstGeom>
        </p:spPr>
        <p:txBody>
          <a:bodyPr vert="horz" wrap="square" lIns="0" tIns="25400" rIns="0" bIns="0" rtlCol="0">
            <a:spAutoFit/>
          </a:bodyPr>
          <a:lstStyle/>
          <a:p>
            <a:pPr marL="240665" marR="5715" indent="-228600">
              <a:lnSpc>
                <a:spcPts val="1370"/>
              </a:lnSpc>
              <a:spcBef>
                <a:spcPts val="200"/>
              </a:spcBef>
              <a:buFont typeface="Symbol"/>
              <a:buChar char=""/>
              <a:tabLst>
                <a:tab pos="240665" algn="l"/>
                <a:tab pos="241300" algn="l"/>
              </a:tabLst>
            </a:pPr>
            <a:r>
              <a:rPr sz="1200" spc="-5" dirty="0">
                <a:latin typeface="Times New Roman"/>
                <a:cs typeface="Times New Roman"/>
              </a:rPr>
              <a:t>Because </a:t>
            </a:r>
            <a:r>
              <a:rPr sz="1200" dirty="0">
                <a:latin typeface="Times New Roman"/>
                <a:cs typeface="Times New Roman"/>
              </a:rPr>
              <a:t>a </a:t>
            </a:r>
            <a:r>
              <a:rPr sz="1200" spc="-5" dirty="0">
                <a:latin typeface="Times New Roman"/>
                <a:cs typeface="Times New Roman"/>
              </a:rPr>
              <a:t>component is </a:t>
            </a:r>
            <a:r>
              <a:rPr sz="1200" dirty="0">
                <a:latin typeface="Times New Roman"/>
                <a:cs typeface="Times New Roman"/>
              </a:rPr>
              <a:t>not a stand-alone program, </a:t>
            </a:r>
            <a:r>
              <a:rPr sz="1200" spc="-5" dirty="0">
                <a:latin typeface="Times New Roman"/>
                <a:cs typeface="Times New Roman"/>
              </a:rPr>
              <a:t>driver and/or </a:t>
            </a:r>
            <a:r>
              <a:rPr sz="1200" dirty="0">
                <a:latin typeface="Times New Roman"/>
                <a:cs typeface="Times New Roman"/>
              </a:rPr>
              <a:t>stub </a:t>
            </a:r>
            <a:r>
              <a:rPr sz="1200" spc="-5" dirty="0">
                <a:latin typeface="Times New Roman"/>
                <a:cs typeface="Times New Roman"/>
              </a:rPr>
              <a:t>softwaremust often  </a:t>
            </a:r>
            <a:r>
              <a:rPr sz="1200" dirty="0">
                <a:latin typeface="Times New Roman"/>
                <a:cs typeface="Times New Roman"/>
              </a:rPr>
              <a:t>be </a:t>
            </a:r>
            <a:r>
              <a:rPr sz="1200" spc="-5" dirty="0">
                <a:latin typeface="Times New Roman"/>
                <a:cs typeface="Times New Roman"/>
              </a:rPr>
              <a:t>developed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unit</a:t>
            </a:r>
            <a:r>
              <a:rPr sz="1200" spc="-5" dirty="0">
                <a:latin typeface="Times New Roman"/>
                <a:cs typeface="Times New Roman"/>
              </a:rPr>
              <a:t> </a:t>
            </a:r>
            <a:r>
              <a:rPr sz="1200" dirty="0">
                <a:latin typeface="Times New Roman"/>
                <a:cs typeface="Times New Roman"/>
              </a:rPr>
              <a:t>test.</a:t>
            </a:r>
            <a:endParaRPr sz="1200">
              <a:latin typeface="Times New Roman"/>
              <a:cs typeface="Times New Roman"/>
            </a:endParaRPr>
          </a:p>
          <a:p>
            <a:pPr marL="278765" indent="-266700">
              <a:lnSpc>
                <a:spcPct val="100000"/>
              </a:lnSpc>
              <a:spcBef>
                <a:spcPts val="5"/>
              </a:spcBef>
              <a:buFont typeface="Symbol"/>
              <a:buChar char=""/>
              <a:tabLst>
                <a:tab pos="278765" algn="l"/>
                <a:tab pos="279400" algn="l"/>
              </a:tabLst>
            </a:pPr>
            <a:r>
              <a:rPr sz="1200" dirty="0">
                <a:latin typeface="Times New Roman"/>
                <a:cs typeface="Times New Roman"/>
              </a:rPr>
              <a:t>The unit test environment </a:t>
            </a:r>
            <a:r>
              <a:rPr sz="1200" spc="-5" dirty="0">
                <a:latin typeface="Times New Roman"/>
                <a:cs typeface="Times New Roman"/>
              </a:rPr>
              <a:t>isillustrated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a:t>
            </a:r>
            <a:endParaRPr sz="1200">
              <a:latin typeface="Times New Roman"/>
              <a:cs typeface="Times New Roman"/>
            </a:endParaRPr>
          </a:p>
          <a:p>
            <a:pPr marL="240665" marR="5080" indent="-228600">
              <a:lnSpc>
                <a:spcPts val="1370"/>
              </a:lnSpc>
              <a:spcBef>
                <a:spcPts val="140"/>
              </a:spcBef>
              <a:buFont typeface="Symbol"/>
              <a:buChar char=""/>
              <a:tabLst>
                <a:tab pos="280670" algn="l"/>
                <a:tab pos="281305" algn="l"/>
              </a:tabLst>
            </a:pPr>
            <a:r>
              <a:rPr dirty="0"/>
              <a:t>	</a:t>
            </a:r>
            <a:r>
              <a:rPr sz="1200" spc="-15" dirty="0">
                <a:latin typeface="Times New Roman"/>
                <a:cs typeface="Times New Roman"/>
              </a:rPr>
              <a:t>In </a:t>
            </a:r>
            <a:r>
              <a:rPr sz="1200" dirty="0">
                <a:latin typeface="Times New Roman"/>
                <a:cs typeface="Times New Roman"/>
              </a:rPr>
              <a:t>most </a:t>
            </a:r>
            <a:r>
              <a:rPr sz="1200" spc="-5" dirty="0">
                <a:latin typeface="Times New Roman"/>
                <a:cs typeface="Times New Roman"/>
              </a:rPr>
              <a:t>applications </a:t>
            </a:r>
            <a:r>
              <a:rPr sz="1200" dirty="0">
                <a:latin typeface="Times New Roman"/>
                <a:cs typeface="Times New Roman"/>
              </a:rPr>
              <a:t>a </a:t>
            </a:r>
            <a:r>
              <a:rPr sz="1200" i="1" spc="-5" dirty="0">
                <a:latin typeface="Times New Roman"/>
                <a:cs typeface="Times New Roman"/>
              </a:rPr>
              <a:t>driver </a:t>
            </a:r>
            <a:r>
              <a:rPr sz="1200" dirty="0">
                <a:latin typeface="Times New Roman"/>
                <a:cs typeface="Times New Roman"/>
              </a:rPr>
              <a:t>is nothing more than </a:t>
            </a:r>
            <a:r>
              <a:rPr sz="1200" spc="-5" dirty="0">
                <a:latin typeface="Times New Roman"/>
                <a:cs typeface="Times New Roman"/>
              </a:rPr>
              <a:t>a“main program” </a:t>
            </a:r>
            <a:r>
              <a:rPr sz="1200" dirty="0">
                <a:latin typeface="Times New Roman"/>
                <a:cs typeface="Times New Roman"/>
              </a:rPr>
              <a:t>that accepts</a:t>
            </a:r>
            <a:r>
              <a:rPr sz="1200" spc="-90" dirty="0">
                <a:latin typeface="Times New Roman"/>
                <a:cs typeface="Times New Roman"/>
              </a:rPr>
              <a:t> </a:t>
            </a:r>
            <a:r>
              <a:rPr sz="1200" dirty="0">
                <a:latin typeface="Times New Roman"/>
                <a:cs typeface="Times New Roman"/>
              </a:rPr>
              <a:t>test-case  </a:t>
            </a:r>
            <a:r>
              <a:rPr sz="1200" spc="-5" dirty="0">
                <a:latin typeface="Times New Roman"/>
                <a:cs typeface="Times New Roman"/>
              </a:rPr>
              <a:t>data, passes such </a:t>
            </a:r>
            <a:r>
              <a:rPr sz="1200" dirty="0">
                <a:latin typeface="Times New Roman"/>
                <a:cs typeface="Times New Roman"/>
              </a:rPr>
              <a:t>data to the </a:t>
            </a:r>
            <a:r>
              <a:rPr sz="1200" spc="-5" dirty="0">
                <a:latin typeface="Times New Roman"/>
                <a:cs typeface="Times New Roman"/>
              </a:rPr>
              <a:t>component(to </a:t>
            </a:r>
            <a:r>
              <a:rPr sz="1200" dirty="0">
                <a:latin typeface="Times New Roman"/>
                <a:cs typeface="Times New Roman"/>
              </a:rPr>
              <a:t>be tested), </a:t>
            </a:r>
            <a:r>
              <a:rPr sz="1200" spc="-5" dirty="0">
                <a:latin typeface="Times New Roman"/>
                <a:cs typeface="Times New Roman"/>
              </a:rPr>
              <a:t>and prints relevant</a:t>
            </a:r>
            <a:r>
              <a:rPr sz="1200" spc="65" dirty="0">
                <a:latin typeface="Times New Roman"/>
                <a:cs typeface="Times New Roman"/>
              </a:rPr>
              <a:t> </a:t>
            </a:r>
            <a:r>
              <a:rPr sz="1200" dirty="0">
                <a:latin typeface="Times New Roman"/>
                <a:cs typeface="Times New Roman"/>
              </a:rPr>
              <a:t>results.</a:t>
            </a:r>
            <a:endParaRPr sz="1200">
              <a:latin typeface="Times New Roman"/>
              <a:cs typeface="Times New Roman"/>
            </a:endParaRPr>
          </a:p>
          <a:p>
            <a:pPr marL="240665" marR="6350" indent="-228600">
              <a:lnSpc>
                <a:spcPts val="1370"/>
              </a:lnSpc>
              <a:spcBef>
                <a:spcPts val="100"/>
              </a:spcBef>
              <a:buFont typeface="Symbol"/>
              <a:buChar char=""/>
              <a:tabLst>
                <a:tab pos="240665" algn="l"/>
                <a:tab pos="241300" algn="l"/>
              </a:tabLst>
            </a:pPr>
            <a:r>
              <a:rPr sz="1200" i="1" dirty="0">
                <a:latin typeface="Times New Roman"/>
                <a:cs typeface="Times New Roman"/>
              </a:rPr>
              <a:t>Stubs </a:t>
            </a:r>
            <a:r>
              <a:rPr sz="1200" spc="-5" dirty="0">
                <a:latin typeface="Times New Roman"/>
                <a:cs typeface="Times New Roman"/>
              </a:rPr>
              <a:t>serve </a:t>
            </a:r>
            <a:r>
              <a:rPr sz="1200" dirty="0">
                <a:latin typeface="Times New Roman"/>
                <a:cs typeface="Times New Roman"/>
              </a:rPr>
              <a:t>to </a:t>
            </a:r>
            <a:r>
              <a:rPr sz="1200" spc="-5" dirty="0">
                <a:latin typeface="Times New Roman"/>
                <a:cs typeface="Times New Roman"/>
              </a:rPr>
              <a:t>replace modules </a:t>
            </a:r>
            <a:r>
              <a:rPr sz="1200" dirty="0">
                <a:latin typeface="Times New Roman"/>
                <a:cs typeface="Times New Roman"/>
              </a:rPr>
              <a:t>that </a:t>
            </a:r>
            <a:r>
              <a:rPr sz="1200" spc="-5" dirty="0">
                <a:latin typeface="Times New Roman"/>
                <a:cs typeface="Times New Roman"/>
              </a:rPr>
              <a:t>aresubordinate (invoked by) </a:t>
            </a:r>
            <a:r>
              <a:rPr sz="1200" dirty="0">
                <a:latin typeface="Times New Roman"/>
                <a:cs typeface="Times New Roman"/>
              </a:rPr>
              <a:t>the component to be  </a:t>
            </a:r>
            <a:r>
              <a:rPr sz="1200" spc="-5" dirty="0">
                <a:latin typeface="Times New Roman"/>
                <a:cs typeface="Times New Roman"/>
              </a:rPr>
              <a:t>tested.</a:t>
            </a:r>
            <a:endParaRPr sz="1200">
              <a:latin typeface="Times New Roman"/>
              <a:cs typeface="Times New Roman"/>
            </a:endParaRPr>
          </a:p>
        </p:txBody>
      </p:sp>
      <p:sp>
        <p:nvSpPr>
          <p:cNvPr id="6" name="object 6"/>
          <p:cNvSpPr/>
          <p:nvPr/>
        </p:nvSpPr>
        <p:spPr>
          <a:xfrm>
            <a:off x="914400" y="5207522"/>
            <a:ext cx="4338150" cy="254347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a:t>
            </a:fld>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3177667"/>
            <a:ext cx="5970270" cy="5400040"/>
          </a:xfrm>
          <a:prstGeom prst="rect">
            <a:avLst/>
          </a:prstGeom>
        </p:spPr>
        <p:txBody>
          <a:bodyPr vert="horz" wrap="square" lIns="0" tIns="12700" rIns="0" bIns="0" rtlCol="0">
            <a:spAutoFit/>
          </a:bodyPr>
          <a:lstStyle/>
          <a:p>
            <a:pPr marL="12700" algn="just">
              <a:lnSpc>
                <a:spcPct val="100000"/>
              </a:lnSpc>
              <a:spcBef>
                <a:spcPts val="100"/>
              </a:spcBef>
            </a:pPr>
            <a:r>
              <a:rPr sz="1200" b="1" i="1" u="heavy" spc="-5" dirty="0">
                <a:uFill>
                  <a:solidFill>
                    <a:srgbClr val="000000"/>
                  </a:solidFill>
                </a:uFill>
                <a:latin typeface="Times New Roman"/>
                <a:cs typeface="Times New Roman"/>
              </a:rPr>
              <a:t>Informal Reviews</a:t>
            </a:r>
            <a:endParaRPr sz="1200" dirty="0">
              <a:latin typeface="Times New Roman"/>
              <a:cs typeface="Times New Roman"/>
            </a:endParaRPr>
          </a:p>
          <a:p>
            <a:pPr marL="469265" marR="5715" indent="-228600" algn="just">
              <a:lnSpc>
                <a:spcPct val="110000"/>
              </a:lnSpc>
              <a:spcBef>
                <a:spcPts val="780"/>
              </a:spcBef>
              <a:buFont typeface="Symbol"/>
              <a:buChar char=""/>
              <a:tabLst>
                <a:tab pos="469900" algn="l"/>
              </a:tabLst>
            </a:pPr>
            <a:r>
              <a:rPr sz="1200" spc="-5" dirty="0">
                <a:latin typeface="Times New Roman"/>
                <a:cs typeface="Times New Roman"/>
              </a:rPr>
              <a:t>Informal</a:t>
            </a:r>
            <a:r>
              <a:rPr sz="1200" spc="-35" dirty="0">
                <a:latin typeface="Times New Roman"/>
                <a:cs typeface="Times New Roman"/>
              </a:rPr>
              <a:t> </a:t>
            </a:r>
            <a:r>
              <a:rPr sz="1200" spc="-5" dirty="0">
                <a:latin typeface="Times New Roman"/>
                <a:cs typeface="Times New Roman"/>
              </a:rPr>
              <a:t>reviews</a:t>
            </a:r>
            <a:r>
              <a:rPr sz="1200" spc="-35" dirty="0">
                <a:latin typeface="Times New Roman"/>
                <a:cs typeface="Times New Roman"/>
              </a:rPr>
              <a:t> </a:t>
            </a:r>
            <a:r>
              <a:rPr sz="1200" dirty="0">
                <a:latin typeface="Times New Roman"/>
                <a:cs typeface="Times New Roman"/>
              </a:rPr>
              <a:t>include</a:t>
            </a:r>
            <a:r>
              <a:rPr sz="1200" spc="-2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simple</a:t>
            </a:r>
            <a:r>
              <a:rPr sz="1200" spc="-35" dirty="0">
                <a:latin typeface="Times New Roman"/>
                <a:cs typeface="Times New Roman"/>
              </a:rPr>
              <a:t> </a:t>
            </a:r>
            <a:r>
              <a:rPr sz="1200" spc="-5" dirty="0">
                <a:latin typeface="Times New Roman"/>
                <a:cs typeface="Times New Roman"/>
              </a:rPr>
              <a:t>desk</a:t>
            </a:r>
            <a:r>
              <a:rPr sz="1200" spc="-25" dirty="0">
                <a:latin typeface="Times New Roman"/>
                <a:cs typeface="Times New Roman"/>
              </a:rPr>
              <a:t> </a:t>
            </a:r>
            <a:r>
              <a:rPr sz="1200" spc="-5" dirty="0">
                <a:latin typeface="Times New Roman"/>
                <a:cs typeface="Times New Roman"/>
              </a:rPr>
              <a:t>check</a:t>
            </a:r>
            <a:r>
              <a:rPr sz="1200" spc="-3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software</a:t>
            </a:r>
            <a:r>
              <a:rPr sz="1200" spc="-30" dirty="0">
                <a:latin typeface="Times New Roman"/>
                <a:cs typeface="Times New Roman"/>
              </a:rPr>
              <a:t> </a:t>
            </a:r>
            <a:r>
              <a:rPr sz="1200" spc="-5" dirty="0">
                <a:latin typeface="Times New Roman"/>
                <a:cs typeface="Times New Roman"/>
              </a:rPr>
              <a:t>engineering</a:t>
            </a:r>
            <a:r>
              <a:rPr sz="1200" spc="-45" dirty="0">
                <a:latin typeface="Times New Roman"/>
                <a:cs typeface="Times New Roman"/>
              </a:rPr>
              <a:t> </a:t>
            </a:r>
            <a:r>
              <a:rPr sz="1200" dirty="0">
                <a:latin typeface="Times New Roman"/>
                <a:cs typeface="Times New Roman"/>
              </a:rPr>
              <a:t>work</a:t>
            </a:r>
            <a:r>
              <a:rPr sz="1200" spc="-30" dirty="0">
                <a:latin typeface="Times New Roman"/>
                <a:cs typeface="Times New Roman"/>
              </a:rPr>
              <a:t> </a:t>
            </a:r>
            <a:r>
              <a:rPr sz="1200" spc="-5" dirty="0">
                <a:latin typeface="Times New Roman"/>
                <a:cs typeface="Times New Roman"/>
              </a:rPr>
              <a:t>product</a:t>
            </a:r>
            <a:r>
              <a:rPr sz="1200" spc="-30" dirty="0">
                <a:latin typeface="Times New Roman"/>
                <a:cs typeface="Times New Roman"/>
              </a:rPr>
              <a:t> </a:t>
            </a:r>
            <a:r>
              <a:rPr sz="1200" dirty="0">
                <a:latin typeface="Times New Roman"/>
                <a:cs typeface="Times New Roman"/>
              </a:rPr>
              <a:t>with  a </a:t>
            </a:r>
            <a:r>
              <a:rPr sz="1200" spc="-5" dirty="0">
                <a:latin typeface="Times New Roman"/>
                <a:cs typeface="Times New Roman"/>
              </a:rPr>
              <a:t>colleague, </a:t>
            </a:r>
            <a:r>
              <a:rPr sz="1200" dirty="0">
                <a:latin typeface="Times New Roman"/>
                <a:cs typeface="Times New Roman"/>
              </a:rPr>
              <a:t>a </a:t>
            </a:r>
            <a:r>
              <a:rPr sz="1200" spc="-5" dirty="0">
                <a:latin typeface="Times New Roman"/>
                <a:cs typeface="Times New Roman"/>
              </a:rPr>
              <a:t>casual meeting </a:t>
            </a:r>
            <a:r>
              <a:rPr sz="1200" dirty="0">
                <a:latin typeface="Times New Roman"/>
                <a:cs typeface="Times New Roman"/>
              </a:rPr>
              <a:t>(involving more than </a:t>
            </a:r>
            <a:r>
              <a:rPr sz="1200" spc="-5" dirty="0">
                <a:latin typeface="Times New Roman"/>
                <a:cs typeface="Times New Roman"/>
              </a:rPr>
              <a:t>two people) </a:t>
            </a:r>
            <a:r>
              <a:rPr sz="1200" dirty="0">
                <a:latin typeface="Times New Roman"/>
                <a:cs typeface="Times New Roman"/>
              </a:rPr>
              <a:t>for the </a:t>
            </a:r>
            <a:r>
              <a:rPr sz="1200" spc="-5" dirty="0">
                <a:latin typeface="Times New Roman"/>
                <a:cs typeface="Times New Roman"/>
              </a:rPr>
              <a:t>purpose </a:t>
            </a:r>
            <a:r>
              <a:rPr sz="1200" dirty="0">
                <a:latin typeface="Times New Roman"/>
                <a:cs typeface="Times New Roman"/>
              </a:rPr>
              <a:t>of  </a:t>
            </a:r>
            <a:r>
              <a:rPr sz="1200" spc="-5" dirty="0">
                <a:latin typeface="Times New Roman"/>
                <a:cs typeface="Times New Roman"/>
              </a:rPr>
              <a:t>reviewing </a:t>
            </a:r>
            <a:r>
              <a:rPr sz="1200" dirty="0">
                <a:latin typeface="Times New Roman"/>
                <a:cs typeface="Times New Roman"/>
              </a:rPr>
              <a:t>a work</a:t>
            </a:r>
            <a:r>
              <a:rPr sz="1200" spc="-20" dirty="0">
                <a:latin typeface="Times New Roman"/>
                <a:cs typeface="Times New Roman"/>
              </a:rPr>
              <a:t> </a:t>
            </a:r>
            <a:r>
              <a:rPr sz="1200" dirty="0">
                <a:latin typeface="Times New Roman"/>
                <a:cs typeface="Times New Roman"/>
              </a:rPr>
              <a:t>product</a:t>
            </a:r>
          </a:p>
          <a:p>
            <a:pPr marL="469265" marR="7620" indent="-228600" algn="just">
              <a:lnSpc>
                <a:spcPct val="110400"/>
              </a:lnSpc>
              <a:spcBef>
                <a:spcPts val="75"/>
              </a:spcBef>
              <a:buFont typeface="Symbol"/>
              <a:buChar char=""/>
              <a:tabLst>
                <a:tab pos="469900" algn="l"/>
              </a:tabLst>
            </a:pPr>
            <a:r>
              <a:rPr sz="1200" spc="-5" dirty="0">
                <a:latin typeface="Times New Roman"/>
                <a:cs typeface="Times New Roman"/>
              </a:rPr>
              <a:t>A</a:t>
            </a:r>
            <a:r>
              <a:rPr sz="1200" spc="-35" dirty="0">
                <a:latin typeface="Times New Roman"/>
                <a:cs typeface="Times New Roman"/>
              </a:rPr>
              <a:t> </a:t>
            </a:r>
            <a:r>
              <a:rPr sz="1200" dirty="0">
                <a:latin typeface="Times New Roman"/>
                <a:cs typeface="Times New Roman"/>
              </a:rPr>
              <a:t>simple</a:t>
            </a:r>
            <a:r>
              <a:rPr sz="1200" spc="-30" dirty="0">
                <a:latin typeface="Times New Roman"/>
                <a:cs typeface="Times New Roman"/>
              </a:rPr>
              <a:t> </a:t>
            </a:r>
            <a:r>
              <a:rPr sz="1200" i="1" spc="-5" dirty="0">
                <a:latin typeface="Times New Roman"/>
                <a:cs typeface="Times New Roman"/>
              </a:rPr>
              <a:t>desk</a:t>
            </a:r>
            <a:r>
              <a:rPr sz="1200" i="1" spc="-25" dirty="0">
                <a:latin typeface="Times New Roman"/>
                <a:cs typeface="Times New Roman"/>
              </a:rPr>
              <a:t> </a:t>
            </a:r>
            <a:r>
              <a:rPr sz="1200" i="1" spc="-5" dirty="0">
                <a:latin typeface="Times New Roman"/>
                <a:cs typeface="Times New Roman"/>
              </a:rPr>
              <a:t>check</a:t>
            </a:r>
            <a:r>
              <a:rPr sz="1200" i="1" spc="-25" dirty="0">
                <a:latin typeface="Times New Roman"/>
                <a:cs typeface="Times New Roman"/>
              </a:rPr>
              <a:t> </a:t>
            </a:r>
            <a:r>
              <a:rPr sz="1200" spc="5" dirty="0">
                <a:latin typeface="Times New Roman"/>
                <a:cs typeface="Times New Roman"/>
              </a:rPr>
              <a:t>or</a:t>
            </a:r>
            <a:r>
              <a:rPr sz="1200" spc="-35" dirty="0">
                <a:latin typeface="Times New Roman"/>
                <a:cs typeface="Times New Roman"/>
              </a:rPr>
              <a:t> </a:t>
            </a:r>
            <a:r>
              <a:rPr sz="1200" dirty="0">
                <a:latin typeface="Times New Roman"/>
                <a:cs typeface="Times New Roman"/>
              </a:rPr>
              <a:t>a</a:t>
            </a:r>
            <a:r>
              <a:rPr sz="1200" spc="-10" dirty="0">
                <a:latin typeface="Times New Roman"/>
                <a:cs typeface="Times New Roman"/>
              </a:rPr>
              <a:t> </a:t>
            </a:r>
            <a:r>
              <a:rPr sz="1200" i="1" spc="-5" dirty="0">
                <a:latin typeface="Times New Roman"/>
                <a:cs typeface="Times New Roman"/>
              </a:rPr>
              <a:t>casual</a:t>
            </a:r>
            <a:r>
              <a:rPr sz="1200" i="1" spc="-25" dirty="0">
                <a:latin typeface="Times New Roman"/>
                <a:cs typeface="Times New Roman"/>
              </a:rPr>
              <a:t> </a:t>
            </a:r>
            <a:r>
              <a:rPr sz="1200" i="1" spc="-5" dirty="0">
                <a:latin typeface="Times New Roman"/>
                <a:cs typeface="Times New Roman"/>
              </a:rPr>
              <a:t>meeting</a:t>
            </a:r>
            <a:r>
              <a:rPr sz="1200" i="1" spc="-20" dirty="0">
                <a:latin typeface="Times New Roman"/>
                <a:cs typeface="Times New Roman"/>
              </a:rPr>
              <a:t> </a:t>
            </a:r>
            <a:r>
              <a:rPr sz="1200" spc="-5" dirty="0">
                <a:latin typeface="Times New Roman"/>
                <a:cs typeface="Times New Roman"/>
              </a:rPr>
              <a:t>conducted</a:t>
            </a:r>
            <a:r>
              <a:rPr sz="1200" spc="-30" dirty="0">
                <a:latin typeface="Times New Roman"/>
                <a:cs typeface="Times New Roman"/>
              </a:rPr>
              <a:t> </a:t>
            </a:r>
            <a:r>
              <a:rPr sz="1200" dirty="0">
                <a:latin typeface="Times New Roman"/>
                <a:cs typeface="Times New Roman"/>
              </a:rPr>
              <a:t>with</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colleague</a:t>
            </a:r>
            <a:r>
              <a:rPr sz="1200" spc="-20"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review.</a:t>
            </a:r>
            <a:r>
              <a:rPr sz="1200" spc="-30" dirty="0">
                <a:latin typeface="Times New Roman"/>
                <a:cs typeface="Times New Roman"/>
              </a:rPr>
              <a:t> </a:t>
            </a:r>
            <a:r>
              <a:rPr sz="1200" spc="-5" dirty="0">
                <a:latin typeface="Times New Roman"/>
                <a:cs typeface="Times New Roman"/>
              </a:rPr>
              <a:t>However,  because </a:t>
            </a:r>
            <a:r>
              <a:rPr sz="1200" dirty="0">
                <a:latin typeface="Times New Roman"/>
                <a:cs typeface="Times New Roman"/>
              </a:rPr>
              <a:t>there </a:t>
            </a:r>
            <a:r>
              <a:rPr sz="1200" spc="-5" dirty="0">
                <a:latin typeface="Times New Roman"/>
                <a:cs typeface="Times New Roman"/>
              </a:rPr>
              <a:t>is </a:t>
            </a:r>
            <a:r>
              <a:rPr sz="1200" dirty="0">
                <a:latin typeface="Times New Roman"/>
                <a:cs typeface="Times New Roman"/>
              </a:rPr>
              <a:t>no </a:t>
            </a:r>
            <a:r>
              <a:rPr sz="1200" spc="-5" dirty="0">
                <a:latin typeface="Times New Roman"/>
                <a:cs typeface="Times New Roman"/>
              </a:rPr>
              <a:t>advance </a:t>
            </a:r>
            <a:r>
              <a:rPr sz="1200" dirty="0">
                <a:latin typeface="Times New Roman"/>
                <a:cs typeface="Times New Roman"/>
              </a:rPr>
              <a:t>planning </a:t>
            </a:r>
            <a:r>
              <a:rPr sz="1200" spc="5" dirty="0">
                <a:latin typeface="Times New Roman"/>
                <a:cs typeface="Times New Roman"/>
              </a:rPr>
              <a:t>or </a:t>
            </a:r>
            <a:r>
              <a:rPr sz="1200" spc="-5" dirty="0">
                <a:latin typeface="Times New Roman"/>
                <a:cs typeface="Times New Roman"/>
              </a:rPr>
              <a:t>preparation, </a:t>
            </a:r>
            <a:r>
              <a:rPr sz="1200" dirty="0">
                <a:latin typeface="Times New Roman"/>
                <a:cs typeface="Times New Roman"/>
              </a:rPr>
              <a:t>no </a:t>
            </a:r>
            <a:r>
              <a:rPr sz="1200" spc="-5" dirty="0">
                <a:latin typeface="Times New Roman"/>
                <a:cs typeface="Times New Roman"/>
              </a:rPr>
              <a:t>agenda </a:t>
            </a:r>
            <a:r>
              <a:rPr sz="1200" dirty="0">
                <a:latin typeface="Times New Roman"/>
                <a:cs typeface="Times New Roman"/>
              </a:rPr>
              <a:t>or meeting </a:t>
            </a:r>
            <a:r>
              <a:rPr sz="1200" spc="-5" dirty="0">
                <a:latin typeface="Times New Roman"/>
                <a:cs typeface="Times New Roman"/>
              </a:rPr>
              <a:t>structure, and  </a:t>
            </a:r>
            <a:r>
              <a:rPr sz="1200" dirty="0">
                <a:latin typeface="Times New Roman"/>
                <a:cs typeface="Times New Roman"/>
              </a:rPr>
              <a:t>no </a:t>
            </a:r>
            <a:r>
              <a:rPr sz="1200" spc="-5" dirty="0">
                <a:latin typeface="Times New Roman"/>
                <a:cs typeface="Times New Roman"/>
              </a:rPr>
              <a:t>follow-up </a:t>
            </a:r>
            <a:r>
              <a:rPr sz="1200" dirty="0">
                <a:latin typeface="Times New Roman"/>
                <a:cs typeface="Times New Roman"/>
              </a:rPr>
              <a:t>on the </a:t>
            </a:r>
            <a:r>
              <a:rPr sz="1200" spc="-5" dirty="0">
                <a:latin typeface="Times New Roman"/>
                <a:cs typeface="Times New Roman"/>
              </a:rPr>
              <a:t>errors </a:t>
            </a:r>
            <a:r>
              <a:rPr sz="1200" dirty="0">
                <a:latin typeface="Times New Roman"/>
                <a:cs typeface="Times New Roman"/>
              </a:rPr>
              <a:t>that </a:t>
            </a:r>
            <a:r>
              <a:rPr sz="1200" spc="-5" dirty="0">
                <a:latin typeface="Times New Roman"/>
                <a:cs typeface="Times New Roman"/>
              </a:rPr>
              <a:t>are </a:t>
            </a:r>
            <a:r>
              <a:rPr sz="1200" dirty="0">
                <a:latin typeface="Times New Roman"/>
                <a:cs typeface="Times New Roman"/>
              </a:rPr>
              <a:t>uncovered, the </a:t>
            </a:r>
            <a:r>
              <a:rPr sz="1200" spc="-5" dirty="0">
                <a:latin typeface="Times New Roman"/>
                <a:cs typeface="Times New Roman"/>
              </a:rPr>
              <a:t>effectiveness </a:t>
            </a:r>
            <a:r>
              <a:rPr sz="1200" dirty="0">
                <a:latin typeface="Times New Roman"/>
                <a:cs typeface="Times New Roman"/>
              </a:rPr>
              <a:t>of such </a:t>
            </a:r>
            <a:r>
              <a:rPr sz="1200" spc="-5" dirty="0">
                <a:latin typeface="Times New Roman"/>
                <a:cs typeface="Times New Roman"/>
              </a:rPr>
              <a:t>reviews is  </a:t>
            </a:r>
            <a:r>
              <a:rPr sz="1200" dirty="0">
                <a:latin typeface="Times New Roman"/>
                <a:cs typeface="Times New Roman"/>
              </a:rPr>
              <a:t>considerably lower than more </a:t>
            </a:r>
            <a:r>
              <a:rPr sz="1200" spc="-5" dirty="0">
                <a:latin typeface="Times New Roman"/>
                <a:cs typeface="Times New Roman"/>
              </a:rPr>
              <a:t>formal approaches. But </a:t>
            </a:r>
            <a:r>
              <a:rPr sz="1200" dirty="0">
                <a:latin typeface="Times New Roman"/>
                <a:cs typeface="Times New Roman"/>
              </a:rPr>
              <a:t>a simple </a:t>
            </a:r>
            <a:r>
              <a:rPr sz="1200" spc="-5" dirty="0">
                <a:latin typeface="Times New Roman"/>
                <a:cs typeface="Times New Roman"/>
              </a:rPr>
              <a:t>desk check can and </a:t>
            </a:r>
            <a:r>
              <a:rPr sz="1200" dirty="0">
                <a:latin typeface="Times New Roman"/>
                <a:cs typeface="Times New Roman"/>
              </a:rPr>
              <a:t>does  </a:t>
            </a:r>
            <a:r>
              <a:rPr sz="1200" spc="-5" dirty="0">
                <a:latin typeface="Times New Roman"/>
                <a:cs typeface="Times New Roman"/>
              </a:rPr>
              <a:t>uncover errors that might otherwise propagate further </a:t>
            </a:r>
            <a:r>
              <a:rPr sz="1200" dirty="0">
                <a:latin typeface="Times New Roman"/>
                <a:cs typeface="Times New Roman"/>
              </a:rPr>
              <a:t>into the </a:t>
            </a:r>
            <a:r>
              <a:rPr sz="1200" spc="-5" dirty="0">
                <a:latin typeface="Times New Roman"/>
                <a:cs typeface="Times New Roman"/>
              </a:rPr>
              <a:t>software</a:t>
            </a:r>
            <a:r>
              <a:rPr sz="1200" spc="80" dirty="0">
                <a:latin typeface="Times New Roman"/>
                <a:cs typeface="Times New Roman"/>
              </a:rPr>
              <a:t> </a:t>
            </a:r>
            <a:r>
              <a:rPr sz="1200" spc="-5" dirty="0">
                <a:latin typeface="Times New Roman"/>
                <a:cs typeface="Times New Roman"/>
              </a:rPr>
              <a:t>process.</a:t>
            </a:r>
            <a:endParaRPr sz="1200" dirty="0">
              <a:latin typeface="Times New Roman"/>
              <a:cs typeface="Times New Roman"/>
            </a:endParaRPr>
          </a:p>
          <a:p>
            <a:pPr marL="222885">
              <a:lnSpc>
                <a:spcPct val="100000"/>
              </a:lnSpc>
              <a:spcBef>
                <a:spcPts val="1155"/>
              </a:spcBef>
            </a:pPr>
            <a:r>
              <a:rPr sz="1200" b="1" u="heavy" spc="-5" dirty="0">
                <a:uFill>
                  <a:solidFill>
                    <a:srgbClr val="000000"/>
                  </a:solidFill>
                </a:uFill>
                <a:latin typeface="Times New Roman"/>
                <a:cs typeface="Times New Roman"/>
              </a:rPr>
              <a:t>REVIEW TECHNIQUES</a:t>
            </a:r>
            <a:endParaRPr sz="1200" dirty="0">
              <a:latin typeface="Times New Roman"/>
              <a:cs typeface="Times New Roman"/>
            </a:endParaRPr>
          </a:p>
          <a:p>
            <a:pPr marL="12700" algn="just">
              <a:lnSpc>
                <a:spcPct val="100000"/>
              </a:lnSpc>
              <a:spcBef>
                <a:spcPts val="855"/>
              </a:spcBef>
            </a:pP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FORMAL TECHNICAL</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REVIEWS</a:t>
            </a:r>
            <a:endParaRPr sz="1200" dirty="0">
              <a:latin typeface="Times New Roman"/>
              <a:cs typeface="Times New Roman"/>
            </a:endParaRPr>
          </a:p>
          <a:p>
            <a:pPr marL="12700" marR="5080" algn="just">
              <a:lnSpc>
                <a:spcPct val="103299"/>
              </a:lnSpc>
              <a:spcBef>
                <a:spcPts val="790"/>
              </a:spcBef>
            </a:pPr>
            <a:r>
              <a:rPr sz="1200" spc="-5" dirty="0">
                <a:latin typeface="Times New Roman"/>
                <a:cs typeface="Times New Roman"/>
              </a:rPr>
              <a:t>A </a:t>
            </a:r>
            <a:r>
              <a:rPr sz="1200" i="1" spc="-5" dirty="0">
                <a:latin typeface="Times New Roman"/>
                <a:cs typeface="Times New Roman"/>
              </a:rPr>
              <a:t>formal technical review </a:t>
            </a:r>
            <a:r>
              <a:rPr sz="1200" spc="-5" dirty="0">
                <a:latin typeface="Times New Roman"/>
                <a:cs typeface="Times New Roman"/>
              </a:rPr>
              <a:t>(FTR) is </a:t>
            </a:r>
            <a:r>
              <a:rPr sz="1200" dirty="0">
                <a:latin typeface="Times New Roman"/>
                <a:cs typeface="Times New Roman"/>
              </a:rPr>
              <a:t>a </a:t>
            </a:r>
            <a:r>
              <a:rPr sz="1200" spc="-5" dirty="0">
                <a:latin typeface="Times New Roman"/>
                <a:cs typeface="Times New Roman"/>
              </a:rPr>
              <a:t>software </a:t>
            </a:r>
            <a:r>
              <a:rPr sz="1200" dirty="0">
                <a:latin typeface="Times New Roman"/>
                <a:cs typeface="Times New Roman"/>
              </a:rPr>
              <a:t>quality </a:t>
            </a:r>
            <a:r>
              <a:rPr sz="1200" spc="-5" dirty="0">
                <a:latin typeface="Times New Roman"/>
                <a:cs typeface="Times New Roman"/>
              </a:rPr>
              <a:t>control </a:t>
            </a:r>
            <a:r>
              <a:rPr sz="1200" dirty="0">
                <a:latin typeface="Times New Roman"/>
                <a:cs typeface="Times New Roman"/>
              </a:rPr>
              <a:t>activity </a:t>
            </a:r>
            <a:r>
              <a:rPr sz="1200" spc="-5" dirty="0">
                <a:latin typeface="Times New Roman"/>
                <a:cs typeface="Times New Roman"/>
              </a:rPr>
              <a:t>performed </a:t>
            </a:r>
            <a:r>
              <a:rPr sz="1200" spc="10" dirty="0">
                <a:latin typeface="Times New Roman"/>
                <a:cs typeface="Times New Roman"/>
              </a:rPr>
              <a:t>by </a:t>
            </a:r>
            <a:r>
              <a:rPr sz="1200" dirty="0">
                <a:latin typeface="Times New Roman"/>
                <a:cs typeface="Times New Roman"/>
              </a:rPr>
              <a:t>software  </a:t>
            </a:r>
            <a:r>
              <a:rPr sz="1200" spc="-5" dirty="0">
                <a:latin typeface="Times New Roman"/>
                <a:cs typeface="Times New Roman"/>
              </a:rPr>
              <a:t>engineers (and others). </a:t>
            </a:r>
            <a:r>
              <a:rPr sz="1200" dirty="0">
                <a:latin typeface="Times New Roman"/>
                <a:cs typeface="Times New Roman"/>
              </a:rPr>
              <a:t>The </a:t>
            </a:r>
            <a:r>
              <a:rPr sz="1200" spc="-5" dirty="0">
                <a:latin typeface="Times New Roman"/>
                <a:cs typeface="Times New Roman"/>
              </a:rPr>
              <a:t>objectives </a:t>
            </a:r>
            <a:r>
              <a:rPr sz="1200" dirty="0">
                <a:latin typeface="Times New Roman"/>
                <a:cs typeface="Times New Roman"/>
              </a:rPr>
              <a:t>of </a:t>
            </a:r>
            <a:r>
              <a:rPr sz="1200" spc="-5" dirty="0">
                <a:latin typeface="Times New Roman"/>
                <a:cs typeface="Times New Roman"/>
              </a:rPr>
              <a:t>an FTR are: </a:t>
            </a:r>
            <a:r>
              <a:rPr sz="1200" dirty="0">
                <a:latin typeface="Times New Roman"/>
                <a:cs typeface="Times New Roman"/>
              </a:rPr>
              <a:t>(1) to uncover </a:t>
            </a:r>
            <a:r>
              <a:rPr sz="1200" spc="-5" dirty="0">
                <a:latin typeface="Times New Roman"/>
                <a:cs typeface="Times New Roman"/>
              </a:rPr>
              <a:t>errors </a:t>
            </a:r>
            <a:r>
              <a:rPr sz="1200" dirty="0">
                <a:latin typeface="Times New Roman"/>
                <a:cs typeface="Times New Roman"/>
              </a:rPr>
              <a:t>in </a:t>
            </a:r>
            <a:r>
              <a:rPr sz="1200" spc="-5" dirty="0">
                <a:latin typeface="Times New Roman"/>
                <a:cs typeface="Times New Roman"/>
              </a:rPr>
              <a:t>function, logic, </a:t>
            </a:r>
            <a:r>
              <a:rPr sz="1200" dirty="0">
                <a:latin typeface="Times New Roman"/>
                <a:cs typeface="Times New Roman"/>
              </a:rPr>
              <a:t>or  </a:t>
            </a:r>
            <a:r>
              <a:rPr sz="1200" spc="-5" dirty="0">
                <a:latin typeface="Times New Roman"/>
                <a:cs typeface="Times New Roman"/>
              </a:rPr>
              <a:t>implementation</a:t>
            </a:r>
            <a:r>
              <a:rPr sz="1200" spc="-2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any</a:t>
            </a:r>
            <a:r>
              <a:rPr sz="1200" spc="-40" dirty="0">
                <a:latin typeface="Times New Roman"/>
                <a:cs typeface="Times New Roman"/>
              </a:rPr>
              <a:t> </a:t>
            </a:r>
            <a:r>
              <a:rPr sz="1200" spc="-5" dirty="0">
                <a:latin typeface="Times New Roman"/>
                <a:cs typeface="Times New Roman"/>
              </a:rPr>
              <a:t>representation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software;</a:t>
            </a:r>
            <a:r>
              <a:rPr sz="1200" spc="-15" dirty="0">
                <a:latin typeface="Times New Roman"/>
                <a:cs typeface="Times New Roman"/>
              </a:rPr>
              <a:t> </a:t>
            </a:r>
            <a:r>
              <a:rPr sz="1200" dirty="0">
                <a:latin typeface="Times New Roman"/>
                <a:cs typeface="Times New Roman"/>
              </a:rPr>
              <a:t>(2)</a:t>
            </a:r>
            <a:r>
              <a:rPr sz="1200" spc="-3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verify</a:t>
            </a:r>
            <a:r>
              <a:rPr sz="1200" spc="-40" dirty="0">
                <a:latin typeface="Times New Roman"/>
                <a:cs typeface="Times New Roman"/>
              </a:rPr>
              <a:t> </a:t>
            </a:r>
            <a:r>
              <a:rPr sz="1200" dirty="0">
                <a:latin typeface="Times New Roman"/>
                <a:cs typeface="Times New Roman"/>
              </a:rPr>
              <a:t>that</a:t>
            </a:r>
            <a:r>
              <a:rPr sz="1200" spc="-1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software</a:t>
            </a:r>
            <a:r>
              <a:rPr sz="1200" spc="-25" dirty="0">
                <a:latin typeface="Times New Roman"/>
                <a:cs typeface="Times New Roman"/>
              </a:rPr>
              <a:t> </a:t>
            </a:r>
            <a:r>
              <a:rPr sz="1200" dirty="0">
                <a:latin typeface="Times New Roman"/>
                <a:cs typeface="Times New Roman"/>
              </a:rPr>
              <a:t>under</a:t>
            </a:r>
            <a:r>
              <a:rPr sz="1200" spc="-20" dirty="0">
                <a:latin typeface="Times New Roman"/>
                <a:cs typeface="Times New Roman"/>
              </a:rPr>
              <a:t> </a:t>
            </a:r>
            <a:r>
              <a:rPr sz="1200" spc="-5" dirty="0">
                <a:latin typeface="Times New Roman"/>
                <a:cs typeface="Times New Roman"/>
              </a:rPr>
              <a:t>review  meets</a:t>
            </a:r>
            <a:r>
              <a:rPr sz="1200" spc="-70" dirty="0">
                <a:latin typeface="Times New Roman"/>
                <a:cs typeface="Times New Roman"/>
              </a:rPr>
              <a:t> </a:t>
            </a:r>
            <a:r>
              <a:rPr sz="1200" spc="-5" dirty="0">
                <a:latin typeface="Times New Roman"/>
                <a:cs typeface="Times New Roman"/>
              </a:rPr>
              <a:t>its</a:t>
            </a:r>
            <a:r>
              <a:rPr sz="1200" spc="-75" dirty="0">
                <a:latin typeface="Times New Roman"/>
                <a:cs typeface="Times New Roman"/>
              </a:rPr>
              <a:t> </a:t>
            </a:r>
            <a:r>
              <a:rPr sz="1200" spc="-5" dirty="0">
                <a:latin typeface="Times New Roman"/>
                <a:cs typeface="Times New Roman"/>
              </a:rPr>
              <a:t>requirements;</a:t>
            </a:r>
            <a:r>
              <a:rPr sz="1200" spc="-65" dirty="0">
                <a:latin typeface="Times New Roman"/>
                <a:cs typeface="Times New Roman"/>
              </a:rPr>
              <a:t> </a:t>
            </a:r>
            <a:r>
              <a:rPr sz="1200" dirty="0">
                <a:latin typeface="Times New Roman"/>
                <a:cs typeface="Times New Roman"/>
              </a:rPr>
              <a:t>(3)</a:t>
            </a:r>
            <a:r>
              <a:rPr sz="1200" spc="-80"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spc="-5" dirty="0">
                <a:latin typeface="Times New Roman"/>
                <a:cs typeface="Times New Roman"/>
              </a:rPr>
              <a:t>ensure</a:t>
            </a:r>
            <a:r>
              <a:rPr sz="1200" spc="-70" dirty="0">
                <a:latin typeface="Times New Roman"/>
                <a:cs typeface="Times New Roman"/>
              </a:rPr>
              <a:t> </a:t>
            </a:r>
            <a:r>
              <a:rPr sz="1200" dirty="0">
                <a:latin typeface="Times New Roman"/>
                <a:cs typeface="Times New Roman"/>
              </a:rPr>
              <a:t>that</a:t>
            </a:r>
            <a:r>
              <a:rPr sz="1200" spc="-75"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software</a:t>
            </a:r>
            <a:r>
              <a:rPr sz="1200" spc="-85" dirty="0">
                <a:latin typeface="Times New Roman"/>
                <a:cs typeface="Times New Roman"/>
              </a:rPr>
              <a:t> </a:t>
            </a:r>
            <a:r>
              <a:rPr sz="1200" spc="-5" dirty="0">
                <a:latin typeface="Times New Roman"/>
                <a:cs typeface="Times New Roman"/>
              </a:rPr>
              <a:t>has</a:t>
            </a:r>
            <a:r>
              <a:rPr sz="1200" spc="-75" dirty="0">
                <a:latin typeface="Times New Roman"/>
                <a:cs typeface="Times New Roman"/>
              </a:rPr>
              <a:t> </a:t>
            </a:r>
            <a:r>
              <a:rPr sz="1200" dirty="0">
                <a:latin typeface="Times New Roman"/>
                <a:cs typeface="Times New Roman"/>
              </a:rPr>
              <a:t>been</a:t>
            </a:r>
            <a:r>
              <a:rPr sz="1200" spc="-55" dirty="0">
                <a:latin typeface="Times New Roman"/>
                <a:cs typeface="Times New Roman"/>
              </a:rPr>
              <a:t> </a:t>
            </a:r>
            <a:r>
              <a:rPr sz="1200" dirty="0">
                <a:latin typeface="Times New Roman"/>
                <a:cs typeface="Times New Roman"/>
              </a:rPr>
              <a:t>represented</a:t>
            </a:r>
            <a:r>
              <a:rPr sz="1200" spc="-65" dirty="0">
                <a:latin typeface="Times New Roman"/>
                <a:cs typeface="Times New Roman"/>
              </a:rPr>
              <a:t> </a:t>
            </a:r>
            <a:r>
              <a:rPr sz="1200" dirty="0">
                <a:latin typeface="Times New Roman"/>
                <a:cs typeface="Times New Roman"/>
              </a:rPr>
              <a:t>according</a:t>
            </a:r>
            <a:r>
              <a:rPr sz="1200" spc="-80" dirty="0">
                <a:latin typeface="Times New Roman"/>
                <a:cs typeface="Times New Roman"/>
              </a:rPr>
              <a:t> </a:t>
            </a:r>
            <a:r>
              <a:rPr sz="1200" dirty="0">
                <a:latin typeface="Times New Roman"/>
                <a:cs typeface="Times New Roman"/>
              </a:rPr>
              <a:t>to</a:t>
            </a:r>
            <a:r>
              <a:rPr sz="1200" spc="-70" dirty="0">
                <a:latin typeface="Times New Roman"/>
                <a:cs typeface="Times New Roman"/>
              </a:rPr>
              <a:t> </a:t>
            </a:r>
            <a:r>
              <a:rPr sz="1200" dirty="0">
                <a:latin typeface="Times New Roman"/>
                <a:cs typeface="Times New Roman"/>
              </a:rPr>
              <a:t>predefined  </a:t>
            </a:r>
            <a:r>
              <a:rPr sz="1200" spc="-5" dirty="0">
                <a:latin typeface="Times New Roman"/>
                <a:cs typeface="Times New Roman"/>
              </a:rPr>
              <a:t>standards; </a:t>
            </a:r>
            <a:r>
              <a:rPr sz="1200" dirty="0">
                <a:latin typeface="Times New Roman"/>
                <a:cs typeface="Times New Roman"/>
              </a:rPr>
              <a:t>(4) to </a:t>
            </a:r>
            <a:r>
              <a:rPr sz="1200" spc="-5" dirty="0">
                <a:latin typeface="Times New Roman"/>
                <a:cs typeface="Times New Roman"/>
              </a:rPr>
              <a:t>achieve software </a:t>
            </a:r>
            <a:r>
              <a:rPr sz="1200" dirty="0">
                <a:latin typeface="Times New Roman"/>
                <a:cs typeface="Times New Roman"/>
              </a:rPr>
              <a:t>that </a:t>
            </a:r>
            <a:r>
              <a:rPr sz="1200" spc="-5" dirty="0">
                <a:latin typeface="Times New Roman"/>
                <a:cs typeface="Times New Roman"/>
              </a:rPr>
              <a:t>is developed </a:t>
            </a:r>
            <a:r>
              <a:rPr sz="1200" dirty="0">
                <a:latin typeface="Times New Roman"/>
                <a:cs typeface="Times New Roman"/>
              </a:rPr>
              <a:t>in a </a:t>
            </a:r>
            <a:r>
              <a:rPr sz="1200" spc="-5" dirty="0">
                <a:latin typeface="Times New Roman"/>
                <a:cs typeface="Times New Roman"/>
              </a:rPr>
              <a:t>uniform manner; and </a:t>
            </a:r>
            <a:r>
              <a:rPr sz="1200" dirty="0">
                <a:latin typeface="Times New Roman"/>
                <a:cs typeface="Times New Roman"/>
              </a:rPr>
              <a:t>(5) to make </a:t>
            </a:r>
            <a:r>
              <a:rPr sz="1200" spc="-5" dirty="0">
                <a:latin typeface="Times New Roman"/>
                <a:cs typeface="Times New Roman"/>
              </a:rPr>
              <a:t>projects  </a:t>
            </a:r>
            <a:r>
              <a:rPr sz="1200" dirty="0">
                <a:latin typeface="Times New Roman"/>
                <a:cs typeface="Times New Roman"/>
              </a:rPr>
              <a:t>more </a:t>
            </a:r>
            <a:r>
              <a:rPr sz="1200" spc="-5" dirty="0">
                <a:latin typeface="Times New Roman"/>
                <a:cs typeface="Times New Roman"/>
              </a:rPr>
              <a:t>manageable. </a:t>
            </a:r>
            <a:r>
              <a:rPr sz="1200" spc="-10" dirty="0">
                <a:latin typeface="Times New Roman"/>
                <a:cs typeface="Times New Roman"/>
              </a:rPr>
              <a:t>In </a:t>
            </a:r>
            <a:r>
              <a:rPr sz="1200" dirty="0">
                <a:latin typeface="Times New Roman"/>
                <a:cs typeface="Times New Roman"/>
              </a:rPr>
              <a:t>addition, the </a:t>
            </a:r>
            <a:r>
              <a:rPr sz="1200" spc="-5" dirty="0">
                <a:latin typeface="Times New Roman"/>
                <a:cs typeface="Times New Roman"/>
              </a:rPr>
              <a:t>FTR serves as </a:t>
            </a:r>
            <a:r>
              <a:rPr sz="1200" dirty="0">
                <a:latin typeface="Times New Roman"/>
                <a:cs typeface="Times New Roman"/>
              </a:rPr>
              <a:t>a training </a:t>
            </a:r>
            <a:r>
              <a:rPr sz="1200" spc="-5" dirty="0">
                <a:latin typeface="Times New Roman"/>
                <a:cs typeface="Times New Roman"/>
              </a:rPr>
              <a:t>ground, </a:t>
            </a:r>
            <a:r>
              <a:rPr sz="1200" dirty="0">
                <a:latin typeface="Times New Roman"/>
                <a:cs typeface="Times New Roman"/>
              </a:rPr>
              <a:t>enabling junior </a:t>
            </a:r>
            <a:r>
              <a:rPr sz="1200" spc="-5" dirty="0">
                <a:latin typeface="Times New Roman"/>
                <a:cs typeface="Times New Roman"/>
              </a:rPr>
              <a:t>engineers </a:t>
            </a:r>
            <a:r>
              <a:rPr sz="1200" dirty="0">
                <a:latin typeface="Times New Roman"/>
                <a:cs typeface="Times New Roman"/>
              </a:rPr>
              <a:t>to  </a:t>
            </a:r>
            <a:r>
              <a:rPr sz="1200" spc="-5" dirty="0">
                <a:latin typeface="Times New Roman"/>
                <a:cs typeface="Times New Roman"/>
              </a:rPr>
              <a:t>observe different approaches </a:t>
            </a:r>
            <a:r>
              <a:rPr sz="1200" dirty="0">
                <a:latin typeface="Times New Roman"/>
                <a:cs typeface="Times New Roman"/>
              </a:rPr>
              <a:t>to software analysis, </a:t>
            </a:r>
            <a:r>
              <a:rPr sz="1200" spc="-5" dirty="0">
                <a:latin typeface="Times New Roman"/>
                <a:cs typeface="Times New Roman"/>
              </a:rPr>
              <a:t>design, and </a:t>
            </a:r>
            <a:r>
              <a:rPr sz="1200" dirty="0">
                <a:latin typeface="Times New Roman"/>
                <a:cs typeface="Times New Roman"/>
              </a:rPr>
              <a:t>implementation. The </a:t>
            </a:r>
            <a:r>
              <a:rPr sz="1200" spc="-5" dirty="0">
                <a:latin typeface="Times New Roman"/>
                <a:cs typeface="Times New Roman"/>
              </a:rPr>
              <a:t>FTR also  serves </a:t>
            </a:r>
            <a:r>
              <a:rPr sz="1200" dirty="0">
                <a:latin typeface="Times New Roman"/>
                <a:cs typeface="Times New Roman"/>
              </a:rPr>
              <a:t>to promote backup </a:t>
            </a:r>
            <a:r>
              <a:rPr sz="1200" spc="-5" dirty="0">
                <a:latin typeface="Times New Roman"/>
                <a:cs typeface="Times New Roman"/>
              </a:rPr>
              <a:t>and </a:t>
            </a:r>
            <a:r>
              <a:rPr sz="1200" dirty="0">
                <a:latin typeface="Times New Roman"/>
                <a:cs typeface="Times New Roman"/>
              </a:rPr>
              <a:t>continuity because a number </a:t>
            </a:r>
            <a:r>
              <a:rPr sz="1200" spc="5" dirty="0">
                <a:latin typeface="Times New Roman"/>
                <a:cs typeface="Times New Roman"/>
              </a:rPr>
              <a:t>of people </a:t>
            </a:r>
            <a:r>
              <a:rPr sz="1200" dirty="0">
                <a:latin typeface="Times New Roman"/>
                <a:cs typeface="Times New Roman"/>
              </a:rPr>
              <a:t>become </a:t>
            </a:r>
            <a:r>
              <a:rPr sz="1200" spc="-5" dirty="0">
                <a:latin typeface="Times New Roman"/>
                <a:cs typeface="Times New Roman"/>
              </a:rPr>
              <a:t>familiar </a:t>
            </a:r>
            <a:r>
              <a:rPr sz="1200" dirty="0">
                <a:latin typeface="Times New Roman"/>
                <a:cs typeface="Times New Roman"/>
              </a:rPr>
              <a:t>with parts  of the</a:t>
            </a:r>
            <a:r>
              <a:rPr sz="1200" spc="-15" dirty="0">
                <a:latin typeface="Times New Roman"/>
                <a:cs typeface="Times New Roman"/>
              </a:rPr>
              <a:t> </a:t>
            </a:r>
            <a:r>
              <a:rPr sz="1200" spc="-5" dirty="0">
                <a:latin typeface="Times New Roman"/>
                <a:cs typeface="Times New Roman"/>
              </a:rPr>
              <a:t>software.</a:t>
            </a:r>
            <a:endParaRPr sz="1200" dirty="0">
              <a:latin typeface="Times New Roman"/>
              <a:cs typeface="Times New Roman"/>
            </a:endParaRPr>
          </a:p>
          <a:p>
            <a:pPr marL="12700" marR="5715" algn="just">
              <a:lnSpc>
                <a:spcPct val="103299"/>
              </a:lnSpc>
              <a:spcBef>
                <a:spcPts val="815"/>
              </a:spcBef>
            </a:pPr>
            <a:r>
              <a:rPr sz="1200" dirty="0">
                <a:latin typeface="Times New Roman"/>
                <a:cs typeface="Times New Roman"/>
              </a:rPr>
              <a:t>The </a:t>
            </a:r>
            <a:r>
              <a:rPr sz="1200" spc="-5" dirty="0">
                <a:latin typeface="Times New Roman"/>
                <a:cs typeface="Times New Roman"/>
              </a:rPr>
              <a:t>FTR is </a:t>
            </a:r>
            <a:r>
              <a:rPr sz="1200" dirty="0">
                <a:latin typeface="Times New Roman"/>
                <a:cs typeface="Times New Roman"/>
              </a:rPr>
              <a:t>actually a class of </a:t>
            </a:r>
            <a:r>
              <a:rPr sz="1200" spc="-5" dirty="0">
                <a:latin typeface="Times New Roman"/>
                <a:cs typeface="Times New Roman"/>
              </a:rPr>
              <a:t>reviews </a:t>
            </a:r>
            <a:r>
              <a:rPr sz="1200" dirty="0">
                <a:latin typeface="Times New Roman"/>
                <a:cs typeface="Times New Roman"/>
              </a:rPr>
              <a:t>that includes </a:t>
            </a:r>
            <a:r>
              <a:rPr sz="1200" b="1" i="1" u="heavy" spc="-5" dirty="0">
                <a:uFill>
                  <a:solidFill>
                    <a:srgbClr val="000000"/>
                  </a:solidFill>
                </a:uFill>
                <a:latin typeface="Times New Roman"/>
                <a:cs typeface="Times New Roman"/>
              </a:rPr>
              <a:t>walkthroughs </a:t>
            </a:r>
            <a:r>
              <a:rPr sz="1200" b="1" u="heavy" spc="-5" dirty="0">
                <a:uFill>
                  <a:solidFill>
                    <a:srgbClr val="000000"/>
                  </a:solidFill>
                </a:uFill>
                <a:latin typeface="Times New Roman"/>
                <a:cs typeface="Times New Roman"/>
              </a:rPr>
              <a:t>and </a:t>
            </a:r>
            <a:r>
              <a:rPr sz="1200" b="1" i="1" u="heavy" spc="-5" dirty="0">
                <a:uFill>
                  <a:solidFill>
                    <a:srgbClr val="000000"/>
                  </a:solidFill>
                </a:uFill>
                <a:latin typeface="Times New Roman"/>
                <a:cs typeface="Times New Roman"/>
              </a:rPr>
              <a:t>inspections</a:t>
            </a:r>
            <a:r>
              <a:rPr sz="1200" i="1" spc="-5" dirty="0">
                <a:latin typeface="Times New Roman"/>
                <a:cs typeface="Times New Roman"/>
              </a:rPr>
              <a:t>. </a:t>
            </a:r>
            <a:r>
              <a:rPr sz="1200" spc="-5" dirty="0">
                <a:latin typeface="Times New Roman"/>
                <a:cs typeface="Times New Roman"/>
              </a:rPr>
              <a:t>Each FTR is  conducted as </a:t>
            </a:r>
            <a:r>
              <a:rPr sz="1200" dirty="0">
                <a:latin typeface="Times New Roman"/>
                <a:cs typeface="Times New Roman"/>
              </a:rPr>
              <a:t>a meeting </a:t>
            </a:r>
            <a:r>
              <a:rPr sz="1200" spc="-5" dirty="0">
                <a:latin typeface="Times New Roman"/>
                <a:cs typeface="Times New Roman"/>
              </a:rPr>
              <a:t>and will </a:t>
            </a:r>
            <a:r>
              <a:rPr sz="1200" dirty="0">
                <a:latin typeface="Times New Roman"/>
                <a:cs typeface="Times New Roman"/>
              </a:rPr>
              <a:t>be </a:t>
            </a:r>
            <a:r>
              <a:rPr sz="1200" spc="-5" dirty="0">
                <a:latin typeface="Times New Roman"/>
                <a:cs typeface="Times New Roman"/>
              </a:rPr>
              <a:t>successful </a:t>
            </a:r>
            <a:r>
              <a:rPr sz="1200" dirty="0">
                <a:latin typeface="Times New Roman"/>
                <a:cs typeface="Times New Roman"/>
              </a:rPr>
              <a:t>only if it </a:t>
            </a:r>
            <a:r>
              <a:rPr sz="1200" spc="-5" dirty="0">
                <a:latin typeface="Times New Roman"/>
                <a:cs typeface="Times New Roman"/>
              </a:rPr>
              <a:t>is </a:t>
            </a:r>
            <a:r>
              <a:rPr sz="1200" dirty="0">
                <a:latin typeface="Times New Roman"/>
                <a:cs typeface="Times New Roman"/>
              </a:rPr>
              <a:t>properly planned, </a:t>
            </a:r>
            <a:r>
              <a:rPr sz="1200" spc="-5" dirty="0">
                <a:latin typeface="Times New Roman"/>
                <a:cs typeface="Times New Roman"/>
              </a:rPr>
              <a:t>controlled, and  attended.</a:t>
            </a:r>
            <a:r>
              <a:rPr sz="1200" spc="-10" dirty="0">
                <a:latin typeface="Times New Roman"/>
                <a:cs typeface="Times New Roman"/>
              </a:rPr>
              <a:t> In</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sections</a:t>
            </a:r>
            <a:r>
              <a:rPr sz="1200" spc="-2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follow,</a:t>
            </a:r>
            <a:r>
              <a:rPr sz="1200" spc="-25" dirty="0">
                <a:latin typeface="Times New Roman"/>
                <a:cs typeface="Times New Roman"/>
              </a:rPr>
              <a:t> </a:t>
            </a:r>
            <a:r>
              <a:rPr sz="1200" spc="-5" dirty="0">
                <a:latin typeface="Times New Roman"/>
                <a:cs typeface="Times New Roman"/>
              </a:rPr>
              <a:t>guidelines</a:t>
            </a:r>
            <a:r>
              <a:rPr sz="1200" spc="-20" dirty="0">
                <a:latin typeface="Times New Roman"/>
                <a:cs typeface="Times New Roman"/>
              </a:rPr>
              <a:t> </a:t>
            </a:r>
            <a:r>
              <a:rPr sz="1200" spc="-5" dirty="0">
                <a:latin typeface="Times New Roman"/>
                <a:cs typeface="Times New Roman"/>
              </a:rPr>
              <a:t>similar</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those</a:t>
            </a:r>
            <a:r>
              <a:rPr sz="1200" spc="-20"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walkthrough</a:t>
            </a:r>
            <a:r>
              <a:rPr sz="1200" spc="-15"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spc="-5" dirty="0">
                <a:latin typeface="Times New Roman"/>
                <a:cs typeface="Times New Roman"/>
              </a:rPr>
              <a:t>presented</a:t>
            </a:r>
            <a:r>
              <a:rPr sz="1200" spc="-25" dirty="0">
                <a:latin typeface="Times New Roman"/>
                <a:cs typeface="Times New Roman"/>
              </a:rPr>
              <a:t>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representative formal technical review. </a:t>
            </a:r>
            <a:r>
              <a:rPr sz="1200" spc="-10" dirty="0">
                <a:latin typeface="Times New Roman"/>
                <a:cs typeface="Times New Roman"/>
              </a:rPr>
              <a:t>If you </a:t>
            </a:r>
            <a:r>
              <a:rPr sz="1200" dirty="0">
                <a:latin typeface="Times New Roman"/>
                <a:cs typeface="Times New Roman"/>
              </a:rPr>
              <a:t>have </a:t>
            </a:r>
            <a:r>
              <a:rPr sz="1200" spc="-5" dirty="0">
                <a:latin typeface="Times New Roman"/>
                <a:cs typeface="Times New Roman"/>
              </a:rPr>
              <a:t>interest </a:t>
            </a:r>
            <a:r>
              <a:rPr sz="1200" dirty="0">
                <a:latin typeface="Times New Roman"/>
                <a:cs typeface="Times New Roman"/>
              </a:rPr>
              <a:t>in software inspections, </a:t>
            </a:r>
            <a:r>
              <a:rPr sz="1200" spc="-5" dirty="0">
                <a:latin typeface="Times New Roman"/>
                <a:cs typeface="Times New Roman"/>
              </a:rPr>
              <a:t>as well as  additional information </a:t>
            </a:r>
            <a:r>
              <a:rPr sz="1200" dirty="0">
                <a:latin typeface="Times New Roman"/>
                <a:cs typeface="Times New Roman"/>
              </a:rPr>
              <a:t>on</a:t>
            </a:r>
            <a:r>
              <a:rPr sz="1200" spc="10" dirty="0">
                <a:latin typeface="Times New Roman"/>
                <a:cs typeface="Times New Roman"/>
              </a:rPr>
              <a:t> </a:t>
            </a:r>
            <a:r>
              <a:rPr sz="1200" spc="-5" dirty="0">
                <a:latin typeface="Times New Roman"/>
                <a:cs typeface="Times New Roman"/>
              </a:rPr>
              <a:t>walkthroughs</a:t>
            </a:r>
            <a:endParaRPr sz="1200" dirty="0">
              <a:latin typeface="Times New Roman"/>
              <a:cs typeface="Times New Roman"/>
            </a:endParaRPr>
          </a:p>
        </p:txBody>
      </p:sp>
      <p:sp>
        <p:nvSpPr>
          <p:cNvPr id="5" name="object 5"/>
          <p:cNvSpPr/>
          <p:nvPr/>
        </p:nvSpPr>
        <p:spPr>
          <a:xfrm>
            <a:off x="1371600" y="914400"/>
            <a:ext cx="3182112" cy="21717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110</a:t>
            </a:fld>
            <a:endParaRPr dirty="0"/>
          </a:p>
        </p:txBody>
      </p:sp>
    </p:spTree>
    <p:extLst>
      <p:ext uri="{BB962C8B-B14F-4D97-AF65-F5344CB8AC3E}">
        <p14:creationId xmlns:p14="http://schemas.microsoft.com/office/powerpoint/2010/main" val="42077175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9507"/>
            <a:ext cx="5970270" cy="7727950"/>
          </a:xfrm>
          <a:prstGeom prst="rect">
            <a:avLst/>
          </a:prstGeom>
        </p:spPr>
        <p:txBody>
          <a:bodyPr vert="horz" wrap="square" lIns="0" tIns="12700" rIns="0" bIns="0" rtlCol="0">
            <a:spAutoFit/>
          </a:bodyPr>
          <a:lstStyle/>
          <a:p>
            <a:pPr marL="12700" algn="just">
              <a:lnSpc>
                <a:spcPct val="100000"/>
              </a:lnSpc>
              <a:spcBef>
                <a:spcPts val="100"/>
              </a:spcBef>
            </a:pPr>
            <a:r>
              <a:rPr sz="1200" b="1" u="heavy" spc="-5" dirty="0">
                <a:uFill>
                  <a:solidFill>
                    <a:srgbClr val="000000"/>
                  </a:solidFill>
                </a:uFill>
                <a:latin typeface="Times New Roman"/>
                <a:cs typeface="Times New Roman"/>
              </a:rPr>
              <a:t>Code Walkthrough</a:t>
            </a:r>
            <a:endParaRPr sz="1200">
              <a:latin typeface="Times New Roman"/>
              <a:cs typeface="Times New Roman"/>
            </a:endParaRPr>
          </a:p>
          <a:p>
            <a:pPr marL="469265" marR="8890" indent="-228600" algn="just">
              <a:lnSpc>
                <a:spcPct val="110000"/>
              </a:lnSpc>
              <a:spcBef>
                <a:spcPts val="780"/>
              </a:spcBef>
              <a:buFont typeface="Symbol"/>
              <a:buChar char=""/>
              <a:tabLst>
                <a:tab pos="508000" algn="l"/>
              </a:tabLst>
            </a:pPr>
            <a:r>
              <a:rPr dirty="0"/>
              <a:t>	</a:t>
            </a:r>
            <a:r>
              <a:rPr sz="1200" dirty="0">
                <a:latin typeface="Times New Roman"/>
                <a:cs typeface="Times New Roman"/>
              </a:rPr>
              <a:t>We </a:t>
            </a:r>
            <a:r>
              <a:rPr sz="1200" spc="-5" dirty="0">
                <a:latin typeface="Times New Roman"/>
                <a:cs typeface="Times New Roman"/>
              </a:rPr>
              <a:t>present </a:t>
            </a:r>
            <a:r>
              <a:rPr sz="1200" dirty="0">
                <a:latin typeface="Times New Roman"/>
                <a:cs typeface="Times New Roman"/>
              </a:rPr>
              <a:t>the </a:t>
            </a:r>
            <a:r>
              <a:rPr sz="1200" spc="-5" dirty="0">
                <a:latin typeface="Times New Roman"/>
                <a:cs typeface="Times New Roman"/>
              </a:rPr>
              <a:t>code and accompanying </a:t>
            </a:r>
            <a:r>
              <a:rPr sz="1200" dirty="0">
                <a:latin typeface="Times New Roman"/>
                <a:cs typeface="Times New Roman"/>
              </a:rPr>
              <a:t>documentation to the </a:t>
            </a:r>
            <a:r>
              <a:rPr sz="1200" spc="-5" dirty="0">
                <a:latin typeface="Times New Roman"/>
                <a:cs typeface="Times New Roman"/>
              </a:rPr>
              <a:t>review </a:t>
            </a:r>
            <a:r>
              <a:rPr sz="1200" dirty="0">
                <a:latin typeface="Times New Roman"/>
                <a:cs typeface="Times New Roman"/>
              </a:rPr>
              <a:t>team, </a:t>
            </a:r>
            <a:r>
              <a:rPr sz="1200" spc="-5" dirty="0">
                <a:latin typeface="Times New Roman"/>
                <a:cs typeface="Times New Roman"/>
              </a:rPr>
              <a:t>and </a:t>
            </a:r>
            <a:r>
              <a:rPr sz="1200" dirty="0">
                <a:latin typeface="Times New Roman"/>
                <a:cs typeface="Times New Roman"/>
              </a:rPr>
              <a:t>the </a:t>
            </a:r>
            <a:r>
              <a:rPr sz="1200" spc="-5" dirty="0">
                <a:latin typeface="Times New Roman"/>
                <a:cs typeface="Times New Roman"/>
              </a:rPr>
              <a:t>team  comments </a:t>
            </a:r>
            <a:r>
              <a:rPr sz="1200" dirty="0">
                <a:latin typeface="Times New Roman"/>
                <a:cs typeface="Times New Roman"/>
              </a:rPr>
              <a:t>on their</a:t>
            </a:r>
            <a:r>
              <a:rPr sz="1200" spc="-5" dirty="0">
                <a:latin typeface="Times New Roman"/>
                <a:cs typeface="Times New Roman"/>
              </a:rPr>
              <a:t> correctness.</a:t>
            </a:r>
            <a:endParaRPr sz="1200">
              <a:latin typeface="Times New Roman"/>
              <a:cs typeface="Times New Roman"/>
            </a:endParaRPr>
          </a:p>
          <a:p>
            <a:pPr marL="469265" marR="10795" indent="-228600" algn="just">
              <a:lnSpc>
                <a:spcPct val="110800"/>
              </a:lnSpc>
              <a:spcBef>
                <a:spcPts val="75"/>
              </a:spcBef>
              <a:buFont typeface="Symbol"/>
              <a:buChar char=""/>
              <a:tabLst>
                <a:tab pos="469900" algn="l"/>
              </a:tabLst>
            </a:pPr>
            <a:r>
              <a:rPr sz="1200" spc="-5" dirty="0">
                <a:latin typeface="Times New Roman"/>
                <a:cs typeface="Times New Roman"/>
              </a:rPr>
              <a:t>During walkthrough, we lead and control </a:t>
            </a:r>
            <a:r>
              <a:rPr sz="1200" dirty="0">
                <a:latin typeface="Times New Roman"/>
                <a:cs typeface="Times New Roman"/>
              </a:rPr>
              <a:t>the discussion. The </a:t>
            </a:r>
            <a:r>
              <a:rPr sz="1200" spc="-5" dirty="0">
                <a:latin typeface="Times New Roman"/>
                <a:cs typeface="Times New Roman"/>
              </a:rPr>
              <a:t>atmosphere </a:t>
            </a:r>
            <a:r>
              <a:rPr sz="1200" dirty="0">
                <a:latin typeface="Times New Roman"/>
                <a:cs typeface="Times New Roman"/>
              </a:rPr>
              <a:t>is </a:t>
            </a:r>
            <a:r>
              <a:rPr sz="1200" spc="-5" dirty="0">
                <a:latin typeface="Times New Roman"/>
                <a:cs typeface="Times New Roman"/>
              </a:rPr>
              <a:t>informal and  </a:t>
            </a:r>
            <a:r>
              <a:rPr sz="1200" dirty="0">
                <a:latin typeface="Times New Roman"/>
                <a:cs typeface="Times New Roman"/>
              </a:rPr>
              <a:t>the </a:t>
            </a:r>
            <a:r>
              <a:rPr sz="1200" spc="-5" dirty="0">
                <a:latin typeface="Times New Roman"/>
                <a:cs typeface="Times New Roman"/>
              </a:rPr>
              <a:t>focus </a:t>
            </a:r>
            <a:r>
              <a:rPr sz="1200" dirty="0">
                <a:latin typeface="Times New Roman"/>
                <a:cs typeface="Times New Roman"/>
              </a:rPr>
              <a:t>of </a:t>
            </a:r>
            <a:r>
              <a:rPr sz="1200" spc="-5" dirty="0">
                <a:latin typeface="Times New Roman"/>
                <a:cs typeface="Times New Roman"/>
              </a:rPr>
              <a:t>attention is </a:t>
            </a:r>
            <a:r>
              <a:rPr sz="1200" spc="5" dirty="0">
                <a:latin typeface="Times New Roman"/>
                <a:cs typeface="Times New Roman"/>
              </a:rPr>
              <a:t>on </a:t>
            </a:r>
            <a:r>
              <a:rPr sz="1200" dirty="0">
                <a:latin typeface="Times New Roman"/>
                <a:cs typeface="Times New Roman"/>
              </a:rPr>
              <a:t>the </a:t>
            </a:r>
            <a:r>
              <a:rPr sz="1200" spc="-5" dirty="0">
                <a:latin typeface="Times New Roman"/>
                <a:cs typeface="Times New Roman"/>
              </a:rPr>
              <a:t>code, </a:t>
            </a:r>
            <a:r>
              <a:rPr sz="1200" dirty="0">
                <a:latin typeface="Times New Roman"/>
                <a:cs typeface="Times New Roman"/>
              </a:rPr>
              <a:t>not the coder.</a:t>
            </a:r>
            <a:endParaRPr sz="1200">
              <a:latin typeface="Times New Roman"/>
              <a:cs typeface="Times New Roman"/>
            </a:endParaRPr>
          </a:p>
          <a:p>
            <a:pPr marL="469265" marR="5080" indent="-228600" algn="just">
              <a:lnSpc>
                <a:spcPct val="110400"/>
              </a:lnSpc>
              <a:spcBef>
                <a:spcPts val="75"/>
              </a:spcBef>
              <a:buFont typeface="Symbol"/>
              <a:buChar char=""/>
              <a:tabLst>
                <a:tab pos="469900" algn="l"/>
              </a:tabLst>
            </a:pPr>
            <a:r>
              <a:rPr sz="1200" spc="-5" dirty="0">
                <a:latin typeface="Times New Roman"/>
                <a:cs typeface="Times New Roman"/>
              </a:rPr>
              <a:t>Although </a:t>
            </a:r>
            <a:r>
              <a:rPr sz="1200" dirty="0">
                <a:latin typeface="Times New Roman"/>
                <a:cs typeface="Times New Roman"/>
              </a:rPr>
              <a:t>Supervisory </a:t>
            </a:r>
            <a:r>
              <a:rPr sz="1200" spc="-5" dirty="0">
                <a:latin typeface="Times New Roman"/>
                <a:cs typeface="Times New Roman"/>
              </a:rPr>
              <a:t>personnel </a:t>
            </a:r>
            <a:r>
              <a:rPr sz="1200" spc="5" dirty="0">
                <a:latin typeface="Times New Roman"/>
                <a:cs typeface="Times New Roman"/>
              </a:rPr>
              <a:t>may be </a:t>
            </a:r>
            <a:r>
              <a:rPr sz="1200" spc="-5" dirty="0">
                <a:latin typeface="Times New Roman"/>
                <a:cs typeface="Times New Roman"/>
              </a:rPr>
              <a:t>present, walkthrough has </a:t>
            </a:r>
            <a:r>
              <a:rPr sz="1200" dirty="0">
                <a:latin typeface="Times New Roman"/>
                <a:cs typeface="Times New Roman"/>
              </a:rPr>
              <a:t>no </a:t>
            </a:r>
            <a:r>
              <a:rPr sz="1200" spc="-5" dirty="0">
                <a:latin typeface="Times New Roman"/>
                <a:cs typeface="Times New Roman"/>
              </a:rPr>
              <a:t>influence </a:t>
            </a:r>
            <a:r>
              <a:rPr sz="1200" dirty="0">
                <a:latin typeface="Times New Roman"/>
                <a:cs typeface="Times New Roman"/>
              </a:rPr>
              <a:t>on the  </a:t>
            </a:r>
            <a:r>
              <a:rPr sz="1200" spc="-5" dirty="0">
                <a:latin typeface="Times New Roman"/>
                <a:cs typeface="Times New Roman"/>
              </a:rPr>
              <a:t>performance appraisal, </a:t>
            </a:r>
            <a:r>
              <a:rPr sz="1200" dirty="0">
                <a:latin typeface="Times New Roman"/>
                <a:cs typeface="Times New Roman"/>
              </a:rPr>
              <a:t>consistent with the </a:t>
            </a:r>
            <a:r>
              <a:rPr sz="1200" spc="-5" dirty="0">
                <a:latin typeface="Times New Roman"/>
                <a:cs typeface="Times New Roman"/>
              </a:rPr>
              <a:t>general intent </a:t>
            </a:r>
            <a:r>
              <a:rPr sz="1200" dirty="0">
                <a:latin typeface="Times New Roman"/>
                <a:cs typeface="Times New Roman"/>
              </a:rPr>
              <a:t>of </a:t>
            </a:r>
            <a:r>
              <a:rPr sz="1200" spc="-5" dirty="0">
                <a:latin typeface="Times New Roman"/>
                <a:cs typeface="Times New Roman"/>
              </a:rPr>
              <a:t>testing, </a:t>
            </a:r>
            <a:r>
              <a:rPr sz="1200" dirty="0">
                <a:latin typeface="Times New Roman"/>
                <a:cs typeface="Times New Roman"/>
              </a:rPr>
              <a:t>finding </a:t>
            </a:r>
            <a:r>
              <a:rPr sz="1200" spc="-5" dirty="0">
                <a:latin typeface="Times New Roman"/>
                <a:cs typeface="Times New Roman"/>
              </a:rPr>
              <a:t>faults, </a:t>
            </a:r>
            <a:r>
              <a:rPr sz="1200" dirty="0">
                <a:latin typeface="Times New Roman"/>
                <a:cs typeface="Times New Roman"/>
              </a:rPr>
              <a:t>not  fixing</a:t>
            </a:r>
            <a:r>
              <a:rPr sz="1200" spc="-15" dirty="0">
                <a:latin typeface="Times New Roman"/>
                <a:cs typeface="Times New Roman"/>
              </a:rPr>
              <a:t> </a:t>
            </a:r>
            <a:r>
              <a:rPr sz="1200" dirty="0">
                <a:latin typeface="Times New Roman"/>
                <a:cs typeface="Times New Roman"/>
              </a:rPr>
              <a:t>them.</a:t>
            </a:r>
            <a:endParaRPr sz="1200">
              <a:latin typeface="Times New Roman"/>
              <a:cs typeface="Times New Roman"/>
            </a:endParaRPr>
          </a:p>
          <a:p>
            <a:pPr marL="12700" algn="just">
              <a:lnSpc>
                <a:spcPct val="100000"/>
              </a:lnSpc>
              <a:spcBef>
                <a:spcPts val="1155"/>
              </a:spcBef>
            </a:pPr>
            <a:r>
              <a:rPr sz="1200" b="1" u="heavy" spc="-5" dirty="0">
                <a:uFill>
                  <a:solidFill>
                    <a:srgbClr val="000000"/>
                  </a:solidFill>
                </a:uFill>
                <a:latin typeface="Times New Roman"/>
                <a:cs typeface="Times New Roman"/>
              </a:rPr>
              <a:t>Code Inspection</a:t>
            </a:r>
            <a:endParaRPr sz="1200">
              <a:latin typeface="Times New Roman"/>
              <a:cs typeface="Times New Roman"/>
            </a:endParaRPr>
          </a:p>
          <a:p>
            <a:pPr marL="469265" marR="6350" indent="-228600" algn="just">
              <a:lnSpc>
                <a:spcPct val="110000"/>
              </a:lnSpc>
              <a:spcBef>
                <a:spcPts val="780"/>
              </a:spcBef>
              <a:buFont typeface="Symbol"/>
              <a:buChar char=""/>
              <a:tabLst>
                <a:tab pos="469900" algn="l"/>
              </a:tabLst>
            </a:pPr>
            <a:r>
              <a:rPr sz="1200" spc="-5" dirty="0">
                <a:latin typeface="Times New Roman"/>
                <a:cs typeface="Times New Roman"/>
              </a:rPr>
              <a:t>Similar</a:t>
            </a:r>
            <a:r>
              <a:rPr sz="1200"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Code</a:t>
            </a:r>
            <a:r>
              <a:rPr sz="1200" spc="-25" dirty="0">
                <a:latin typeface="Times New Roman"/>
                <a:cs typeface="Times New Roman"/>
              </a:rPr>
              <a:t> </a:t>
            </a:r>
            <a:r>
              <a:rPr sz="1200" spc="-5" dirty="0">
                <a:latin typeface="Times New Roman"/>
                <a:cs typeface="Times New Roman"/>
              </a:rPr>
              <a:t>walkthrough,</a:t>
            </a:r>
            <a:r>
              <a:rPr sz="1200" spc="-25" dirty="0">
                <a:latin typeface="Times New Roman"/>
                <a:cs typeface="Times New Roman"/>
              </a:rPr>
              <a:t> </a:t>
            </a:r>
            <a:r>
              <a:rPr sz="1200" dirty="0">
                <a:latin typeface="Times New Roman"/>
                <a:cs typeface="Times New Roman"/>
              </a:rPr>
              <a:t>but</a:t>
            </a:r>
            <a:r>
              <a:rPr sz="1200" spc="-20"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dirty="0">
                <a:latin typeface="Times New Roman"/>
                <a:cs typeface="Times New Roman"/>
              </a:rPr>
              <a:t>more</a:t>
            </a:r>
            <a:r>
              <a:rPr sz="1200" spc="-25" dirty="0">
                <a:latin typeface="Times New Roman"/>
                <a:cs typeface="Times New Roman"/>
              </a:rPr>
              <a:t> </a:t>
            </a:r>
            <a:r>
              <a:rPr sz="1200" spc="-5" dirty="0">
                <a:latin typeface="Times New Roman"/>
                <a:cs typeface="Times New Roman"/>
              </a:rPr>
              <a:t>formal.</a:t>
            </a:r>
            <a:r>
              <a:rPr sz="1200" spc="-1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spc="-5" dirty="0">
                <a:latin typeface="Times New Roman"/>
                <a:cs typeface="Times New Roman"/>
              </a:rPr>
              <a:t>an</a:t>
            </a:r>
            <a:r>
              <a:rPr sz="1200" spc="-25" dirty="0">
                <a:latin typeface="Times New Roman"/>
                <a:cs typeface="Times New Roman"/>
              </a:rPr>
              <a:t> </a:t>
            </a:r>
            <a:r>
              <a:rPr sz="1200" dirty="0">
                <a:latin typeface="Times New Roman"/>
                <a:cs typeface="Times New Roman"/>
              </a:rPr>
              <a:t>inspection,</a:t>
            </a:r>
            <a:r>
              <a:rPr sz="1200" spc="-20" dirty="0">
                <a:latin typeface="Times New Roman"/>
                <a:cs typeface="Times New Roman"/>
              </a:rPr>
              <a:t> </a:t>
            </a:r>
            <a:r>
              <a:rPr sz="1200" spc="-5" dirty="0">
                <a:latin typeface="Times New Roman"/>
                <a:cs typeface="Times New Roman"/>
              </a:rPr>
              <a:t>review</a:t>
            </a:r>
            <a:r>
              <a:rPr sz="1200" spc="-30" dirty="0">
                <a:latin typeface="Times New Roman"/>
                <a:cs typeface="Times New Roman"/>
              </a:rPr>
              <a:t> </a:t>
            </a:r>
            <a:r>
              <a:rPr sz="1200" dirty="0">
                <a:latin typeface="Times New Roman"/>
                <a:cs typeface="Times New Roman"/>
              </a:rPr>
              <a:t>team</a:t>
            </a:r>
            <a:r>
              <a:rPr sz="1200" spc="-20" dirty="0">
                <a:latin typeface="Times New Roman"/>
                <a:cs typeface="Times New Roman"/>
              </a:rPr>
              <a:t> </a:t>
            </a:r>
            <a:r>
              <a:rPr sz="1200" spc="-5" dirty="0">
                <a:latin typeface="Times New Roman"/>
                <a:cs typeface="Times New Roman"/>
              </a:rPr>
              <a:t>checks</a:t>
            </a:r>
            <a:r>
              <a:rPr sz="1200" spc="-25" dirty="0">
                <a:latin typeface="Times New Roman"/>
                <a:cs typeface="Times New Roman"/>
              </a:rPr>
              <a:t> </a:t>
            </a:r>
            <a:r>
              <a:rPr sz="1200" dirty="0">
                <a:latin typeface="Times New Roman"/>
                <a:cs typeface="Times New Roman"/>
              </a:rPr>
              <a:t>the  </a:t>
            </a:r>
            <a:r>
              <a:rPr sz="1200" spc="-5" dirty="0">
                <a:latin typeface="Times New Roman"/>
                <a:cs typeface="Times New Roman"/>
              </a:rPr>
              <a:t>code and </a:t>
            </a:r>
            <a:r>
              <a:rPr sz="1200" dirty="0">
                <a:latin typeface="Times New Roman"/>
                <a:cs typeface="Times New Roman"/>
              </a:rPr>
              <a:t>documentation </a:t>
            </a:r>
            <a:r>
              <a:rPr sz="1200" spc="-5" dirty="0">
                <a:latin typeface="Times New Roman"/>
                <a:cs typeface="Times New Roman"/>
              </a:rPr>
              <a:t>against </a:t>
            </a:r>
            <a:r>
              <a:rPr sz="1200" dirty="0">
                <a:latin typeface="Times New Roman"/>
                <a:cs typeface="Times New Roman"/>
              </a:rPr>
              <a:t>a </a:t>
            </a:r>
            <a:r>
              <a:rPr sz="1200" spc="-5" dirty="0">
                <a:latin typeface="Times New Roman"/>
                <a:cs typeface="Times New Roman"/>
              </a:rPr>
              <a:t>prepared </a:t>
            </a:r>
            <a:r>
              <a:rPr sz="1200" dirty="0">
                <a:latin typeface="Times New Roman"/>
                <a:cs typeface="Times New Roman"/>
              </a:rPr>
              <a:t>list of</a:t>
            </a:r>
            <a:r>
              <a:rPr sz="1200" spc="30" dirty="0">
                <a:latin typeface="Times New Roman"/>
                <a:cs typeface="Times New Roman"/>
              </a:rPr>
              <a:t> </a:t>
            </a:r>
            <a:r>
              <a:rPr sz="1200" spc="-5" dirty="0">
                <a:latin typeface="Times New Roman"/>
                <a:cs typeface="Times New Roman"/>
              </a:rPr>
              <a:t>concerns.</a:t>
            </a:r>
            <a:endParaRPr sz="1200">
              <a:latin typeface="Times New Roman"/>
              <a:cs typeface="Times New Roman"/>
            </a:endParaRPr>
          </a:p>
          <a:p>
            <a:pPr marL="469265" marR="5080" indent="-228600" algn="just">
              <a:lnSpc>
                <a:spcPct val="110200"/>
              </a:lnSpc>
              <a:spcBef>
                <a:spcPts val="95"/>
              </a:spcBef>
              <a:buFont typeface="Symbol"/>
              <a:buChar char=""/>
              <a:tabLst>
                <a:tab pos="508000" algn="l"/>
              </a:tabLst>
            </a:pPr>
            <a:r>
              <a:rPr dirty="0"/>
              <a:t>	</a:t>
            </a:r>
            <a:r>
              <a:rPr sz="1200" spc="-5" dirty="0">
                <a:latin typeface="Times New Roman"/>
                <a:cs typeface="Times New Roman"/>
              </a:rPr>
              <a:t>For eg: </a:t>
            </a:r>
            <a:r>
              <a:rPr sz="1200" dirty="0">
                <a:latin typeface="Times New Roman"/>
                <a:cs typeface="Times New Roman"/>
              </a:rPr>
              <a:t>the team </a:t>
            </a:r>
            <a:r>
              <a:rPr sz="1200" spc="5" dirty="0">
                <a:latin typeface="Times New Roman"/>
                <a:cs typeface="Times New Roman"/>
              </a:rPr>
              <a:t>may </a:t>
            </a:r>
            <a:r>
              <a:rPr sz="1200" dirty="0">
                <a:latin typeface="Times New Roman"/>
                <a:cs typeface="Times New Roman"/>
              </a:rPr>
              <a:t>examine the </a:t>
            </a:r>
            <a:r>
              <a:rPr sz="1200" spc="-5" dirty="0">
                <a:latin typeface="Times New Roman"/>
                <a:cs typeface="Times New Roman"/>
              </a:rPr>
              <a:t>definition and use </a:t>
            </a:r>
            <a:r>
              <a:rPr sz="1200" dirty="0">
                <a:latin typeface="Times New Roman"/>
                <a:cs typeface="Times New Roman"/>
              </a:rPr>
              <a:t>of </a:t>
            </a:r>
            <a:r>
              <a:rPr sz="1200" spc="-5" dirty="0">
                <a:latin typeface="Times New Roman"/>
                <a:cs typeface="Times New Roman"/>
              </a:rPr>
              <a:t>data </a:t>
            </a:r>
            <a:r>
              <a:rPr sz="1200" dirty="0">
                <a:latin typeface="Times New Roman"/>
                <a:cs typeface="Times New Roman"/>
              </a:rPr>
              <a:t>type </a:t>
            </a:r>
            <a:r>
              <a:rPr sz="1200" spc="-5" dirty="0">
                <a:latin typeface="Times New Roman"/>
                <a:cs typeface="Times New Roman"/>
              </a:rPr>
              <a:t>and structures </a:t>
            </a:r>
            <a:r>
              <a:rPr sz="1200" dirty="0">
                <a:latin typeface="Times New Roman"/>
                <a:cs typeface="Times New Roman"/>
              </a:rPr>
              <a:t>to </a:t>
            </a:r>
            <a:r>
              <a:rPr sz="1200" spc="-5" dirty="0">
                <a:latin typeface="Times New Roman"/>
                <a:cs typeface="Times New Roman"/>
              </a:rPr>
              <a:t>see </a:t>
            </a:r>
            <a:r>
              <a:rPr sz="1200" dirty="0">
                <a:latin typeface="Times New Roman"/>
                <a:cs typeface="Times New Roman"/>
              </a:rPr>
              <a:t>if  their </a:t>
            </a:r>
            <a:r>
              <a:rPr sz="1200" spc="-5" dirty="0">
                <a:latin typeface="Times New Roman"/>
                <a:cs typeface="Times New Roman"/>
              </a:rPr>
              <a:t>use is consistent </a:t>
            </a:r>
            <a:r>
              <a:rPr sz="1200" dirty="0">
                <a:latin typeface="Times New Roman"/>
                <a:cs typeface="Times New Roman"/>
              </a:rPr>
              <a:t>with the </a:t>
            </a:r>
            <a:r>
              <a:rPr sz="1200" spc="-5" dirty="0">
                <a:latin typeface="Times New Roman"/>
                <a:cs typeface="Times New Roman"/>
              </a:rPr>
              <a:t>design and </a:t>
            </a:r>
            <a:r>
              <a:rPr sz="1200" dirty="0">
                <a:latin typeface="Times New Roman"/>
                <a:cs typeface="Times New Roman"/>
              </a:rPr>
              <a:t>with </a:t>
            </a:r>
            <a:r>
              <a:rPr sz="1200" spc="-5" dirty="0">
                <a:latin typeface="Times New Roman"/>
                <a:cs typeface="Times New Roman"/>
              </a:rPr>
              <a:t>standards and procedures. </a:t>
            </a:r>
            <a:r>
              <a:rPr sz="1200" dirty="0">
                <a:latin typeface="Times New Roman"/>
                <a:cs typeface="Times New Roman"/>
              </a:rPr>
              <a:t>The </a:t>
            </a:r>
            <a:r>
              <a:rPr sz="1200" spc="-5" dirty="0">
                <a:latin typeface="Times New Roman"/>
                <a:cs typeface="Times New Roman"/>
              </a:rPr>
              <a:t>team can  review algorithms and </a:t>
            </a:r>
            <a:r>
              <a:rPr sz="1200" dirty="0">
                <a:latin typeface="Times New Roman"/>
                <a:cs typeface="Times New Roman"/>
              </a:rPr>
              <a:t>computations for their </a:t>
            </a:r>
            <a:r>
              <a:rPr sz="1200" spc="-5" dirty="0">
                <a:latin typeface="Times New Roman"/>
                <a:cs typeface="Times New Roman"/>
              </a:rPr>
              <a:t>correctness and efficiency. Interfaces also  checked. </a:t>
            </a:r>
            <a:r>
              <a:rPr sz="1200" dirty="0">
                <a:latin typeface="Times New Roman"/>
                <a:cs typeface="Times New Roman"/>
              </a:rPr>
              <a:t>The </a:t>
            </a:r>
            <a:r>
              <a:rPr sz="1200" spc="-5" dirty="0">
                <a:latin typeface="Times New Roman"/>
                <a:cs typeface="Times New Roman"/>
              </a:rPr>
              <a:t>team </a:t>
            </a:r>
            <a:r>
              <a:rPr sz="1200" dirty="0">
                <a:latin typeface="Times New Roman"/>
                <a:cs typeface="Times New Roman"/>
              </a:rPr>
              <a:t>may </a:t>
            </a:r>
            <a:r>
              <a:rPr sz="1200" spc="-5" dirty="0">
                <a:latin typeface="Times New Roman"/>
                <a:cs typeface="Times New Roman"/>
              </a:rPr>
              <a:t>estimate </a:t>
            </a:r>
            <a:r>
              <a:rPr sz="1200" dirty="0">
                <a:latin typeface="Times New Roman"/>
                <a:cs typeface="Times New Roman"/>
              </a:rPr>
              <a:t>the code’s </a:t>
            </a:r>
            <a:r>
              <a:rPr sz="1200" spc="-5" dirty="0">
                <a:latin typeface="Times New Roman"/>
                <a:cs typeface="Times New Roman"/>
              </a:rPr>
              <a:t>performance characteristics </a:t>
            </a:r>
            <a:r>
              <a:rPr sz="1200" dirty="0">
                <a:latin typeface="Times New Roman"/>
                <a:cs typeface="Times New Roman"/>
              </a:rPr>
              <a:t>in </a:t>
            </a:r>
            <a:r>
              <a:rPr sz="1200" spc="-5" dirty="0">
                <a:latin typeface="Times New Roman"/>
                <a:cs typeface="Times New Roman"/>
              </a:rPr>
              <a:t>terms </a:t>
            </a:r>
            <a:r>
              <a:rPr sz="1200" dirty="0">
                <a:latin typeface="Times New Roman"/>
                <a:cs typeface="Times New Roman"/>
              </a:rPr>
              <a:t>of  memory usage or processing</a:t>
            </a:r>
            <a:r>
              <a:rPr sz="1200" spc="-45" dirty="0">
                <a:latin typeface="Times New Roman"/>
                <a:cs typeface="Times New Roman"/>
              </a:rPr>
              <a:t> </a:t>
            </a:r>
            <a:r>
              <a:rPr sz="1200" dirty="0">
                <a:latin typeface="Times New Roman"/>
                <a:cs typeface="Times New Roman"/>
              </a:rPr>
              <a:t>speed.</a:t>
            </a:r>
            <a:endParaRPr sz="1200">
              <a:latin typeface="Times New Roman"/>
              <a:cs typeface="Times New Roman"/>
            </a:endParaRPr>
          </a:p>
          <a:p>
            <a:pPr marL="469265" algn="just">
              <a:lnSpc>
                <a:spcPct val="100000"/>
              </a:lnSpc>
              <a:spcBef>
                <a:spcPts val="1150"/>
              </a:spcBef>
            </a:pPr>
            <a:r>
              <a:rPr sz="1200" b="1" u="heavy" spc="-5" dirty="0">
                <a:uFill>
                  <a:solidFill>
                    <a:srgbClr val="000000"/>
                  </a:solidFill>
                </a:uFill>
                <a:latin typeface="Times New Roman"/>
                <a:cs typeface="Times New Roman"/>
              </a:rPr>
              <a:t>Inspecting code usually </a:t>
            </a:r>
            <a:r>
              <a:rPr sz="1200" b="1" u="heavy" dirty="0">
                <a:uFill>
                  <a:solidFill>
                    <a:srgbClr val="000000"/>
                  </a:solidFill>
                </a:uFill>
                <a:latin typeface="Times New Roman"/>
                <a:cs typeface="Times New Roman"/>
              </a:rPr>
              <a:t>involves </a:t>
            </a:r>
            <a:r>
              <a:rPr sz="1200" b="1" u="heavy" spc="-5" dirty="0">
                <a:uFill>
                  <a:solidFill>
                    <a:srgbClr val="000000"/>
                  </a:solidFill>
                </a:uFill>
                <a:latin typeface="Times New Roman"/>
                <a:cs typeface="Times New Roman"/>
              </a:rPr>
              <a:t>several</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steps.</a:t>
            </a:r>
            <a:endParaRPr sz="1200">
              <a:latin typeface="Times New Roman"/>
              <a:cs typeface="Times New Roman"/>
            </a:endParaRPr>
          </a:p>
          <a:p>
            <a:pPr marL="469265" marR="8890" indent="-228600" algn="just">
              <a:lnSpc>
                <a:spcPct val="110800"/>
              </a:lnSpc>
              <a:spcBef>
                <a:spcPts val="770"/>
              </a:spcBef>
              <a:buFont typeface="Symbol"/>
              <a:buChar char=""/>
              <a:tabLst>
                <a:tab pos="469900" algn="l"/>
              </a:tabLst>
            </a:pPr>
            <a:r>
              <a:rPr sz="1200" spc="-5" dirty="0">
                <a:latin typeface="Times New Roman"/>
                <a:cs typeface="Times New Roman"/>
              </a:rPr>
              <a:t>First </a:t>
            </a:r>
            <a:r>
              <a:rPr sz="1200" dirty="0">
                <a:latin typeface="Times New Roman"/>
                <a:cs typeface="Times New Roman"/>
              </a:rPr>
              <a:t>, the </a:t>
            </a:r>
            <a:r>
              <a:rPr sz="1200" spc="-5" dirty="0">
                <a:latin typeface="Times New Roman"/>
                <a:cs typeface="Times New Roman"/>
              </a:rPr>
              <a:t>team </a:t>
            </a:r>
            <a:r>
              <a:rPr sz="1200" dirty="0">
                <a:latin typeface="Times New Roman"/>
                <a:cs typeface="Times New Roman"/>
              </a:rPr>
              <a:t>may meet </a:t>
            </a:r>
            <a:r>
              <a:rPr sz="1200" spc="-5" dirty="0">
                <a:latin typeface="Times New Roman"/>
                <a:cs typeface="Times New Roman"/>
              </a:rPr>
              <a:t>as </a:t>
            </a:r>
            <a:r>
              <a:rPr sz="1200" dirty="0">
                <a:latin typeface="Times New Roman"/>
                <a:cs typeface="Times New Roman"/>
              </a:rPr>
              <a:t>a group for </a:t>
            </a:r>
            <a:r>
              <a:rPr sz="1200" spc="-5" dirty="0">
                <a:latin typeface="Times New Roman"/>
                <a:cs typeface="Times New Roman"/>
              </a:rPr>
              <a:t>overview </a:t>
            </a:r>
            <a:r>
              <a:rPr sz="1200" dirty="0">
                <a:latin typeface="Times New Roman"/>
                <a:cs typeface="Times New Roman"/>
              </a:rPr>
              <a:t>of the </a:t>
            </a:r>
            <a:r>
              <a:rPr sz="1200" spc="-5" dirty="0">
                <a:latin typeface="Times New Roman"/>
                <a:cs typeface="Times New Roman"/>
              </a:rPr>
              <a:t>code and </a:t>
            </a:r>
            <a:r>
              <a:rPr sz="1200" dirty="0">
                <a:latin typeface="Times New Roman"/>
                <a:cs typeface="Times New Roman"/>
              </a:rPr>
              <a:t>a description of the  </a:t>
            </a:r>
            <a:r>
              <a:rPr sz="1200" spc="-5" dirty="0">
                <a:latin typeface="Times New Roman"/>
                <a:cs typeface="Times New Roman"/>
              </a:rPr>
              <a:t>inspection goals.</a:t>
            </a:r>
            <a:endParaRPr sz="1200">
              <a:latin typeface="Times New Roman"/>
              <a:cs typeface="Times New Roman"/>
            </a:endParaRPr>
          </a:p>
          <a:p>
            <a:pPr marL="469265" marR="5080" indent="-228600" algn="just">
              <a:lnSpc>
                <a:spcPct val="110200"/>
              </a:lnSpc>
              <a:spcBef>
                <a:spcPts val="85"/>
              </a:spcBef>
              <a:buFont typeface="Symbol"/>
              <a:buChar char=""/>
              <a:tabLst>
                <a:tab pos="469900" algn="l"/>
              </a:tabLst>
            </a:pPr>
            <a:r>
              <a:rPr sz="1200" spc="-5" dirty="0">
                <a:latin typeface="Times New Roman"/>
                <a:cs typeface="Times New Roman"/>
              </a:rPr>
              <a:t>Then team members </a:t>
            </a:r>
            <a:r>
              <a:rPr sz="1200" dirty="0">
                <a:latin typeface="Times New Roman"/>
                <a:cs typeface="Times New Roman"/>
              </a:rPr>
              <a:t>prepare individually for a </a:t>
            </a:r>
            <a:r>
              <a:rPr sz="1200" spc="-5" dirty="0">
                <a:latin typeface="Times New Roman"/>
                <a:cs typeface="Times New Roman"/>
              </a:rPr>
              <a:t>second group meeting. Each </a:t>
            </a:r>
            <a:r>
              <a:rPr sz="1200" dirty="0">
                <a:latin typeface="Times New Roman"/>
                <a:cs typeface="Times New Roman"/>
              </a:rPr>
              <a:t>inspector  </a:t>
            </a:r>
            <a:r>
              <a:rPr sz="1200" spc="-5" dirty="0">
                <a:latin typeface="Times New Roman"/>
                <a:cs typeface="Times New Roman"/>
              </a:rPr>
              <a:t>studies</a:t>
            </a:r>
            <a:r>
              <a:rPr sz="1200" spc="-2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code</a:t>
            </a:r>
            <a:r>
              <a:rPr sz="1200" spc="-30" dirty="0">
                <a:latin typeface="Times New Roman"/>
                <a:cs typeface="Times New Roman"/>
              </a:rPr>
              <a:t> </a:t>
            </a:r>
            <a:r>
              <a:rPr sz="1200" spc="-5" dirty="0">
                <a:latin typeface="Times New Roman"/>
                <a:cs typeface="Times New Roman"/>
              </a:rPr>
              <a:t>and</a:t>
            </a:r>
            <a:r>
              <a:rPr sz="1200" spc="-20" dirty="0">
                <a:latin typeface="Times New Roman"/>
                <a:cs typeface="Times New Roman"/>
              </a:rPr>
              <a:t> </a:t>
            </a:r>
            <a:r>
              <a:rPr sz="1200" spc="-5" dirty="0">
                <a:latin typeface="Times New Roman"/>
                <a:cs typeface="Times New Roman"/>
              </a:rPr>
              <a:t>its</a:t>
            </a:r>
            <a:r>
              <a:rPr sz="1200" spc="-25" dirty="0">
                <a:latin typeface="Times New Roman"/>
                <a:cs typeface="Times New Roman"/>
              </a:rPr>
              <a:t> </a:t>
            </a:r>
            <a:r>
              <a:rPr sz="1200" spc="-5" dirty="0">
                <a:latin typeface="Times New Roman"/>
                <a:cs typeface="Times New Roman"/>
              </a:rPr>
              <a:t>related</a:t>
            </a:r>
            <a:r>
              <a:rPr sz="1200" spc="-20" dirty="0">
                <a:latin typeface="Times New Roman"/>
                <a:cs typeface="Times New Roman"/>
              </a:rPr>
              <a:t> </a:t>
            </a:r>
            <a:r>
              <a:rPr sz="1200" dirty="0">
                <a:latin typeface="Times New Roman"/>
                <a:cs typeface="Times New Roman"/>
              </a:rPr>
              <a:t>documents,</a:t>
            </a:r>
            <a:r>
              <a:rPr sz="1200" spc="-25" dirty="0">
                <a:latin typeface="Times New Roman"/>
                <a:cs typeface="Times New Roman"/>
              </a:rPr>
              <a:t> </a:t>
            </a:r>
            <a:r>
              <a:rPr sz="1200" dirty="0">
                <a:latin typeface="Times New Roman"/>
                <a:cs typeface="Times New Roman"/>
              </a:rPr>
              <a:t>noting</a:t>
            </a:r>
            <a:r>
              <a:rPr sz="1200" spc="-35" dirty="0">
                <a:latin typeface="Times New Roman"/>
                <a:cs typeface="Times New Roman"/>
              </a:rPr>
              <a:t> </a:t>
            </a:r>
            <a:r>
              <a:rPr sz="1200" dirty="0">
                <a:latin typeface="Times New Roman"/>
                <a:cs typeface="Times New Roman"/>
              </a:rPr>
              <a:t>faults</a:t>
            </a:r>
            <a:r>
              <a:rPr sz="1200" spc="-25" dirty="0">
                <a:latin typeface="Times New Roman"/>
                <a:cs typeface="Times New Roman"/>
              </a:rPr>
              <a:t> </a:t>
            </a:r>
            <a:r>
              <a:rPr sz="1200" spc="-5" dirty="0">
                <a:latin typeface="Times New Roman"/>
                <a:cs typeface="Times New Roman"/>
              </a:rPr>
              <a:t>found.</a:t>
            </a:r>
            <a:r>
              <a:rPr sz="1200" spc="-20" dirty="0">
                <a:latin typeface="Times New Roman"/>
                <a:cs typeface="Times New Roman"/>
              </a:rPr>
              <a:t> </a:t>
            </a:r>
            <a:r>
              <a:rPr sz="1200" dirty="0">
                <a:latin typeface="Times New Roman"/>
                <a:cs typeface="Times New Roman"/>
              </a:rPr>
              <a:t>Finally</a:t>
            </a:r>
            <a:r>
              <a:rPr sz="1200" spc="-5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group</a:t>
            </a:r>
            <a:r>
              <a:rPr sz="1200" spc="-30" dirty="0">
                <a:latin typeface="Times New Roman"/>
                <a:cs typeface="Times New Roman"/>
              </a:rPr>
              <a:t> </a:t>
            </a:r>
            <a:r>
              <a:rPr sz="1200" spc="-5" dirty="0">
                <a:latin typeface="Times New Roman"/>
                <a:cs typeface="Times New Roman"/>
              </a:rPr>
              <a:t>meeting,  team members </a:t>
            </a:r>
            <a:r>
              <a:rPr sz="1200" dirty="0">
                <a:latin typeface="Times New Roman"/>
                <a:cs typeface="Times New Roman"/>
              </a:rPr>
              <a:t>report </a:t>
            </a:r>
            <a:r>
              <a:rPr sz="1200" spc="-5" dirty="0">
                <a:latin typeface="Times New Roman"/>
                <a:cs typeface="Times New Roman"/>
              </a:rPr>
              <a:t>what </a:t>
            </a:r>
            <a:r>
              <a:rPr sz="1200" dirty="0">
                <a:latin typeface="Times New Roman"/>
                <a:cs typeface="Times New Roman"/>
              </a:rPr>
              <a:t>they have </a:t>
            </a:r>
            <a:r>
              <a:rPr sz="1200" spc="-5" dirty="0">
                <a:latin typeface="Times New Roman"/>
                <a:cs typeface="Times New Roman"/>
              </a:rPr>
              <a:t>found, </a:t>
            </a:r>
            <a:r>
              <a:rPr sz="1200" dirty="0">
                <a:latin typeface="Times New Roman"/>
                <a:cs typeface="Times New Roman"/>
              </a:rPr>
              <a:t>recording </a:t>
            </a:r>
            <a:r>
              <a:rPr sz="1200" spc="-5" dirty="0">
                <a:latin typeface="Times New Roman"/>
                <a:cs typeface="Times New Roman"/>
              </a:rPr>
              <a:t>additional faults discovered </a:t>
            </a:r>
            <a:r>
              <a:rPr sz="1200" dirty="0">
                <a:latin typeface="Times New Roman"/>
                <a:cs typeface="Times New Roman"/>
              </a:rPr>
              <a:t>in the  </a:t>
            </a:r>
            <a:r>
              <a:rPr sz="1200" spc="-5" dirty="0">
                <a:latin typeface="Times New Roman"/>
                <a:cs typeface="Times New Roman"/>
              </a:rPr>
              <a:t>process </a:t>
            </a:r>
            <a:r>
              <a:rPr sz="1200" spc="5" dirty="0">
                <a:latin typeface="Times New Roman"/>
                <a:cs typeface="Times New Roman"/>
              </a:rPr>
              <a:t>of </a:t>
            </a:r>
            <a:r>
              <a:rPr sz="1200" dirty="0">
                <a:latin typeface="Times New Roman"/>
                <a:cs typeface="Times New Roman"/>
              </a:rPr>
              <a:t>discussing individuals </a:t>
            </a:r>
            <a:r>
              <a:rPr sz="1200" spc="-5" dirty="0">
                <a:latin typeface="Times New Roman"/>
                <a:cs typeface="Times New Roman"/>
              </a:rPr>
              <a:t>findings. </a:t>
            </a:r>
            <a:r>
              <a:rPr sz="1200" dirty="0">
                <a:latin typeface="Times New Roman"/>
                <a:cs typeface="Times New Roman"/>
              </a:rPr>
              <a:t>Sometimes </a:t>
            </a:r>
            <a:r>
              <a:rPr sz="1200" spc="-5" dirty="0">
                <a:latin typeface="Times New Roman"/>
                <a:cs typeface="Times New Roman"/>
              </a:rPr>
              <a:t>faults discovered </a:t>
            </a:r>
            <a:r>
              <a:rPr sz="1200" spc="10" dirty="0">
                <a:latin typeface="Times New Roman"/>
                <a:cs typeface="Times New Roman"/>
              </a:rPr>
              <a:t>by </a:t>
            </a:r>
            <a:r>
              <a:rPr sz="1200" spc="-5" dirty="0">
                <a:latin typeface="Times New Roman"/>
                <a:cs typeface="Times New Roman"/>
              </a:rPr>
              <a:t>an </a:t>
            </a:r>
            <a:r>
              <a:rPr sz="1200" dirty="0">
                <a:latin typeface="Times New Roman"/>
                <a:cs typeface="Times New Roman"/>
              </a:rPr>
              <a:t>individual  </a:t>
            </a:r>
            <a:r>
              <a:rPr sz="1200" spc="-5" dirty="0">
                <a:latin typeface="Times New Roman"/>
                <a:cs typeface="Times New Roman"/>
              </a:rPr>
              <a:t>are considered </a:t>
            </a:r>
            <a:r>
              <a:rPr sz="1200" dirty="0">
                <a:latin typeface="Times New Roman"/>
                <a:cs typeface="Times New Roman"/>
              </a:rPr>
              <a:t>to </a:t>
            </a:r>
            <a:r>
              <a:rPr sz="1200" spc="5" dirty="0">
                <a:latin typeface="Times New Roman"/>
                <a:cs typeface="Times New Roman"/>
              </a:rPr>
              <a:t>be </a:t>
            </a:r>
            <a:r>
              <a:rPr sz="1200" dirty="0">
                <a:latin typeface="Times New Roman"/>
                <a:cs typeface="Times New Roman"/>
              </a:rPr>
              <a:t>false positives”: </a:t>
            </a:r>
            <a:r>
              <a:rPr sz="1200" spc="-5" dirty="0">
                <a:latin typeface="Times New Roman"/>
                <a:cs typeface="Times New Roman"/>
              </a:rPr>
              <a:t>items </a:t>
            </a:r>
            <a:r>
              <a:rPr sz="1200" dirty="0">
                <a:latin typeface="Times New Roman"/>
                <a:cs typeface="Times New Roman"/>
              </a:rPr>
              <a:t>a that </a:t>
            </a:r>
            <a:r>
              <a:rPr sz="1200" spc="-5" dirty="0">
                <a:latin typeface="Times New Roman"/>
                <a:cs typeface="Times New Roman"/>
              </a:rPr>
              <a:t>seem </a:t>
            </a:r>
            <a:r>
              <a:rPr sz="1200" dirty="0">
                <a:latin typeface="Times New Roman"/>
                <a:cs typeface="Times New Roman"/>
              </a:rPr>
              <a:t>to be </a:t>
            </a:r>
            <a:r>
              <a:rPr sz="1200" spc="-5" dirty="0">
                <a:latin typeface="Times New Roman"/>
                <a:cs typeface="Times New Roman"/>
              </a:rPr>
              <a:t>faults </a:t>
            </a:r>
            <a:r>
              <a:rPr sz="1200" dirty="0">
                <a:latin typeface="Times New Roman"/>
                <a:cs typeface="Times New Roman"/>
              </a:rPr>
              <a:t>but in-fact </a:t>
            </a:r>
            <a:r>
              <a:rPr sz="1200" spc="-5" dirty="0">
                <a:latin typeface="Times New Roman"/>
                <a:cs typeface="Times New Roman"/>
              </a:rPr>
              <a:t>were </a:t>
            </a:r>
            <a:r>
              <a:rPr sz="1200" dirty="0">
                <a:latin typeface="Times New Roman"/>
                <a:cs typeface="Times New Roman"/>
              </a:rPr>
              <a:t>not  </a:t>
            </a:r>
            <a:r>
              <a:rPr sz="1200" spc="-5" dirty="0">
                <a:latin typeface="Times New Roman"/>
                <a:cs typeface="Times New Roman"/>
              </a:rPr>
              <a:t>considered </a:t>
            </a:r>
            <a:r>
              <a:rPr sz="1200" spc="10" dirty="0">
                <a:latin typeface="Times New Roman"/>
                <a:cs typeface="Times New Roman"/>
              </a:rPr>
              <a:t>by </a:t>
            </a:r>
            <a:r>
              <a:rPr sz="1200" dirty="0">
                <a:latin typeface="Times New Roman"/>
                <a:cs typeface="Times New Roman"/>
              </a:rPr>
              <a:t>the group to be </a:t>
            </a:r>
            <a:r>
              <a:rPr sz="1200" spc="-5" dirty="0">
                <a:latin typeface="Times New Roman"/>
                <a:cs typeface="Times New Roman"/>
              </a:rPr>
              <a:t>true</a:t>
            </a:r>
            <a:r>
              <a:rPr sz="1200" spc="-40" dirty="0">
                <a:latin typeface="Times New Roman"/>
                <a:cs typeface="Times New Roman"/>
              </a:rPr>
              <a:t> </a:t>
            </a:r>
            <a:r>
              <a:rPr sz="1200" spc="-5" dirty="0">
                <a:latin typeface="Times New Roman"/>
                <a:cs typeface="Times New Roman"/>
              </a:rPr>
              <a:t>problems.</a:t>
            </a:r>
            <a:endParaRPr sz="1200">
              <a:latin typeface="Times New Roman"/>
              <a:cs typeface="Times New Roman"/>
            </a:endParaRPr>
          </a:p>
          <a:p>
            <a:pPr marL="12700" algn="just">
              <a:lnSpc>
                <a:spcPct val="100000"/>
              </a:lnSpc>
              <a:spcBef>
                <a:spcPts val="1160"/>
              </a:spcBef>
            </a:pPr>
            <a:r>
              <a:rPr sz="1200" b="1" u="heavy" spc="-5" dirty="0">
                <a:uFill>
                  <a:solidFill>
                    <a:srgbClr val="000000"/>
                  </a:solidFill>
                </a:uFill>
                <a:latin typeface="Times New Roman"/>
                <a:cs typeface="Times New Roman"/>
              </a:rPr>
              <a:t>The Review</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Meeting</a:t>
            </a:r>
            <a:endParaRPr sz="1200">
              <a:latin typeface="Times New Roman"/>
              <a:cs typeface="Times New Roman"/>
            </a:endParaRPr>
          </a:p>
          <a:p>
            <a:pPr marL="469265" indent="-228600">
              <a:lnSpc>
                <a:spcPct val="100000"/>
              </a:lnSpc>
              <a:spcBef>
                <a:spcPts val="925"/>
              </a:spcBef>
              <a:buFont typeface="Symbol"/>
              <a:buChar char=""/>
              <a:tabLst>
                <a:tab pos="469265" algn="l"/>
                <a:tab pos="469900" algn="l"/>
              </a:tabLst>
            </a:pPr>
            <a:r>
              <a:rPr sz="1200" spc="-5" dirty="0">
                <a:latin typeface="Times New Roman"/>
                <a:cs typeface="Times New Roman"/>
              </a:rPr>
              <a:t>Between </a:t>
            </a:r>
            <a:r>
              <a:rPr sz="1200" dirty="0">
                <a:latin typeface="Times New Roman"/>
                <a:cs typeface="Times New Roman"/>
              </a:rPr>
              <a:t>three </a:t>
            </a:r>
            <a:r>
              <a:rPr sz="1200" spc="-5" dirty="0">
                <a:latin typeface="Times New Roman"/>
                <a:cs typeface="Times New Roman"/>
              </a:rPr>
              <a:t>and </a:t>
            </a:r>
            <a:r>
              <a:rPr sz="1200" dirty="0">
                <a:latin typeface="Times New Roman"/>
                <a:cs typeface="Times New Roman"/>
              </a:rPr>
              <a:t>five people </a:t>
            </a:r>
            <a:r>
              <a:rPr sz="1200" spc="-5" dirty="0">
                <a:latin typeface="Times New Roman"/>
                <a:cs typeface="Times New Roman"/>
              </a:rPr>
              <a:t>(typically) </a:t>
            </a:r>
            <a:r>
              <a:rPr sz="1200" dirty="0">
                <a:latin typeface="Times New Roman"/>
                <a:cs typeface="Times New Roman"/>
              </a:rPr>
              <a:t>should be </a:t>
            </a:r>
            <a:r>
              <a:rPr sz="1200" spc="-5" dirty="0">
                <a:latin typeface="Times New Roman"/>
                <a:cs typeface="Times New Roman"/>
              </a:rPr>
              <a:t>involved </a:t>
            </a:r>
            <a:r>
              <a:rPr sz="1200" dirty="0">
                <a:latin typeface="Times New Roman"/>
                <a:cs typeface="Times New Roman"/>
              </a:rPr>
              <a:t>in the</a:t>
            </a:r>
            <a:r>
              <a:rPr sz="1200" spc="20" dirty="0">
                <a:latin typeface="Times New Roman"/>
                <a:cs typeface="Times New Roman"/>
              </a:rPr>
              <a:t> </a:t>
            </a:r>
            <a:r>
              <a:rPr sz="1200" spc="-5" dirty="0">
                <a:latin typeface="Times New Roman"/>
                <a:cs typeface="Times New Roman"/>
              </a:rPr>
              <a:t>review.</a:t>
            </a:r>
            <a:endParaRPr sz="1200">
              <a:latin typeface="Times New Roman"/>
              <a:cs typeface="Times New Roman"/>
            </a:endParaRPr>
          </a:p>
          <a:p>
            <a:pPr marL="469265" marR="6985" indent="-228600">
              <a:lnSpc>
                <a:spcPct val="110200"/>
              </a:lnSpc>
              <a:spcBef>
                <a:spcPts val="80"/>
              </a:spcBef>
              <a:buFont typeface="Symbol"/>
              <a:buChar char=""/>
              <a:tabLst>
                <a:tab pos="469265" algn="l"/>
                <a:tab pos="469900" algn="l"/>
              </a:tabLst>
            </a:pPr>
            <a:r>
              <a:rPr sz="1200" spc="-5" dirty="0">
                <a:latin typeface="Times New Roman"/>
                <a:cs typeface="Times New Roman"/>
              </a:rPr>
              <a:t>Advance preparation </a:t>
            </a:r>
            <a:r>
              <a:rPr sz="1200" dirty="0">
                <a:latin typeface="Times New Roman"/>
                <a:cs typeface="Times New Roman"/>
              </a:rPr>
              <a:t>should </a:t>
            </a:r>
            <a:r>
              <a:rPr sz="1200" spc="-5" dirty="0">
                <a:latin typeface="Times New Roman"/>
                <a:cs typeface="Times New Roman"/>
              </a:rPr>
              <a:t>occur </a:t>
            </a:r>
            <a:r>
              <a:rPr sz="1200" dirty="0">
                <a:latin typeface="Times New Roman"/>
                <a:cs typeface="Times New Roman"/>
              </a:rPr>
              <a:t>but should require no more than </a:t>
            </a:r>
            <a:r>
              <a:rPr sz="1200" spc="-5" dirty="0">
                <a:latin typeface="Times New Roman"/>
                <a:cs typeface="Times New Roman"/>
              </a:rPr>
              <a:t>two </a:t>
            </a:r>
            <a:r>
              <a:rPr sz="1200" dirty="0">
                <a:latin typeface="Times New Roman"/>
                <a:cs typeface="Times New Roman"/>
              </a:rPr>
              <a:t>hours of work for  </a:t>
            </a:r>
            <a:r>
              <a:rPr sz="1200" spc="-5" dirty="0">
                <a:latin typeface="Times New Roman"/>
                <a:cs typeface="Times New Roman"/>
              </a:rPr>
              <a:t>each </a:t>
            </a:r>
            <a:r>
              <a:rPr sz="1200" dirty="0">
                <a:latin typeface="Times New Roman"/>
                <a:cs typeface="Times New Roman"/>
              </a:rPr>
              <a:t>person.</a:t>
            </a:r>
            <a:endParaRPr sz="1200">
              <a:latin typeface="Times New Roman"/>
              <a:cs typeface="Times New Roman"/>
            </a:endParaRPr>
          </a:p>
          <a:p>
            <a:pPr marL="507365" indent="-266700">
              <a:lnSpc>
                <a:spcPct val="100000"/>
              </a:lnSpc>
              <a:spcBef>
                <a:spcPts val="240"/>
              </a:spcBef>
              <a:buFont typeface="Symbol"/>
              <a:buChar char=""/>
              <a:tabLst>
                <a:tab pos="507365" algn="l"/>
                <a:tab pos="508000" algn="l"/>
              </a:tabLst>
            </a:pPr>
            <a:r>
              <a:rPr sz="1200" dirty="0">
                <a:latin typeface="Times New Roman"/>
                <a:cs typeface="Times New Roman"/>
              </a:rPr>
              <a:t>The </a:t>
            </a:r>
            <a:r>
              <a:rPr sz="1200" spc="-5" dirty="0">
                <a:latin typeface="Times New Roman"/>
                <a:cs typeface="Times New Roman"/>
              </a:rPr>
              <a:t>duration </a:t>
            </a:r>
            <a:r>
              <a:rPr sz="1200" dirty="0">
                <a:latin typeface="Times New Roman"/>
                <a:cs typeface="Times New Roman"/>
              </a:rPr>
              <a:t>of the </a:t>
            </a:r>
            <a:r>
              <a:rPr sz="1200" spc="-5" dirty="0">
                <a:latin typeface="Times New Roman"/>
                <a:cs typeface="Times New Roman"/>
              </a:rPr>
              <a:t>review meeting </a:t>
            </a:r>
            <a:r>
              <a:rPr sz="1200" dirty="0">
                <a:latin typeface="Times New Roman"/>
                <a:cs typeface="Times New Roman"/>
              </a:rPr>
              <a:t>should be less </a:t>
            </a:r>
            <a:r>
              <a:rPr sz="1200" spc="-5" dirty="0">
                <a:latin typeface="Times New Roman"/>
                <a:cs typeface="Times New Roman"/>
              </a:rPr>
              <a:t>than two hours.</a:t>
            </a:r>
            <a:endParaRPr sz="1200">
              <a:latin typeface="Times New Roman"/>
              <a:cs typeface="Times New Roman"/>
            </a:endParaRPr>
          </a:p>
          <a:p>
            <a:pPr marL="469265" marR="8890" indent="-228600">
              <a:lnSpc>
                <a:spcPct val="110000"/>
              </a:lnSpc>
              <a:spcBef>
                <a:spcPts val="85"/>
              </a:spcBef>
              <a:buFont typeface="Symbol"/>
              <a:buChar char=""/>
              <a:tabLst>
                <a:tab pos="469265" algn="l"/>
                <a:tab pos="469900" algn="l"/>
              </a:tabLst>
            </a:pPr>
            <a:r>
              <a:rPr sz="1200" dirty="0">
                <a:latin typeface="Times New Roman"/>
                <a:cs typeface="Times New Roman"/>
              </a:rPr>
              <a:t>The </a:t>
            </a:r>
            <a:r>
              <a:rPr sz="1200" spc="-5" dirty="0">
                <a:latin typeface="Times New Roman"/>
                <a:cs typeface="Times New Roman"/>
              </a:rPr>
              <a:t>focus </a:t>
            </a:r>
            <a:r>
              <a:rPr sz="1200" dirty="0">
                <a:latin typeface="Times New Roman"/>
                <a:cs typeface="Times New Roman"/>
              </a:rPr>
              <a:t>of the </a:t>
            </a:r>
            <a:r>
              <a:rPr sz="1200" spc="-5" dirty="0">
                <a:latin typeface="Times New Roman"/>
                <a:cs typeface="Times New Roman"/>
              </a:rPr>
              <a:t>FTR is </a:t>
            </a:r>
            <a:r>
              <a:rPr sz="1200" dirty="0">
                <a:latin typeface="Times New Roman"/>
                <a:cs typeface="Times New Roman"/>
              </a:rPr>
              <a:t>on a </a:t>
            </a:r>
            <a:r>
              <a:rPr sz="1200" spc="-5" dirty="0">
                <a:latin typeface="Times New Roman"/>
                <a:cs typeface="Times New Roman"/>
              </a:rPr>
              <a:t>work </a:t>
            </a:r>
            <a:r>
              <a:rPr sz="1200" dirty="0">
                <a:latin typeface="Times New Roman"/>
                <a:cs typeface="Times New Roman"/>
              </a:rPr>
              <a:t>product </a:t>
            </a:r>
            <a:r>
              <a:rPr sz="1200" spc="-5" dirty="0">
                <a:latin typeface="Times New Roman"/>
                <a:cs typeface="Times New Roman"/>
              </a:rPr>
              <a:t>(e.g., </a:t>
            </a:r>
            <a:r>
              <a:rPr sz="1200" dirty="0">
                <a:latin typeface="Times New Roman"/>
                <a:cs typeface="Times New Roman"/>
              </a:rPr>
              <a:t>a portion of a requirements model, a  </a:t>
            </a:r>
            <a:r>
              <a:rPr sz="1200" spc="-5" dirty="0">
                <a:latin typeface="Times New Roman"/>
                <a:cs typeface="Times New Roman"/>
              </a:rPr>
              <a:t>detailed component </a:t>
            </a:r>
            <a:r>
              <a:rPr sz="1200" dirty="0">
                <a:latin typeface="Times New Roman"/>
                <a:cs typeface="Times New Roman"/>
              </a:rPr>
              <a:t>design, </a:t>
            </a:r>
            <a:r>
              <a:rPr sz="1200" spc="-5" dirty="0">
                <a:latin typeface="Times New Roman"/>
                <a:cs typeface="Times New Roman"/>
              </a:rPr>
              <a:t>source </a:t>
            </a:r>
            <a:r>
              <a:rPr sz="1200" dirty="0">
                <a:latin typeface="Times New Roman"/>
                <a:cs typeface="Times New Roman"/>
              </a:rPr>
              <a:t>code for a</a:t>
            </a:r>
            <a:r>
              <a:rPr sz="1200" spc="300" dirty="0">
                <a:latin typeface="Times New Roman"/>
                <a:cs typeface="Times New Roman"/>
              </a:rPr>
              <a:t> </a:t>
            </a:r>
            <a:r>
              <a:rPr sz="1200" dirty="0">
                <a:latin typeface="Times New Roman"/>
                <a:cs typeface="Times New Roman"/>
              </a:rPr>
              <a:t>component).</a:t>
            </a:r>
            <a:endParaRPr sz="1200">
              <a:latin typeface="Times New Roman"/>
              <a:cs typeface="Times New Roman"/>
            </a:endParaRPr>
          </a:p>
          <a:p>
            <a:pPr marL="469265" marR="6985" indent="-228600">
              <a:lnSpc>
                <a:spcPct val="110000"/>
              </a:lnSpc>
              <a:spcBef>
                <a:spcPts val="95"/>
              </a:spcBef>
              <a:buFont typeface="Symbol"/>
              <a:buChar char=""/>
              <a:tabLst>
                <a:tab pos="469265" algn="l"/>
                <a:tab pos="469900" algn="l"/>
              </a:tabLst>
            </a:pPr>
            <a:r>
              <a:rPr sz="1200" dirty="0">
                <a:latin typeface="Times New Roman"/>
                <a:cs typeface="Times New Roman"/>
              </a:rPr>
              <a:t>The individual who </a:t>
            </a:r>
            <a:r>
              <a:rPr sz="1200" spc="-5" dirty="0">
                <a:latin typeface="Times New Roman"/>
                <a:cs typeface="Times New Roman"/>
              </a:rPr>
              <a:t>has </a:t>
            </a:r>
            <a:r>
              <a:rPr sz="1200" dirty="0">
                <a:latin typeface="Times New Roman"/>
                <a:cs typeface="Times New Roman"/>
              </a:rPr>
              <a:t>developed the work product—the </a:t>
            </a:r>
            <a:r>
              <a:rPr sz="1200" spc="-5" dirty="0">
                <a:latin typeface="Times New Roman"/>
                <a:cs typeface="Times New Roman"/>
              </a:rPr>
              <a:t>producer— </a:t>
            </a:r>
            <a:r>
              <a:rPr sz="1200" dirty="0">
                <a:latin typeface="Times New Roman"/>
                <a:cs typeface="Times New Roman"/>
              </a:rPr>
              <a:t>informs the </a:t>
            </a:r>
            <a:r>
              <a:rPr sz="1200" spc="-5" dirty="0">
                <a:latin typeface="Times New Roman"/>
                <a:cs typeface="Times New Roman"/>
              </a:rPr>
              <a:t>project  leader that </a:t>
            </a:r>
            <a:r>
              <a:rPr sz="1200" dirty="0">
                <a:latin typeface="Times New Roman"/>
                <a:cs typeface="Times New Roman"/>
              </a:rPr>
              <a:t>the </a:t>
            </a:r>
            <a:r>
              <a:rPr sz="1200" spc="-5" dirty="0">
                <a:latin typeface="Times New Roman"/>
                <a:cs typeface="Times New Roman"/>
              </a:rPr>
              <a:t>work </a:t>
            </a:r>
            <a:r>
              <a:rPr sz="1200" dirty="0">
                <a:latin typeface="Times New Roman"/>
                <a:cs typeface="Times New Roman"/>
              </a:rPr>
              <a:t>product </a:t>
            </a:r>
            <a:r>
              <a:rPr sz="1200" spc="-5" dirty="0">
                <a:latin typeface="Times New Roman"/>
                <a:cs typeface="Times New Roman"/>
              </a:rPr>
              <a:t>is complete and </a:t>
            </a:r>
            <a:r>
              <a:rPr sz="1200" dirty="0">
                <a:latin typeface="Times New Roman"/>
                <a:cs typeface="Times New Roman"/>
              </a:rPr>
              <a:t>that a </a:t>
            </a:r>
            <a:r>
              <a:rPr sz="1200" spc="-5" dirty="0">
                <a:latin typeface="Times New Roman"/>
                <a:cs typeface="Times New Roman"/>
              </a:rPr>
              <a:t>review is</a:t>
            </a:r>
            <a:r>
              <a:rPr sz="1200" spc="45" dirty="0">
                <a:latin typeface="Times New Roman"/>
                <a:cs typeface="Times New Roman"/>
              </a:rPr>
              <a:t> </a:t>
            </a:r>
            <a:r>
              <a:rPr sz="1200" dirty="0">
                <a:latin typeface="Times New Roman"/>
                <a:cs typeface="Times New Roman"/>
              </a:rPr>
              <a:t>required.</a:t>
            </a:r>
            <a:endParaRPr sz="1200">
              <a:latin typeface="Times New Roman"/>
              <a:cs typeface="Times New Roman"/>
            </a:endParaRPr>
          </a:p>
        </p:txBody>
      </p:sp>
      <p:sp>
        <p:nvSpPr>
          <p:cNvPr id="5" name="object 5"/>
          <p:cNvSpPr/>
          <p:nvPr/>
        </p:nvSpPr>
        <p:spPr>
          <a:xfrm>
            <a:off x="5632069" y="8590534"/>
            <a:ext cx="40005" cy="7620"/>
          </a:xfrm>
          <a:custGeom>
            <a:avLst/>
            <a:gdLst/>
            <a:ahLst/>
            <a:cxnLst/>
            <a:rect l="l" t="t" r="r" b="b"/>
            <a:pathLst>
              <a:path w="40004" h="7620">
                <a:moveTo>
                  <a:pt x="39624" y="0"/>
                </a:moveTo>
                <a:lnTo>
                  <a:pt x="0" y="0"/>
                </a:lnTo>
                <a:lnTo>
                  <a:pt x="0" y="7619"/>
                </a:lnTo>
                <a:lnTo>
                  <a:pt x="39624" y="7619"/>
                </a:lnTo>
                <a:lnTo>
                  <a:pt x="39624" y="0"/>
                </a:lnTo>
                <a:close/>
              </a:path>
            </a:pathLst>
          </a:custGeom>
          <a:solidFill>
            <a:srgbClr val="000000"/>
          </a:solid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111</a:t>
            </a:fld>
            <a:endParaRPr dirty="0"/>
          </a:p>
        </p:txBody>
      </p:sp>
    </p:spTree>
    <p:extLst>
      <p:ext uri="{BB962C8B-B14F-4D97-AF65-F5344CB8AC3E}">
        <p14:creationId xmlns:p14="http://schemas.microsoft.com/office/powerpoint/2010/main" val="23653361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2187194" y="1897633"/>
            <a:ext cx="40005" cy="7620"/>
          </a:xfrm>
          <a:custGeom>
            <a:avLst/>
            <a:gdLst/>
            <a:ahLst/>
            <a:cxnLst/>
            <a:rect l="l" t="t" r="r" b="b"/>
            <a:pathLst>
              <a:path w="40005" h="7619">
                <a:moveTo>
                  <a:pt x="39624" y="0"/>
                </a:moveTo>
                <a:lnTo>
                  <a:pt x="0" y="0"/>
                </a:lnTo>
                <a:lnTo>
                  <a:pt x="0" y="7620"/>
                </a:lnTo>
                <a:lnTo>
                  <a:pt x="39624" y="7620"/>
                </a:lnTo>
                <a:lnTo>
                  <a:pt x="39624" y="0"/>
                </a:lnTo>
                <a:close/>
              </a:path>
            </a:pathLst>
          </a:custGeom>
          <a:solidFill>
            <a:srgbClr val="000000"/>
          </a:solidFill>
        </p:spPr>
        <p:txBody>
          <a:bodyPr wrap="square" lIns="0" tIns="0" rIns="0" bIns="0" rtlCol="0"/>
          <a:lstStyle/>
          <a:p>
            <a:endParaRPr/>
          </a:p>
        </p:txBody>
      </p:sp>
      <p:sp>
        <p:nvSpPr>
          <p:cNvPr id="5" name="object 5"/>
          <p:cNvSpPr/>
          <p:nvPr/>
        </p:nvSpPr>
        <p:spPr>
          <a:xfrm>
            <a:off x="1371853" y="3777107"/>
            <a:ext cx="38100" cy="7620"/>
          </a:xfrm>
          <a:custGeom>
            <a:avLst/>
            <a:gdLst/>
            <a:ahLst/>
            <a:cxnLst/>
            <a:rect l="l" t="t" r="r" b="b"/>
            <a:pathLst>
              <a:path w="38100" h="7620">
                <a:moveTo>
                  <a:pt x="38100" y="0"/>
                </a:moveTo>
                <a:lnTo>
                  <a:pt x="0" y="0"/>
                </a:lnTo>
                <a:lnTo>
                  <a:pt x="0" y="7620"/>
                </a:lnTo>
                <a:lnTo>
                  <a:pt x="38100" y="7620"/>
                </a:lnTo>
                <a:lnTo>
                  <a:pt x="38100" y="0"/>
                </a:lnTo>
                <a:close/>
              </a:path>
            </a:pathLst>
          </a:custGeom>
          <a:solidFill>
            <a:srgbClr val="000000"/>
          </a:solidFill>
        </p:spPr>
        <p:txBody>
          <a:bodyPr wrap="square" lIns="0" tIns="0" rIns="0" bIns="0" rtlCol="0"/>
          <a:lstStyle/>
          <a:p>
            <a:endParaRPr/>
          </a:p>
        </p:txBody>
      </p:sp>
      <p:sp>
        <p:nvSpPr>
          <p:cNvPr id="6" name="object 6"/>
          <p:cNvSpPr txBox="1"/>
          <p:nvPr/>
        </p:nvSpPr>
        <p:spPr>
          <a:xfrm>
            <a:off x="902004" y="880618"/>
            <a:ext cx="5970905" cy="7712075"/>
          </a:xfrm>
          <a:prstGeom prst="rect">
            <a:avLst/>
          </a:prstGeom>
        </p:spPr>
        <p:txBody>
          <a:bodyPr vert="horz" wrap="square" lIns="0" tIns="12065" rIns="0" bIns="0" rtlCol="0">
            <a:spAutoFit/>
          </a:bodyPr>
          <a:lstStyle/>
          <a:p>
            <a:pPr marL="469265" marR="9525" indent="-228600" algn="just">
              <a:lnSpc>
                <a:spcPct val="110400"/>
              </a:lnSpc>
              <a:spcBef>
                <a:spcPts val="95"/>
              </a:spcBef>
              <a:buFont typeface="Symbol"/>
              <a:buChar char=""/>
              <a:tabLst>
                <a:tab pos="469900" algn="l"/>
              </a:tabLst>
            </a:pPr>
            <a:r>
              <a:rPr sz="1200" dirty="0">
                <a:latin typeface="Times New Roman"/>
                <a:cs typeface="Times New Roman"/>
              </a:rPr>
              <a:t>The </a:t>
            </a:r>
            <a:r>
              <a:rPr sz="1200" spc="-5" dirty="0">
                <a:latin typeface="Times New Roman"/>
                <a:cs typeface="Times New Roman"/>
              </a:rPr>
              <a:t>project leader contacts </a:t>
            </a:r>
            <a:r>
              <a:rPr sz="1200" dirty="0">
                <a:latin typeface="Times New Roman"/>
                <a:cs typeface="Times New Roman"/>
              </a:rPr>
              <a:t>a review leader, who </a:t>
            </a:r>
            <a:r>
              <a:rPr sz="1200" spc="-5" dirty="0">
                <a:latin typeface="Times New Roman"/>
                <a:cs typeface="Times New Roman"/>
              </a:rPr>
              <a:t>evaluates </a:t>
            </a:r>
            <a:r>
              <a:rPr sz="1200" dirty="0">
                <a:latin typeface="Times New Roman"/>
                <a:cs typeface="Times New Roman"/>
              </a:rPr>
              <a:t>the product for </a:t>
            </a:r>
            <a:r>
              <a:rPr sz="1200" spc="-5" dirty="0">
                <a:latin typeface="Times New Roman"/>
                <a:cs typeface="Times New Roman"/>
              </a:rPr>
              <a:t>readiness,  generates copies </a:t>
            </a:r>
            <a:r>
              <a:rPr sz="1200" dirty="0">
                <a:latin typeface="Times New Roman"/>
                <a:cs typeface="Times New Roman"/>
              </a:rPr>
              <a:t>of product </a:t>
            </a:r>
            <a:r>
              <a:rPr sz="1200" spc="-5" dirty="0">
                <a:latin typeface="Times New Roman"/>
                <a:cs typeface="Times New Roman"/>
              </a:rPr>
              <a:t>materials, and </a:t>
            </a:r>
            <a:r>
              <a:rPr sz="1200" dirty="0">
                <a:latin typeface="Times New Roman"/>
                <a:cs typeface="Times New Roman"/>
              </a:rPr>
              <a:t>distributes them to </a:t>
            </a:r>
            <a:r>
              <a:rPr sz="1200" spc="-5" dirty="0">
                <a:latin typeface="Times New Roman"/>
                <a:cs typeface="Times New Roman"/>
              </a:rPr>
              <a:t>two </a:t>
            </a:r>
            <a:r>
              <a:rPr sz="1200" dirty="0">
                <a:latin typeface="Times New Roman"/>
                <a:cs typeface="Times New Roman"/>
              </a:rPr>
              <a:t>or three reviewers for  </a:t>
            </a:r>
            <a:r>
              <a:rPr sz="1200" spc="-5" dirty="0">
                <a:latin typeface="Times New Roman"/>
                <a:cs typeface="Times New Roman"/>
              </a:rPr>
              <a:t>advance</a:t>
            </a:r>
            <a:r>
              <a:rPr sz="1200" spc="-10" dirty="0">
                <a:latin typeface="Times New Roman"/>
                <a:cs typeface="Times New Roman"/>
              </a:rPr>
              <a:t> </a:t>
            </a:r>
            <a:r>
              <a:rPr sz="1200" spc="-5" dirty="0">
                <a:latin typeface="Times New Roman"/>
                <a:cs typeface="Times New Roman"/>
              </a:rPr>
              <a:t>preparation.</a:t>
            </a:r>
            <a:endParaRPr sz="1200">
              <a:latin typeface="Times New Roman"/>
              <a:cs typeface="Times New Roman"/>
            </a:endParaRPr>
          </a:p>
          <a:p>
            <a:pPr marL="469265" marR="10160" indent="-228600" algn="just">
              <a:lnSpc>
                <a:spcPct val="110000"/>
              </a:lnSpc>
              <a:spcBef>
                <a:spcPts val="80"/>
              </a:spcBef>
              <a:buFont typeface="Symbol"/>
              <a:buChar char=""/>
              <a:tabLst>
                <a:tab pos="469900" algn="l"/>
              </a:tabLst>
            </a:pPr>
            <a:r>
              <a:rPr sz="1200" spc="-5" dirty="0">
                <a:latin typeface="Times New Roman"/>
                <a:cs typeface="Times New Roman"/>
              </a:rPr>
              <a:t>Each </a:t>
            </a:r>
            <a:r>
              <a:rPr sz="1200" dirty="0">
                <a:latin typeface="Times New Roman"/>
                <a:cs typeface="Times New Roman"/>
              </a:rPr>
              <a:t>reviewer </a:t>
            </a:r>
            <a:r>
              <a:rPr sz="1200" spc="-5" dirty="0">
                <a:latin typeface="Times New Roman"/>
                <a:cs typeface="Times New Roman"/>
              </a:rPr>
              <a:t>is </a:t>
            </a:r>
            <a:r>
              <a:rPr sz="1200" dirty="0">
                <a:latin typeface="Times New Roman"/>
                <a:cs typeface="Times New Roman"/>
              </a:rPr>
              <a:t>expected to </a:t>
            </a:r>
            <a:r>
              <a:rPr sz="1200" spc="-5" dirty="0">
                <a:latin typeface="Times New Roman"/>
                <a:cs typeface="Times New Roman"/>
              </a:rPr>
              <a:t>spend between </a:t>
            </a:r>
            <a:r>
              <a:rPr sz="1200" dirty="0">
                <a:latin typeface="Times New Roman"/>
                <a:cs typeface="Times New Roman"/>
              </a:rPr>
              <a:t>one </a:t>
            </a:r>
            <a:r>
              <a:rPr sz="1200" spc="-5" dirty="0">
                <a:latin typeface="Times New Roman"/>
                <a:cs typeface="Times New Roman"/>
              </a:rPr>
              <a:t>and two </a:t>
            </a:r>
            <a:r>
              <a:rPr sz="1200" dirty="0">
                <a:latin typeface="Times New Roman"/>
                <a:cs typeface="Times New Roman"/>
              </a:rPr>
              <a:t>hours reviewing the </a:t>
            </a:r>
            <a:r>
              <a:rPr sz="1200" spc="-5" dirty="0">
                <a:latin typeface="Times New Roman"/>
                <a:cs typeface="Times New Roman"/>
              </a:rPr>
              <a:t>product,  </a:t>
            </a:r>
            <a:r>
              <a:rPr sz="1200" dirty="0">
                <a:latin typeface="Times New Roman"/>
                <a:cs typeface="Times New Roman"/>
              </a:rPr>
              <a:t>making</a:t>
            </a:r>
            <a:r>
              <a:rPr sz="1200" spc="-20" dirty="0">
                <a:latin typeface="Times New Roman"/>
                <a:cs typeface="Times New Roman"/>
              </a:rPr>
              <a:t> </a:t>
            </a:r>
            <a:r>
              <a:rPr sz="1200" spc="-5" dirty="0">
                <a:latin typeface="Times New Roman"/>
                <a:cs typeface="Times New Roman"/>
              </a:rPr>
              <a:t>notes.</a:t>
            </a:r>
            <a:endParaRPr sz="1200">
              <a:latin typeface="Times New Roman"/>
              <a:cs typeface="Times New Roman"/>
            </a:endParaRPr>
          </a:p>
          <a:p>
            <a:pPr marL="469265" indent="-228600" algn="just">
              <a:lnSpc>
                <a:spcPct val="100000"/>
              </a:lnSpc>
              <a:spcBef>
                <a:spcPts val="240"/>
              </a:spcBef>
              <a:buFont typeface="Symbol"/>
              <a:buChar char=""/>
              <a:tabLst>
                <a:tab pos="469900" algn="l"/>
              </a:tabLst>
            </a:pPr>
            <a:r>
              <a:rPr sz="1200" dirty="0">
                <a:latin typeface="Times New Roman"/>
                <a:cs typeface="Times New Roman"/>
              </a:rPr>
              <a:t>The </a:t>
            </a:r>
            <a:r>
              <a:rPr sz="1200" spc="-5" dirty="0">
                <a:latin typeface="Times New Roman"/>
                <a:cs typeface="Times New Roman"/>
              </a:rPr>
              <a:t>review </a:t>
            </a:r>
            <a:r>
              <a:rPr sz="1200" dirty="0">
                <a:latin typeface="Times New Roman"/>
                <a:cs typeface="Times New Roman"/>
              </a:rPr>
              <a:t>meeting </a:t>
            </a:r>
            <a:r>
              <a:rPr sz="1200" spc="-5" dirty="0">
                <a:latin typeface="Times New Roman"/>
                <a:cs typeface="Times New Roman"/>
              </a:rPr>
              <a:t>is attended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review </a:t>
            </a:r>
            <a:r>
              <a:rPr sz="1200" dirty="0">
                <a:latin typeface="Times New Roman"/>
                <a:cs typeface="Times New Roman"/>
              </a:rPr>
              <a:t>leader, </a:t>
            </a:r>
            <a:r>
              <a:rPr sz="1200" spc="-5" dirty="0">
                <a:latin typeface="Times New Roman"/>
                <a:cs typeface="Times New Roman"/>
              </a:rPr>
              <a:t>all reviewers and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producer.</a:t>
            </a:r>
            <a:endParaRPr sz="1200">
              <a:latin typeface="Times New Roman"/>
              <a:cs typeface="Times New Roman"/>
            </a:endParaRPr>
          </a:p>
          <a:p>
            <a:pPr marL="469265" marR="5080" indent="-228600" algn="just">
              <a:lnSpc>
                <a:spcPct val="110000"/>
              </a:lnSpc>
              <a:spcBef>
                <a:spcPts val="85"/>
              </a:spcBef>
              <a:buFont typeface="Symbol"/>
              <a:buChar char=""/>
              <a:tabLst>
                <a:tab pos="469900" algn="l"/>
              </a:tabLst>
            </a:pPr>
            <a:r>
              <a:rPr sz="1200" spc="-5" dirty="0">
                <a:latin typeface="Times New Roman"/>
                <a:cs typeface="Times New Roman"/>
              </a:rPr>
              <a:t>One </a:t>
            </a:r>
            <a:r>
              <a:rPr sz="1200" dirty="0">
                <a:latin typeface="Times New Roman"/>
                <a:cs typeface="Times New Roman"/>
              </a:rPr>
              <a:t>of the reviewers takes on the role of a recorder, </a:t>
            </a:r>
            <a:r>
              <a:rPr sz="1200" spc="-5" dirty="0">
                <a:latin typeface="Times New Roman"/>
                <a:cs typeface="Times New Roman"/>
              </a:rPr>
              <a:t>that is, </a:t>
            </a:r>
            <a:r>
              <a:rPr sz="1200" dirty="0">
                <a:latin typeface="Times New Roman"/>
                <a:cs typeface="Times New Roman"/>
              </a:rPr>
              <a:t>the individual who </a:t>
            </a:r>
            <a:r>
              <a:rPr sz="1200" spc="-5" dirty="0">
                <a:latin typeface="Times New Roman"/>
                <a:cs typeface="Times New Roman"/>
              </a:rPr>
              <a:t>records (in  writing) all important issues raised </a:t>
            </a:r>
            <a:r>
              <a:rPr sz="1200" dirty="0">
                <a:latin typeface="Times New Roman"/>
                <a:cs typeface="Times New Roman"/>
              </a:rPr>
              <a:t>during the</a:t>
            </a:r>
            <a:r>
              <a:rPr sz="1200" spc="30" dirty="0">
                <a:latin typeface="Times New Roman"/>
                <a:cs typeface="Times New Roman"/>
              </a:rPr>
              <a:t> </a:t>
            </a:r>
            <a:r>
              <a:rPr sz="1200" spc="-5" dirty="0">
                <a:latin typeface="Times New Roman"/>
                <a:cs typeface="Times New Roman"/>
              </a:rPr>
              <a:t>review.</a:t>
            </a:r>
            <a:endParaRPr sz="1200">
              <a:latin typeface="Times New Roman"/>
              <a:cs typeface="Times New Roman"/>
            </a:endParaRPr>
          </a:p>
          <a:p>
            <a:pPr marL="469265" indent="-228600" algn="just">
              <a:lnSpc>
                <a:spcPct val="100000"/>
              </a:lnSpc>
              <a:spcBef>
                <a:spcPts val="240"/>
              </a:spcBef>
              <a:buFont typeface="Symbol"/>
              <a:buChar char=""/>
              <a:tabLst>
                <a:tab pos="469900" algn="l"/>
              </a:tabLst>
            </a:pPr>
            <a:r>
              <a:rPr sz="1200" dirty="0">
                <a:latin typeface="Times New Roman"/>
                <a:cs typeface="Times New Roman"/>
              </a:rPr>
              <a:t>The</a:t>
            </a:r>
            <a:r>
              <a:rPr sz="1200" spc="-75" dirty="0">
                <a:latin typeface="Times New Roman"/>
                <a:cs typeface="Times New Roman"/>
              </a:rPr>
              <a:t> </a:t>
            </a:r>
            <a:r>
              <a:rPr sz="1200" spc="-5" dirty="0">
                <a:latin typeface="Times New Roman"/>
                <a:cs typeface="Times New Roman"/>
              </a:rPr>
              <a:t>FTR</a:t>
            </a:r>
            <a:r>
              <a:rPr sz="1200" spc="-65" dirty="0">
                <a:latin typeface="Times New Roman"/>
                <a:cs typeface="Times New Roman"/>
              </a:rPr>
              <a:t> </a:t>
            </a:r>
            <a:r>
              <a:rPr sz="1200" spc="-5" dirty="0">
                <a:latin typeface="Times New Roman"/>
                <a:cs typeface="Times New Roman"/>
              </a:rPr>
              <a:t>begins</a:t>
            </a:r>
            <a:r>
              <a:rPr sz="1200" spc="-60" dirty="0">
                <a:latin typeface="Times New Roman"/>
                <a:cs typeface="Times New Roman"/>
              </a:rPr>
              <a:t> </a:t>
            </a:r>
            <a:r>
              <a:rPr sz="1200" dirty="0">
                <a:latin typeface="Times New Roman"/>
                <a:cs typeface="Times New Roman"/>
              </a:rPr>
              <a:t>with</a:t>
            </a:r>
            <a:r>
              <a:rPr sz="1200" spc="-65" dirty="0">
                <a:latin typeface="Times New Roman"/>
                <a:cs typeface="Times New Roman"/>
              </a:rPr>
              <a:t> </a:t>
            </a:r>
            <a:r>
              <a:rPr sz="1200" spc="-5" dirty="0">
                <a:latin typeface="Times New Roman"/>
                <a:cs typeface="Times New Roman"/>
              </a:rPr>
              <a:t>an</a:t>
            </a:r>
            <a:r>
              <a:rPr sz="1200" spc="-65" dirty="0">
                <a:latin typeface="Times New Roman"/>
                <a:cs typeface="Times New Roman"/>
              </a:rPr>
              <a:t> </a:t>
            </a:r>
            <a:r>
              <a:rPr sz="1200" spc="-5" dirty="0">
                <a:latin typeface="Times New Roman"/>
                <a:cs typeface="Times New Roman"/>
              </a:rPr>
              <a:t>introduction</a:t>
            </a:r>
            <a:r>
              <a:rPr sz="1200" spc="-70"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agenda</a:t>
            </a:r>
            <a:r>
              <a:rPr sz="1200" spc="-60" dirty="0">
                <a:latin typeface="Times New Roman"/>
                <a:cs typeface="Times New Roman"/>
              </a:rPr>
              <a:t> </a:t>
            </a:r>
            <a:r>
              <a:rPr sz="1200" spc="-5" dirty="0">
                <a:latin typeface="Times New Roman"/>
                <a:cs typeface="Times New Roman"/>
              </a:rPr>
              <a:t>and</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spc="-5" dirty="0">
                <a:latin typeface="Times New Roman"/>
                <a:cs typeface="Times New Roman"/>
              </a:rPr>
              <a:t>brief</a:t>
            </a:r>
            <a:r>
              <a:rPr sz="1200" spc="-70" dirty="0">
                <a:latin typeface="Times New Roman"/>
                <a:cs typeface="Times New Roman"/>
              </a:rPr>
              <a:t> </a:t>
            </a:r>
            <a:r>
              <a:rPr sz="1200" spc="-5" dirty="0">
                <a:latin typeface="Times New Roman"/>
                <a:cs typeface="Times New Roman"/>
              </a:rPr>
              <a:t>introduction</a:t>
            </a:r>
            <a:r>
              <a:rPr sz="1200" spc="-70" dirty="0">
                <a:latin typeface="Times New Roman"/>
                <a:cs typeface="Times New Roman"/>
              </a:rPr>
              <a:t> </a:t>
            </a:r>
            <a:r>
              <a:rPr sz="1200" dirty="0">
                <a:latin typeface="Times New Roman"/>
                <a:cs typeface="Times New Roman"/>
              </a:rPr>
              <a:t>by</a:t>
            </a:r>
            <a:r>
              <a:rPr sz="1200" spc="-6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producer.</a:t>
            </a:r>
            <a:endParaRPr sz="1200">
              <a:latin typeface="Times New Roman"/>
              <a:cs typeface="Times New Roman"/>
            </a:endParaRPr>
          </a:p>
          <a:p>
            <a:pPr marL="469265" marR="6350" indent="-228600" algn="just">
              <a:lnSpc>
                <a:spcPct val="110500"/>
              </a:lnSpc>
              <a:spcBef>
                <a:spcPts val="80"/>
              </a:spcBef>
              <a:buFont typeface="Symbol"/>
              <a:buChar char=""/>
              <a:tabLst>
                <a:tab pos="469900" algn="l"/>
              </a:tabLst>
            </a:pPr>
            <a:r>
              <a:rPr sz="1200" dirty="0">
                <a:latin typeface="Times New Roman"/>
                <a:cs typeface="Times New Roman"/>
              </a:rPr>
              <a:t>The </a:t>
            </a:r>
            <a:r>
              <a:rPr sz="1200" spc="-5" dirty="0">
                <a:latin typeface="Times New Roman"/>
                <a:cs typeface="Times New Roman"/>
              </a:rPr>
              <a:t>producer </a:t>
            </a:r>
            <a:r>
              <a:rPr sz="1200" dirty="0">
                <a:latin typeface="Times New Roman"/>
                <a:cs typeface="Times New Roman"/>
              </a:rPr>
              <a:t>then proceeds to </a:t>
            </a:r>
            <a:r>
              <a:rPr sz="1200" spc="-5" dirty="0">
                <a:latin typeface="Times New Roman"/>
                <a:cs typeface="Times New Roman"/>
              </a:rPr>
              <a:t>“walk through” </a:t>
            </a:r>
            <a:r>
              <a:rPr sz="1200" dirty="0">
                <a:latin typeface="Times New Roman"/>
                <a:cs typeface="Times New Roman"/>
              </a:rPr>
              <a:t>the </a:t>
            </a:r>
            <a:r>
              <a:rPr sz="1200" spc="-5" dirty="0">
                <a:latin typeface="Times New Roman"/>
                <a:cs typeface="Times New Roman"/>
              </a:rPr>
              <a:t>work product, </a:t>
            </a:r>
            <a:r>
              <a:rPr sz="1200" dirty="0">
                <a:latin typeface="Times New Roman"/>
                <a:cs typeface="Times New Roman"/>
              </a:rPr>
              <a:t>explaining the </a:t>
            </a:r>
            <a:r>
              <a:rPr sz="1200" spc="-5" dirty="0">
                <a:latin typeface="Times New Roman"/>
                <a:cs typeface="Times New Roman"/>
              </a:rPr>
              <a:t>material,  </a:t>
            </a:r>
            <a:r>
              <a:rPr sz="1200" dirty="0">
                <a:latin typeface="Times New Roman"/>
                <a:cs typeface="Times New Roman"/>
              </a:rPr>
              <a:t>while </a:t>
            </a:r>
            <a:r>
              <a:rPr sz="1200" spc="-5" dirty="0">
                <a:latin typeface="Times New Roman"/>
                <a:cs typeface="Times New Roman"/>
              </a:rPr>
              <a:t>reviewers </a:t>
            </a:r>
            <a:r>
              <a:rPr sz="1200" dirty="0">
                <a:latin typeface="Times New Roman"/>
                <a:cs typeface="Times New Roman"/>
              </a:rPr>
              <a:t>raise </a:t>
            </a:r>
            <a:r>
              <a:rPr sz="1200" spc="-5" dirty="0">
                <a:latin typeface="Times New Roman"/>
                <a:cs typeface="Times New Roman"/>
              </a:rPr>
              <a:t>issues based </a:t>
            </a:r>
            <a:r>
              <a:rPr sz="1200" dirty="0">
                <a:latin typeface="Times New Roman"/>
                <a:cs typeface="Times New Roman"/>
              </a:rPr>
              <a:t>on their </a:t>
            </a:r>
            <a:r>
              <a:rPr sz="1200" spc="-5" dirty="0">
                <a:latin typeface="Times New Roman"/>
                <a:cs typeface="Times New Roman"/>
              </a:rPr>
              <a:t>advance preparation. </a:t>
            </a:r>
            <a:r>
              <a:rPr sz="1200" dirty="0">
                <a:latin typeface="Times New Roman"/>
                <a:cs typeface="Times New Roman"/>
              </a:rPr>
              <a:t>When </a:t>
            </a:r>
            <a:r>
              <a:rPr sz="1200" spc="-5" dirty="0">
                <a:latin typeface="Times New Roman"/>
                <a:cs typeface="Times New Roman"/>
              </a:rPr>
              <a:t>valid problems </a:t>
            </a:r>
            <a:r>
              <a:rPr sz="1200" dirty="0">
                <a:latin typeface="Times New Roman"/>
                <a:cs typeface="Times New Roman"/>
              </a:rPr>
              <a:t>or  </a:t>
            </a:r>
            <a:r>
              <a:rPr sz="1200" spc="-5" dirty="0">
                <a:latin typeface="Times New Roman"/>
                <a:cs typeface="Times New Roman"/>
              </a:rPr>
              <a:t>errors are discovered, </a:t>
            </a:r>
            <a:r>
              <a:rPr sz="1200" dirty="0">
                <a:latin typeface="Times New Roman"/>
                <a:cs typeface="Times New Roman"/>
              </a:rPr>
              <a:t>the </a:t>
            </a:r>
            <a:r>
              <a:rPr sz="1200" spc="-5" dirty="0">
                <a:latin typeface="Times New Roman"/>
                <a:cs typeface="Times New Roman"/>
              </a:rPr>
              <a:t>recorder notes</a:t>
            </a:r>
            <a:r>
              <a:rPr sz="1200" spc="30" dirty="0">
                <a:latin typeface="Times New Roman"/>
                <a:cs typeface="Times New Roman"/>
              </a:rPr>
              <a:t> </a:t>
            </a:r>
            <a:r>
              <a:rPr sz="1200" spc="-5" dirty="0">
                <a:latin typeface="Times New Roman"/>
                <a:cs typeface="Times New Roman"/>
              </a:rPr>
              <a:t>each.</a:t>
            </a:r>
            <a:endParaRPr sz="1200">
              <a:latin typeface="Times New Roman"/>
              <a:cs typeface="Times New Roman"/>
            </a:endParaRPr>
          </a:p>
          <a:p>
            <a:pPr marL="469265" indent="-228600" algn="just">
              <a:lnSpc>
                <a:spcPct val="100000"/>
              </a:lnSpc>
              <a:spcBef>
                <a:spcPts val="225"/>
              </a:spcBef>
              <a:buFont typeface="Symbol"/>
              <a:buChar char=""/>
              <a:tabLst>
                <a:tab pos="469900" algn="l"/>
              </a:tabLst>
            </a:pP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end </a:t>
            </a:r>
            <a:r>
              <a:rPr sz="1200" dirty="0">
                <a:latin typeface="Times New Roman"/>
                <a:cs typeface="Times New Roman"/>
              </a:rPr>
              <a:t>of the </a:t>
            </a:r>
            <a:r>
              <a:rPr sz="1200" spc="-5" dirty="0">
                <a:latin typeface="Times New Roman"/>
                <a:cs typeface="Times New Roman"/>
              </a:rPr>
              <a:t>review, all attendees </a:t>
            </a:r>
            <a:r>
              <a:rPr sz="1200" dirty="0">
                <a:latin typeface="Times New Roman"/>
                <a:cs typeface="Times New Roman"/>
              </a:rPr>
              <a:t>of the </a:t>
            </a:r>
            <a:r>
              <a:rPr sz="1200" spc="-5" dirty="0">
                <a:latin typeface="Times New Roman"/>
                <a:cs typeface="Times New Roman"/>
              </a:rPr>
              <a:t>FTR </a:t>
            </a:r>
            <a:r>
              <a:rPr sz="1200" dirty="0">
                <a:latin typeface="Times New Roman"/>
                <a:cs typeface="Times New Roman"/>
              </a:rPr>
              <a:t>must </a:t>
            </a:r>
            <a:r>
              <a:rPr sz="1200" spc="-5" dirty="0">
                <a:latin typeface="Times New Roman"/>
                <a:cs typeface="Times New Roman"/>
              </a:rPr>
              <a:t>decide whether</a:t>
            </a:r>
            <a:r>
              <a:rPr sz="1200" spc="55" dirty="0">
                <a:latin typeface="Times New Roman"/>
                <a:cs typeface="Times New Roman"/>
              </a:rPr>
              <a:t> </a:t>
            </a:r>
            <a:r>
              <a:rPr sz="1200" dirty="0">
                <a:latin typeface="Times New Roman"/>
                <a:cs typeface="Times New Roman"/>
              </a:rPr>
              <a:t>to:</a:t>
            </a:r>
            <a:endParaRPr sz="1200">
              <a:latin typeface="Times New Roman"/>
              <a:cs typeface="Times New Roman"/>
            </a:endParaRPr>
          </a:p>
          <a:p>
            <a:pPr marL="507365" indent="-266700" algn="just">
              <a:lnSpc>
                <a:spcPct val="100000"/>
              </a:lnSpc>
              <a:spcBef>
                <a:spcPts val="229"/>
              </a:spcBef>
              <a:buFont typeface="Symbol"/>
              <a:buChar char=""/>
              <a:tabLst>
                <a:tab pos="508000" algn="l"/>
              </a:tabLst>
            </a:pPr>
            <a:r>
              <a:rPr sz="1200" spc="-5" dirty="0">
                <a:latin typeface="Times New Roman"/>
                <a:cs typeface="Times New Roman"/>
              </a:rPr>
              <a:t>A) accept </a:t>
            </a:r>
            <a:r>
              <a:rPr sz="1200" dirty="0">
                <a:latin typeface="Times New Roman"/>
                <a:cs typeface="Times New Roman"/>
              </a:rPr>
              <a:t>the product without </a:t>
            </a:r>
            <a:r>
              <a:rPr sz="1200" spc="-5" dirty="0">
                <a:latin typeface="Times New Roman"/>
                <a:cs typeface="Times New Roman"/>
              </a:rPr>
              <a:t>further</a:t>
            </a:r>
            <a:r>
              <a:rPr sz="1200" spc="-15" dirty="0">
                <a:latin typeface="Times New Roman"/>
                <a:cs typeface="Times New Roman"/>
              </a:rPr>
              <a:t> </a:t>
            </a:r>
            <a:r>
              <a:rPr sz="1200" spc="-5" dirty="0">
                <a:latin typeface="Times New Roman"/>
                <a:cs typeface="Times New Roman"/>
              </a:rPr>
              <a:t>modification,</a:t>
            </a:r>
            <a:endParaRPr sz="1200">
              <a:latin typeface="Times New Roman"/>
              <a:cs typeface="Times New Roman"/>
            </a:endParaRPr>
          </a:p>
          <a:p>
            <a:pPr marL="469265" marR="10795" indent="-228600">
              <a:lnSpc>
                <a:spcPct val="110000"/>
              </a:lnSpc>
              <a:spcBef>
                <a:spcPts val="95"/>
              </a:spcBef>
              <a:buFont typeface="Symbol"/>
              <a:buChar char=""/>
              <a:tabLst>
                <a:tab pos="469265" algn="l"/>
                <a:tab pos="469900" algn="l"/>
                <a:tab pos="5440045" algn="l"/>
              </a:tabLst>
            </a:pPr>
            <a:r>
              <a:rPr sz="1200" spc="-5" dirty="0">
                <a:latin typeface="Times New Roman"/>
                <a:cs typeface="Times New Roman"/>
              </a:rPr>
              <a:t>B)  reject  </a:t>
            </a: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due  to  </a:t>
            </a:r>
            <a:r>
              <a:rPr sz="1200" spc="-5" dirty="0">
                <a:latin typeface="Times New Roman"/>
                <a:cs typeface="Times New Roman"/>
              </a:rPr>
              <a:t>severe  errors  </a:t>
            </a:r>
            <a:r>
              <a:rPr sz="1200" dirty="0">
                <a:latin typeface="Times New Roman"/>
                <a:cs typeface="Times New Roman"/>
              </a:rPr>
              <a:t>(once  </a:t>
            </a:r>
            <a:r>
              <a:rPr sz="1200" spc="-5" dirty="0">
                <a:latin typeface="Times New Roman"/>
                <a:cs typeface="Times New Roman"/>
              </a:rPr>
              <a:t>corrected,</a:t>
            </a:r>
            <a:r>
              <a:rPr sz="1200" spc="95" dirty="0">
                <a:latin typeface="Times New Roman"/>
                <a:cs typeface="Times New Roman"/>
              </a:rPr>
              <a:t> </a:t>
            </a:r>
            <a:r>
              <a:rPr sz="1200" dirty="0">
                <a:latin typeface="Times New Roman"/>
                <a:cs typeface="Times New Roman"/>
              </a:rPr>
              <a:t>another</a:t>
            </a:r>
            <a:r>
              <a:rPr sz="1200" spc="265" dirty="0">
                <a:latin typeface="Times New Roman"/>
                <a:cs typeface="Times New Roman"/>
              </a:rPr>
              <a:t> </a:t>
            </a:r>
            <a:r>
              <a:rPr sz="1200" dirty="0">
                <a:latin typeface="Times New Roman"/>
                <a:cs typeface="Times New Roman"/>
              </a:rPr>
              <a:t>review	must be  </a:t>
            </a:r>
            <a:r>
              <a:rPr sz="1200" spc="-5" dirty="0">
                <a:latin typeface="Times New Roman"/>
                <a:cs typeface="Times New Roman"/>
              </a:rPr>
              <a:t>performed), </a:t>
            </a:r>
            <a:r>
              <a:rPr sz="1200" dirty="0">
                <a:latin typeface="Times New Roman"/>
                <a:cs typeface="Times New Roman"/>
              </a:rPr>
              <a:t>or</a:t>
            </a:r>
            <a:endParaRPr sz="1200">
              <a:latin typeface="Times New Roman"/>
              <a:cs typeface="Times New Roman"/>
            </a:endParaRPr>
          </a:p>
          <a:p>
            <a:pPr marL="469265" marR="8255" indent="-228600">
              <a:lnSpc>
                <a:spcPct val="110800"/>
              </a:lnSpc>
              <a:spcBef>
                <a:spcPts val="70"/>
              </a:spcBef>
              <a:buFont typeface="Symbol"/>
              <a:buChar char=""/>
              <a:tabLst>
                <a:tab pos="469265" algn="l"/>
                <a:tab pos="469900" algn="l"/>
              </a:tabLst>
            </a:pPr>
            <a:r>
              <a:rPr sz="1200" dirty="0">
                <a:latin typeface="Times New Roman"/>
                <a:cs typeface="Times New Roman"/>
              </a:rPr>
              <a:t>C) </a:t>
            </a:r>
            <a:r>
              <a:rPr sz="1200" spc="-5" dirty="0">
                <a:latin typeface="Times New Roman"/>
                <a:cs typeface="Times New Roman"/>
              </a:rPr>
              <a:t>Accept </a:t>
            </a: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provisionally (minor errors </a:t>
            </a:r>
            <a:r>
              <a:rPr sz="1200" spc="-5" dirty="0">
                <a:latin typeface="Times New Roman"/>
                <a:cs typeface="Times New Roman"/>
              </a:rPr>
              <a:t>have </a:t>
            </a:r>
            <a:r>
              <a:rPr sz="1200" dirty="0">
                <a:latin typeface="Times New Roman"/>
                <a:cs typeface="Times New Roman"/>
              </a:rPr>
              <a:t>been </a:t>
            </a:r>
            <a:r>
              <a:rPr sz="1200" spc="-5" dirty="0">
                <a:latin typeface="Times New Roman"/>
                <a:cs typeface="Times New Roman"/>
              </a:rPr>
              <a:t>encountered and </a:t>
            </a:r>
            <a:r>
              <a:rPr sz="1200" dirty="0">
                <a:latin typeface="Times New Roman"/>
                <a:cs typeface="Times New Roman"/>
              </a:rPr>
              <a:t>must be  </a:t>
            </a:r>
            <a:r>
              <a:rPr sz="1200" spc="-5" dirty="0">
                <a:latin typeface="Times New Roman"/>
                <a:cs typeface="Times New Roman"/>
              </a:rPr>
              <a:t>corrected, </a:t>
            </a:r>
            <a:r>
              <a:rPr sz="1200" dirty="0">
                <a:latin typeface="Times New Roman"/>
                <a:cs typeface="Times New Roman"/>
              </a:rPr>
              <a:t>but no additional </a:t>
            </a:r>
            <a:r>
              <a:rPr sz="1200" spc="-5" dirty="0">
                <a:latin typeface="Times New Roman"/>
                <a:cs typeface="Times New Roman"/>
              </a:rPr>
              <a:t>review will </a:t>
            </a:r>
            <a:r>
              <a:rPr sz="1200" dirty="0">
                <a:latin typeface="Times New Roman"/>
                <a:cs typeface="Times New Roman"/>
              </a:rPr>
              <a:t>be</a:t>
            </a:r>
            <a:r>
              <a:rPr sz="1200" spc="15" dirty="0">
                <a:latin typeface="Times New Roman"/>
                <a:cs typeface="Times New Roman"/>
              </a:rPr>
              <a:t> </a:t>
            </a:r>
            <a:r>
              <a:rPr sz="1200" spc="-5" dirty="0">
                <a:latin typeface="Times New Roman"/>
                <a:cs typeface="Times New Roman"/>
              </a:rPr>
              <a:t>required).</a:t>
            </a:r>
            <a:endParaRPr sz="1200">
              <a:latin typeface="Times New Roman"/>
              <a:cs typeface="Times New Roman"/>
            </a:endParaRPr>
          </a:p>
          <a:p>
            <a:pPr marL="469265" marR="7620" indent="-228600">
              <a:lnSpc>
                <a:spcPct val="110000"/>
              </a:lnSpc>
              <a:spcBef>
                <a:spcPts val="85"/>
              </a:spcBef>
              <a:buFont typeface="Symbol"/>
              <a:buChar char=""/>
              <a:tabLst>
                <a:tab pos="469265" algn="l"/>
                <a:tab pos="469900" algn="l"/>
              </a:tabLst>
            </a:pPr>
            <a:r>
              <a:rPr sz="1200" spc="-5" dirty="0">
                <a:latin typeface="Times New Roman"/>
                <a:cs typeface="Times New Roman"/>
              </a:rPr>
              <a:t>After </a:t>
            </a:r>
            <a:r>
              <a:rPr sz="1200" dirty="0">
                <a:latin typeface="Times New Roman"/>
                <a:cs typeface="Times New Roman"/>
              </a:rPr>
              <a:t>the decision </a:t>
            </a:r>
            <a:r>
              <a:rPr sz="1200" spc="-5" dirty="0">
                <a:latin typeface="Times New Roman"/>
                <a:cs typeface="Times New Roman"/>
              </a:rPr>
              <a:t>is made, all FTR attendees complete </a:t>
            </a:r>
            <a:r>
              <a:rPr sz="1200" dirty="0">
                <a:latin typeface="Times New Roman"/>
                <a:cs typeface="Times New Roman"/>
              </a:rPr>
              <a:t>a sign-off, indicating their  </a:t>
            </a:r>
            <a:r>
              <a:rPr sz="1200" spc="-5" dirty="0">
                <a:latin typeface="Times New Roman"/>
                <a:cs typeface="Times New Roman"/>
              </a:rPr>
              <a:t>participation </a:t>
            </a:r>
            <a:r>
              <a:rPr sz="1200" dirty="0">
                <a:latin typeface="Times New Roman"/>
                <a:cs typeface="Times New Roman"/>
              </a:rPr>
              <a:t>in the </a:t>
            </a:r>
            <a:r>
              <a:rPr sz="1200" spc="-5" dirty="0">
                <a:latin typeface="Times New Roman"/>
                <a:cs typeface="Times New Roman"/>
              </a:rPr>
              <a:t>review and </a:t>
            </a:r>
            <a:r>
              <a:rPr sz="1200" dirty="0">
                <a:latin typeface="Times New Roman"/>
                <a:cs typeface="Times New Roman"/>
              </a:rPr>
              <a:t>their </a:t>
            </a:r>
            <a:r>
              <a:rPr sz="1200" spc="-5" dirty="0">
                <a:latin typeface="Times New Roman"/>
                <a:cs typeface="Times New Roman"/>
              </a:rPr>
              <a:t>concurrence with </a:t>
            </a:r>
            <a:r>
              <a:rPr sz="1200" dirty="0">
                <a:latin typeface="Times New Roman"/>
                <a:cs typeface="Times New Roman"/>
              </a:rPr>
              <a:t>the </a:t>
            </a:r>
            <a:r>
              <a:rPr sz="1200" spc="-5" dirty="0">
                <a:latin typeface="Times New Roman"/>
                <a:cs typeface="Times New Roman"/>
              </a:rPr>
              <a:t>review </a:t>
            </a:r>
            <a:r>
              <a:rPr sz="1200" dirty="0">
                <a:latin typeface="Times New Roman"/>
                <a:cs typeface="Times New Roman"/>
              </a:rPr>
              <a:t>team’s</a:t>
            </a:r>
            <a:r>
              <a:rPr sz="1200" spc="60" dirty="0">
                <a:latin typeface="Times New Roman"/>
                <a:cs typeface="Times New Roman"/>
              </a:rPr>
              <a:t> </a:t>
            </a:r>
            <a:r>
              <a:rPr sz="1200" spc="-5" dirty="0">
                <a:latin typeface="Times New Roman"/>
                <a:cs typeface="Times New Roman"/>
              </a:rPr>
              <a:t>findings.</a:t>
            </a:r>
            <a:endParaRPr sz="1200">
              <a:latin typeface="Times New Roman"/>
              <a:cs typeface="Times New Roman"/>
            </a:endParaRPr>
          </a:p>
          <a:p>
            <a:pPr marL="12700">
              <a:lnSpc>
                <a:spcPct val="100000"/>
              </a:lnSpc>
              <a:spcBef>
                <a:spcPts val="1145"/>
              </a:spcBef>
            </a:pPr>
            <a:r>
              <a:rPr sz="1200" u="sng" spc="-5" dirty="0">
                <a:uFill>
                  <a:solidFill>
                    <a:srgbClr val="000000"/>
                  </a:solidFill>
                </a:uFill>
                <a:latin typeface="Times New Roman"/>
                <a:cs typeface="Times New Roman"/>
              </a:rPr>
              <a:t>Review Reporting and </a:t>
            </a:r>
            <a:r>
              <a:rPr sz="1200" u="sng" dirty="0">
                <a:uFill>
                  <a:solidFill>
                    <a:srgbClr val="000000"/>
                  </a:solidFill>
                </a:uFill>
                <a:latin typeface="Times New Roman"/>
                <a:cs typeface="Times New Roman"/>
              </a:rPr>
              <a:t>Record</a:t>
            </a:r>
            <a:r>
              <a:rPr sz="1200" u="sng" spc="5" dirty="0">
                <a:uFill>
                  <a:solidFill>
                    <a:srgbClr val="000000"/>
                  </a:solidFill>
                </a:uFill>
                <a:latin typeface="Times New Roman"/>
                <a:cs typeface="Times New Roman"/>
              </a:rPr>
              <a:t> </a:t>
            </a:r>
            <a:r>
              <a:rPr sz="1200" u="sng" dirty="0">
                <a:uFill>
                  <a:solidFill>
                    <a:srgbClr val="000000"/>
                  </a:solidFill>
                </a:uFill>
                <a:latin typeface="Times New Roman"/>
                <a:cs typeface="Times New Roman"/>
              </a:rPr>
              <a:t>Keeping</a:t>
            </a:r>
            <a:endParaRPr sz="1200">
              <a:latin typeface="Times New Roman"/>
              <a:cs typeface="Times New Roman"/>
            </a:endParaRPr>
          </a:p>
          <a:p>
            <a:pPr marL="469265" indent="-228600" algn="just">
              <a:lnSpc>
                <a:spcPct val="100000"/>
              </a:lnSpc>
              <a:spcBef>
                <a:spcPts val="860"/>
              </a:spcBef>
              <a:buAutoNum type="arabicPeriod"/>
              <a:tabLst>
                <a:tab pos="469900" algn="l"/>
              </a:tabLst>
            </a:pPr>
            <a:r>
              <a:rPr sz="1200" spc="-5" dirty="0">
                <a:latin typeface="Times New Roman"/>
                <a:cs typeface="Times New Roman"/>
              </a:rPr>
              <a:t>During </a:t>
            </a:r>
            <a:r>
              <a:rPr sz="1200" dirty="0">
                <a:latin typeface="Times New Roman"/>
                <a:cs typeface="Times New Roman"/>
              </a:rPr>
              <a:t>the </a:t>
            </a:r>
            <a:r>
              <a:rPr sz="1200" spc="-5" dirty="0">
                <a:latin typeface="Times New Roman"/>
                <a:cs typeface="Times New Roman"/>
              </a:rPr>
              <a:t>FTR, </a:t>
            </a:r>
            <a:r>
              <a:rPr sz="1200" dirty="0">
                <a:latin typeface="Times New Roman"/>
                <a:cs typeface="Times New Roman"/>
              </a:rPr>
              <a:t>a </a:t>
            </a:r>
            <a:r>
              <a:rPr sz="1200" spc="-5" dirty="0">
                <a:latin typeface="Times New Roman"/>
                <a:cs typeface="Times New Roman"/>
              </a:rPr>
              <a:t>reviewer </a:t>
            </a:r>
            <a:r>
              <a:rPr sz="1200" dirty="0">
                <a:latin typeface="Times New Roman"/>
                <a:cs typeface="Times New Roman"/>
              </a:rPr>
              <a:t>(the </a:t>
            </a:r>
            <a:r>
              <a:rPr sz="1200" spc="-5" dirty="0">
                <a:latin typeface="Times New Roman"/>
                <a:cs typeface="Times New Roman"/>
              </a:rPr>
              <a:t>recorder) actively records all issues </a:t>
            </a:r>
            <a:r>
              <a:rPr sz="1200" dirty="0">
                <a:latin typeface="Times New Roman"/>
                <a:cs typeface="Times New Roman"/>
              </a:rPr>
              <a:t>that </a:t>
            </a:r>
            <a:r>
              <a:rPr sz="1200" spc="-5" dirty="0">
                <a:latin typeface="Times New Roman"/>
                <a:cs typeface="Times New Roman"/>
              </a:rPr>
              <a:t>have been</a:t>
            </a:r>
            <a:r>
              <a:rPr sz="1200" spc="-80" dirty="0">
                <a:latin typeface="Times New Roman"/>
                <a:cs typeface="Times New Roman"/>
              </a:rPr>
              <a:t> </a:t>
            </a:r>
            <a:r>
              <a:rPr sz="1200" spc="-5" dirty="0">
                <a:latin typeface="Times New Roman"/>
                <a:cs typeface="Times New Roman"/>
              </a:rPr>
              <a:t>raised.</a:t>
            </a:r>
            <a:endParaRPr sz="1200">
              <a:latin typeface="Times New Roman"/>
              <a:cs typeface="Times New Roman"/>
            </a:endParaRPr>
          </a:p>
          <a:p>
            <a:pPr marL="469265" indent="-228600">
              <a:lnSpc>
                <a:spcPct val="100000"/>
              </a:lnSpc>
              <a:spcBef>
                <a:spcPts val="940"/>
              </a:spcBef>
              <a:buAutoNum type="arabicPeriod"/>
              <a:tabLst>
                <a:tab pos="469900" algn="l"/>
              </a:tabLst>
            </a:pPr>
            <a:r>
              <a:rPr sz="1200" spc="-5" dirty="0">
                <a:latin typeface="Times New Roman"/>
                <a:cs typeface="Times New Roman"/>
              </a:rPr>
              <a:t>These</a:t>
            </a:r>
            <a:r>
              <a:rPr sz="1200" spc="-75" dirty="0">
                <a:latin typeface="Times New Roman"/>
                <a:cs typeface="Times New Roman"/>
              </a:rPr>
              <a:t> </a:t>
            </a:r>
            <a:r>
              <a:rPr sz="1200" dirty="0">
                <a:latin typeface="Times New Roman"/>
                <a:cs typeface="Times New Roman"/>
              </a:rPr>
              <a:t>are</a:t>
            </a:r>
            <a:r>
              <a:rPr sz="1200" spc="-75" dirty="0">
                <a:latin typeface="Times New Roman"/>
                <a:cs typeface="Times New Roman"/>
              </a:rPr>
              <a:t> </a:t>
            </a:r>
            <a:r>
              <a:rPr sz="1200" spc="-5" dirty="0">
                <a:latin typeface="Times New Roman"/>
                <a:cs typeface="Times New Roman"/>
              </a:rPr>
              <a:t>summarized</a:t>
            </a:r>
            <a:r>
              <a:rPr sz="1200" spc="-70" dirty="0">
                <a:latin typeface="Times New Roman"/>
                <a:cs typeface="Times New Roman"/>
              </a:rPr>
              <a:t> </a:t>
            </a:r>
            <a:r>
              <a:rPr sz="1200" spc="-5" dirty="0">
                <a:latin typeface="Times New Roman"/>
                <a:cs typeface="Times New Roman"/>
              </a:rPr>
              <a:t>at</a:t>
            </a:r>
            <a:r>
              <a:rPr sz="1200" spc="-65"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end</a:t>
            </a:r>
            <a:r>
              <a:rPr sz="1200" spc="-70"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review</a:t>
            </a:r>
            <a:r>
              <a:rPr sz="1200" spc="-75" dirty="0">
                <a:latin typeface="Times New Roman"/>
                <a:cs typeface="Times New Roman"/>
              </a:rPr>
              <a:t> </a:t>
            </a:r>
            <a:r>
              <a:rPr sz="1200" spc="-5" dirty="0">
                <a:latin typeface="Times New Roman"/>
                <a:cs typeface="Times New Roman"/>
              </a:rPr>
              <a:t>meeting,</a:t>
            </a:r>
            <a:r>
              <a:rPr sz="1200" spc="-70" dirty="0">
                <a:latin typeface="Times New Roman"/>
                <a:cs typeface="Times New Roman"/>
              </a:rPr>
              <a:t> </a:t>
            </a:r>
            <a:r>
              <a:rPr sz="1200" spc="-5" dirty="0">
                <a:latin typeface="Times New Roman"/>
                <a:cs typeface="Times New Roman"/>
              </a:rPr>
              <a:t>and</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review</a:t>
            </a:r>
            <a:r>
              <a:rPr sz="1200" spc="-70" dirty="0">
                <a:latin typeface="Times New Roman"/>
                <a:cs typeface="Times New Roman"/>
              </a:rPr>
              <a:t> </a:t>
            </a:r>
            <a:r>
              <a:rPr sz="1200" spc="-5" dirty="0">
                <a:latin typeface="Times New Roman"/>
                <a:cs typeface="Times New Roman"/>
              </a:rPr>
              <a:t>issues</a:t>
            </a:r>
            <a:r>
              <a:rPr sz="1200" spc="-70" dirty="0">
                <a:latin typeface="Times New Roman"/>
                <a:cs typeface="Times New Roman"/>
              </a:rPr>
              <a:t> </a:t>
            </a:r>
            <a:r>
              <a:rPr sz="1200" dirty="0">
                <a:latin typeface="Times New Roman"/>
                <a:cs typeface="Times New Roman"/>
              </a:rPr>
              <a:t>list</a:t>
            </a:r>
            <a:r>
              <a:rPr sz="1200" spc="-65"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spc="-5" dirty="0">
                <a:latin typeface="Times New Roman"/>
                <a:cs typeface="Times New Roman"/>
              </a:rPr>
              <a:t>produced.</a:t>
            </a:r>
            <a:endParaRPr sz="1200">
              <a:latin typeface="Times New Roman"/>
              <a:cs typeface="Times New Roman"/>
            </a:endParaRPr>
          </a:p>
          <a:p>
            <a:pPr marL="50800" marR="1341755" indent="190500">
              <a:lnSpc>
                <a:spcPct val="165000"/>
              </a:lnSpc>
              <a:buAutoNum type="arabicPeriod"/>
              <a:tabLst>
                <a:tab pos="469900" algn="l"/>
              </a:tabLst>
            </a:pPr>
            <a:r>
              <a:rPr sz="1200" spc="-10" dirty="0">
                <a:latin typeface="Times New Roman"/>
                <a:cs typeface="Times New Roman"/>
              </a:rPr>
              <a:t>In </a:t>
            </a:r>
            <a:r>
              <a:rPr sz="1200" spc="-5" dirty="0">
                <a:latin typeface="Times New Roman"/>
                <a:cs typeface="Times New Roman"/>
              </a:rPr>
              <a:t>addition, </a:t>
            </a:r>
            <a:r>
              <a:rPr sz="1200" dirty="0">
                <a:latin typeface="Times New Roman"/>
                <a:cs typeface="Times New Roman"/>
              </a:rPr>
              <a:t>a </a:t>
            </a:r>
            <a:r>
              <a:rPr sz="1200" spc="-5" dirty="0">
                <a:latin typeface="Times New Roman"/>
                <a:cs typeface="Times New Roman"/>
              </a:rPr>
              <a:t>formal </a:t>
            </a:r>
            <a:r>
              <a:rPr sz="1200" dirty="0">
                <a:latin typeface="Times New Roman"/>
                <a:cs typeface="Times New Roman"/>
              </a:rPr>
              <a:t>technical </a:t>
            </a:r>
            <a:r>
              <a:rPr sz="1200" spc="-5" dirty="0">
                <a:latin typeface="Times New Roman"/>
                <a:cs typeface="Times New Roman"/>
              </a:rPr>
              <a:t>review </a:t>
            </a:r>
            <a:r>
              <a:rPr sz="1200" dirty="0">
                <a:latin typeface="Times New Roman"/>
                <a:cs typeface="Times New Roman"/>
              </a:rPr>
              <a:t>summary report </a:t>
            </a:r>
            <a:r>
              <a:rPr sz="1200" spc="-5" dirty="0">
                <a:latin typeface="Times New Roman"/>
                <a:cs typeface="Times New Roman"/>
              </a:rPr>
              <a:t>is completed.  A review </a:t>
            </a:r>
            <a:r>
              <a:rPr sz="1200" dirty="0">
                <a:latin typeface="Times New Roman"/>
                <a:cs typeface="Times New Roman"/>
              </a:rPr>
              <a:t>summary report </a:t>
            </a:r>
            <a:r>
              <a:rPr sz="1200" spc="-5" dirty="0">
                <a:latin typeface="Times New Roman"/>
                <a:cs typeface="Times New Roman"/>
              </a:rPr>
              <a:t>answers </a:t>
            </a:r>
            <a:r>
              <a:rPr sz="1200" dirty="0">
                <a:latin typeface="Times New Roman"/>
                <a:cs typeface="Times New Roman"/>
              </a:rPr>
              <a:t>three</a:t>
            </a:r>
            <a:r>
              <a:rPr sz="1200" spc="-30" dirty="0">
                <a:latin typeface="Times New Roman"/>
                <a:cs typeface="Times New Roman"/>
              </a:rPr>
              <a:t> </a:t>
            </a:r>
            <a:r>
              <a:rPr sz="1200" dirty="0">
                <a:latin typeface="Times New Roman"/>
                <a:cs typeface="Times New Roman"/>
              </a:rPr>
              <a:t>questions:</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dirty="0">
                <a:latin typeface="Times New Roman"/>
                <a:cs typeface="Times New Roman"/>
              </a:rPr>
              <a:t>What </a:t>
            </a:r>
            <a:r>
              <a:rPr sz="1200" spc="-5" dirty="0">
                <a:latin typeface="Times New Roman"/>
                <a:cs typeface="Times New Roman"/>
              </a:rPr>
              <a:t>was reviewed?</a:t>
            </a:r>
            <a:endParaRPr sz="1200">
              <a:latin typeface="Times New Roman"/>
              <a:cs typeface="Times New Roman"/>
            </a:endParaRPr>
          </a:p>
          <a:p>
            <a:pPr marL="165100" indent="-152400">
              <a:lnSpc>
                <a:spcPct val="100000"/>
              </a:lnSpc>
              <a:spcBef>
                <a:spcPts val="840"/>
              </a:spcBef>
              <a:buFont typeface="Times New Roman"/>
              <a:buAutoNum type="arabicPeriod"/>
              <a:tabLst>
                <a:tab pos="165100" algn="l"/>
              </a:tabLst>
            </a:pPr>
            <a:r>
              <a:rPr sz="1200" dirty="0">
                <a:latin typeface="Times New Roman"/>
                <a:cs typeface="Times New Roman"/>
              </a:rPr>
              <a:t>Who </a:t>
            </a:r>
            <a:r>
              <a:rPr sz="1200" spc="-5" dirty="0">
                <a:latin typeface="Times New Roman"/>
                <a:cs typeface="Times New Roman"/>
              </a:rPr>
              <a:t>reviewed </a:t>
            </a:r>
            <a:r>
              <a:rPr sz="1200" dirty="0">
                <a:latin typeface="Times New Roman"/>
                <a:cs typeface="Times New Roman"/>
              </a:rPr>
              <a:t>it?</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dirty="0">
                <a:latin typeface="Times New Roman"/>
                <a:cs typeface="Times New Roman"/>
              </a:rPr>
              <a:t>What </a:t>
            </a:r>
            <a:r>
              <a:rPr sz="1200" spc="-5" dirty="0">
                <a:latin typeface="Times New Roman"/>
                <a:cs typeface="Times New Roman"/>
              </a:rPr>
              <a:t>were </a:t>
            </a:r>
            <a:r>
              <a:rPr sz="1200" dirty="0">
                <a:latin typeface="Times New Roman"/>
                <a:cs typeface="Times New Roman"/>
              </a:rPr>
              <a:t>the findings </a:t>
            </a:r>
            <a:r>
              <a:rPr sz="1200" spc="-5" dirty="0">
                <a:latin typeface="Times New Roman"/>
                <a:cs typeface="Times New Roman"/>
              </a:rPr>
              <a:t>and</a:t>
            </a:r>
            <a:r>
              <a:rPr sz="1200" spc="-10" dirty="0">
                <a:latin typeface="Times New Roman"/>
                <a:cs typeface="Times New Roman"/>
              </a:rPr>
              <a:t> </a:t>
            </a:r>
            <a:r>
              <a:rPr sz="1200" spc="-5" dirty="0">
                <a:latin typeface="Times New Roman"/>
                <a:cs typeface="Times New Roman"/>
              </a:rPr>
              <a:t>conclusions?</a:t>
            </a:r>
            <a:endParaRPr sz="1200">
              <a:latin typeface="Times New Roman"/>
              <a:cs typeface="Times New Roman"/>
            </a:endParaRPr>
          </a:p>
          <a:p>
            <a:pPr marL="12700" marR="6350">
              <a:lnSpc>
                <a:spcPct val="102499"/>
              </a:lnSpc>
              <a:spcBef>
                <a:spcPts val="835"/>
              </a:spcBef>
            </a:pPr>
            <a:r>
              <a:rPr sz="1200" dirty="0">
                <a:latin typeface="Times New Roman"/>
                <a:cs typeface="Times New Roman"/>
              </a:rPr>
              <a:t>The review summary report </a:t>
            </a:r>
            <a:r>
              <a:rPr sz="1200" spc="-5" dirty="0">
                <a:latin typeface="Times New Roman"/>
                <a:cs typeface="Times New Roman"/>
              </a:rPr>
              <a:t>is </a:t>
            </a:r>
            <a:r>
              <a:rPr sz="1200" dirty="0">
                <a:latin typeface="Times New Roman"/>
                <a:cs typeface="Times New Roman"/>
              </a:rPr>
              <a:t>a single-page form </a:t>
            </a:r>
            <a:r>
              <a:rPr sz="1200" spc="-5" dirty="0">
                <a:latin typeface="Times New Roman"/>
                <a:cs typeface="Times New Roman"/>
              </a:rPr>
              <a:t>(with </a:t>
            </a:r>
            <a:r>
              <a:rPr sz="1200" dirty="0">
                <a:latin typeface="Times New Roman"/>
                <a:cs typeface="Times New Roman"/>
              </a:rPr>
              <a:t>possible attachments). </a:t>
            </a:r>
            <a:r>
              <a:rPr sz="1200" spc="-10" dirty="0">
                <a:latin typeface="Times New Roman"/>
                <a:cs typeface="Times New Roman"/>
              </a:rPr>
              <a:t>It </a:t>
            </a:r>
            <a:r>
              <a:rPr sz="1200" dirty="0">
                <a:latin typeface="Times New Roman"/>
                <a:cs typeface="Times New Roman"/>
              </a:rPr>
              <a:t>becomes part </a:t>
            </a:r>
            <a:r>
              <a:rPr sz="1200" spc="5" dirty="0">
                <a:latin typeface="Times New Roman"/>
                <a:cs typeface="Times New Roman"/>
              </a:rPr>
              <a:t>of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project</a:t>
            </a:r>
            <a:r>
              <a:rPr sz="1200" spc="-60" dirty="0">
                <a:latin typeface="Times New Roman"/>
                <a:cs typeface="Times New Roman"/>
              </a:rPr>
              <a:t> </a:t>
            </a:r>
            <a:r>
              <a:rPr sz="1200" spc="-5" dirty="0">
                <a:latin typeface="Times New Roman"/>
                <a:cs typeface="Times New Roman"/>
              </a:rPr>
              <a:t>historical</a:t>
            </a:r>
            <a:r>
              <a:rPr sz="1200" spc="-65" dirty="0">
                <a:latin typeface="Times New Roman"/>
                <a:cs typeface="Times New Roman"/>
              </a:rPr>
              <a:t> </a:t>
            </a:r>
            <a:r>
              <a:rPr sz="1200" spc="-5" dirty="0">
                <a:latin typeface="Times New Roman"/>
                <a:cs typeface="Times New Roman"/>
              </a:rPr>
              <a:t>record</a:t>
            </a:r>
            <a:r>
              <a:rPr sz="1200" spc="-70" dirty="0">
                <a:latin typeface="Times New Roman"/>
                <a:cs typeface="Times New Roman"/>
              </a:rPr>
              <a:t> </a:t>
            </a:r>
            <a:r>
              <a:rPr sz="1200" spc="-5" dirty="0">
                <a:latin typeface="Times New Roman"/>
                <a:cs typeface="Times New Roman"/>
              </a:rPr>
              <a:t>and</a:t>
            </a:r>
            <a:r>
              <a:rPr sz="1200" spc="-65" dirty="0">
                <a:latin typeface="Times New Roman"/>
                <a:cs typeface="Times New Roman"/>
              </a:rPr>
              <a:t> </a:t>
            </a:r>
            <a:r>
              <a:rPr sz="1200" dirty="0">
                <a:latin typeface="Times New Roman"/>
                <a:cs typeface="Times New Roman"/>
              </a:rPr>
              <a:t>may</a:t>
            </a:r>
            <a:r>
              <a:rPr sz="1200" spc="-95" dirty="0">
                <a:latin typeface="Times New Roman"/>
                <a:cs typeface="Times New Roman"/>
              </a:rPr>
              <a:t> </a:t>
            </a:r>
            <a:r>
              <a:rPr sz="1200" spc="5" dirty="0">
                <a:latin typeface="Times New Roman"/>
                <a:cs typeface="Times New Roman"/>
              </a:rPr>
              <a:t>be</a:t>
            </a:r>
            <a:r>
              <a:rPr sz="1200" spc="-70" dirty="0">
                <a:latin typeface="Times New Roman"/>
                <a:cs typeface="Times New Roman"/>
              </a:rPr>
              <a:t> </a:t>
            </a:r>
            <a:r>
              <a:rPr sz="1200" spc="-5" dirty="0">
                <a:latin typeface="Times New Roman"/>
                <a:cs typeface="Times New Roman"/>
              </a:rPr>
              <a:t>distributed</a:t>
            </a:r>
            <a:r>
              <a:rPr sz="1200" spc="-70"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project</a:t>
            </a:r>
            <a:r>
              <a:rPr sz="1200" spc="-60" dirty="0">
                <a:latin typeface="Times New Roman"/>
                <a:cs typeface="Times New Roman"/>
              </a:rPr>
              <a:t> </a:t>
            </a:r>
            <a:r>
              <a:rPr sz="1200" spc="-5" dirty="0">
                <a:latin typeface="Times New Roman"/>
                <a:cs typeface="Times New Roman"/>
              </a:rPr>
              <a:t>leader</a:t>
            </a:r>
            <a:r>
              <a:rPr sz="1200" spc="-70" dirty="0">
                <a:latin typeface="Times New Roman"/>
                <a:cs typeface="Times New Roman"/>
              </a:rPr>
              <a:t> </a:t>
            </a:r>
            <a:r>
              <a:rPr sz="1200" dirty="0">
                <a:latin typeface="Times New Roman"/>
                <a:cs typeface="Times New Roman"/>
              </a:rPr>
              <a:t>and</a:t>
            </a:r>
            <a:r>
              <a:rPr sz="1200" spc="-70" dirty="0">
                <a:latin typeface="Times New Roman"/>
                <a:cs typeface="Times New Roman"/>
              </a:rPr>
              <a:t> </a:t>
            </a:r>
            <a:r>
              <a:rPr sz="1200" dirty="0">
                <a:latin typeface="Times New Roman"/>
                <a:cs typeface="Times New Roman"/>
              </a:rPr>
              <a:t>other</a:t>
            </a:r>
            <a:r>
              <a:rPr sz="1200" spc="-70" dirty="0">
                <a:latin typeface="Times New Roman"/>
                <a:cs typeface="Times New Roman"/>
              </a:rPr>
              <a:t> </a:t>
            </a:r>
            <a:r>
              <a:rPr sz="1200" spc="-5" dirty="0">
                <a:latin typeface="Times New Roman"/>
                <a:cs typeface="Times New Roman"/>
              </a:rPr>
              <a:t>interested</a:t>
            </a:r>
            <a:r>
              <a:rPr sz="1200" spc="-70" dirty="0">
                <a:latin typeface="Times New Roman"/>
                <a:cs typeface="Times New Roman"/>
              </a:rPr>
              <a:t> </a:t>
            </a:r>
            <a:r>
              <a:rPr sz="1200" dirty="0">
                <a:latin typeface="Times New Roman"/>
                <a:cs typeface="Times New Roman"/>
              </a:rPr>
              <a:t>parties.</a:t>
            </a:r>
            <a:endParaRPr sz="1200">
              <a:latin typeface="Times New Roman"/>
              <a:cs typeface="Times New Roman"/>
            </a:endParaRPr>
          </a:p>
          <a:p>
            <a:pPr marL="12700">
              <a:lnSpc>
                <a:spcPct val="100000"/>
              </a:lnSpc>
              <a:spcBef>
                <a:spcPts val="860"/>
              </a:spcBef>
            </a:pP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review</a:t>
            </a:r>
            <a:r>
              <a:rPr sz="1200" spc="55" dirty="0">
                <a:latin typeface="Times New Roman"/>
                <a:cs typeface="Times New Roman"/>
              </a:rPr>
              <a:t> </a:t>
            </a:r>
            <a:r>
              <a:rPr sz="1200" spc="-5" dirty="0">
                <a:latin typeface="Times New Roman"/>
                <a:cs typeface="Times New Roman"/>
              </a:rPr>
              <a:t>issues</a:t>
            </a:r>
            <a:r>
              <a:rPr sz="1200" spc="70" dirty="0">
                <a:latin typeface="Times New Roman"/>
                <a:cs typeface="Times New Roman"/>
              </a:rPr>
              <a:t> </a:t>
            </a:r>
            <a:r>
              <a:rPr sz="1200" dirty="0">
                <a:latin typeface="Times New Roman"/>
                <a:cs typeface="Times New Roman"/>
              </a:rPr>
              <a:t>list</a:t>
            </a:r>
            <a:r>
              <a:rPr sz="1200" spc="65" dirty="0">
                <a:latin typeface="Times New Roman"/>
                <a:cs typeface="Times New Roman"/>
              </a:rPr>
              <a:t> </a:t>
            </a:r>
            <a:r>
              <a:rPr sz="1200" spc="-5" dirty="0">
                <a:latin typeface="Times New Roman"/>
                <a:cs typeface="Times New Roman"/>
              </a:rPr>
              <a:t>serves</a:t>
            </a:r>
            <a:r>
              <a:rPr sz="1200" spc="60" dirty="0">
                <a:latin typeface="Times New Roman"/>
                <a:cs typeface="Times New Roman"/>
              </a:rPr>
              <a:t> </a:t>
            </a:r>
            <a:r>
              <a:rPr sz="1200" spc="-5" dirty="0">
                <a:latin typeface="Times New Roman"/>
                <a:cs typeface="Times New Roman"/>
              </a:rPr>
              <a:t>two</a:t>
            </a:r>
            <a:r>
              <a:rPr sz="1200" spc="60" dirty="0">
                <a:latin typeface="Times New Roman"/>
                <a:cs typeface="Times New Roman"/>
              </a:rPr>
              <a:t> </a:t>
            </a:r>
            <a:r>
              <a:rPr sz="1200" dirty="0">
                <a:latin typeface="Times New Roman"/>
                <a:cs typeface="Times New Roman"/>
              </a:rPr>
              <a:t>purposes:</a:t>
            </a:r>
            <a:r>
              <a:rPr sz="1200" spc="75" dirty="0">
                <a:latin typeface="Times New Roman"/>
                <a:cs typeface="Times New Roman"/>
              </a:rPr>
              <a:t> </a:t>
            </a:r>
            <a:r>
              <a:rPr sz="1200" dirty="0">
                <a:latin typeface="Times New Roman"/>
                <a:cs typeface="Times New Roman"/>
              </a:rPr>
              <a:t>(1)</a:t>
            </a:r>
            <a:r>
              <a:rPr sz="1200" spc="50" dirty="0">
                <a:latin typeface="Times New Roman"/>
                <a:cs typeface="Times New Roman"/>
              </a:rPr>
              <a:t> </a:t>
            </a:r>
            <a:r>
              <a:rPr sz="1200" dirty="0">
                <a:latin typeface="Times New Roman"/>
                <a:cs typeface="Times New Roman"/>
              </a:rPr>
              <a:t>to</a:t>
            </a:r>
            <a:r>
              <a:rPr sz="1200" spc="75" dirty="0">
                <a:latin typeface="Times New Roman"/>
                <a:cs typeface="Times New Roman"/>
              </a:rPr>
              <a:t> </a:t>
            </a:r>
            <a:r>
              <a:rPr sz="1200" dirty="0">
                <a:latin typeface="Times New Roman"/>
                <a:cs typeface="Times New Roman"/>
              </a:rPr>
              <a:t>identify</a:t>
            </a:r>
            <a:r>
              <a:rPr sz="1200" spc="45" dirty="0">
                <a:latin typeface="Times New Roman"/>
                <a:cs typeface="Times New Roman"/>
              </a:rPr>
              <a:t> </a:t>
            </a:r>
            <a:r>
              <a:rPr sz="1200" spc="-5" dirty="0">
                <a:latin typeface="Times New Roman"/>
                <a:cs typeface="Times New Roman"/>
              </a:rPr>
              <a:t>problem</a:t>
            </a:r>
            <a:r>
              <a:rPr sz="1200" spc="75" dirty="0">
                <a:latin typeface="Times New Roman"/>
                <a:cs typeface="Times New Roman"/>
              </a:rPr>
              <a:t> </a:t>
            </a:r>
            <a:r>
              <a:rPr sz="1200" spc="-5" dirty="0">
                <a:latin typeface="Times New Roman"/>
                <a:cs typeface="Times New Roman"/>
              </a:rPr>
              <a:t>areas</a:t>
            </a:r>
            <a:r>
              <a:rPr sz="1200" spc="70" dirty="0">
                <a:latin typeface="Times New Roman"/>
                <a:cs typeface="Times New Roman"/>
              </a:rPr>
              <a:t> </a:t>
            </a:r>
            <a:r>
              <a:rPr sz="1200" dirty="0">
                <a:latin typeface="Times New Roman"/>
                <a:cs typeface="Times New Roman"/>
              </a:rPr>
              <a:t>within</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spc="-5" dirty="0">
                <a:latin typeface="Times New Roman"/>
                <a:cs typeface="Times New Roman"/>
              </a:rPr>
              <a:t>product</a:t>
            </a:r>
            <a:r>
              <a:rPr sz="1200" spc="70" dirty="0">
                <a:latin typeface="Times New Roman"/>
                <a:cs typeface="Times New Roman"/>
              </a:rPr>
              <a:t> </a:t>
            </a:r>
            <a:r>
              <a:rPr sz="1200" spc="-5" dirty="0">
                <a:latin typeface="Times New Roman"/>
                <a:cs typeface="Times New Roman"/>
              </a:rPr>
              <a:t>and</a:t>
            </a:r>
            <a:endParaRPr sz="1200">
              <a:latin typeface="Times New Roman"/>
              <a:cs typeface="Times New Roman"/>
            </a:endParaRPr>
          </a:p>
          <a:p>
            <a:pPr marL="12700" marR="8890">
              <a:lnSpc>
                <a:spcPct val="102499"/>
              </a:lnSpc>
              <a:spcBef>
                <a:spcPts val="15"/>
              </a:spcBef>
            </a:pPr>
            <a:r>
              <a:rPr sz="1200" dirty="0">
                <a:latin typeface="Times New Roman"/>
                <a:cs typeface="Times New Roman"/>
              </a:rPr>
              <a:t>(2) to serve </a:t>
            </a:r>
            <a:r>
              <a:rPr sz="1200" spc="-5" dirty="0">
                <a:latin typeface="Times New Roman"/>
                <a:cs typeface="Times New Roman"/>
              </a:rPr>
              <a:t>as an action </a:t>
            </a:r>
            <a:r>
              <a:rPr sz="1200" dirty="0">
                <a:latin typeface="Times New Roman"/>
                <a:cs typeface="Times New Roman"/>
              </a:rPr>
              <a:t>item </a:t>
            </a:r>
            <a:r>
              <a:rPr sz="1200" spc="-5" dirty="0">
                <a:latin typeface="Times New Roman"/>
                <a:cs typeface="Times New Roman"/>
              </a:rPr>
              <a:t>checklist </a:t>
            </a:r>
            <a:r>
              <a:rPr sz="1200" dirty="0">
                <a:latin typeface="Times New Roman"/>
                <a:cs typeface="Times New Roman"/>
              </a:rPr>
              <a:t>that </a:t>
            </a:r>
            <a:r>
              <a:rPr sz="1200" spc="-5" dirty="0">
                <a:latin typeface="Times New Roman"/>
                <a:cs typeface="Times New Roman"/>
              </a:rPr>
              <a:t>guides </a:t>
            </a:r>
            <a:r>
              <a:rPr sz="1200" dirty="0">
                <a:latin typeface="Times New Roman"/>
                <a:cs typeface="Times New Roman"/>
              </a:rPr>
              <a:t>the </a:t>
            </a:r>
            <a:r>
              <a:rPr sz="1200" spc="-5" dirty="0">
                <a:latin typeface="Times New Roman"/>
                <a:cs typeface="Times New Roman"/>
              </a:rPr>
              <a:t>producer as corrections are made. An</a:t>
            </a:r>
            <a:r>
              <a:rPr sz="1200" spc="-180" dirty="0">
                <a:latin typeface="Times New Roman"/>
                <a:cs typeface="Times New Roman"/>
              </a:rPr>
              <a:t> </a:t>
            </a:r>
            <a:r>
              <a:rPr sz="1200" spc="-5" dirty="0">
                <a:latin typeface="Times New Roman"/>
                <a:cs typeface="Times New Roman"/>
              </a:rPr>
              <a:t>issues  </a:t>
            </a:r>
            <a:r>
              <a:rPr sz="1200" dirty="0">
                <a:latin typeface="Times New Roman"/>
                <a:cs typeface="Times New Roman"/>
              </a:rPr>
              <a:t>list </a:t>
            </a:r>
            <a:r>
              <a:rPr sz="1200" spc="-5" dirty="0">
                <a:latin typeface="Times New Roman"/>
                <a:cs typeface="Times New Roman"/>
              </a:rPr>
              <a:t>is </a:t>
            </a:r>
            <a:r>
              <a:rPr sz="1200" dirty="0">
                <a:latin typeface="Times New Roman"/>
                <a:cs typeface="Times New Roman"/>
              </a:rPr>
              <a:t>normally </a:t>
            </a:r>
            <a:r>
              <a:rPr sz="1200" spc="-5" dirty="0">
                <a:latin typeface="Times New Roman"/>
                <a:cs typeface="Times New Roman"/>
              </a:rPr>
              <a:t>attached </a:t>
            </a:r>
            <a:r>
              <a:rPr sz="1200" spc="5" dirty="0">
                <a:latin typeface="Times New Roman"/>
                <a:cs typeface="Times New Roman"/>
              </a:rPr>
              <a:t>to </a:t>
            </a:r>
            <a:r>
              <a:rPr sz="1200" dirty="0">
                <a:latin typeface="Times New Roman"/>
                <a:cs typeface="Times New Roman"/>
              </a:rPr>
              <a:t>the summary</a:t>
            </a:r>
            <a:r>
              <a:rPr sz="1200" spc="-55" dirty="0">
                <a:latin typeface="Times New Roman"/>
                <a:cs typeface="Times New Roman"/>
              </a:rPr>
              <a:t> </a:t>
            </a:r>
            <a:r>
              <a:rPr sz="1200" spc="-5" dirty="0">
                <a:latin typeface="Times New Roman"/>
                <a:cs typeface="Times New Roman"/>
              </a:rPr>
              <a:t>report.</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112</a:t>
            </a:fld>
            <a:endParaRPr dirty="0"/>
          </a:p>
        </p:txBody>
      </p:sp>
    </p:spTree>
    <p:extLst>
      <p:ext uri="{BB962C8B-B14F-4D97-AF65-F5344CB8AC3E}">
        <p14:creationId xmlns:p14="http://schemas.microsoft.com/office/powerpoint/2010/main" val="23985432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113</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784097"/>
            <a:ext cx="5970270" cy="6553834"/>
          </a:xfrm>
          <a:prstGeom prst="rect">
            <a:avLst/>
          </a:prstGeom>
        </p:spPr>
        <p:txBody>
          <a:bodyPr vert="horz" wrap="square" lIns="0" tIns="118110" rIns="0" bIns="0" rtlCol="0">
            <a:spAutoFit/>
          </a:bodyPr>
          <a:lstStyle/>
          <a:p>
            <a:pPr marL="12700">
              <a:lnSpc>
                <a:spcPct val="100000"/>
              </a:lnSpc>
              <a:spcBef>
                <a:spcPts val="930"/>
              </a:spcBef>
            </a:pPr>
            <a:r>
              <a:rPr sz="1200" b="1" u="heavy" spc="-5" dirty="0">
                <a:uFill>
                  <a:solidFill>
                    <a:srgbClr val="000000"/>
                  </a:solidFill>
                </a:uFill>
                <a:latin typeface="Times New Roman"/>
                <a:cs typeface="Times New Roman"/>
              </a:rPr>
              <a:t>Review</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Guidelines</a:t>
            </a:r>
            <a:endParaRPr sz="1200">
              <a:latin typeface="Times New Roman"/>
              <a:cs typeface="Times New Roman"/>
            </a:endParaRPr>
          </a:p>
          <a:p>
            <a:pPr marL="12700">
              <a:lnSpc>
                <a:spcPct val="100000"/>
              </a:lnSpc>
              <a:spcBef>
                <a:spcPts val="830"/>
              </a:spcBef>
            </a:pPr>
            <a:r>
              <a:rPr sz="1200" dirty="0">
                <a:latin typeface="Times New Roman"/>
                <a:cs typeface="Times New Roman"/>
              </a:rPr>
              <a:t>The following </a:t>
            </a:r>
            <a:r>
              <a:rPr sz="1200" spc="-5" dirty="0">
                <a:latin typeface="Times New Roman"/>
                <a:cs typeface="Times New Roman"/>
              </a:rPr>
              <a:t>represents </a:t>
            </a:r>
            <a:r>
              <a:rPr sz="1200" dirty="0">
                <a:latin typeface="Times New Roman"/>
                <a:cs typeface="Times New Roman"/>
              </a:rPr>
              <a:t>a minimum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guidelines for formal technical</a:t>
            </a:r>
            <a:r>
              <a:rPr sz="1200" spc="50" dirty="0">
                <a:latin typeface="Times New Roman"/>
                <a:cs typeface="Times New Roman"/>
              </a:rPr>
              <a:t> </a:t>
            </a:r>
            <a:r>
              <a:rPr sz="1200" spc="-5" dirty="0">
                <a:latin typeface="Times New Roman"/>
                <a:cs typeface="Times New Roman"/>
              </a:rPr>
              <a:t>reviews:</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spc="-5" dirty="0">
                <a:latin typeface="Times New Roman"/>
                <a:cs typeface="Times New Roman"/>
              </a:rPr>
              <a:t>Review </a:t>
            </a: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not the</a:t>
            </a:r>
            <a:r>
              <a:rPr sz="1200" spc="-5" dirty="0">
                <a:latin typeface="Times New Roman"/>
                <a:cs typeface="Times New Roman"/>
              </a:rPr>
              <a:t> producer.</a:t>
            </a:r>
            <a:endParaRPr sz="1200">
              <a:latin typeface="Times New Roman"/>
              <a:cs typeface="Times New Roman"/>
            </a:endParaRPr>
          </a:p>
          <a:p>
            <a:pPr marL="165100" indent="-152400">
              <a:lnSpc>
                <a:spcPct val="100000"/>
              </a:lnSpc>
              <a:spcBef>
                <a:spcPts val="840"/>
              </a:spcBef>
              <a:buFont typeface="Times New Roman"/>
              <a:buAutoNum type="arabicPeriod"/>
              <a:tabLst>
                <a:tab pos="165100" algn="l"/>
              </a:tabLst>
            </a:pPr>
            <a:r>
              <a:rPr sz="1200" spc="-5" dirty="0">
                <a:latin typeface="Times New Roman"/>
                <a:cs typeface="Times New Roman"/>
              </a:rPr>
              <a:t>Set </a:t>
            </a:r>
            <a:r>
              <a:rPr sz="1200" dirty="0">
                <a:latin typeface="Times New Roman"/>
                <a:cs typeface="Times New Roman"/>
              </a:rPr>
              <a:t>an </a:t>
            </a:r>
            <a:r>
              <a:rPr sz="1200" spc="-5" dirty="0">
                <a:latin typeface="Times New Roman"/>
                <a:cs typeface="Times New Roman"/>
              </a:rPr>
              <a:t>agenda and </a:t>
            </a:r>
            <a:r>
              <a:rPr sz="1200" dirty="0">
                <a:latin typeface="Times New Roman"/>
                <a:cs typeface="Times New Roman"/>
              </a:rPr>
              <a:t>maintain</a:t>
            </a:r>
            <a:r>
              <a:rPr sz="1200" spc="15" dirty="0">
                <a:latin typeface="Times New Roman"/>
                <a:cs typeface="Times New Roman"/>
              </a:rPr>
              <a:t> </a:t>
            </a:r>
            <a:r>
              <a:rPr sz="1200" dirty="0">
                <a:latin typeface="Times New Roman"/>
                <a:cs typeface="Times New Roman"/>
              </a:rPr>
              <a:t>it.</a:t>
            </a:r>
            <a:endParaRPr sz="1200">
              <a:latin typeface="Times New Roman"/>
              <a:cs typeface="Times New Roman"/>
            </a:endParaRPr>
          </a:p>
          <a:p>
            <a:pPr marL="166370" indent="-154305">
              <a:lnSpc>
                <a:spcPct val="100000"/>
              </a:lnSpc>
              <a:spcBef>
                <a:spcPts val="855"/>
              </a:spcBef>
              <a:buFont typeface="Times New Roman"/>
              <a:buAutoNum type="arabicPeriod"/>
              <a:tabLst>
                <a:tab pos="167005" algn="l"/>
              </a:tabLst>
            </a:pPr>
            <a:r>
              <a:rPr sz="1200" spc="-10" dirty="0">
                <a:latin typeface="Times New Roman"/>
                <a:cs typeface="Times New Roman"/>
              </a:rPr>
              <a:t>Limit </a:t>
            </a:r>
            <a:r>
              <a:rPr sz="1200" spc="-5" dirty="0">
                <a:latin typeface="Times New Roman"/>
                <a:cs typeface="Times New Roman"/>
              </a:rPr>
              <a:t>debate and</a:t>
            </a:r>
            <a:r>
              <a:rPr sz="1200" spc="15" dirty="0">
                <a:latin typeface="Times New Roman"/>
                <a:cs typeface="Times New Roman"/>
              </a:rPr>
              <a:t> </a:t>
            </a:r>
            <a:r>
              <a:rPr sz="1200" dirty="0">
                <a:latin typeface="Times New Roman"/>
                <a:cs typeface="Times New Roman"/>
              </a:rPr>
              <a:t>rebuttal.</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spc="-5" dirty="0">
                <a:latin typeface="Times New Roman"/>
                <a:cs typeface="Times New Roman"/>
              </a:rPr>
              <a:t>Enunciate problem areas, </a:t>
            </a:r>
            <a:r>
              <a:rPr sz="1200" dirty="0">
                <a:latin typeface="Times New Roman"/>
                <a:cs typeface="Times New Roman"/>
              </a:rPr>
              <a:t>but </a:t>
            </a:r>
            <a:r>
              <a:rPr sz="1200" spc="-5" dirty="0">
                <a:latin typeface="Times New Roman"/>
                <a:cs typeface="Times New Roman"/>
              </a:rPr>
              <a:t>don't </a:t>
            </a:r>
            <a:r>
              <a:rPr sz="1200" dirty="0">
                <a:latin typeface="Times New Roman"/>
                <a:cs typeface="Times New Roman"/>
              </a:rPr>
              <a:t>attempt to solve every problem</a:t>
            </a:r>
            <a:r>
              <a:rPr sz="1200" spc="5" dirty="0">
                <a:latin typeface="Times New Roman"/>
                <a:cs typeface="Times New Roman"/>
              </a:rPr>
              <a:t> </a:t>
            </a:r>
            <a:r>
              <a:rPr sz="1200" dirty="0">
                <a:latin typeface="Times New Roman"/>
                <a:cs typeface="Times New Roman"/>
              </a:rPr>
              <a:t>noted.</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spc="-5" dirty="0">
                <a:latin typeface="Times New Roman"/>
                <a:cs typeface="Times New Roman"/>
              </a:rPr>
              <a:t>Take written notes.</a:t>
            </a:r>
            <a:endParaRPr sz="1200">
              <a:latin typeface="Times New Roman"/>
              <a:cs typeface="Times New Roman"/>
            </a:endParaRPr>
          </a:p>
          <a:p>
            <a:pPr marL="166370" indent="-154305">
              <a:lnSpc>
                <a:spcPct val="100000"/>
              </a:lnSpc>
              <a:spcBef>
                <a:spcPts val="840"/>
              </a:spcBef>
              <a:buFont typeface="Times New Roman"/>
              <a:buAutoNum type="arabicPeriod"/>
              <a:tabLst>
                <a:tab pos="167005" algn="l"/>
              </a:tabLst>
            </a:pPr>
            <a:r>
              <a:rPr sz="1200" spc="-10" dirty="0">
                <a:latin typeface="Times New Roman"/>
                <a:cs typeface="Times New Roman"/>
              </a:rPr>
              <a:t>Limit </a:t>
            </a:r>
            <a:r>
              <a:rPr sz="1200" dirty="0">
                <a:latin typeface="Times New Roman"/>
                <a:cs typeface="Times New Roman"/>
              </a:rPr>
              <a:t>the </a:t>
            </a:r>
            <a:r>
              <a:rPr sz="1200" spc="-5" dirty="0">
                <a:latin typeface="Times New Roman"/>
                <a:cs typeface="Times New Roman"/>
              </a:rPr>
              <a:t>number </a:t>
            </a:r>
            <a:r>
              <a:rPr sz="1200" dirty="0">
                <a:latin typeface="Times New Roman"/>
                <a:cs typeface="Times New Roman"/>
              </a:rPr>
              <a:t>of participants </a:t>
            </a:r>
            <a:r>
              <a:rPr sz="1200" spc="-5" dirty="0">
                <a:latin typeface="Times New Roman"/>
                <a:cs typeface="Times New Roman"/>
              </a:rPr>
              <a:t>and insist </a:t>
            </a:r>
            <a:r>
              <a:rPr sz="1200" dirty="0">
                <a:latin typeface="Times New Roman"/>
                <a:cs typeface="Times New Roman"/>
              </a:rPr>
              <a:t>upon </a:t>
            </a:r>
            <a:r>
              <a:rPr sz="1200" spc="-5" dirty="0">
                <a:latin typeface="Times New Roman"/>
                <a:cs typeface="Times New Roman"/>
              </a:rPr>
              <a:t>advance</a:t>
            </a:r>
            <a:r>
              <a:rPr sz="1200" spc="20" dirty="0">
                <a:latin typeface="Times New Roman"/>
                <a:cs typeface="Times New Roman"/>
              </a:rPr>
              <a:t> </a:t>
            </a:r>
            <a:r>
              <a:rPr sz="1200" spc="-5" dirty="0">
                <a:latin typeface="Times New Roman"/>
                <a:cs typeface="Times New Roman"/>
              </a:rPr>
              <a:t>preparation.</a:t>
            </a:r>
            <a:endParaRPr sz="1200">
              <a:latin typeface="Times New Roman"/>
              <a:cs typeface="Times New Roman"/>
            </a:endParaRPr>
          </a:p>
          <a:p>
            <a:pPr marL="165100" indent="-152400">
              <a:lnSpc>
                <a:spcPct val="100000"/>
              </a:lnSpc>
              <a:spcBef>
                <a:spcPts val="855"/>
              </a:spcBef>
              <a:buFont typeface="Times New Roman"/>
              <a:buAutoNum type="arabicPeriod"/>
              <a:tabLst>
                <a:tab pos="165100" algn="l"/>
              </a:tabLst>
            </a:pPr>
            <a:r>
              <a:rPr sz="1200" spc="-5" dirty="0">
                <a:latin typeface="Times New Roman"/>
                <a:cs typeface="Times New Roman"/>
              </a:rPr>
              <a:t>Develop </a:t>
            </a:r>
            <a:r>
              <a:rPr sz="1200" dirty="0">
                <a:latin typeface="Times New Roman"/>
                <a:cs typeface="Times New Roman"/>
              </a:rPr>
              <a:t>a </a:t>
            </a:r>
            <a:r>
              <a:rPr sz="1200" spc="-5" dirty="0">
                <a:latin typeface="Times New Roman"/>
                <a:cs typeface="Times New Roman"/>
              </a:rPr>
              <a:t>checklist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product </a:t>
            </a:r>
            <a:r>
              <a:rPr sz="1200" spc="-5" dirty="0">
                <a:latin typeface="Times New Roman"/>
                <a:cs typeface="Times New Roman"/>
              </a:rPr>
              <a:t>that is </a:t>
            </a:r>
            <a:r>
              <a:rPr sz="1200" dirty="0">
                <a:latin typeface="Times New Roman"/>
                <a:cs typeface="Times New Roman"/>
              </a:rPr>
              <a:t>likely to be</a:t>
            </a:r>
            <a:r>
              <a:rPr sz="1200" spc="10" dirty="0">
                <a:latin typeface="Times New Roman"/>
                <a:cs typeface="Times New Roman"/>
              </a:rPr>
              <a:t> </a:t>
            </a:r>
            <a:r>
              <a:rPr sz="1200" spc="-5" dirty="0">
                <a:latin typeface="Times New Roman"/>
                <a:cs typeface="Times New Roman"/>
              </a:rPr>
              <a:t>reviewed.</a:t>
            </a:r>
            <a:endParaRPr sz="1200">
              <a:latin typeface="Times New Roman"/>
              <a:cs typeface="Times New Roman"/>
            </a:endParaRPr>
          </a:p>
          <a:p>
            <a:pPr marL="165100" indent="-152400">
              <a:lnSpc>
                <a:spcPct val="100000"/>
              </a:lnSpc>
              <a:spcBef>
                <a:spcPts val="855"/>
              </a:spcBef>
              <a:buFont typeface="Times New Roman"/>
              <a:buAutoNum type="arabicPeriod"/>
              <a:tabLst>
                <a:tab pos="165100" algn="l"/>
              </a:tabLst>
            </a:pPr>
            <a:r>
              <a:rPr sz="1200" spc="-5" dirty="0">
                <a:latin typeface="Times New Roman"/>
                <a:cs typeface="Times New Roman"/>
              </a:rPr>
              <a:t>Allocate resources and schedule </a:t>
            </a:r>
            <a:r>
              <a:rPr sz="1200" dirty="0">
                <a:latin typeface="Times New Roman"/>
                <a:cs typeface="Times New Roman"/>
              </a:rPr>
              <a:t>time for</a:t>
            </a:r>
            <a:r>
              <a:rPr sz="1200" spc="35" dirty="0">
                <a:latin typeface="Times New Roman"/>
                <a:cs typeface="Times New Roman"/>
              </a:rPr>
              <a:t> </a:t>
            </a:r>
            <a:r>
              <a:rPr sz="1200" spc="-5" dirty="0">
                <a:latin typeface="Times New Roman"/>
                <a:cs typeface="Times New Roman"/>
              </a:rPr>
              <a:t>FTRs.</a:t>
            </a:r>
            <a:endParaRPr sz="1200">
              <a:latin typeface="Times New Roman"/>
              <a:cs typeface="Times New Roman"/>
            </a:endParaRPr>
          </a:p>
          <a:p>
            <a:pPr marL="165100" indent="-152400">
              <a:lnSpc>
                <a:spcPct val="100000"/>
              </a:lnSpc>
              <a:spcBef>
                <a:spcPts val="850"/>
              </a:spcBef>
              <a:buAutoNum type="arabicPeriod"/>
              <a:tabLst>
                <a:tab pos="165100" algn="l"/>
              </a:tabLst>
            </a:pPr>
            <a:r>
              <a:rPr sz="1200" spc="-5" dirty="0">
                <a:latin typeface="Times New Roman"/>
                <a:cs typeface="Times New Roman"/>
              </a:rPr>
              <a:t>Conduct meaningful training </a:t>
            </a:r>
            <a:r>
              <a:rPr sz="1200" dirty="0">
                <a:latin typeface="Times New Roman"/>
                <a:cs typeface="Times New Roman"/>
              </a:rPr>
              <a:t>for </a:t>
            </a:r>
            <a:r>
              <a:rPr sz="1200" spc="-5" dirty="0">
                <a:latin typeface="Times New Roman"/>
                <a:cs typeface="Times New Roman"/>
              </a:rPr>
              <a:t>all</a:t>
            </a:r>
            <a:r>
              <a:rPr sz="1200" dirty="0">
                <a:latin typeface="Times New Roman"/>
                <a:cs typeface="Times New Roman"/>
              </a:rPr>
              <a:t> </a:t>
            </a:r>
            <a:r>
              <a:rPr sz="1200" spc="-5" dirty="0">
                <a:latin typeface="Times New Roman"/>
                <a:cs typeface="Times New Roman"/>
              </a:rPr>
              <a:t>reviewers.</a:t>
            </a:r>
            <a:endParaRPr sz="1200">
              <a:latin typeface="Times New Roman"/>
              <a:cs typeface="Times New Roman"/>
            </a:endParaRPr>
          </a:p>
          <a:p>
            <a:pPr marL="241300" indent="-228600">
              <a:lnSpc>
                <a:spcPct val="100000"/>
              </a:lnSpc>
              <a:spcBef>
                <a:spcPts val="840"/>
              </a:spcBef>
              <a:buFont typeface="Times New Roman"/>
              <a:buAutoNum type="arabicPeriod"/>
              <a:tabLst>
                <a:tab pos="241300" algn="l"/>
              </a:tabLst>
            </a:pPr>
            <a:r>
              <a:rPr sz="1200" spc="-5" dirty="0">
                <a:latin typeface="Times New Roman"/>
                <a:cs typeface="Times New Roman"/>
              </a:rPr>
              <a:t>Review </a:t>
            </a:r>
            <a:r>
              <a:rPr sz="1200" spc="-10" dirty="0">
                <a:latin typeface="Times New Roman"/>
                <a:cs typeface="Times New Roman"/>
              </a:rPr>
              <a:t>your </a:t>
            </a:r>
            <a:r>
              <a:rPr sz="1200" dirty="0">
                <a:latin typeface="Times New Roman"/>
                <a:cs typeface="Times New Roman"/>
              </a:rPr>
              <a:t>early </a:t>
            </a:r>
            <a:r>
              <a:rPr sz="1200" spc="-5" dirty="0">
                <a:latin typeface="Times New Roman"/>
                <a:cs typeface="Times New Roman"/>
              </a:rPr>
              <a:t>reviews</a:t>
            </a:r>
            <a:endParaRPr sz="1200">
              <a:latin typeface="Times New Roman"/>
              <a:cs typeface="Times New Roman"/>
            </a:endParaRPr>
          </a:p>
          <a:p>
            <a:pPr marL="12700">
              <a:lnSpc>
                <a:spcPct val="100000"/>
              </a:lnSpc>
              <a:spcBef>
                <a:spcPts val="875"/>
              </a:spcBef>
            </a:pPr>
            <a:r>
              <a:rPr sz="1200" b="1" u="heavy" spc="-5" dirty="0">
                <a:uFill>
                  <a:solidFill>
                    <a:srgbClr val="000000"/>
                  </a:solidFill>
                </a:uFill>
                <a:latin typeface="Times New Roman"/>
                <a:cs typeface="Times New Roman"/>
              </a:rPr>
              <a:t>POST-MORTEM</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EVALUATIONS</a:t>
            </a:r>
            <a:endParaRPr sz="1200">
              <a:latin typeface="Times New Roman"/>
              <a:cs typeface="Times New Roman"/>
            </a:endParaRPr>
          </a:p>
          <a:p>
            <a:pPr marL="469265" marR="5080" lvl="1" indent="-228600" algn="just">
              <a:lnSpc>
                <a:spcPct val="110400"/>
              </a:lnSpc>
              <a:spcBef>
                <a:spcPts val="775"/>
              </a:spcBef>
              <a:buFont typeface="Symbol"/>
              <a:buChar char=""/>
              <a:tabLst>
                <a:tab pos="469900" algn="l"/>
              </a:tabLst>
            </a:pPr>
            <a:r>
              <a:rPr sz="1200" b="1" i="1" u="heavy" spc="-5" dirty="0">
                <a:uFill>
                  <a:solidFill>
                    <a:srgbClr val="000000"/>
                  </a:solidFill>
                </a:uFill>
                <a:latin typeface="Times New Roman"/>
                <a:cs typeface="Times New Roman"/>
              </a:rPr>
              <a:t>Post-mortem evaluation</a:t>
            </a:r>
            <a:r>
              <a:rPr sz="1200" b="1" i="1" spc="-5" dirty="0">
                <a:latin typeface="Times New Roman"/>
                <a:cs typeface="Times New Roman"/>
              </a:rPr>
              <a:t> </a:t>
            </a:r>
            <a:r>
              <a:rPr sz="1200" spc="-5" dirty="0">
                <a:latin typeface="Times New Roman"/>
                <a:cs typeface="Times New Roman"/>
              </a:rPr>
              <a:t>(PME) as </a:t>
            </a:r>
            <a:r>
              <a:rPr sz="1200" dirty="0">
                <a:latin typeface="Times New Roman"/>
                <a:cs typeface="Times New Roman"/>
              </a:rPr>
              <a:t>a </a:t>
            </a:r>
            <a:r>
              <a:rPr sz="1200" spc="-5" dirty="0">
                <a:latin typeface="Times New Roman"/>
                <a:cs typeface="Times New Roman"/>
              </a:rPr>
              <a:t>mechanism </a:t>
            </a:r>
            <a:r>
              <a:rPr sz="1200" dirty="0">
                <a:latin typeface="Times New Roman"/>
                <a:cs typeface="Times New Roman"/>
              </a:rPr>
              <a:t>to </a:t>
            </a:r>
            <a:r>
              <a:rPr sz="1200" spc="-5" dirty="0">
                <a:latin typeface="Times New Roman"/>
                <a:cs typeface="Times New Roman"/>
              </a:rPr>
              <a:t>determine what went right and what  went </a:t>
            </a:r>
            <a:r>
              <a:rPr sz="1200" dirty="0">
                <a:latin typeface="Times New Roman"/>
                <a:cs typeface="Times New Roman"/>
              </a:rPr>
              <a:t>wrong </a:t>
            </a:r>
            <a:r>
              <a:rPr sz="1200" spc="-5" dirty="0">
                <a:latin typeface="Times New Roman"/>
                <a:cs typeface="Times New Roman"/>
              </a:rPr>
              <a:t>when </a:t>
            </a:r>
            <a:r>
              <a:rPr sz="1200" dirty="0">
                <a:latin typeface="Times New Roman"/>
                <a:cs typeface="Times New Roman"/>
              </a:rPr>
              <a:t>software </a:t>
            </a:r>
            <a:r>
              <a:rPr sz="1200" spc="-5" dirty="0">
                <a:latin typeface="Times New Roman"/>
                <a:cs typeface="Times New Roman"/>
              </a:rPr>
              <a:t>engineering process and practice are applied </a:t>
            </a:r>
            <a:r>
              <a:rPr sz="1200" dirty="0">
                <a:latin typeface="Times New Roman"/>
                <a:cs typeface="Times New Roman"/>
              </a:rPr>
              <a:t>in a specific  </a:t>
            </a:r>
            <a:r>
              <a:rPr sz="1200" spc="-5" dirty="0">
                <a:latin typeface="Times New Roman"/>
                <a:cs typeface="Times New Roman"/>
              </a:rPr>
              <a:t>project.</a:t>
            </a:r>
            <a:endParaRPr sz="1200">
              <a:latin typeface="Times New Roman"/>
              <a:cs typeface="Times New Roman"/>
            </a:endParaRPr>
          </a:p>
          <a:p>
            <a:pPr marL="469265" marR="7620" lvl="1" indent="-228600" algn="just">
              <a:lnSpc>
                <a:spcPct val="110000"/>
              </a:lnSpc>
              <a:spcBef>
                <a:spcPts val="85"/>
              </a:spcBef>
              <a:buFont typeface="Symbol"/>
              <a:buChar char=""/>
              <a:tabLst>
                <a:tab pos="469900" algn="l"/>
              </a:tabLst>
            </a:pPr>
            <a:r>
              <a:rPr sz="1200" dirty="0">
                <a:latin typeface="Times New Roman"/>
                <a:cs typeface="Times New Roman"/>
              </a:rPr>
              <a:t>Unlike</a:t>
            </a:r>
            <a:r>
              <a:rPr sz="1200" spc="-75" dirty="0">
                <a:latin typeface="Times New Roman"/>
                <a:cs typeface="Times New Roman"/>
              </a:rPr>
              <a:t> </a:t>
            </a:r>
            <a:r>
              <a:rPr sz="1200" spc="-5" dirty="0">
                <a:latin typeface="Times New Roman"/>
                <a:cs typeface="Times New Roman"/>
              </a:rPr>
              <a:t>an</a:t>
            </a:r>
            <a:r>
              <a:rPr sz="1200" spc="-70" dirty="0">
                <a:latin typeface="Times New Roman"/>
                <a:cs typeface="Times New Roman"/>
              </a:rPr>
              <a:t> </a:t>
            </a:r>
            <a:r>
              <a:rPr sz="1200" spc="-5" dirty="0">
                <a:latin typeface="Times New Roman"/>
                <a:cs typeface="Times New Roman"/>
              </a:rPr>
              <a:t>FTR</a:t>
            </a:r>
            <a:r>
              <a:rPr sz="1200" spc="-65" dirty="0">
                <a:latin typeface="Times New Roman"/>
                <a:cs typeface="Times New Roman"/>
              </a:rPr>
              <a:t> </a:t>
            </a:r>
            <a:r>
              <a:rPr sz="1200" dirty="0">
                <a:latin typeface="Times New Roman"/>
                <a:cs typeface="Times New Roman"/>
              </a:rPr>
              <a:t>that</a:t>
            </a:r>
            <a:r>
              <a:rPr sz="1200" spc="-70" dirty="0">
                <a:latin typeface="Times New Roman"/>
                <a:cs typeface="Times New Roman"/>
              </a:rPr>
              <a:t> </a:t>
            </a:r>
            <a:r>
              <a:rPr sz="1200" spc="-5" dirty="0">
                <a:latin typeface="Times New Roman"/>
                <a:cs typeface="Times New Roman"/>
              </a:rPr>
              <a:t>focuses</a:t>
            </a:r>
            <a:r>
              <a:rPr sz="1200" spc="-70" dirty="0">
                <a:latin typeface="Times New Roman"/>
                <a:cs typeface="Times New Roman"/>
              </a:rPr>
              <a:t> </a:t>
            </a:r>
            <a:r>
              <a:rPr sz="1200" dirty="0">
                <a:latin typeface="Times New Roman"/>
                <a:cs typeface="Times New Roman"/>
              </a:rPr>
              <a:t>on</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specific</a:t>
            </a:r>
            <a:r>
              <a:rPr sz="1200" spc="-75" dirty="0">
                <a:latin typeface="Times New Roman"/>
                <a:cs typeface="Times New Roman"/>
              </a:rPr>
              <a:t> </a:t>
            </a:r>
            <a:r>
              <a:rPr sz="1200" dirty="0">
                <a:latin typeface="Times New Roman"/>
                <a:cs typeface="Times New Roman"/>
              </a:rPr>
              <a:t>work</a:t>
            </a:r>
            <a:r>
              <a:rPr sz="1200" spc="-80" dirty="0">
                <a:latin typeface="Times New Roman"/>
                <a:cs typeface="Times New Roman"/>
              </a:rPr>
              <a:t> </a:t>
            </a:r>
            <a:r>
              <a:rPr sz="1200" dirty="0">
                <a:latin typeface="Times New Roman"/>
                <a:cs typeface="Times New Roman"/>
              </a:rPr>
              <a:t>product,</a:t>
            </a:r>
            <a:r>
              <a:rPr sz="1200" spc="-65"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spc="-5" dirty="0">
                <a:latin typeface="Times New Roman"/>
                <a:cs typeface="Times New Roman"/>
              </a:rPr>
              <a:t>PME</a:t>
            </a:r>
            <a:r>
              <a:rPr sz="1200" spc="-70" dirty="0">
                <a:latin typeface="Times New Roman"/>
                <a:cs typeface="Times New Roman"/>
              </a:rPr>
              <a:t> </a:t>
            </a:r>
            <a:r>
              <a:rPr sz="1200" spc="-5" dirty="0">
                <a:latin typeface="Times New Roman"/>
                <a:cs typeface="Times New Roman"/>
              </a:rPr>
              <a:t>examines</a:t>
            </a:r>
            <a:r>
              <a:rPr sz="1200" spc="-7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spc="-5" dirty="0">
                <a:latin typeface="Times New Roman"/>
                <a:cs typeface="Times New Roman"/>
              </a:rPr>
              <a:t>entire</a:t>
            </a:r>
            <a:r>
              <a:rPr sz="1200" spc="-80" dirty="0">
                <a:latin typeface="Times New Roman"/>
                <a:cs typeface="Times New Roman"/>
              </a:rPr>
              <a:t> </a:t>
            </a:r>
            <a:r>
              <a:rPr sz="1200" spc="-5" dirty="0">
                <a:latin typeface="Times New Roman"/>
                <a:cs typeface="Times New Roman"/>
              </a:rPr>
              <a:t>software  project, </a:t>
            </a:r>
            <a:r>
              <a:rPr sz="1200" dirty="0">
                <a:latin typeface="Times New Roman"/>
                <a:cs typeface="Times New Roman"/>
              </a:rPr>
              <a:t>focusing on both “ </a:t>
            </a:r>
            <a:r>
              <a:rPr sz="1200" b="1" i="1" spc="-5" dirty="0">
                <a:latin typeface="Times New Roman"/>
                <a:cs typeface="Times New Roman"/>
              </a:rPr>
              <a:t>excellences </a:t>
            </a:r>
            <a:r>
              <a:rPr sz="1200" spc="-5" dirty="0">
                <a:latin typeface="Times New Roman"/>
                <a:cs typeface="Times New Roman"/>
              </a:rPr>
              <a:t>(that is, achievements and </a:t>
            </a:r>
            <a:r>
              <a:rPr sz="1200" dirty="0">
                <a:latin typeface="Times New Roman"/>
                <a:cs typeface="Times New Roman"/>
              </a:rPr>
              <a:t>positive </a:t>
            </a:r>
            <a:r>
              <a:rPr sz="1200" spc="-5" dirty="0">
                <a:latin typeface="Times New Roman"/>
                <a:cs typeface="Times New Roman"/>
              </a:rPr>
              <a:t>experiences)  and </a:t>
            </a:r>
            <a:r>
              <a:rPr sz="1200" b="1" i="1" spc="-5" dirty="0">
                <a:latin typeface="Times New Roman"/>
                <a:cs typeface="Times New Roman"/>
              </a:rPr>
              <a:t>challenges </a:t>
            </a:r>
            <a:r>
              <a:rPr sz="1200" dirty="0">
                <a:latin typeface="Times New Roman"/>
                <a:cs typeface="Times New Roman"/>
              </a:rPr>
              <a:t>(problems </a:t>
            </a:r>
            <a:r>
              <a:rPr sz="1200" spc="-5" dirty="0">
                <a:latin typeface="Times New Roman"/>
                <a:cs typeface="Times New Roman"/>
              </a:rPr>
              <a:t>and negative</a:t>
            </a:r>
            <a:r>
              <a:rPr sz="1200" spc="10" dirty="0">
                <a:latin typeface="Times New Roman"/>
                <a:cs typeface="Times New Roman"/>
              </a:rPr>
              <a:t> </a:t>
            </a:r>
            <a:r>
              <a:rPr sz="1200" spc="-5" dirty="0">
                <a:latin typeface="Times New Roman"/>
                <a:cs typeface="Times New Roman"/>
              </a:rPr>
              <a:t>experiences)”</a:t>
            </a:r>
            <a:endParaRPr sz="1200">
              <a:latin typeface="Times New Roman"/>
              <a:cs typeface="Times New Roman"/>
            </a:endParaRPr>
          </a:p>
          <a:p>
            <a:pPr marL="469265" marR="8255" lvl="1" indent="-228600" algn="just">
              <a:lnSpc>
                <a:spcPct val="110000"/>
              </a:lnSpc>
              <a:spcBef>
                <a:spcPts val="100"/>
              </a:spcBef>
              <a:buFont typeface="Symbol"/>
              <a:buChar char=""/>
              <a:tabLst>
                <a:tab pos="469900" algn="l"/>
              </a:tabLst>
            </a:pPr>
            <a:r>
              <a:rPr sz="1200" spc="-5" dirty="0">
                <a:latin typeface="Times New Roman"/>
                <a:cs typeface="Times New Roman"/>
              </a:rPr>
              <a:t>PME is attended </a:t>
            </a:r>
            <a:r>
              <a:rPr sz="1200" spc="5" dirty="0">
                <a:latin typeface="Times New Roman"/>
                <a:cs typeface="Times New Roman"/>
              </a:rPr>
              <a:t>by </a:t>
            </a:r>
            <a:r>
              <a:rPr sz="1200" spc="-5" dirty="0">
                <a:latin typeface="Times New Roman"/>
                <a:cs typeface="Times New Roman"/>
              </a:rPr>
              <a:t>members </a:t>
            </a:r>
            <a:r>
              <a:rPr sz="1200" dirty="0">
                <a:latin typeface="Times New Roman"/>
                <a:cs typeface="Times New Roman"/>
              </a:rPr>
              <a:t>of the </a:t>
            </a:r>
            <a:r>
              <a:rPr sz="1200" spc="-5" dirty="0">
                <a:latin typeface="Times New Roman"/>
                <a:cs typeface="Times New Roman"/>
              </a:rPr>
              <a:t>software team and stakeholders. </a:t>
            </a:r>
            <a:r>
              <a:rPr sz="1200" dirty="0">
                <a:latin typeface="Times New Roman"/>
                <a:cs typeface="Times New Roman"/>
              </a:rPr>
              <a:t>The </a:t>
            </a:r>
            <a:r>
              <a:rPr sz="1200" spc="-5" dirty="0">
                <a:latin typeface="Times New Roman"/>
                <a:cs typeface="Times New Roman"/>
              </a:rPr>
              <a:t>intent is </a:t>
            </a:r>
            <a:r>
              <a:rPr sz="1200" dirty="0">
                <a:latin typeface="Times New Roman"/>
                <a:cs typeface="Times New Roman"/>
              </a:rPr>
              <a:t>to  identify </a:t>
            </a:r>
            <a:r>
              <a:rPr sz="1200" spc="-5" dirty="0">
                <a:latin typeface="Times New Roman"/>
                <a:cs typeface="Times New Roman"/>
              </a:rPr>
              <a:t>excellences and challenges and </a:t>
            </a:r>
            <a:r>
              <a:rPr sz="1200" dirty="0">
                <a:latin typeface="Times New Roman"/>
                <a:cs typeface="Times New Roman"/>
              </a:rPr>
              <a:t>to </a:t>
            </a:r>
            <a:r>
              <a:rPr sz="1200" spc="-5" dirty="0">
                <a:latin typeface="Times New Roman"/>
                <a:cs typeface="Times New Roman"/>
              </a:rPr>
              <a:t>extract lessons learned from</a:t>
            </a:r>
            <a:r>
              <a:rPr sz="1200" spc="60" dirty="0">
                <a:latin typeface="Times New Roman"/>
                <a:cs typeface="Times New Roman"/>
              </a:rPr>
              <a:t> </a:t>
            </a:r>
            <a:r>
              <a:rPr sz="1200" dirty="0">
                <a:latin typeface="Times New Roman"/>
                <a:cs typeface="Times New Roman"/>
              </a:rPr>
              <a:t>both.</a:t>
            </a:r>
            <a:endParaRPr sz="1200">
              <a:latin typeface="Times New Roman"/>
              <a:cs typeface="Times New Roman"/>
            </a:endParaRPr>
          </a:p>
          <a:p>
            <a:pPr marL="469265" marR="5080" lvl="1" indent="-228600" algn="just">
              <a:lnSpc>
                <a:spcPct val="110200"/>
              </a:lnSpc>
              <a:spcBef>
                <a:spcPts val="80"/>
              </a:spcBef>
              <a:buFont typeface="Symbol"/>
              <a:buChar char=""/>
              <a:tabLst>
                <a:tab pos="469900" algn="l"/>
              </a:tabLst>
            </a:pPr>
            <a:r>
              <a:rPr sz="1200" dirty="0">
                <a:latin typeface="Times New Roman"/>
                <a:cs typeface="Times New Roman"/>
              </a:rPr>
              <a:t>To </a:t>
            </a:r>
            <a:r>
              <a:rPr sz="1200" spc="-5" dirty="0">
                <a:latin typeface="Times New Roman"/>
                <a:cs typeface="Times New Roman"/>
              </a:rPr>
              <a:t>determine whether </a:t>
            </a:r>
            <a:r>
              <a:rPr sz="1200" dirty="0">
                <a:latin typeface="Times New Roman"/>
                <a:cs typeface="Times New Roman"/>
              </a:rPr>
              <a:t>quality </a:t>
            </a:r>
            <a:r>
              <a:rPr sz="1200" spc="-5" dirty="0">
                <a:latin typeface="Times New Roman"/>
                <a:cs typeface="Times New Roman"/>
              </a:rPr>
              <a:t>control activities are working, </a:t>
            </a:r>
            <a:r>
              <a:rPr sz="1200" dirty="0">
                <a:latin typeface="Times New Roman"/>
                <a:cs typeface="Times New Roman"/>
              </a:rPr>
              <a:t>a set of metrics should be  </a:t>
            </a:r>
            <a:r>
              <a:rPr sz="1200" spc="-5" dirty="0">
                <a:latin typeface="Times New Roman"/>
                <a:cs typeface="Times New Roman"/>
              </a:rPr>
              <a:t>collected. </a:t>
            </a:r>
            <a:r>
              <a:rPr sz="1200" dirty="0">
                <a:latin typeface="Times New Roman"/>
                <a:cs typeface="Times New Roman"/>
              </a:rPr>
              <a:t>Review metrics </a:t>
            </a:r>
            <a:r>
              <a:rPr sz="1200" spc="-5" dirty="0">
                <a:latin typeface="Times New Roman"/>
                <a:cs typeface="Times New Roman"/>
              </a:rPr>
              <a:t>focus </a:t>
            </a:r>
            <a:r>
              <a:rPr sz="1200" dirty="0">
                <a:latin typeface="Times New Roman"/>
                <a:cs typeface="Times New Roman"/>
              </a:rPr>
              <a:t>on the </a:t>
            </a:r>
            <a:r>
              <a:rPr sz="1200" spc="-5" dirty="0">
                <a:latin typeface="Times New Roman"/>
                <a:cs typeface="Times New Roman"/>
              </a:rPr>
              <a:t>effort required </a:t>
            </a:r>
            <a:r>
              <a:rPr sz="1200" dirty="0">
                <a:latin typeface="Times New Roman"/>
                <a:cs typeface="Times New Roman"/>
              </a:rPr>
              <a:t>to conduct the </a:t>
            </a:r>
            <a:r>
              <a:rPr sz="1200" spc="-5" dirty="0">
                <a:latin typeface="Times New Roman"/>
                <a:cs typeface="Times New Roman"/>
              </a:rPr>
              <a:t>review and </a:t>
            </a:r>
            <a:r>
              <a:rPr sz="1200" dirty="0">
                <a:latin typeface="Times New Roman"/>
                <a:cs typeface="Times New Roman"/>
              </a:rPr>
              <a:t>the </a:t>
            </a:r>
            <a:r>
              <a:rPr sz="1200" spc="-5" dirty="0">
                <a:latin typeface="Times New Roman"/>
                <a:cs typeface="Times New Roman"/>
              </a:rPr>
              <a:t>types  and </a:t>
            </a:r>
            <a:r>
              <a:rPr sz="1200" dirty="0">
                <a:latin typeface="Times New Roman"/>
                <a:cs typeface="Times New Roman"/>
              </a:rPr>
              <a:t>severity </a:t>
            </a:r>
            <a:r>
              <a:rPr sz="1200" spc="5" dirty="0">
                <a:latin typeface="Times New Roman"/>
                <a:cs typeface="Times New Roman"/>
              </a:rPr>
              <a:t>of </a:t>
            </a:r>
            <a:r>
              <a:rPr sz="1200" spc="-5" dirty="0">
                <a:latin typeface="Times New Roman"/>
                <a:cs typeface="Times New Roman"/>
              </a:rPr>
              <a:t>errors uncovered </a:t>
            </a:r>
            <a:r>
              <a:rPr sz="1200" dirty="0">
                <a:latin typeface="Times New Roman"/>
                <a:cs typeface="Times New Roman"/>
              </a:rPr>
              <a:t>during the review. </a:t>
            </a:r>
            <a:r>
              <a:rPr sz="1200" spc="-5" dirty="0">
                <a:latin typeface="Times New Roman"/>
                <a:cs typeface="Times New Roman"/>
              </a:rPr>
              <a:t>Once metrics data are collected, </a:t>
            </a:r>
            <a:r>
              <a:rPr sz="1200" spc="5" dirty="0">
                <a:latin typeface="Times New Roman"/>
                <a:cs typeface="Times New Roman"/>
              </a:rPr>
              <a:t>they </a:t>
            </a:r>
            <a:r>
              <a:rPr sz="1200" spc="310" dirty="0">
                <a:latin typeface="Times New Roman"/>
                <a:cs typeface="Times New Roman"/>
              </a:rPr>
              <a: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used </a:t>
            </a:r>
            <a:r>
              <a:rPr sz="1200" dirty="0">
                <a:latin typeface="Times New Roman"/>
                <a:cs typeface="Times New Roman"/>
              </a:rPr>
              <a:t>to </a:t>
            </a:r>
            <a:r>
              <a:rPr sz="1200" spc="-5" dirty="0">
                <a:latin typeface="Times New Roman"/>
                <a:cs typeface="Times New Roman"/>
              </a:rPr>
              <a:t>assess </a:t>
            </a:r>
            <a:r>
              <a:rPr sz="1200" dirty="0">
                <a:latin typeface="Times New Roman"/>
                <a:cs typeface="Times New Roman"/>
              </a:rPr>
              <a:t>the efficacy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reviews you </a:t>
            </a:r>
            <a:r>
              <a:rPr sz="1200" dirty="0">
                <a:latin typeface="Times New Roman"/>
                <a:cs typeface="Times New Roman"/>
              </a:rPr>
              <a:t>do </a:t>
            </a:r>
            <a:r>
              <a:rPr sz="1200" spc="-5" dirty="0">
                <a:latin typeface="Times New Roman"/>
                <a:cs typeface="Times New Roman"/>
              </a:rPr>
              <a:t>conduct. Industry data </a:t>
            </a:r>
            <a:r>
              <a:rPr sz="1200" dirty="0">
                <a:latin typeface="Times New Roman"/>
                <a:cs typeface="Times New Roman"/>
              </a:rPr>
              <a:t>indicates  that </a:t>
            </a:r>
            <a:r>
              <a:rPr sz="1200" spc="-5" dirty="0">
                <a:latin typeface="Times New Roman"/>
                <a:cs typeface="Times New Roman"/>
              </a:rPr>
              <a:t>reviews </a:t>
            </a:r>
            <a:r>
              <a:rPr sz="1200" dirty="0">
                <a:latin typeface="Times New Roman"/>
                <a:cs typeface="Times New Roman"/>
              </a:rPr>
              <a:t>provide a </a:t>
            </a:r>
            <a:r>
              <a:rPr sz="1200" spc="-5" dirty="0">
                <a:latin typeface="Times New Roman"/>
                <a:cs typeface="Times New Roman"/>
              </a:rPr>
              <a:t>significant return </a:t>
            </a:r>
            <a:r>
              <a:rPr sz="1200" dirty="0">
                <a:latin typeface="Times New Roman"/>
                <a:cs typeface="Times New Roman"/>
              </a:rPr>
              <a:t>on</a:t>
            </a:r>
            <a:r>
              <a:rPr sz="1200" spc="15" dirty="0">
                <a:latin typeface="Times New Roman"/>
                <a:cs typeface="Times New Roman"/>
              </a:rPr>
              <a:t> </a:t>
            </a:r>
            <a:r>
              <a:rPr sz="1200" dirty="0">
                <a:latin typeface="Times New Roman"/>
                <a:cs typeface="Times New Roman"/>
              </a:rPr>
              <a:t>investment.</a:t>
            </a:r>
            <a:endParaRPr sz="1200">
              <a:latin typeface="Times New Roman"/>
              <a:cs typeface="Times New Roman"/>
            </a:endParaRPr>
          </a:p>
        </p:txBody>
      </p:sp>
    </p:spTree>
    <p:extLst>
      <p:ext uri="{BB962C8B-B14F-4D97-AF65-F5344CB8AC3E}">
        <p14:creationId xmlns:p14="http://schemas.microsoft.com/office/powerpoint/2010/main" val="25234874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8238"/>
            <a:ext cx="3592829"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Times New Roman"/>
                <a:cs typeface="Times New Roman"/>
              </a:rPr>
              <a:t>SOFTWARE </a:t>
            </a:r>
            <a:r>
              <a:rPr sz="1600" b="1" dirty="0">
                <a:latin typeface="Times New Roman"/>
                <a:cs typeface="Times New Roman"/>
              </a:rPr>
              <a:t>TESTING</a:t>
            </a:r>
            <a:r>
              <a:rPr sz="1600" b="1" spc="360" dirty="0">
                <a:latin typeface="Times New Roman"/>
                <a:cs typeface="Times New Roman"/>
              </a:rPr>
              <a:t> </a:t>
            </a:r>
            <a:r>
              <a:rPr sz="1600" b="1" spc="-5" dirty="0">
                <a:latin typeface="Times New Roman"/>
                <a:cs typeface="Times New Roman"/>
              </a:rPr>
              <a:t>STRATEGIES</a:t>
            </a:r>
            <a:endParaRPr sz="1600">
              <a:latin typeface="Times New Roman"/>
              <a:cs typeface="Times New Roman"/>
            </a:endParaRPr>
          </a:p>
        </p:txBody>
      </p:sp>
      <p:sp>
        <p:nvSpPr>
          <p:cNvPr id="5" name="object 5"/>
          <p:cNvSpPr txBox="1"/>
          <p:nvPr/>
        </p:nvSpPr>
        <p:spPr>
          <a:xfrm>
            <a:off x="902004" y="1311910"/>
            <a:ext cx="5972810" cy="5607050"/>
          </a:xfrm>
          <a:prstGeom prst="rect">
            <a:avLst/>
          </a:prstGeom>
        </p:spPr>
        <p:txBody>
          <a:bodyPr vert="horz" wrap="square" lIns="0" tIns="27939" rIns="0" bIns="0" rtlCol="0">
            <a:spAutoFit/>
          </a:bodyPr>
          <a:lstStyle/>
          <a:p>
            <a:pPr marL="12700">
              <a:lnSpc>
                <a:spcPct val="100000"/>
              </a:lnSpc>
              <a:spcBef>
                <a:spcPts val="219"/>
              </a:spcBef>
            </a:pPr>
            <a:r>
              <a:rPr sz="1200" b="1" u="heavy" spc="-5" dirty="0">
                <a:uFill>
                  <a:solidFill>
                    <a:srgbClr val="000000"/>
                  </a:solidFill>
                </a:uFill>
                <a:latin typeface="Times New Roman"/>
                <a:cs typeface="Times New Roman"/>
              </a:rPr>
              <a:t>A STRATEGIC APPROACH </a:t>
            </a:r>
            <a:r>
              <a:rPr sz="1200" b="1" u="heavy" dirty="0">
                <a:uFill>
                  <a:solidFill>
                    <a:srgbClr val="000000"/>
                  </a:solidFill>
                </a:uFill>
                <a:latin typeface="Times New Roman"/>
                <a:cs typeface="Times New Roman"/>
              </a:rPr>
              <a:t>TO </a:t>
            </a:r>
            <a:r>
              <a:rPr sz="1200" b="1" u="heavy" spc="-5" dirty="0">
                <a:uFill>
                  <a:solidFill>
                    <a:srgbClr val="000000"/>
                  </a:solidFill>
                </a:uFill>
                <a:latin typeface="Times New Roman"/>
                <a:cs typeface="Times New Roman"/>
              </a:rPr>
              <a:t>SOFTWARE</a:t>
            </a:r>
            <a:r>
              <a:rPr sz="1200" b="1" u="heavy" spc="1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endParaRPr sz="1200">
              <a:latin typeface="Times New Roman"/>
              <a:cs typeface="Times New Roman"/>
            </a:endParaRPr>
          </a:p>
          <a:p>
            <a:pPr marL="12700">
              <a:lnSpc>
                <a:spcPct val="100000"/>
              </a:lnSpc>
              <a:spcBef>
                <a:spcPts val="120"/>
              </a:spcBef>
            </a:pPr>
            <a:r>
              <a:rPr sz="1200" spc="-5" dirty="0">
                <a:latin typeface="Times New Roman"/>
                <a:cs typeface="Times New Roman"/>
              </a:rPr>
              <a:t>Testing is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activities that can </a:t>
            </a:r>
            <a:r>
              <a:rPr sz="1200" dirty="0">
                <a:latin typeface="Times New Roman"/>
                <a:cs typeface="Times New Roman"/>
              </a:rPr>
              <a:t>be </a:t>
            </a:r>
            <a:r>
              <a:rPr sz="1200" spc="-5" dirty="0">
                <a:latin typeface="Times New Roman"/>
                <a:cs typeface="Times New Roman"/>
              </a:rPr>
              <a:t>planned </a:t>
            </a:r>
            <a:r>
              <a:rPr sz="1200" dirty="0">
                <a:latin typeface="Times New Roman"/>
                <a:cs typeface="Times New Roman"/>
              </a:rPr>
              <a:t>in </a:t>
            </a:r>
            <a:r>
              <a:rPr sz="1200" spc="-5" dirty="0">
                <a:latin typeface="Times New Roman"/>
                <a:cs typeface="Times New Roman"/>
              </a:rPr>
              <a:t>advance and conducted systematically.</a:t>
            </a:r>
            <a:r>
              <a:rPr sz="1200" spc="250" dirty="0">
                <a:latin typeface="Times New Roman"/>
                <a:cs typeface="Times New Roman"/>
              </a:rPr>
              <a:t> </a:t>
            </a:r>
            <a:r>
              <a:rPr sz="900" spc="-95" dirty="0">
                <a:latin typeface="Arial"/>
                <a:cs typeface="Arial"/>
              </a:rPr>
              <a:t>A </a:t>
            </a:r>
            <a:r>
              <a:rPr sz="900" spc="-35" dirty="0">
                <a:latin typeface="Arial"/>
                <a:cs typeface="Arial"/>
              </a:rPr>
              <a:t>strategy</a:t>
            </a:r>
            <a:endParaRPr sz="900">
              <a:latin typeface="Arial"/>
              <a:cs typeface="Arial"/>
            </a:endParaRPr>
          </a:p>
          <a:p>
            <a:pPr marL="12700" marR="6350" algn="just">
              <a:lnSpc>
                <a:spcPct val="116900"/>
              </a:lnSpc>
              <a:spcBef>
                <a:spcPts val="20"/>
              </a:spcBef>
            </a:pPr>
            <a:r>
              <a:rPr sz="900" spc="-10" dirty="0">
                <a:latin typeface="Arial"/>
                <a:cs typeface="Arial"/>
              </a:rPr>
              <a:t>for </a:t>
            </a:r>
            <a:r>
              <a:rPr sz="900" spc="-30" dirty="0">
                <a:latin typeface="Arial"/>
                <a:cs typeface="Arial"/>
              </a:rPr>
              <a:t>software testing </a:t>
            </a:r>
            <a:r>
              <a:rPr sz="900" spc="-55" dirty="0">
                <a:latin typeface="Arial"/>
                <a:cs typeface="Arial"/>
              </a:rPr>
              <a:t>is </a:t>
            </a:r>
            <a:r>
              <a:rPr sz="900" spc="-45" dirty="0">
                <a:latin typeface="Arial"/>
                <a:cs typeface="Arial"/>
              </a:rPr>
              <a:t>developed by </a:t>
            </a:r>
            <a:r>
              <a:rPr sz="900" spc="-15" dirty="0">
                <a:latin typeface="Arial"/>
                <a:cs typeface="Arial"/>
              </a:rPr>
              <a:t>the </a:t>
            </a:r>
            <a:r>
              <a:rPr sz="900" spc="-20" dirty="0">
                <a:latin typeface="Arial"/>
                <a:cs typeface="Arial"/>
              </a:rPr>
              <a:t>project </a:t>
            </a:r>
            <a:r>
              <a:rPr sz="900" spc="-50" dirty="0">
                <a:latin typeface="Arial"/>
                <a:cs typeface="Arial"/>
              </a:rPr>
              <a:t>manager, </a:t>
            </a:r>
            <a:r>
              <a:rPr sz="900" spc="-30" dirty="0">
                <a:latin typeface="Arial"/>
                <a:cs typeface="Arial"/>
              </a:rPr>
              <a:t>software </a:t>
            </a:r>
            <a:r>
              <a:rPr sz="900" spc="-50" dirty="0">
                <a:latin typeface="Arial"/>
                <a:cs typeface="Arial"/>
              </a:rPr>
              <a:t>engineers, and </a:t>
            </a:r>
            <a:r>
              <a:rPr sz="900" spc="-30" dirty="0">
                <a:latin typeface="Arial"/>
                <a:cs typeface="Arial"/>
              </a:rPr>
              <a:t>testing </a:t>
            </a:r>
            <a:r>
              <a:rPr sz="900" spc="-45" dirty="0">
                <a:latin typeface="Arial"/>
                <a:cs typeface="Arial"/>
              </a:rPr>
              <a:t>specialists. </a:t>
            </a:r>
            <a:r>
              <a:rPr sz="900" spc="-55" dirty="0">
                <a:latin typeface="Arial"/>
                <a:cs typeface="Arial"/>
              </a:rPr>
              <a:t>Testing begins </a:t>
            </a:r>
            <a:r>
              <a:rPr sz="900" spc="10" dirty="0">
                <a:latin typeface="Arial"/>
                <a:cs typeface="Arial"/>
              </a:rPr>
              <a:t>“in </a:t>
            </a:r>
            <a:r>
              <a:rPr sz="900" spc="-15" dirty="0">
                <a:latin typeface="Arial"/>
                <a:cs typeface="Arial"/>
              </a:rPr>
              <a:t>the </a:t>
            </a:r>
            <a:r>
              <a:rPr sz="900" spc="-30" dirty="0">
                <a:latin typeface="Arial"/>
                <a:cs typeface="Arial"/>
              </a:rPr>
              <a:t>small”  </a:t>
            </a:r>
            <a:r>
              <a:rPr sz="900" spc="-50" dirty="0">
                <a:latin typeface="Arial"/>
                <a:cs typeface="Arial"/>
              </a:rPr>
              <a:t>and </a:t>
            </a:r>
            <a:r>
              <a:rPr sz="900" spc="-55" dirty="0">
                <a:latin typeface="Arial"/>
                <a:cs typeface="Arial"/>
              </a:rPr>
              <a:t>progresses </a:t>
            </a:r>
            <a:r>
              <a:rPr sz="900" spc="25" dirty="0">
                <a:latin typeface="Arial"/>
                <a:cs typeface="Arial"/>
              </a:rPr>
              <a:t>“to </a:t>
            </a:r>
            <a:r>
              <a:rPr sz="900" spc="-15" dirty="0">
                <a:latin typeface="Arial"/>
                <a:cs typeface="Arial"/>
              </a:rPr>
              <a:t>the </a:t>
            </a:r>
            <a:r>
              <a:rPr sz="900" spc="-30" dirty="0">
                <a:latin typeface="Arial"/>
                <a:cs typeface="Arial"/>
              </a:rPr>
              <a:t>large.” </a:t>
            </a:r>
            <a:r>
              <a:rPr sz="900" spc="-90" dirty="0">
                <a:latin typeface="Arial"/>
                <a:cs typeface="Arial"/>
              </a:rPr>
              <a:t>By </a:t>
            </a:r>
            <a:r>
              <a:rPr sz="900" spc="-25" dirty="0">
                <a:latin typeface="Arial"/>
                <a:cs typeface="Arial"/>
              </a:rPr>
              <a:t>this </a:t>
            </a:r>
            <a:r>
              <a:rPr sz="900" spc="-45" dirty="0">
                <a:latin typeface="Arial"/>
                <a:cs typeface="Arial"/>
              </a:rPr>
              <a:t>we </a:t>
            </a:r>
            <a:r>
              <a:rPr sz="900" spc="-55" dirty="0">
                <a:latin typeface="Arial"/>
                <a:cs typeface="Arial"/>
              </a:rPr>
              <a:t>mean </a:t>
            </a:r>
            <a:r>
              <a:rPr sz="900" spc="-10" dirty="0">
                <a:latin typeface="Arial"/>
                <a:cs typeface="Arial"/>
              </a:rPr>
              <a:t>that </a:t>
            </a:r>
            <a:r>
              <a:rPr sz="900" spc="-40" dirty="0">
                <a:latin typeface="Arial"/>
                <a:cs typeface="Arial"/>
              </a:rPr>
              <a:t>early </a:t>
            </a:r>
            <a:r>
              <a:rPr sz="900" spc="-30" dirty="0">
                <a:latin typeface="Arial"/>
                <a:cs typeface="Arial"/>
              </a:rPr>
              <a:t>testing </a:t>
            </a:r>
            <a:r>
              <a:rPr sz="900" spc="-60" dirty="0">
                <a:latin typeface="Arial"/>
                <a:cs typeface="Arial"/>
              </a:rPr>
              <a:t>focuses </a:t>
            </a:r>
            <a:r>
              <a:rPr sz="900" spc="-35" dirty="0">
                <a:latin typeface="Arial"/>
                <a:cs typeface="Arial"/>
              </a:rPr>
              <a:t>on </a:t>
            </a:r>
            <a:r>
              <a:rPr sz="900" spc="-80" dirty="0">
                <a:latin typeface="Arial"/>
                <a:cs typeface="Arial"/>
              </a:rPr>
              <a:t>a </a:t>
            </a:r>
            <a:r>
              <a:rPr sz="900" spc="-50" dirty="0">
                <a:latin typeface="Arial"/>
                <a:cs typeface="Arial"/>
              </a:rPr>
              <a:t>single </a:t>
            </a:r>
            <a:r>
              <a:rPr sz="900" spc="-35" dirty="0">
                <a:latin typeface="Arial"/>
                <a:cs typeface="Arial"/>
              </a:rPr>
              <a:t>component </a:t>
            </a:r>
            <a:r>
              <a:rPr sz="900" spc="-15" dirty="0">
                <a:latin typeface="Arial"/>
                <a:cs typeface="Arial"/>
              </a:rPr>
              <a:t>or </a:t>
            </a:r>
            <a:r>
              <a:rPr sz="900" spc="-35" dirty="0">
                <a:latin typeface="Arial"/>
                <a:cs typeface="Arial"/>
              </a:rPr>
              <a:t>on </a:t>
            </a:r>
            <a:r>
              <a:rPr sz="900" spc="-80" dirty="0">
                <a:latin typeface="Arial"/>
                <a:cs typeface="Arial"/>
              </a:rPr>
              <a:t>a </a:t>
            </a:r>
            <a:r>
              <a:rPr sz="900" spc="-50" dirty="0">
                <a:latin typeface="Arial"/>
                <a:cs typeface="Arial"/>
              </a:rPr>
              <a:t>small </a:t>
            </a:r>
            <a:r>
              <a:rPr sz="900" spc="-35" dirty="0">
                <a:latin typeface="Arial"/>
                <a:cs typeface="Arial"/>
              </a:rPr>
              <a:t>group </a:t>
            </a:r>
            <a:r>
              <a:rPr sz="900" spc="-10" dirty="0">
                <a:latin typeface="Arial"/>
                <a:cs typeface="Arial"/>
              </a:rPr>
              <a:t>of </a:t>
            </a:r>
            <a:r>
              <a:rPr sz="900" spc="-30" dirty="0">
                <a:latin typeface="Arial"/>
                <a:cs typeface="Arial"/>
              </a:rPr>
              <a:t>related  </a:t>
            </a:r>
            <a:r>
              <a:rPr sz="900" spc="-40" dirty="0">
                <a:latin typeface="Arial"/>
                <a:cs typeface="Arial"/>
              </a:rPr>
              <a:t>components</a:t>
            </a:r>
            <a:r>
              <a:rPr sz="900" spc="-80" dirty="0">
                <a:latin typeface="Arial"/>
                <a:cs typeface="Arial"/>
              </a:rPr>
              <a:t> </a:t>
            </a:r>
            <a:r>
              <a:rPr sz="900" spc="-50" dirty="0">
                <a:latin typeface="Arial"/>
                <a:cs typeface="Arial"/>
              </a:rPr>
              <a:t>and</a:t>
            </a:r>
            <a:r>
              <a:rPr sz="900" spc="-80" dirty="0">
                <a:latin typeface="Arial"/>
                <a:cs typeface="Arial"/>
              </a:rPr>
              <a:t> </a:t>
            </a:r>
            <a:r>
              <a:rPr sz="900" spc="-45" dirty="0">
                <a:latin typeface="Arial"/>
                <a:cs typeface="Arial"/>
              </a:rPr>
              <a:t>applies</a:t>
            </a:r>
            <a:r>
              <a:rPr sz="900" spc="-80" dirty="0">
                <a:latin typeface="Arial"/>
                <a:cs typeface="Arial"/>
              </a:rPr>
              <a:t> </a:t>
            </a:r>
            <a:r>
              <a:rPr sz="900" spc="-40" dirty="0">
                <a:latin typeface="Arial"/>
                <a:cs typeface="Arial"/>
              </a:rPr>
              <a:t>tests</a:t>
            </a:r>
            <a:r>
              <a:rPr sz="900" spc="-80" dirty="0">
                <a:latin typeface="Arial"/>
                <a:cs typeface="Arial"/>
              </a:rPr>
              <a:t> </a:t>
            </a:r>
            <a:r>
              <a:rPr sz="900" spc="5" dirty="0">
                <a:latin typeface="Arial"/>
                <a:cs typeface="Arial"/>
              </a:rPr>
              <a:t>to</a:t>
            </a:r>
            <a:r>
              <a:rPr sz="900" spc="-80" dirty="0">
                <a:latin typeface="Arial"/>
                <a:cs typeface="Arial"/>
              </a:rPr>
              <a:t> </a:t>
            </a:r>
            <a:r>
              <a:rPr sz="900" spc="-40" dirty="0">
                <a:latin typeface="Arial"/>
                <a:cs typeface="Arial"/>
              </a:rPr>
              <a:t>uncover</a:t>
            </a:r>
            <a:r>
              <a:rPr sz="900" spc="-75" dirty="0">
                <a:latin typeface="Arial"/>
                <a:cs typeface="Arial"/>
              </a:rPr>
              <a:t> </a:t>
            </a:r>
            <a:r>
              <a:rPr sz="900" spc="-30" dirty="0">
                <a:latin typeface="Arial"/>
                <a:cs typeface="Arial"/>
              </a:rPr>
              <a:t>errors</a:t>
            </a:r>
            <a:r>
              <a:rPr sz="900" spc="-80" dirty="0">
                <a:latin typeface="Arial"/>
                <a:cs typeface="Arial"/>
              </a:rPr>
              <a:t> </a:t>
            </a:r>
            <a:r>
              <a:rPr sz="900" spc="-20" dirty="0">
                <a:latin typeface="Arial"/>
                <a:cs typeface="Arial"/>
              </a:rPr>
              <a:t>in</a:t>
            </a:r>
            <a:r>
              <a:rPr sz="900" spc="-90" dirty="0">
                <a:latin typeface="Arial"/>
                <a:cs typeface="Arial"/>
              </a:rPr>
              <a:t> </a:t>
            </a:r>
            <a:r>
              <a:rPr sz="900" spc="-15" dirty="0">
                <a:latin typeface="Arial"/>
                <a:cs typeface="Arial"/>
              </a:rPr>
              <a:t>the</a:t>
            </a:r>
            <a:r>
              <a:rPr sz="900" spc="-80" dirty="0">
                <a:latin typeface="Arial"/>
                <a:cs typeface="Arial"/>
              </a:rPr>
              <a:t> </a:t>
            </a:r>
            <a:r>
              <a:rPr sz="900" spc="-40" dirty="0">
                <a:latin typeface="Arial"/>
                <a:cs typeface="Arial"/>
              </a:rPr>
              <a:t>data</a:t>
            </a:r>
            <a:r>
              <a:rPr sz="900" spc="-85" dirty="0">
                <a:latin typeface="Arial"/>
                <a:cs typeface="Arial"/>
              </a:rPr>
              <a:t> </a:t>
            </a:r>
            <a:r>
              <a:rPr sz="900" spc="-50" dirty="0">
                <a:latin typeface="Arial"/>
                <a:cs typeface="Arial"/>
              </a:rPr>
              <a:t>and</a:t>
            </a:r>
            <a:r>
              <a:rPr sz="900" spc="-80" dirty="0">
                <a:latin typeface="Arial"/>
                <a:cs typeface="Arial"/>
              </a:rPr>
              <a:t> </a:t>
            </a:r>
            <a:r>
              <a:rPr sz="900" spc="-55" dirty="0">
                <a:latin typeface="Arial"/>
                <a:cs typeface="Arial"/>
              </a:rPr>
              <a:t>processing</a:t>
            </a:r>
            <a:r>
              <a:rPr sz="900" spc="-80" dirty="0">
                <a:latin typeface="Arial"/>
                <a:cs typeface="Arial"/>
              </a:rPr>
              <a:t> </a:t>
            </a:r>
            <a:r>
              <a:rPr sz="900" spc="-40" dirty="0">
                <a:latin typeface="Arial"/>
                <a:cs typeface="Arial"/>
              </a:rPr>
              <a:t>logic</a:t>
            </a:r>
            <a:r>
              <a:rPr sz="900" spc="-95" dirty="0">
                <a:latin typeface="Arial"/>
                <a:cs typeface="Arial"/>
              </a:rPr>
              <a:t> </a:t>
            </a:r>
            <a:r>
              <a:rPr sz="900" spc="-10" dirty="0">
                <a:latin typeface="Arial"/>
                <a:cs typeface="Arial"/>
              </a:rPr>
              <a:t>that</a:t>
            </a:r>
            <a:r>
              <a:rPr sz="900" spc="-75" dirty="0">
                <a:latin typeface="Arial"/>
                <a:cs typeface="Arial"/>
              </a:rPr>
              <a:t> </a:t>
            </a:r>
            <a:r>
              <a:rPr sz="900" spc="-60" dirty="0">
                <a:latin typeface="Arial"/>
                <a:cs typeface="Arial"/>
              </a:rPr>
              <a:t>have</a:t>
            </a:r>
            <a:r>
              <a:rPr sz="900" spc="-80" dirty="0">
                <a:latin typeface="Arial"/>
                <a:cs typeface="Arial"/>
              </a:rPr>
              <a:t> </a:t>
            </a:r>
            <a:r>
              <a:rPr sz="900" spc="-45" dirty="0">
                <a:latin typeface="Arial"/>
                <a:cs typeface="Arial"/>
              </a:rPr>
              <a:t>been</a:t>
            </a:r>
            <a:r>
              <a:rPr sz="900" spc="-80" dirty="0">
                <a:latin typeface="Arial"/>
                <a:cs typeface="Arial"/>
              </a:rPr>
              <a:t> </a:t>
            </a:r>
            <a:r>
              <a:rPr sz="900" spc="-50" dirty="0">
                <a:latin typeface="Arial"/>
                <a:cs typeface="Arial"/>
              </a:rPr>
              <a:t>encapsulated</a:t>
            </a:r>
            <a:r>
              <a:rPr sz="900" spc="-80" dirty="0">
                <a:latin typeface="Arial"/>
                <a:cs typeface="Arial"/>
              </a:rPr>
              <a:t> </a:t>
            </a:r>
            <a:r>
              <a:rPr sz="900" spc="-45" dirty="0">
                <a:latin typeface="Arial"/>
                <a:cs typeface="Arial"/>
              </a:rPr>
              <a:t>by</a:t>
            </a:r>
            <a:r>
              <a:rPr sz="900" spc="-80" dirty="0">
                <a:latin typeface="Arial"/>
                <a:cs typeface="Arial"/>
              </a:rPr>
              <a:t> </a:t>
            </a:r>
            <a:r>
              <a:rPr sz="900" spc="-15" dirty="0">
                <a:latin typeface="Arial"/>
                <a:cs typeface="Arial"/>
              </a:rPr>
              <a:t>the</a:t>
            </a:r>
            <a:r>
              <a:rPr sz="900" spc="-90" dirty="0">
                <a:latin typeface="Arial"/>
                <a:cs typeface="Arial"/>
              </a:rPr>
              <a:t> </a:t>
            </a:r>
            <a:r>
              <a:rPr sz="900" spc="-40" dirty="0">
                <a:latin typeface="Arial"/>
                <a:cs typeface="Arial"/>
              </a:rPr>
              <a:t>component(s).  </a:t>
            </a:r>
            <a:r>
              <a:rPr sz="900" spc="-20" dirty="0">
                <a:latin typeface="Arial"/>
                <a:cs typeface="Arial"/>
              </a:rPr>
              <a:t>After</a:t>
            </a:r>
            <a:r>
              <a:rPr sz="900" spc="-70" dirty="0">
                <a:latin typeface="Arial"/>
                <a:cs typeface="Arial"/>
              </a:rPr>
              <a:t> </a:t>
            </a:r>
            <a:r>
              <a:rPr sz="900" spc="-40" dirty="0">
                <a:latin typeface="Arial"/>
                <a:cs typeface="Arial"/>
              </a:rPr>
              <a:t>components</a:t>
            </a:r>
            <a:r>
              <a:rPr sz="900" spc="-65" dirty="0">
                <a:latin typeface="Arial"/>
                <a:cs typeface="Arial"/>
              </a:rPr>
              <a:t> </a:t>
            </a:r>
            <a:r>
              <a:rPr sz="900" spc="-45" dirty="0">
                <a:latin typeface="Arial"/>
                <a:cs typeface="Arial"/>
              </a:rPr>
              <a:t>are</a:t>
            </a:r>
            <a:r>
              <a:rPr sz="900" spc="-65" dirty="0">
                <a:latin typeface="Arial"/>
                <a:cs typeface="Arial"/>
              </a:rPr>
              <a:t> </a:t>
            </a:r>
            <a:r>
              <a:rPr sz="900" spc="-30" dirty="0">
                <a:latin typeface="Arial"/>
                <a:cs typeface="Arial"/>
              </a:rPr>
              <a:t>tested</a:t>
            </a:r>
            <a:r>
              <a:rPr sz="900" spc="-70" dirty="0">
                <a:latin typeface="Arial"/>
                <a:cs typeface="Arial"/>
              </a:rPr>
              <a:t> </a:t>
            </a:r>
            <a:r>
              <a:rPr sz="900" spc="-25" dirty="0">
                <a:latin typeface="Arial"/>
                <a:cs typeface="Arial"/>
              </a:rPr>
              <a:t>they</a:t>
            </a:r>
            <a:r>
              <a:rPr sz="900" spc="-70" dirty="0">
                <a:latin typeface="Arial"/>
                <a:cs typeface="Arial"/>
              </a:rPr>
              <a:t> </a:t>
            </a:r>
            <a:r>
              <a:rPr sz="900" spc="-35" dirty="0">
                <a:latin typeface="Arial"/>
                <a:cs typeface="Arial"/>
              </a:rPr>
              <a:t>must</a:t>
            </a:r>
            <a:r>
              <a:rPr sz="900" spc="-65" dirty="0">
                <a:latin typeface="Arial"/>
                <a:cs typeface="Arial"/>
              </a:rPr>
              <a:t> </a:t>
            </a:r>
            <a:r>
              <a:rPr sz="900" spc="-45" dirty="0">
                <a:latin typeface="Arial"/>
                <a:cs typeface="Arial"/>
              </a:rPr>
              <a:t>be</a:t>
            </a:r>
            <a:r>
              <a:rPr sz="900" spc="-75" dirty="0">
                <a:latin typeface="Arial"/>
                <a:cs typeface="Arial"/>
              </a:rPr>
              <a:t> </a:t>
            </a:r>
            <a:r>
              <a:rPr sz="900" spc="-25" dirty="0">
                <a:latin typeface="Arial"/>
                <a:cs typeface="Arial"/>
              </a:rPr>
              <a:t>integrated</a:t>
            </a:r>
            <a:r>
              <a:rPr sz="900" spc="-65" dirty="0">
                <a:latin typeface="Arial"/>
                <a:cs typeface="Arial"/>
              </a:rPr>
              <a:t> </a:t>
            </a:r>
            <a:r>
              <a:rPr sz="900" spc="-5" dirty="0">
                <a:latin typeface="Arial"/>
                <a:cs typeface="Arial"/>
              </a:rPr>
              <a:t>until</a:t>
            </a:r>
            <a:r>
              <a:rPr sz="900" spc="-75" dirty="0">
                <a:latin typeface="Arial"/>
                <a:cs typeface="Arial"/>
              </a:rPr>
              <a:t> </a:t>
            </a:r>
            <a:r>
              <a:rPr sz="900" spc="-15" dirty="0">
                <a:latin typeface="Arial"/>
                <a:cs typeface="Arial"/>
              </a:rPr>
              <a:t>the</a:t>
            </a:r>
            <a:r>
              <a:rPr sz="900" spc="-70" dirty="0">
                <a:latin typeface="Arial"/>
                <a:cs typeface="Arial"/>
              </a:rPr>
              <a:t> </a:t>
            </a:r>
            <a:r>
              <a:rPr sz="900" spc="-35" dirty="0">
                <a:latin typeface="Arial"/>
                <a:cs typeface="Arial"/>
              </a:rPr>
              <a:t>complete</a:t>
            </a:r>
            <a:r>
              <a:rPr sz="900" spc="-70" dirty="0">
                <a:latin typeface="Arial"/>
                <a:cs typeface="Arial"/>
              </a:rPr>
              <a:t> </a:t>
            </a:r>
            <a:r>
              <a:rPr sz="900" spc="-55" dirty="0">
                <a:latin typeface="Arial"/>
                <a:cs typeface="Arial"/>
              </a:rPr>
              <a:t>system</a:t>
            </a:r>
            <a:r>
              <a:rPr sz="900" spc="-75" dirty="0">
                <a:latin typeface="Arial"/>
                <a:cs typeface="Arial"/>
              </a:rPr>
              <a:t> </a:t>
            </a:r>
            <a:r>
              <a:rPr sz="900" spc="-55" dirty="0">
                <a:latin typeface="Arial"/>
                <a:cs typeface="Arial"/>
              </a:rPr>
              <a:t>is</a:t>
            </a:r>
            <a:r>
              <a:rPr sz="900" spc="-65" dirty="0">
                <a:latin typeface="Arial"/>
                <a:cs typeface="Arial"/>
              </a:rPr>
              <a:t> </a:t>
            </a:r>
            <a:r>
              <a:rPr sz="900" spc="-35" dirty="0">
                <a:latin typeface="Arial"/>
                <a:cs typeface="Arial"/>
              </a:rPr>
              <a:t>constructed.</a:t>
            </a:r>
            <a:r>
              <a:rPr sz="900" spc="-75" dirty="0">
                <a:latin typeface="Arial"/>
                <a:cs typeface="Arial"/>
              </a:rPr>
              <a:t> </a:t>
            </a:r>
            <a:r>
              <a:rPr sz="900" spc="-30" dirty="0">
                <a:latin typeface="Arial"/>
                <a:cs typeface="Arial"/>
              </a:rPr>
              <a:t>At</a:t>
            </a:r>
            <a:r>
              <a:rPr sz="900" spc="-65" dirty="0">
                <a:latin typeface="Arial"/>
                <a:cs typeface="Arial"/>
              </a:rPr>
              <a:t> </a:t>
            </a:r>
            <a:r>
              <a:rPr sz="900" spc="-30" dirty="0">
                <a:latin typeface="Arial"/>
                <a:cs typeface="Arial"/>
              </a:rPr>
              <a:t>this</a:t>
            </a:r>
            <a:r>
              <a:rPr sz="900" spc="-65" dirty="0">
                <a:latin typeface="Arial"/>
                <a:cs typeface="Arial"/>
              </a:rPr>
              <a:t> </a:t>
            </a:r>
            <a:r>
              <a:rPr sz="900" spc="-15" dirty="0">
                <a:latin typeface="Arial"/>
                <a:cs typeface="Arial"/>
              </a:rPr>
              <a:t>point,</a:t>
            </a:r>
            <a:r>
              <a:rPr sz="900" spc="-70" dirty="0">
                <a:latin typeface="Arial"/>
                <a:cs typeface="Arial"/>
              </a:rPr>
              <a:t> </a:t>
            </a:r>
            <a:r>
              <a:rPr sz="900" spc="-80" dirty="0">
                <a:latin typeface="Arial"/>
                <a:cs typeface="Arial"/>
              </a:rPr>
              <a:t>a</a:t>
            </a:r>
            <a:r>
              <a:rPr sz="900" spc="-75" dirty="0">
                <a:latin typeface="Arial"/>
                <a:cs typeface="Arial"/>
              </a:rPr>
              <a:t> </a:t>
            </a:r>
            <a:r>
              <a:rPr sz="900" spc="-50" dirty="0">
                <a:latin typeface="Arial"/>
                <a:cs typeface="Arial"/>
              </a:rPr>
              <a:t>series</a:t>
            </a:r>
            <a:r>
              <a:rPr sz="900" spc="-70" dirty="0">
                <a:latin typeface="Arial"/>
                <a:cs typeface="Arial"/>
              </a:rPr>
              <a:t> </a:t>
            </a:r>
            <a:r>
              <a:rPr sz="900" spc="-10" dirty="0">
                <a:latin typeface="Arial"/>
                <a:cs typeface="Arial"/>
              </a:rPr>
              <a:t>of</a:t>
            </a:r>
            <a:r>
              <a:rPr sz="900" spc="-75" dirty="0">
                <a:latin typeface="Arial"/>
                <a:cs typeface="Arial"/>
              </a:rPr>
              <a:t> </a:t>
            </a:r>
            <a:r>
              <a:rPr sz="900" spc="-30" dirty="0">
                <a:latin typeface="Arial"/>
                <a:cs typeface="Arial"/>
              </a:rPr>
              <a:t>high-order  </a:t>
            </a:r>
            <a:r>
              <a:rPr sz="900" spc="-40" dirty="0">
                <a:latin typeface="Arial"/>
                <a:cs typeface="Arial"/>
              </a:rPr>
              <a:t>tests </a:t>
            </a:r>
            <a:r>
              <a:rPr sz="900" spc="-45" dirty="0">
                <a:latin typeface="Arial"/>
                <a:cs typeface="Arial"/>
              </a:rPr>
              <a:t>are executed </a:t>
            </a:r>
            <a:r>
              <a:rPr sz="900" spc="5" dirty="0">
                <a:latin typeface="Arial"/>
                <a:cs typeface="Arial"/>
              </a:rPr>
              <a:t>to </a:t>
            </a:r>
            <a:r>
              <a:rPr sz="900" spc="-40" dirty="0">
                <a:latin typeface="Arial"/>
                <a:cs typeface="Arial"/>
              </a:rPr>
              <a:t>uncover </a:t>
            </a:r>
            <a:r>
              <a:rPr sz="900" spc="-30" dirty="0">
                <a:latin typeface="Arial"/>
                <a:cs typeface="Arial"/>
              </a:rPr>
              <a:t>errors </a:t>
            </a:r>
            <a:r>
              <a:rPr sz="900" spc="-20" dirty="0">
                <a:latin typeface="Arial"/>
                <a:cs typeface="Arial"/>
              </a:rPr>
              <a:t>in </a:t>
            </a:r>
            <a:r>
              <a:rPr sz="900" spc="-35" dirty="0">
                <a:latin typeface="Arial"/>
                <a:cs typeface="Arial"/>
              </a:rPr>
              <a:t>meeting </a:t>
            </a:r>
            <a:r>
              <a:rPr sz="900" spc="-40" dirty="0">
                <a:latin typeface="Arial"/>
                <a:cs typeface="Arial"/>
              </a:rPr>
              <a:t>customer </a:t>
            </a:r>
            <a:r>
              <a:rPr sz="900" spc="-35" dirty="0">
                <a:latin typeface="Arial"/>
                <a:cs typeface="Arial"/>
              </a:rPr>
              <a:t>requirements. </a:t>
            </a:r>
            <a:r>
              <a:rPr sz="900" spc="-105" dirty="0">
                <a:latin typeface="Arial"/>
                <a:cs typeface="Arial"/>
              </a:rPr>
              <a:t>As </a:t>
            </a:r>
            <a:r>
              <a:rPr sz="900" spc="-30" dirty="0">
                <a:latin typeface="Arial"/>
                <a:cs typeface="Arial"/>
              </a:rPr>
              <a:t>errors </a:t>
            </a:r>
            <a:r>
              <a:rPr sz="900" spc="-45" dirty="0">
                <a:latin typeface="Arial"/>
                <a:cs typeface="Arial"/>
              </a:rPr>
              <a:t>are </a:t>
            </a:r>
            <a:r>
              <a:rPr sz="900" spc="-40" dirty="0">
                <a:latin typeface="Arial"/>
                <a:cs typeface="Arial"/>
              </a:rPr>
              <a:t>uncovered, </a:t>
            </a:r>
            <a:r>
              <a:rPr sz="900" spc="-25" dirty="0">
                <a:latin typeface="Arial"/>
                <a:cs typeface="Arial"/>
              </a:rPr>
              <a:t>they </a:t>
            </a:r>
            <a:r>
              <a:rPr sz="900" spc="-35" dirty="0">
                <a:latin typeface="Arial"/>
                <a:cs typeface="Arial"/>
              </a:rPr>
              <a:t>must </a:t>
            </a:r>
            <a:r>
              <a:rPr sz="900" spc="-45" dirty="0">
                <a:latin typeface="Arial"/>
                <a:cs typeface="Arial"/>
              </a:rPr>
              <a:t>be </a:t>
            </a:r>
            <a:r>
              <a:rPr sz="900" spc="-55" dirty="0">
                <a:latin typeface="Arial"/>
                <a:cs typeface="Arial"/>
              </a:rPr>
              <a:t>diagnosed </a:t>
            </a:r>
            <a:r>
              <a:rPr sz="900" spc="-50" dirty="0">
                <a:latin typeface="Arial"/>
                <a:cs typeface="Arial"/>
              </a:rPr>
              <a:t>and  </a:t>
            </a:r>
            <a:r>
              <a:rPr sz="900" spc="-35" dirty="0">
                <a:latin typeface="Arial"/>
                <a:cs typeface="Arial"/>
              </a:rPr>
              <a:t>corrected </a:t>
            </a:r>
            <a:r>
              <a:rPr sz="900" spc="-50" dirty="0">
                <a:latin typeface="Arial"/>
                <a:cs typeface="Arial"/>
              </a:rPr>
              <a:t>using </a:t>
            </a:r>
            <a:r>
              <a:rPr sz="900" spc="-80" dirty="0">
                <a:latin typeface="Arial"/>
                <a:cs typeface="Arial"/>
              </a:rPr>
              <a:t>a </a:t>
            </a:r>
            <a:r>
              <a:rPr sz="900" spc="-60" dirty="0">
                <a:latin typeface="Arial"/>
                <a:cs typeface="Arial"/>
              </a:rPr>
              <a:t>process </a:t>
            </a:r>
            <a:r>
              <a:rPr sz="900" spc="-10" dirty="0">
                <a:latin typeface="Arial"/>
                <a:cs typeface="Arial"/>
              </a:rPr>
              <a:t>that </a:t>
            </a:r>
            <a:r>
              <a:rPr sz="900" spc="-55" dirty="0">
                <a:latin typeface="Arial"/>
                <a:cs typeface="Arial"/>
              </a:rPr>
              <a:t>is </a:t>
            </a:r>
            <a:r>
              <a:rPr sz="900" spc="-45" dirty="0">
                <a:latin typeface="Arial"/>
                <a:cs typeface="Arial"/>
              </a:rPr>
              <a:t>called</a:t>
            </a:r>
            <a:r>
              <a:rPr sz="900" spc="-75" dirty="0">
                <a:latin typeface="Arial"/>
                <a:cs typeface="Arial"/>
              </a:rPr>
              <a:t> </a:t>
            </a:r>
            <a:r>
              <a:rPr sz="900" spc="-50" dirty="0">
                <a:latin typeface="Arial"/>
                <a:cs typeface="Arial"/>
              </a:rPr>
              <a:t>debugging.</a:t>
            </a:r>
            <a:endParaRPr sz="900">
              <a:latin typeface="Arial"/>
              <a:cs typeface="Arial"/>
            </a:endParaRPr>
          </a:p>
          <a:p>
            <a:pPr>
              <a:lnSpc>
                <a:spcPct val="100000"/>
              </a:lnSpc>
              <a:spcBef>
                <a:spcPts val="35"/>
              </a:spcBef>
            </a:pPr>
            <a:endParaRPr sz="1050">
              <a:latin typeface="Arial"/>
              <a:cs typeface="Arial"/>
            </a:endParaRPr>
          </a:p>
          <a:p>
            <a:pPr marL="12700" marR="9525">
              <a:lnSpc>
                <a:spcPct val="110200"/>
              </a:lnSpc>
              <a:spcBef>
                <a:spcPts val="5"/>
              </a:spcBef>
            </a:pPr>
            <a:r>
              <a:rPr sz="1200" spc="-5" dirty="0">
                <a:latin typeface="Times New Roman"/>
                <a:cs typeface="Times New Roman"/>
              </a:rPr>
              <a:t>A </a:t>
            </a:r>
            <a:r>
              <a:rPr sz="1200" dirty="0">
                <a:latin typeface="Times New Roman"/>
                <a:cs typeface="Times New Roman"/>
              </a:rPr>
              <a:t>number of </a:t>
            </a:r>
            <a:r>
              <a:rPr sz="1200" b="1" u="heavy" dirty="0">
                <a:uFill>
                  <a:solidFill>
                    <a:srgbClr val="000000"/>
                  </a:solidFill>
                </a:uFill>
                <a:latin typeface="Times New Roman"/>
                <a:cs typeface="Times New Roman"/>
              </a:rPr>
              <a:t>software </a:t>
            </a:r>
            <a:r>
              <a:rPr sz="1200" b="1" u="heavy" spc="-5" dirty="0">
                <a:uFill>
                  <a:solidFill>
                    <a:srgbClr val="000000"/>
                  </a:solidFill>
                </a:uFill>
                <a:latin typeface="Times New Roman"/>
                <a:cs typeface="Times New Roman"/>
              </a:rPr>
              <a:t>testing strategies</a:t>
            </a:r>
            <a:r>
              <a:rPr sz="1200" b="1" spc="-5" dirty="0">
                <a:latin typeface="Times New Roman"/>
                <a:cs typeface="Times New Roman"/>
              </a:rPr>
              <a:t> </a:t>
            </a:r>
            <a:r>
              <a:rPr sz="1200" spc="-5" dirty="0">
                <a:latin typeface="Times New Roman"/>
                <a:cs typeface="Times New Roman"/>
              </a:rPr>
              <a:t>have </a:t>
            </a:r>
            <a:r>
              <a:rPr sz="1200" dirty="0">
                <a:latin typeface="Times New Roman"/>
                <a:cs typeface="Times New Roman"/>
              </a:rPr>
              <a:t>been </a:t>
            </a:r>
            <a:r>
              <a:rPr sz="1200" spc="-5" dirty="0">
                <a:latin typeface="Times New Roman"/>
                <a:cs typeface="Times New Roman"/>
              </a:rPr>
              <a:t>proposed ,all have </a:t>
            </a:r>
            <a:r>
              <a:rPr sz="1200" dirty="0">
                <a:latin typeface="Times New Roman"/>
                <a:cs typeface="Times New Roman"/>
              </a:rPr>
              <a:t>the following </a:t>
            </a:r>
            <a:r>
              <a:rPr sz="1200" spc="-5" dirty="0">
                <a:latin typeface="Times New Roman"/>
                <a:cs typeface="Times New Roman"/>
              </a:rPr>
              <a:t>generic  characteristics:</a:t>
            </a:r>
            <a:endParaRPr sz="1200">
              <a:latin typeface="Times New Roman"/>
              <a:cs typeface="Times New Roman"/>
            </a:endParaRPr>
          </a:p>
          <a:p>
            <a:pPr marL="469265" marR="13335" indent="-228600">
              <a:lnSpc>
                <a:spcPct val="110000"/>
              </a:lnSpc>
              <a:spcBef>
                <a:spcPts val="95"/>
              </a:spcBef>
              <a:buFont typeface="Symbol"/>
              <a:buChar char=""/>
              <a:tabLst>
                <a:tab pos="469265" algn="l"/>
                <a:tab pos="469900" algn="l"/>
              </a:tabLst>
            </a:pPr>
            <a:r>
              <a:rPr sz="1200" dirty="0">
                <a:latin typeface="Times New Roman"/>
                <a:cs typeface="Times New Roman"/>
              </a:rPr>
              <a:t>To </a:t>
            </a:r>
            <a:r>
              <a:rPr sz="1200" spc="-5" dirty="0">
                <a:latin typeface="Times New Roman"/>
                <a:cs typeface="Times New Roman"/>
              </a:rPr>
              <a:t>perform effective </a:t>
            </a:r>
            <a:r>
              <a:rPr sz="1200" dirty="0">
                <a:latin typeface="Times New Roman"/>
                <a:cs typeface="Times New Roman"/>
              </a:rPr>
              <a:t>testing, </a:t>
            </a:r>
            <a:r>
              <a:rPr sz="1200" spc="-10" dirty="0">
                <a:latin typeface="Times New Roman"/>
                <a:cs typeface="Times New Roman"/>
              </a:rPr>
              <a:t>you </a:t>
            </a:r>
            <a:r>
              <a:rPr sz="1200" dirty="0">
                <a:latin typeface="Times New Roman"/>
                <a:cs typeface="Times New Roman"/>
              </a:rPr>
              <a:t>should conduct </a:t>
            </a:r>
            <a:r>
              <a:rPr sz="1200" spc="-5" dirty="0">
                <a:latin typeface="Times New Roman"/>
                <a:cs typeface="Times New Roman"/>
              </a:rPr>
              <a:t>effective technical reviews </a:t>
            </a:r>
            <a:r>
              <a:rPr sz="1200" dirty="0">
                <a:latin typeface="Times New Roman"/>
                <a:cs typeface="Times New Roman"/>
              </a:rPr>
              <a:t>. </a:t>
            </a:r>
            <a:r>
              <a:rPr sz="1200" spc="5" dirty="0">
                <a:latin typeface="Times New Roman"/>
                <a:cs typeface="Times New Roman"/>
              </a:rPr>
              <a:t>By </a:t>
            </a:r>
            <a:r>
              <a:rPr sz="1200" dirty="0">
                <a:latin typeface="Times New Roman"/>
                <a:cs typeface="Times New Roman"/>
              </a:rPr>
              <a:t>doing  this, many </a:t>
            </a:r>
            <a:r>
              <a:rPr sz="1200" spc="-5" dirty="0">
                <a:latin typeface="Times New Roman"/>
                <a:cs typeface="Times New Roman"/>
              </a:rPr>
              <a:t>errors will </a:t>
            </a:r>
            <a:r>
              <a:rPr sz="1200" dirty="0">
                <a:latin typeface="Times New Roman"/>
                <a:cs typeface="Times New Roman"/>
              </a:rPr>
              <a:t>be </a:t>
            </a:r>
            <a:r>
              <a:rPr sz="1200" spc="-5" dirty="0">
                <a:latin typeface="Times New Roman"/>
                <a:cs typeface="Times New Roman"/>
              </a:rPr>
              <a:t>eliminated before </a:t>
            </a:r>
            <a:r>
              <a:rPr sz="1200" dirty="0">
                <a:latin typeface="Times New Roman"/>
                <a:cs typeface="Times New Roman"/>
              </a:rPr>
              <a:t>testing</a:t>
            </a:r>
            <a:r>
              <a:rPr sz="1200" spc="-10" dirty="0">
                <a:latin typeface="Times New Roman"/>
                <a:cs typeface="Times New Roman"/>
              </a:rPr>
              <a:t> </a:t>
            </a:r>
            <a:r>
              <a:rPr sz="1200" spc="-5" dirty="0">
                <a:latin typeface="Times New Roman"/>
                <a:cs typeface="Times New Roman"/>
              </a:rPr>
              <a:t>commences.</a:t>
            </a:r>
            <a:endParaRPr sz="1200">
              <a:latin typeface="Times New Roman"/>
              <a:cs typeface="Times New Roman"/>
            </a:endParaRPr>
          </a:p>
          <a:p>
            <a:pPr marL="469265" marR="8890" indent="-228600">
              <a:lnSpc>
                <a:spcPct val="110800"/>
              </a:lnSpc>
              <a:spcBef>
                <a:spcPts val="70"/>
              </a:spcBef>
              <a:buFont typeface="Symbol"/>
              <a:buChar char=""/>
              <a:tabLst>
                <a:tab pos="469265" algn="l"/>
                <a:tab pos="469900" algn="l"/>
              </a:tabLst>
            </a:pPr>
            <a:r>
              <a:rPr sz="1200" spc="-5" dirty="0">
                <a:latin typeface="Times New Roman"/>
                <a:cs typeface="Times New Roman"/>
              </a:rPr>
              <a:t>Testing begins at </a:t>
            </a:r>
            <a:r>
              <a:rPr sz="1200" dirty="0">
                <a:latin typeface="Times New Roman"/>
                <a:cs typeface="Times New Roman"/>
              </a:rPr>
              <a:t>the component </a:t>
            </a:r>
            <a:r>
              <a:rPr sz="1200" spc="-5" dirty="0">
                <a:latin typeface="Times New Roman"/>
                <a:cs typeface="Times New Roman"/>
              </a:rPr>
              <a:t>level and works “outward” </a:t>
            </a:r>
            <a:r>
              <a:rPr sz="1200" dirty="0">
                <a:latin typeface="Times New Roman"/>
                <a:cs typeface="Times New Roman"/>
              </a:rPr>
              <a:t>toward the </a:t>
            </a:r>
            <a:r>
              <a:rPr sz="1200" spc="-5" dirty="0">
                <a:latin typeface="Times New Roman"/>
                <a:cs typeface="Times New Roman"/>
              </a:rPr>
              <a:t>integration </a:t>
            </a:r>
            <a:r>
              <a:rPr sz="1200" dirty="0">
                <a:latin typeface="Times New Roman"/>
                <a:cs typeface="Times New Roman"/>
              </a:rPr>
              <a:t>of the  </a:t>
            </a:r>
            <a:r>
              <a:rPr sz="1200" spc="-5" dirty="0">
                <a:latin typeface="Times New Roman"/>
                <a:cs typeface="Times New Roman"/>
              </a:rPr>
              <a:t>entire computer-based</a:t>
            </a:r>
            <a:r>
              <a:rPr sz="1200" spc="-10" dirty="0">
                <a:latin typeface="Times New Roman"/>
                <a:cs typeface="Times New Roman"/>
              </a:rPr>
              <a:t> </a:t>
            </a:r>
            <a:r>
              <a:rPr sz="1200" dirty="0">
                <a:latin typeface="Times New Roman"/>
                <a:cs typeface="Times New Roman"/>
              </a:rPr>
              <a:t>system.</a:t>
            </a:r>
            <a:endParaRPr sz="1200">
              <a:latin typeface="Times New Roman"/>
              <a:cs typeface="Times New Roman"/>
            </a:endParaRPr>
          </a:p>
          <a:p>
            <a:pPr marL="469265" marR="12700" indent="-228600">
              <a:lnSpc>
                <a:spcPct val="110000"/>
              </a:lnSpc>
              <a:spcBef>
                <a:spcPts val="85"/>
              </a:spcBef>
              <a:buFont typeface="Symbol"/>
              <a:buChar char=""/>
              <a:tabLst>
                <a:tab pos="469265" algn="l"/>
                <a:tab pos="469900" algn="l"/>
              </a:tabLst>
            </a:pPr>
            <a:r>
              <a:rPr sz="1200" spc="-5" dirty="0">
                <a:latin typeface="Times New Roman"/>
                <a:cs typeface="Times New Roman"/>
              </a:rPr>
              <a:t>Different </a:t>
            </a:r>
            <a:r>
              <a:rPr sz="1200" dirty="0">
                <a:latin typeface="Times New Roman"/>
                <a:cs typeface="Times New Roman"/>
              </a:rPr>
              <a:t>testing techniques </a:t>
            </a:r>
            <a:r>
              <a:rPr sz="1200" spc="-5" dirty="0">
                <a:latin typeface="Times New Roman"/>
                <a:cs typeface="Times New Roman"/>
              </a:rPr>
              <a:t>are appropriate </a:t>
            </a:r>
            <a:r>
              <a:rPr sz="1200" dirty="0">
                <a:latin typeface="Times New Roman"/>
                <a:cs typeface="Times New Roman"/>
              </a:rPr>
              <a:t>for </a:t>
            </a:r>
            <a:r>
              <a:rPr sz="1200" spc="-5" dirty="0">
                <a:latin typeface="Times New Roman"/>
                <a:cs typeface="Times New Roman"/>
              </a:rPr>
              <a:t>different software engineering approaches  and at different </a:t>
            </a:r>
            <a:r>
              <a:rPr sz="1200" dirty="0">
                <a:latin typeface="Times New Roman"/>
                <a:cs typeface="Times New Roman"/>
              </a:rPr>
              <a:t>points in</a:t>
            </a:r>
            <a:r>
              <a:rPr sz="1200" spc="10" dirty="0">
                <a:latin typeface="Times New Roman"/>
                <a:cs typeface="Times New Roman"/>
              </a:rPr>
              <a:t> </a:t>
            </a:r>
            <a:r>
              <a:rPr sz="1200" dirty="0">
                <a:latin typeface="Times New Roman"/>
                <a:cs typeface="Times New Roman"/>
              </a:rPr>
              <a:t>time.</a:t>
            </a:r>
            <a:endParaRPr sz="1200">
              <a:latin typeface="Times New Roman"/>
              <a:cs typeface="Times New Roman"/>
            </a:endParaRPr>
          </a:p>
          <a:p>
            <a:pPr marL="469265" marR="9525" indent="-228600">
              <a:lnSpc>
                <a:spcPct val="110800"/>
              </a:lnSpc>
              <a:spcBef>
                <a:spcPts val="75"/>
              </a:spcBef>
              <a:buFont typeface="Symbol"/>
              <a:buChar char=""/>
              <a:tabLst>
                <a:tab pos="469265" algn="l"/>
                <a:tab pos="469900" algn="l"/>
              </a:tabLst>
            </a:pPr>
            <a:r>
              <a:rPr sz="1200" spc="-5" dirty="0">
                <a:latin typeface="Times New Roman"/>
                <a:cs typeface="Times New Roman"/>
              </a:rPr>
              <a:t>Testing is conducted </a:t>
            </a:r>
            <a:r>
              <a:rPr sz="1200" spc="5" dirty="0">
                <a:latin typeface="Times New Roman"/>
                <a:cs typeface="Times New Roman"/>
              </a:rPr>
              <a:t>by </a:t>
            </a:r>
            <a:r>
              <a:rPr sz="1200" dirty="0">
                <a:latin typeface="Times New Roman"/>
                <a:cs typeface="Times New Roman"/>
              </a:rPr>
              <a:t>the </a:t>
            </a:r>
            <a:r>
              <a:rPr sz="1200" spc="-5" dirty="0">
                <a:latin typeface="Times New Roman"/>
                <a:cs typeface="Times New Roman"/>
              </a:rPr>
              <a:t>developer </a:t>
            </a:r>
            <a:r>
              <a:rPr sz="1200" dirty="0">
                <a:latin typeface="Times New Roman"/>
                <a:cs typeface="Times New Roman"/>
              </a:rPr>
              <a:t>of the </a:t>
            </a:r>
            <a:r>
              <a:rPr sz="1200" spc="-5" dirty="0">
                <a:latin typeface="Times New Roman"/>
                <a:cs typeface="Times New Roman"/>
              </a:rPr>
              <a:t>software and (for </a:t>
            </a:r>
            <a:r>
              <a:rPr sz="1200" dirty="0">
                <a:latin typeface="Times New Roman"/>
                <a:cs typeface="Times New Roman"/>
              </a:rPr>
              <a:t>large projects) </a:t>
            </a:r>
            <a:r>
              <a:rPr sz="1200" spc="-5" dirty="0">
                <a:latin typeface="Times New Roman"/>
                <a:cs typeface="Times New Roman"/>
              </a:rPr>
              <a:t>an  independent test</a:t>
            </a:r>
            <a:r>
              <a:rPr sz="1200" spc="10" dirty="0">
                <a:latin typeface="Times New Roman"/>
                <a:cs typeface="Times New Roman"/>
              </a:rPr>
              <a:t> </a:t>
            </a:r>
            <a:r>
              <a:rPr sz="1200" spc="-5" dirty="0">
                <a:latin typeface="Times New Roman"/>
                <a:cs typeface="Times New Roman"/>
              </a:rPr>
              <a:t>group.</a:t>
            </a:r>
            <a:endParaRPr sz="1200">
              <a:latin typeface="Times New Roman"/>
              <a:cs typeface="Times New Roman"/>
            </a:endParaRPr>
          </a:p>
          <a:p>
            <a:pPr marL="469265" marR="6350" indent="-228600">
              <a:lnSpc>
                <a:spcPct val="110800"/>
              </a:lnSpc>
              <a:spcBef>
                <a:spcPts val="70"/>
              </a:spcBef>
              <a:buFont typeface="Symbol"/>
              <a:buChar char=""/>
              <a:tabLst>
                <a:tab pos="469265" algn="l"/>
                <a:tab pos="469900" algn="l"/>
              </a:tabLst>
            </a:pPr>
            <a:r>
              <a:rPr sz="1200" spc="-5" dirty="0">
                <a:latin typeface="Times New Roman"/>
                <a:cs typeface="Times New Roman"/>
              </a:rPr>
              <a:t>Testing and </a:t>
            </a:r>
            <a:r>
              <a:rPr sz="1200" dirty="0">
                <a:latin typeface="Times New Roman"/>
                <a:cs typeface="Times New Roman"/>
              </a:rPr>
              <a:t>debugging are </a:t>
            </a:r>
            <a:r>
              <a:rPr sz="1200" spc="-5" dirty="0">
                <a:latin typeface="Times New Roman"/>
                <a:cs typeface="Times New Roman"/>
              </a:rPr>
              <a:t>different activities, </a:t>
            </a:r>
            <a:r>
              <a:rPr sz="1200" dirty="0">
                <a:latin typeface="Times New Roman"/>
                <a:cs typeface="Times New Roman"/>
              </a:rPr>
              <a:t>but </a:t>
            </a:r>
            <a:r>
              <a:rPr sz="1200" spc="-5" dirty="0">
                <a:latin typeface="Times New Roman"/>
                <a:cs typeface="Times New Roman"/>
              </a:rPr>
              <a:t>debugging </a:t>
            </a:r>
            <a:r>
              <a:rPr sz="1200" dirty="0">
                <a:latin typeface="Times New Roman"/>
                <a:cs typeface="Times New Roman"/>
              </a:rPr>
              <a:t>must be </a:t>
            </a:r>
            <a:r>
              <a:rPr sz="1200" spc="-5" dirty="0">
                <a:latin typeface="Times New Roman"/>
                <a:cs typeface="Times New Roman"/>
              </a:rPr>
              <a:t>accommodated </a:t>
            </a:r>
            <a:r>
              <a:rPr sz="1200" dirty="0">
                <a:latin typeface="Times New Roman"/>
                <a:cs typeface="Times New Roman"/>
              </a:rPr>
              <a:t>in  any testing</a:t>
            </a:r>
            <a:r>
              <a:rPr sz="1200" spc="-45" dirty="0">
                <a:latin typeface="Times New Roman"/>
                <a:cs typeface="Times New Roman"/>
              </a:rPr>
              <a:t> </a:t>
            </a:r>
            <a:r>
              <a:rPr sz="1200" spc="-5" dirty="0">
                <a:latin typeface="Times New Roman"/>
                <a:cs typeface="Times New Roman"/>
              </a:rPr>
              <a:t>strategy.</a:t>
            </a:r>
            <a:endParaRPr sz="1200">
              <a:latin typeface="Times New Roman"/>
              <a:cs typeface="Times New Roman"/>
            </a:endParaRPr>
          </a:p>
          <a:p>
            <a:pPr marL="12700">
              <a:lnSpc>
                <a:spcPct val="100000"/>
              </a:lnSpc>
              <a:spcBef>
                <a:spcPts val="170"/>
              </a:spcBef>
            </a:pPr>
            <a:r>
              <a:rPr sz="1200" b="1" spc="-5" dirty="0">
                <a:latin typeface="Times New Roman"/>
                <a:cs typeface="Times New Roman"/>
              </a:rPr>
              <a:t>Verification and</a:t>
            </a:r>
            <a:r>
              <a:rPr sz="1200" b="1" spc="5" dirty="0">
                <a:latin typeface="Times New Roman"/>
                <a:cs typeface="Times New Roman"/>
              </a:rPr>
              <a:t> </a:t>
            </a:r>
            <a:r>
              <a:rPr sz="1200" b="1" spc="-5" dirty="0">
                <a:latin typeface="Times New Roman"/>
                <a:cs typeface="Times New Roman"/>
              </a:rPr>
              <a:t>Validation</a:t>
            </a:r>
            <a:endParaRPr sz="1200">
              <a:latin typeface="Times New Roman"/>
              <a:cs typeface="Times New Roman"/>
            </a:endParaRPr>
          </a:p>
          <a:p>
            <a:pPr marL="12700" marR="5080">
              <a:lnSpc>
                <a:spcPts val="1580"/>
              </a:lnSpc>
              <a:spcBef>
                <a:spcPts val="55"/>
              </a:spcBef>
            </a:pPr>
            <a:r>
              <a:rPr sz="1200" spc="-5" dirty="0">
                <a:latin typeface="Times New Roman"/>
                <a:cs typeface="Times New Roman"/>
              </a:rPr>
              <a:t>Software </a:t>
            </a:r>
            <a:r>
              <a:rPr sz="1200" dirty="0">
                <a:latin typeface="Times New Roman"/>
                <a:cs typeface="Times New Roman"/>
              </a:rPr>
              <a:t>testing </a:t>
            </a:r>
            <a:r>
              <a:rPr sz="1200" spc="-5" dirty="0">
                <a:latin typeface="Times New Roman"/>
                <a:cs typeface="Times New Roman"/>
              </a:rPr>
              <a:t>is </a:t>
            </a:r>
            <a:r>
              <a:rPr sz="1200" dirty="0">
                <a:latin typeface="Times New Roman"/>
                <a:cs typeface="Times New Roman"/>
              </a:rPr>
              <a:t>one </a:t>
            </a:r>
            <a:r>
              <a:rPr sz="1200" spc="-5" dirty="0">
                <a:latin typeface="Times New Roman"/>
                <a:cs typeface="Times New Roman"/>
              </a:rPr>
              <a:t>element </a:t>
            </a:r>
            <a:r>
              <a:rPr sz="1200" dirty="0">
                <a:latin typeface="Times New Roman"/>
                <a:cs typeface="Times New Roman"/>
              </a:rPr>
              <a:t>of a </a:t>
            </a:r>
            <a:r>
              <a:rPr sz="1200" spc="-5" dirty="0">
                <a:latin typeface="Times New Roman"/>
                <a:cs typeface="Times New Roman"/>
              </a:rPr>
              <a:t>broader </a:t>
            </a:r>
            <a:r>
              <a:rPr sz="1200" dirty="0">
                <a:latin typeface="Times New Roman"/>
                <a:cs typeface="Times New Roman"/>
              </a:rPr>
              <a:t>topic that </a:t>
            </a:r>
            <a:r>
              <a:rPr sz="1200" spc="-5" dirty="0">
                <a:latin typeface="Times New Roman"/>
                <a:cs typeface="Times New Roman"/>
              </a:rPr>
              <a:t>is often referred </a:t>
            </a:r>
            <a:r>
              <a:rPr sz="1200" dirty="0">
                <a:latin typeface="Times New Roman"/>
                <a:cs typeface="Times New Roman"/>
              </a:rPr>
              <a:t>to </a:t>
            </a:r>
            <a:r>
              <a:rPr sz="1200" spc="-5" dirty="0">
                <a:latin typeface="Times New Roman"/>
                <a:cs typeface="Times New Roman"/>
              </a:rPr>
              <a:t>as </a:t>
            </a:r>
            <a:r>
              <a:rPr sz="1200" dirty="0">
                <a:latin typeface="Times New Roman"/>
                <a:cs typeface="Times New Roman"/>
              </a:rPr>
              <a:t>verification </a:t>
            </a:r>
            <a:r>
              <a:rPr sz="1200" spc="-5" dirty="0">
                <a:latin typeface="Times New Roman"/>
                <a:cs typeface="Times New Roman"/>
              </a:rPr>
              <a:t>and  validation  (V&amp;V).  </a:t>
            </a:r>
            <a:r>
              <a:rPr sz="1200" b="1" i="1" u="heavy" spc="-5" dirty="0">
                <a:uFill>
                  <a:solidFill>
                    <a:srgbClr val="000000"/>
                  </a:solidFill>
                </a:uFill>
                <a:latin typeface="Times New Roman"/>
                <a:cs typeface="Times New Roman"/>
              </a:rPr>
              <a:t>Verification</a:t>
            </a:r>
            <a:r>
              <a:rPr sz="1200" b="1" i="1" spc="-5" dirty="0">
                <a:latin typeface="Times New Roman"/>
                <a:cs typeface="Times New Roman"/>
              </a:rPr>
              <a:t>  </a:t>
            </a:r>
            <a:r>
              <a:rPr sz="1200" spc="-5" dirty="0">
                <a:latin typeface="Times New Roman"/>
                <a:cs typeface="Times New Roman"/>
              </a:rPr>
              <a:t>refers  </a:t>
            </a:r>
            <a:r>
              <a:rPr sz="1200" dirty="0">
                <a:latin typeface="Times New Roman"/>
                <a:cs typeface="Times New Roman"/>
              </a:rPr>
              <a:t>to  the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tasks  </a:t>
            </a:r>
            <a:r>
              <a:rPr sz="1200" dirty="0">
                <a:latin typeface="Times New Roman"/>
                <a:cs typeface="Times New Roman"/>
              </a:rPr>
              <a:t>that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software</a:t>
            </a:r>
            <a:r>
              <a:rPr sz="1200" spc="25" dirty="0">
                <a:latin typeface="Times New Roman"/>
                <a:cs typeface="Times New Roman"/>
              </a:rPr>
              <a:t> </a:t>
            </a:r>
            <a:r>
              <a:rPr sz="1200" dirty="0">
                <a:latin typeface="Times New Roman"/>
                <a:cs typeface="Times New Roman"/>
              </a:rPr>
              <a:t>correctly</a:t>
            </a:r>
            <a:endParaRPr sz="1200">
              <a:latin typeface="Times New Roman"/>
              <a:cs typeface="Times New Roman"/>
            </a:endParaRPr>
          </a:p>
          <a:p>
            <a:pPr marL="12700">
              <a:lnSpc>
                <a:spcPct val="100000"/>
              </a:lnSpc>
              <a:spcBef>
                <a:spcPts val="85"/>
              </a:spcBef>
            </a:pPr>
            <a:r>
              <a:rPr sz="1200" spc="-5" dirty="0">
                <a:latin typeface="Times New Roman"/>
                <a:cs typeface="Times New Roman"/>
              </a:rPr>
              <a:t>implements </a:t>
            </a:r>
            <a:r>
              <a:rPr sz="1200" dirty="0">
                <a:latin typeface="Times New Roman"/>
                <a:cs typeface="Times New Roman"/>
              </a:rPr>
              <a:t>a specific function.  </a:t>
            </a:r>
            <a:r>
              <a:rPr sz="1200" b="1" i="1" u="heavy" spc="-5" dirty="0">
                <a:uFill>
                  <a:solidFill>
                    <a:srgbClr val="000000"/>
                  </a:solidFill>
                </a:uFill>
                <a:latin typeface="Times New Roman"/>
                <a:cs typeface="Times New Roman"/>
              </a:rPr>
              <a:t>Validation</a:t>
            </a:r>
            <a:r>
              <a:rPr sz="1200" b="1" i="1" spc="-5" dirty="0">
                <a:latin typeface="Times New Roman"/>
                <a:cs typeface="Times New Roman"/>
              </a:rPr>
              <a:t>  </a:t>
            </a:r>
            <a:r>
              <a:rPr sz="1200" spc="-5" dirty="0">
                <a:latin typeface="Times New Roman"/>
                <a:cs typeface="Times New Roman"/>
              </a:rPr>
              <a:t>refers  </a:t>
            </a:r>
            <a:r>
              <a:rPr sz="1200" dirty="0">
                <a:latin typeface="Times New Roman"/>
                <a:cs typeface="Times New Roman"/>
              </a:rPr>
              <a:t>to a </a:t>
            </a:r>
            <a:r>
              <a:rPr sz="1200" spc="-5" dirty="0">
                <a:latin typeface="Times New Roman"/>
                <a:cs typeface="Times New Roman"/>
              </a:rPr>
              <a:t>different  set </a:t>
            </a:r>
            <a:r>
              <a:rPr sz="1200" spc="5" dirty="0">
                <a:latin typeface="Times New Roman"/>
                <a:cs typeface="Times New Roman"/>
              </a:rPr>
              <a:t>of </a:t>
            </a:r>
            <a:r>
              <a:rPr sz="1200" dirty="0">
                <a:latin typeface="Times New Roman"/>
                <a:cs typeface="Times New Roman"/>
              </a:rPr>
              <a:t>tasks that ensure that </a:t>
            </a:r>
            <a:r>
              <a:rPr sz="1200" spc="190"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12700" marR="10795">
              <a:lnSpc>
                <a:spcPct val="109200"/>
              </a:lnSpc>
              <a:spcBef>
                <a:spcPts val="10"/>
              </a:spcBef>
            </a:pPr>
            <a:r>
              <a:rPr sz="1200" spc="-5" dirty="0">
                <a:latin typeface="Times New Roman"/>
                <a:cs typeface="Times New Roman"/>
              </a:rPr>
              <a:t>software </a:t>
            </a:r>
            <a:r>
              <a:rPr sz="1200" dirty="0">
                <a:latin typeface="Times New Roman"/>
                <a:cs typeface="Times New Roman"/>
              </a:rPr>
              <a:t>that </a:t>
            </a:r>
            <a:r>
              <a:rPr sz="1200" spc="-5" dirty="0">
                <a:latin typeface="Times New Roman"/>
                <a:cs typeface="Times New Roman"/>
              </a:rPr>
              <a:t>has </a:t>
            </a:r>
            <a:r>
              <a:rPr sz="1200" dirty="0">
                <a:latin typeface="Times New Roman"/>
                <a:cs typeface="Times New Roman"/>
              </a:rPr>
              <a:t>been built </a:t>
            </a:r>
            <a:r>
              <a:rPr sz="1200" spc="-5" dirty="0">
                <a:latin typeface="Times New Roman"/>
                <a:cs typeface="Times New Roman"/>
              </a:rPr>
              <a:t>is traceable </a:t>
            </a:r>
            <a:r>
              <a:rPr sz="1200" dirty="0">
                <a:latin typeface="Times New Roman"/>
                <a:cs typeface="Times New Roman"/>
              </a:rPr>
              <a:t>to </a:t>
            </a:r>
            <a:r>
              <a:rPr sz="1200" spc="-5" dirty="0">
                <a:latin typeface="Times New Roman"/>
                <a:cs typeface="Times New Roman"/>
              </a:rPr>
              <a:t>customer requirements. Boehm </a:t>
            </a:r>
            <a:r>
              <a:rPr sz="1200" dirty="0">
                <a:latin typeface="Times New Roman"/>
                <a:cs typeface="Times New Roman"/>
              </a:rPr>
              <a:t>states this </a:t>
            </a:r>
            <a:r>
              <a:rPr sz="1200" spc="-5" dirty="0">
                <a:latin typeface="Times New Roman"/>
                <a:cs typeface="Times New Roman"/>
              </a:rPr>
              <a:t>another way:  Verification: “Are </a:t>
            </a:r>
            <a:r>
              <a:rPr sz="1200" dirty="0">
                <a:latin typeface="Times New Roman"/>
                <a:cs typeface="Times New Roman"/>
              </a:rPr>
              <a:t>we building the </a:t>
            </a:r>
            <a:r>
              <a:rPr sz="1200" spc="-5" dirty="0">
                <a:latin typeface="Times New Roman"/>
                <a:cs typeface="Times New Roman"/>
              </a:rPr>
              <a:t>product</a:t>
            </a:r>
            <a:r>
              <a:rPr sz="1200" spc="-15" dirty="0">
                <a:latin typeface="Times New Roman"/>
                <a:cs typeface="Times New Roman"/>
              </a:rPr>
              <a:t> </a:t>
            </a:r>
            <a:r>
              <a:rPr sz="1200" dirty="0">
                <a:latin typeface="Times New Roman"/>
                <a:cs typeface="Times New Roman"/>
              </a:rPr>
              <a:t>right?”</a:t>
            </a:r>
            <a:endParaRPr sz="1200">
              <a:latin typeface="Times New Roman"/>
              <a:cs typeface="Times New Roman"/>
            </a:endParaRPr>
          </a:p>
          <a:p>
            <a:pPr marL="12700">
              <a:lnSpc>
                <a:spcPts val="1390"/>
              </a:lnSpc>
            </a:pPr>
            <a:r>
              <a:rPr sz="1200" spc="-5" dirty="0">
                <a:latin typeface="Times New Roman"/>
                <a:cs typeface="Times New Roman"/>
              </a:rPr>
              <a:t>Validation: “Are </a:t>
            </a:r>
            <a:r>
              <a:rPr sz="1200" dirty="0">
                <a:latin typeface="Times New Roman"/>
                <a:cs typeface="Times New Roman"/>
              </a:rPr>
              <a:t>we building the </a:t>
            </a:r>
            <a:r>
              <a:rPr sz="1200" spc="-5" dirty="0">
                <a:latin typeface="Times New Roman"/>
                <a:cs typeface="Times New Roman"/>
              </a:rPr>
              <a:t>right</a:t>
            </a:r>
            <a:r>
              <a:rPr sz="1200" spc="-20" dirty="0">
                <a:latin typeface="Times New Roman"/>
                <a:cs typeface="Times New Roman"/>
              </a:rPr>
              <a:t> </a:t>
            </a:r>
            <a:r>
              <a:rPr sz="1200" dirty="0">
                <a:latin typeface="Times New Roman"/>
                <a:cs typeface="Times New Roman"/>
              </a:rPr>
              <a:t>product?”</a:t>
            </a:r>
            <a:endParaRPr sz="1200">
              <a:latin typeface="Times New Roman"/>
              <a:cs typeface="Times New Roman"/>
            </a:endParaRPr>
          </a:p>
          <a:p>
            <a:pPr marL="50800">
              <a:lnSpc>
                <a:spcPct val="100000"/>
              </a:lnSpc>
              <a:spcBef>
                <a:spcPts val="170"/>
              </a:spcBef>
            </a:pPr>
            <a:r>
              <a:rPr sz="1200" b="1" u="heavy" spc="-5" dirty="0">
                <a:uFill>
                  <a:solidFill>
                    <a:srgbClr val="000000"/>
                  </a:solidFill>
                </a:uFill>
                <a:latin typeface="Times New Roman"/>
                <a:cs typeface="Times New Roman"/>
              </a:rPr>
              <a:t>Software Testing </a:t>
            </a:r>
            <a:r>
              <a:rPr sz="1200" b="1" u="heavy" dirty="0">
                <a:uFill>
                  <a:solidFill>
                    <a:srgbClr val="000000"/>
                  </a:solidFill>
                </a:uFill>
                <a:latin typeface="Times New Roman"/>
                <a:cs typeface="Times New Roman"/>
              </a:rPr>
              <a:t>Strategy—The Big</a:t>
            </a:r>
            <a:r>
              <a:rPr sz="1200" b="1" u="heavy" spc="-5" dirty="0">
                <a:uFill>
                  <a:solidFill>
                    <a:srgbClr val="000000"/>
                  </a:solidFill>
                </a:uFill>
                <a:latin typeface="Times New Roman"/>
                <a:cs typeface="Times New Roman"/>
              </a:rPr>
              <a:t> Picture</a:t>
            </a:r>
            <a:endParaRPr sz="1200">
              <a:latin typeface="Times New Roman"/>
              <a:cs typeface="Times New Roman"/>
            </a:endParaRPr>
          </a:p>
        </p:txBody>
      </p:sp>
      <p:sp>
        <p:nvSpPr>
          <p:cNvPr id="6" name="object 6"/>
          <p:cNvSpPr txBox="1"/>
          <p:nvPr/>
        </p:nvSpPr>
        <p:spPr>
          <a:xfrm>
            <a:off x="3134995" y="8792667"/>
            <a:ext cx="15030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Figure </a:t>
            </a:r>
            <a:r>
              <a:rPr sz="1200" dirty="0">
                <a:latin typeface="Times New Roman"/>
                <a:cs typeface="Times New Roman"/>
              </a:rPr>
              <a:t>Testing</a:t>
            </a:r>
            <a:r>
              <a:rPr sz="1200" spc="-85" dirty="0">
                <a:latin typeface="Times New Roman"/>
                <a:cs typeface="Times New Roman"/>
              </a:rPr>
              <a:t> </a:t>
            </a:r>
            <a:r>
              <a:rPr sz="1200" dirty="0">
                <a:latin typeface="Times New Roman"/>
                <a:cs typeface="Times New Roman"/>
              </a:rPr>
              <a:t>Strategy</a:t>
            </a:r>
            <a:endParaRPr sz="1200">
              <a:latin typeface="Times New Roman"/>
              <a:cs typeface="Times New Roman"/>
            </a:endParaRPr>
          </a:p>
        </p:txBody>
      </p:sp>
      <p:sp>
        <p:nvSpPr>
          <p:cNvPr id="7" name="object 7"/>
          <p:cNvSpPr/>
          <p:nvPr/>
        </p:nvSpPr>
        <p:spPr>
          <a:xfrm>
            <a:off x="1571244" y="6934200"/>
            <a:ext cx="4629911" cy="1857756"/>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114</a:t>
            </a:fld>
            <a:endParaRPr dirty="0"/>
          </a:p>
        </p:txBody>
      </p:sp>
    </p:spTree>
    <p:extLst>
      <p:ext uri="{BB962C8B-B14F-4D97-AF65-F5344CB8AC3E}">
        <p14:creationId xmlns:p14="http://schemas.microsoft.com/office/powerpoint/2010/main" val="29373177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1060450"/>
            <a:ext cx="5972175" cy="5151755"/>
          </a:xfrm>
          <a:prstGeom prst="rect">
            <a:avLst/>
          </a:prstGeom>
        </p:spPr>
        <p:txBody>
          <a:bodyPr vert="horz" wrap="square" lIns="0" tIns="41275" rIns="0" bIns="0" rtlCol="0">
            <a:spAutoFit/>
          </a:bodyPr>
          <a:lstStyle/>
          <a:p>
            <a:pPr marL="12700" algn="just">
              <a:lnSpc>
                <a:spcPct val="100000"/>
              </a:lnSpc>
              <a:spcBef>
                <a:spcPts val="325"/>
              </a:spcBef>
            </a:pPr>
            <a:r>
              <a:rPr sz="1200" spc="-5" dirty="0">
                <a:latin typeface="Times New Roman"/>
                <a:cs typeface="Times New Roman"/>
              </a:rPr>
              <a:t>A </a:t>
            </a:r>
            <a:r>
              <a:rPr sz="1200" dirty="0">
                <a:latin typeface="Times New Roman"/>
                <a:cs typeface="Times New Roman"/>
              </a:rPr>
              <a:t>strategy for software testing </a:t>
            </a:r>
            <a:r>
              <a:rPr sz="1200" spc="5" dirty="0">
                <a:latin typeface="Times New Roman"/>
                <a:cs typeface="Times New Roman"/>
              </a:rPr>
              <a:t>may </a:t>
            </a:r>
            <a:r>
              <a:rPr sz="1200" spc="-5" dirty="0">
                <a:latin typeface="Times New Roman"/>
                <a:cs typeface="Times New Roman"/>
              </a:rPr>
              <a:t>also </a:t>
            </a:r>
            <a:r>
              <a:rPr sz="1200" dirty="0">
                <a:latin typeface="Times New Roman"/>
                <a:cs typeface="Times New Roman"/>
              </a:rPr>
              <a:t>be </a:t>
            </a:r>
            <a:r>
              <a:rPr sz="1200" spc="-5" dirty="0">
                <a:latin typeface="Times New Roman"/>
                <a:cs typeface="Times New Roman"/>
              </a:rPr>
              <a:t>viewed </a:t>
            </a:r>
            <a:r>
              <a:rPr sz="1200" dirty="0">
                <a:latin typeface="Times New Roman"/>
                <a:cs typeface="Times New Roman"/>
              </a:rPr>
              <a:t>in the context of the </a:t>
            </a:r>
            <a:r>
              <a:rPr sz="1200" spc="-5" dirty="0">
                <a:latin typeface="Times New Roman"/>
                <a:cs typeface="Times New Roman"/>
              </a:rPr>
              <a:t>spiral </a:t>
            </a:r>
            <a:r>
              <a:rPr sz="1200" dirty="0">
                <a:latin typeface="Times New Roman"/>
                <a:cs typeface="Times New Roman"/>
              </a:rPr>
              <a:t>( </a:t>
            </a:r>
            <a:r>
              <a:rPr sz="1200" spc="-5" dirty="0">
                <a:latin typeface="Times New Roman"/>
                <a:cs typeface="Times New Roman"/>
              </a:rPr>
              <a:t>Figure</a:t>
            </a:r>
            <a:r>
              <a:rPr sz="1200" spc="240"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510540" marR="8890" indent="-228600" algn="just">
              <a:lnSpc>
                <a:spcPct val="110400"/>
              </a:lnSpc>
              <a:spcBef>
                <a:spcPts val="80"/>
              </a:spcBef>
              <a:buFont typeface="Symbol"/>
              <a:buChar char=""/>
              <a:tabLst>
                <a:tab pos="511175" algn="l"/>
              </a:tabLst>
            </a:pPr>
            <a:r>
              <a:rPr sz="1200" i="1" u="sng" dirty="0">
                <a:uFill>
                  <a:solidFill>
                    <a:srgbClr val="000000"/>
                  </a:solidFill>
                </a:uFill>
                <a:latin typeface="Times New Roman"/>
                <a:cs typeface="Times New Roman"/>
              </a:rPr>
              <a:t>Unit testing</a:t>
            </a:r>
            <a:r>
              <a:rPr sz="1200" i="1" dirty="0">
                <a:latin typeface="Times New Roman"/>
                <a:cs typeface="Times New Roman"/>
              </a:rPr>
              <a:t> </a:t>
            </a:r>
            <a:r>
              <a:rPr sz="1200" spc="-5" dirty="0">
                <a:latin typeface="Times New Roman"/>
                <a:cs typeface="Times New Roman"/>
              </a:rPr>
              <a:t>begins at </a:t>
            </a:r>
            <a:r>
              <a:rPr sz="1200" dirty="0">
                <a:latin typeface="Times New Roman"/>
                <a:cs typeface="Times New Roman"/>
              </a:rPr>
              <a:t>the </a:t>
            </a:r>
            <a:r>
              <a:rPr sz="1200" spc="-5" dirty="0">
                <a:latin typeface="Times New Roman"/>
                <a:cs typeface="Times New Roman"/>
              </a:rPr>
              <a:t>vortex </a:t>
            </a:r>
            <a:r>
              <a:rPr sz="1200" dirty="0">
                <a:latin typeface="Times New Roman"/>
                <a:cs typeface="Times New Roman"/>
              </a:rPr>
              <a:t>of the </a:t>
            </a:r>
            <a:r>
              <a:rPr sz="1200" spc="-5" dirty="0">
                <a:latin typeface="Times New Roman"/>
                <a:cs typeface="Times New Roman"/>
              </a:rPr>
              <a:t>spiral and concentrates </a:t>
            </a:r>
            <a:r>
              <a:rPr sz="1200" dirty="0">
                <a:latin typeface="Times New Roman"/>
                <a:cs typeface="Times New Roman"/>
              </a:rPr>
              <a:t>on </a:t>
            </a:r>
            <a:r>
              <a:rPr sz="1200" spc="-5" dirty="0">
                <a:latin typeface="Times New Roman"/>
                <a:cs typeface="Times New Roman"/>
              </a:rPr>
              <a:t>each </a:t>
            </a:r>
            <a:r>
              <a:rPr sz="1200" dirty="0">
                <a:latin typeface="Times New Roman"/>
                <a:cs typeface="Times New Roman"/>
              </a:rPr>
              <a:t>unit </a:t>
            </a:r>
            <a:r>
              <a:rPr sz="1200" spc="-5" dirty="0">
                <a:latin typeface="Times New Roman"/>
                <a:cs typeface="Times New Roman"/>
              </a:rPr>
              <a:t>(e.g.,  component, class, </a:t>
            </a:r>
            <a:r>
              <a:rPr sz="1200" dirty="0">
                <a:latin typeface="Times New Roman"/>
                <a:cs typeface="Times New Roman"/>
              </a:rPr>
              <a:t>or WebApp </a:t>
            </a:r>
            <a:r>
              <a:rPr sz="1200" spc="-5" dirty="0">
                <a:latin typeface="Times New Roman"/>
                <a:cs typeface="Times New Roman"/>
              </a:rPr>
              <a:t>content </a:t>
            </a:r>
            <a:r>
              <a:rPr sz="1200" dirty="0">
                <a:latin typeface="Times New Roman"/>
                <a:cs typeface="Times New Roman"/>
              </a:rPr>
              <a:t>object) of the </a:t>
            </a:r>
            <a:r>
              <a:rPr sz="1200" spc="-5" dirty="0">
                <a:latin typeface="Times New Roman"/>
                <a:cs typeface="Times New Roman"/>
              </a:rPr>
              <a:t>software as </a:t>
            </a:r>
            <a:r>
              <a:rPr sz="1200" dirty="0">
                <a:latin typeface="Times New Roman"/>
                <a:cs typeface="Times New Roman"/>
              </a:rPr>
              <a:t>implemented in source  </a:t>
            </a:r>
            <a:r>
              <a:rPr sz="1200" spc="-5" dirty="0">
                <a:latin typeface="Times New Roman"/>
                <a:cs typeface="Times New Roman"/>
              </a:rPr>
              <a:t>code.</a:t>
            </a:r>
            <a:endParaRPr sz="1200">
              <a:latin typeface="Times New Roman"/>
              <a:cs typeface="Times New Roman"/>
            </a:endParaRPr>
          </a:p>
          <a:p>
            <a:pPr marL="510540" marR="8255" indent="-228600" algn="just">
              <a:lnSpc>
                <a:spcPct val="110800"/>
              </a:lnSpc>
              <a:spcBef>
                <a:spcPts val="70"/>
              </a:spcBef>
              <a:buFont typeface="Symbol"/>
              <a:buChar char=""/>
              <a:tabLst>
                <a:tab pos="549275" algn="l"/>
              </a:tabLst>
            </a:pPr>
            <a:r>
              <a:rPr dirty="0"/>
              <a:t>	</a:t>
            </a:r>
            <a:r>
              <a:rPr sz="1200" spc="-5" dirty="0">
                <a:latin typeface="Times New Roman"/>
                <a:cs typeface="Times New Roman"/>
              </a:rPr>
              <a:t>Testing progresses </a:t>
            </a:r>
            <a:r>
              <a:rPr sz="1200" spc="10" dirty="0">
                <a:latin typeface="Times New Roman"/>
                <a:cs typeface="Times New Roman"/>
              </a:rPr>
              <a:t>by </a:t>
            </a:r>
            <a:r>
              <a:rPr sz="1200" dirty="0">
                <a:latin typeface="Times New Roman"/>
                <a:cs typeface="Times New Roman"/>
              </a:rPr>
              <a:t>moving </a:t>
            </a:r>
            <a:r>
              <a:rPr sz="1200" spc="-5" dirty="0">
                <a:latin typeface="Times New Roman"/>
                <a:cs typeface="Times New Roman"/>
              </a:rPr>
              <a:t>outward along </a:t>
            </a:r>
            <a:r>
              <a:rPr sz="1200" dirty="0">
                <a:latin typeface="Times New Roman"/>
                <a:cs typeface="Times New Roman"/>
              </a:rPr>
              <a:t>the </a:t>
            </a:r>
            <a:r>
              <a:rPr sz="1200" spc="-5" dirty="0">
                <a:latin typeface="Times New Roman"/>
                <a:cs typeface="Times New Roman"/>
              </a:rPr>
              <a:t>spiral </a:t>
            </a:r>
            <a:r>
              <a:rPr sz="1200" dirty="0">
                <a:latin typeface="Times New Roman"/>
                <a:cs typeface="Times New Roman"/>
              </a:rPr>
              <a:t>to </a:t>
            </a:r>
            <a:r>
              <a:rPr sz="1200" i="1" u="sng" spc="-5" dirty="0">
                <a:uFill>
                  <a:solidFill>
                    <a:srgbClr val="000000"/>
                  </a:solidFill>
                </a:uFill>
                <a:latin typeface="Times New Roman"/>
                <a:cs typeface="Times New Roman"/>
              </a:rPr>
              <a:t>integration testing</a:t>
            </a:r>
            <a:r>
              <a:rPr sz="1200" i="1" spc="-5" dirty="0">
                <a:latin typeface="Times New Roman"/>
                <a:cs typeface="Times New Roman"/>
              </a:rPr>
              <a:t>, </a:t>
            </a:r>
            <a:r>
              <a:rPr sz="1200" spc="-5" dirty="0">
                <a:latin typeface="Times New Roman"/>
                <a:cs typeface="Times New Roman"/>
              </a:rPr>
              <a:t>where </a:t>
            </a:r>
            <a:r>
              <a:rPr sz="1200" dirty="0">
                <a:latin typeface="Times New Roman"/>
                <a:cs typeface="Times New Roman"/>
              </a:rPr>
              <a:t>the  </a:t>
            </a:r>
            <a:r>
              <a:rPr sz="1200" spc="-5" dirty="0">
                <a:latin typeface="Times New Roman"/>
                <a:cs typeface="Times New Roman"/>
              </a:rPr>
              <a:t>focus is </a:t>
            </a:r>
            <a:r>
              <a:rPr sz="1200" dirty="0">
                <a:latin typeface="Times New Roman"/>
                <a:cs typeface="Times New Roman"/>
              </a:rPr>
              <a:t>on </a:t>
            </a:r>
            <a:r>
              <a:rPr sz="1200" spc="-5" dirty="0">
                <a:latin typeface="Times New Roman"/>
                <a:cs typeface="Times New Roman"/>
              </a:rPr>
              <a:t>design and </a:t>
            </a:r>
            <a:r>
              <a:rPr sz="1200" dirty="0">
                <a:latin typeface="Times New Roman"/>
                <a:cs typeface="Times New Roman"/>
              </a:rPr>
              <a:t>the </a:t>
            </a:r>
            <a:r>
              <a:rPr sz="1200" spc="-5" dirty="0">
                <a:latin typeface="Times New Roman"/>
                <a:cs typeface="Times New Roman"/>
              </a:rPr>
              <a:t>construction </a:t>
            </a:r>
            <a:r>
              <a:rPr sz="1200" dirty="0">
                <a:latin typeface="Times New Roman"/>
                <a:cs typeface="Times New Roman"/>
              </a:rPr>
              <a:t>of the </a:t>
            </a:r>
            <a:r>
              <a:rPr sz="1200" spc="-5" dirty="0">
                <a:latin typeface="Times New Roman"/>
                <a:cs typeface="Times New Roman"/>
              </a:rPr>
              <a:t>software</a:t>
            </a:r>
            <a:r>
              <a:rPr sz="1200" spc="40" dirty="0">
                <a:latin typeface="Times New Roman"/>
                <a:cs typeface="Times New Roman"/>
              </a:rPr>
              <a:t> </a:t>
            </a:r>
            <a:r>
              <a:rPr sz="1200" spc="-5" dirty="0">
                <a:latin typeface="Times New Roman"/>
                <a:cs typeface="Times New Roman"/>
              </a:rPr>
              <a:t>architecture.</a:t>
            </a:r>
            <a:endParaRPr sz="1200">
              <a:latin typeface="Times New Roman"/>
              <a:cs typeface="Times New Roman"/>
            </a:endParaRPr>
          </a:p>
          <a:p>
            <a:pPr marL="510540" marR="6350" indent="-228600" algn="just">
              <a:lnSpc>
                <a:spcPct val="110400"/>
              </a:lnSpc>
              <a:spcBef>
                <a:spcPts val="80"/>
              </a:spcBef>
              <a:buFont typeface="Symbol"/>
              <a:buChar char=""/>
              <a:tabLst>
                <a:tab pos="549275" algn="l"/>
              </a:tabLst>
            </a:pPr>
            <a:r>
              <a:rPr dirty="0"/>
              <a:t>	</a:t>
            </a:r>
            <a:r>
              <a:rPr sz="1200" spc="-5" dirty="0">
                <a:latin typeface="Times New Roman"/>
                <a:cs typeface="Times New Roman"/>
              </a:rPr>
              <a:t>Taking </a:t>
            </a:r>
            <a:r>
              <a:rPr sz="1200" dirty="0">
                <a:latin typeface="Times New Roman"/>
                <a:cs typeface="Times New Roman"/>
              </a:rPr>
              <a:t>another turn outward on the spiral, </a:t>
            </a:r>
            <a:r>
              <a:rPr sz="1200" spc="-5" dirty="0">
                <a:latin typeface="Times New Roman"/>
                <a:cs typeface="Times New Roman"/>
              </a:rPr>
              <a:t>you encounter </a:t>
            </a:r>
            <a:r>
              <a:rPr sz="1200" i="1" u="sng" spc="-5" dirty="0">
                <a:uFill>
                  <a:solidFill>
                    <a:srgbClr val="000000"/>
                  </a:solidFill>
                </a:uFill>
                <a:latin typeface="Times New Roman"/>
                <a:cs typeface="Times New Roman"/>
              </a:rPr>
              <a:t>validation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spc="-5" dirty="0">
                <a:latin typeface="Times New Roman"/>
                <a:cs typeface="Times New Roman"/>
              </a:rPr>
              <a:t>where  requirements established as part </a:t>
            </a:r>
            <a:r>
              <a:rPr sz="1200" dirty="0">
                <a:latin typeface="Times New Roman"/>
                <a:cs typeface="Times New Roman"/>
              </a:rPr>
              <a:t>of requirements modeling are validated </a:t>
            </a:r>
            <a:r>
              <a:rPr sz="1200" spc="-5" dirty="0">
                <a:latin typeface="Times New Roman"/>
                <a:cs typeface="Times New Roman"/>
              </a:rPr>
              <a:t>against </a:t>
            </a:r>
            <a:r>
              <a:rPr sz="1200" dirty="0">
                <a:latin typeface="Times New Roman"/>
                <a:cs typeface="Times New Roman"/>
              </a:rPr>
              <a:t>the  </a:t>
            </a:r>
            <a:r>
              <a:rPr sz="1200" spc="-5" dirty="0">
                <a:latin typeface="Times New Roman"/>
                <a:cs typeface="Times New Roman"/>
              </a:rPr>
              <a:t>software </a:t>
            </a:r>
            <a:r>
              <a:rPr sz="1200" dirty="0">
                <a:latin typeface="Times New Roman"/>
                <a:cs typeface="Times New Roman"/>
              </a:rPr>
              <a:t>that has </a:t>
            </a:r>
            <a:r>
              <a:rPr sz="1200" spc="-5" dirty="0">
                <a:latin typeface="Times New Roman"/>
                <a:cs typeface="Times New Roman"/>
              </a:rPr>
              <a:t>been</a:t>
            </a:r>
            <a:r>
              <a:rPr sz="1200" dirty="0">
                <a:latin typeface="Times New Roman"/>
                <a:cs typeface="Times New Roman"/>
              </a:rPr>
              <a:t> constructed.</a:t>
            </a:r>
            <a:endParaRPr sz="1200">
              <a:latin typeface="Times New Roman"/>
              <a:cs typeface="Times New Roman"/>
            </a:endParaRPr>
          </a:p>
          <a:p>
            <a:pPr marL="510540" marR="7620" indent="-228600" algn="just">
              <a:lnSpc>
                <a:spcPct val="110500"/>
              </a:lnSpc>
              <a:spcBef>
                <a:spcPts val="75"/>
              </a:spcBef>
              <a:buFont typeface="Symbol"/>
              <a:buChar char=""/>
              <a:tabLst>
                <a:tab pos="511175" algn="l"/>
              </a:tabLst>
            </a:pPr>
            <a:r>
              <a:rPr sz="1200" spc="-5" dirty="0">
                <a:latin typeface="Times New Roman"/>
                <a:cs typeface="Times New Roman"/>
              </a:rPr>
              <a:t>Finally, </a:t>
            </a:r>
            <a:r>
              <a:rPr sz="1200" spc="-10" dirty="0">
                <a:latin typeface="Times New Roman"/>
                <a:cs typeface="Times New Roman"/>
              </a:rPr>
              <a:t>you </a:t>
            </a:r>
            <a:r>
              <a:rPr sz="1200" spc="-5" dirty="0">
                <a:latin typeface="Times New Roman"/>
                <a:cs typeface="Times New Roman"/>
              </a:rPr>
              <a:t>arrive at </a:t>
            </a:r>
            <a:r>
              <a:rPr sz="1200" i="1" u="sng" spc="-5" dirty="0">
                <a:uFill>
                  <a:solidFill>
                    <a:srgbClr val="000000"/>
                  </a:solidFill>
                </a:uFill>
                <a:latin typeface="Times New Roman"/>
                <a:cs typeface="Times New Roman"/>
              </a:rPr>
              <a:t>system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spc="-5" dirty="0">
                <a:latin typeface="Times New Roman"/>
                <a:cs typeface="Times New Roman"/>
              </a:rPr>
              <a:t>where </a:t>
            </a:r>
            <a:r>
              <a:rPr sz="1200" dirty="0">
                <a:latin typeface="Times New Roman"/>
                <a:cs typeface="Times New Roman"/>
              </a:rPr>
              <a:t>the </a:t>
            </a:r>
            <a:r>
              <a:rPr sz="1200" spc="-5" dirty="0">
                <a:latin typeface="Times New Roman"/>
                <a:cs typeface="Times New Roman"/>
              </a:rPr>
              <a:t>software and </a:t>
            </a:r>
            <a:r>
              <a:rPr sz="1200" dirty="0">
                <a:latin typeface="Times New Roman"/>
                <a:cs typeface="Times New Roman"/>
              </a:rPr>
              <a:t>other </a:t>
            </a:r>
            <a:r>
              <a:rPr sz="1200" spc="-5" dirty="0">
                <a:latin typeface="Times New Roman"/>
                <a:cs typeface="Times New Roman"/>
              </a:rPr>
              <a:t>system elements are  tested</a:t>
            </a:r>
            <a:r>
              <a:rPr sz="1200" spc="-45" dirty="0">
                <a:latin typeface="Times New Roman"/>
                <a:cs typeface="Times New Roman"/>
              </a:rPr>
              <a:t> </a:t>
            </a:r>
            <a:r>
              <a:rPr sz="1200" spc="-5" dirty="0">
                <a:latin typeface="Times New Roman"/>
                <a:cs typeface="Times New Roman"/>
              </a:rPr>
              <a:t>as</a:t>
            </a:r>
            <a:r>
              <a:rPr sz="1200" spc="-4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spc="-5" dirty="0">
                <a:latin typeface="Times New Roman"/>
                <a:cs typeface="Times New Roman"/>
              </a:rPr>
              <a:t>whole.</a:t>
            </a:r>
            <a:r>
              <a:rPr sz="1200" spc="-4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dirty="0">
                <a:latin typeface="Times New Roman"/>
                <a:cs typeface="Times New Roman"/>
              </a:rPr>
              <a:t>test</a:t>
            </a:r>
            <a:r>
              <a:rPr sz="1200" spc="-40" dirty="0">
                <a:latin typeface="Times New Roman"/>
                <a:cs typeface="Times New Roman"/>
              </a:rPr>
              <a:t> </a:t>
            </a:r>
            <a:r>
              <a:rPr sz="1200" spc="-5" dirty="0">
                <a:latin typeface="Times New Roman"/>
                <a:cs typeface="Times New Roman"/>
              </a:rPr>
              <a:t>computer</a:t>
            </a:r>
            <a:r>
              <a:rPr sz="1200" spc="-50" dirty="0">
                <a:latin typeface="Times New Roman"/>
                <a:cs typeface="Times New Roman"/>
              </a:rPr>
              <a:t> </a:t>
            </a:r>
            <a:r>
              <a:rPr sz="1200" spc="-5" dirty="0">
                <a:latin typeface="Times New Roman"/>
                <a:cs typeface="Times New Roman"/>
              </a:rPr>
              <a:t>software,</a:t>
            </a:r>
            <a:r>
              <a:rPr sz="1200" spc="-20" dirty="0">
                <a:latin typeface="Times New Roman"/>
                <a:cs typeface="Times New Roman"/>
              </a:rPr>
              <a:t> </a:t>
            </a:r>
            <a:r>
              <a:rPr sz="1200" spc="-10" dirty="0">
                <a:latin typeface="Times New Roman"/>
                <a:cs typeface="Times New Roman"/>
              </a:rPr>
              <a:t>you</a:t>
            </a:r>
            <a:r>
              <a:rPr sz="1200" spc="-30" dirty="0">
                <a:latin typeface="Times New Roman"/>
                <a:cs typeface="Times New Roman"/>
              </a:rPr>
              <a:t> </a:t>
            </a:r>
            <a:r>
              <a:rPr sz="1200" spc="-5" dirty="0">
                <a:latin typeface="Times New Roman"/>
                <a:cs typeface="Times New Roman"/>
              </a:rPr>
              <a:t>spiral</a:t>
            </a:r>
            <a:r>
              <a:rPr sz="1200" spc="-45" dirty="0">
                <a:latin typeface="Times New Roman"/>
                <a:cs typeface="Times New Roman"/>
              </a:rPr>
              <a:t> </a:t>
            </a:r>
            <a:r>
              <a:rPr sz="1200" dirty="0">
                <a:latin typeface="Times New Roman"/>
                <a:cs typeface="Times New Roman"/>
              </a:rPr>
              <a:t>out</a:t>
            </a:r>
            <a:r>
              <a:rPr sz="1200" spc="-45" dirty="0">
                <a:latin typeface="Times New Roman"/>
                <a:cs typeface="Times New Roman"/>
              </a:rPr>
              <a:t> </a:t>
            </a:r>
            <a:r>
              <a:rPr sz="1200" dirty="0">
                <a:latin typeface="Times New Roman"/>
                <a:cs typeface="Times New Roman"/>
              </a:rPr>
              <a:t>along</a:t>
            </a:r>
            <a:r>
              <a:rPr sz="1200" spc="-55" dirty="0">
                <a:latin typeface="Times New Roman"/>
                <a:cs typeface="Times New Roman"/>
              </a:rPr>
              <a:t> </a:t>
            </a:r>
            <a:r>
              <a:rPr sz="1200" dirty="0">
                <a:latin typeface="Times New Roman"/>
                <a:cs typeface="Times New Roman"/>
              </a:rPr>
              <a:t>streamlines</a:t>
            </a:r>
            <a:r>
              <a:rPr sz="1200" spc="-4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spc="-5" dirty="0">
                <a:latin typeface="Times New Roman"/>
                <a:cs typeface="Times New Roman"/>
              </a:rPr>
              <a:t>broaden  </a:t>
            </a:r>
            <a:r>
              <a:rPr sz="1200" dirty="0">
                <a:latin typeface="Times New Roman"/>
                <a:cs typeface="Times New Roman"/>
              </a:rPr>
              <a:t>the </a:t>
            </a:r>
            <a:r>
              <a:rPr sz="1200" spc="-5" dirty="0">
                <a:latin typeface="Times New Roman"/>
                <a:cs typeface="Times New Roman"/>
              </a:rPr>
              <a:t>scope </a:t>
            </a:r>
            <a:r>
              <a:rPr sz="1200" dirty="0">
                <a:latin typeface="Times New Roman"/>
                <a:cs typeface="Times New Roman"/>
              </a:rPr>
              <a:t>of testing with </a:t>
            </a:r>
            <a:r>
              <a:rPr sz="1200" spc="-5" dirty="0">
                <a:latin typeface="Times New Roman"/>
                <a:cs typeface="Times New Roman"/>
              </a:rPr>
              <a:t>each</a:t>
            </a:r>
            <a:r>
              <a:rPr sz="1200" spc="-15" dirty="0">
                <a:latin typeface="Times New Roman"/>
                <a:cs typeface="Times New Roman"/>
              </a:rPr>
              <a:t> </a:t>
            </a:r>
            <a:r>
              <a:rPr sz="1200" dirty="0">
                <a:latin typeface="Times New Roman"/>
                <a:cs typeface="Times New Roman"/>
              </a:rPr>
              <a:t>turn.</a:t>
            </a:r>
            <a:endParaRPr sz="1200">
              <a:latin typeface="Times New Roman"/>
              <a:cs typeface="Times New Roman"/>
            </a:endParaRPr>
          </a:p>
          <a:p>
            <a:pPr marL="510540" marR="6985" indent="-228600" algn="just">
              <a:lnSpc>
                <a:spcPct val="110300"/>
              </a:lnSpc>
              <a:spcBef>
                <a:spcPts val="80"/>
              </a:spcBef>
              <a:buFont typeface="Symbol"/>
              <a:buChar char=""/>
              <a:tabLst>
                <a:tab pos="551180" algn="l"/>
              </a:tabLst>
            </a:pPr>
            <a:r>
              <a:rPr dirty="0"/>
              <a:t>	</a:t>
            </a:r>
            <a:r>
              <a:rPr sz="1200" spc="-5" dirty="0">
                <a:latin typeface="Times New Roman"/>
                <a:cs typeface="Times New Roman"/>
              </a:rPr>
              <a:t>Initially, tests focus each component individually, ensuring </a:t>
            </a:r>
            <a:r>
              <a:rPr sz="1200" dirty="0">
                <a:latin typeface="Times New Roman"/>
                <a:cs typeface="Times New Roman"/>
              </a:rPr>
              <a:t>that it </a:t>
            </a:r>
            <a:r>
              <a:rPr sz="1200" spc="-5" dirty="0">
                <a:latin typeface="Times New Roman"/>
                <a:cs typeface="Times New Roman"/>
              </a:rPr>
              <a:t>functions </a:t>
            </a:r>
            <a:r>
              <a:rPr sz="1200" dirty="0">
                <a:latin typeface="Times New Roman"/>
                <a:cs typeface="Times New Roman"/>
              </a:rPr>
              <a:t>properly </a:t>
            </a:r>
            <a:r>
              <a:rPr sz="1200" spc="-5" dirty="0">
                <a:latin typeface="Times New Roman"/>
                <a:cs typeface="Times New Roman"/>
              </a:rPr>
              <a:t>as </a:t>
            </a:r>
            <a:r>
              <a:rPr sz="1200" dirty="0">
                <a:latin typeface="Times New Roman"/>
                <a:cs typeface="Times New Roman"/>
              </a:rPr>
              <a:t>a  unit.</a:t>
            </a:r>
            <a:r>
              <a:rPr sz="1200" spc="-45" dirty="0">
                <a:latin typeface="Times New Roman"/>
                <a:cs typeface="Times New Roman"/>
              </a:rPr>
              <a:t> </a:t>
            </a:r>
            <a:r>
              <a:rPr sz="1200" spc="-5" dirty="0">
                <a:latin typeface="Times New Roman"/>
                <a:cs typeface="Times New Roman"/>
              </a:rPr>
              <a:t>Hence,</a:t>
            </a:r>
            <a:r>
              <a:rPr sz="1200" spc="-4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name</a:t>
            </a:r>
            <a:r>
              <a:rPr sz="1200" spc="-35" dirty="0">
                <a:latin typeface="Times New Roman"/>
                <a:cs typeface="Times New Roman"/>
              </a:rPr>
              <a:t> </a:t>
            </a:r>
            <a:r>
              <a:rPr sz="1200" b="1" i="1" u="heavy" dirty="0">
                <a:uFill>
                  <a:solidFill>
                    <a:srgbClr val="000000"/>
                  </a:solidFill>
                </a:uFill>
                <a:latin typeface="Times New Roman"/>
                <a:cs typeface="Times New Roman"/>
              </a:rPr>
              <a:t>unit</a:t>
            </a:r>
            <a:r>
              <a:rPr sz="1200" b="1" i="1" u="heavy" spc="-35" dirty="0">
                <a:uFill>
                  <a:solidFill>
                    <a:srgbClr val="000000"/>
                  </a:solidFill>
                </a:uFill>
                <a:latin typeface="Times New Roman"/>
                <a:cs typeface="Times New Roman"/>
              </a:rPr>
              <a:t> </a:t>
            </a:r>
            <a:r>
              <a:rPr sz="1200" b="1" i="1" u="heavy" dirty="0">
                <a:uFill>
                  <a:solidFill>
                    <a:srgbClr val="000000"/>
                  </a:solidFill>
                </a:uFill>
                <a:latin typeface="Times New Roman"/>
                <a:cs typeface="Times New Roman"/>
              </a:rPr>
              <a:t>testing</a:t>
            </a:r>
            <a:r>
              <a:rPr sz="1200" i="1" dirty="0">
                <a:latin typeface="Times New Roman"/>
                <a:cs typeface="Times New Roman"/>
              </a:rPr>
              <a:t>.</a:t>
            </a:r>
            <a:r>
              <a:rPr sz="1200" i="1" spc="-40" dirty="0">
                <a:latin typeface="Times New Roman"/>
                <a:cs typeface="Times New Roman"/>
              </a:rPr>
              <a:t> </a:t>
            </a:r>
            <a:r>
              <a:rPr sz="1200" dirty="0">
                <a:latin typeface="Times New Roman"/>
                <a:cs typeface="Times New Roman"/>
              </a:rPr>
              <a:t>Unit</a:t>
            </a:r>
            <a:r>
              <a:rPr sz="1200" spc="-35" dirty="0">
                <a:latin typeface="Times New Roman"/>
                <a:cs typeface="Times New Roman"/>
              </a:rPr>
              <a:t> </a:t>
            </a:r>
            <a:r>
              <a:rPr sz="1200" dirty="0">
                <a:latin typeface="Times New Roman"/>
                <a:cs typeface="Times New Roman"/>
              </a:rPr>
              <a:t>testing</a:t>
            </a:r>
            <a:r>
              <a:rPr sz="1200" spc="-45" dirty="0">
                <a:latin typeface="Times New Roman"/>
                <a:cs typeface="Times New Roman"/>
              </a:rPr>
              <a:t> </a:t>
            </a:r>
            <a:r>
              <a:rPr sz="1200" spc="-5" dirty="0">
                <a:latin typeface="Times New Roman"/>
                <a:cs typeface="Times New Roman"/>
              </a:rPr>
              <a:t>makes</a:t>
            </a:r>
            <a:r>
              <a:rPr sz="1200" spc="-35" dirty="0">
                <a:latin typeface="Times New Roman"/>
                <a:cs typeface="Times New Roman"/>
              </a:rPr>
              <a:t> </a:t>
            </a:r>
            <a:r>
              <a:rPr sz="1200" dirty="0">
                <a:latin typeface="Times New Roman"/>
                <a:cs typeface="Times New Roman"/>
              </a:rPr>
              <a:t>heavy</a:t>
            </a:r>
            <a:r>
              <a:rPr sz="1200" spc="-60" dirty="0">
                <a:latin typeface="Times New Roman"/>
                <a:cs typeface="Times New Roman"/>
              </a:rPr>
              <a:t> </a:t>
            </a:r>
            <a:r>
              <a:rPr sz="1200" dirty="0">
                <a:latin typeface="Times New Roman"/>
                <a:cs typeface="Times New Roman"/>
              </a:rPr>
              <a:t>use</a:t>
            </a:r>
            <a:r>
              <a:rPr sz="1200" spc="-45"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testing</a:t>
            </a:r>
            <a:r>
              <a:rPr sz="1200" spc="-50" dirty="0">
                <a:latin typeface="Times New Roman"/>
                <a:cs typeface="Times New Roman"/>
              </a:rPr>
              <a:t> </a:t>
            </a:r>
            <a:r>
              <a:rPr sz="1200" dirty="0">
                <a:latin typeface="Times New Roman"/>
                <a:cs typeface="Times New Roman"/>
              </a:rPr>
              <a:t>techniques</a:t>
            </a:r>
            <a:r>
              <a:rPr sz="1200" spc="-40" dirty="0">
                <a:latin typeface="Times New Roman"/>
                <a:cs typeface="Times New Roman"/>
              </a:rPr>
              <a:t> </a:t>
            </a:r>
            <a:r>
              <a:rPr sz="1200" dirty="0">
                <a:latin typeface="Times New Roman"/>
                <a:cs typeface="Times New Roman"/>
              </a:rPr>
              <a:t>that  </a:t>
            </a:r>
            <a:r>
              <a:rPr sz="1200" spc="-5" dirty="0">
                <a:latin typeface="Times New Roman"/>
                <a:cs typeface="Times New Roman"/>
              </a:rPr>
              <a:t>exercise</a:t>
            </a:r>
            <a:r>
              <a:rPr sz="1200" spc="-60" dirty="0">
                <a:latin typeface="Times New Roman"/>
                <a:cs typeface="Times New Roman"/>
              </a:rPr>
              <a:t> </a:t>
            </a:r>
            <a:r>
              <a:rPr sz="1200" dirty="0">
                <a:latin typeface="Times New Roman"/>
                <a:cs typeface="Times New Roman"/>
              </a:rPr>
              <a:t>specific</a:t>
            </a:r>
            <a:r>
              <a:rPr sz="1200" spc="-55" dirty="0">
                <a:latin typeface="Times New Roman"/>
                <a:cs typeface="Times New Roman"/>
              </a:rPr>
              <a:t> </a:t>
            </a:r>
            <a:r>
              <a:rPr sz="1200" spc="-5" dirty="0">
                <a:latin typeface="Times New Roman"/>
                <a:cs typeface="Times New Roman"/>
              </a:rPr>
              <a:t>paths</a:t>
            </a:r>
            <a:r>
              <a:rPr sz="1200" spc="-50" dirty="0">
                <a:latin typeface="Times New Roman"/>
                <a:cs typeface="Times New Roman"/>
              </a:rPr>
              <a:t> </a:t>
            </a: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spc="-5" dirty="0">
                <a:latin typeface="Times New Roman"/>
                <a:cs typeface="Times New Roman"/>
              </a:rPr>
              <a:t>component’s</a:t>
            </a:r>
            <a:r>
              <a:rPr sz="1200" spc="-45" dirty="0">
                <a:latin typeface="Times New Roman"/>
                <a:cs typeface="Times New Roman"/>
              </a:rPr>
              <a:t> </a:t>
            </a:r>
            <a:r>
              <a:rPr sz="1200" spc="-5" dirty="0">
                <a:latin typeface="Times New Roman"/>
                <a:cs typeface="Times New Roman"/>
              </a:rPr>
              <a:t>control</a:t>
            </a:r>
            <a:r>
              <a:rPr sz="1200" spc="-50" dirty="0">
                <a:latin typeface="Times New Roman"/>
                <a:cs typeface="Times New Roman"/>
              </a:rPr>
              <a:t> </a:t>
            </a:r>
            <a:r>
              <a:rPr sz="1200" spc="-5" dirty="0">
                <a:latin typeface="Times New Roman"/>
                <a:cs typeface="Times New Roman"/>
              </a:rPr>
              <a:t>structure</a:t>
            </a:r>
            <a:r>
              <a:rPr sz="1200" spc="-65"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ensure</a:t>
            </a:r>
            <a:r>
              <a:rPr sz="1200" spc="-60" dirty="0">
                <a:latin typeface="Times New Roman"/>
                <a:cs typeface="Times New Roman"/>
              </a:rPr>
              <a:t> </a:t>
            </a:r>
            <a:r>
              <a:rPr sz="1200" dirty="0">
                <a:latin typeface="Times New Roman"/>
                <a:cs typeface="Times New Roman"/>
              </a:rPr>
              <a:t>complete</a:t>
            </a:r>
            <a:r>
              <a:rPr sz="1200" spc="-50" dirty="0">
                <a:latin typeface="Times New Roman"/>
                <a:cs typeface="Times New Roman"/>
              </a:rPr>
              <a:t> </a:t>
            </a:r>
            <a:r>
              <a:rPr sz="1200" spc="-5" dirty="0">
                <a:latin typeface="Times New Roman"/>
                <a:cs typeface="Times New Roman"/>
              </a:rPr>
              <a:t>coverage</a:t>
            </a:r>
            <a:r>
              <a:rPr sz="1200" spc="-55" dirty="0">
                <a:latin typeface="Times New Roman"/>
                <a:cs typeface="Times New Roman"/>
              </a:rPr>
              <a:t> </a:t>
            </a:r>
            <a:r>
              <a:rPr sz="1200" dirty="0">
                <a:latin typeface="Times New Roman"/>
                <a:cs typeface="Times New Roman"/>
              </a:rPr>
              <a:t>and  maximum </a:t>
            </a:r>
            <a:r>
              <a:rPr sz="1200" spc="-5" dirty="0">
                <a:latin typeface="Times New Roman"/>
                <a:cs typeface="Times New Roman"/>
              </a:rPr>
              <a:t>error</a:t>
            </a:r>
            <a:r>
              <a:rPr sz="1200" spc="-15" dirty="0">
                <a:latin typeface="Times New Roman"/>
                <a:cs typeface="Times New Roman"/>
              </a:rPr>
              <a:t> </a:t>
            </a:r>
            <a:r>
              <a:rPr sz="1200" spc="-5" dirty="0">
                <a:latin typeface="Times New Roman"/>
                <a:cs typeface="Times New Roman"/>
              </a:rPr>
              <a:t>detection.</a:t>
            </a:r>
            <a:endParaRPr sz="1200">
              <a:latin typeface="Times New Roman"/>
              <a:cs typeface="Times New Roman"/>
            </a:endParaRPr>
          </a:p>
          <a:p>
            <a:pPr marL="510540" marR="6350" indent="-228600" algn="just">
              <a:lnSpc>
                <a:spcPct val="110200"/>
              </a:lnSpc>
              <a:spcBef>
                <a:spcPts val="85"/>
              </a:spcBef>
              <a:buFont typeface="Symbol"/>
              <a:buChar char=""/>
              <a:tabLst>
                <a:tab pos="549275" algn="l"/>
              </a:tabLst>
            </a:pPr>
            <a:r>
              <a:rPr dirty="0"/>
              <a:t>	</a:t>
            </a:r>
            <a:r>
              <a:rPr sz="1200" dirty="0">
                <a:latin typeface="Times New Roman"/>
                <a:cs typeface="Times New Roman"/>
              </a:rPr>
              <a:t>Next, </a:t>
            </a:r>
            <a:r>
              <a:rPr sz="1200" spc="-5" dirty="0">
                <a:latin typeface="Times New Roman"/>
                <a:cs typeface="Times New Roman"/>
              </a:rPr>
              <a:t>components </a:t>
            </a:r>
            <a:r>
              <a:rPr sz="1200" dirty="0">
                <a:latin typeface="Times New Roman"/>
                <a:cs typeface="Times New Roman"/>
              </a:rPr>
              <a:t>must be </a:t>
            </a:r>
            <a:r>
              <a:rPr sz="1200" spc="-5" dirty="0">
                <a:latin typeface="Times New Roman"/>
                <a:cs typeface="Times New Roman"/>
              </a:rPr>
              <a:t>assembled </a:t>
            </a:r>
            <a:r>
              <a:rPr sz="1200" dirty="0">
                <a:latin typeface="Times New Roman"/>
                <a:cs typeface="Times New Roman"/>
              </a:rPr>
              <a:t>or </a:t>
            </a:r>
            <a:r>
              <a:rPr sz="1200" spc="-5" dirty="0">
                <a:latin typeface="Times New Roman"/>
                <a:cs typeface="Times New Roman"/>
              </a:rPr>
              <a:t>integrated </a:t>
            </a:r>
            <a:r>
              <a:rPr sz="1200" dirty="0">
                <a:latin typeface="Times New Roman"/>
                <a:cs typeface="Times New Roman"/>
              </a:rPr>
              <a:t>to form the complete </a:t>
            </a:r>
            <a:r>
              <a:rPr sz="1200" spc="-5" dirty="0">
                <a:latin typeface="Times New Roman"/>
                <a:cs typeface="Times New Roman"/>
              </a:rPr>
              <a:t>software  package. </a:t>
            </a:r>
            <a:r>
              <a:rPr sz="1200" i="1" u="sng" spc="-5" dirty="0">
                <a:uFill>
                  <a:solidFill>
                    <a:srgbClr val="000000"/>
                  </a:solidFill>
                </a:uFill>
                <a:latin typeface="Times New Roman"/>
                <a:cs typeface="Times New Roman"/>
              </a:rPr>
              <a:t>Integration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spc="-5" dirty="0">
                <a:latin typeface="Times New Roman"/>
                <a:cs typeface="Times New Roman"/>
              </a:rPr>
              <a:t>addresses </a:t>
            </a:r>
            <a:r>
              <a:rPr sz="1200" dirty="0">
                <a:latin typeface="Times New Roman"/>
                <a:cs typeface="Times New Roman"/>
              </a:rPr>
              <a:t>the </a:t>
            </a:r>
            <a:r>
              <a:rPr sz="1200" spc="-5" dirty="0">
                <a:latin typeface="Times New Roman"/>
                <a:cs typeface="Times New Roman"/>
              </a:rPr>
              <a:t>issues associated </a:t>
            </a:r>
            <a:r>
              <a:rPr sz="1200" dirty="0">
                <a:latin typeface="Times New Roman"/>
                <a:cs typeface="Times New Roman"/>
              </a:rPr>
              <a:t>with the dual </a:t>
            </a:r>
            <a:r>
              <a:rPr sz="1200" spc="-5" dirty="0">
                <a:latin typeface="Times New Roman"/>
                <a:cs typeface="Times New Roman"/>
              </a:rPr>
              <a:t>problems </a:t>
            </a:r>
            <a:r>
              <a:rPr sz="1200" dirty="0">
                <a:latin typeface="Times New Roman"/>
                <a:cs typeface="Times New Roman"/>
              </a:rPr>
              <a:t>of  </a:t>
            </a:r>
            <a:r>
              <a:rPr sz="1200" spc="-5" dirty="0">
                <a:latin typeface="Times New Roman"/>
                <a:cs typeface="Times New Roman"/>
              </a:rPr>
              <a:t>verification</a:t>
            </a:r>
            <a:r>
              <a:rPr sz="1200" spc="-5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program</a:t>
            </a:r>
            <a:r>
              <a:rPr sz="1200" spc="-40" dirty="0">
                <a:latin typeface="Times New Roman"/>
                <a:cs typeface="Times New Roman"/>
              </a:rPr>
              <a:t> </a:t>
            </a:r>
            <a:r>
              <a:rPr sz="1200" spc="-5" dirty="0">
                <a:latin typeface="Times New Roman"/>
                <a:cs typeface="Times New Roman"/>
              </a:rPr>
              <a:t>construction.</a:t>
            </a:r>
            <a:r>
              <a:rPr sz="1200" spc="-45" dirty="0">
                <a:latin typeface="Times New Roman"/>
                <a:cs typeface="Times New Roman"/>
              </a:rPr>
              <a:t> </a:t>
            </a:r>
            <a:r>
              <a:rPr sz="1200" spc="-5" dirty="0">
                <a:latin typeface="Times New Roman"/>
                <a:cs typeface="Times New Roman"/>
              </a:rPr>
              <a:t>Testcase</a:t>
            </a:r>
            <a:r>
              <a:rPr sz="1200" spc="-50" dirty="0">
                <a:latin typeface="Times New Roman"/>
                <a:cs typeface="Times New Roman"/>
              </a:rPr>
              <a:t> </a:t>
            </a:r>
            <a:r>
              <a:rPr sz="1200" spc="-5" dirty="0">
                <a:latin typeface="Times New Roman"/>
                <a:cs typeface="Times New Roman"/>
              </a:rPr>
              <a:t>design</a:t>
            </a:r>
            <a:r>
              <a:rPr sz="1200" spc="-50" dirty="0">
                <a:latin typeface="Times New Roman"/>
                <a:cs typeface="Times New Roman"/>
              </a:rPr>
              <a:t> </a:t>
            </a:r>
            <a:r>
              <a:rPr sz="1200" spc="-5" dirty="0">
                <a:latin typeface="Times New Roman"/>
                <a:cs typeface="Times New Roman"/>
              </a:rPr>
              <a:t>techniques</a:t>
            </a:r>
            <a:r>
              <a:rPr sz="1200" spc="-45" dirty="0">
                <a:latin typeface="Times New Roman"/>
                <a:cs typeface="Times New Roman"/>
              </a:rPr>
              <a:t> </a:t>
            </a:r>
            <a:r>
              <a:rPr sz="1200" dirty="0">
                <a:latin typeface="Times New Roman"/>
                <a:cs typeface="Times New Roman"/>
              </a:rPr>
              <a:t>that</a:t>
            </a:r>
            <a:r>
              <a:rPr sz="1200" spc="-50" dirty="0">
                <a:latin typeface="Times New Roman"/>
                <a:cs typeface="Times New Roman"/>
              </a:rPr>
              <a:t> </a:t>
            </a:r>
            <a:r>
              <a:rPr sz="1200" spc="-5" dirty="0">
                <a:latin typeface="Times New Roman"/>
                <a:cs typeface="Times New Roman"/>
              </a:rPr>
              <a:t>focus</a:t>
            </a:r>
            <a:r>
              <a:rPr sz="1200" spc="-35" dirty="0">
                <a:latin typeface="Times New Roman"/>
                <a:cs typeface="Times New Roman"/>
              </a:rPr>
              <a:t> </a:t>
            </a:r>
            <a:r>
              <a:rPr sz="1200" dirty="0">
                <a:latin typeface="Times New Roman"/>
                <a:cs typeface="Times New Roman"/>
              </a:rPr>
              <a:t>on</a:t>
            </a:r>
            <a:r>
              <a:rPr sz="1200" spc="-45" dirty="0">
                <a:latin typeface="Times New Roman"/>
                <a:cs typeface="Times New Roman"/>
              </a:rPr>
              <a:t> </a:t>
            </a:r>
            <a:r>
              <a:rPr sz="1200" dirty="0">
                <a:latin typeface="Times New Roman"/>
                <a:cs typeface="Times New Roman"/>
              </a:rPr>
              <a:t>inputs</a:t>
            </a:r>
            <a:r>
              <a:rPr sz="1200" spc="-50" dirty="0">
                <a:latin typeface="Times New Roman"/>
                <a:cs typeface="Times New Roman"/>
              </a:rPr>
              <a:t> </a:t>
            </a:r>
            <a:r>
              <a:rPr sz="1200" spc="-5" dirty="0">
                <a:latin typeface="Times New Roman"/>
                <a:cs typeface="Times New Roman"/>
              </a:rPr>
              <a:t>and  </a:t>
            </a:r>
            <a:r>
              <a:rPr sz="1200" dirty="0">
                <a:latin typeface="Times New Roman"/>
                <a:cs typeface="Times New Roman"/>
              </a:rPr>
              <a:t>outputs </a:t>
            </a:r>
            <a:r>
              <a:rPr sz="1200" spc="-5" dirty="0">
                <a:latin typeface="Times New Roman"/>
                <a:cs typeface="Times New Roman"/>
              </a:rPr>
              <a:t>are </a:t>
            </a:r>
            <a:r>
              <a:rPr sz="1200" dirty="0">
                <a:latin typeface="Times New Roman"/>
                <a:cs typeface="Times New Roman"/>
              </a:rPr>
              <a:t>more prevalent during </a:t>
            </a:r>
            <a:r>
              <a:rPr sz="1200" spc="-5" dirty="0">
                <a:latin typeface="Times New Roman"/>
                <a:cs typeface="Times New Roman"/>
              </a:rPr>
              <a:t>integration, although </a:t>
            </a:r>
            <a:r>
              <a:rPr sz="1200" dirty="0">
                <a:latin typeface="Times New Roman"/>
                <a:cs typeface="Times New Roman"/>
              </a:rPr>
              <a:t>techniques that </a:t>
            </a:r>
            <a:r>
              <a:rPr sz="1200" spc="-5" dirty="0">
                <a:latin typeface="Times New Roman"/>
                <a:cs typeface="Times New Roman"/>
              </a:rPr>
              <a:t>exercise </a:t>
            </a:r>
            <a:r>
              <a:rPr sz="1200" dirty="0">
                <a:latin typeface="Times New Roman"/>
                <a:cs typeface="Times New Roman"/>
              </a:rPr>
              <a:t>specific  </a:t>
            </a:r>
            <a:r>
              <a:rPr sz="1200" spc="-5" dirty="0">
                <a:latin typeface="Times New Roman"/>
                <a:cs typeface="Times New Roman"/>
              </a:rPr>
              <a:t>program </a:t>
            </a:r>
            <a:r>
              <a:rPr sz="1200" dirty="0">
                <a:latin typeface="Times New Roman"/>
                <a:cs typeface="Times New Roman"/>
              </a:rPr>
              <a:t>paths </a:t>
            </a:r>
            <a:r>
              <a:rPr sz="1200" spc="5" dirty="0">
                <a:latin typeface="Times New Roman"/>
                <a:cs typeface="Times New Roman"/>
              </a:rPr>
              <a:t>may </a:t>
            </a:r>
            <a:r>
              <a:rPr sz="1200" dirty="0">
                <a:latin typeface="Times New Roman"/>
                <a:cs typeface="Times New Roman"/>
              </a:rPr>
              <a:t>be used to </a:t>
            </a:r>
            <a:r>
              <a:rPr sz="1200" spc="-5" dirty="0">
                <a:latin typeface="Times New Roman"/>
                <a:cs typeface="Times New Roman"/>
              </a:rPr>
              <a:t>ensure coverage </a:t>
            </a:r>
            <a:r>
              <a:rPr sz="1200" dirty="0">
                <a:latin typeface="Times New Roman"/>
                <a:cs typeface="Times New Roman"/>
              </a:rPr>
              <a:t>of major </a:t>
            </a:r>
            <a:r>
              <a:rPr sz="1200" spc="-5" dirty="0">
                <a:latin typeface="Times New Roman"/>
                <a:cs typeface="Times New Roman"/>
              </a:rPr>
              <a:t>control</a:t>
            </a:r>
            <a:r>
              <a:rPr sz="1200" spc="-20" dirty="0">
                <a:latin typeface="Times New Roman"/>
                <a:cs typeface="Times New Roman"/>
              </a:rPr>
              <a:t> </a:t>
            </a:r>
            <a:r>
              <a:rPr sz="1200" dirty="0">
                <a:latin typeface="Times New Roman"/>
                <a:cs typeface="Times New Roman"/>
              </a:rPr>
              <a:t>paths.</a:t>
            </a:r>
            <a:endParaRPr sz="1200">
              <a:latin typeface="Times New Roman"/>
              <a:cs typeface="Times New Roman"/>
            </a:endParaRPr>
          </a:p>
          <a:p>
            <a:pPr marL="510540" marR="5080" indent="-228600" algn="just">
              <a:lnSpc>
                <a:spcPct val="110300"/>
              </a:lnSpc>
              <a:spcBef>
                <a:spcPts val="80"/>
              </a:spcBef>
              <a:buFont typeface="Symbol"/>
              <a:buChar char=""/>
              <a:tabLst>
                <a:tab pos="511175" algn="l"/>
              </a:tabLst>
            </a:pPr>
            <a:r>
              <a:rPr sz="1200" spc="-5" dirty="0">
                <a:latin typeface="Times New Roman"/>
                <a:cs typeface="Times New Roman"/>
              </a:rPr>
              <a:t>After</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software</a:t>
            </a:r>
            <a:r>
              <a:rPr sz="1200" spc="-45" dirty="0">
                <a:latin typeface="Times New Roman"/>
                <a:cs typeface="Times New Roman"/>
              </a:rPr>
              <a:t> </a:t>
            </a:r>
            <a:r>
              <a:rPr sz="1200" spc="-5" dirty="0">
                <a:latin typeface="Times New Roman"/>
                <a:cs typeface="Times New Roman"/>
              </a:rPr>
              <a:t>has</a:t>
            </a:r>
            <a:r>
              <a:rPr sz="1200" spc="-35" dirty="0">
                <a:latin typeface="Times New Roman"/>
                <a:cs typeface="Times New Roman"/>
              </a:rPr>
              <a:t> </a:t>
            </a:r>
            <a:r>
              <a:rPr sz="1200" dirty="0">
                <a:latin typeface="Times New Roman"/>
                <a:cs typeface="Times New Roman"/>
              </a:rPr>
              <a:t>been</a:t>
            </a:r>
            <a:r>
              <a:rPr sz="1200" spc="-40" dirty="0">
                <a:latin typeface="Times New Roman"/>
                <a:cs typeface="Times New Roman"/>
              </a:rPr>
              <a:t> </a:t>
            </a:r>
            <a:r>
              <a:rPr sz="1200" spc="-5" dirty="0">
                <a:latin typeface="Times New Roman"/>
                <a:cs typeface="Times New Roman"/>
              </a:rPr>
              <a:t>integrated</a:t>
            </a:r>
            <a:r>
              <a:rPr sz="1200" spc="-40" dirty="0">
                <a:latin typeface="Times New Roman"/>
                <a:cs typeface="Times New Roman"/>
              </a:rPr>
              <a:t> </a:t>
            </a:r>
            <a:r>
              <a:rPr sz="1200" spc="-5" dirty="0">
                <a:latin typeface="Times New Roman"/>
                <a:cs typeface="Times New Roman"/>
              </a:rPr>
              <a:t>(constructed),</a:t>
            </a:r>
            <a:r>
              <a:rPr sz="1200" spc="-4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spc="-5" dirty="0">
                <a:latin typeface="Times New Roman"/>
                <a:cs typeface="Times New Roman"/>
              </a:rPr>
              <a:t>set</a:t>
            </a:r>
            <a:r>
              <a:rPr sz="1200" spc="-3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i="1" spc="-5" dirty="0">
                <a:latin typeface="Times New Roman"/>
                <a:cs typeface="Times New Roman"/>
              </a:rPr>
              <a:t>high-order</a:t>
            </a:r>
            <a:r>
              <a:rPr sz="1200" i="1" spc="-35" dirty="0">
                <a:latin typeface="Times New Roman"/>
                <a:cs typeface="Times New Roman"/>
              </a:rPr>
              <a:t> </a:t>
            </a:r>
            <a:r>
              <a:rPr sz="1200" i="1" spc="-5" dirty="0">
                <a:latin typeface="Times New Roman"/>
                <a:cs typeface="Times New Roman"/>
              </a:rPr>
              <a:t>tests</a:t>
            </a:r>
            <a:r>
              <a:rPr sz="1200" i="1" spc="-35" dirty="0">
                <a:latin typeface="Times New Roman"/>
                <a:cs typeface="Times New Roman"/>
              </a:rPr>
              <a:t> </a:t>
            </a:r>
            <a:r>
              <a:rPr sz="1200" spc="-5" dirty="0">
                <a:latin typeface="Times New Roman"/>
                <a:cs typeface="Times New Roman"/>
              </a:rPr>
              <a:t>is</a:t>
            </a:r>
            <a:r>
              <a:rPr sz="1200" spc="-30" dirty="0">
                <a:latin typeface="Times New Roman"/>
                <a:cs typeface="Times New Roman"/>
              </a:rPr>
              <a:t> </a:t>
            </a:r>
            <a:r>
              <a:rPr sz="1200" spc="-5" dirty="0">
                <a:latin typeface="Times New Roman"/>
                <a:cs typeface="Times New Roman"/>
              </a:rPr>
              <a:t>conducted.  Validation criteria (established </a:t>
            </a:r>
            <a:r>
              <a:rPr sz="1200" dirty="0">
                <a:latin typeface="Times New Roman"/>
                <a:cs typeface="Times New Roman"/>
              </a:rPr>
              <a:t>during requirements </a:t>
            </a:r>
            <a:r>
              <a:rPr sz="1200" spc="-5" dirty="0">
                <a:latin typeface="Times New Roman"/>
                <a:cs typeface="Times New Roman"/>
              </a:rPr>
              <a:t>analysis) </a:t>
            </a:r>
            <a:r>
              <a:rPr sz="1200" dirty="0">
                <a:latin typeface="Times New Roman"/>
                <a:cs typeface="Times New Roman"/>
              </a:rPr>
              <a:t>must be </a:t>
            </a:r>
            <a:r>
              <a:rPr sz="1200" spc="-5" dirty="0">
                <a:latin typeface="Times New Roman"/>
                <a:cs typeface="Times New Roman"/>
              </a:rPr>
              <a:t>evaluated.  </a:t>
            </a:r>
            <a:r>
              <a:rPr sz="1200" i="1" dirty="0">
                <a:latin typeface="Times New Roman"/>
                <a:cs typeface="Times New Roman"/>
              </a:rPr>
              <a:t>Validation testing </a:t>
            </a:r>
            <a:r>
              <a:rPr sz="1200" spc="-5" dirty="0">
                <a:latin typeface="Times New Roman"/>
                <a:cs typeface="Times New Roman"/>
              </a:rPr>
              <a:t>provides final assurance </a:t>
            </a:r>
            <a:r>
              <a:rPr sz="1200" dirty="0">
                <a:latin typeface="Times New Roman"/>
                <a:cs typeface="Times New Roman"/>
              </a:rPr>
              <a:t>that </a:t>
            </a:r>
            <a:r>
              <a:rPr sz="1200" spc="-5" dirty="0">
                <a:latin typeface="Times New Roman"/>
                <a:cs typeface="Times New Roman"/>
              </a:rPr>
              <a:t>software meets all functional, </a:t>
            </a:r>
            <a:r>
              <a:rPr sz="1200" dirty="0">
                <a:latin typeface="Times New Roman"/>
                <a:cs typeface="Times New Roman"/>
              </a:rPr>
              <a:t>behavioral,  </a:t>
            </a:r>
            <a:r>
              <a:rPr sz="1200" spc="-5" dirty="0">
                <a:latin typeface="Times New Roman"/>
                <a:cs typeface="Times New Roman"/>
              </a:rPr>
              <a:t>and performance </a:t>
            </a:r>
            <a:r>
              <a:rPr sz="1200" dirty="0">
                <a:latin typeface="Times New Roman"/>
                <a:cs typeface="Times New Roman"/>
              </a:rPr>
              <a:t>requirements.</a:t>
            </a:r>
            <a:endParaRPr sz="1200">
              <a:latin typeface="Times New Roman"/>
              <a:cs typeface="Times New Roman"/>
            </a:endParaRPr>
          </a:p>
        </p:txBody>
      </p:sp>
      <p:sp>
        <p:nvSpPr>
          <p:cNvPr id="5" name="object 5"/>
          <p:cNvSpPr txBox="1"/>
          <p:nvPr/>
        </p:nvSpPr>
        <p:spPr>
          <a:xfrm>
            <a:off x="2921635" y="8593073"/>
            <a:ext cx="192849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Figure </a:t>
            </a:r>
            <a:r>
              <a:rPr sz="1200" dirty="0">
                <a:latin typeface="Times New Roman"/>
                <a:cs typeface="Times New Roman"/>
              </a:rPr>
              <a:t>: </a:t>
            </a:r>
            <a:r>
              <a:rPr sz="1200" spc="-5" dirty="0">
                <a:latin typeface="Times New Roman"/>
                <a:cs typeface="Times New Roman"/>
              </a:rPr>
              <a:t>Software </a:t>
            </a:r>
            <a:r>
              <a:rPr sz="1200" dirty="0">
                <a:latin typeface="Times New Roman"/>
                <a:cs typeface="Times New Roman"/>
              </a:rPr>
              <a:t>Testing</a:t>
            </a:r>
            <a:r>
              <a:rPr sz="1200" spc="-40" dirty="0">
                <a:latin typeface="Times New Roman"/>
                <a:cs typeface="Times New Roman"/>
              </a:rPr>
              <a:t> </a:t>
            </a:r>
            <a:r>
              <a:rPr sz="1200" spc="-5" dirty="0">
                <a:latin typeface="Times New Roman"/>
                <a:cs typeface="Times New Roman"/>
              </a:rPr>
              <a:t>steps</a:t>
            </a:r>
            <a:endParaRPr sz="1200">
              <a:latin typeface="Times New Roman"/>
              <a:cs typeface="Times New Roman"/>
            </a:endParaRPr>
          </a:p>
        </p:txBody>
      </p:sp>
      <p:sp>
        <p:nvSpPr>
          <p:cNvPr id="6" name="object 6"/>
          <p:cNvSpPr/>
          <p:nvPr/>
        </p:nvSpPr>
        <p:spPr>
          <a:xfrm>
            <a:off x="1667255" y="6230111"/>
            <a:ext cx="4431792" cy="235457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115</a:t>
            </a:fld>
            <a:endParaRPr dirty="0"/>
          </a:p>
        </p:txBody>
      </p:sp>
    </p:spTree>
    <p:extLst>
      <p:ext uri="{BB962C8B-B14F-4D97-AF65-F5344CB8AC3E}">
        <p14:creationId xmlns:p14="http://schemas.microsoft.com/office/powerpoint/2010/main" val="39115951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0618"/>
            <a:ext cx="5970270" cy="4883150"/>
          </a:xfrm>
          <a:prstGeom prst="rect">
            <a:avLst/>
          </a:prstGeom>
        </p:spPr>
        <p:txBody>
          <a:bodyPr vert="horz" wrap="square" lIns="0" tIns="12065" rIns="0" bIns="0" rtlCol="0">
            <a:spAutoFit/>
          </a:bodyPr>
          <a:lstStyle/>
          <a:p>
            <a:pPr marL="469265" marR="5080" indent="-228600" algn="just">
              <a:lnSpc>
                <a:spcPct val="110400"/>
              </a:lnSpc>
              <a:spcBef>
                <a:spcPts val="95"/>
              </a:spcBef>
              <a:buFont typeface="Symbol"/>
              <a:buChar char=""/>
              <a:tabLst>
                <a:tab pos="469900" algn="l"/>
              </a:tabLst>
            </a:pP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last</a:t>
            </a:r>
            <a:r>
              <a:rPr sz="1200" spc="-20" dirty="0">
                <a:latin typeface="Times New Roman"/>
                <a:cs typeface="Times New Roman"/>
              </a:rPr>
              <a:t> </a:t>
            </a:r>
            <a:r>
              <a:rPr sz="1200" spc="-5" dirty="0">
                <a:latin typeface="Times New Roman"/>
                <a:cs typeface="Times New Roman"/>
              </a:rPr>
              <a:t>high-order</a:t>
            </a:r>
            <a:r>
              <a:rPr sz="1200" spc="-25" dirty="0">
                <a:latin typeface="Times New Roman"/>
                <a:cs typeface="Times New Roman"/>
              </a:rPr>
              <a:t> </a:t>
            </a:r>
            <a:r>
              <a:rPr sz="1200" dirty="0">
                <a:latin typeface="Times New Roman"/>
                <a:cs typeface="Times New Roman"/>
              </a:rPr>
              <a:t>testing</a:t>
            </a:r>
            <a:r>
              <a:rPr sz="1200" spc="-30" dirty="0">
                <a:latin typeface="Times New Roman"/>
                <a:cs typeface="Times New Roman"/>
              </a:rPr>
              <a:t> </a:t>
            </a:r>
            <a:r>
              <a:rPr sz="1200" dirty="0">
                <a:latin typeface="Times New Roman"/>
                <a:cs typeface="Times New Roman"/>
              </a:rPr>
              <a:t>step</a:t>
            </a:r>
            <a:r>
              <a:rPr sz="1200" spc="-25" dirty="0">
                <a:latin typeface="Times New Roman"/>
                <a:cs typeface="Times New Roman"/>
              </a:rPr>
              <a:t> </a:t>
            </a:r>
            <a:r>
              <a:rPr sz="1200" spc="-5" dirty="0">
                <a:latin typeface="Times New Roman"/>
                <a:cs typeface="Times New Roman"/>
              </a:rPr>
              <a:t>falls</a:t>
            </a:r>
            <a:r>
              <a:rPr sz="1200" spc="-20" dirty="0">
                <a:latin typeface="Times New Roman"/>
                <a:cs typeface="Times New Roman"/>
              </a:rPr>
              <a:t> </a:t>
            </a:r>
            <a:r>
              <a:rPr sz="1200" dirty="0">
                <a:latin typeface="Times New Roman"/>
                <a:cs typeface="Times New Roman"/>
              </a:rPr>
              <a:t>outside</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boundary</a:t>
            </a:r>
            <a:r>
              <a:rPr sz="1200" spc="-60" dirty="0">
                <a:latin typeface="Times New Roman"/>
                <a:cs typeface="Times New Roman"/>
              </a:rPr>
              <a:t> </a:t>
            </a:r>
            <a:r>
              <a:rPr sz="1200" spc="5" dirty="0">
                <a:latin typeface="Times New Roman"/>
                <a:cs typeface="Times New Roman"/>
              </a:rPr>
              <a:t>of</a:t>
            </a:r>
            <a:r>
              <a:rPr sz="1200" spc="-25" dirty="0">
                <a:latin typeface="Times New Roman"/>
                <a:cs typeface="Times New Roman"/>
              </a:rPr>
              <a:t> </a:t>
            </a:r>
            <a:r>
              <a:rPr sz="1200" spc="-5" dirty="0">
                <a:latin typeface="Times New Roman"/>
                <a:cs typeface="Times New Roman"/>
              </a:rPr>
              <a:t>software</a:t>
            </a:r>
            <a:r>
              <a:rPr sz="1200" spc="-25" dirty="0">
                <a:latin typeface="Times New Roman"/>
                <a:cs typeface="Times New Roman"/>
              </a:rPr>
              <a:t> </a:t>
            </a:r>
            <a:r>
              <a:rPr sz="1200" spc="-5" dirty="0">
                <a:latin typeface="Times New Roman"/>
                <a:cs typeface="Times New Roman"/>
              </a:rPr>
              <a:t>engineering</a:t>
            </a:r>
            <a:r>
              <a:rPr sz="1200" spc="-20" dirty="0">
                <a:latin typeface="Times New Roman"/>
                <a:cs typeface="Times New Roman"/>
              </a:rPr>
              <a:t> </a:t>
            </a:r>
            <a:r>
              <a:rPr sz="1200" spc="-5" dirty="0">
                <a:latin typeface="Times New Roman"/>
                <a:cs typeface="Times New Roman"/>
              </a:rPr>
              <a:t>and</a:t>
            </a:r>
            <a:r>
              <a:rPr sz="1200" spc="-20" dirty="0">
                <a:latin typeface="Times New Roman"/>
                <a:cs typeface="Times New Roman"/>
              </a:rPr>
              <a:t> </a:t>
            </a:r>
            <a:r>
              <a:rPr sz="1200" dirty="0">
                <a:latin typeface="Times New Roman"/>
                <a:cs typeface="Times New Roman"/>
              </a:rPr>
              <a:t>into  the </a:t>
            </a:r>
            <a:r>
              <a:rPr sz="1200" spc="-5" dirty="0">
                <a:latin typeface="Times New Roman"/>
                <a:cs typeface="Times New Roman"/>
              </a:rPr>
              <a:t>broader </a:t>
            </a:r>
            <a:r>
              <a:rPr sz="1200" dirty="0">
                <a:latin typeface="Times New Roman"/>
                <a:cs typeface="Times New Roman"/>
              </a:rPr>
              <a:t>context of computer </a:t>
            </a:r>
            <a:r>
              <a:rPr sz="1200" spc="-5" dirty="0">
                <a:latin typeface="Times New Roman"/>
                <a:cs typeface="Times New Roman"/>
              </a:rPr>
              <a:t>system engineering. Software, once validated, </a:t>
            </a:r>
            <a:r>
              <a:rPr sz="1200" dirty="0">
                <a:latin typeface="Times New Roman"/>
                <a:cs typeface="Times New Roman"/>
              </a:rPr>
              <a:t>must </a:t>
            </a:r>
            <a:r>
              <a:rPr sz="1200" spc="5" dirty="0">
                <a:latin typeface="Times New Roman"/>
                <a:cs typeface="Times New Roman"/>
              </a:rPr>
              <a:t>be  </a:t>
            </a:r>
            <a:r>
              <a:rPr sz="1200" spc="-5" dirty="0">
                <a:latin typeface="Times New Roman"/>
                <a:cs typeface="Times New Roman"/>
              </a:rPr>
              <a:t>combined with </a:t>
            </a:r>
            <a:r>
              <a:rPr sz="1200" dirty="0">
                <a:latin typeface="Times New Roman"/>
                <a:cs typeface="Times New Roman"/>
              </a:rPr>
              <a:t>other </a:t>
            </a:r>
            <a:r>
              <a:rPr sz="1200" spc="-5" dirty="0">
                <a:latin typeface="Times New Roman"/>
                <a:cs typeface="Times New Roman"/>
              </a:rPr>
              <a:t>system elements (e.g., hardware, </a:t>
            </a:r>
            <a:r>
              <a:rPr sz="1200" dirty="0">
                <a:latin typeface="Times New Roman"/>
                <a:cs typeface="Times New Roman"/>
              </a:rPr>
              <a:t>people,</a:t>
            </a:r>
            <a:r>
              <a:rPr sz="1200" spc="45" dirty="0">
                <a:latin typeface="Times New Roman"/>
                <a:cs typeface="Times New Roman"/>
              </a:rPr>
              <a:t> </a:t>
            </a:r>
            <a:r>
              <a:rPr sz="1200" spc="-5" dirty="0">
                <a:latin typeface="Times New Roman"/>
                <a:cs typeface="Times New Roman"/>
              </a:rPr>
              <a:t>databases).</a:t>
            </a:r>
            <a:endParaRPr sz="1200">
              <a:latin typeface="Times New Roman"/>
              <a:cs typeface="Times New Roman"/>
            </a:endParaRPr>
          </a:p>
          <a:p>
            <a:pPr marL="469265" marR="5080" indent="-228600" algn="just">
              <a:lnSpc>
                <a:spcPct val="110000"/>
              </a:lnSpc>
              <a:spcBef>
                <a:spcPts val="80"/>
              </a:spcBef>
              <a:buFont typeface="Symbol"/>
              <a:buChar char=""/>
              <a:tabLst>
                <a:tab pos="469900" algn="l"/>
              </a:tabLst>
            </a:pPr>
            <a:r>
              <a:rPr sz="1200" i="1" u="sng" spc="-5" dirty="0">
                <a:uFill>
                  <a:solidFill>
                    <a:srgbClr val="000000"/>
                  </a:solidFill>
                </a:uFill>
                <a:latin typeface="Times New Roman"/>
                <a:cs typeface="Times New Roman"/>
              </a:rPr>
              <a:t>System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dirty="0">
                <a:latin typeface="Times New Roman"/>
                <a:cs typeface="Times New Roman"/>
              </a:rPr>
              <a:t>verifies that </a:t>
            </a:r>
            <a:r>
              <a:rPr sz="1200" spc="-5" dirty="0">
                <a:latin typeface="Times New Roman"/>
                <a:cs typeface="Times New Roman"/>
              </a:rPr>
              <a:t>all elements </a:t>
            </a:r>
            <a:r>
              <a:rPr sz="1200" dirty="0">
                <a:latin typeface="Times New Roman"/>
                <a:cs typeface="Times New Roman"/>
              </a:rPr>
              <a:t>mesh properly </a:t>
            </a:r>
            <a:r>
              <a:rPr sz="1200" spc="-5" dirty="0">
                <a:latin typeface="Times New Roman"/>
                <a:cs typeface="Times New Roman"/>
              </a:rPr>
              <a:t>and </a:t>
            </a:r>
            <a:r>
              <a:rPr sz="1200" dirty="0">
                <a:latin typeface="Times New Roman"/>
                <a:cs typeface="Times New Roman"/>
              </a:rPr>
              <a:t>that </a:t>
            </a:r>
            <a:r>
              <a:rPr sz="1200" spc="-5" dirty="0">
                <a:latin typeface="Times New Roman"/>
                <a:cs typeface="Times New Roman"/>
              </a:rPr>
              <a:t>overall system  function/performance is</a:t>
            </a:r>
            <a:r>
              <a:rPr sz="1200" spc="20" dirty="0">
                <a:latin typeface="Times New Roman"/>
                <a:cs typeface="Times New Roman"/>
              </a:rPr>
              <a:t> </a:t>
            </a:r>
            <a:r>
              <a:rPr sz="1200" spc="-5" dirty="0">
                <a:latin typeface="Times New Roman"/>
                <a:cs typeface="Times New Roman"/>
              </a:rPr>
              <a:t>achieved.</a:t>
            </a:r>
            <a:endParaRPr sz="1200">
              <a:latin typeface="Times New Roman"/>
              <a:cs typeface="Times New Roman"/>
            </a:endParaRPr>
          </a:p>
          <a:p>
            <a:pPr marL="12700" algn="just">
              <a:lnSpc>
                <a:spcPct val="100000"/>
              </a:lnSpc>
              <a:spcBef>
                <a:spcPts val="170"/>
              </a:spcBef>
            </a:pPr>
            <a:r>
              <a:rPr sz="1200" b="1" u="heavy" spc="-5" dirty="0">
                <a:uFill>
                  <a:solidFill>
                    <a:srgbClr val="000000"/>
                  </a:solidFill>
                </a:uFill>
                <a:latin typeface="Times New Roman"/>
                <a:cs typeface="Times New Roman"/>
              </a:rPr>
              <a:t>Unit Testing</a:t>
            </a:r>
            <a:endParaRPr sz="1200">
              <a:latin typeface="Times New Roman"/>
              <a:cs typeface="Times New Roman"/>
            </a:endParaRPr>
          </a:p>
          <a:p>
            <a:pPr>
              <a:lnSpc>
                <a:spcPct val="100000"/>
              </a:lnSpc>
              <a:spcBef>
                <a:spcPts val="40"/>
              </a:spcBef>
            </a:pPr>
            <a:endParaRPr sz="1050">
              <a:latin typeface="Times New Roman"/>
              <a:cs typeface="Times New Roman"/>
            </a:endParaRPr>
          </a:p>
          <a:p>
            <a:pPr marL="469265" marR="5715" indent="-228600" algn="just">
              <a:lnSpc>
                <a:spcPct val="110000"/>
              </a:lnSpc>
              <a:buFont typeface="Symbol"/>
              <a:buChar char=""/>
              <a:tabLst>
                <a:tab pos="469900" algn="l"/>
              </a:tabLst>
            </a:pPr>
            <a:r>
              <a:rPr sz="1200" i="1" dirty="0">
                <a:latin typeface="Times New Roman"/>
                <a:cs typeface="Times New Roman"/>
              </a:rPr>
              <a:t>Unit testing </a:t>
            </a:r>
            <a:r>
              <a:rPr sz="1200" spc="-5" dirty="0">
                <a:latin typeface="Times New Roman"/>
                <a:cs typeface="Times New Roman"/>
              </a:rPr>
              <a:t>focuses verification effort </a:t>
            </a:r>
            <a:r>
              <a:rPr sz="1200" dirty="0">
                <a:latin typeface="Times New Roman"/>
                <a:cs typeface="Times New Roman"/>
              </a:rPr>
              <a:t>on the smallest unit of </a:t>
            </a:r>
            <a:r>
              <a:rPr sz="1200" spc="-5" dirty="0">
                <a:latin typeface="Times New Roman"/>
                <a:cs typeface="Times New Roman"/>
              </a:rPr>
              <a:t>software design—the  software component </a:t>
            </a:r>
            <a:r>
              <a:rPr sz="1200" dirty="0">
                <a:latin typeface="Times New Roman"/>
                <a:cs typeface="Times New Roman"/>
              </a:rPr>
              <a:t>or</a:t>
            </a:r>
            <a:r>
              <a:rPr sz="1200" spc="15" dirty="0">
                <a:latin typeface="Times New Roman"/>
                <a:cs typeface="Times New Roman"/>
              </a:rPr>
              <a:t> </a:t>
            </a:r>
            <a:r>
              <a:rPr sz="1200" spc="-5" dirty="0">
                <a:latin typeface="Times New Roman"/>
                <a:cs typeface="Times New Roman"/>
              </a:rPr>
              <a:t>module.</a:t>
            </a:r>
            <a:endParaRPr sz="1200">
              <a:latin typeface="Times New Roman"/>
              <a:cs typeface="Times New Roman"/>
            </a:endParaRPr>
          </a:p>
          <a:p>
            <a:pPr marL="469265" marR="6350" indent="-228600" algn="just">
              <a:lnSpc>
                <a:spcPct val="110800"/>
              </a:lnSpc>
              <a:spcBef>
                <a:spcPts val="75"/>
              </a:spcBef>
              <a:buFont typeface="Symbol"/>
              <a:buChar char=""/>
              <a:tabLst>
                <a:tab pos="508000" algn="l"/>
              </a:tabLst>
            </a:pPr>
            <a:r>
              <a:rPr dirty="0"/>
              <a:t>	</a:t>
            </a:r>
            <a:r>
              <a:rPr sz="1200" spc="-5" dirty="0">
                <a:latin typeface="Times New Roman"/>
                <a:cs typeface="Times New Roman"/>
              </a:rPr>
              <a:t>Using </a:t>
            </a:r>
            <a:r>
              <a:rPr sz="1200" dirty="0">
                <a:latin typeface="Times New Roman"/>
                <a:cs typeface="Times New Roman"/>
              </a:rPr>
              <a:t>the </a:t>
            </a:r>
            <a:r>
              <a:rPr sz="1200" spc="-5" dirty="0">
                <a:latin typeface="Times New Roman"/>
                <a:cs typeface="Times New Roman"/>
              </a:rPr>
              <a:t>component-level design </a:t>
            </a:r>
            <a:r>
              <a:rPr sz="1200" dirty="0">
                <a:latin typeface="Times New Roman"/>
                <a:cs typeface="Times New Roman"/>
              </a:rPr>
              <a:t>description, </a:t>
            </a:r>
            <a:r>
              <a:rPr sz="1200" spc="-5" dirty="0">
                <a:latin typeface="Times New Roman"/>
                <a:cs typeface="Times New Roman"/>
              </a:rPr>
              <a:t>important control paths are tested </a:t>
            </a:r>
            <a:r>
              <a:rPr sz="1200" dirty="0">
                <a:latin typeface="Times New Roman"/>
                <a:cs typeface="Times New Roman"/>
              </a:rPr>
              <a:t>to  </a:t>
            </a:r>
            <a:r>
              <a:rPr sz="1200" spc="-5" dirty="0">
                <a:latin typeface="Times New Roman"/>
                <a:cs typeface="Times New Roman"/>
              </a:rPr>
              <a:t>uncover errors </a:t>
            </a:r>
            <a:r>
              <a:rPr sz="1200" dirty="0">
                <a:latin typeface="Times New Roman"/>
                <a:cs typeface="Times New Roman"/>
              </a:rPr>
              <a:t>within the boundary of the</a:t>
            </a:r>
            <a:r>
              <a:rPr sz="1200" spc="-20" dirty="0">
                <a:latin typeface="Times New Roman"/>
                <a:cs typeface="Times New Roman"/>
              </a:rPr>
              <a:t> </a:t>
            </a:r>
            <a:r>
              <a:rPr sz="1200" spc="-5" dirty="0">
                <a:latin typeface="Times New Roman"/>
                <a:cs typeface="Times New Roman"/>
              </a:rPr>
              <a:t>module.</a:t>
            </a:r>
            <a:endParaRPr sz="1200">
              <a:latin typeface="Times New Roman"/>
              <a:cs typeface="Times New Roman"/>
            </a:endParaRPr>
          </a:p>
          <a:p>
            <a:pPr marL="469265" marR="5715" indent="-228600" algn="just">
              <a:lnSpc>
                <a:spcPct val="110000"/>
              </a:lnSpc>
              <a:spcBef>
                <a:spcPts val="85"/>
              </a:spcBef>
              <a:buFont typeface="Symbol"/>
              <a:buChar char=""/>
              <a:tabLst>
                <a:tab pos="508000" algn="l"/>
              </a:tabLst>
            </a:pPr>
            <a:r>
              <a:rPr dirty="0"/>
              <a:t>	</a:t>
            </a:r>
            <a:r>
              <a:rPr sz="1200" dirty="0">
                <a:latin typeface="Times New Roman"/>
                <a:cs typeface="Times New Roman"/>
              </a:rPr>
              <a:t>The unit test </a:t>
            </a:r>
            <a:r>
              <a:rPr sz="1200" spc="-5" dirty="0">
                <a:latin typeface="Times New Roman"/>
                <a:cs typeface="Times New Roman"/>
              </a:rPr>
              <a:t>focuses </a:t>
            </a:r>
            <a:r>
              <a:rPr sz="1200" spc="-10" dirty="0">
                <a:latin typeface="Times New Roman"/>
                <a:cs typeface="Times New Roman"/>
              </a:rPr>
              <a:t>on </a:t>
            </a:r>
            <a:r>
              <a:rPr sz="1200" dirty="0">
                <a:latin typeface="Times New Roman"/>
                <a:cs typeface="Times New Roman"/>
              </a:rPr>
              <a:t>the </a:t>
            </a:r>
            <a:r>
              <a:rPr sz="1200" spc="-5" dirty="0">
                <a:latin typeface="Times New Roman"/>
                <a:cs typeface="Times New Roman"/>
              </a:rPr>
              <a:t>internal processing </a:t>
            </a:r>
            <a:r>
              <a:rPr sz="1200" dirty="0">
                <a:latin typeface="Times New Roman"/>
                <a:cs typeface="Times New Roman"/>
              </a:rPr>
              <a:t>logic </a:t>
            </a:r>
            <a:r>
              <a:rPr sz="1200" spc="-5" dirty="0">
                <a:latin typeface="Times New Roman"/>
                <a:cs typeface="Times New Roman"/>
              </a:rPr>
              <a:t>and </a:t>
            </a:r>
            <a:r>
              <a:rPr sz="1200" dirty="0">
                <a:latin typeface="Times New Roman"/>
                <a:cs typeface="Times New Roman"/>
              </a:rPr>
              <a:t>data </a:t>
            </a:r>
            <a:r>
              <a:rPr sz="1200" spc="-5" dirty="0">
                <a:latin typeface="Times New Roman"/>
                <a:cs typeface="Times New Roman"/>
              </a:rPr>
              <a:t>structures </a:t>
            </a:r>
            <a:r>
              <a:rPr sz="1200" dirty="0">
                <a:latin typeface="Times New Roman"/>
                <a:cs typeface="Times New Roman"/>
              </a:rPr>
              <a:t>within the  </a:t>
            </a:r>
            <a:r>
              <a:rPr sz="1200" spc="-5" dirty="0">
                <a:latin typeface="Times New Roman"/>
                <a:cs typeface="Times New Roman"/>
              </a:rPr>
              <a:t>boundaries </a:t>
            </a:r>
            <a:r>
              <a:rPr sz="1200" dirty="0">
                <a:latin typeface="Times New Roman"/>
                <a:cs typeface="Times New Roman"/>
              </a:rPr>
              <a:t>of a </a:t>
            </a:r>
            <a:r>
              <a:rPr sz="1200" spc="-5" dirty="0">
                <a:latin typeface="Times New Roman"/>
                <a:cs typeface="Times New Roman"/>
              </a:rPr>
              <a:t>component. </a:t>
            </a:r>
            <a:r>
              <a:rPr sz="1200" dirty="0">
                <a:latin typeface="Times New Roman"/>
                <a:cs typeface="Times New Roman"/>
              </a:rPr>
              <a:t>This </a:t>
            </a:r>
            <a:r>
              <a:rPr sz="1200" spc="-5" dirty="0">
                <a:latin typeface="Times New Roman"/>
                <a:cs typeface="Times New Roman"/>
              </a:rPr>
              <a:t>type </a:t>
            </a:r>
            <a:r>
              <a:rPr sz="1200" dirty="0">
                <a:latin typeface="Times New Roman"/>
                <a:cs typeface="Times New Roman"/>
              </a:rPr>
              <a:t>of testing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conducted </a:t>
            </a:r>
            <a:r>
              <a:rPr sz="1200" dirty="0">
                <a:latin typeface="Times New Roman"/>
                <a:cs typeface="Times New Roman"/>
              </a:rPr>
              <a:t>in parallel </a:t>
            </a:r>
            <a:r>
              <a:rPr sz="1200" spc="-5" dirty="0">
                <a:latin typeface="Times New Roman"/>
                <a:cs typeface="Times New Roman"/>
              </a:rPr>
              <a:t>formultiple  components.</a:t>
            </a:r>
            <a:endParaRPr sz="1200">
              <a:latin typeface="Times New Roman"/>
              <a:cs typeface="Times New Roman"/>
            </a:endParaRPr>
          </a:p>
          <a:p>
            <a:pPr marL="12700" algn="just">
              <a:lnSpc>
                <a:spcPct val="100000"/>
              </a:lnSpc>
              <a:spcBef>
                <a:spcPts val="170"/>
              </a:spcBef>
            </a:pPr>
            <a:r>
              <a:rPr sz="1200" b="1" u="heavy" spc="-5" dirty="0">
                <a:uFill>
                  <a:solidFill>
                    <a:srgbClr val="000000"/>
                  </a:solidFill>
                </a:uFill>
                <a:latin typeface="Times New Roman"/>
                <a:cs typeface="Times New Roman"/>
              </a:rPr>
              <a:t>Unit Test</a:t>
            </a:r>
            <a:r>
              <a:rPr sz="1200" b="1" u="heavy" spc="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Considerations</a:t>
            </a:r>
            <a:r>
              <a:rPr sz="1200" b="1" spc="-5" dirty="0">
                <a:solidFill>
                  <a:srgbClr val="00FFFF"/>
                </a:solidFill>
                <a:latin typeface="Times New Roman"/>
                <a:cs typeface="Times New Roman"/>
              </a:rPr>
              <a:t>.</a:t>
            </a:r>
            <a:endParaRPr sz="1200">
              <a:latin typeface="Times New Roman"/>
              <a:cs typeface="Times New Roman"/>
            </a:endParaRPr>
          </a:p>
          <a:p>
            <a:pPr marL="516890" indent="-229235">
              <a:lnSpc>
                <a:spcPct val="100000"/>
              </a:lnSpc>
              <a:spcBef>
                <a:spcPts val="10"/>
              </a:spcBef>
              <a:buFont typeface="Symbol"/>
              <a:buChar char=""/>
              <a:tabLst>
                <a:tab pos="516890" algn="l"/>
                <a:tab pos="517525" algn="l"/>
              </a:tabLst>
            </a:pPr>
            <a:r>
              <a:rPr sz="1200" dirty="0">
                <a:latin typeface="Times New Roman"/>
                <a:cs typeface="Times New Roman"/>
              </a:rPr>
              <a:t>Unit </a:t>
            </a:r>
            <a:r>
              <a:rPr sz="1200" spc="-5" dirty="0">
                <a:latin typeface="Times New Roman"/>
                <a:cs typeface="Times New Roman"/>
              </a:rPr>
              <a:t>tests are illustrated </a:t>
            </a:r>
            <a:r>
              <a:rPr sz="1200" dirty="0">
                <a:latin typeface="Times New Roman"/>
                <a:cs typeface="Times New Roman"/>
              </a:rPr>
              <a:t>schematically in</a:t>
            </a:r>
            <a:r>
              <a:rPr sz="1200" spc="-20" dirty="0">
                <a:latin typeface="Times New Roman"/>
                <a:cs typeface="Times New Roman"/>
              </a:rPr>
              <a:t> </a:t>
            </a:r>
            <a:r>
              <a:rPr sz="1200" spc="-5" dirty="0">
                <a:latin typeface="Times New Roman"/>
                <a:cs typeface="Times New Roman"/>
              </a:rPr>
              <a:t>Figure.</a:t>
            </a:r>
            <a:endParaRPr sz="1200">
              <a:latin typeface="Times New Roman"/>
              <a:cs typeface="Times New Roman"/>
            </a:endParaRPr>
          </a:p>
          <a:p>
            <a:pPr marL="516890" marR="127635" indent="-228600">
              <a:lnSpc>
                <a:spcPct val="110800"/>
              </a:lnSpc>
              <a:spcBef>
                <a:spcPts val="70"/>
              </a:spcBef>
              <a:buFont typeface="Symbol"/>
              <a:buChar char=""/>
              <a:tabLst>
                <a:tab pos="516890" algn="l"/>
                <a:tab pos="517525" algn="l"/>
              </a:tabLst>
            </a:pPr>
            <a:r>
              <a:rPr sz="1200" dirty="0">
                <a:latin typeface="Times New Roman"/>
                <a:cs typeface="Times New Roman"/>
              </a:rPr>
              <a:t>The module </a:t>
            </a:r>
            <a:r>
              <a:rPr sz="1200" spc="-5" dirty="0">
                <a:latin typeface="Times New Roman"/>
                <a:cs typeface="Times New Roman"/>
              </a:rPr>
              <a:t>interface is </a:t>
            </a:r>
            <a:r>
              <a:rPr sz="1200" dirty="0">
                <a:latin typeface="Times New Roman"/>
                <a:cs typeface="Times New Roman"/>
              </a:rPr>
              <a:t>tested to </a:t>
            </a:r>
            <a:r>
              <a:rPr sz="1200" spc="-5" dirty="0">
                <a:latin typeface="Times New Roman"/>
                <a:cs typeface="Times New Roman"/>
              </a:rPr>
              <a:t>ensure </a:t>
            </a:r>
            <a:r>
              <a:rPr sz="1200" dirty="0">
                <a:latin typeface="Times New Roman"/>
                <a:cs typeface="Times New Roman"/>
              </a:rPr>
              <a:t>that information properly </a:t>
            </a:r>
            <a:r>
              <a:rPr sz="1200" spc="-5" dirty="0">
                <a:latin typeface="Times New Roman"/>
                <a:cs typeface="Times New Roman"/>
              </a:rPr>
              <a:t>flows </a:t>
            </a:r>
            <a:r>
              <a:rPr sz="1200" dirty="0">
                <a:latin typeface="Times New Roman"/>
                <a:cs typeface="Times New Roman"/>
              </a:rPr>
              <a:t>into </a:t>
            </a:r>
            <a:r>
              <a:rPr sz="1200" spc="-5" dirty="0">
                <a:latin typeface="Times New Roman"/>
                <a:cs typeface="Times New Roman"/>
              </a:rPr>
              <a:t>and </a:t>
            </a:r>
            <a:r>
              <a:rPr sz="1200" dirty="0">
                <a:latin typeface="Times New Roman"/>
                <a:cs typeface="Times New Roman"/>
              </a:rPr>
              <a:t>out of  the </a:t>
            </a:r>
            <a:r>
              <a:rPr sz="1200" spc="-5" dirty="0">
                <a:latin typeface="Times New Roman"/>
                <a:cs typeface="Times New Roman"/>
              </a:rPr>
              <a:t>program </a:t>
            </a:r>
            <a:r>
              <a:rPr sz="1200" dirty="0">
                <a:latin typeface="Times New Roman"/>
                <a:cs typeface="Times New Roman"/>
              </a:rPr>
              <a:t>unit under</a:t>
            </a:r>
            <a:r>
              <a:rPr sz="1200" spc="-10" dirty="0">
                <a:latin typeface="Times New Roman"/>
                <a:cs typeface="Times New Roman"/>
              </a:rPr>
              <a:t> </a:t>
            </a:r>
            <a:r>
              <a:rPr sz="1200" dirty="0">
                <a:latin typeface="Times New Roman"/>
                <a:cs typeface="Times New Roman"/>
              </a:rPr>
              <a:t>test.</a:t>
            </a:r>
            <a:endParaRPr sz="1200">
              <a:latin typeface="Times New Roman"/>
              <a:cs typeface="Times New Roman"/>
            </a:endParaRPr>
          </a:p>
          <a:p>
            <a:pPr marL="516890" marR="195580" indent="-228600">
              <a:lnSpc>
                <a:spcPct val="110000"/>
              </a:lnSpc>
              <a:spcBef>
                <a:spcPts val="85"/>
              </a:spcBef>
              <a:buFont typeface="Symbol"/>
              <a:buChar char=""/>
              <a:tabLst>
                <a:tab pos="516890" algn="l"/>
                <a:tab pos="517525" algn="l"/>
              </a:tabLst>
            </a:pPr>
            <a:r>
              <a:rPr sz="1200" spc="-5" dirty="0">
                <a:latin typeface="Times New Roman"/>
                <a:cs typeface="Times New Roman"/>
              </a:rPr>
              <a:t>Local </a:t>
            </a:r>
            <a:r>
              <a:rPr sz="1200" dirty="0">
                <a:latin typeface="Times New Roman"/>
                <a:cs typeface="Times New Roman"/>
              </a:rPr>
              <a:t>data </a:t>
            </a:r>
            <a:r>
              <a:rPr sz="1200" spc="-5" dirty="0">
                <a:latin typeface="Times New Roman"/>
                <a:cs typeface="Times New Roman"/>
              </a:rPr>
              <a:t>structures </a:t>
            </a:r>
            <a:r>
              <a:rPr sz="1200" dirty="0">
                <a:latin typeface="Times New Roman"/>
                <a:cs typeface="Times New Roman"/>
              </a:rPr>
              <a:t>are </a:t>
            </a:r>
            <a:r>
              <a:rPr sz="1200" spc="-5" dirty="0">
                <a:latin typeface="Times New Roman"/>
                <a:cs typeface="Times New Roman"/>
              </a:rPr>
              <a:t>examined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data stored </a:t>
            </a:r>
            <a:r>
              <a:rPr sz="1200" dirty="0">
                <a:latin typeface="Times New Roman"/>
                <a:cs typeface="Times New Roman"/>
              </a:rPr>
              <a:t>temporarily maintains </a:t>
            </a:r>
            <a:r>
              <a:rPr sz="1200" spc="-5" dirty="0">
                <a:latin typeface="Times New Roman"/>
                <a:cs typeface="Times New Roman"/>
              </a:rPr>
              <a:t>its  </a:t>
            </a:r>
            <a:r>
              <a:rPr sz="1200" dirty="0">
                <a:latin typeface="Times New Roman"/>
                <a:cs typeface="Times New Roman"/>
              </a:rPr>
              <a:t>integrity during </a:t>
            </a:r>
            <a:r>
              <a:rPr sz="1200" spc="-5" dirty="0">
                <a:latin typeface="Times New Roman"/>
                <a:cs typeface="Times New Roman"/>
              </a:rPr>
              <a:t>all steps </a:t>
            </a:r>
            <a:r>
              <a:rPr sz="1200" dirty="0">
                <a:latin typeface="Times New Roman"/>
                <a:cs typeface="Times New Roman"/>
              </a:rPr>
              <a:t>in </a:t>
            </a:r>
            <a:r>
              <a:rPr sz="1200" spc="-5" dirty="0">
                <a:latin typeface="Times New Roman"/>
                <a:cs typeface="Times New Roman"/>
              </a:rPr>
              <a:t>an algorithm’s execution.</a:t>
            </a:r>
            <a:endParaRPr sz="1200">
              <a:latin typeface="Times New Roman"/>
              <a:cs typeface="Times New Roman"/>
            </a:endParaRPr>
          </a:p>
          <a:p>
            <a:pPr marL="516890" marR="8255" indent="-228600">
              <a:lnSpc>
                <a:spcPct val="110800"/>
              </a:lnSpc>
              <a:spcBef>
                <a:spcPts val="75"/>
              </a:spcBef>
              <a:buFont typeface="Symbol"/>
              <a:buChar char=""/>
              <a:tabLst>
                <a:tab pos="516890" algn="l"/>
                <a:tab pos="517525" algn="l"/>
              </a:tabLst>
            </a:pPr>
            <a:r>
              <a:rPr sz="1200" spc="-5" dirty="0">
                <a:latin typeface="Times New Roman"/>
                <a:cs typeface="Times New Roman"/>
              </a:rPr>
              <a:t>All independent paths through </a:t>
            </a:r>
            <a:r>
              <a:rPr sz="1200" dirty="0">
                <a:latin typeface="Times New Roman"/>
                <a:cs typeface="Times New Roman"/>
              </a:rPr>
              <a:t>the control </a:t>
            </a:r>
            <a:r>
              <a:rPr sz="1200" spc="-5" dirty="0">
                <a:latin typeface="Times New Roman"/>
                <a:cs typeface="Times New Roman"/>
              </a:rPr>
              <a:t>structure </a:t>
            </a:r>
            <a:r>
              <a:rPr sz="1200" dirty="0">
                <a:latin typeface="Times New Roman"/>
                <a:cs typeface="Times New Roman"/>
              </a:rPr>
              <a:t>are </a:t>
            </a:r>
            <a:r>
              <a:rPr sz="1200" spc="-5" dirty="0">
                <a:latin typeface="Times New Roman"/>
                <a:cs typeface="Times New Roman"/>
              </a:rPr>
              <a:t>exercised </a:t>
            </a:r>
            <a:r>
              <a:rPr sz="1200" dirty="0">
                <a:latin typeface="Times New Roman"/>
                <a:cs typeface="Times New Roman"/>
              </a:rPr>
              <a:t>to ensure that </a:t>
            </a:r>
            <a:r>
              <a:rPr sz="1200" spc="-5" dirty="0">
                <a:latin typeface="Times New Roman"/>
                <a:cs typeface="Times New Roman"/>
              </a:rPr>
              <a:t>all  statements </a:t>
            </a:r>
            <a:r>
              <a:rPr sz="1200" dirty="0">
                <a:latin typeface="Times New Roman"/>
                <a:cs typeface="Times New Roman"/>
              </a:rPr>
              <a:t>in a module </a:t>
            </a:r>
            <a:r>
              <a:rPr sz="1200" spc="-5" dirty="0">
                <a:latin typeface="Times New Roman"/>
                <a:cs typeface="Times New Roman"/>
              </a:rPr>
              <a:t>have </a:t>
            </a:r>
            <a:r>
              <a:rPr sz="1200" dirty="0">
                <a:latin typeface="Times New Roman"/>
                <a:cs typeface="Times New Roman"/>
              </a:rPr>
              <a:t>been </a:t>
            </a:r>
            <a:r>
              <a:rPr sz="1200" spc="-5" dirty="0">
                <a:latin typeface="Times New Roman"/>
                <a:cs typeface="Times New Roman"/>
              </a:rPr>
              <a:t>executed at </a:t>
            </a:r>
            <a:r>
              <a:rPr sz="1200" dirty="0">
                <a:latin typeface="Times New Roman"/>
                <a:cs typeface="Times New Roman"/>
              </a:rPr>
              <a:t>least</a:t>
            </a:r>
            <a:r>
              <a:rPr sz="1200" spc="15" dirty="0">
                <a:latin typeface="Times New Roman"/>
                <a:cs typeface="Times New Roman"/>
              </a:rPr>
              <a:t> </a:t>
            </a:r>
            <a:r>
              <a:rPr sz="1200" spc="-5" dirty="0">
                <a:latin typeface="Times New Roman"/>
                <a:cs typeface="Times New Roman"/>
              </a:rPr>
              <a:t>once.</a:t>
            </a:r>
            <a:endParaRPr sz="1200">
              <a:latin typeface="Times New Roman"/>
              <a:cs typeface="Times New Roman"/>
            </a:endParaRPr>
          </a:p>
          <a:p>
            <a:pPr marL="516890" marR="7620" indent="-228600">
              <a:lnSpc>
                <a:spcPct val="110800"/>
              </a:lnSpc>
              <a:spcBef>
                <a:spcPts val="75"/>
              </a:spcBef>
              <a:buFont typeface="Symbol"/>
              <a:buChar char=""/>
              <a:tabLst>
                <a:tab pos="516890" algn="l"/>
                <a:tab pos="517525" algn="l"/>
              </a:tabLst>
            </a:pPr>
            <a:r>
              <a:rPr sz="1200" dirty="0">
                <a:latin typeface="Times New Roman"/>
                <a:cs typeface="Times New Roman"/>
              </a:rPr>
              <a:t>Boundary </a:t>
            </a:r>
            <a:r>
              <a:rPr sz="1200" spc="-5" dirty="0">
                <a:latin typeface="Times New Roman"/>
                <a:cs typeface="Times New Roman"/>
              </a:rPr>
              <a:t>conditions are tested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the module </a:t>
            </a:r>
            <a:r>
              <a:rPr sz="1200" spc="-5" dirty="0">
                <a:latin typeface="Times New Roman"/>
                <a:cs typeface="Times New Roman"/>
              </a:rPr>
              <a:t>operates </a:t>
            </a:r>
            <a:r>
              <a:rPr sz="1200" dirty="0">
                <a:latin typeface="Times New Roman"/>
                <a:cs typeface="Times New Roman"/>
              </a:rPr>
              <a:t>properly </a:t>
            </a:r>
            <a:r>
              <a:rPr sz="1200" spc="-5" dirty="0">
                <a:latin typeface="Times New Roman"/>
                <a:cs typeface="Times New Roman"/>
              </a:rPr>
              <a:t>at boundaries  established </a:t>
            </a:r>
            <a:r>
              <a:rPr sz="1200" dirty="0">
                <a:latin typeface="Times New Roman"/>
                <a:cs typeface="Times New Roman"/>
              </a:rPr>
              <a:t>to limit or </a:t>
            </a:r>
            <a:r>
              <a:rPr sz="1200" spc="-5" dirty="0">
                <a:latin typeface="Times New Roman"/>
                <a:cs typeface="Times New Roman"/>
              </a:rPr>
              <a:t>restrict processing. </a:t>
            </a:r>
            <a:r>
              <a:rPr sz="1200" dirty="0">
                <a:latin typeface="Times New Roman"/>
                <a:cs typeface="Times New Roman"/>
              </a:rPr>
              <a:t>And </a:t>
            </a:r>
            <a:r>
              <a:rPr sz="1200" spc="-5" dirty="0">
                <a:latin typeface="Times New Roman"/>
                <a:cs typeface="Times New Roman"/>
              </a:rPr>
              <a:t>finally, all </a:t>
            </a:r>
            <a:r>
              <a:rPr sz="1200" dirty="0">
                <a:latin typeface="Times New Roman"/>
                <a:cs typeface="Times New Roman"/>
              </a:rPr>
              <a:t>error handling paths </a:t>
            </a:r>
            <a:r>
              <a:rPr sz="1200" spc="-5" dirty="0">
                <a:latin typeface="Times New Roman"/>
                <a:cs typeface="Times New Roman"/>
              </a:rPr>
              <a:t>are</a:t>
            </a:r>
            <a:r>
              <a:rPr sz="1200" spc="90" dirty="0">
                <a:latin typeface="Times New Roman"/>
                <a:cs typeface="Times New Roman"/>
              </a:rPr>
              <a:t> </a:t>
            </a:r>
            <a:r>
              <a:rPr sz="1200" spc="-5" dirty="0">
                <a:latin typeface="Times New Roman"/>
                <a:cs typeface="Times New Roman"/>
              </a:rPr>
              <a:t>tested.</a:t>
            </a:r>
            <a:endParaRPr sz="1200">
              <a:latin typeface="Times New Roman"/>
              <a:cs typeface="Times New Roman"/>
            </a:endParaRPr>
          </a:p>
        </p:txBody>
      </p:sp>
      <p:sp>
        <p:nvSpPr>
          <p:cNvPr id="5" name="object 5"/>
          <p:cNvSpPr txBox="1"/>
          <p:nvPr/>
        </p:nvSpPr>
        <p:spPr>
          <a:xfrm>
            <a:off x="902004" y="7728966"/>
            <a:ext cx="5969000" cy="130302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a:t>
            </a:r>
            <a:endParaRPr sz="1200">
              <a:latin typeface="Times New Roman"/>
              <a:cs typeface="Times New Roman"/>
            </a:endParaRPr>
          </a:p>
          <a:p>
            <a:pPr>
              <a:lnSpc>
                <a:spcPct val="100000"/>
              </a:lnSpc>
              <a:spcBef>
                <a:spcPts val="20"/>
              </a:spcBef>
            </a:pPr>
            <a:endParaRPr sz="1200">
              <a:latin typeface="Times New Roman"/>
              <a:cs typeface="Times New Roman"/>
            </a:endParaRPr>
          </a:p>
          <a:p>
            <a:pPr marL="469265" indent="-228600">
              <a:lnSpc>
                <a:spcPct val="100000"/>
              </a:lnSpc>
              <a:spcBef>
                <a:spcPts val="5"/>
              </a:spcBef>
              <a:buFont typeface="Symbol"/>
              <a:buChar char=""/>
              <a:tabLst>
                <a:tab pos="469265" algn="l"/>
                <a:tab pos="469900" algn="l"/>
              </a:tabLst>
            </a:pPr>
            <a:r>
              <a:rPr sz="1200" spc="-5" dirty="0">
                <a:latin typeface="Times New Roman"/>
                <a:cs typeface="Times New Roman"/>
              </a:rPr>
              <a:t>Data flow across </a:t>
            </a:r>
            <a:r>
              <a:rPr sz="1200" dirty="0">
                <a:latin typeface="Times New Roman"/>
                <a:cs typeface="Times New Roman"/>
              </a:rPr>
              <a:t>a component </a:t>
            </a:r>
            <a:r>
              <a:rPr sz="1200" spc="-5" dirty="0">
                <a:latin typeface="Times New Roman"/>
                <a:cs typeface="Times New Roman"/>
              </a:rPr>
              <a:t>interface is tested before </a:t>
            </a:r>
            <a:r>
              <a:rPr sz="1200" spc="5" dirty="0">
                <a:latin typeface="Times New Roman"/>
                <a:cs typeface="Times New Roman"/>
              </a:rPr>
              <a:t>any </a:t>
            </a:r>
            <a:r>
              <a:rPr sz="1200" dirty="0">
                <a:latin typeface="Times New Roman"/>
                <a:cs typeface="Times New Roman"/>
              </a:rPr>
              <a:t>other testing </a:t>
            </a:r>
            <a:r>
              <a:rPr sz="1200" spc="-5" dirty="0">
                <a:latin typeface="Times New Roman"/>
                <a:cs typeface="Times New Roman"/>
              </a:rPr>
              <a:t>is</a:t>
            </a:r>
            <a:r>
              <a:rPr sz="1200" spc="70" dirty="0">
                <a:latin typeface="Times New Roman"/>
                <a:cs typeface="Times New Roman"/>
              </a:rPr>
              <a:t> </a:t>
            </a:r>
            <a:r>
              <a:rPr sz="1200" spc="-5" dirty="0">
                <a:latin typeface="Times New Roman"/>
                <a:cs typeface="Times New Roman"/>
              </a:rPr>
              <a:t>initiated.</a:t>
            </a:r>
            <a:endParaRPr sz="1200">
              <a:latin typeface="Times New Roman"/>
              <a:cs typeface="Times New Roman"/>
            </a:endParaRPr>
          </a:p>
          <a:p>
            <a:pPr marL="469265" indent="-228600">
              <a:lnSpc>
                <a:spcPct val="100000"/>
              </a:lnSpc>
              <a:spcBef>
                <a:spcPts val="20"/>
              </a:spcBef>
              <a:buFont typeface="Symbol"/>
              <a:buChar char=""/>
              <a:tabLst>
                <a:tab pos="469265" algn="l"/>
                <a:tab pos="469900" algn="l"/>
              </a:tabLst>
            </a:pPr>
            <a:r>
              <a:rPr sz="1200" spc="-10" dirty="0">
                <a:latin typeface="Times New Roman"/>
                <a:cs typeface="Times New Roman"/>
              </a:rPr>
              <a:t>If </a:t>
            </a:r>
            <a:r>
              <a:rPr sz="1200" spc="-5" dirty="0">
                <a:latin typeface="Times New Roman"/>
                <a:cs typeface="Times New Roman"/>
              </a:rPr>
              <a:t>data </a:t>
            </a:r>
            <a:r>
              <a:rPr sz="1200" dirty="0">
                <a:latin typeface="Times New Roman"/>
                <a:cs typeface="Times New Roman"/>
              </a:rPr>
              <a:t>do not enter </a:t>
            </a:r>
            <a:r>
              <a:rPr sz="1200" spc="-5" dirty="0">
                <a:latin typeface="Times New Roman"/>
                <a:cs typeface="Times New Roman"/>
              </a:rPr>
              <a:t>and </a:t>
            </a:r>
            <a:r>
              <a:rPr sz="1200" dirty="0">
                <a:latin typeface="Times New Roman"/>
                <a:cs typeface="Times New Roman"/>
              </a:rPr>
              <a:t>exit </a:t>
            </a:r>
            <a:r>
              <a:rPr sz="1200" spc="-5" dirty="0">
                <a:latin typeface="Times New Roman"/>
                <a:cs typeface="Times New Roman"/>
              </a:rPr>
              <a:t>properly, all </a:t>
            </a:r>
            <a:r>
              <a:rPr sz="1200" dirty="0">
                <a:latin typeface="Times New Roman"/>
                <a:cs typeface="Times New Roman"/>
              </a:rPr>
              <a:t>other tests </a:t>
            </a:r>
            <a:r>
              <a:rPr sz="1200" spc="-5" dirty="0">
                <a:latin typeface="Times New Roman"/>
                <a:cs typeface="Times New Roman"/>
              </a:rPr>
              <a:t>are</a:t>
            </a:r>
            <a:r>
              <a:rPr sz="1200" spc="25" dirty="0">
                <a:latin typeface="Times New Roman"/>
                <a:cs typeface="Times New Roman"/>
              </a:rPr>
              <a:t> </a:t>
            </a:r>
            <a:r>
              <a:rPr sz="1200" dirty="0">
                <a:latin typeface="Times New Roman"/>
                <a:cs typeface="Times New Roman"/>
              </a:rPr>
              <a:t>moot.</a:t>
            </a:r>
            <a:endParaRPr sz="1200">
              <a:latin typeface="Times New Roman"/>
              <a:cs typeface="Times New Roman"/>
            </a:endParaRPr>
          </a:p>
          <a:p>
            <a:pPr marL="469265" marR="5080" indent="-228600">
              <a:lnSpc>
                <a:spcPts val="1370"/>
              </a:lnSpc>
              <a:spcBef>
                <a:spcPts val="130"/>
              </a:spcBef>
              <a:buFont typeface="Symbol"/>
              <a:buChar char=""/>
              <a:tabLst>
                <a:tab pos="469265" algn="l"/>
                <a:tab pos="469900" algn="l"/>
              </a:tabLst>
            </a:pPr>
            <a:r>
              <a:rPr sz="1200" spc="-10" dirty="0">
                <a:latin typeface="Times New Roman"/>
                <a:cs typeface="Times New Roman"/>
              </a:rPr>
              <a:t>In </a:t>
            </a:r>
            <a:r>
              <a:rPr sz="1200" spc="-5" dirty="0">
                <a:latin typeface="Times New Roman"/>
                <a:cs typeface="Times New Roman"/>
              </a:rPr>
              <a:t>addition, </a:t>
            </a:r>
            <a:r>
              <a:rPr sz="1200" dirty="0">
                <a:latin typeface="Times New Roman"/>
                <a:cs typeface="Times New Roman"/>
              </a:rPr>
              <a:t>local </a:t>
            </a:r>
            <a:r>
              <a:rPr sz="1200" spc="-5" dirty="0">
                <a:latin typeface="Times New Roman"/>
                <a:cs typeface="Times New Roman"/>
              </a:rPr>
              <a:t>data structures </a:t>
            </a:r>
            <a:r>
              <a:rPr sz="1200" dirty="0">
                <a:latin typeface="Times New Roman"/>
                <a:cs typeface="Times New Roman"/>
              </a:rPr>
              <a:t>should </a:t>
            </a:r>
            <a:r>
              <a:rPr sz="1200" spc="5" dirty="0">
                <a:latin typeface="Times New Roman"/>
                <a:cs typeface="Times New Roman"/>
              </a:rPr>
              <a:t>be </a:t>
            </a:r>
            <a:r>
              <a:rPr sz="1200" spc="-5" dirty="0">
                <a:latin typeface="Times New Roman"/>
                <a:cs typeface="Times New Roman"/>
              </a:rPr>
              <a:t>exercised and </a:t>
            </a:r>
            <a:r>
              <a:rPr sz="1200" dirty="0">
                <a:latin typeface="Times New Roman"/>
                <a:cs typeface="Times New Roman"/>
              </a:rPr>
              <a:t>the local </a:t>
            </a:r>
            <a:r>
              <a:rPr sz="1200" spc="-5" dirty="0">
                <a:latin typeface="Times New Roman"/>
                <a:cs typeface="Times New Roman"/>
              </a:rPr>
              <a:t>impact </a:t>
            </a:r>
            <a:r>
              <a:rPr sz="1200" dirty="0">
                <a:latin typeface="Times New Roman"/>
                <a:cs typeface="Times New Roman"/>
              </a:rPr>
              <a:t>on </a:t>
            </a:r>
            <a:r>
              <a:rPr sz="1200" spc="-5" dirty="0">
                <a:latin typeface="Times New Roman"/>
                <a:cs typeface="Times New Roman"/>
              </a:rPr>
              <a:t>global data  </a:t>
            </a:r>
            <a:r>
              <a:rPr sz="1200" dirty="0">
                <a:latin typeface="Times New Roman"/>
                <a:cs typeface="Times New Roman"/>
              </a:rPr>
              <a:t>should be </a:t>
            </a:r>
            <a:r>
              <a:rPr sz="1200" spc="-5" dirty="0">
                <a:latin typeface="Times New Roman"/>
                <a:cs typeface="Times New Roman"/>
              </a:rPr>
              <a:t>ascertained (if </a:t>
            </a:r>
            <a:r>
              <a:rPr sz="1200" dirty="0">
                <a:latin typeface="Times New Roman"/>
                <a:cs typeface="Times New Roman"/>
              </a:rPr>
              <a:t>possible) during unit</a:t>
            </a:r>
            <a:r>
              <a:rPr sz="1200" spc="-20" dirty="0">
                <a:latin typeface="Times New Roman"/>
                <a:cs typeface="Times New Roman"/>
              </a:rPr>
              <a:t> </a:t>
            </a:r>
            <a:r>
              <a:rPr sz="1200" spc="-5" dirty="0">
                <a:latin typeface="Times New Roman"/>
                <a:cs typeface="Times New Roman"/>
              </a:rPr>
              <a:t>testing.</a:t>
            </a:r>
            <a:endParaRPr sz="1200">
              <a:latin typeface="Times New Roman"/>
              <a:cs typeface="Times New Roman"/>
            </a:endParaRPr>
          </a:p>
          <a:p>
            <a:pPr marL="469265" indent="-228600">
              <a:lnSpc>
                <a:spcPct val="100000"/>
              </a:lnSpc>
              <a:buFont typeface="Symbol"/>
              <a:buChar char=""/>
              <a:tabLst>
                <a:tab pos="469265" algn="l"/>
                <a:tab pos="469900" algn="l"/>
              </a:tabLst>
            </a:pPr>
            <a:r>
              <a:rPr sz="1200" spc="-5" dirty="0">
                <a:latin typeface="Times New Roman"/>
                <a:cs typeface="Times New Roman"/>
              </a:rPr>
              <a:t>Selective </a:t>
            </a:r>
            <a:r>
              <a:rPr sz="1200" dirty="0">
                <a:latin typeface="Times New Roman"/>
                <a:cs typeface="Times New Roman"/>
              </a:rPr>
              <a:t>testing </a:t>
            </a:r>
            <a:r>
              <a:rPr sz="1200" spc="5" dirty="0">
                <a:latin typeface="Times New Roman"/>
                <a:cs typeface="Times New Roman"/>
              </a:rPr>
              <a:t>of </a:t>
            </a:r>
            <a:r>
              <a:rPr sz="1200" dirty="0">
                <a:latin typeface="Times New Roman"/>
                <a:cs typeface="Times New Roman"/>
              </a:rPr>
              <a:t>execution </a:t>
            </a:r>
            <a:r>
              <a:rPr sz="1200" spc="-5" dirty="0">
                <a:latin typeface="Times New Roman"/>
                <a:cs typeface="Times New Roman"/>
              </a:rPr>
              <a:t>paths is an essential </a:t>
            </a:r>
            <a:r>
              <a:rPr sz="1200" dirty="0">
                <a:latin typeface="Times New Roman"/>
                <a:cs typeface="Times New Roman"/>
              </a:rPr>
              <a:t>task </a:t>
            </a:r>
            <a:r>
              <a:rPr sz="1200" spc="-5" dirty="0">
                <a:latin typeface="Times New Roman"/>
                <a:cs typeface="Times New Roman"/>
              </a:rPr>
              <a:t>during </a:t>
            </a:r>
            <a:r>
              <a:rPr sz="1200" dirty="0">
                <a:latin typeface="Times New Roman"/>
                <a:cs typeface="Times New Roman"/>
              </a:rPr>
              <a:t>the unit</a:t>
            </a:r>
            <a:r>
              <a:rPr sz="1200" spc="15" dirty="0">
                <a:latin typeface="Times New Roman"/>
                <a:cs typeface="Times New Roman"/>
              </a:rPr>
              <a:t> </a:t>
            </a:r>
            <a:r>
              <a:rPr sz="1200" spc="-5" dirty="0">
                <a:latin typeface="Times New Roman"/>
                <a:cs typeface="Times New Roman"/>
              </a:rPr>
              <a:t>test.</a:t>
            </a:r>
            <a:endParaRPr sz="1200">
              <a:latin typeface="Times New Roman"/>
              <a:cs typeface="Times New Roman"/>
            </a:endParaRPr>
          </a:p>
        </p:txBody>
      </p:sp>
      <p:sp>
        <p:nvSpPr>
          <p:cNvPr id="6" name="object 6"/>
          <p:cNvSpPr/>
          <p:nvPr/>
        </p:nvSpPr>
        <p:spPr>
          <a:xfrm>
            <a:off x="952500" y="5782094"/>
            <a:ext cx="3610266" cy="210460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116</a:t>
            </a:fld>
            <a:endParaRPr dirty="0"/>
          </a:p>
        </p:txBody>
      </p:sp>
    </p:spTree>
    <p:extLst>
      <p:ext uri="{BB962C8B-B14F-4D97-AF65-F5344CB8AC3E}">
        <p14:creationId xmlns:p14="http://schemas.microsoft.com/office/powerpoint/2010/main" val="12891859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8906"/>
            <a:ext cx="5970905" cy="4316095"/>
          </a:xfrm>
          <a:prstGeom prst="rect">
            <a:avLst/>
          </a:prstGeom>
        </p:spPr>
        <p:txBody>
          <a:bodyPr vert="horz" wrap="square" lIns="0" tIns="25400" rIns="0" bIns="0" rtlCol="0">
            <a:spAutoFit/>
          </a:bodyPr>
          <a:lstStyle/>
          <a:p>
            <a:pPr marL="469265" marR="5715" indent="-228600" algn="just">
              <a:lnSpc>
                <a:spcPts val="1370"/>
              </a:lnSpc>
              <a:spcBef>
                <a:spcPts val="200"/>
              </a:spcBef>
              <a:buFont typeface="Symbol"/>
              <a:buChar char=""/>
              <a:tabLst>
                <a:tab pos="469900" algn="l"/>
              </a:tabLst>
            </a:pPr>
            <a:r>
              <a:rPr sz="1200" spc="-5" dirty="0">
                <a:latin typeface="Times New Roman"/>
                <a:cs typeface="Times New Roman"/>
              </a:rPr>
              <a:t>Test cases </a:t>
            </a:r>
            <a:r>
              <a:rPr sz="1200" dirty="0">
                <a:latin typeface="Times New Roman"/>
                <a:cs typeface="Times New Roman"/>
              </a:rPr>
              <a:t>should be </a:t>
            </a:r>
            <a:r>
              <a:rPr sz="1200" spc="-5" dirty="0">
                <a:latin typeface="Times New Roman"/>
                <a:cs typeface="Times New Roman"/>
              </a:rPr>
              <a:t>designed </a:t>
            </a:r>
            <a:r>
              <a:rPr sz="1200" dirty="0">
                <a:latin typeface="Times New Roman"/>
                <a:cs typeface="Times New Roman"/>
              </a:rPr>
              <a:t>to uncover </a:t>
            </a:r>
            <a:r>
              <a:rPr sz="1200" spc="-5" dirty="0">
                <a:latin typeface="Times New Roman"/>
                <a:cs typeface="Times New Roman"/>
              </a:rPr>
              <a:t>errors </a:t>
            </a:r>
            <a:r>
              <a:rPr sz="1200" dirty="0">
                <a:latin typeface="Times New Roman"/>
                <a:cs typeface="Times New Roman"/>
              </a:rPr>
              <a:t>due to </a:t>
            </a:r>
            <a:r>
              <a:rPr sz="1200" spc="-5" dirty="0">
                <a:latin typeface="Times New Roman"/>
                <a:cs typeface="Times New Roman"/>
              </a:rPr>
              <a:t>erroneous </a:t>
            </a:r>
            <a:r>
              <a:rPr sz="1200" dirty="0">
                <a:latin typeface="Times New Roman"/>
                <a:cs typeface="Times New Roman"/>
              </a:rPr>
              <a:t>computations, </a:t>
            </a:r>
            <a:r>
              <a:rPr sz="1200" spc="-5" dirty="0">
                <a:latin typeface="Times New Roman"/>
                <a:cs typeface="Times New Roman"/>
              </a:rPr>
              <a:t>incorrect  comparisons, </a:t>
            </a:r>
            <a:r>
              <a:rPr sz="1200" dirty="0">
                <a:latin typeface="Times New Roman"/>
                <a:cs typeface="Times New Roman"/>
              </a:rPr>
              <a:t>or improper </a:t>
            </a:r>
            <a:r>
              <a:rPr sz="1200" spc="-5" dirty="0">
                <a:latin typeface="Times New Roman"/>
                <a:cs typeface="Times New Roman"/>
              </a:rPr>
              <a:t>control</a:t>
            </a:r>
            <a:r>
              <a:rPr sz="1200" dirty="0">
                <a:latin typeface="Times New Roman"/>
                <a:cs typeface="Times New Roman"/>
              </a:rPr>
              <a:t> flow.</a:t>
            </a:r>
            <a:endParaRPr sz="1200">
              <a:latin typeface="Times New Roman"/>
              <a:cs typeface="Times New Roman"/>
            </a:endParaRPr>
          </a:p>
          <a:p>
            <a:pPr marL="469265" marR="5080" indent="-228600" algn="just">
              <a:lnSpc>
                <a:spcPct val="95600"/>
              </a:lnSpc>
              <a:spcBef>
                <a:spcPts val="65"/>
              </a:spcBef>
              <a:buFont typeface="Symbol"/>
              <a:buChar char=""/>
              <a:tabLst>
                <a:tab pos="469900" algn="l"/>
              </a:tabLst>
            </a:pPr>
            <a:r>
              <a:rPr sz="1200" dirty="0">
                <a:latin typeface="Times New Roman"/>
                <a:cs typeface="Times New Roman"/>
              </a:rPr>
              <a:t>Boundary testing </a:t>
            </a:r>
            <a:r>
              <a:rPr sz="1200" spc="-5" dirty="0">
                <a:latin typeface="Times New Roman"/>
                <a:cs typeface="Times New Roman"/>
              </a:rPr>
              <a:t>is </a:t>
            </a:r>
            <a:r>
              <a:rPr sz="1200" dirty="0">
                <a:latin typeface="Times New Roman"/>
                <a:cs typeface="Times New Roman"/>
              </a:rPr>
              <a:t>one of the most </a:t>
            </a:r>
            <a:r>
              <a:rPr sz="1200" spc="-5" dirty="0">
                <a:latin typeface="Times New Roman"/>
                <a:cs typeface="Times New Roman"/>
              </a:rPr>
              <a:t>important unit </a:t>
            </a:r>
            <a:r>
              <a:rPr sz="1200" dirty="0">
                <a:latin typeface="Times New Roman"/>
                <a:cs typeface="Times New Roman"/>
              </a:rPr>
              <a:t>testing </a:t>
            </a:r>
            <a:r>
              <a:rPr sz="1200" spc="-5" dirty="0">
                <a:latin typeface="Times New Roman"/>
                <a:cs typeface="Times New Roman"/>
              </a:rPr>
              <a:t>tasks. Software often fails at its  boundaries. That is, errors often occur when </a:t>
            </a:r>
            <a:r>
              <a:rPr sz="1200" dirty="0">
                <a:latin typeface="Times New Roman"/>
                <a:cs typeface="Times New Roman"/>
              </a:rPr>
              <a:t>the </a:t>
            </a:r>
            <a:r>
              <a:rPr sz="1200" i="1" dirty="0">
                <a:latin typeface="Times New Roman"/>
                <a:cs typeface="Times New Roman"/>
              </a:rPr>
              <a:t>n </a:t>
            </a:r>
            <a:r>
              <a:rPr sz="1200" dirty="0">
                <a:latin typeface="Times New Roman"/>
                <a:cs typeface="Times New Roman"/>
              </a:rPr>
              <a:t>th </a:t>
            </a:r>
            <a:r>
              <a:rPr sz="1200" spc="-5" dirty="0">
                <a:latin typeface="Times New Roman"/>
                <a:cs typeface="Times New Roman"/>
              </a:rPr>
              <a:t>element </a:t>
            </a:r>
            <a:r>
              <a:rPr sz="1200" dirty="0">
                <a:latin typeface="Times New Roman"/>
                <a:cs typeface="Times New Roman"/>
              </a:rPr>
              <a:t>of </a:t>
            </a:r>
            <a:r>
              <a:rPr sz="1200" spc="-5" dirty="0">
                <a:latin typeface="Times New Roman"/>
                <a:cs typeface="Times New Roman"/>
              </a:rPr>
              <a:t>an </a:t>
            </a:r>
            <a:r>
              <a:rPr sz="1200" i="1" dirty="0">
                <a:latin typeface="Times New Roman"/>
                <a:cs typeface="Times New Roman"/>
              </a:rPr>
              <a:t>n </a:t>
            </a:r>
            <a:r>
              <a:rPr sz="1200" spc="-5" dirty="0">
                <a:latin typeface="Times New Roman"/>
                <a:cs typeface="Times New Roman"/>
              </a:rPr>
              <a:t>-dimensional </a:t>
            </a:r>
            <a:r>
              <a:rPr sz="1200" dirty="0">
                <a:latin typeface="Times New Roman"/>
                <a:cs typeface="Times New Roman"/>
              </a:rPr>
              <a:t>array </a:t>
            </a:r>
            <a:r>
              <a:rPr sz="1200" spc="-5" dirty="0">
                <a:latin typeface="Times New Roman"/>
                <a:cs typeface="Times New Roman"/>
              </a:rPr>
              <a:t>is  processed, when </a:t>
            </a:r>
            <a:r>
              <a:rPr sz="1200" dirty="0">
                <a:latin typeface="Times New Roman"/>
                <a:cs typeface="Times New Roman"/>
              </a:rPr>
              <a:t>the </a:t>
            </a:r>
            <a:r>
              <a:rPr sz="1200" i="1" dirty="0">
                <a:latin typeface="Times New Roman"/>
                <a:cs typeface="Times New Roman"/>
              </a:rPr>
              <a:t>i</a:t>
            </a:r>
            <a:r>
              <a:rPr sz="1200" dirty="0">
                <a:latin typeface="Times New Roman"/>
                <a:cs typeface="Times New Roman"/>
              </a:rPr>
              <a:t>th repetition of a loop with </a:t>
            </a:r>
            <a:r>
              <a:rPr sz="1200" i="1" dirty="0">
                <a:latin typeface="Times New Roman"/>
                <a:cs typeface="Times New Roman"/>
              </a:rPr>
              <a:t>I </a:t>
            </a:r>
            <a:r>
              <a:rPr sz="1200" spc="-5" dirty="0">
                <a:latin typeface="Times New Roman"/>
                <a:cs typeface="Times New Roman"/>
              </a:rPr>
              <a:t>passes is </a:t>
            </a:r>
            <a:r>
              <a:rPr sz="1200" dirty="0">
                <a:latin typeface="Times New Roman"/>
                <a:cs typeface="Times New Roman"/>
              </a:rPr>
              <a:t>invoked, </a:t>
            </a:r>
            <a:r>
              <a:rPr sz="1200" spc="-5" dirty="0">
                <a:latin typeface="Times New Roman"/>
                <a:cs typeface="Times New Roman"/>
              </a:rPr>
              <a:t>when </a:t>
            </a:r>
            <a:r>
              <a:rPr sz="1200" dirty="0">
                <a:latin typeface="Times New Roman"/>
                <a:cs typeface="Times New Roman"/>
              </a:rPr>
              <a:t>the </a:t>
            </a:r>
            <a:r>
              <a:rPr sz="1200" spc="-5" dirty="0">
                <a:latin typeface="Times New Roman"/>
                <a:cs typeface="Times New Roman"/>
              </a:rPr>
              <a:t>maximum  </a:t>
            </a:r>
            <a:r>
              <a:rPr sz="1200" dirty="0">
                <a:latin typeface="Times New Roman"/>
                <a:cs typeface="Times New Roman"/>
              </a:rPr>
              <a:t>or minimum </a:t>
            </a:r>
            <a:r>
              <a:rPr sz="1200" spc="-5" dirty="0">
                <a:latin typeface="Times New Roman"/>
                <a:cs typeface="Times New Roman"/>
              </a:rPr>
              <a:t>allowable value is</a:t>
            </a:r>
            <a:r>
              <a:rPr sz="1200" spc="10" dirty="0">
                <a:latin typeface="Times New Roman"/>
                <a:cs typeface="Times New Roman"/>
              </a:rPr>
              <a:t> </a:t>
            </a:r>
            <a:r>
              <a:rPr sz="1200" spc="-5" dirty="0">
                <a:latin typeface="Times New Roman"/>
                <a:cs typeface="Times New Roman"/>
              </a:rPr>
              <a:t>encountered.</a:t>
            </a:r>
            <a:endParaRPr sz="1200">
              <a:latin typeface="Times New Roman"/>
              <a:cs typeface="Times New Roman"/>
            </a:endParaRPr>
          </a:p>
          <a:p>
            <a:pPr marL="469265" marR="5080" indent="-228600">
              <a:lnSpc>
                <a:spcPts val="1370"/>
              </a:lnSpc>
              <a:spcBef>
                <a:spcPts val="140"/>
              </a:spcBef>
              <a:buFont typeface="Symbol"/>
              <a:buChar char=""/>
              <a:tabLst>
                <a:tab pos="469265" algn="l"/>
                <a:tab pos="469900" algn="l"/>
              </a:tabLst>
            </a:pPr>
            <a:r>
              <a:rPr sz="1200" spc="-5" dirty="0">
                <a:latin typeface="Times New Roman"/>
                <a:cs typeface="Times New Roman"/>
              </a:rPr>
              <a:t>Test cases </a:t>
            </a:r>
            <a:r>
              <a:rPr sz="1200" dirty="0">
                <a:latin typeface="Times New Roman"/>
                <a:cs typeface="Times New Roman"/>
              </a:rPr>
              <a:t>that </a:t>
            </a:r>
            <a:r>
              <a:rPr sz="1200" spc="-5" dirty="0">
                <a:latin typeface="Times New Roman"/>
                <a:cs typeface="Times New Roman"/>
              </a:rPr>
              <a:t>exercise data structure, control </a:t>
            </a:r>
            <a:r>
              <a:rPr sz="1200" dirty="0">
                <a:latin typeface="Times New Roman"/>
                <a:cs typeface="Times New Roman"/>
              </a:rPr>
              <a:t>flow, </a:t>
            </a:r>
            <a:r>
              <a:rPr sz="1200" spc="-5" dirty="0">
                <a:latin typeface="Times New Roman"/>
                <a:cs typeface="Times New Roman"/>
              </a:rPr>
              <a:t>and data values </a:t>
            </a:r>
            <a:r>
              <a:rPr sz="1200" dirty="0">
                <a:latin typeface="Times New Roman"/>
                <a:cs typeface="Times New Roman"/>
              </a:rPr>
              <a:t>just </a:t>
            </a:r>
            <a:r>
              <a:rPr sz="1200" spc="-5" dirty="0">
                <a:latin typeface="Times New Roman"/>
                <a:cs typeface="Times New Roman"/>
              </a:rPr>
              <a:t>below, at, and</a:t>
            </a:r>
            <a:r>
              <a:rPr sz="1200" spc="-195" dirty="0">
                <a:latin typeface="Times New Roman"/>
                <a:cs typeface="Times New Roman"/>
              </a:rPr>
              <a:t> </a:t>
            </a:r>
            <a:r>
              <a:rPr sz="1200" dirty="0">
                <a:latin typeface="Times New Roman"/>
                <a:cs typeface="Times New Roman"/>
              </a:rPr>
              <a:t>just  </a:t>
            </a:r>
            <a:r>
              <a:rPr sz="1200" spc="-5" dirty="0">
                <a:latin typeface="Times New Roman"/>
                <a:cs typeface="Times New Roman"/>
              </a:rPr>
              <a:t>above </a:t>
            </a:r>
            <a:r>
              <a:rPr sz="1200" dirty="0">
                <a:latin typeface="Times New Roman"/>
                <a:cs typeface="Times New Roman"/>
              </a:rPr>
              <a:t>maxima </a:t>
            </a:r>
            <a:r>
              <a:rPr sz="1200" spc="-5" dirty="0">
                <a:latin typeface="Times New Roman"/>
                <a:cs typeface="Times New Roman"/>
              </a:rPr>
              <a:t>and </a:t>
            </a:r>
            <a:r>
              <a:rPr sz="1200" dirty="0">
                <a:latin typeface="Times New Roman"/>
                <a:cs typeface="Times New Roman"/>
              </a:rPr>
              <a:t>minima </a:t>
            </a:r>
            <a:r>
              <a:rPr sz="1200" spc="-5" dirty="0">
                <a:latin typeface="Times New Roman"/>
                <a:cs typeface="Times New Roman"/>
              </a:rPr>
              <a:t>are </a:t>
            </a:r>
            <a:r>
              <a:rPr sz="1200" spc="5" dirty="0">
                <a:latin typeface="Times New Roman"/>
                <a:cs typeface="Times New Roman"/>
              </a:rPr>
              <a:t>very </a:t>
            </a:r>
            <a:r>
              <a:rPr sz="1200" dirty="0">
                <a:latin typeface="Times New Roman"/>
                <a:cs typeface="Times New Roman"/>
              </a:rPr>
              <a:t>likely to uncover</a:t>
            </a:r>
            <a:r>
              <a:rPr sz="1200" spc="-70" dirty="0">
                <a:latin typeface="Times New Roman"/>
                <a:cs typeface="Times New Roman"/>
              </a:rPr>
              <a:t> </a:t>
            </a:r>
            <a:r>
              <a:rPr sz="1200" spc="-5" dirty="0">
                <a:latin typeface="Times New Roman"/>
                <a:cs typeface="Times New Roman"/>
              </a:rPr>
              <a:t>errors.</a:t>
            </a:r>
            <a:endParaRPr sz="1200">
              <a:latin typeface="Times New Roman"/>
              <a:cs typeface="Times New Roman"/>
            </a:endParaRPr>
          </a:p>
          <a:p>
            <a:pPr marL="469265" marR="5080" indent="-228600">
              <a:lnSpc>
                <a:spcPts val="1380"/>
              </a:lnSpc>
              <a:spcBef>
                <a:spcPts val="95"/>
              </a:spcBef>
              <a:buFont typeface="Symbol"/>
              <a:buChar char=""/>
              <a:tabLst>
                <a:tab pos="469265" algn="l"/>
                <a:tab pos="469900" algn="l"/>
              </a:tabLst>
            </a:pPr>
            <a:r>
              <a:rPr sz="1200" spc="-5" dirty="0">
                <a:latin typeface="Times New Roman"/>
                <a:cs typeface="Times New Roman"/>
              </a:rPr>
              <a:t>A good design anticipates error conditions and establishes </a:t>
            </a:r>
            <a:r>
              <a:rPr sz="1200" dirty="0">
                <a:latin typeface="Times New Roman"/>
                <a:cs typeface="Times New Roman"/>
              </a:rPr>
              <a:t>error-handling paths to reroute  or cleanly terminate </a:t>
            </a:r>
            <a:r>
              <a:rPr sz="1200" spc="-5" dirty="0">
                <a:latin typeface="Times New Roman"/>
                <a:cs typeface="Times New Roman"/>
              </a:rPr>
              <a:t>processing when an error </a:t>
            </a:r>
            <a:r>
              <a:rPr sz="1200" dirty="0">
                <a:latin typeface="Times New Roman"/>
                <a:cs typeface="Times New Roman"/>
              </a:rPr>
              <a:t>does </a:t>
            </a:r>
            <a:r>
              <a:rPr sz="1200" spc="-5" dirty="0">
                <a:latin typeface="Times New Roman"/>
                <a:cs typeface="Times New Roman"/>
              </a:rPr>
              <a:t>occur</a:t>
            </a:r>
            <a:r>
              <a:rPr sz="1200" spc="5" dirty="0">
                <a:latin typeface="Times New Roman"/>
                <a:cs typeface="Times New Roman"/>
              </a:rPr>
              <a:t> </a:t>
            </a:r>
            <a:r>
              <a:rPr sz="1200" spc="-5" dirty="0">
                <a:latin typeface="Times New Roman"/>
                <a:cs typeface="Times New Roman"/>
              </a:rPr>
              <a:t>-</a:t>
            </a:r>
            <a:r>
              <a:rPr sz="1200" i="1" spc="-5" dirty="0">
                <a:latin typeface="Times New Roman"/>
                <a:cs typeface="Times New Roman"/>
              </a:rPr>
              <a:t>antibugging.</a:t>
            </a:r>
            <a:endParaRPr sz="1200">
              <a:latin typeface="Times New Roman"/>
              <a:cs typeface="Times New Roman"/>
            </a:endParaRPr>
          </a:p>
          <a:p>
            <a:pPr marL="469265" marR="6350" indent="-228600">
              <a:lnSpc>
                <a:spcPts val="1370"/>
              </a:lnSpc>
              <a:spcBef>
                <a:spcPts val="105"/>
              </a:spcBef>
              <a:buFont typeface="Symbol"/>
              <a:buChar char=""/>
              <a:tabLst>
                <a:tab pos="469265" algn="l"/>
                <a:tab pos="469900" algn="l"/>
              </a:tabLst>
            </a:pPr>
            <a:r>
              <a:rPr sz="1200" dirty="0">
                <a:latin typeface="Times New Roman"/>
                <a:cs typeface="Times New Roman"/>
              </a:rPr>
              <a:t>Among the potential </a:t>
            </a:r>
            <a:r>
              <a:rPr sz="1200" spc="-5" dirty="0">
                <a:latin typeface="Times New Roman"/>
                <a:cs typeface="Times New Roman"/>
              </a:rPr>
              <a:t>errors </a:t>
            </a:r>
            <a:r>
              <a:rPr sz="1200" dirty="0">
                <a:latin typeface="Times New Roman"/>
                <a:cs typeface="Times New Roman"/>
              </a:rPr>
              <a:t>that should be </a:t>
            </a:r>
            <a:r>
              <a:rPr sz="1200" spc="-5" dirty="0">
                <a:latin typeface="Times New Roman"/>
                <a:cs typeface="Times New Roman"/>
              </a:rPr>
              <a:t>tested when error </a:t>
            </a:r>
            <a:r>
              <a:rPr sz="1200" dirty="0">
                <a:latin typeface="Times New Roman"/>
                <a:cs typeface="Times New Roman"/>
              </a:rPr>
              <a:t>handling </a:t>
            </a:r>
            <a:r>
              <a:rPr sz="1200" spc="-5" dirty="0">
                <a:latin typeface="Times New Roman"/>
                <a:cs typeface="Times New Roman"/>
              </a:rPr>
              <a:t>is evaluated are: </a:t>
            </a:r>
            <a:r>
              <a:rPr sz="1200" dirty="0">
                <a:latin typeface="Times New Roman"/>
                <a:cs typeface="Times New Roman"/>
              </a:rPr>
              <a:t>(1)  </a:t>
            </a:r>
            <a:r>
              <a:rPr sz="1200" spc="-5" dirty="0">
                <a:latin typeface="Times New Roman"/>
                <a:cs typeface="Times New Roman"/>
              </a:rPr>
              <a:t>error description is</a:t>
            </a:r>
            <a:r>
              <a:rPr sz="1200" spc="10" dirty="0">
                <a:latin typeface="Times New Roman"/>
                <a:cs typeface="Times New Roman"/>
              </a:rPr>
              <a:t> </a:t>
            </a:r>
            <a:r>
              <a:rPr sz="1200" spc="-5" dirty="0">
                <a:latin typeface="Times New Roman"/>
                <a:cs typeface="Times New Roman"/>
              </a:rPr>
              <a:t>unintelligible,</a:t>
            </a:r>
            <a:endParaRPr sz="1200">
              <a:latin typeface="Times New Roman"/>
              <a:cs typeface="Times New Roman"/>
            </a:endParaRPr>
          </a:p>
          <a:p>
            <a:pPr marL="684530" lvl="1" indent="-215900">
              <a:lnSpc>
                <a:spcPts val="1315"/>
              </a:lnSpc>
              <a:buAutoNum type="arabicParenBoth" startAt="2"/>
              <a:tabLst>
                <a:tab pos="685165" algn="l"/>
              </a:tabLst>
            </a:pPr>
            <a:r>
              <a:rPr sz="1200" dirty="0">
                <a:latin typeface="Times New Roman"/>
                <a:cs typeface="Times New Roman"/>
              </a:rPr>
              <a:t>error noted </a:t>
            </a:r>
            <a:r>
              <a:rPr sz="1200" spc="-5" dirty="0">
                <a:latin typeface="Times New Roman"/>
                <a:cs typeface="Times New Roman"/>
              </a:rPr>
              <a:t>does </a:t>
            </a:r>
            <a:r>
              <a:rPr sz="1200" dirty="0">
                <a:latin typeface="Times New Roman"/>
                <a:cs typeface="Times New Roman"/>
              </a:rPr>
              <a:t>not </a:t>
            </a:r>
            <a:r>
              <a:rPr sz="1200" spc="-5" dirty="0">
                <a:latin typeface="Times New Roman"/>
                <a:cs typeface="Times New Roman"/>
              </a:rPr>
              <a:t>correspond </a:t>
            </a:r>
            <a:r>
              <a:rPr sz="1200" dirty="0">
                <a:latin typeface="Times New Roman"/>
                <a:cs typeface="Times New Roman"/>
              </a:rPr>
              <a:t>to error </a:t>
            </a:r>
            <a:r>
              <a:rPr sz="1200" spc="-5" dirty="0">
                <a:latin typeface="Times New Roman"/>
                <a:cs typeface="Times New Roman"/>
              </a:rPr>
              <a:t>encountered,</a:t>
            </a:r>
            <a:endParaRPr sz="1200">
              <a:latin typeface="Times New Roman"/>
              <a:cs typeface="Times New Roman"/>
            </a:endParaRPr>
          </a:p>
          <a:p>
            <a:pPr marL="684530" lvl="1" indent="-215900">
              <a:lnSpc>
                <a:spcPts val="1380"/>
              </a:lnSpc>
              <a:buAutoNum type="arabicParenBoth" startAt="2"/>
              <a:tabLst>
                <a:tab pos="685165" algn="l"/>
              </a:tabLst>
            </a:pPr>
            <a:r>
              <a:rPr sz="1200" dirty="0">
                <a:latin typeface="Times New Roman"/>
                <a:cs typeface="Times New Roman"/>
              </a:rPr>
              <a:t>error </a:t>
            </a:r>
            <a:r>
              <a:rPr sz="1200" spc="-5" dirty="0">
                <a:latin typeface="Times New Roman"/>
                <a:cs typeface="Times New Roman"/>
              </a:rPr>
              <a:t>condition </a:t>
            </a:r>
            <a:r>
              <a:rPr sz="1200" dirty="0">
                <a:latin typeface="Times New Roman"/>
                <a:cs typeface="Times New Roman"/>
              </a:rPr>
              <a:t>causes </a:t>
            </a:r>
            <a:r>
              <a:rPr sz="1200" spc="-5" dirty="0">
                <a:latin typeface="Times New Roman"/>
                <a:cs typeface="Times New Roman"/>
              </a:rPr>
              <a:t>system intervention </a:t>
            </a:r>
            <a:r>
              <a:rPr sz="1200" dirty="0">
                <a:latin typeface="Times New Roman"/>
                <a:cs typeface="Times New Roman"/>
              </a:rPr>
              <a:t>prior to </a:t>
            </a:r>
            <a:r>
              <a:rPr sz="1200" spc="-5" dirty="0">
                <a:latin typeface="Times New Roman"/>
                <a:cs typeface="Times New Roman"/>
              </a:rPr>
              <a:t>error</a:t>
            </a:r>
            <a:r>
              <a:rPr sz="1200" spc="15" dirty="0">
                <a:latin typeface="Times New Roman"/>
                <a:cs typeface="Times New Roman"/>
              </a:rPr>
              <a:t> </a:t>
            </a:r>
            <a:r>
              <a:rPr sz="1200" spc="-5" dirty="0">
                <a:latin typeface="Times New Roman"/>
                <a:cs typeface="Times New Roman"/>
              </a:rPr>
              <a:t>handling,</a:t>
            </a:r>
            <a:endParaRPr sz="1200">
              <a:latin typeface="Times New Roman"/>
              <a:cs typeface="Times New Roman"/>
            </a:endParaRPr>
          </a:p>
          <a:p>
            <a:pPr marL="722630" lvl="1" indent="-215900">
              <a:lnSpc>
                <a:spcPts val="1380"/>
              </a:lnSpc>
              <a:buAutoNum type="arabicParenBoth" startAt="2"/>
              <a:tabLst>
                <a:tab pos="723265" algn="l"/>
              </a:tabLst>
            </a:pPr>
            <a:r>
              <a:rPr sz="1200" spc="-5" dirty="0">
                <a:latin typeface="Times New Roman"/>
                <a:cs typeface="Times New Roman"/>
              </a:rPr>
              <a:t>exception-condition processing is incorrect,</a:t>
            </a:r>
            <a:r>
              <a:rPr sz="1200" dirty="0">
                <a:latin typeface="Times New Roman"/>
                <a:cs typeface="Times New Roman"/>
              </a:rPr>
              <a:t> </a:t>
            </a:r>
            <a:r>
              <a:rPr sz="1200" spc="5" dirty="0">
                <a:latin typeface="Times New Roman"/>
                <a:cs typeface="Times New Roman"/>
              </a:rPr>
              <a:t>or</a:t>
            </a:r>
            <a:endParaRPr sz="1200">
              <a:latin typeface="Times New Roman"/>
              <a:cs typeface="Times New Roman"/>
            </a:endParaRPr>
          </a:p>
          <a:p>
            <a:pPr marL="469265" marR="5715" lvl="1" indent="38100">
              <a:lnSpc>
                <a:spcPts val="1380"/>
              </a:lnSpc>
              <a:spcBef>
                <a:spcPts val="65"/>
              </a:spcBef>
              <a:buAutoNum type="arabicParenBoth" startAt="2"/>
              <a:tabLst>
                <a:tab pos="730885" algn="l"/>
              </a:tabLst>
            </a:pPr>
            <a:r>
              <a:rPr sz="1200" spc="-5" dirty="0">
                <a:latin typeface="Times New Roman"/>
                <a:cs typeface="Times New Roman"/>
              </a:rPr>
              <a:t>error description </a:t>
            </a:r>
            <a:r>
              <a:rPr sz="1200" dirty="0">
                <a:latin typeface="Times New Roman"/>
                <a:cs typeface="Times New Roman"/>
              </a:rPr>
              <a:t>does not provide </a:t>
            </a:r>
            <a:r>
              <a:rPr sz="1200" spc="-5" dirty="0">
                <a:latin typeface="Times New Roman"/>
                <a:cs typeface="Times New Roman"/>
              </a:rPr>
              <a:t>enough information </a:t>
            </a:r>
            <a:r>
              <a:rPr sz="1200" dirty="0">
                <a:latin typeface="Times New Roman"/>
                <a:cs typeface="Times New Roman"/>
              </a:rPr>
              <a:t>to </a:t>
            </a:r>
            <a:r>
              <a:rPr sz="1200" spc="-5" dirty="0">
                <a:latin typeface="Times New Roman"/>
                <a:cs typeface="Times New Roman"/>
              </a:rPr>
              <a:t>assist </a:t>
            </a:r>
            <a:r>
              <a:rPr sz="1200" dirty="0">
                <a:latin typeface="Times New Roman"/>
                <a:cs typeface="Times New Roman"/>
              </a:rPr>
              <a:t>in the </a:t>
            </a:r>
            <a:r>
              <a:rPr sz="1200" spc="-5" dirty="0">
                <a:latin typeface="Times New Roman"/>
                <a:cs typeface="Times New Roman"/>
              </a:rPr>
              <a:t>location </a:t>
            </a:r>
            <a:r>
              <a:rPr sz="1200" dirty="0">
                <a:latin typeface="Times New Roman"/>
                <a:cs typeface="Times New Roman"/>
              </a:rPr>
              <a:t>of the  </a:t>
            </a:r>
            <a:r>
              <a:rPr sz="1200" spc="-5" dirty="0">
                <a:latin typeface="Times New Roman"/>
                <a:cs typeface="Times New Roman"/>
              </a:rPr>
              <a:t>cause </a:t>
            </a:r>
            <a:r>
              <a:rPr sz="1200" dirty="0">
                <a:latin typeface="Times New Roman"/>
                <a:cs typeface="Times New Roman"/>
              </a:rPr>
              <a:t>of the</a:t>
            </a:r>
            <a:r>
              <a:rPr sz="1200" spc="-10" dirty="0">
                <a:latin typeface="Times New Roman"/>
                <a:cs typeface="Times New Roman"/>
              </a:rPr>
              <a:t> </a:t>
            </a:r>
            <a:r>
              <a:rPr sz="1200" spc="-5" dirty="0">
                <a:latin typeface="Times New Roman"/>
                <a:cs typeface="Times New Roman"/>
              </a:rPr>
              <a:t>error.</a:t>
            </a:r>
            <a:endParaRPr sz="1200">
              <a:latin typeface="Times New Roman"/>
              <a:cs typeface="Times New Roman"/>
            </a:endParaRPr>
          </a:p>
          <a:p>
            <a:pPr lvl="1">
              <a:lnSpc>
                <a:spcPct val="100000"/>
              </a:lnSpc>
              <a:spcBef>
                <a:spcPts val="45"/>
              </a:spcBef>
              <a:buFont typeface="Times New Roman"/>
              <a:buAutoNum type="arabicParenBoth" startAt="2"/>
            </a:pPr>
            <a:endParaRPr sz="1100">
              <a:latin typeface="Times New Roman"/>
              <a:cs typeface="Times New Roman"/>
            </a:endParaRPr>
          </a:p>
          <a:p>
            <a:pPr marL="12700">
              <a:lnSpc>
                <a:spcPct val="100000"/>
              </a:lnSpc>
            </a:pPr>
            <a:r>
              <a:rPr sz="1200" b="1" u="heavy" spc="-5" dirty="0">
                <a:uFill>
                  <a:solidFill>
                    <a:srgbClr val="000000"/>
                  </a:solidFill>
                </a:uFill>
                <a:latin typeface="Times New Roman"/>
                <a:cs typeface="Times New Roman"/>
              </a:rPr>
              <a:t>Unit-Test</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Procedures.</a:t>
            </a:r>
            <a:endParaRPr sz="1200">
              <a:latin typeface="Times New Roman"/>
              <a:cs typeface="Times New Roman"/>
            </a:endParaRPr>
          </a:p>
          <a:p>
            <a:pPr marL="469265" marR="8255" indent="-228600">
              <a:lnSpc>
                <a:spcPts val="1370"/>
              </a:lnSpc>
              <a:spcBef>
                <a:spcPts val="114"/>
              </a:spcBef>
              <a:buFont typeface="Symbol"/>
              <a:buChar char=""/>
              <a:tabLst>
                <a:tab pos="469265" algn="l"/>
                <a:tab pos="469900" algn="l"/>
              </a:tabLst>
            </a:pPr>
            <a:r>
              <a:rPr sz="1200" dirty="0">
                <a:latin typeface="Times New Roman"/>
                <a:cs typeface="Times New Roman"/>
              </a:rPr>
              <a:t>Unit</a:t>
            </a:r>
            <a:r>
              <a:rPr sz="1200" spc="-35" dirty="0">
                <a:latin typeface="Times New Roman"/>
                <a:cs typeface="Times New Roman"/>
              </a:rPr>
              <a:t> </a:t>
            </a:r>
            <a:r>
              <a:rPr sz="1200" dirty="0">
                <a:latin typeface="Times New Roman"/>
                <a:cs typeface="Times New Roman"/>
              </a:rPr>
              <a:t>testing</a:t>
            </a:r>
            <a:r>
              <a:rPr sz="1200" spc="-40" dirty="0">
                <a:latin typeface="Times New Roman"/>
                <a:cs typeface="Times New Roman"/>
              </a:rPr>
              <a:t> </a:t>
            </a:r>
            <a:r>
              <a:rPr sz="1200" spc="-5" dirty="0">
                <a:latin typeface="Times New Roman"/>
                <a:cs typeface="Times New Roman"/>
              </a:rPr>
              <a:t>is</a:t>
            </a:r>
            <a:r>
              <a:rPr sz="1200" spc="-30" dirty="0">
                <a:latin typeface="Times New Roman"/>
                <a:cs typeface="Times New Roman"/>
              </a:rPr>
              <a:t> </a:t>
            </a:r>
            <a:r>
              <a:rPr sz="1200" dirty="0">
                <a:latin typeface="Times New Roman"/>
                <a:cs typeface="Times New Roman"/>
              </a:rPr>
              <a:t>normally</a:t>
            </a:r>
            <a:r>
              <a:rPr sz="1200" spc="-45" dirty="0">
                <a:latin typeface="Times New Roman"/>
                <a:cs typeface="Times New Roman"/>
              </a:rPr>
              <a:t> </a:t>
            </a:r>
            <a:r>
              <a:rPr sz="1200" spc="-5" dirty="0">
                <a:latin typeface="Times New Roman"/>
                <a:cs typeface="Times New Roman"/>
              </a:rPr>
              <a:t>considered</a:t>
            </a:r>
            <a:r>
              <a:rPr sz="1200" spc="-40" dirty="0">
                <a:latin typeface="Times New Roman"/>
                <a:cs typeface="Times New Roman"/>
              </a:rPr>
              <a:t> </a:t>
            </a:r>
            <a:r>
              <a:rPr sz="1200" spc="-5" dirty="0">
                <a:latin typeface="Times New Roman"/>
                <a:cs typeface="Times New Roman"/>
              </a:rPr>
              <a:t>as</a:t>
            </a:r>
            <a:r>
              <a:rPr sz="1200" spc="-20" dirty="0">
                <a:latin typeface="Times New Roman"/>
                <a:cs typeface="Times New Roman"/>
              </a:rPr>
              <a:t> </a:t>
            </a:r>
            <a:r>
              <a:rPr sz="1200" spc="-5" dirty="0">
                <a:latin typeface="Times New Roman"/>
                <a:cs typeface="Times New Roman"/>
              </a:rPr>
              <a:t>an</a:t>
            </a:r>
            <a:r>
              <a:rPr sz="1200" spc="-35" dirty="0">
                <a:latin typeface="Times New Roman"/>
                <a:cs typeface="Times New Roman"/>
              </a:rPr>
              <a:t> </a:t>
            </a:r>
            <a:r>
              <a:rPr sz="1200" spc="-5" dirty="0">
                <a:latin typeface="Times New Roman"/>
                <a:cs typeface="Times New Roman"/>
              </a:rPr>
              <a:t>adjunct</a:t>
            </a:r>
            <a:r>
              <a:rPr sz="1200" spc="-35" dirty="0">
                <a:latin typeface="Times New Roman"/>
                <a:cs typeface="Times New Roman"/>
              </a:rPr>
              <a:t> </a:t>
            </a:r>
            <a:r>
              <a:rPr sz="1200" dirty="0">
                <a:latin typeface="Times New Roman"/>
                <a:cs typeface="Times New Roman"/>
              </a:rPr>
              <a:t>tothe</a:t>
            </a:r>
            <a:r>
              <a:rPr sz="1200" spc="-40" dirty="0">
                <a:latin typeface="Times New Roman"/>
                <a:cs typeface="Times New Roman"/>
              </a:rPr>
              <a:t> </a:t>
            </a:r>
            <a:r>
              <a:rPr sz="1200" spc="-5" dirty="0">
                <a:latin typeface="Times New Roman"/>
                <a:cs typeface="Times New Roman"/>
              </a:rPr>
              <a:t>coding</a:t>
            </a:r>
            <a:r>
              <a:rPr sz="1200" spc="-30" dirty="0">
                <a:latin typeface="Times New Roman"/>
                <a:cs typeface="Times New Roman"/>
              </a:rPr>
              <a:t> </a:t>
            </a:r>
            <a:r>
              <a:rPr sz="1200" dirty="0">
                <a:latin typeface="Times New Roman"/>
                <a:cs typeface="Times New Roman"/>
              </a:rPr>
              <a:t>step.</a:t>
            </a:r>
            <a:r>
              <a:rPr sz="1200" spc="-3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design</a:t>
            </a:r>
            <a:r>
              <a:rPr sz="1200" spc="-3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unit</a:t>
            </a:r>
            <a:r>
              <a:rPr sz="1200" spc="-30" dirty="0">
                <a:latin typeface="Times New Roman"/>
                <a:cs typeface="Times New Roman"/>
              </a:rPr>
              <a:t> </a:t>
            </a:r>
            <a:r>
              <a:rPr sz="1200" spc="-5" dirty="0">
                <a:latin typeface="Times New Roman"/>
                <a:cs typeface="Times New Roman"/>
              </a:rPr>
              <a:t>tests  can </a:t>
            </a:r>
            <a:r>
              <a:rPr sz="1200" dirty="0">
                <a:latin typeface="Times New Roman"/>
                <a:cs typeface="Times New Roman"/>
              </a:rPr>
              <a:t>occur </a:t>
            </a:r>
            <a:r>
              <a:rPr sz="1200" spc="-5" dirty="0">
                <a:latin typeface="Times New Roman"/>
                <a:cs typeface="Times New Roman"/>
              </a:rPr>
              <a:t>before coding begins </a:t>
            </a:r>
            <a:r>
              <a:rPr sz="1200" dirty="0">
                <a:latin typeface="Times New Roman"/>
                <a:cs typeface="Times New Roman"/>
              </a:rPr>
              <a:t>or </a:t>
            </a:r>
            <a:r>
              <a:rPr sz="1200" spc="-5" dirty="0">
                <a:latin typeface="Times New Roman"/>
                <a:cs typeface="Times New Roman"/>
              </a:rPr>
              <a:t>aftersource </a:t>
            </a:r>
            <a:r>
              <a:rPr sz="1200" dirty="0">
                <a:latin typeface="Times New Roman"/>
                <a:cs typeface="Times New Roman"/>
              </a:rPr>
              <a:t>code </a:t>
            </a:r>
            <a:r>
              <a:rPr sz="1200" spc="-5" dirty="0">
                <a:latin typeface="Times New Roman"/>
                <a:cs typeface="Times New Roman"/>
              </a:rPr>
              <a:t>has been</a:t>
            </a:r>
            <a:r>
              <a:rPr sz="1200" spc="50" dirty="0">
                <a:latin typeface="Times New Roman"/>
                <a:cs typeface="Times New Roman"/>
              </a:rPr>
              <a:t> </a:t>
            </a:r>
            <a:r>
              <a:rPr sz="1200" dirty="0">
                <a:latin typeface="Times New Roman"/>
                <a:cs typeface="Times New Roman"/>
              </a:rPr>
              <a:t>generated.</a:t>
            </a:r>
            <a:endParaRPr sz="1200">
              <a:latin typeface="Times New Roman"/>
              <a:cs typeface="Times New Roman"/>
            </a:endParaRPr>
          </a:p>
          <a:p>
            <a:pPr marL="469265" marR="6985" indent="-228600">
              <a:lnSpc>
                <a:spcPts val="1370"/>
              </a:lnSpc>
              <a:spcBef>
                <a:spcPts val="105"/>
              </a:spcBef>
              <a:buFont typeface="Symbol"/>
              <a:buChar char=""/>
              <a:tabLst>
                <a:tab pos="507365" algn="l"/>
                <a:tab pos="508000" algn="l"/>
              </a:tabLst>
            </a:pPr>
            <a:r>
              <a:rPr dirty="0"/>
              <a:t>	</a:t>
            </a:r>
            <a:r>
              <a:rPr sz="1200" spc="-5" dirty="0">
                <a:latin typeface="Times New Roman"/>
                <a:cs typeface="Times New Roman"/>
              </a:rPr>
              <a:t>A</a:t>
            </a:r>
            <a:r>
              <a:rPr sz="1200" spc="-40" dirty="0">
                <a:latin typeface="Times New Roman"/>
                <a:cs typeface="Times New Roman"/>
              </a:rPr>
              <a:t> </a:t>
            </a:r>
            <a:r>
              <a:rPr sz="1200" spc="-5" dirty="0">
                <a:latin typeface="Times New Roman"/>
                <a:cs typeface="Times New Roman"/>
              </a:rPr>
              <a:t>review</a:t>
            </a:r>
            <a:r>
              <a:rPr sz="1200" spc="-40" dirty="0">
                <a:latin typeface="Times New Roman"/>
                <a:cs typeface="Times New Roman"/>
              </a:rPr>
              <a:t> </a:t>
            </a:r>
            <a:r>
              <a:rPr sz="1200" spc="5" dirty="0">
                <a:latin typeface="Times New Roman"/>
                <a:cs typeface="Times New Roman"/>
              </a:rPr>
              <a:t>of</a:t>
            </a:r>
            <a:r>
              <a:rPr sz="1200" spc="-35" dirty="0">
                <a:latin typeface="Times New Roman"/>
                <a:cs typeface="Times New Roman"/>
              </a:rPr>
              <a:t> </a:t>
            </a:r>
            <a:r>
              <a:rPr sz="1200" spc="-5" dirty="0">
                <a:latin typeface="Times New Roman"/>
                <a:cs typeface="Times New Roman"/>
              </a:rPr>
              <a:t>design</a:t>
            </a:r>
            <a:r>
              <a:rPr sz="1200" spc="-35" dirty="0">
                <a:latin typeface="Times New Roman"/>
                <a:cs typeface="Times New Roman"/>
              </a:rPr>
              <a:t> </a:t>
            </a:r>
            <a:r>
              <a:rPr sz="1200" dirty="0">
                <a:latin typeface="Times New Roman"/>
                <a:cs typeface="Times New Roman"/>
              </a:rPr>
              <a:t>information</a:t>
            </a:r>
            <a:r>
              <a:rPr sz="1200" spc="-30" dirty="0">
                <a:latin typeface="Times New Roman"/>
                <a:cs typeface="Times New Roman"/>
              </a:rPr>
              <a:t> </a:t>
            </a:r>
            <a:r>
              <a:rPr sz="1200" spc="-5" dirty="0">
                <a:latin typeface="Times New Roman"/>
                <a:cs typeface="Times New Roman"/>
              </a:rPr>
              <a:t>provides</a:t>
            </a:r>
            <a:r>
              <a:rPr sz="1200" spc="-30" dirty="0">
                <a:latin typeface="Times New Roman"/>
                <a:cs typeface="Times New Roman"/>
              </a:rPr>
              <a:t> </a:t>
            </a:r>
            <a:r>
              <a:rPr sz="1200" spc="-5" dirty="0">
                <a:latin typeface="Times New Roman"/>
                <a:cs typeface="Times New Roman"/>
              </a:rPr>
              <a:t>guidancefor</a:t>
            </a:r>
            <a:r>
              <a:rPr sz="1200" spc="-40" dirty="0">
                <a:latin typeface="Times New Roman"/>
                <a:cs typeface="Times New Roman"/>
              </a:rPr>
              <a:t> </a:t>
            </a:r>
            <a:r>
              <a:rPr sz="1200" dirty="0">
                <a:latin typeface="Times New Roman"/>
                <a:cs typeface="Times New Roman"/>
              </a:rPr>
              <a:t>establishing</a:t>
            </a:r>
            <a:r>
              <a:rPr sz="1200" spc="-40"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dirty="0">
                <a:latin typeface="Times New Roman"/>
                <a:cs typeface="Times New Roman"/>
              </a:rPr>
              <a:t>cases</a:t>
            </a:r>
            <a:r>
              <a:rPr sz="1200" spc="-30" dirty="0">
                <a:latin typeface="Times New Roman"/>
                <a:cs typeface="Times New Roman"/>
              </a:rPr>
              <a:t> </a:t>
            </a:r>
            <a:r>
              <a:rPr sz="1200" dirty="0">
                <a:latin typeface="Times New Roman"/>
                <a:cs typeface="Times New Roman"/>
              </a:rPr>
              <a:t>that</a:t>
            </a:r>
            <a:r>
              <a:rPr sz="1200" spc="-35" dirty="0">
                <a:latin typeface="Times New Roman"/>
                <a:cs typeface="Times New Roman"/>
              </a:rPr>
              <a:t> </a:t>
            </a:r>
            <a:r>
              <a:rPr sz="1200" spc="-5" dirty="0">
                <a:latin typeface="Times New Roman"/>
                <a:cs typeface="Times New Roman"/>
              </a:rPr>
              <a:t>are</a:t>
            </a:r>
            <a:r>
              <a:rPr sz="1200" spc="-40" dirty="0">
                <a:latin typeface="Times New Roman"/>
                <a:cs typeface="Times New Roman"/>
              </a:rPr>
              <a:t> </a:t>
            </a:r>
            <a:r>
              <a:rPr sz="1200" dirty="0">
                <a:latin typeface="Times New Roman"/>
                <a:cs typeface="Times New Roman"/>
              </a:rPr>
              <a:t>likely  to </a:t>
            </a:r>
            <a:r>
              <a:rPr sz="1200" spc="-5" dirty="0">
                <a:latin typeface="Times New Roman"/>
                <a:cs typeface="Times New Roman"/>
              </a:rPr>
              <a:t>uncover errors </a:t>
            </a:r>
            <a:r>
              <a:rPr sz="1200" dirty="0">
                <a:latin typeface="Times New Roman"/>
                <a:cs typeface="Times New Roman"/>
              </a:rPr>
              <a:t>in </a:t>
            </a:r>
            <a:r>
              <a:rPr sz="1200" spc="-5" dirty="0">
                <a:latin typeface="Times New Roman"/>
                <a:cs typeface="Times New Roman"/>
              </a:rPr>
              <a:t>each </a:t>
            </a:r>
            <a:r>
              <a:rPr sz="1200" dirty="0">
                <a:latin typeface="Times New Roman"/>
                <a:cs typeface="Times New Roman"/>
              </a:rPr>
              <a:t>of </a:t>
            </a:r>
            <a:r>
              <a:rPr sz="1200" spc="-5" dirty="0">
                <a:latin typeface="Times New Roman"/>
                <a:cs typeface="Times New Roman"/>
              </a:rPr>
              <a:t>thecategories</a:t>
            </a:r>
            <a:r>
              <a:rPr sz="1200" spc="25"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469265" indent="-228600">
              <a:lnSpc>
                <a:spcPct val="100000"/>
              </a:lnSpc>
              <a:buFont typeface="Symbol"/>
              <a:buChar char=""/>
              <a:tabLst>
                <a:tab pos="469265" algn="l"/>
                <a:tab pos="469900" algn="l"/>
              </a:tabLst>
            </a:pPr>
            <a:r>
              <a:rPr sz="1200" spc="-5" dirty="0">
                <a:latin typeface="Times New Roman"/>
                <a:cs typeface="Times New Roman"/>
              </a:rPr>
              <a:t>Each </a:t>
            </a:r>
            <a:r>
              <a:rPr sz="1200" dirty="0">
                <a:latin typeface="Times New Roman"/>
                <a:cs typeface="Times New Roman"/>
              </a:rPr>
              <a:t>test case should be </a:t>
            </a:r>
            <a:r>
              <a:rPr sz="1200" spc="-5" dirty="0">
                <a:latin typeface="Times New Roman"/>
                <a:cs typeface="Times New Roman"/>
              </a:rPr>
              <a:t>coupled with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expected</a:t>
            </a:r>
            <a:r>
              <a:rPr sz="1200" spc="25" dirty="0">
                <a:latin typeface="Times New Roman"/>
                <a:cs typeface="Times New Roman"/>
              </a:rPr>
              <a:t> </a:t>
            </a:r>
            <a:r>
              <a:rPr sz="1200" spc="-5" dirty="0">
                <a:latin typeface="Times New Roman"/>
                <a:cs typeface="Times New Roman"/>
              </a:rPr>
              <a:t>results.</a:t>
            </a:r>
            <a:endParaRPr sz="1200">
              <a:latin typeface="Times New Roman"/>
              <a:cs typeface="Times New Roman"/>
            </a:endParaRPr>
          </a:p>
        </p:txBody>
      </p:sp>
      <p:sp>
        <p:nvSpPr>
          <p:cNvPr id="5" name="object 5"/>
          <p:cNvSpPr txBox="1"/>
          <p:nvPr/>
        </p:nvSpPr>
        <p:spPr>
          <a:xfrm>
            <a:off x="1130604" y="7745730"/>
            <a:ext cx="5740400" cy="1292225"/>
          </a:xfrm>
          <a:prstGeom prst="rect">
            <a:avLst/>
          </a:prstGeom>
        </p:spPr>
        <p:txBody>
          <a:bodyPr vert="horz" wrap="square" lIns="0" tIns="25400" rIns="0" bIns="0" rtlCol="0">
            <a:spAutoFit/>
          </a:bodyPr>
          <a:lstStyle/>
          <a:p>
            <a:pPr marL="240665" marR="5715" indent="-228600">
              <a:lnSpc>
                <a:spcPts val="1370"/>
              </a:lnSpc>
              <a:spcBef>
                <a:spcPts val="200"/>
              </a:spcBef>
              <a:buFont typeface="Symbol"/>
              <a:buChar char=""/>
              <a:tabLst>
                <a:tab pos="240665" algn="l"/>
                <a:tab pos="241300" algn="l"/>
              </a:tabLst>
            </a:pPr>
            <a:r>
              <a:rPr sz="1200" spc="-5" dirty="0">
                <a:latin typeface="Times New Roman"/>
                <a:cs typeface="Times New Roman"/>
              </a:rPr>
              <a:t>Because </a:t>
            </a:r>
            <a:r>
              <a:rPr sz="1200" dirty="0">
                <a:latin typeface="Times New Roman"/>
                <a:cs typeface="Times New Roman"/>
              </a:rPr>
              <a:t>a </a:t>
            </a:r>
            <a:r>
              <a:rPr sz="1200" spc="-5" dirty="0">
                <a:latin typeface="Times New Roman"/>
                <a:cs typeface="Times New Roman"/>
              </a:rPr>
              <a:t>component is </a:t>
            </a:r>
            <a:r>
              <a:rPr sz="1200" dirty="0">
                <a:latin typeface="Times New Roman"/>
                <a:cs typeface="Times New Roman"/>
              </a:rPr>
              <a:t>not a stand-alone program, </a:t>
            </a:r>
            <a:r>
              <a:rPr sz="1200" spc="-5" dirty="0">
                <a:latin typeface="Times New Roman"/>
                <a:cs typeface="Times New Roman"/>
              </a:rPr>
              <a:t>driver and/or </a:t>
            </a:r>
            <a:r>
              <a:rPr sz="1200" dirty="0">
                <a:latin typeface="Times New Roman"/>
                <a:cs typeface="Times New Roman"/>
              </a:rPr>
              <a:t>stub </a:t>
            </a:r>
            <a:r>
              <a:rPr sz="1200" spc="-5" dirty="0">
                <a:latin typeface="Times New Roman"/>
                <a:cs typeface="Times New Roman"/>
              </a:rPr>
              <a:t>softwaremust often  </a:t>
            </a:r>
            <a:r>
              <a:rPr sz="1200" dirty="0">
                <a:latin typeface="Times New Roman"/>
                <a:cs typeface="Times New Roman"/>
              </a:rPr>
              <a:t>be </a:t>
            </a:r>
            <a:r>
              <a:rPr sz="1200" spc="-5" dirty="0">
                <a:latin typeface="Times New Roman"/>
                <a:cs typeface="Times New Roman"/>
              </a:rPr>
              <a:t>developed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unit</a:t>
            </a:r>
            <a:r>
              <a:rPr sz="1200" spc="-5" dirty="0">
                <a:latin typeface="Times New Roman"/>
                <a:cs typeface="Times New Roman"/>
              </a:rPr>
              <a:t> </a:t>
            </a:r>
            <a:r>
              <a:rPr sz="1200" dirty="0">
                <a:latin typeface="Times New Roman"/>
                <a:cs typeface="Times New Roman"/>
              </a:rPr>
              <a:t>test.</a:t>
            </a:r>
            <a:endParaRPr sz="1200">
              <a:latin typeface="Times New Roman"/>
              <a:cs typeface="Times New Roman"/>
            </a:endParaRPr>
          </a:p>
          <a:p>
            <a:pPr marL="278765" indent="-266700">
              <a:lnSpc>
                <a:spcPct val="100000"/>
              </a:lnSpc>
              <a:spcBef>
                <a:spcPts val="5"/>
              </a:spcBef>
              <a:buFont typeface="Symbol"/>
              <a:buChar char=""/>
              <a:tabLst>
                <a:tab pos="278765" algn="l"/>
                <a:tab pos="279400" algn="l"/>
              </a:tabLst>
            </a:pPr>
            <a:r>
              <a:rPr sz="1200" dirty="0">
                <a:latin typeface="Times New Roman"/>
                <a:cs typeface="Times New Roman"/>
              </a:rPr>
              <a:t>The unit test environment </a:t>
            </a:r>
            <a:r>
              <a:rPr sz="1200" spc="-5" dirty="0">
                <a:latin typeface="Times New Roman"/>
                <a:cs typeface="Times New Roman"/>
              </a:rPr>
              <a:t>isillustrated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a:t>
            </a:r>
            <a:endParaRPr sz="1200">
              <a:latin typeface="Times New Roman"/>
              <a:cs typeface="Times New Roman"/>
            </a:endParaRPr>
          </a:p>
          <a:p>
            <a:pPr marL="240665" marR="5080" indent="-228600">
              <a:lnSpc>
                <a:spcPts val="1370"/>
              </a:lnSpc>
              <a:spcBef>
                <a:spcPts val="140"/>
              </a:spcBef>
              <a:buFont typeface="Symbol"/>
              <a:buChar char=""/>
              <a:tabLst>
                <a:tab pos="280670" algn="l"/>
                <a:tab pos="281305" algn="l"/>
              </a:tabLst>
            </a:pPr>
            <a:r>
              <a:rPr dirty="0"/>
              <a:t>	</a:t>
            </a:r>
            <a:r>
              <a:rPr sz="1200" spc="-15" dirty="0">
                <a:latin typeface="Times New Roman"/>
                <a:cs typeface="Times New Roman"/>
              </a:rPr>
              <a:t>In </a:t>
            </a:r>
            <a:r>
              <a:rPr sz="1200" dirty="0">
                <a:latin typeface="Times New Roman"/>
                <a:cs typeface="Times New Roman"/>
              </a:rPr>
              <a:t>most </a:t>
            </a:r>
            <a:r>
              <a:rPr sz="1200" spc="-5" dirty="0">
                <a:latin typeface="Times New Roman"/>
                <a:cs typeface="Times New Roman"/>
              </a:rPr>
              <a:t>applications </a:t>
            </a:r>
            <a:r>
              <a:rPr sz="1200" dirty="0">
                <a:latin typeface="Times New Roman"/>
                <a:cs typeface="Times New Roman"/>
              </a:rPr>
              <a:t>a </a:t>
            </a:r>
            <a:r>
              <a:rPr sz="1200" i="1" spc="-5" dirty="0">
                <a:latin typeface="Times New Roman"/>
                <a:cs typeface="Times New Roman"/>
              </a:rPr>
              <a:t>driver </a:t>
            </a:r>
            <a:r>
              <a:rPr sz="1200" dirty="0">
                <a:latin typeface="Times New Roman"/>
                <a:cs typeface="Times New Roman"/>
              </a:rPr>
              <a:t>is nothing more than </a:t>
            </a:r>
            <a:r>
              <a:rPr sz="1200" spc="-5" dirty="0">
                <a:latin typeface="Times New Roman"/>
                <a:cs typeface="Times New Roman"/>
              </a:rPr>
              <a:t>a“main program” </a:t>
            </a:r>
            <a:r>
              <a:rPr sz="1200" dirty="0">
                <a:latin typeface="Times New Roman"/>
                <a:cs typeface="Times New Roman"/>
              </a:rPr>
              <a:t>that accepts</a:t>
            </a:r>
            <a:r>
              <a:rPr sz="1200" spc="-90" dirty="0">
                <a:latin typeface="Times New Roman"/>
                <a:cs typeface="Times New Roman"/>
              </a:rPr>
              <a:t> </a:t>
            </a:r>
            <a:r>
              <a:rPr sz="1200" dirty="0">
                <a:latin typeface="Times New Roman"/>
                <a:cs typeface="Times New Roman"/>
              </a:rPr>
              <a:t>test-case  </a:t>
            </a:r>
            <a:r>
              <a:rPr sz="1200" spc="-5" dirty="0">
                <a:latin typeface="Times New Roman"/>
                <a:cs typeface="Times New Roman"/>
              </a:rPr>
              <a:t>data, passes such </a:t>
            </a:r>
            <a:r>
              <a:rPr sz="1200" dirty="0">
                <a:latin typeface="Times New Roman"/>
                <a:cs typeface="Times New Roman"/>
              </a:rPr>
              <a:t>data to the </a:t>
            </a:r>
            <a:r>
              <a:rPr sz="1200" spc="-5" dirty="0">
                <a:latin typeface="Times New Roman"/>
                <a:cs typeface="Times New Roman"/>
              </a:rPr>
              <a:t>component(to </a:t>
            </a:r>
            <a:r>
              <a:rPr sz="1200" dirty="0">
                <a:latin typeface="Times New Roman"/>
                <a:cs typeface="Times New Roman"/>
              </a:rPr>
              <a:t>be tested), </a:t>
            </a:r>
            <a:r>
              <a:rPr sz="1200" spc="-5" dirty="0">
                <a:latin typeface="Times New Roman"/>
                <a:cs typeface="Times New Roman"/>
              </a:rPr>
              <a:t>and prints relevant</a:t>
            </a:r>
            <a:r>
              <a:rPr sz="1200" spc="65" dirty="0">
                <a:latin typeface="Times New Roman"/>
                <a:cs typeface="Times New Roman"/>
              </a:rPr>
              <a:t> </a:t>
            </a:r>
            <a:r>
              <a:rPr sz="1200" dirty="0">
                <a:latin typeface="Times New Roman"/>
                <a:cs typeface="Times New Roman"/>
              </a:rPr>
              <a:t>results.</a:t>
            </a:r>
            <a:endParaRPr sz="1200">
              <a:latin typeface="Times New Roman"/>
              <a:cs typeface="Times New Roman"/>
            </a:endParaRPr>
          </a:p>
          <a:p>
            <a:pPr marL="240665" marR="6350" indent="-228600">
              <a:lnSpc>
                <a:spcPts val="1370"/>
              </a:lnSpc>
              <a:spcBef>
                <a:spcPts val="100"/>
              </a:spcBef>
              <a:buFont typeface="Symbol"/>
              <a:buChar char=""/>
              <a:tabLst>
                <a:tab pos="240665" algn="l"/>
                <a:tab pos="241300" algn="l"/>
              </a:tabLst>
            </a:pPr>
            <a:r>
              <a:rPr sz="1200" i="1" dirty="0">
                <a:latin typeface="Times New Roman"/>
                <a:cs typeface="Times New Roman"/>
              </a:rPr>
              <a:t>Stubs </a:t>
            </a:r>
            <a:r>
              <a:rPr sz="1200" spc="-5" dirty="0">
                <a:latin typeface="Times New Roman"/>
                <a:cs typeface="Times New Roman"/>
              </a:rPr>
              <a:t>serve </a:t>
            </a:r>
            <a:r>
              <a:rPr sz="1200" dirty="0">
                <a:latin typeface="Times New Roman"/>
                <a:cs typeface="Times New Roman"/>
              </a:rPr>
              <a:t>to </a:t>
            </a:r>
            <a:r>
              <a:rPr sz="1200" spc="-5" dirty="0">
                <a:latin typeface="Times New Roman"/>
                <a:cs typeface="Times New Roman"/>
              </a:rPr>
              <a:t>replace modules </a:t>
            </a:r>
            <a:r>
              <a:rPr sz="1200" dirty="0">
                <a:latin typeface="Times New Roman"/>
                <a:cs typeface="Times New Roman"/>
              </a:rPr>
              <a:t>that </a:t>
            </a:r>
            <a:r>
              <a:rPr sz="1200" spc="-5" dirty="0">
                <a:latin typeface="Times New Roman"/>
                <a:cs typeface="Times New Roman"/>
              </a:rPr>
              <a:t>aresubordinate (invoked by) </a:t>
            </a:r>
            <a:r>
              <a:rPr sz="1200" dirty="0">
                <a:latin typeface="Times New Roman"/>
                <a:cs typeface="Times New Roman"/>
              </a:rPr>
              <a:t>the component to be  </a:t>
            </a:r>
            <a:r>
              <a:rPr sz="1200" spc="-5" dirty="0">
                <a:latin typeface="Times New Roman"/>
                <a:cs typeface="Times New Roman"/>
              </a:rPr>
              <a:t>tested.</a:t>
            </a:r>
            <a:endParaRPr sz="1200">
              <a:latin typeface="Times New Roman"/>
              <a:cs typeface="Times New Roman"/>
            </a:endParaRPr>
          </a:p>
        </p:txBody>
      </p:sp>
      <p:sp>
        <p:nvSpPr>
          <p:cNvPr id="6" name="object 6"/>
          <p:cNvSpPr/>
          <p:nvPr/>
        </p:nvSpPr>
        <p:spPr>
          <a:xfrm>
            <a:off x="914400" y="5207522"/>
            <a:ext cx="4338150" cy="254347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117</a:t>
            </a:fld>
            <a:endParaRPr dirty="0"/>
          </a:p>
        </p:txBody>
      </p:sp>
    </p:spTree>
    <p:extLst>
      <p:ext uri="{BB962C8B-B14F-4D97-AF65-F5344CB8AC3E}">
        <p14:creationId xmlns:p14="http://schemas.microsoft.com/office/powerpoint/2010/main" val="3374086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118</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8906"/>
            <a:ext cx="5970905" cy="8207375"/>
          </a:xfrm>
          <a:prstGeom prst="rect">
            <a:avLst/>
          </a:prstGeom>
        </p:spPr>
        <p:txBody>
          <a:bodyPr vert="horz" wrap="square" lIns="0" tIns="20955" rIns="0" bIns="0" rtlCol="0">
            <a:spAutoFit/>
          </a:bodyPr>
          <a:lstStyle/>
          <a:p>
            <a:pPr marL="469265" marR="8890" indent="-228600" algn="just">
              <a:lnSpc>
                <a:spcPct val="95400"/>
              </a:lnSpc>
              <a:spcBef>
                <a:spcPts val="165"/>
              </a:spcBef>
              <a:buFont typeface="Symbol"/>
              <a:buChar char=""/>
              <a:tabLst>
                <a:tab pos="469900" algn="l"/>
              </a:tabLst>
            </a:pPr>
            <a:r>
              <a:rPr sz="1200" dirty="0">
                <a:latin typeface="Times New Roman"/>
                <a:cs typeface="Times New Roman"/>
              </a:rPr>
              <a:t>A </a:t>
            </a:r>
            <a:r>
              <a:rPr sz="1200" spc="-5" dirty="0">
                <a:latin typeface="Times New Roman"/>
                <a:cs typeface="Times New Roman"/>
              </a:rPr>
              <a:t>stub </a:t>
            </a:r>
            <a:r>
              <a:rPr sz="1200" dirty="0">
                <a:latin typeface="Times New Roman"/>
                <a:cs typeface="Times New Roman"/>
              </a:rPr>
              <a:t>or “dummy </a:t>
            </a:r>
            <a:r>
              <a:rPr sz="1200" spc="-5" dirty="0">
                <a:latin typeface="Times New Roman"/>
                <a:cs typeface="Times New Roman"/>
              </a:rPr>
              <a:t>subprogram”uses </a:t>
            </a:r>
            <a:r>
              <a:rPr sz="1200" dirty="0">
                <a:latin typeface="Times New Roman"/>
                <a:cs typeface="Times New Roman"/>
              </a:rPr>
              <a:t>the </a:t>
            </a:r>
            <a:r>
              <a:rPr sz="1200" spc="-5" dirty="0">
                <a:latin typeface="Times New Roman"/>
                <a:cs typeface="Times New Roman"/>
              </a:rPr>
              <a:t>subordinate module’s interface, </a:t>
            </a:r>
            <a:r>
              <a:rPr sz="1200" dirty="0">
                <a:latin typeface="Times New Roman"/>
                <a:cs typeface="Times New Roman"/>
              </a:rPr>
              <a:t>may do </a:t>
            </a:r>
            <a:r>
              <a:rPr sz="1200" spc="-5" dirty="0">
                <a:latin typeface="Times New Roman"/>
                <a:cs typeface="Times New Roman"/>
              </a:rPr>
              <a:t>minimal  data </a:t>
            </a:r>
            <a:r>
              <a:rPr sz="1200" dirty="0">
                <a:latin typeface="Times New Roman"/>
                <a:cs typeface="Times New Roman"/>
              </a:rPr>
              <a:t>manipulation, prints </a:t>
            </a:r>
            <a:r>
              <a:rPr sz="1200" spc="-5" dirty="0">
                <a:latin typeface="Times New Roman"/>
                <a:cs typeface="Times New Roman"/>
              </a:rPr>
              <a:t>verification </a:t>
            </a:r>
            <a:r>
              <a:rPr sz="1200" dirty="0">
                <a:latin typeface="Times New Roman"/>
                <a:cs typeface="Times New Roman"/>
              </a:rPr>
              <a:t>of entry, </a:t>
            </a:r>
            <a:r>
              <a:rPr sz="1200" spc="-5" dirty="0">
                <a:latin typeface="Times New Roman"/>
                <a:cs typeface="Times New Roman"/>
              </a:rPr>
              <a:t>and </a:t>
            </a:r>
            <a:r>
              <a:rPr sz="1200" dirty="0">
                <a:latin typeface="Times New Roman"/>
                <a:cs typeface="Times New Roman"/>
              </a:rPr>
              <a:t>returns </a:t>
            </a:r>
            <a:r>
              <a:rPr sz="1200" spc="-5" dirty="0">
                <a:latin typeface="Times New Roman"/>
                <a:cs typeface="Times New Roman"/>
              </a:rPr>
              <a:t>control </a:t>
            </a:r>
            <a:r>
              <a:rPr sz="1200" spc="5" dirty="0">
                <a:latin typeface="Times New Roman"/>
                <a:cs typeface="Times New Roman"/>
              </a:rPr>
              <a:t>to </a:t>
            </a:r>
            <a:r>
              <a:rPr sz="1200" dirty="0">
                <a:latin typeface="Times New Roman"/>
                <a:cs typeface="Times New Roman"/>
              </a:rPr>
              <a:t>the module  </a:t>
            </a:r>
            <a:r>
              <a:rPr sz="1200" spc="-5" dirty="0">
                <a:latin typeface="Times New Roman"/>
                <a:cs typeface="Times New Roman"/>
              </a:rPr>
              <a:t>undergoingtesting.</a:t>
            </a:r>
            <a:endParaRPr sz="1200">
              <a:latin typeface="Times New Roman"/>
              <a:cs typeface="Times New Roman"/>
            </a:endParaRPr>
          </a:p>
          <a:p>
            <a:pPr marL="469265" marR="8890" indent="-228600" algn="just">
              <a:lnSpc>
                <a:spcPct val="95400"/>
              </a:lnSpc>
              <a:spcBef>
                <a:spcPts val="100"/>
              </a:spcBef>
              <a:buFont typeface="Symbol"/>
              <a:buChar char=""/>
              <a:tabLst>
                <a:tab pos="469900" algn="l"/>
              </a:tabLst>
            </a:pPr>
            <a:r>
              <a:rPr sz="1200" spc="-5" dirty="0">
                <a:latin typeface="Times New Roman"/>
                <a:cs typeface="Times New Roman"/>
              </a:rPr>
              <a:t>Drivers and stubs represent </a:t>
            </a:r>
            <a:r>
              <a:rPr sz="1200" dirty="0">
                <a:latin typeface="Times New Roman"/>
                <a:cs typeface="Times New Roman"/>
              </a:rPr>
              <a:t>testing </a:t>
            </a:r>
            <a:r>
              <a:rPr sz="1200" spc="-5" dirty="0">
                <a:latin typeface="Times New Roman"/>
                <a:cs typeface="Times New Roman"/>
              </a:rPr>
              <a:t>“overhead.” That </a:t>
            </a:r>
            <a:r>
              <a:rPr sz="1200" dirty="0">
                <a:latin typeface="Times New Roman"/>
                <a:cs typeface="Times New Roman"/>
              </a:rPr>
              <a:t>is, both </a:t>
            </a:r>
            <a:r>
              <a:rPr sz="1200" spc="-5" dirty="0">
                <a:latin typeface="Times New Roman"/>
                <a:cs typeface="Times New Roman"/>
              </a:rPr>
              <a:t>are software </a:t>
            </a:r>
            <a:r>
              <a:rPr sz="1200" dirty="0">
                <a:latin typeface="Times New Roman"/>
                <a:cs typeface="Times New Roman"/>
              </a:rPr>
              <a:t>thatmust be  </a:t>
            </a:r>
            <a:r>
              <a:rPr sz="1200" spc="-5" dirty="0">
                <a:latin typeface="Times New Roman"/>
                <a:cs typeface="Times New Roman"/>
              </a:rPr>
              <a:t>coded (formal design is </a:t>
            </a:r>
            <a:r>
              <a:rPr sz="1200" dirty="0">
                <a:latin typeface="Times New Roman"/>
                <a:cs typeface="Times New Roman"/>
              </a:rPr>
              <a:t>not commonly </a:t>
            </a:r>
            <a:r>
              <a:rPr sz="1200" spc="-5" dirty="0">
                <a:latin typeface="Times New Roman"/>
                <a:cs typeface="Times New Roman"/>
              </a:rPr>
              <a:t>applied) </a:t>
            </a:r>
            <a:r>
              <a:rPr sz="1200" dirty="0">
                <a:latin typeface="Times New Roman"/>
                <a:cs typeface="Times New Roman"/>
              </a:rPr>
              <a:t>but that </a:t>
            </a:r>
            <a:r>
              <a:rPr sz="1200" spc="-5" dirty="0">
                <a:latin typeface="Times New Roman"/>
                <a:cs typeface="Times New Roman"/>
              </a:rPr>
              <a:t>is </a:t>
            </a:r>
            <a:r>
              <a:rPr sz="1200" dirty="0">
                <a:latin typeface="Times New Roman"/>
                <a:cs typeface="Times New Roman"/>
              </a:rPr>
              <a:t>not </a:t>
            </a:r>
            <a:r>
              <a:rPr sz="1200" spc="-5" dirty="0">
                <a:latin typeface="Times New Roman"/>
                <a:cs typeface="Times New Roman"/>
              </a:rPr>
              <a:t>deliveredwith </a:t>
            </a:r>
            <a:r>
              <a:rPr sz="1200" dirty="0">
                <a:latin typeface="Times New Roman"/>
                <a:cs typeface="Times New Roman"/>
              </a:rPr>
              <a:t>the </a:t>
            </a:r>
            <a:r>
              <a:rPr sz="1200" spc="-5" dirty="0">
                <a:latin typeface="Times New Roman"/>
                <a:cs typeface="Times New Roman"/>
              </a:rPr>
              <a:t>final  software</a:t>
            </a:r>
            <a:r>
              <a:rPr sz="1200" spc="-15" dirty="0">
                <a:latin typeface="Times New Roman"/>
                <a:cs typeface="Times New Roman"/>
              </a:rPr>
              <a:t> </a:t>
            </a:r>
            <a:r>
              <a:rPr sz="1200" dirty="0">
                <a:latin typeface="Times New Roman"/>
                <a:cs typeface="Times New Roman"/>
              </a:rPr>
              <a:t>product.</a:t>
            </a:r>
            <a:endParaRPr sz="1200">
              <a:latin typeface="Times New Roman"/>
              <a:cs typeface="Times New Roman"/>
            </a:endParaRPr>
          </a:p>
          <a:p>
            <a:pPr marL="469265" marR="6985" indent="-228600" algn="just">
              <a:lnSpc>
                <a:spcPts val="1370"/>
              </a:lnSpc>
              <a:spcBef>
                <a:spcPts val="140"/>
              </a:spcBef>
              <a:buFont typeface="Symbol"/>
              <a:buChar char=""/>
              <a:tabLst>
                <a:tab pos="469900" algn="l"/>
              </a:tabLst>
            </a:pPr>
            <a:r>
              <a:rPr sz="1200" spc="-10" dirty="0">
                <a:latin typeface="Times New Roman"/>
                <a:cs typeface="Times New Roman"/>
              </a:rPr>
              <a:t>If</a:t>
            </a:r>
            <a:r>
              <a:rPr sz="1200" spc="-30" dirty="0">
                <a:latin typeface="Times New Roman"/>
                <a:cs typeface="Times New Roman"/>
              </a:rPr>
              <a:t> </a:t>
            </a:r>
            <a:r>
              <a:rPr sz="1200" spc="-5" dirty="0">
                <a:latin typeface="Times New Roman"/>
                <a:cs typeface="Times New Roman"/>
              </a:rPr>
              <a:t>drivers</a:t>
            </a:r>
            <a:r>
              <a:rPr sz="1200" spc="-2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stubs</a:t>
            </a:r>
            <a:r>
              <a:rPr sz="1200" spc="-30" dirty="0">
                <a:latin typeface="Times New Roman"/>
                <a:cs typeface="Times New Roman"/>
              </a:rPr>
              <a:t> </a:t>
            </a:r>
            <a:r>
              <a:rPr sz="1200" dirty="0">
                <a:latin typeface="Times New Roman"/>
                <a:cs typeface="Times New Roman"/>
              </a:rPr>
              <a:t>are</a:t>
            </a:r>
            <a:r>
              <a:rPr sz="1200" spc="-40" dirty="0">
                <a:latin typeface="Times New Roman"/>
                <a:cs typeface="Times New Roman"/>
              </a:rPr>
              <a:t> </a:t>
            </a:r>
            <a:r>
              <a:rPr sz="1200" dirty="0">
                <a:latin typeface="Times New Roman"/>
                <a:cs typeface="Times New Roman"/>
              </a:rPr>
              <a:t>kept</a:t>
            </a:r>
            <a:r>
              <a:rPr sz="1200" spc="-30" dirty="0">
                <a:latin typeface="Times New Roman"/>
                <a:cs typeface="Times New Roman"/>
              </a:rPr>
              <a:t> </a:t>
            </a:r>
            <a:r>
              <a:rPr sz="1200" dirty="0">
                <a:latin typeface="Times New Roman"/>
                <a:cs typeface="Times New Roman"/>
              </a:rPr>
              <a:t>simple,</a:t>
            </a:r>
            <a:r>
              <a:rPr sz="1200" spc="-35" dirty="0">
                <a:latin typeface="Times New Roman"/>
                <a:cs typeface="Times New Roman"/>
              </a:rPr>
              <a:t> </a:t>
            </a:r>
            <a:r>
              <a:rPr sz="1200" spc="-5" dirty="0">
                <a:latin typeface="Times New Roman"/>
                <a:cs typeface="Times New Roman"/>
              </a:rPr>
              <a:t>actual</a:t>
            </a:r>
            <a:r>
              <a:rPr sz="1200" spc="-35" dirty="0">
                <a:latin typeface="Times New Roman"/>
                <a:cs typeface="Times New Roman"/>
              </a:rPr>
              <a:t> </a:t>
            </a:r>
            <a:r>
              <a:rPr sz="1200" dirty="0">
                <a:latin typeface="Times New Roman"/>
                <a:cs typeface="Times New Roman"/>
              </a:rPr>
              <a:t>overhead</a:t>
            </a:r>
            <a:r>
              <a:rPr sz="1200" spc="-40" dirty="0">
                <a:latin typeface="Times New Roman"/>
                <a:cs typeface="Times New Roman"/>
              </a:rPr>
              <a:t> </a:t>
            </a:r>
            <a:r>
              <a:rPr sz="1200" spc="-5" dirty="0">
                <a:latin typeface="Times New Roman"/>
                <a:cs typeface="Times New Roman"/>
              </a:rPr>
              <a:t>is</a:t>
            </a:r>
            <a:r>
              <a:rPr sz="1200" spc="-30" dirty="0">
                <a:latin typeface="Times New Roman"/>
                <a:cs typeface="Times New Roman"/>
              </a:rPr>
              <a:t> </a:t>
            </a:r>
            <a:r>
              <a:rPr sz="1200" dirty="0">
                <a:latin typeface="Times New Roman"/>
                <a:cs typeface="Times New Roman"/>
              </a:rPr>
              <a:t>relatively</a:t>
            </a:r>
            <a:r>
              <a:rPr sz="1200" spc="-55" dirty="0">
                <a:latin typeface="Times New Roman"/>
                <a:cs typeface="Times New Roman"/>
              </a:rPr>
              <a:t> </a:t>
            </a:r>
            <a:r>
              <a:rPr sz="1200" dirty="0">
                <a:latin typeface="Times New Roman"/>
                <a:cs typeface="Times New Roman"/>
              </a:rPr>
              <a:t>low.</a:t>
            </a:r>
            <a:r>
              <a:rPr sz="1200" spc="-35" dirty="0">
                <a:latin typeface="Times New Roman"/>
                <a:cs typeface="Times New Roman"/>
              </a:rPr>
              <a:t> </a:t>
            </a:r>
            <a:r>
              <a:rPr sz="1200" spc="-5" dirty="0">
                <a:latin typeface="Times New Roman"/>
                <a:cs typeface="Times New Roman"/>
              </a:rPr>
              <a:t>Unfortunately,</a:t>
            </a:r>
            <a:r>
              <a:rPr sz="1200" spc="-35" dirty="0">
                <a:latin typeface="Times New Roman"/>
                <a:cs typeface="Times New Roman"/>
              </a:rPr>
              <a:t> </a:t>
            </a:r>
            <a:r>
              <a:rPr sz="1200" spc="5" dirty="0">
                <a:latin typeface="Times New Roman"/>
                <a:cs typeface="Times New Roman"/>
              </a:rPr>
              <a:t>many  </a:t>
            </a:r>
            <a:r>
              <a:rPr sz="1200" spc="-5" dirty="0">
                <a:latin typeface="Times New Roman"/>
                <a:cs typeface="Times New Roman"/>
              </a:rPr>
              <a:t>components cannot </a:t>
            </a:r>
            <a:r>
              <a:rPr sz="1200" dirty="0">
                <a:latin typeface="Times New Roman"/>
                <a:cs typeface="Times New Roman"/>
              </a:rPr>
              <a:t>be </a:t>
            </a:r>
            <a:r>
              <a:rPr sz="1200" spc="-5" dirty="0">
                <a:latin typeface="Times New Roman"/>
                <a:cs typeface="Times New Roman"/>
              </a:rPr>
              <a:t>adequatelyunit tested with </a:t>
            </a:r>
            <a:r>
              <a:rPr sz="1200" dirty="0">
                <a:latin typeface="Times New Roman"/>
                <a:cs typeface="Times New Roman"/>
              </a:rPr>
              <a:t>“simple” overhead</a:t>
            </a:r>
            <a:r>
              <a:rPr sz="1200" spc="40" dirty="0">
                <a:latin typeface="Times New Roman"/>
                <a:cs typeface="Times New Roman"/>
              </a:rPr>
              <a:t> </a:t>
            </a:r>
            <a:r>
              <a:rPr sz="1200" spc="-5" dirty="0">
                <a:latin typeface="Times New Roman"/>
                <a:cs typeface="Times New Roman"/>
              </a:rPr>
              <a:t>software.</a:t>
            </a:r>
            <a:endParaRPr sz="1200">
              <a:latin typeface="Times New Roman"/>
              <a:cs typeface="Times New Roman"/>
            </a:endParaRPr>
          </a:p>
          <a:p>
            <a:pPr marL="469265" marR="10160" indent="-228600" algn="just">
              <a:lnSpc>
                <a:spcPts val="1380"/>
              </a:lnSpc>
              <a:spcBef>
                <a:spcPts val="100"/>
              </a:spcBef>
              <a:buFont typeface="Symbol"/>
              <a:buChar char=""/>
              <a:tabLst>
                <a:tab pos="469900" algn="l"/>
              </a:tabLst>
            </a:pPr>
            <a:r>
              <a:rPr sz="1200" spc="-10" dirty="0">
                <a:latin typeface="Times New Roman"/>
                <a:cs typeface="Times New Roman"/>
              </a:rPr>
              <a:t>In </a:t>
            </a:r>
            <a:r>
              <a:rPr sz="1200" dirty="0">
                <a:latin typeface="Times New Roman"/>
                <a:cs typeface="Times New Roman"/>
              </a:rPr>
              <a:t>such </a:t>
            </a:r>
            <a:r>
              <a:rPr sz="1200" spc="-5" dirty="0">
                <a:latin typeface="Times New Roman"/>
                <a:cs typeface="Times New Roman"/>
              </a:rPr>
              <a:t>cases, complete </a:t>
            </a:r>
            <a:r>
              <a:rPr sz="1200" dirty="0">
                <a:latin typeface="Times New Roman"/>
                <a:cs typeface="Times New Roman"/>
              </a:rPr>
              <a:t>testing canbe postponed until the </a:t>
            </a:r>
            <a:r>
              <a:rPr sz="1200" spc="-5" dirty="0">
                <a:latin typeface="Times New Roman"/>
                <a:cs typeface="Times New Roman"/>
              </a:rPr>
              <a:t>integration </a:t>
            </a:r>
            <a:r>
              <a:rPr sz="1200" dirty="0">
                <a:latin typeface="Times New Roman"/>
                <a:cs typeface="Times New Roman"/>
              </a:rPr>
              <a:t>test step </a:t>
            </a:r>
            <a:r>
              <a:rPr sz="1200" spc="-5" dirty="0">
                <a:latin typeface="Times New Roman"/>
                <a:cs typeface="Times New Roman"/>
              </a:rPr>
              <a:t>(where  drivers </a:t>
            </a:r>
            <a:r>
              <a:rPr sz="1200" dirty="0">
                <a:latin typeface="Times New Roman"/>
                <a:cs typeface="Times New Roman"/>
              </a:rPr>
              <a:t>or </a:t>
            </a:r>
            <a:r>
              <a:rPr sz="1200" spc="-5" dirty="0">
                <a:latin typeface="Times New Roman"/>
                <a:cs typeface="Times New Roman"/>
              </a:rPr>
              <a:t>stubs </a:t>
            </a:r>
            <a:r>
              <a:rPr sz="1200" dirty="0">
                <a:latin typeface="Times New Roman"/>
                <a:cs typeface="Times New Roman"/>
              </a:rPr>
              <a:t>are </a:t>
            </a:r>
            <a:r>
              <a:rPr sz="1200" spc="-5" dirty="0">
                <a:latin typeface="Times New Roman"/>
                <a:cs typeface="Times New Roman"/>
              </a:rPr>
              <a:t>also</a:t>
            </a:r>
            <a:r>
              <a:rPr sz="1200" dirty="0">
                <a:latin typeface="Times New Roman"/>
                <a:cs typeface="Times New Roman"/>
              </a:rPr>
              <a:t> </a:t>
            </a:r>
            <a:r>
              <a:rPr sz="1200" spc="-5" dirty="0">
                <a:latin typeface="Times New Roman"/>
                <a:cs typeface="Times New Roman"/>
              </a:rPr>
              <a:t>used).</a:t>
            </a:r>
            <a:endParaRPr sz="1200">
              <a:latin typeface="Times New Roman"/>
              <a:cs typeface="Times New Roman"/>
            </a:endParaRPr>
          </a:p>
          <a:p>
            <a:pPr>
              <a:lnSpc>
                <a:spcPct val="100000"/>
              </a:lnSpc>
              <a:spcBef>
                <a:spcPts val="40"/>
              </a:spcBef>
              <a:buFont typeface="Symbol"/>
              <a:buChar char=""/>
            </a:pPr>
            <a:endParaRPr sz="1100">
              <a:latin typeface="Times New Roman"/>
              <a:cs typeface="Times New Roman"/>
            </a:endParaRPr>
          </a:p>
          <a:p>
            <a:pPr marL="88900" algn="just">
              <a:lnSpc>
                <a:spcPct val="100000"/>
              </a:lnSpc>
            </a:pPr>
            <a:r>
              <a:rPr sz="1200" b="1" u="heavy" spc="-5" dirty="0">
                <a:uFill>
                  <a:solidFill>
                    <a:srgbClr val="000000"/>
                  </a:solidFill>
                </a:uFill>
                <a:latin typeface="Times New Roman"/>
                <a:cs typeface="Times New Roman"/>
              </a:rPr>
              <a:t>Integration Testing</a:t>
            </a:r>
            <a:endParaRPr sz="1200">
              <a:latin typeface="Times New Roman"/>
              <a:cs typeface="Times New Roman"/>
            </a:endParaRPr>
          </a:p>
          <a:p>
            <a:pPr marL="510540" indent="-229235" algn="just">
              <a:lnSpc>
                <a:spcPct val="100000"/>
              </a:lnSpc>
              <a:spcBef>
                <a:spcPts val="15"/>
              </a:spcBef>
              <a:buFont typeface="Symbol"/>
              <a:buChar char=""/>
              <a:tabLst>
                <a:tab pos="511175" algn="l"/>
              </a:tabLst>
            </a:pPr>
            <a:r>
              <a:rPr sz="1200" dirty="0">
                <a:latin typeface="Times New Roman"/>
                <a:cs typeface="Times New Roman"/>
              </a:rPr>
              <a:t>Components must be </a:t>
            </a:r>
            <a:r>
              <a:rPr sz="1200" spc="-5" dirty="0">
                <a:latin typeface="Times New Roman"/>
                <a:cs typeface="Times New Roman"/>
              </a:rPr>
              <a:t>assembled </a:t>
            </a:r>
            <a:r>
              <a:rPr sz="1200" dirty="0">
                <a:latin typeface="Times New Roman"/>
                <a:cs typeface="Times New Roman"/>
              </a:rPr>
              <a:t>or </a:t>
            </a:r>
            <a:r>
              <a:rPr sz="1200" spc="-5" dirty="0">
                <a:latin typeface="Times New Roman"/>
                <a:cs typeface="Times New Roman"/>
              </a:rPr>
              <a:t>integrated </a:t>
            </a:r>
            <a:r>
              <a:rPr sz="1200" dirty="0">
                <a:latin typeface="Times New Roman"/>
                <a:cs typeface="Times New Roman"/>
              </a:rPr>
              <a:t>to </a:t>
            </a:r>
            <a:r>
              <a:rPr sz="1200" spc="-5" dirty="0">
                <a:latin typeface="Times New Roman"/>
                <a:cs typeface="Times New Roman"/>
              </a:rPr>
              <a:t>form </a:t>
            </a:r>
            <a:r>
              <a:rPr sz="1200" dirty="0">
                <a:latin typeface="Times New Roman"/>
                <a:cs typeface="Times New Roman"/>
              </a:rPr>
              <a:t>the </a:t>
            </a:r>
            <a:r>
              <a:rPr sz="1200" spc="-5" dirty="0">
                <a:latin typeface="Times New Roman"/>
                <a:cs typeface="Times New Roman"/>
              </a:rPr>
              <a:t>complete</a:t>
            </a:r>
            <a:r>
              <a:rPr sz="1200" spc="20" dirty="0">
                <a:latin typeface="Times New Roman"/>
                <a:cs typeface="Times New Roman"/>
              </a:rPr>
              <a:t> </a:t>
            </a:r>
            <a:r>
              <a:rPr sz="1200" spc="-5" dirty="0">
                <a:latin typeface="Times New Roman"/>
                <a:cs typeface="Times New Roman"/>
              </a:rPr>
              <a:t>software package.</a:t>
            </a:r>
            <a:endParaRPr sz="1200">
              <a:latin typeface="Times New Roman"/>
              <a:cs typeface="Times New Roman"/>
            </a:endParaRPr>
          </a:p>
          <a:p>
            <a:pPr marL="510540" algn="just">
              <a:lnSpc>
                <a:spcPct val="100000"/>
              </a:lnSpc>
              <a:spcBef>
                <a:spcPts val="145"/>
              </a:spcBef>
            </a:pPr>
            <a:r>
              <a:rPr sz="1200" spc="-5" dirty="0">
                <a:latin typeface="Times New Roman"/>
                <a:cs typeface="Times New Roman"/>
              </a:rPr>
              <a:t>where </a:t>
            </a:r>
            <a:r>
              <a:rPr sz="1200" dirty="0">
                <a:latin typeface="Times New Roman"/>
                <a:cs typeface="Times New Roman"/>
              </a:rPr>
              <a:t>the </a:t>
            </a:r>
            <a:r>
              <a:rPr sz="1200" spc="-5" dirty="0">
                <a:latin typeface="Times New Roman"/>
                <a:cs typeface="Times New Roman"/>
              </a:rPr>
              <a:t>focus is </a:t>
            </a:r>
            <a:r>
              <a:rPr sz="1200" dirty="0">
                <a:latin typeface="Times New Roman"/>
                <a:cs typeface="Times New Roman"/>
              </a:rPr>
              <a:t>on </a:t>
            </a:r>
            <a:r>
              <a:rPr sz="1200" spc="-5" dirty="0">
                <a:latin typeface="Times New Roman"/>
                <a:cs typeface="Times New Roman"/>
              </a:rPr>
              <a:t>design and </a:t>
            </a:r>
            <a:r>
              <a:rPr sz="1200" dirty="0">
                <a:latin typeface="Times New Roman"/>
                <a:cs typeface="Times New Roman"/>
              </a:rPr>
              <a:t>the </a:t>
            </a:r>
            <a:r>
              <a:rPr sz="1200" spc="-5" dirty="0">
                <a:latin typeface="Times New Roman"/>
                <a:cs typeface="Times New Roman"/>
              </a:rPr>
              <a:t>construction </a:t>
            </a:r>
            <a:r>
              <a:rPr sz="1200" dirty="0">
                <a:latin typeface="Times New Roman"/>
                <a:cs typeface="Times New Roman"/>
              </a:rPr>
              <a:t>of the </a:t>
            </a:r>
            <a:r>
              <a:rPr sz="1200" spc="-5" dirty="0">
                <a:latin typeface="Times New Roman"/>
                <a:cs typeface="Times New Roman"/>
              </a:rPr>
              <a:t>software</a:t>
            </a:r>
            <a:r>
              <a:rPr sz="1200" spc="65" dirty="0">
                <a:latin typeface="Times New Roman"/>
                <a:cs typeface="Times New Roman"/>
              </a:rPr>
              <a:t> </a:t>
            </a:r>
            <a:r>
              <a:rPr sz="1200" spc="-5" dirty="0">
                <a:latin typeface="Times New Roman"/>
                <a:cs typeface="Times New Roman"/>
              </a:rPr>
              <a:t>architecture.</a:t>
            </a:r>
            <a:endParaRPr sz="1200">
              <a:latin typeface="Times New Roman"/>
              <a:cs typeface="Times New Roman"/>
            </a:endParaRPr>
          </a:p>
          <a:p>
            <a:pPr marL="510540" marR="7620" indent="-228600" algn="just">
              <a:lnSpc>
                <a:spcPct val="110300"/>
              </a:lnSpc>
              <a:spcBef>
                <a:spcPts val="80"/>
              </a:spcBef>
              <a:buFont typeface="Symbol"/>
              <a:buChar char=""/>
              <a:tabLst>
                <a:tab pos="549275" algn="l"/>
              </a:tabLst>
            </a:pPr>
            <a:r>
              <a:rPr dirty="0"/>
              <a:t>	</a:t>
            </a:r>
            <a:r>
              <a:rPr sz="1200" i="1" u="sng" spc="-5" dirty="0">
                <a:uFill>
                  <a:solidFill>
                    <a:srgbClr val="000000"/>
                  </a:solidFill>
                </a:uFill>
                <a:latin typeface="Times New Roman"/>
                <a:cs typeface="Times New Roman"/>
              </a:rPr>
              <a:t>Integration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spc="-5" dirty="0">
                <a:latin typeface="Times New Roman"/>
                <a:cs typeface="Times New Roman"/>
              </a:rPr>
              <a:t>addresses </a:t>
            </a:r>
            <a:r>
              <a:rPr sz="1200" dirty="0">
                <a:latin typeface="Times New Roman"/>
                <a:cs typeface="Times New Roman"/>
              </a:rPr>
              <a:t>the </a:t>
            </a:r>
            <a:r>
              <a:rPr sz="1200" spc="-5" dirty="0">
                <a:latin typeface="Times New Roman"/>
                <a:cs typeface="Times New Roman"/>
              </a:rPr>
              <a:t>issues </a:t>
            </a:r>
            <a:r>
              <a:rPr sz="1200" dirty="0">
                <a:latin typeface="Times New Roman"/>
                <a:cs typeface="Times New Roman"/>
              </a:rPr>
              <a:t>associated with the </a:t>
            </a:r>
            <a:r>
              <a:rPr sz="1200" spc="-5" dirty="0">
                <a:latin typeface="Times New Roman"/>
                <a:cs typeface="Times New Roman"/>
              </a:rPr>
              <a:t>dual problems </a:t>
            </a:r>
            <a:r>
              <a:rPr sz="1200" dirty="0">
                <a:latin typeface="Times New Roman"/>
                <a:cs typeface="Times New Roman"/>
              </a:rPr>
              <a:t>of </a:t>
            </a:r>
            <a:r>
              <a:rPr sz="1200" spc="-5" dirty="0">
                <a:latin typeface="Times New Roman"/>
                <a:cs typeface="Times New Roman"/>
              </a:rPr>
              <a:t>verification  and</a:t>
            </a:r>
            <a:r>
              <a:rPr sz="1200" spc="-35" dirty="0">
                <a:latin typeface="Times New Roman"/>
                <a:cs typeface="Times New Roman"/>
              </a:rPr>
              <a:t> </a:t>
            </a:r>
            <a:r>
              <a:rPr sz="1200" spc="-5" dirty="0">
                <a:latin typeface="Times New Roman"/>
                <a:cs typeface="Times New Roman"/>
              </a:rPr>
              <a:t>program</a:t>
            </a:r>
            <a:r>
              <a:rPr sz="1200" spc="-25" dirty="0">
                <a:latin typeface="Times New Roman"/>
                <a:cs typeface="Times New Roman"/>
              </a:rPr>
              <a:t> </a:t>
            </a:r>
            <a:r>
              <a:rPr sz="1200" spc="-5" dirty="0">
                <a:latin typeface="Times New Roman"/>
                <a:cs typeface="Times New Roman"/>
              </a:rPr>
              <a:t>construction.</a:t>
            </a:r>
            <a:r>
              <a:rPr sz="1200" spc="-30" dirty="0">
                <a:latin typeface="Times New Roman"/>
                <a:cs typeface="Times New Roman"/>
              </a:rPr>
              <a:t> </a:t>
            </a:r>
            <a:r>
              <a:rPr sz="1200" spc="-5" dirty="0">
                <a:latin typeface="Times New Roman"/>
                <a:cs typeface="Times New Roman"/>
              </a:rPr>
              <a:t>Testcase</a:t>
            </a:r>
            <a:r>
              <a:rPr sz="1200" spc="-20" dirty="0">
                <a:latin typeface="Times New Roman"/>
                <a:cs typeface="Times New Roman"/>
              </a:rPr>
              <a:t> </a:t>
            </a:r>
            <a:r>
              <a:rPr sz="1200" spc="-5" dirty="0">
                <a:latin typeface="Times New Roman"/>
                <a:cs typeface="Times New Roman"/>
              </a:rPr>
              <a:t>design</a:t>
            </a:r>
            <a:r>
              <a:rPr sz="1200" spc="-35" dirty="0">
                <a:latin typeface="Times New Roman"/>
                <a:cs typeface="Times New Roman"/>
              </a:rPr>
              <a:t> </a:t>
            </a:r>
            <a:r>
              <a:rPr sz="1200" spc="-5" dirty="0">
                <a:latin typeface="Times New Roman"/>
                <a:cs typeface="Times New Roman"/>
              </a:rPr>
              <a:t>techniques</a:t>
            </a:r>
            <a:r>
              <a:rPr sz="1200" spc="-2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spc="-5" dirty="0">
                <a:latin typeface="Times New Roman"/>
                <a:cs typeface="Times New Roman"/>
              </a:rPr>
              <a:t>focus</a:t>
            </a:r>
            <a:r>
              <a:rPr sz="1200" spc="-25" dirty="0">
                <a:latin typeface="Times New Roman"/>
                <a:cs typeface="Times New Roman"/>
              </a:rPr>
              <a:t> </a:t>
            </a:r>
            <a:r>
              <a:rPr sz="1200" dirty="0">
                <a:latin typeface="Times New Roman"/>
                <a:cs typeface="Times New Roman"/>
              </a:rPr>
              <a:t>on</a:t>
            </a:r>
            <a:r>
              <a:rPr sz="1200" spc="-25" dirty="0">
                <a:latin typeface="Times New Roman"/>
                <a:cs typeface="Times New Roman"/>
              </a:rPr>
              <a:t> </a:t>
            </a:r>
            <a:r>
              <a:rPr sz="1200" dirty="0">
                <a:latin typeface="Times New Roman"/>
                <a:cs typeface="Times New Roman"/>
              </a:rPr>
              <a:t>inputs</a:t>
            </a:r>
            <a:r>
              <a:rPr sz="1200" spc="-2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outputs</a:t>
            </a:r>
            <a:r>
              <a:rPr sz="1200" spc="-25" dirty="0">
                <a:latin typeface="Times New Roman"/>
                <a:cs typeface="Times New Roman"/>
              </a:rPr>
              <a:t> </a:t>
            </a:r>
            <a:r>
              <a:rPr sz="1200" spc="-5" dirty="0">
                <a:latin typeface="Times New Roman"/>
                <a:cs typeface="Times New Roman"/>
              </a:rPr>
              <a:t>are  </a:t>
            </a:r>
            <a:r>
              <a:rPr sz="1200" dirty="0">
                <a:latin typeface="Times New Roman"/>
                <a:cs typeface="Times New Roman"/>
              </a:rPr>
              <a:t>more </a:t>
            </a:r>
            <a:r>
              <a:rPr sz="1200" spc="-5" dirty="0">
                <a:latin typeface="Times New Roman"/>
                <a:cs typeface="Times New Roman"/>
              </a:rPr>
              <a:t>prevalent </a:t>
            </a:r>
            <a:r>
              <a:rPr sz="1200" dirty="0">
                <a:latin typeface="Times New Roman"/>
                <a:cs typeface="Times New Roman"/>
              </a:rPr>
              <a:t>during </a:t>
            </a:r>
            <a:r>
              <a:rPr sz="1200" spc="-5" dirty="0">
                <a:latin typeface="Times New Roman"/>
                <a:cs typeface="Times New Roman"/>
              </a:rPr>
              <a:t>integration, although </a:t>
            </a:r>
            <a:r>
              <a:rPr sz="1200" dirty="0">
                <a:latin typeface="Times New Roman"/>
                <a:cs typeface="Times New Roman"/>
              </a:rPr>
              <a:t>techniques that </a:t>
            </a:r>
            <a:r>
              <a:rPr sz="1200" spc="-5" dirty="0">
                <a:latin typeface="Times New Roman"/>
                <a:cs typeface="Times New Roman"/>
              </a:rPr>
              <a:t>exercise specific program  paths </a:t>
            </a:r>
            <a:r>
              <a:rPr sz="1200" dirty="0">
                <a:latin typeface="Times New Roman"/>
                <a:cs typeface="Times New Roman"/>
              </a:rPr>
              <a:t>may </a:t>
            </a:r>
            <a:r>
              <a:rPr sz="1200" spc="5" dirty="0">
                <a:latin typeface="Times New Roman"/>
                <a:cs typeface="Times New Roman"/>
              </a:rPr>
              <a:t>be </a:t>
            </a:r>
            <a:r>
              <a:rPr sz="1200" spc="-5" dirty="0">
                <a:latin typeface="Times New Roman"/>
                <a:cs typeface="Times New Roman"/>
              </a:rPr>
              <a:t>used </a:t>
            </a:r>
            <a:r>
              <a:rPr sz="1200" dirty="0">
                <a:latin typeface="Times New Roman"/>
                <a:cs typeface="Times New Roman"/>
              </a:rPr>
              <a:t>to ensure coverage of </a:t>
            </a:r>
            <a:r>
              <a:rPr sz="1200" spc="-5" dirty="0">
                <a:latin typeface="Times New Roman"/>
                <a:cs typeface="Times New Roman"/>
              </a:rPr>
              <a:t>major </a:t>
            </a:r>
            <a:r>
              <a:rPr sz="1200" dirty="0">
                <a:latin typeface="Times New Roman"/>
                <a:cs typeface="Times New Roman"/>
              </a:rPr>
              <a:t>control</a:t>
            </a:r>
            <a:r>
              <a:rPr sz="1200" spc="-35" dirty="0">
                <a:latin typeface="Times New Roman"/>
                <a:cs typeface="Times New Roman"/>
              </a:rPr>
              <a:t> </a:t>
            </a:r>
            <a:r>
              <a:rPr sz="1200" spc="-5" dirty="0">
                <a:latin typeface="Times New Roman"/>
                <a:cs typeface="Times New Roman"/>
              </a:rPr>
              <a:t>paths.</a:t>
            </a:r>
            <a:endParaRPr sz="1200">
              <a:latin typeface="Times New Roman"/>
              <a:cs typeface="Times New Roman"/>
            </a:endParaRPr>
          </a:p>
          <a:p>
            <a:pPr marL="510540" marR="6985" indent="-228600" algn="just">
              <a:lnSpc>
                <a:spcPts val="1380"/>
              </a:lnSpc>
              <a:spcBef>
                <a:spcPts val="325"/>
              </a:spcBef>
              <a:buFont typeface="Symbol"/>
              <a:buChar char=""/>
              <a:tabLst>
                <a:tab pos="511175" algn="l"/>
              </a:tabLst>
            </a:pPr>
            <a:r>
              <a:rPr sz="1200" spc="-5" dirty="0">
                <a:latin typeface="Times New Roman"/>
                <a:cs typeface="Times New Roman"/>
              </a:rPr>
              <a:t>Integration </a:t>
            </a:r>
            <a:r>
              <a:rPr sz="1200" dirty="0">
                <a:latin typeface="Times New Roman"/>
                <a:cs typeface="Times New Roman"/>
              </a:rPr>
              <a:t>testing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systematic </a:t>
            </a:r>
            <a:r>
              <a:rPr sz="1200" dirty="0">
                <a:latin typeface="Times New Roman"/>
                <a:cs typeface="Times New Roman"/>
              </a:rPr>
              <a:t>technique for </a:t>
            </a:r>
            <a:r>
              <a:rPr sz="1200" spc="-5" dirty="0">
                <a:latin typeface="Times New Roman"/>
                <a:cs typeface="Times New Roman"/>
              </a:rPr>
              <a:t>constructing </a:t>
            </a:r>
            <a:r>
              <a:rPr sz="1200" dirty="0">
                <a:latin typeface="Times New Roman"/>
                <a:cs typeface="Times New Roman"/>
              </a:rPr>
              <a:t>the software </a:t>
            </a:r>
            <a:r>
              <a:rPr sz="1200" spc="-5" dirty="0">
                <a:latin typeface="Times New Roman"/>
                <a:cs typeface="Times New Roman"/>
              </a:rPr>
              <a:t>architecture  </a:t>
            </a:r>
            <a:r>
              <a:rPr sz="1200" dirty="0">
                <a:latin typeface="Times New Roman"/>
                <a:cs typeface="Times New Roman"/>
              </a:rPr>
              <a:t>while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same </a:t>
            </a:r>
            <a:r>
              <a:rPr sz="1200" dirty="0">
                <a:latin typeface="Times New Roman"/>
                <a:cs typeface="Times New Roman"/>
              </a:rPr>
              <a:t>time conducting </a:t>
            </a:r>
            <a:r>
              <a:rPr sz="1200" spc="-5" dirty="0">
                <a:latin typeface="Times New Roman"/>
                <a:cs typeface="Times New Roman"/>
              </a:rPr>
              <a:t>tests </a:t>
            </a:r>
            <a:r>
              <a:rPr sz="1200" dirty="0">
                <a:latin typeface="Times New Roman"/>
                <a:cs typeface="Times New Roman"/>
              </a:rPr>
              <a:t>to uncover </a:t>
            </a:r>
            <a:r>
              <a:rPr sz="1200" spc="-5" dirty="0">
                <a:latin typeface="Times New Roman"/>
                <a:cs typeface="Times New Roman"/>
              </a:rPr>
              <a:t>errors </a:t>
            </a:r>
            <a:r>
              <a:rPr sz="1200" dirty="0">
                <a:latin typeface="Times New Roman"/>
                <a:cs typeface="Times New Roman"/>
              </a:rPr>
              <a:t>associated with </a:t>
            </a:r>
            <a:r>
              <a:rPr sz="1200" spc="-5" dirty="0">
                <a:latin typeface="Times New Roman"/>
                <a:cs typeface="Times New Roman"/>
              </a:rPr>
              <a:t>interfacing.</a:t>
            </a:r>
            <a:r>
              <a:rPr sz="1200" spc="-100" dirty="0">
                <a:latin typeface="Times New Roman"/>
                <a:cs typeface="Times New Roman"/>
              </a:rPr>
              <a:t> </a:t>
            </a:r>
            <a:r>
              <a:rPr sz="1200" dirty="0">
                <a:latin typeface="Times New Roman"/>
                <a:cs typeface="Times New Roman"/>
              </a:rPr>
              <a:t>The  </a:t>
            </a:r>
            <a:r>
              <a:rPr sz="1200" spc="-5" dirty="0">
                <a:latin typeface="Times New Roman"/>
                <a:cs typeface="Times New Roman"/>
              </a:rPr>
              <a:t>objective is </a:t>
            </a:r>
            <a:r>
              <a:rPr sz="1200" dirty="0">
                <a:latin typeface="Times New Roman"/>
                <a:cs typeface="Times New Roman"/>
              </a:rPr>
              <a:t>to take unit-tested </a:t>
            </a:r>
            <a:r>
              <a:rPr sz="1200" spc="-5" dirty="0">
                <a:latin typeface="Times New Roman"/>
                <a:cs typeface="Times New Roman"/>
              </a:rPr>
              <a:t>components and </a:t>
            </a:r>
            <a:r>
              <a:rPr sz="1200" dirty="0">
                <a:latin typeface="Times New Roman"/>
                <a:cs typeface="Times New Roman"/>
              </a:rPr>
              <a:t>build a </a:t>
            </a:r>
            <a:r>
              <a:rPr sz="1200" spc="-5" dirty="0">
                <a:latin typeface="Times New Roman"/>
                <a:cs typeface="Times New Roman"/>
              </a:rPr>
              <a:t>program </a:t>
            </a:r>
            <a:r>
              <a:rPr sz="1200" dirty="0">
                <a:latin typeface="Times New Roman"/>
                <a:cs typeface="Times New Roman"/>
              </a:rPr>
              <a:t>structure that </a:t>
            </a:r>
            <a:r>
              <a:rPr sz="1200" spc="-5" dirty="0">
                <a:latin typeface="Times New Roman"/>
                <a:cs typeface="Times New Roman"/>
              </a:rPr>
              <a:t>has </a:t>
            </a:r>
            <a:r>
              <a:rPr sz="1200" dirty="0">
                <a:latin typeface="Times New Roman"/>
                <a:cs typeface="Times New Roman"/>
              </a:rPr>
              <a:t>been  </a:t>
            </a:r>
            <a:r>
              <a:rPr sz="1200" spc="-5" dirty="0">
                <a:latin typeface="Times New Roman"/>
                <a:cs typeface="Times New Roman"/>
              </a:rPr>
              <a:t>dictated </a:t>
            </a:r>
            <a:r>
              <a:rPr sz="1200" spc="10" dirty="0">
                <a:latin typeface="Times New Roman"/>
                <a:cs typeface="Times New Roman"/>
              </a:rPr>
              <a:t>by</a:t>
            </a:r>
            <a:r>
              <a:rPr sz="1200" spc="-25" dirty="0">
                <a:latin typeface="Times New Roman"/>
                <a:cs typeface="Times New Roman"/>
              </a:rPr>
              <a:t> </a:t>
            </a:r>
            <a:r>
              <a:rPr sz="1200" spc="-5" dirty="0">
                <a:latin typeface="Times New Roman"/>
                <a:cs typeface="Times New Roman"/>
              </a:rPr>
              <a:t>design.</a:t>
            </a:r>
            <a:endParaRPr sz="1200">
              <a:latin typeface="Times New Roman"/>
              <a:cs typeface="Times New Roman"/>
            </a:endParaRPr>
          </a:p>
          <a:p>
            <a:pPr marL="510540" marR="5715" indent="-228600" algn="just">
              <a:lnSpc>
                <a:spcPct val="95600"/>
              </a:lnSpc>
              <a:spcBef>
                <a:spcPts val="60"/>
              </a:spcBef>
              <a:buFont typeface="Symbol"/>
              <a:buChar char=""/>
              <a:tabLst>
                <a:tab pos="511175" algn="l"/>
              </a:tabLst>
            </a:pPr>
            <a:r>
              <a:rPr sz="1200" spc="-5" dirty="0">
                <a:latin typeface="Times New Roman"/>
                <a:cs typeface="Times New Roman"/>
              </a:rPr>
              <a:t>To construct </a:t>
            </a:r>
            <a:r>
              <a:rPr sz="1200" dirty="0">
                <a:latin typeface="Times New Roman"/>
                <a:cs typeface="Times New Roman"/>
              </a:rPr>
              <a:t>the </a:t>
            </a:r>
            <a:r>
              <a:rPr sz="1200" spc="-5" dirty="0">
                <a:latin typeface="Times New Roman"/>
                <a:cs typeface="Times New Roman"/>
              </a:rPr>
              <a:t>program </a:t>
            </a:r>
            <a:r>
              <a:rPr sz="1200" dirty="0">
                <a:latin typeface="Times New Roman"/>
                <a:cs typeface="Times New Roman"/>
              </a:rPr>
              <a:t>using a “</a:t>
            </a:r>
            <a:r>
              <a:rPr sz="1200" b="1" u="heavy" dirty="0">
                <a:uFill>
                  <a:solidFill>
                    <a:srgbClr val="000000"/>
                  </a:solidFill>
                </a:uFill>
                <a:latin typeface="Times New Roman"/>
                <a:cs typeface="Times New Roman"/>
              </a:rPr>
              <a:t>big bang</a:t>
            </a:r>
            <a:r>
              <a:rPr sz="1200" dirty="0">
                <a:latin typeface="Times New Roman"/>
                <a:cs typeface="Times New Roman"/>
              </a:rPr>
              <a:t>” </a:t>
            </a:r>
            <a:r>
              <a:rPr sz="1200" spc="-5" dirty="0">
                <a:latin typeface="Times New Roman"/>
                <a:cs typeface="Times New Roman"/>
              </a:rPr>
              <a:t>approach. All components </a:t>
            </a:r>
            <a:r>
              <a:rPr sz="1200" dirty="0">
                <a:latin typeface="Times New Roman"/>
                <a:cs typeface="Times New Roman"/>
              </a:rPr>
              <a:t>are </a:t>
            </a:r>
            <a:r>
              <a:rPr sz="1200" spc="-5" dirty="0">
                <a:latin typeface="Times New Roman"/>
                <a:cs typeface="Times New Roman"/>
              </a:rPr>
              <a:t>combined </a:t>
            </a:r>
            <a:r>
              <a:rPr sz="1200" dirty="0">
                <a:latin typeface="Times New Roman"/>
                <a:cs typeface="Times New Roman"/>
              </a:rPr>
              <a:t>in  </a:t>
            </a:r>
            <a:r>
              <a:rPr sz="1200" spc="-5" dirty="0">
                <a:latin typeface="Times New Roman"/>
                <a:cs typeface="Times New Roman"/>
              </a:rPr>
              <a:t>advance</a:t>
            </a:r>
            <a:r>
              <a:rPr sz="1200" spc="-45" dirty="0">
                <a:latin typeface="Times New Roman"/>
                <a:cs typeface="Times New Roman"/>
              </a:rPr>
              <a:t> </a:t>
            </a:r>
            <a:r>
              <a:rPr sz="1200" spc="-5" dirty="0">
                <a:latin typeface="Times New Roman"/>
                <a:cs typeface="Times New Roman"/>
              </a:rPr>
              <a:t>and</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entire</a:t>
            </a:r>
            <a:r>
              <a:rPr sz="1200" spc="-40" dirty="0">
                <a:latin typeface="Times New Roman"/>
                <a:cs typeface="Times New Roman"/>
              </a:rPr>
              <a:t> </a:t>
            </a:r>
            <a:r>
              <a:rPr sz="1200" spc="-5" dirty="0">
                <a:latin typeface="Times New Roman"/>
                <a:cs typeface="Times New Roman"/>
              </a:rPr>
              <a:t>program</a:t>
            </a:r>
            <a:r>
              <a:rPr sz="1200" spc="-40" dirty="0">
                <a:latin typeface="Times New Roman"/>
                <a:cs typeface="Times New Roman"/>
              </a:rPr>
              <a:t> </a:t>
            </a:r>
            <a:r>
              <a:rPr sz="1200" spc="-5" dirty="0">
                <a:latin typeface="Times New Roman"/>
                <a:cs typeface="Times New Roman"/>
              </a:rPr>
              <a:t>is</a:t>
            </a:r>
            <a:r>
              <a:rPr sz="1200" spc="-35" dirty="0">
                <a:latin typeface="Times New Roman"/>
                <a:cs typeface="Times New Roman"/>
              </a:rPr>
              <a:t> </a:t>
            </a:r>
            <a:r>
              <a:rPr sz="1200" spc="-5" dirty="0">
                <a:latin typeface="Times New Roman"/>
                <a:cs typeface="Times New Roman"/>
              </a:rPr>
              <a:t>tested</a:t>
            </a:r>
            <a:r>
              <a:rPr sz="1200" spc="-30" dirty="0">
                <a:latin typeface="Times New Roman"/>
                <a:cs typeface="Times New Roman"/>
              </a:rPr>
              <a:t> </a:t>
            </a:r>
            <a:r>
              <a:rPr sz="1200" spc="-5" dirty="0">
                <a:latin typeface="Times New Roman"/>
                <a:cs typeface="Times New Roman"/>
              </a:rPr>
              <a:t>as</a:t>
            </a:r>
            <a:r>
              <a:rPr sz="1200" spc="-35"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spc="-5" dirty="0">
                <a:latin typeface="Times New Roman"/>
                <a:cs typeface="Times New Roman"/>
              </a:rPr>
              <a:t>whole.</a:t>
            </a:r>
            <a:r>
              <a:rPr sz="1200" spc="-40" dirty="0">
                <a:latin typeface="Times New Roman"/>
                <a:cs typeface="Times New Roman"/>
              </a:rPr>
              <a:t> </a:t>
            </a:r>
            <a:r>
              <a:rPr sz="1200" dirty="0">
                <a:latin typeface="Times New Roman"/>
                <a:cs typeface="Times New Roman"/>
              </a:rPr>
              <a:t>Errors</a:t>
            </a:r>
            <a:r>
              <a:rPr sz="1200" spc="-45" dirty="0">
                <a:latin typeface="Times New Roman"/>
                <a:cs typeface="Times New Roman"/>
              </a:rPr>
              <a:t> </a:t>
            </a:r>
            <a:r>
              <a:rPr sz="1200" dirty="0">
                <a:latin typeface="Times New Roman"/>
                <a:cs typeface="Times New Roman"/>
              </a:rPr>
              <a:t>are</a:t>
            </a:r>
            <a:r>
              <a:rPr sz="1200" spc="-45" dirty="0">
                <a:latin typeface="Times New Roman"/>
                <a:cs typeface="Times New Roman"/>
              </a:rPr>
              <a:t> </a:t>
            </a:r>
            <a:r>
              <a:rPr sz="1200" spc="-5" dirty="0">
                <a:latin typeface="Times New Roman"/>
                <a:cs typeface="Times New Roman"/>
              </a:rPr>
              <a:t>encountered,</a:t>
            </a:r>
            <a:r>
              <a:rPr sz="1200" spc="-30" dirty="0">
                <a:latin typeface="Times New Roman"/>
                <a:cs typeface="Times New Roman"/>
              </a:rPr>
              <a:t> </a:t>
            </a:r>
            <a:r>
              <a:rPr sz="1200" dirty="0">
                <a:latin typeface="Times New Roman"/>
                <a:cs typeface="Times New Roman"/>
              </a:rPr>
              <a:t>but</a:t>
            </a:r>
            <a:r>
              <a:rPr sz="1200" spc="-40" dirty="0">
                <a:latin typeface="Times New Roman"/>
                <a:cs typeface="Times New Roman"/>
              </a:rPr>
              <a:t> </a:t>
            </a:r>
            <a:r>
              <a:rPr sz="1200" spc="-5" dirty="0">
                <a:latin typeface="Times New Roman"/>
                <a:cs typeface="Times New Roman"/>
              </a:rPr>
              <a:t>correction  is difficult because isolation </a:t>
            </a:r>
            <a:r>
              <a:rPr sz="1200" dirty="0">
                <a:latin typeface="Times New Roman"/>
                <a:cs typeface="Times New Roman"/>
              </a:rPr>
              <a:t>of </a:t>
            </a:r>
            <a:r>
              <a:rPr sz="1200" spc="-5" dirty="0">
                <a:latin typeface="Times New Roman"/>
                <a:cs typeface="Times New Roman"/>
              </a:rPr>
              <a:t>causes is complicated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vast </a:t>
            </a:r>
            <a:r>
              <a:rPr sz="1200" dirty="0">
                <a:latin typeface="Times New Roman"/>
                <a:cs typeface="Times New Roman"/>
              </a:rPr>
              <a:t>expanse of the </a:t>
            </a:r>
            <a:r>
              <a:rPr sz="1200" spc="-5" dirty="0">
                <a:latin typeface="Times New Roman"/>
                <a:cs typeface="Times New Roman"/>
              </a:rPr>
              <a:t>entire  program.</a:t>
            </a:r>
            <a:endParaRPr sz="1200">
              <a:latin typeface="Times New Roman"/>
              <a:cs typeface="Times New Roman"/>
            </a:endParaRPr>
          </a:p>
          <a:p>
            <a:pPr marL="510540" marR="7620" indent="-228600" algn="just">
              <a:lnSpc>
                <a:spcPct val="95600"/>
              </a:lnSpc>
              <a:spcBef>
                <a:spcPts val="100"/>
              </a:spcBef>
              <a:buFont typeface="Symbol"/>
              <a:buChar char=""/>
              <a:tabLst>
                <a:tab pos="511175" algn="l"/>
              </a:tabLst>
            </a:pPr>
            <a:r>
              <a:rPr sz="1200" b="1" u="heavy" spc="-5" dirty="0">
                <a:uFill>
                  <a:solidFill>
                    <a:srgbClr val="000000"/>
                  </a:solidFill>
                </a:uFill>
                <a:latin typeface="Times New Roman"/>
                <a:cs typeface="Times New Roman"/>
              </a:rPr>
              <a:t>Incremental </a:t>
            </a:r>
            <a:r>
              <a:rPr sz="1200" b="1" u="heavy" dirty="0">
                <a:uFill>
                  <a:solidFill>
                    <a:srgbClr val="000000"/>
                  </a:solidFill>
                </a:uFill>
                <a:latin typeface="Times New Roman"/>
                <a:cs typeface="Times New Roman"/>
              </a:rPr>
              <a:t>integration</a:t>
            </a:r>
            <a:r>
              <a:rPr sz="1200" b="1" dirty="0">
                <a:latin typeface="Times New Roman"/>
                <a:cs typeface="Times New Roman"/>
              </a:rPr>
              <a: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antithesis </a:t>
            </a:r>
            <a:r>
              <a:rPr sz="1200" dirty="0">
                <a:latin typeface="Times New Roman"/>
                <a:cs typeface="Times New Roman"/>
              </a:rPr>
              <a:t>of the big bang approach. The </a:t>
            </a:r>
            <a:r>
              <a:rPr sz="1200" spc="-5" dirty="0">
                <a:latin typeface="Times New Roman"/>
                <a:cs typeface="Times New Roman"/>
              </a:rPr>
              <a:t>program is  constructed and tested </a:t>
            </a:r>
            <a:r>
              <a:rPr sz="1200" dirty="0">
                <a:latin typeface="Times New Roman"/>
                <a:cs typeface="Times New Roman"/>
              </a:rPr>
              <a:t>in small </a:t>
            </a:r>
            <a:r>
              <a:rPr sz="1200" spc="-5" dirty="0">
                <a:latin typeface="Times New Roman"/>
                <a:cs typeface="Times New Roman"/>
              </a:rPr>
              <a:t>increments, where errors </a:t>
            </a:r>
            <a:r>
              <a:rPr sz="1200" dirty="0">
                <a:latin typeface="Times New Roman"/>
                <a:cs typeface="Times New Roman"/>
              </a:rPr>
              <a:t>are </a:t>
            </a:r>
            <a:r>
              <a:rPr sz="1200" spc="-5" dirty="0">
                <a:latin typeface="Times New Roman"/>
                <a:cs typeface="Times New Roman"/>
              </a:rPr>
              <a:t>easier </a:t>
            </a:r>
            <a:r>
              <a:rPr sz="1200" dirty="0">
                <a:latin typeface="Times New Roman"/>
                <a:cs typeface="Times New Roman"/>
              </a:rPr>
              <a:t>to isolate </a:t>
            </a:r>
            <a:r>
              <a:rPr sz="1200" spc="-5" dirty="0">
                <a:latin typeface="Times New Roman"/>
                <a:cs typeface="Times New Roman"/>
              </a:rPr>
              <a:t>and correct;  interfaces </a:t>
            </a:r>
            <a:r>
              <a:rPr sz="1200" dirty="0">
                <a:latin typeface="Times New Roman"/>
                <a:cs typeface="Times New Roman"/>
              </a:rPr>
              <a:t>are more likely to be tested </a:t>
            </a:r>
            <a:r>
              <a:rPr sz="1200" spc="-5" dirty="0">
                <a:latin typeface="Times New Roman"/>
                <a:cs typeface="Times New Roman"/>
              </a:rPr>
              <a:t>completely; and </a:t>
            </a:r>
            <a:r>
              <a:rPr sz="1200" dirty="0">
                <a:latin typeface="Times New Roman"/>
                <a:cs typeface="Times New Roman"/>
              </a:rPr>
              <a:t>a systematic test </a:t>
            </a:r>
            <a:r>
              <a:rPr sz="1200" spc="-5" dirty="0">
                <a:latin typeface="Times New Roman"/>
                <a:cs typeface="Times New Roman"/>
              </a:rPr>
              <a:t>approach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applied.</a:t>
            </a:r>
            <a:endParaRPr sz="1200">
              <a:latin typeface="Times New Roman"/>
              <a:cs typeface="Times New Roman"/>
            </a:endParaRPr>
          </a:p>
          <a:p>
            <a:pPr marL="12700" algn="just">
              <a:lnSpc>
                <a:spcPts val="1405"/>
              </a:lnSpc>
            </a:pPr>
            <a:r>
              <a:rPr sz="1200" b="1" u="heavy" dirty="0">
                <a:uFill>
                  <a:solidFill>
                    <a:srgbClr val="000000"/>
                  </a:solidFill>
                </a:uFill>
                <a:latin typeface="Times New Roman"/>
                <a:cs typeface="Times New Roman"/>
              </a:rPr>
              <a:t>Top-Down</a:t>
            </a:r>
            <a:r>
              <a:rPr sz="1200" b="1" u="heavy" spc="-5" dirty="0">
                <a:uFill>
                  <a:solidFill>
                    <a:srgbClr val="000000"/>
                  </a:solidFill>
                </a:uFill>
                <a:latin typeface="Times New Roman"/>
                <a:cs typeface="Times New Roman"/>
              </a:rPr>
              <a:t> Integration.</a:t>
            </a:r>
            <a:endParaRPr sz="1200">
              <a:latin typeface="Times New Roman"/>
              <a:cs typeface="Times New Roman"/>
            </a:endParaRPr>
          </a:p>
          <a:p>
            <a:pPr marL="469265" marR="7620" indent="-228600" algn="just">
              <a:lnSpc>
                <a:spcPct val="95400"/>
              </a:lnSpc>
              <a:spcBef>
                <a:spcPts val="80"/>
              </a:spcBef>
              <a:buFont typeface="Symbol"/>
              <a:buChar char=""/>
              <a:tabLst>
                <a:tab pos="469900" algn="l"/>
              </a:tabLst>
            </a:pPr>
            <a:r>
              <a:rPr sz="1200" i="1" spc="-5" dirty="0">
                <a:latin typeface="Times New Roman"/>
                <a:cs typeface="Times New Roman"/>
              </a:rPr>
              <a:t>Top-down integration testing </a:t>
            </a:r>
            <a:r>
              <a:rPr sz="1200" spc="-5" dirty="0">
                <a:latin typeface="Times New Roman"/>
                <a:cs typeface="Times New Roman"/>
              </a:rPr>
              <a:t>is an incremental approach </a:t>
            </a:r>
            <a:r>
              <a:rPr sz="1200" dirty="0">
                <a:latin typeface="Times New Roman"/>
                <a:cs typeface="Times New Roman"/>
              </a:rPr>
              <a:t>to </a:t>
            </a:r>
            <a:r>
              <a:rPr sz="1200" spc="-5" dirty="0">
                <a:latin typeface="Times New Roman"/>
                <a:cs typeface="Times New Roman"/>
              </a:rPr>
              <a:t>construction </a:t>
            </a:r>
            <a:r>
              <a:rPr sz="1200" dirty="0">
                <a:latin typeface="Times New Roman"/>
                <a:cs typeface="Times New Roman"/>
              </a:rPr>
              <a:t>of the </a:t>
            </a:r>
            <a:r>
              <a:rPr sz="1200" spc="-5" dirty="0">
                <a:latin typeface="Times New Roman"/>
                <a:cs typeface="Times New Roman"/>
              </a:rPr>
              <a:t>software  architecture. Modules </a:t>
            </a:r>
            <a:r>
              <a:rPr sz="1200" dirty="0">
                <a:latin typeface="Times New Roman"/>
                <a:cs typeface="Times New Roman"/>
              </a:rPr>
              <a:t>are </a:t>
            </a:r>
            <a:r>
              <a:rPr sz="1200" spc="-5" dirty="0">
                <a:latin typeface="Times New Roman"/>
                <a:cs typeface="Times New Roman"/>
              </a:rPr>
              <a:t>integrated </a:t>
            </a:r>
            <a:r>
              <a:rPr sz="1200" spc="10" dirty="0">
                <a:latin typeface="Times New Roman"/>
                <a:cs typeface="Times New Roman"/>
              </a:rPr>
              <a:t>by </a:t>
            </a:r>
            <a:r>
              <a:rPr sz="1200" dirty="0">
                <a:latin typeface="Times New Roman"/>
                <a:cs typeface="Times New Roman"/>
              </a:rPr>
              <a:t>moving </a:t>
            </a:r>
            <a:r>
              <a:rPr sz="1200" spc="-5" dirty="0">
                <a:latin typeface="Times New Roman"/>
                <a:cs typeface="Times New Roman"/>
              </a:rPr>
              <a:t>downward through </a:t>
            </a:r>
            <a:r>
              <a:rPr sz="1200" dirty="0">
                <a:latin typeface="Times New Roman"/>
                <a:cs typeface="Times New Roman"/>
              </a:rPr>
              <a:t>the control </a:t>
            </a:r>
            <a:r>
              <a:rPr sz="1200" spc="-5" dirty="0">
                <a:latin typeface="Times New Roman"/>
                <a:cs typeface="Times New Roman"/>
              </a:rPr>
              <a:t>hierarchy,  beginning </a:t>
            </a:r>
            <a:r>
              <a:rPr sz="1200" dirty="0">
                <a:latin typeface="Times New Roman"/>
                <a:cs typeface="Times New Roman"/>
              </a:rPr>
              <a:t>with the main </a:t>
            </a:r>
            <a:r>
              <a:rPr sz="1200" spc="-5" dirty="0">
                <a:latin typeface="Times New Roman"/>
                <a:cs typeface="Times New Roman"/>
              </a:rPr>
              <a:t>control </a:t>
            </a:r>
            <a:r>
              <a:rPr sz="1200" dirty="0">
                <a:latin typeface="Times New Roman"/>
                <a:cs typeface="Times New Roman"/>
              </a:rPr>
              <a:t>module </a:t>
            </a:r>
            <a:r>
              <a:rPr sz="1200" spc="-5" dirty="0">
                <a:latin typeface="Times New Roman"/>
                <a:cs typeface="Times New Roman"/>
              </a:rPr>
              <a:t>(main</a:t>
            </a:r>
            <a:r>
              <a:rPr sz="1200" dirty="0">
                <a:latin typeface="Times New Roman"/>
                <a:cs typeface="Times New Roman"/>
              </a:rPr>
              <a:t> </a:t>
            </a:r>
            <a:r>
              <a:rPr sz="1200" spc="-5" dirty="0">
                <a:latin typeface="Times New Roman"/>
                <a:cs typeface="Times New Roman"/>
              </a:rPr>
              <a:t>program).</a:t>
            </a:r>
            <a:endParaRPr sz="1200">
              <a:latin typeface="Times New Roman"/>
              <a:cs typeface="Times New Roman"/>
            </a:endParaRPr>
          </a:p>
          <a:p>
            <a:pPr marL="510540" marR="5715" indent="-228600" algn="just">
              <a:lnSpc>
                <a:spcPct val="95700"/>
              </a:lnSpc>
              <a:spcBef>
                <a:spcPts val="100"/>
              </a:spcBef>
              <a:buFont typeface="Symbol"/>
              <a:buChar char=""/>
              <a:tabLst>
                <a:tab pos="511175" algn="l"/>
              </a:tabLst>
            </a:pPr>
            <a:r>
              <a:rPr sz="1200" spc="-5" dirty="0">
                <a:latin typeface="Times New Roman"/>
                <a:cs typeface="Times New Roman"/>
              </a:rPr>
              <a:t>Modules subordinate </a:t>
            </a:r>
            <a:r>
              <a:rPr sz="1200" dirty="0">
                <a:latin typeface="Times New Roman"/>
                <a:cs typeface="Times New Roman"/>
              </a:rPr>
              <a:t>(and ultimately subordinate) to the main </a:t>
            </a:r>
            <a:r>
              <a:rPr sz="1200" spc="-5" dirty="0">
                <a:latin typeface="Times New Roman"/>
                <a:cs typeface="Times New Roman"/>
              </a:rPr>
              <a:t>control </a:t>
            </a:r>
            <a:r>
              <a:rPr sz="1200" dirty="0">
                <a:latin typeface="Times New Roman"/>
                <a:cs typeface="Times New Roman"/>
              </a:rPr>
              <a:t>module </a:t>
            </a:r>
            <a:r>
              <a:rPr sz="1200" spc="-5" dirty="0">
                <a:latin typeface="Times New Roman"/>
                <a:cs typeface="Times New Roman"/>
              </a:rPr>
              <a:t>are  incorporated </a:t>
            </a:r>
            <a:r>
              <a:rPr sz="1200" dirty="0">
                <a:latin typeface="Times New Roman"/>
                <a:cs typeface="Times New Roman"/>
              </a:rPr>
              <a:t>into the </a:t>
            </a:r>
            <a:r>
              <a:rPr sz="1200" spc="-5" dirty="0">
                <a:latin typeface="Times New Roman"/>
                <a:cs typeface="Times New Roman"/>
              </a:rPr>
              <a:t>structure </a:t>
            </a:r>
            <a:r>
              <a:rPr sz="1200" dirty="0">
                <a:latin typeface="Times New Roman"/>
                <a:cs typeface="Times New Roman"/>
              </a:rPr>
              <a:t>in </a:t>
            </a:r>
            <a:r>
              <a:rPr sz="1200" spc="-5" dirty="0">
                <a:latin typeface="Times New Roman"/>
                <a:cs typeface="Times New Roman"/>
              </a:rPr>
              <a:t>either </a:t>
            </a:r>
            <a:r>
              <a:rPr sz="1200" dirty="0">
                <a:latin typeface="Times New Roman"/>
                <a:cs typeface="Times New Roman"/>
              </a:rPr>
              <a:t>a depthfirst or </a:t>
            </a:r>
            <a:r>
              <a:rPr sz="1200" spc="-5" dirty="0">
                <a:latin typeface="Times New Roman"/>
                <a:cs typeface="Times New Roman"/>
              </a:rPr>
              <a:t>breadth-first manner. Referring </a:t>
            </a:r>
            <a:r>
              <a:rPr sz="1200" dirty="0">
                <a:latin typeface="Times New Roman"/>
                <a:cs typeface="Times New Roman"/>
              </a:rPr>
              <a:t>to  </a:t>
            </a:r>
            <a:r>
              <a:rPr sz="1200" spc="-5" dirty="0">
                <a:latin typeface="Times New Roman"/>
                <a:cs typeface="Times New Roman"/>
              </a:rPr>
              <a:t>Figure below </a:t>
            </a:r>
            <a:r>
              <a:rPr sz="1200" dirty="0">
                <a:latin typeface="Times New Roman"/>
                <a:cs typeface="Times New Roman"/>
              </a:rPr>
              <a:t>,</a:t>
            </a:r>
            <a:r>
              <a:rPr sz="1200" i="1" dirty="0">
                <a:latin typeface="Times New Roman"/>
                <a:cs typeface="Times New Roman"/>
              </a:rPr>
              <a:t>depth-first </a:t>
            </a:r>
            <a:r>
              <a:rPr sz="1200" i="1" spc="-5" dirty="0">
                <a:latin typeface="Times New Roman"/>
                <a:cs typeface="Times New Roman"/>
              </a:rPr>
              <a:t>integration </a:t>
            </a:r>
            <a:r>
              <a:rPr sz="1200" spc="-5" dirty="0">
                <a:latin typeface="Times New Roman"/>
                <a:cs typeface="Times New Roman"/>
              </a:rPr>
              <a:t>integrates all components </a:t>
            </a:r>
            <a:r>
              <a:rPr sz="1200" dirty="0">
                <a:latin typeface="Times New Roman"/>
                <a:cs typeface="Times New Roman"/>
              </a:rPr>
              <a:t>on a major control </a:t>
            </a:r>
            <a:r>
              <a:rPr sz="1200" spc="-5" dirty="0">
                <a:latin typeface="Times New Roman"/>
                <a:cs typeface="Times New Roman"/>
              </a:rPr>
              <a:t>path </a:t>
            </a:r>
            <a:r>
              <a:rPr sz="1200" dirty="0">
                <a:latin typeface="Times New Roman"/>
                <a:cs typeface="Times New Roman"/>
              </a:rPr>
              <a:t>of  the </a:t>
            </a:r>
            <a:r>
              <a:rPr sz="1200" spc="-5" dirty="0">
                <a:latin typeface="Times New Roman"/>
                <a:cs typeface="Times New Roman"/>
              </a:rPr>
              <a:t>program structure. </a:t>
            </a:r>
            <a:r>
              <a:rPr sz="1200" dirty="0">
                <a:latin typeface="Times New Roman"/>
                <a:cs typeface="Times New Roman"/>
              </a:rPr>
              <a:t>Selection of a major </a:t>
            </a:r>
            <a:r>
              <a:rPr sz="1200" spc="-5" dirty="0">
                <a:latin typeface="Times New Roman"/>
                <a:cs typeface="Times New Roman"/>
              </a:rPr>
              <a:t>path is somewhat </a:t>
            </a:r>
            <a:r>
              <a:rPr sz="1200" dirty="0">
                <a:latin typeface="Times New Roman"/>
                <a:cs typeface="Times New Roman"/>
              </a:rPr>
              <a:t>arbitrary and </a:t>
            </a:r>
            <a:r>
              <a:rPr sz="1200" spc="-5" dirty="0">
                <a:latin typeface="Times New Roman"/>
                <a:cs typeface="Times New Roman"/>
              </a:rPr>
              <a:t>depends </a:t>
            </a:r>
            <a:r>
              <a:rPr sz="1200" dirty="0">
                <a:latin typeface="Times New Roman"/>
                <a:cs typeface="Times New Roman"/>
              </a:rPr>
              <a:t>on  </a:t>
            </a:r>
            <a:r>
              <a:rPr sz="1200" spc="-5" dirty="0">
                <a:latin typeface="Times New Roman"/>
                <a:cs typeface="Times New Roman"/>
              </a:rPr>
              <a:t>application-specific characteristics.</a:t>
            </a:r>
            <a:endParaRPr sz="1200">
              <a:latin typeface="Times New Roman"/>
              <a:cs typeface="Times New Roman"/>
            </a:endParaRPr>
          </a:p>
          <a:p>
            <a:pPr marL="510540" marR="8255" indent="-228600" algn="just">
              <a:lnSpc>
                <a:spcPts val="1370"/>
              </a:lnSpc>
              <a:spcBef>
                <a:spcPts val="140"/>
              </a:spcBef>
              <a:buFont typeface="Symbol"/>
              <a:buChar char=""/>
              <a:tabLst>
                <a:tab pos="511175" algn="l"/>
              </a:tabLst>
            </a:pPr>
            <a:r>
              <a:rPr sz="1200" spc="-5" dirty="0">
                <a:latin typeface="Times New Roman"/>
                <a:cs typeface="Times New Roman"/>
              </a:rPr>
              <a:t>For example, selecting </a:t>
            </a:r>
            <a:r>
              <a:rPr sz="1200" dirty="0">
                <a:latin typeface="Times New Roman"/>
                <a:cs typeface="Times New Roman"/>
              </a:rPr>
              <a:t>the left-hand </a:t>
            </a:r>
            <a:r>
              <a:rPr sz="1200" spc="-5" dirty="0">
                <a:latin typeface="Times New Roman"/>
                <a:cs typeface="Times New Roman"/>
              </a:rPr>
              <a:t>path, components </a:t>
            </a:r>
            <a:r>
              <a:rPr sz="1200" dirty="0">
                <a:latin typeface="Times New Roman"/>
                <a:cs typeface="Times New Roman"/>
              </a:rPr>
              <a:t>M1, </a:t>
            </a:r>
            <a:r>
              <a:rPr sz="1200" spc="-5" dirty="0">
                <a:latin typeface="Times New Roman"/>
                <a:cs typeface="Times New Roman"/>
              </a:rPr>
              <a:t>M2 </a:t>
            </a:r>
            <a:r>
              <a:rPr sz="1200" dirty="0">
                <a:latin typeface="Times New Roman"/>
                <a:cs typeface="Times New Roman"/>
              </a:rPr>
              <a:t>, </a:t>
            </a:r>
            <a:r>
              <a:rPr sz="1200" spc="-5" dirty="0">
                <a:latin typeface="Times New Roman"/>
                <a:cs typeface="Times New Roman"/>
              </a:rPr>
              <a:t>M5 </a:t>
            </a:r>
            <a:r>
              <a:rPr sz="1200" dirty="0">
                <a:latin typeface="Times New Roman"/>
                <a:cs typeface="Times New Roman"/>
              </a:rPr>
              <a:t>would be </a:t>
            </a:r>
            <a:r>
              <a:rPr sz="1200" spc="-5" dirty="0">
                <a:latin typeface="Times New Roman"/>
                <a:cs typeface="Times New Roman"/>
              </a:rPr>
              <a:t>integrated  first. </a:t>
            </a:r>
            <a:r>
              <a:rPr sz="1200" dirty="0">
                <a:latin typeface="Times New Roman"/>
                <a:cs typeface="Times New Roman"/>
              </a:rPr>
              <a:t>Next, </a:t>
            </a:r>
            <a:r>
              <a:rPr sz="1200" spc="-5" dirty="0">
                <a:latin typeface="Times New Roman"/>
                <a:cs typeface="Times New Roman"/>
              </a:rPr>
              <a:t>M8 </a:t>
            </a:r>
            <a:r>
              <a:rPr sz="1200" dirty="0">
                <a:latin typeface="Times New Roman"/>
                <a:cs typeface="Times New Roman"/>
              </a:rPr>
              <a:t>or </a:t>
            </a:r>
            <a:r>
              <a:rPr sz="1200" spc="-5" dirty="0">
                <a:latin typeface="Times New Roman"/>
                <a:cs typeface="Times New Roman"/>
              </a:rPr>
              <a:t>(if </a:t>
            </a:r>
            <a:r>
              <a:rPr sz="1200" dirty="0">
                <a:latin typeface="Times New Roman"/>
                <a:cs typeface="Times New Roman"/>
              </a:rPr>
              <a:t>necessary for </a:t>
            </a:r>
            <a:r>
              <a:rPr sz="1200" spc="-5" dirty="0">
                <a:latin typeface="Times New Roman"/>
                <a:cs typeface="Times New Roman"/>
              </a:rPr>
              <a:t>proper functioning </a:t>
            </a:r>
            <a:r>
              <a:rPr sz="1200" dirty="0">
                <a:latin typeface="Times New Roman"/>
                <a:cs typeface="Times New Roman"/>
              </a:rPr>
              <a:t>of M2) </a:t>
            </a:r>
            <a:r>
              <a:rPr sz="1200" spc="-5" dirty="0">
                <a:latin typeface="Times New Roman"/>
                <a:cs typeface="Times New Roman"/>
              </a:rPr>
              <a:t>M6 </a:t>
            </a:r>
            <a:r>
              <a:rPr sz="1200" dirty="0">
                <a:latin typeface="Times New Roman"/>
                <a:cs typeface="Times New Roman"/>
              </a:rPr>
              <a:t>would </a:t>
            </a:r>
            <a:r>
              <a:rPr sz="1200" spc="15" dirty="0">
                <a:latin typeface="Times New Roman"/>
                <a:cs typeface="Times New Roman"/>
              </a:rPr>
              <a:t>be</a:t>
            </a:r>
            <a:r>
              <a:rPr sz="1200" spc="40" dirty="0">
                <a:latin typeface="Times New Roman"/>
                <a:cs typeface="Times New Roman"/>
              </a:rPr>
              <a:t> </a:t>
            </a:r>
            <a:r>
              <a:rPr sz="1200" spc="-5" dirty="0">
                <a:latin typeface="Times New Roman"/>
                <a:cs typeface="Times New Roman"/>
              </a:rPr>
              <a:t>integrated.</a:t>
            </a:r>
            <a:endParaRPr sz="1200">
              <a:latin typeface="Times New Roman"/>
              <a:cs typeface="Times New Roman"/>
            </a:endParaRPr>
          </a:p>
          <a:p>
            <a:pPr marL="510540" marR="5080" indent="-228600" algn="just">
              <a:lnSpc>
                <a:spcPct val="95500"/>
              </a:lnSpc>
              <a:spcBef>
                <a:spcPts val="60"/>
              </a:spcBef>
              <a:buFont typeface="Symbol"/>
              <a:buChar char=""/>
              <a:tabLst>
                <a:tab pos="511175" algn="l"/>
              </a:tabLst>
            </a:pPr>
            <a:r>
              <a:rPr sz="1200" spc="-5" dirty="0">
                <a:latin typeface="Times New Roman"/>
                <a:cs typeface="Times New Roman"/>
              </a:rPr>
              <a:t>Then, </a:t>
            </a:r>
            <a:r>
              <a:rPr sz="1200" dirty="0">
                <a:latin typeface="Times New Roman"/>
                <a:cs typeface="Times New Roman"/>
              </a:rPr>
              <a:t>the </a:t>
            </a:r>
            <a:r>
              <a:rPr sz="1200" spc="-5" dirty="0">
                <a:latin typeface="Times New Roman"/>
                <a:cs typeface="Times New Roman"/>
              </a:rPr>
              <a:t>central and right-hand control </a:t>
            </a:r>
            <a:r>
              <a:rPr sz="1200" dirty="0">
                <a:latin typeface="Times New Roman"/>
                <a:cs typeface="Times New Roman"/>
              </a:rPr>
              <a:t>paths </a:t>
            </a:r>
            <a:r>
              <a:rPr sz="1200" spc="-5" dirty="0">
                <a:latin typeface="Times New Roman"/>
                <a:cs typeface="Times New Roman"/>
              </a:rPr>
              <a:t>are </a:t>
            </a:r>
            <a:r>
              <a:rPr sz="1200" dirty="0">
                <a:latin typeface="Times New Roman"/>
                <a:cs typeface="Times New Roman"/>
              </a:rPr>
              <a:t>built. </a:t>
            </a:r>
            <a:r>
              <a:rPr sz="1200" i="1" dirty="0">
                <a:latin typeface="Times New Roman"/>
                <a:cs typeface="Times New Roman"/>
              </a:rPr>
              <a:t>Breadth-first </a:t>
            </a:r>
            <a:r>
              <a:rPr sz="1200" i="1" spc="-5" dirty="0">
                <a:latin typeface="Times New Roman"/>
                <a:cs typeface="Times New Roman"/>
              </a:rPr>
              <a:t>integration  </a:t>
            </a:r>
            <a:r>
              <a:rPr sz="1200" spc="-5" dirty="0">
                <a:latin typeface="Times New Roman"/>
                <a:cs typeface="Times New Roman"/>
              </a:rPr>
              <a:t>incorporates</a:t>
            </a:r>
            <a:r>
              <a:rPr sz="1200" spc="-25" dirty="0">
                <a:latin typeface="Times New Roman"/>
                <a:cs typeface="Times New Roman"/>
              </a:rPr>
              <a:t> </a:t>
            </a:r>
            <a:r>
              <a:rPr sz="1200" spc="-5" dirty="0">
                <a:latin typeface="Times New Roman"/>
                <a:cs typeface="Times New Roman"/>
              </a:rPr>
              <a:t>all</a:t>
            </a:r>
            <a:r>
              <a:rPr sz="1200" spc="-35" dirty="0">
                <a:latin typeface="Times New Roman"/>
                <a:cs typeface="Times New Roman"/>
              </a:rPr>
              <a:t> </a:t>
            </a:r>
            <a:r>
              <a:rPr sz="1200" dirty="0">
                <a:latin typeface="Times New Roman"/>
                <a:cs typeface="Times New Roman"/>
              </a:rPr>
              <a:t>components</a:t>
            </a:r>
            <a:r>
              <a:rPr sz="1200" spc="-35" dirty="0">
                <a:latin typeface="Times New Roman"/>
                <a:cs typeface="Times New Roman"/>
              </a:rPr>
              <a:t> </a:t>
            </a:r>
            <a:r>
              <a:rPr sz="1200" dirty="0">
                <a:latin typeface="Times New Roman"/>
                <a:cs typeface="Times New Roman"/>
              </a:rPr>
              <a:t>directly</a:t>
            </a:r>
            <a:r>
              <a:rPr sz="1200" spc="-60" dirty="0">
                <a:latin typeface="Times New Roman"/>
                <a:cs typeface="Times New Roman"/>
              </a:rPr>
              <a:t> </a:t>
            </a:r>
            <a:r>
              <a:rPr sz="1200" dirty="0">
                <a:latin typeface="Times New Roman"/>
                <a:cs typeface="Times New Roman"/>
              </a:rPr>
              <a:t>subordinate</a:t>
            </a:r>
            <a:r>
              <a:rPr sz="1200" spc="-30" dirty="0">
                <a:latin typeface="Times New Roman"/>
                <a:cs typeface="Times New Roman"/>
              </a:rPr>
              <a:t> </a:t>
            </a:r>
            <a:r>
              <a:rPr sz="1200" dirty="0">
                <a:latin typeface="Times New Roman"/>
                <a:cs typeface="Times New Roman"/>
              </a:rPr>
              <a:t>at</a:t>
            </a:r>
            <a:r>
              <a:rPr sz="1200" spc="-35" dirty="0">
                <a:latin typeface="Times New Roman"/>
                <a:cs typeface="Times New Roman"/>
              </a:rPr>
              <a:t> </a:t>
            </a:r>
            <a:r>
              <a:rPr sz="1200" spc="-5" dirty="0">
                <a:latin typeface="Times New Roman"/>
                <a:cs typeface="Times New Roman"/>
              </a:rPr>
              <a:t>each</a:t>
            </a:r>
            <a:r>
              <a:rPr sz="1200" spc="-40" dirty="0">
                <a:latin typeface="Times New Roman"/>
                <a:cs typeface="Times New Roman"/>
              </a:rPr>
              <a:t> </a:t>
            </a:r>
            <a:r>
              <a:rPr sz="1200" dirty="0">
                <a:latin typeface="Times New Roman"/>
                <a:cs typeface="Times New Roman"/>
              </a:rPr>
              <a:t>level,</a:t>
            </a:r>
            <a:r>
              <a:rPr sz="1200" spc="-35" dirty="0">
                <a:latin typeface="Times New Roman"/>
                <a:cs typeface="Times New Roman"/>
              </a:rPr>
              <a:t> </a:t>
            </a:r>
            <a:r>
              <a:rPr sz="1200" dirty="0">
                <a:latin typeface="Times New Roman"/>
                <a:cs typeface="Times New Roman"/>
              </a:rPr>
              <a:t>moving</a:t>
            </a:r>
            <a:r>
              <a:rPr sz="1200" spc="-40" dirty="0">
                <a:latin typeface="Times New Roman"/>
                <a:cs typeface="Times New Roman"/>
              </a:rPr>
              <a:t> </a:t>
            </a:r>
            <a:r>
              <a:rPr sz="1200" dirty="0">
                <a:latin typeface="Times New Roman"/>
                <a:cs typeface="Times New Roman"/>
              </a:rPr>
              <a:t>acrossthe</a:t>
            </a:r>
            <a:r>
              <a:rPr sz="1200" spc="-45" dirty="0">
                <a:latin typeface="Times New Roman"/>
                <a:cs typeface="Times New Roman"/>
              </a:rPr>
              <a:t> </a:t>
            </a:r>
            <a:r>
              <a:rPr sz="1200" spc="-5" dirty="0">
                <a:latin typeface="Times New Roman"/>
                <a:cs typeface="Times New Roman"/>
              </a:rPr>
              <a:t>structure  horizontally. </a:t>
            </a:r>
            <a:r>
              <a:rPr sz="1200" dirty="0">
                <a:latin typeface="Times New Roman"/>
                <a:cs typeface="Times New Roman"/>
              </a:rPr>
              <a:t>From the </a:t>
            </a:r>
            <a:r>
              <a:rPr sz="1200" spc="-5" dirty="0">
                <a:latin typeface="Times New Roman"/>
                <a:cs typeface="Times New Roman"/>
              </a:rPr>
              <a:t>figure, components </a:t>
            </a:r>
            <a:r>
              <a:rPr sz="1200" dirty="0">
                <a:latin typeface="Times New Roman"/>
                <a:cs typeface="Times New Roman"/>
              </a:rPr>
              <a:t>M2, </a:t>
            </a:r>
            <a:r>
              <a:rPr sz="1200" spc="-10" dirty="0">
                <a:latin typeface="Times New Roman"/>
                <a:cs typeface="Times New Roman"/>
              </a:rPr>
              <a:t>M3, </a:t>
            </a:r>
            <a:r>
              <a:rPr sz="1200" spc="-5" dirty="0">
                <a:latin typeface="Times New Roman"/>
                <a:cs typeface="Times New Roman"/>
              </a:rPr>
              <a:t>and M4 </a:t>
            </a:r>
            <a:r>
              <a:rPr sz="1200" dirty="0">
                <a:latin typeface="Times New Roman"/>
                <a:cs typeface="Times New Roman"/>
              </a:rPr>
              <a:t>wouldbe </a:t>
            </a:r>
            <a:r>
              <a:rPr sz="1200" spc="-5" dirty="0">
                <a:latin typeface="Times New Roman"/>
                <a:cs typeface="Times New Roman"/>
              </a:rPr>
              <a:t>integrated first. </a:t>
            </a:r>
            <a:r>
              <a:rPr sz="1200" dirty="0">
                <a:latin typeface="Times New Roman"/>
                <a:cs typeface="Times New Roman"/>
              </a:rPr>
              <a:t>The  next </a:t>
            </a:r>
            <a:r>
              <a:rPr sz="1200" spc="-5" dirty="0">
                <a:latin typeface="Times New Roman"/>
                <a:cs typeface="Times New Roman"/>
              </a:rPr>
              <a:t>control level, </a:t>
            </a:r>
            <a:r>
              <a:rPr sz="1200" dirty="0">
                <a:latin typeface="Times New Roman"/>
                <a:cs typeface="Times New Roman"/>
              </a:rPr>
              <a:t>M5, </a:t>
            </a:r>
            <a:r>
              <a:rPr sz="1200" spc="-5" dirty="0">
                <a:latin typeface="Times New Roman"/>
                <a:cs typeface="Times New Roman"/>
              </a:rPr>
              <a:t>M6, and so </a:t>
            </a:r>
            <a:r>
              <a:rPr sz="1200" dirty="0">
                <a:latin typeface="Times New Roman"/>
                <a:cs typeface="Times New Roman"/>
              </a:rPr>
              <a:t>on,</a:t>
            </a:r>
            <a:r>
              <a:rPr sz="1200" spc="20" dirty="0">
                <a:latin typeface="Times New Roman"/>
                <a:cs typeface="Times New Roman"/>
              </a:rPr>
              <a:t> </a:t>
            </a:r>
            <a:r>
              <a:rPr sz="1200" dirty="0">
                <a:latin typeface="Times New Roman"/>
                <a:cs typeface="Times New Roman"/>
              </a:rPr>
              <a:t>follows.</a:t>
            </a:r>
            <a:endParaRPr sz="1200">
              <a:latin typeface="Times New Roman"/>
              <a:cs typeface="Times New Roman"/>
            </a:endParaRPr>
          </a:p>
        </p:txBody>
      </p:sp>
    </p:spTree>
    <p:extLst>
      <p:ext uri="{BB962C8B-B14F-4D97-AF65-F5344CB8AC3E}">
        <p14:creationId xmlns:p14="http://schemas.microsoft.com/office/powerpoint/2010/main" val="19820476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898906"/>
            <a:ext cx="5742305" cy="1609090"/>
          </a:xfrm>
          <a:prstGeom prst="rect">
            <a:avLst/>
          </a:prstGeom>
        </p:spPr>
        <p:txBody>
          <a:bodyPr vert="horz" wrap="square" lIns="0" tIns="12700" rIns="0" bIns="0" rtlCol="0">
            <a:spAutoFit/>
          </a:bodyPr>
          <a:lstStyle/>
          <a:p>
            <a:pPr marL="320040" indent="-267335">
              <a:lnSpc>
                <a:spcPts val="1405"/>
              </a:lnSpc>
              <a:spcBef>
                <a:spcPts val="100"/>
              </a:spcBef>
              <a:buFont typeface="Symbol"/>
              <a:buChar char=""/>
              <a:tabLst>
                <a:tab pos="320040" algn="l"/>
                <a:tab pos="320675" algn="l"/>
              </a:tabLst>
            </a:pPr>
            <a:r>
              <a:rPr sz="1200" dirty="0">
                <a:latin typeface="Times New Roman"/>
                <a:cs typeface="Times New Roman"/>
              </a:rPr>
              <a:t>The </a:t>
            </a:r>
            <a:r>
              <a:rPr sz="1200" spc="-5" dirty="0">
                <a:latin typeface="Times New Roman"/>
                <a:cs typeface="Times New Roman"/>
              </a:rPr>
              <a:t>integration process is performed </a:t>
            </a:r>
            <a:r>
              <a:rPr sz="1200" dirty="0">
                <a:latin typeface="Times New Roman"/>
                <a:cs typeface="Times New Roman"/>
              </a:rPr>
              <a:t>in a </a:t>
            </a:r>
            <a:r>
              <a:rPr sz="1200" spc="-5" dirty="0">
                <a:latin typeface="Times New Roman"/>
                <a:cs typeface="Times New Roman"/>
              </a:rPr>
              <a:t>series </a:t>
            </a:r>
            <a:r>
              <a:rPr sz="1200" spc="5" dirty="0">
                <a:latin typeface="Times New Roman"/>
                <a:cs typeface="Times New Roman"/>
              </a:rPr>
              <a:t>of </a:t>
            </a:r>
            <a:r>
              <a:rPr sz="1200" dirty="0">
                <a:latin typeface="Times New Roman"/>
                <a:cs typeface="Times New Roman"/>
              </a:rPr>
              <a:t>five</a:t>
            </a:r>
            <a:r>
              <a:rPr sz="1200" spc="15" dirty="0">
                <a:latin typeface="Times New Roman"/>
                <a:cs typeface="Times New Roman"/>
              </a:rPr>
              <a:t> </a:t>
            </a:r>
            <a:r>
              <a:rPr sz="1200" spc="-5" dirty="0">
                <a:latin typeface="Times New Roman"/>
                <a:cs typeface="Times New Roman"/>
              </a:rPr>
              <a:t>steps:</a:t>
            </a:r>
            <a:endParaRPr sz="1200">
              <a:latin typeface="Times New Roman"/>
              <a:cs typeface="Times New Roman"/>
            </a:endParaRPr>
          </a:p>
          <a:p>
            <a:pPr marL="240665" marR="5080" indent="-228600">
              <a:lnSpc>
                <a:spcPts val="1380"/>
              </a:lnSpc>
              <a:spcBef>
                <a:spcPts val="60"/>
              </a:spcBef>
              <a:buAutoNum type="arabicPeriod"/>
              <a:tabLst>
                <a:tab pos="241300" algn="l"/>
                <a:tab pos="1989455" algn="l"/>
              </a:tabLst>
            </a:pP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main</a:t>
            </a:r>
            <a:r>
              <a:rPr sz="1200" spc="-70" dirty="0">
                <a:latin typeface="Times New Roman"/>
                <a:cs typeface="Times New Roman"/>
              </a:rPr>
              <a:t> </a:t>
            </a:r>
            <a:r>
              <a:rPr sz="1200" spc="-5" dirty="0">
                <a:latin typeface="Times New Roman"/>
                <a:cs typeface="Times New Roman"/>
              </a:rPr>
              <a:t>control</a:t>
            </a:r>
            <a:r>
              <a:rPr sz="1200" spc="-70" dirty="0">
                <a:latin typeface="Times New Roman"/>
                <a:cs typeface="Times New Roman"/>
              </a:rPr>
              <a:t> </a:t>
            </a:r>
            <a:r>
              <a:rPr sz="1200" dirty="0">
                <a:latin typeface="Times New Roman"/>
                <a:cs typeface="Times New Roman"/>
              </a:rPr>
              <a:t>module</a:t>
            </a:r>
            <a:r>
              <a:rPr sz="1200" spc="-75"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spc="-5" dirty="0">
                <a:latin typeface="Times New Roman"/>
                <a:cs typeface="Times New Roman"/>
              </a:rPr>
              <a:t>used</a:t>
            </a:r>
            <a:r>
              <a:rPr sz="1200" spc="-70" dirty="0">
                <a:latin typeface="Times New Roman"/>
                <a:cs typeface="Times New Roman"/>
              </a:rPr>
              <a:t> </a:t>
            </a:r>
            <a:r>
              <a:rPr sz="1200" spc="-5" dirty="0">
                <a:latin typeface="Times New Roman"/>
                <a:cs typeface="Times New Roman"/>
              </a:rPr>
              <a:t>as</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test</a:t>
            </a:r>
            <a:r>
              <a:rPr sz="1200" spc="-70" dirty="0">
                <a:latin typeface="Times New Roman"/>
                <a:cs typeface="Times New Roman"/>
              </a:rPr>
              <a:t> </a:t>
            </a:r>
            <a:r>
              <a:rPr sz="1200" spc="-5" dirty="0">
                <a:latin typeface="Times New Roman"/>
                <a:cs typeface="Times New Roman"/>
              </a:rPr>
              <a:t>driver</a:t>
            </a:r>
            <a:r>
              <a:rPr sz="1200" spc="-75" dirty="0">
                <a:latin typeface="Times New Roman"/>
                <a:cs typeface="Times New Roman"/>
              </a:rPr>
              <a:t> </a:t>
            </a:r>
            <a:r>
              <a:rPr sz="1200" spc="-5" dirty="0">
                <a:latin typeface="Times New Roman"/>
                <a:cs typeface="Times New Roman"/>
              </a:rPr>
              <a:t>and</a:t>
            </a:r>
            <a:r>
              <a:rPr sz="1200" spc="-60" dirty="0">
                <a:latin typeface="Times New Roman"/>
                <a:cs typeface="Times New Roman"/>
              </a:rPr>
              <a:t> </a:t>
            </a:r>
            <a:r>
              <a:rPr sz="1200" spc="-5" dirty="0">
                <a:latin typeface="Times New Roman"/>
                <a:cs typeface="Times New Roman"/>
              </a:rPr>
              <a:t>stubs</a:t>
            </a:r>
            <a:r>
              <a:rPr sz="1200" spc="-65" dirty="0">
                <a:latin typeface="Times New Roman"/>
                <a:cs typeface="Times New Roman"/>
              </a:rPr>
              <a:t> </a:t>
            </a:r>
            <a:r>
              <a:rPr sz="1200" spc="-5" dirty="0">
                <a:latin typeface="Times New Roman"/>
                <a:cs typeface="Times New Roman"/>
              </a:rPr>
              <a:t>are</a:t>
            </a:r>
            <a:r>
              <a:rPr sz="1200" spc="-80" dirty="0">
                <a:latin typeface="Times New Roman"/>
                <a:cs typeface="Times New Roman"/>
              </a:rPr>
              <a:t> </a:t>
            </a:r>
            <a:r>
              <a:rPr sz="1200" dirty="0">
                <a:latin typeface="Times New Roman"/>
                <a:cs typeface="Times New Roman"/>
              </a:rPr>
              <a:t>substituted</a:t>
            </a:r>
            <a:r>
              <a:rPr sz="1200" spc="-65" dirty="0">
                <a:latin typeface="Times New Roman"/>
                <a:cs typeface="Times New Roman"/>
              </a:rPr>
              <a:t> </a:t>
            </a:r>
            <a:r>
              <a:rPr sz="1200" dirty="0">
                <a:latin typeface="Times New Roman"/>
                <a:cs typeface="Times New Roman"/>
              </a:rPr>
              <a:t>for</a:t>
            </a:r>
            <a:r>
              <a:rPr sz="1200" spc="-75" dirty="0">
                <a:latin typeface="Times New Roman"/>
                <a:cs typeface="Times New Roman"/>
              </a:rPr>
              <a:t> </a:t>
            </a:r>
            <a:r>
              <a:rPr sz="1200" spc="-5" dirty="0">
                <a:latin typeface="Times New Roman"/>
                <a:cs typeface="Times New Roman"/>
              </a:rPr>
              <a:t>all</a:t>
            </a:r>
            <a:r>
              <a:rPr sz="1200" spc="-65" dirty="0">
                <a:latin typeface="Times New Roman"/>
                <a:cs typeface="Times New Roman"/>
              </a:rPr>
              <a:t> </a:t>
            </a:r>
            <a:r>
              <a:rPr sz="1200" spc="-5" dirty="0">
                <a:latin typeface="Times New Roman"/>
                <a:cs typeface="Times New Roman"/>
              </a:rPr>
              <a:t>components  </a:t>
            </a:r>
            <a:r>
              <a:rPr sz="1200" dirty="0">
                <a:latin typeface="Times New Roman"/>
                <a:cs typeface="Times New Roman"/>
              </a:rPr>
              <a:t>directly subordinate</a:t>
            </a:r>
            <a:r>
              <a:rPr sz="1200" spc="-2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the	main </a:t>
            </a:r>
            <a:r>
              <a:rPr sz="1200" spc="-5" dirty="0">
                <a:latin typeface="Times New Roman"/>
                <a:cs typeface="Times New Roman"/>
              </a:rPr>
              <a:t>control </a:t>
            </a:r>
            <a:r>
              <a:rPr sz="1200" dirty="0">
                <a:latin typeface="Times New Roman"/>
                <a:cs typeface="Times New Roman"/>
              </a:rPr>
              <a:t>module.</a:t>
            </a:r>
            <a:endParaRPr sz="1200">
              <a:latin typeface="Times New Roman"/>
              <a:cs typeface="Times New Roman"/>
            </a:endParaRPr>
          </a:p>
          <a:p>
            <a:pPr marL="240665" marR="5715" indent="-228600">
              <a:lnSpc>
                <a:spcPts val="1380"/>
              </a:lnSpc>
              <a:buAutoNum type="arabicPeriod"/>
              <a:tabLst>
                <a:tab pos="241300" algn="l"/>
              </a:tabLst>
            </a:pPr>
            <a:r>
              <a:rPr sz="1200" spc="-5" dirty="0">
                <a:latin typeface="Times New Roman"/>
                <a:cs typeface="Times New Roman"/>
              </a:rPr>
              <a:t>Depending </a:t>
            </a:r>
            <a:r>
              <a:rPr sz="1200" dirty="0">
                <a:latin typeface="Times New Roman"/>
                <a:cs typeface="Times New Roman"/>
              </a:rPr>
              <a:t>on the integration approach </a:t>
            </a:r>
            <a:r>
              <a:rPr sz="1200" spc="-5" dirty="0">
                <a:latin typeface="Times New Roman"/>
                <a:cs typeface="Times New Roman"/>
              </a:rPr>
              <a:t>selected </a:t>
            </a:r>
            <a:r>
              <a:rPr sz="1200" dirty="0">
                <a:latin typeface="Times New Roman"/>
                <a:cs typeface="Times New Roman"/>
              </a:rPr>
              <a:t>(i.e., </a:t>
            </a:r>
            <a:r>
              <a:rPr sz="1200" spc="-5" dirty="0">
                <a:latin typeface="Times New Roman"/>
                <a:cs typeface="Times New Roman"/>
              </a:rPr>
              <a:t>depth </a:t>
            </a:r>
            <a:r>
              <a:rPr sz="1200" spc="5" dirty="0">
                <a:latin typeface="Times New Roman"/>
                <a:cs typeface="Times New Roman"/>
              </a:rPr>
              <a:t>or </a:t>
            </a:r>
            <a:r>
              <a:rPr sz="1200" spc="-5" dirty="0">
                <a:latin typeface="Times New Roman"/>
                <a:cs typeface="Times New Roman"/>
              </a:rPr>
              <a:t>breadth </a:t>
            </a:r>
            <a:r>
              <a:rPr sz="1200" dirty="0">
                <a:latin typeface="Times New Roman"/>
                <a:cs typeface="Times New Roman"/>
              </a:rPr>
              <a:t>first), </a:t>
            </a:r>
            <a:r>
              <a:rPr sz="1200" spc="-5" dirty="0">
                <a:latin typeface="Times New Roman"/>
                <a:cs typeface="Times New Roman"/>
              </a:rPr>
              <a:t>subordinate  stubs are replaced </a:t>
            </a:r>
            <a:r>
              <a:rPr sz="1200" dirty="0">
                <a:latin typeface="Times New Roman"/>
                <a:cs typeface="Times New Roman"/>
              </a:rPr>
              <a:t>one </a:t>
            </a:r>
            <a:r>
              <a:rPr sz="1200" spc="-5" dirty="0">
                <a:latin typeface="Times New Roman"/>
                <a:cs typeface="Times New Roman"/>
              </a:rPr>
              <a:t>at </a:t>
            </a:r>
            <a:r>
              <a:rPr sz="1200" dirty="0">
                <a:latin typeface="Times New Roman"/>
                <a:cs typeface="Times New Roman"/>
              </a:rPr>
              <a:t>a time </a:t>
            </a:r>
            <a:r>
              <a:rPr sz="1200" spc="-5" dirty="0">
                <a:latin typeface="Times New Roman"/>
                <a:cs typeface="Times New Roman"/>
              </a:rPr>
              <a:t>with</a:t>
            </a:r>
            <a:r>
              <a:rPr sz="1200" spc="15" dirty="0">
                <a:latin typeface="Times New Roman"/>
                <a:cs typeface="Times New Roman"/>
              </a:rPr>
              <a:t> </a:t>
            </a:r>
            <a:r>
              <a:rPr sz="1200" spc="-5" dirty="0">
                <a:latin typeface="Times New Roman"/>
                <a:cs typeface="Times New Roman"/>
              </a:rPr>
              <a:t>actualcomponents.</a:t>
            </a:r>
            <a:endParaRPr sz="1200">
              <a:latin typeface="Times New Roman"/>
              <a:cs typeface="Times New Roman"/>
            </a:endParaRPr>
          </a:p>
          <a:p>
            <a:pPr marL="240665" indent="-228600">
              <a:lnSpc>
                <a:spcPts val="1315"/>
              </a:lnSpc>
              <a:buAutoNum type="arabicPeriod"/>
              <a:tabLst>
                <a:tab pos="241300" algn="l"/>
              </a:tabLst>
            </a:pPr>
            <a:r>
              <a:rPr sz="1200" spc="-5" dirty="0">
                <a:latin typeface="Times New Roman"/>
                <a:cs typeface="Times New Roman"/>
              </a:rPr>
              <a:t>Tests are conducted as each component is</a:t>
            </a:r>
            <a:r>
              <a:rPr sz="1200" spc="40" dirty="0">
                <a:latin typeface="Times New Roman"/>
                <a:cs typeface="Times New Roman"/>
              </a:rPr>
              <a:t> </a:t>
            </a:r>
            <a:r>
              <a:rPr sz="1200" spc="-5" dirty="0">
                <a:latin typeface="Times New Roman"/>
                <a:cs typeface="Times New Roman"/>
              </a:rPr>
              <a:t>integrated.</a:t>
            </a:r>
            <a:endParaRPr sz="1200">
              <a:latin typeface="Times New Roman"/>
              <a:cs typeface="Times New Roman"/>
            </a:endParaRPr>
          </a:p>
          <a:p>
            <a:pPr marL="240665" indent="-228600">
              <a:lnSpc>
                <a:spcPts val="1380"/>
              </a:lnSpc>
              <a:buAutoNum type="arabicPeriod"/>
              <a:tabLst>
                <a:tab pos="241300" algn="l"/>
              </a:tabLst>
            </a:pPr>
            <a:r>
              <a:rPr sz="1200" spc="-5" dirty="0">
                <a:latin typeface="Times New Roman"/>
                <a:cs typeface="Times New Roman"/>
              </a:rPr>
              <a:t>On completion </a:t>
            </a:r>
            <a:r>
              <a:rPr sz="1200" dirty="0">
                <a:latin typeface="Times New Roman"/>
                <a:cs typeface="Times New Roman"/>
              </a:rPr>
              <a:t>of </a:t>
            </a:r>
            <a:r>
              <a:rPr sz="1200" spc="-5" dirty="0">
                <a:latin typeface="Times New Roman"/>
                <a:cs typeface="Times New Roman"/>
              </a:rPr>
              <a:t>each </a:t>
            </a:r>
            <a:r>
              <a:rPr sz="1200" dirty="0">
                <a:latin typeface="Times New Roman"/>
                <a:cs typeface="Times New Roman"/>
              </a:rPr>
              <a:t>set of tests, </a:t>
            </a:r>
            <a:r>
              <a:rPr sz="1200" spc="-5" dirty="0">
                <a:latin typeface="Times New Roman"/>
                <a:cs typeface="Times New Roman"/>
              </a:rPr>
              <a:t>another </a:t>
            </a:r>
            <a:r>
              <a:rPr sz="1200" dirty="0">
                <a:latin typeface="Times New Roman"/>
                <a:cs typeface="Times New Roman"/>
              </a:rPr>
              <a:t>stub </a:t>
            </a:r>
            <a:r>
              <a:rPr sz="1200" spc="-5" dirty="0">
                <a:latin typeface="Times New Roman"/>
                <a:cs typeface="Times New Roman"/>
              </a:rPr>
              <a:t>is replaced </a:t>
            </a:r>
            <a:r>
              <a:rPr sz="1200" dirty="0">
                <a:latin typeface="Times New Roman"/>
                <a:cs typeface="Times New Roman"/>
              </a:rPr>
              <a:t>with the</a:t>
            </a:r>
            <a:r>
              <a:rPr sz="1200" spc="30" dirty="0">
                <a:latin typeface="Times New Roman"/>
                <a:cs typeface="Times New Roman"/>
              </a:rPr>
              <a:t> </a:t>
            </a:r>
            <a:r>
              <a:rPr sz="1200" dirty="0">
                <a:latin typeface="Times New Roman"/>
                <a:cs typeface="Times New Roman"/>
              </a:rPr>
              <a:t>realcomponent.</a:t>
            </a:r>
            <a:endParaRPr sz="1200">
              <a:latin typeface="Times New Roman"/>
              <a:cs typeface="Times New Roman"/>
            </a:endParaRPr>
          </a:p>
          <a:p>
            <a:pPr marL="240665" marR="9525" indent="-228600">
              <a:lnSpc>
                <a:spcPts val="1380"/>
              </a:lnSpc>
              <a:spcBef>
                <a:spcPts val="65"/>
              </a:spcBef>
              <a:buAutoNum type="arabicPeriod"/>
              <a:tabLst>
                <a:tab pos="241300" algn="l"/>
              </a:tabLst>
            </a:pPr>
            <a:r>
              <a:rPr sz="1200" spc="-5" dirty="0">
                <a:latin typeface="Times New Roman"/>
                <a:cs typeface="Times New Roman"/>
              </a:rPr>
              <a:t>Regression </a:t>
            </a:r>
            <a:r>
              <a:rPr sz="1200" dirty="0">
                <a:latin typeface="Times New Roman"/>
                <a:cs typeface="Times New Roman"/>
              </a:rPr>
              <a:t>testing (discussed </a:t>
            </a:r>
            <a:r>
              <a:rPr sz="1200" spc="-5" dirty="0">
                <a:latin typeface="Times New Roman"/>
                <a:cs typeface="Times New Roman"/>
              </a:rPr>
              <a:t>later </a:t>
            </a:r>
            <a:r>
              <a:rPr sz="1200" dirty="0">
                <a:latin typeface="Times New Roman"/>
                <a:cs typeface="Times New Roman"/>
              </a:rPr>
              <a:t>in this </a:t>
            </a:r>
            <a:r>
              <a:rPr sz="1200" spc="-5" dirty="0">
                <a:latin typeface="Times New Roman"/>
                <a:cs typeface="Times New Roman"/>
              </a:rPr>
              <a:t>section) </a:t>
            </a:r>
            <a:r>
              <a:rPr sz="1200" dirty="0">
                <a:latin typeface="Times New Roman"/>
                <a:cs typeface="Times New Roman"/>
              </a:rPr>
              <a:t>may </a:t>
            </a:r>
            <a:r>
              <a:rPr sz="1200" spc="5" dirty="0">
                <a:latin typeface="Times New Roman"/>
                <a:cs typeface="Times New Roman"/>
              </a:rPr>
              <a:t>be </a:t>
            </a:r>
            <a:r>
              <a:rPr sz="1200" spc="-5" dirty="0">
                <a:latin typeface="Times New Roman"/>
                <a:cs typeface="Times New Roman"/>
              </a:rPr>
              <a:t>conducted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new  errors </a:t>
            </a:r>
            <a:r>
              <a:rPr sz="1200" dirty="0">
                <a:latin typeface="Times New Roman"/>
                <a:cs typeface="Times New Roman"/>
              </a:rPr>
              <a:t>have not been</a:t>
            </a:r>
            <a:r>
              <a:rPr sz="1200" spc="-5" dirty="0">
                <a:latin typeface="Times New Roman"/>
                <a:cs typeface="Times New Roman"/>
              </a:rPr>
              <a:t> introduced.</a:t>
            </a:r>
            <a:endParaRPr sz="1200">
              <a:latin typeface="Times New Roman"/>
              <a:cs typeface="Times New Roman"/>
            </a:endParaRPr>
          </a:p>
        </p:txBody>
      </p:sp>
      <p:sp>
        <p:nvSpPr>
          <p:cNvPr id="5" name="object 5"/>
          <p:cNvSpPr txBox="1"/>
          <p:nvPr/>
        </p:nvSpPr>
        <p:spPr>
          <a:xfrm>
            <a:off x="902004" y="4537075"/>
            <a:ext cx="5970905" cy="3609340"/>
          </a:xfrm>
          <a:prstGeom prst="rect">
            <a:avLst/>
          </a:prstGeom>
        </p:spPr>
        <p:txBody>
          <a:bodyPr vert="horz" wrap="square" lIns="0" tIns="12700" rIns="0" bIns="0" rtlCol="0">
            <a:spAutoFit/>
          </a:bodyPr>
          <a:lstStyle/>
          <a:p>
            <a:pPr marL="2294255" algn="just">
              <a:lnSpc>
                <a:spcPts val="1415"/>
              </a:lnSpc>
              <a:spcBef>
                <a:spcPts val="100"/>
              </a:spcBef>
            </a:pPr>
            <a:r>
              <a:rPr sz="1200" spc="-5" dirty="0">
                <a:latin typeface="Times New Roman"/>
                <a:cs typeface="Times New Roman"/>
              </a:rPr>
              <a:t>Figure </a:t>
            </a:r>
            <a:r>
              <a:rPr sz="1200" dirty="0">
                <a:latin typeface="Times New Roman"/>
                <a:cs typeface="Times New Roman"/>
              </a:rPr>
              <a:t>: Top </a:t>
            </a:r>
            <a:r>
              <a:rPr sz="1200" spc="-5" dirty="0">
                <a:latin typeface="Times New Roman"/>
                <a:cs typeface="Times New Roman"/>
              </a:rPr>
              <a:t>down</a:t>
            </a:r>
            <a:r>
              <a:rPr sz="1200" spc="-10" dirty="0">
                <a:latin typeface="Times New Roman"/>
                <a:cs typeface="Times New Roman"/>
              </a:rPr>
              <a:t> </a:t>
            </a:r>
            <a:r>
              <a:rPr sz="1200" spc="-5" dirty="0">
                <a:latin typeface="Times New Roman"/>
                <a:cs typeface="Times New Roman"/>
              </a:rPr>
              <a:t>integration</a:t>
            </a:r>
            <a:endParaRPr sz="1200">
              <a:latin typeface="Times New Roman"/>
              <a:cs typeface="Times New Roman"/>
            </a:endParaRPr>
          </a:p>
          <a:p>
            <a:pPr marL="12700" algn="just">
              <a:lnSpc>
                <a:spcPts val="1415"/>
              </a:lnSpc>
            </a:pPr>
            <a:r>
              <a:rPr sz="1200" dirty="0">
                <a:latin typeface="Times New Roman"/>
                <a:cs typeface="Times New Roman"/>
              </a:rPr>
              <a:t>The</a:t>
            </a:r>
            <a:r>
              <a:rPr sz="1200" spc="220" dirty="0">
                <a:latin typeface="Times New Roman"/>
                <a:cs typeface="Times New Roman"/>
              </a:rPr>
              <a:t> </a:t>
            </a:r>
            <a:r>
              <a:rPr sz="1200" spc="-5" dirty="0">
                <a:latin typeface="Times New Roman"/>
                <a:cs typeface="Times New Roman"/>
              </a:rPr>
              <a:t>process</a:t>
            </a:r>
            <a:r>
              <a:rPr sz="1200" spc="229" dirty="0">
                <a:latin typeface="Times New Roman"/>
                <a:cs typeface="Times New Roman"/>
              </a:rPr>
              <a:t> </a:t>
            </a:r>
            <a:r>
              <a:rPr sz="1200" spc="-5" dirty="0">
                <a:latin typeface="Times New Roman"/>
                <a:cs typeface="Times New Roman"/>
              </a:rPr>
              <a:t>continues</a:t>
            </a:r>
            <a:r>
              <a:rPr sz="1200" spc="235" dirty="0">
                <a:latin typeface="Times New Roman"/>
                <a:cs typeface="Times New Roman"/>
              </a:rPr>
              <a:t> </a:t>
            </a:r>
            <a:r>
              <a:rPr sz="1200" dirty="0">
                <a:latin typeface="Times New Roman"/>
                <a:cs typeface="Times New Roman"/>
              </a:rPr>
              <a:t>from</a:t>
            </a:r>
            <a:r>
              <a:rPr sz="1200" spc="229" dirty="0">
                <a:latin typeface="Times New Roman"/>
                <a:cs typeface="Times New Roman"/>
              </a:rPr>
              <a:t> </a:t>
            </a:r>
            <a:r>
              <a:rPr sz="1200" dirty="0">
                <a:latin typeface="Times New Roman"/>
                <a:cs typeface="Times New Roman"/>
              </a:rPr>
              <a:t>step</a:t>
            </a:r>
            <a:r>
              <a:rPr sz="1200" spc="229" dirty="0">
                <a:latin typeface="Times New Roman"/>
                <a:cs typeface="Times New Roman"/>
              </a:rPr>
              <a:t> </a:t>
            </a:r>
            <a:r>
              <a:rPr sz="1200" dirty="0">
                <a:latin typeface="Times New Roman"/>
                <a:cs typeface="Times New Roman"/>
              </a:rPr>
              <a:t>2</a:t>
            </a:r>
            <a:r>
              <a:rPr sz="1200" spc="225" dirty="0">
                <a:latin typeface="Times New Roman"/>
                <a:cs typeface="Times New Roman"/>
              </a:rPr>
              <a:t> </a:t>
            </a:r>
            <a:r>
              <a:rPr sz="1200" dirty="0">
                <a:latin typeface="Times New Roman"/>
                <a:cs typeface="Times New Roman"/>
              </a:rPr>
              <a:t>until</a:t>
            </a:r>
            <a:r>
              <a:rPr sz="1200" spc="229" dirty="0">
                <a:latin typeface="Times New Roman"/>
                <a:cs typeface="Times New Roman"/>
              </a:rPr>
              <a:t> </a:t>
            </a:r>
            <a:r>
              <a:rPr sz="1200" dirty="0">
                <a:latin typeface="Times New Roman"/>
                <a:cs typeface="Times New Roman"/>
              </a:rPr>
              <a:t>the</a:t>
            </a:r>
            <a:r>
              <a:rPr sz="1200" spc="260" dirty="0">
                <a:latin typeface="Times New Roman"/>
                <a:cs typeface="Times New Roman"/>
              </a:rPr>
              <a:t> </a:t>
            </a:r>
            <a:r>
              <a:rPr sz="1200" spc="-5" dirty="0">
                <a:latin typeface="Times New Roman"/>
                <a:cs typeface="Times New Roman"/>
              </a:rPr>
              <a:t>entire</a:t>
            </a:r>
            <a:r>
              <a:rPr sz="1200" spc="215" dirty="0">
                <a:latin typeface="Times New Roman"/>
                <a:cs typeface="Times New Roman"/>
              </a:rPr>
              <a:t> </a:t>
            </a:r>
            <a:r>
              <a:rPr sz="1200" spc="-5" dirty="0">
                <a:latin typeface="Times New Roman"/>
                <a:cs typeface="Times New Roman"/>
              </a:rPr>
              <a:t>program</a:t>
            </a:r>
            <a:r>
              <a:rPr sz="1200" spc="229" dirty="0">
                <a:latin typeface="Times New Roman"/>
                <a:cs typeface="Times New Roman"/>
              </a:rPr>
              <a:t> </a:t>
            </a:r>
            <a:r>
              <a:rPr sz="1200" dirty="0">
                <a:latin typeface="Times New Roman"/>
                <a:cs typeface="Times New Roman"/>
              </a:rPr>
              <a:t>structure</a:t>
            </a:r>
            <a:r>
              <a:rPr sz="1200" spc="220" dirty="0">
                <a:latin typeface="Times New Roman"/>
                <a:cs typeface="Times New Roman"/>
              </a:rPr>
              <a:t> </a:t>
            </a:r>
            <a:r>
              <a:rPr sz="1200" spc="-5" dirty="0">
                <a:latin typeface="Times New Roman"/>
                <a:cs typeface="Times New Roman"/>
              </a:rPr>
              <a:t>is</a:t>
            </a:r>
            <a:r>
              <a:rPr sz="1200" spc="245" dirty="0">
                <a:latin typeface="Times New Roman"/>
                <a:cs typeface="Times New Roman"/>
              </a:rPr>
              <a:t> </a:t>
            </a:r>
            <a:r>
              <a:rPr sz="1200" dirty="0">
                <a:latin typeface="Times New Roman"/>
                <a:cs typeface="Times New Roman"/>
              </a:rPr>
              <a:t>built.</a:t>
            </a:r>
            <a:r>
              <a:rPr sz="1200" spc="229" dirty="0">
                <a:latin typeface="Times New Roman"/>
                <a:cs typeface="Times New Roman"/>
              </a:rPr>
              <a:t> </a:t>
            </a:r>
            <a:r>
              <a:rPr sz="1200" dirty="0">
                <a:latin typeface="Times New Roman"/>
                <a:cs typeface="Times New Roman"/>
              </a:rPr>
              <a:t>The</a:t>
            </a:r>
            <a:r>
              <a:rPr sz="1200" spc="220" dirty="0">
                <a:latin typeface="Times New Roman"/>
                <a:cs typeface="Times New Roman"/>
              </a:rPr>
              <a:t> </a:t>
            </a:r>
            <a:r>
              <a:rPr sz="1200" dirty="0">
                <a:latin typeface="Times New Roman"/>
                <a:cs typeface="Times New Roman"/>
              </a:rPr>
              <a:t>top-down</a:t>
            </a:r>
            <a:endParaRPr sz="1200">
              <a:latin typeface="Times New Roman"/>
              <a:cs typeface="Times New Roman"/>
            </a:endParaRPr>
          </a:p>
          <a:p>
            <a:pPr marL="12700" marR="5080" algn="just">
              <a:lnSpc>
                <a:spcPts val="1580"/>
              </a:lnSpc>
              <a:spcBef>
                <a:spcPts val="80"/>
              </a:spcBef>
            </a:pPr>
            <a:r>
              <a:rPr sz="1200" spc="-5" dirty="0">
                <a:latin typeface="Times New Roman"/>
                <a:cs typeface="Times New Roman"/>
              </a:rPr>
              <a:t>integration </a:t>
            </a:r>
            <a:r>
              <a:rPr sz="1200" dirty="0">
                <a:latin typeface="Times New Roman"/>
                <a:cs typeface="Times New Roman"/>
              </a:rPr>
              <a:t>strategy verifies major </a:t>
            </a:r>
            <a:r>
              <a:rPr sz="1200" spc="-5" dirty="0">
                <a:latin typeface="Times New Roman"/>
                <a:cs typeface="Times New Roman"/>
              </a:rPr>
              <a:t>control </a:t>
            </a:r>
            <a:r>
              <a:rPr sz="1200" dirty="0">
                <a:latin typeface="Times New Roman"/>
                <a:cs typeface="Times New Roman"/>
              </a:rPr>
              <a:t>or </a:t>
            </a:r>
            <a:r>
              <a:rPr sz="1200" spc="-5" dirty="0">
                <a:latin typeface="Times New Roman"/>
                <a:cs typeface="Times New Roman"/>
              </a:rPr>
              <a:t>decision </a:t>
            </a:r>
            <a:r>
              <a:rPr sz="1200" dirty="0">
                <a:latin typeface="Times New Roman"/>
                <a:cs typeface="Times New Roman"/>
              </a:rPr>
              <a:t>points </a:t>
            </a:r>
            <a:r>
              <a:rPr sz="1200" spc="-5" dirty="0">
                <a:latin typeface="Times New Roman"/>
                <a:cs typeface="Times New Roman"/>
              </a:rPr>
              <a:t>earlyin </a:t>
            </a:r>
            <a:r>
              <a:rPr sz="1200" dirty="0">
                <a:latin typeface="Times New Roman"/>
                <a:cs typeface="Times New Roman"/>
              </a:rPr>
              <a:t>the test </a:t>
            </a:r>
            <a:r>
              <a:rPr sz="1200" spc="-5" dirty="0">
                <a:latin typeface="Times New Roman"/>
                <a:cs typeface="Times New Roman"/>
              </a:rPr>
              <a:t>process. </a:t>
            </a:r>
            <a:r>
              <a:rPr sz="1200" spc="-10" dirty="0">
                <a:latin typeface="Times New Roman"/>
                <a:cs typeface="Times New Roman"/>
              </a:rPr>
              <a:t>In </a:t>
            </a:r>
            <a:r>
              <a:rPr sz="1200" dirty="0">
                <a:latin typeface="Times New Roman"/>
                <a:cs typeface="Times New Roman"/>
              </a:rPr>
              <a:t>a “well-  </a:t>
            </a:r>
            <a:r>
              <a:rPr sz="1200" spc="-5" dirty="0">
                <a:latin typeface="Times New Roman"/>
                <a:cs typeface="Times New Roman"/>
              </a:rPr>
              <a:t>factored” program structure, decision </a:t>
            </a:r>
            <a:r>
              <a:rPr sz="1200" dirty="0">
                <a:latin typeface="Times New Roman"/>
                <a:cs typeface="Times New Roman"/>
              </a:rPr>
              <a:t>making occurs </a:t>
            </a:r>
            <a:r>
              <a:rPr sz="1200" spc="-5" dirty="0">
                <a:latin typeface="Times New Roman"/>
                <a:cs typeface="Times New Roman"/>
              </a:rPr>
              <a:t>at </a:t>
            </a:r>
            <a:r>
              <a:rPr sz="1200" dirty="0">
                <a:latin typeface="Times New Roman"/>
                <a:cs typeface="Times New Roman"/>
              </a:rPr>
              <a:t>upper levels in the hierarchy </a:t>
            </a:r>
            <a:r>
              <a:rPr sz="1200" spc="-5" dirty="0">
                <a:latin typeface="Times New Roman"/>
                <a:cs typeface="Times New Roman"/>
              </a:rPr>
              <a:t>and </a:t>
            </a:r>
            <a:r>
              <a:rPr sz="1200" dirty="0">
                <a:latin typeface="Times New Roman"/>
                <a:cs typeface="Times New Roman"/>
              </a:rPr>
              <a:t>is  </a:t>
            </a:r>
            <a:r>
              <a:rPr sz="1200" spc="-5" dirty="0">
                <a:latin typeface="Times New Roman"/>
                <a:cs typeface="Times New Roman"/>
              </a:rPr>
              <a:t>therefore encountered </a:t>
            </a:r>
            <a:r>
              <a:rPr sz="1200" dirty="0">
                <a:latin typeface="Times New Roman"/>
                <a:cs typeface="Times New Roman"/>
              </a:rPr>
              <a:t>first.  </a:t>
            </a:r>
            <a:r>
              <a:rPr sz="1200" spc="-15" dirty="0">
                <a:latin typeface="Times New Roman"/>
                <a:cs typeface="Times New Roman"/>
              </a:rPr>
              <a:t>If  </a:t>
            </a:r>
            <a:r>
              <a:rPr sz="1200" dirty="0">
                <a:latin typeface="Times New Roman"/>
                <a:cs typeface="Times New Roman"/>
              </a:rPr>
              <a:t>major </a:t>
            </a:r>
            <a:r>
              <a:rPr sz="1200" spc="-5" dirty="0">
                <a:latin typeface="Times New Roman"/>
                <a:cs typeface="Times New Roman"/>
              </a:rPr>
              <a:t>control </a:t>
            </a:r>
            <a:r>
              <a:rPr sz="1200" dirty="0">
                <a:latin typeface="Times New Roman"/>
                <a:cs typeface="Times New Roman"/>
              </a:rPr>
              <a:t>problems do </a:t>
            </a:r>
            <a:r>
              <a:rPr sz="1200" spc="-5" dirty="0">
                <a:latin typeface="Times New Roman"/>
                <a:cs typeface="Times New Roman"/>
              </a:rPr>
              <a:t>exist,  early recognition is  essential. </a:t>
            </a:r>
            <a:r>
              <a:rPr sz="1200" spc="90" dirty="0">
                <a:latin typeface="Times New Roman"/>
                <a:cs typeface="Times New Roman"/>
              </a:rPr>
              <a:t> </a:t>
            </a:r>
            <a:r>
              <a:rPr sz="1200" spc="-15" dirty="0">
                <a:latin typeface="Times New Roman"/>
                <a:cs typeface="Times New Roman"/>
              </a:rPr>
              <a:t>If</a:t>
            </a:r>
            <a:endParaRPr sz="1200">
              <a:latin typeface="Times New Roman"/>
              <a:cs typeface="Times New Roman"/>
            </a:endParaRPr>
          </a:p>
          <a:p>
            <a:pPr marL="12700" marR="6350" algn="just">
              <a:lnSpc>
                <a:spcPts val="1580"/>
              </a:lnSpc>
              <a:spcBef>
                <a:spcPts val="25"/>
              </a:spcBef>
            </a:pPr>
            <a:r>
              <a:rPr sz="1200" spc="-5" dirty="0">
                <a:latin typeface="Times New Roman"/>
                <a:cs typeface="Times New Roman"/>
              </a:rPr>
              <a:t>depth-first integration is selected, </a:t>
            </a:r>
            <a:r>
              <a:rPr sz="1200" dirty="0">
                <a:latin typeface="Times New Roman"/>
                <a:cs typeface="Times New Roman"/>
              </a:rPr>
              <a:t>a </a:t>
            </a:r>
            <a:r>
              <a:rPr sz="1200" spc="-5" dirty="0">
                <a:latin typeface="Times New Roman"/>
                <a:cs typeface="Times New Roman"/>
              </a:rPr>
              <a:t>complete </a:t>
            </a:r>
            <a:r>
              <a:rPr sz="1200" dirty="0">
                <a:latin typeface="Times New Roman"/>
                <a:cs typeface="Times New Roman"/>
              </a:rPr>
              <a:t>function of the </a:t>
            </a:r>
            <a:r>
              <a:rPr sz="1200" spc="-5" dirty="0">
                <a:latin typeface="Times New Roman"/>
                <a:cs typeface="Times New Roman"/>
              </a:rPr>
              <a:t>software </a:t>
            </a:r>
            <a:r>
              <a:rPr sz="1200" dirty="0">
                <a:latin typeface="Times New Roman"/>
                <a:cs typeface="Times New Roman"/>
              </a:rPr>
              <a:t>may be </a:t>
            </a:r>
            <a:r>
              <a:rPr sz="1200" spc="-5" dirty="0">
                <a:latin typeface="Times New Roman"/>
                <a:cs typeface="Times New Roman"/>
              </a:rPr>
              <a:t>implemented and  demonstrated. </a:t>
            </a:r>
            <a:r>
              <a:rPr sz="1200" dirty="0">
                <a:latin typeface="Times New Roman"/>
                <a:cs typeface="Times New Roman"/>
              </a:rPr>
              <a:t>Early demonstration of </a:t>
            </a:r>
            <a:r>
              <a:rPr sz="1200" spc="-5" dirty="0">
                <a:latin typeface="Times New Roman"/>
                <a:cs typeface="Times New Roman"/>
              </a:rPr>
              <a:t>functional </a:t>
            </a:r>
            <a:r>
              <a:rPr sz="1200" dirty="0">
                <a:latin typeface="Times New Roman"/>
                <a:cs typeface="Times New Roman"/>
              </a:rPr>
              <a:t>capability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confidence builder </a:t>
            </a:r>
            <a:r>
              <a:rPr sz="1200" dirty="0">
                <a:latin typeface="Times New Roman"/>
                <a:cs typeface="Times New Roman"/>
              </a:rPr>
              <a:t>for </a:t>
            </a:r>
            <a:r>
              <a:rPr sz="1200" spc="-5" dirty="0">
                <a:latin typeface="Times New Roman"/>
                <a:cs typeface="Times New Roman"/>
              </a:rPr>
              <a:t>all  stakeholders.</a:t>
            </a:r>
            <a:endParaRPr sz="1200">
              <a:latin typeface="Times New Roman"/>
              <a:cs typeface="Times New Roman"/>
            </a:endParaRPr>
          </a:p>
          <a:p>
            <a:pPr marL="12700" marR="6985" algn="just">
              <a:lnSpc>
                <a:spcPts val="1580"/>
              </a:lnSpc>
              <a:spcBef>
                <a:spcPts val="10"/>
              </a:spcBef>
            </a:pPr>
            <a:r>
              <a:rPr sz="1200" b="1" spc="-5" dirty="0">
                <a:latin typeface="Times New Roman"/>
                <a:cs typeface="Times New Roman"/>
              </a:rPr>
              <a:t>Bottom-Up Integration. </a:t>
            </a:r>
            <a:r>
              <a:rPr sz="1200" i="1" spc="-5" dirty="0">
                <a:latin typeface="Times New Roman"/>
                <a:cs typeface="Times New Roman"/>
              </a:rPr>
              <a:t>Bottom-up integration testing, </a:t>
            </a:r>
            <a:r>
              <a:rPr sz="1200" spc="-5" dirty="0">
                <a:latin typeface="Times New Roman"/>
                <a:cs typeface="Times New Roman"/>
              </a:rPr>
              <a:t>as its name implies, begins construction  and</a:t>
            </a:r>
            <a:r>
              <a:rPr sz="1200" spc="45" dirty="0">
                <a:latin typeface="Times New Roman"/>
                <a:cs typeface="Times New Roman"/>
              </a:rPr>
              <a:t> </a:t>
            </a:r>
            <a:r>
              <a:rPr sz="1200" dirty="0">
                <a:latin typeface="Times New Roman"/>
                <a:cs typeface="Times New Roman"/>
              </a:rPr>
              <a:t>testing</a:t>
            </a:r>
            <a:r>
              <a:rPr sz="1200" spc="35" dirty="0">
                <a:latin typeface="Times New Roman"/>
                <a:cs typeface="Times New Roman"/>
              </a:rPr>
              <a:t> </a:t>
            </a:r>
            <a:r>
              <a:rPr sz="1200" dirty="0">
                <a:latin typeface="Times New Roman"/>
                <a:cs typeface="Times New Roman"/>
              </a:rPr>
              <a:t>with</a:t>
            </a:r>
            <a:r>
              <a:rPr sz="1200" spc="55" dirty="0">
                <a:latin typeface="Times New Roman"/>
                <a:cs typeface="Times New Roman"/>
              </a:rPr>
              <a:t> </a:t>
            </a:r>
            <a:r>
              <a:rPr sz="1200" i="1" dirty="0">
                <a:latin typeface="Times New Roman"/>
                <a:cs typeface="Times New Roman"/>
              </a:rPr>
              <a:t>atomic</a:t>
            </a:r>
            <a:r>
              <a:rPr sz="1200" i="1" spc="55" dirty="0">
                <a:latin typeface="Times New Roman"/>
                <a:cs typeface="Times New Roman"/>
              </a:rPr>
              <a:t> </a:t>
            </a:r>
            <a:r>
              <a:rPr sz="1200" i="1" spc="-5" dirty="0">
                <a:latin typeface="Times New Roman"/>
                <a:cs typeface="Times New Roman"/>
              </a:rPr>
              <a:t>modules</a:t>
            </a:r>
            <a:r>
              <a:rPr sz="1200" i="1" spc="55" dirty="0">
                <a:latin typeface="Times New Roman"/>
                <a:cs typeface="Times New Roman"/>
              </a:rPr>
              <a:t> </a:t>
            </a:r>
            <a:r>
              <a:rPr sz="1200" spc="-5" dirty="0">
                <a:latin typeface="Times New Roman"/>
                <a:cs typeface="Times New Roman"/>
              </a:rPr>
              <a:t>(i.e.,</a:t>
            </a:r>
            <a:r>
              <a:rPr sz="1200" spc="45" dirty="0">
                <a:latin typeface="Times New Roman"/>
                <a:cs typeface="Times New Roman"/>
              </a:rPr>
              <a:t> </a:t>
            </a:r>
            <a:r>
              <a:rPr sz="1200" dirty="0">
                <a:latin typeface="Times New Roman"/>
                <a:cs typeface="Times New Roman"/>
              </a:rPr>
              <a:t>components</a:t>
            </a:r>
            <a:r>
              <a:rPr sz="1200" spc="45" dirty="0">
                <a:latin typeface="Times New Roman"/>
                <a:cs typeface="Times New Roman"/>
              </a:rPr>
              <a:t> </a:t>
            </a:r>
            <a:r>
              <a:rPr sz="1200" spc="-5" dirty="0">
                <a:latin typeface="Times New Roman"/>
                <a:cs typeface="Times New Roman"/>
              </a:rPr>
              <a:t>at</a:t>
            </a:r>
            <a:r>
              <a:rPr sz="1200" spc="5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lowest</a:t>
            </a:r>
            <a:r>
              <a:rPr sz="1200" spc="55" dirty="0">
                <a:latin typeface="Times New Roman"/>
                <a:cs typeface="Times New Roman"/>
              </a:rPr>
              <a:t> </a:t>
            </a:r>
            <a:r>
              <a:rPr sz="1200" spc="-5" dirty="0">
                <a:latin typeface="Times New Roman"/>
                <a:cs typeface="Times New Roman"/>
              </a:rPr>
              <a:t>levels</a:t>
            </a:r>
            <a:r>
              <a:rPr sz="1200" spc="50"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program</a:t>
            </a:r>
            <a:r>
              <a:rPr sz="1200" spc="45" dirty="0">
                <a:latin typeface="Times New Roman"/>
                <a:cs typeface="Times New Roman"/>
              </a:rPr>
              <a:t> </a:t>
            </a:r>
            <a:r>
              <a:rPr sz="1200" dirty="0">
                <a:latin typeface="Times New Roman"/>
                <a:cs typeface="Times New Roman"/>
              </a:rPr>
              <a:t>structure).</a:t>
            </a:r>
            <a:endParaRPr sz="1200">
              <a:latin typeface="Times New Roman"/>
              <a:cs typeface="Times New Roman"/>
            </a:endParaRPr>
          </a:p>
          <a:p>
            <a:pPr marL="12700" marR="5080" algn="just">
              <a:lnSpc>
                <a:spcPts val="1580"/>
              </a:lnSpc>
              <a:spcBef>
                <a:spcPts val="20"/>
              </a:spcBef>
            </a:pPr>
            <a:r>
              <a:rPr sz="1200" spc="-5" dirty="0">
                <a:latin typeface="Times New Roman"/>
                <a:cs typeface="Times New Roman"/>
              </a:rPr>
              <a:t>Because</a:t>
            </a:r>
            <a:r>
              <a:rPr sz="1200" spc="-20" dirty="0">
                <a:latin typeface="Times New Roman"/>
                <a:cs typeface="Times New Roman"/>
              </a:rPr>
              <a:t> </a:t>
            </a:r>
            <a:r>
              <a:rPr sz="1200" spc="-5" dirty="0">
                <a:latin typeface="Times New Roman"/>
                <a:cs typeface="Times New Roman"/>
              </a:rPr>
              <a:t>components</a:t>
            </a:r>
            <a:r>
              <a:rPr sz="1200" spc="-30" dirty="0">
                <a:latin typeface="Times New Roman"/>
                <a:cs typeface="Times New Roman"/>
              </a:rPr>
              <a:t> </a:t>
            </a:r>
            <a:r>
              <a:rPr sz="1200" dirty="0">
                <a:latin typeface="Times New Roman"/>
                <a:cs typeface="Times New Roman"/>
              </a:rPr>
              <a:t>are</a:t>
            </a:r>
            <a:r>
              <a:rPr sz="1200" spc="-20" dirty="0">
                <a:latin typeface="Times New Roman"/>
                <a:cs typeface="Times New Roman"/>
              </a:rPr>
              <a:t> </a:t>
            </a:r>
            <a:r>
              <a:rPr sz="1200" spc="-5" dirty="0">
                <a:latin typeface="Times New Roman"/>
                <a:cs typeface="Times New Roman"/>
              </a:rPr>
              <a:t>integrated</a:t>
            </a:r>
            <a:r>
              <a:rPr sz="1200" spc="-20"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bottom</a:t>
            </a:r>
            <a:r>
              <a:rPr sz="1200" spc="-25" dirty="0">
                <a:latin typeface="Times New Roman"/>
                <a:cs typeface="Times New Roman"/>
              </a:rPr>
              <a:t> </a:t>
            </a:r>
            <a:r>
              <a:rPr sz="1200" dirty="0">
                <a:latin typeface="Times New Roman"/>
                <a:cs typeface="Times New Roman"/>
              </a:rPr>
              <a:t>up,</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functionality</a:t>
            </a:r>
            <a:r>
              <a:rPr sz="1200" spc="-50" dirty="0">
                <a:latin typeface="Times New Roman"/>
                <a:cs typeface="Times New Roman"/>
              </a:rPr>
              <a:t> </a:t>
            </a:r>
            <a:r>
              <a:rPr sz="1200" dirty="0">
                <a:latin typeface="Times New Roman"/>
                <a:cs typeface="Times New Roman"/>
              </a:rPr>
              <a:t>provided</a:t>
            </a:r>
            <a:r>
              <a:rPr sz="1200" spc="-30" dirty="0">
                <a:latin typeface="Times New Roman"/>
                <a:cs typeface="Times New Roman"/>
              </a:rPr>
              <a:t> </a:t>
            </a:r>
            <a:r>
              <a:rPr sz="1200" spc="5" dirty="0">
                <a:latin typeface="Times New Roman"/>
                <a:cs typeface="Times New Roman"/>
              </a:rPr>
              <a:t>by</a:t>
            </a:r>
            <a:r>
              <a:rPr sz="1200" spc="-40" dirty="0">
                <a:latin typeface="Times New Roman"/>
                <a:cs typeface="Times New Roman"/>
              </a:rPr>
              <a:t> </a:t>
            </a:r>
            <a:r>
              <a:rPr sz="1200" spc="-5" dirty="0">
                <a:latin typeface="Times New Roman"/>
                <a:cs typeface="Times New Roman"/>
              </a:rPr>
              <a:t>components  subordinate </a:t>
            </a:r>
            <a:r>
              <a:rPr sz="1200" dirty="0">
                <a:latin typeface="Times New Roman"/>
                <a:cs typeface="Times New Roman"/>
              </a:rPr>
              <a:t>to a </a:t>
            </a:r>
            <a:r>
              <a:rPr sz="1200" spc="-5" dirty="0">
                <a:latin typeface="Times New Roman"/>
                <a:cs typeface="Times New Roman"/>
              </a:rPr>
              <a:t>given level is always available </a:t>
            </a:r>
            <a:r>
              <a:rPr sz="1200" dirty="0">
                <a:latin typeface="Times New Roman"/>
                <a:cs typeface="Times New Roman"/>
              </a:rPr>
              <a:t>and the </a:t>
            </a:r>
            <a:r>
              <a:rPr sz="1200" spc="-5" dirty="0">
                <a:latin typeface="Times New Roman"/>
                <a:cs typeface="Times New Roman"/>
              </a:rPr>
              <a:t>need </a:t>
            </a:r>
            <a:r>
              <a:rPr sz="1200" dirty="0">
                <a:latin typeface="Times New Roman"/>
                <a:cs typeface="Times New Roman"/>
              </a:rPr>
              <a:t>for </a:t>
            </a:r>
            <a:r>
              <a:rPr sz="1200" spc="-5" dirty="0">
                <a:latin typeface="Times New Roman"/>
                <a:cs typeface="Times New Roman"/>
              </a:rPr>
              <a:t>stubs is eliminated. A </a:t>
            </a:r>
            <a:r>
              <a:rPr sz="1200" dirty="0">
                <a:latin typeface="Times New Roman"/>
                <a:cs typeface="Times New Roman"/>
              </a:rPr>
              <a:t>bottom-up  </a:t>
            </a:r>
            <a:r>
              <a:rPr sz="1200" spc="-5" dirty="0">
                <a:latin typeface="Times New Roman"/>
                <a:cs typeface="Times New Roman"/>
              </a:rPr>
              <a:t>integration </a:t>
            </a:r>
            <a:r>
              <a:rPr sz="1200" dirty="0">
                <a:latin typeface="Times New Roman"/>
                <a:cs typeface="Times New Roman"/>
              </a:rPr>
              <a:t>strategy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implemented with </a:t>
            </a:r>
            <a:r>
              <a:rPr sz="1200" dirty="0">
                <a:latin typeface="Times New Roman"/>
                <a:cs typeface="Times New Roman"/>
              </a:rPr>
              <a:t>the </a:t>
            </a:r>
            <a:r>
              <a:rPr sz="1200" spc="-5" dirty="0">
                <a:latin typeface="Times New Roman"/>
                <a:cs typeface="Times New Roman"/>
              </a:rPr>
              <a:t>following</a:t>
            </a:r>
            <a:r>
              <a:rPr sz="1200" spc="-40" dirty="0">
                <a:latin typeface="Times New Roman"/>
                <a:cs typeface="Times New Roman"/>
              </a:rPr>
              <a:t> </a:t>
            </a:r>
            <a:r>
              <a:rPr sz="1200" spc="-5" dirty="0">
                <a:latin typeface="Times New Roman"/>
                <a:cs typeface="Times New Roman"/>
              </a:rPr>
              <a:t>steps:</a:t>
            </a:r>
            <a:endParaRPr sz="1200">
              <a:latin typeface="Times New Roman"/>
              <a:cs typeface="Times New Roman"/>
            </a:endParaRPr>
          </a:p>
          <a:p>
            <a:pPr marL="469265" indent="-228600" algn="just">
              <a:lnSpc>
                <a:spcPct val="100000"/>
              </a:lnSpc>
              <a:spcBef>
                <a:spcPts val="75"/>
              </a:spcBef>
              <a:buAutoNum type="arabicPeriod"/>
              <a:tabLst>
                <a:tab pos="469900" algn="l"/>
              </a:tabLst>
            </a:pPr>
            <a:r>
              <a:rPr sz="1200" spc="-5" dirty="0">
                <a:latin typeface="Times New Roman"/>
                <a:cs typeface="Times New Roman"/>
              </a:rPr>
              <a:t>Low-level components </a:t>
            </a:r>
            <a:r>
              <a:rPr sz="1200" dirty="0">
                <a:latin typeface="Times New Roman"/>
                <a:cs typeface="Times New Roman"/>
              </a:rPr>
              <a:t>are combined into </a:t>
            </a:r>
            <a:r>
              <a:rPr sz="1200" spc="-5" dirty="0">
                <a:latin typeface="Times New Roman"/>
                <a:cs typeface="Times New Roman"/>
              </a:rPr>
              <a:t>clusters (sometimes called </a:t>
            </a:r>
            <a:r>
              <a:rPr sz="1200" i="1" dirty="0">
                <a:latin typeface="Times New Roman"/>
                <a:cs typeface="Times New Roman"/>
              </a:rPr>
              <a:t>builds </a:t>
            </a:r>
            <a:r>
              <a:rPr sz="1200" dirty="0">
                <a:latin typeface="Times New Roman"/>
                <a:cs typeface="Times New Roman"/>
              </a:rPr>
              <a:t>) </a:t>
            </a:r>
            <a:r>
              <a:rPr sz="1200" spc="-5" dirty="0">
                <a:latin typeface="Times New Roman"/>
                <a:cs typeface="Times New Roman"/>
              </a:rPr>
              <a:t>that</a:t>
            </a:r>
            <a:r>
              <a:rPr sz="1200" spc="160" dirty="0">
                <a:latin typeface="Times New Roman"/>
                <a:cs typeface="Times New Roman"/>
              </a:rPr>
              <a:t> </a:t>
            </a:r>
            <a:r>
              <a:rPr sz="1200" spc="-5" dirty="0">
                <a:latin typeface="Times New Roman"/>
                <a:cs typeface="Times New Roman"/>
              </a:rPr>
              <a:t>perform</a:t>
            </a:r>
            <a:endParaRPr sz="1200">
              <a:latin typeface="Times New Roman"/>
              <a:cs typeface="Times New Roman"/>
            </a:endParaRPr>
          </a:p>
          <a:p>
            <a:pPr marL="469265" algn="just">
              <a:lnSpc>
                <a:spcPct val="100000"/>
              </a:lnSpc>
              <a:spcBef>
                <a:spcPts val="160"/>
              </a:spcBef>
            </a:pPr>
            <a:r>
              <a:rPr sz="1200" dirty="0">
                <a:latin typeface="Times New Roman"/>
                <a:cs typeface="Times New Roman"/>
              </a:rPr>
              <a:t>a </a:t>
            </a:r>
            <a:r>
              <a:rPr sz="1200" spc="-5" dirty="0">
                <a:latin typeface="Times New Roman"/>
                <a:cs typeface="Times New Roman"/>
              </a:rPr>
              <a:t>specific </a:t>
            </a:r>
            <a:r>
              <a:rPr sz="1200" dirty="0">
                <a:latin typeface="Times New Roman"/>
                <a:cs typeface="Times New Roman"/>
              </a:rPr>
              <a:t>software </a:t>
            </a:r>
            <a:r>
              <a:rPr sz="1200" spc="-5" dirty="0">
                <a:latin typeface="Times New Roman"/>
                <a:cs typeface="Times New Roman"/>
              </a:rPr>
              <a:t>sub</a:t>
            </a:r>
            <a:r>
              <a:rPr sz="1200" spc="-15" dirty="0">
                <a:latin typeface="Times New Roman"/>
                <a:cs typeface="Times New Roman"/>
              </a:rPr>
              <a:t> </a:t>
            </a:r>
            <a:r>
              <a:rPr sz="1200" dirty="0">
                <a:latin typeface="Times New Roman"/>
                <a:cs typeface="Times New Roman"/>
              </a:rPr>
              <a:t>function.</a:t>
            </a:r>
            <a:endParaRPr sz="1200">
              <a:latin typeface="Times New Roman"/>
              <a:cs typeface="Times New Roman"/>
            </a:endParaRPr>
          </a:p>
          <a:p>
            <a:pPr marL="469265" indent="-228600">
              <a:lnSpc>
                <a:spcPct val="100000"/>
              </a:lnSpc>
              <a:spcBef>
                <a:spcPts val="145"/>
              </a:spcBef>
              <a:buAutoNum type="arabicPeriod" startAt="2"/>
              <a:tabLst>
                <a:tab pos="469900" algn="l"/>
              </a:tabLst>
            </a:pPr>
            <a:r>
              <a:rPr sz="1200" spc="-5" dirty="0">
                <a:latin typeface="Times New Roman"/>
                <a:cs typeface="Times New Roman"/>
              </a:rPr>
              <a:t>A </a:t>
            </a:r>
            <a:r>
              <a:rPr sz="1200" i="1" spc="-5" dirty="0">
                <a:latin typeface="Times New Roman"/>
                <a:cs typeface="Times New Roman"/>
              </a:rPr>
              <a:t>driver </a:t>
            </a:r>
            <a:r>
              <a:rPr sz="1200" dirty="0">
                <a:latin typeface="Times New Roman"/>
                <a:cs typeface="Times New Roman"/>
              </a:rPr>
              <a:t>(a </a:t>
            </a:r>
            <a:r>
              <a:rPr sz="1200" spc="-5" dirty="0">
                <a:latin typeface="Times New Roman"/>
                <a:cs typeface="Times New Roman"/>
              </a:rPr>
              <a:t>control </a:t>
            </a:r>
            <a:r>
              <a:rPr sz="1200" dirty="0">
                <a:latin typeface="Times New Roman"/>
                <a:cs typeface="Times New Roman"/>
              </a:rPr>
              <a:t>program for testing) </a:t>
            </a:r>
            <a:r>
              <a:rPr sz="1200" spc="-5" dirty="0">
                <a:latin typeface="Times New Roman"/>
                <a:cs typeface="Times New Roman"/>
              </a:rPr>
              <a:t>is written </a:t>
            </a:r>
            <a:r>
              <a:rPr sz="1200" dirty="0">
                <a:latin typeface="Times New Roman"/>
                <a:cs typeface="Times New Roman"/>
              </a:rPr>
              <a:t>to </a:t>
            </a:r>
            <a:r>
              <a:rPr sz="1200" spc="-5" dirty="0">
                <a:latin typeface="Times New Roman"/>
                <a:cs typeface="Times New Roman"/>
              </a:rPr>
              <a:t>coordinate </a:t>
            </a:r>
            <a:r>
              <a:rPr sz="1200" dirty="0">
                <a:latin typeface="Times New Roman"/>
                <a:cs typeface="Times New Roman"/>
              </a:rPr>
              <a:t>test-case input </a:t>
            </a:r>
            <a:r>
              <a:rPr sz="1200" spc="-5" dirty="0">
                <a:latin typeface="Times New Roman"/>
                <a:cs typeface="Times New Roman"/>
              </a:rPr>
              <a:t>and</a:t>
            </a:r>
            <a:r>
              <a:rPr sz="1200" spc="-45" dirty="0">
                <a:latin typeface="Times New Roman"/>
                <a:cs typeface="Times New Roman"/>
              </a:rPr>
              <a:t> </a:t>
            </a:r>
            <a:r>
              <a:rPr sz="1200" dirty="0">
                <a:latin typeface="Times New Roman"/>
                <a:cs typeface="Times New Roman"/>
              </a:rPr>
              <a:t>output.</a:t>
            </a:r>
            <a:endParaRPr sz="1200">
              <a:latin typeface="Times New Roman"/>
              <a:cs typeface="Times New Roman"/>
            </a:endParaRPr>
          </a:p>
          <a:p>
            <a:pPr marL="469265" indent="-228600">
              <a:lnSpc>
                <a:spcPct val="100000"/>
              </a:lnSpc>
              <a:spcBef>
                <a:spcPts val="145"/>
              </a:spcBef>
              <a:buAutoNum type="arabicPeriod" startAt="2"/>
              <a:tabLst>
                <a:tab pos="469900" algn="l"/>
              </a:tabLst>
            </a:pPr>
            <a:r>
              <a:rPr sz="1200" dirty="0">
                <a:latin typeface="Times New Roman"/>
                <a:cs typeface="Times New Roman"/>
              </a:rPr>
              <a:t>The </a:t>
            </a:r>
            <a:r>
              <a:rPr sz="1200" spc="-5" dirty="0">
                <a:latin typeface="Times New Roman"/>
                <a:cs typeface="Times New Roman"/>
              </a:rPr>
              <a:t>cluster is</a:t>
            </a:r>
            <a:r>
              <a:rPr sz="1200" spc="-10" dirty="0">
                <a:latin typeface="Times New Roman"/>
                <a:cs typeface="Times New Roman"/>
              </a:rPr>
              <a:t> </a:t>
            </a:r>
            <a:r>
              <a:rPr sz="1200" dirty="0">
                <a:latin typeface="Times New Roman"/>
                <a:cs typeface="Times New Roman"/>
              </a:rPr>
              <a:t>tested.</a:t>
            </a:r>
            <a:endParaRPr sz="1200">
              <a:latin typeface="Times New Roman"/>
              <a:cs typeface="Times New Roman"/>
            </a:endParaRPr>
          </a:p>
          <a:p>
            <a:pPr marL="469265" indent="-228600">
              <a:lnSpc>
                <a:spcPct val="100000"/>
              </a:lnSpc>
              <a:spcBef>
                <a:spcPts val="145"/>
              </a:spcBef>
              <a:buAutoNum type="arabicPeriod" startAt="2"/>
              <a:tabLst>
                <a:tab pos="469900" algn="l"/>
              </a:tabLst>
            </a:pPr>
            <a:r>
              <a:rPr sz="1200" spc="-5" dirty="0">
                <a:latin typeface="Times New Roman"/>
                <a:cs typeface="Times New Roman"/>
              </a:rPr>
              <a:t>Drivers </a:t>
            </a:r>
            <a:r>
              <a:rPr sz="1200" dirty="0">
                <a:latin typeface="Times New Roman"/>
                <a:cs typeface="Times New Roman"/>
              </a:rPr>
              <a:t>are removed </a:t>
            </a:r>
            <a:r>
              <a:rPr sz="1200" spc="-5" dirty="0">
                <a:latin typeface="Times New Roman"/>
                <a:cs typeface="Times New Roman"/>
              </a:rPr>
              <a:t>and clusters are combined </a:t>
            </a:r>
            <a:r>
              <a:rPr sz="1200" dirty="0">
                <a:latin typeface="Times New Roman"/>
                <a:cs typeface="Times New Roman"/>
              </a:rPr>
              <a:t>moving upward in the </a:t>
            </a:r>
            <a:r>
              <a:rPr sz="1200" spc="-5" dirty="0">
                <a:latin typeface="Times New Roman"/>
                <a:cs typeface="Times New Roman"/>
              </a:rPr>
              <a:t>program</a:t>
            </a:r>
            <a:r>
              <a:rPr sz="1200" spc="65" dirty="0">
                <a:latin typeface="Times New Roman"/>
                <a:cs typeface="Times New Roman"/>
              </a:rPr>
              <a:t> </a:t>
            </a:r>
            <a:r>
              <a:rPr sz="1200" spc="-5" dirty="0">
                <a:latin typeface="Times New Roman"/>
                <a:cs typeface="Times New Roman"/>
              </a:rPr>
              <a:t>structure.</a:t>
            </a:r>
            <a:endParaRPr sz="1200">
              <a:latin typeface="Times New Roman"/>
              <a:cs typeface="Times New Roman"/>
            </a:endParaRPr>
          </a:p>
        </p:txBody>
      </p:sp>
      <p:sp>
        <p:nvSpPr>
          <p:cNvPr id="6" name="object 6"/>
          <p:cNvSpPr/>
          <p:nvPr/>
        </p:nvSpPr>
        <p:spPr>
          <a:xfrm>
            <a:off x="2218944" y="2677667"/>
            <a:ext cx="3790187" cy="1879091"/>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119</a:t>
            </a:fld>
            <a:endParaRPr dirty="0"/>
          </a:p>
        </p:txBody>
      </p:sp>
    </p:spTree>
    <p:extLst>
      <p:ext uri="{BB962C8B-B14F-4D97-AF65-F5344CB8AC3E}">
        <p14:creationId xmlns:p14="http://schemas.microsoft.com/office/powerpoint/2010/main" val="418952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8906"/>
            <a:ext cx="5970905" cy="8207375"/>
          </a:xfrm>
          <a:prstGeom prst="rect">
            <a:avLst/>
          </a:prstGeom>
        </p:spPr>
        <p:txBody>
          <a:bodyPr vert="horz" wrap="square" lIns="0" tIns="20955" rIns="0" bIns="0" rtlCol="0">
            <a:spAutoFit/>
          </a:bodyPr>
          <a:lstStyle/>
          <a:p>
            <a:pPr marL="469265" marR="8890" indent="-228600" algn="just">
              <a:lnSpc>
                <a:spcPct val="95400"/>
              </a:lnSpc>
              <a:spcBef>
                <a:spcPts val="165"/>
              </a:spcBef>
              <a:buFont typeface="Symbol"/>
              <a:buChar char=""/>
              <a:tabLst>
                <a:tab pos="469900" algn="l"/>
              </a:tabLst>
            </a:pPr>
            <a:r>
              <a:rPr sz="1200" dirty="0">
                <a:latin typeface="Times New Roman"/>
                <a:cs typeface="Times New Roman"/>
              </a:rPr>
              <a:t>A </a:t>
            </a:r>
            <a:r>
              <a:rPr sz="1200" spc="-5" dirty="0">
                <a:latin typeface="Times New Roman"/>
                <a:cs typeface="Times New Roman"/>
              </a:rPr>
              <a:t>stub </a:t>
            </a:r>
            <a:r>
              <a:rPr sz="1200" dirty="0">
                <a:latin typeface="Times New Roman"/>
                <a:cs typeface="Times New Roman"/>
              </a:rPr>
              <a:t>or “dummy </a:t>
            </a:r>
            <a:r>
              <a:rPr sz="1200" spc="-5" dirty="0">
                <a:latin typeface="Times New Roman"/>
                <a:cs typeface="Times New Roman"/>
              </a:rPr>
              <a:t>subprogram”uses </a:t>
            </a:r>
            <a:r>
              <a:rPr sz="1200" dirty="0">
                <a:latin typeface="Times New Roman"/>
                <a:cs typeface="Times New Roman"/>
              </a:rPr>
              <a:t>the </a:t>
            </a:r>
            <a:r>
              <a:rPr sz="1200" spc="-5" dirty="0">
                <a:latin typeface="Times New Roman"/>
                <a:cs typeface="Times New Roman"/>
              </a:rPr>
              <a:t>subordinate module’s interface, </a:t>
            </a:r>
            <a:r>
              <a:rPr sz="1200" dirty="0">
                <a:latin typeface="Times New Roman"/>
                <a:cs typeface="Times New Roman"/>
              </a:rPr>
              <a:t>may do </a:t>
            </a:r>
            <a:r>
              <a:rPr sz="1200" spc="-5" dirty="0">
                <a:latin typeface="Times New Roman"/>
                <a:cs typeface="Times New Roman"/>
              </a:rPr>
              <a:t>minimal  data </a:t>
            </a:r>
            <a:r>
              <a:rPr sz="1200" dirty="0">
                <a:latin typeface="Times New Roman"/>
                <a:cs typeface="Times New Roman"/>
              </a:rPr>
              <a:t>manipulation, prints </a:t>
            </a:r>
            <a:r>
              <a:rPr sz="1200" spc="-5" dirty="0">
                <a:latin typeface="Times New Roman"/>
                <a:cs typeface="Times New Roman"/>
              </a:rPr>
              <a:t>verification </a:t>
            </a:r>
            <a:r>
              <a:rPr sz="1200" dirty="0">
                <a:latin typeface="Times New Roman"/>
                <a:cs typeface="Times New Roman"/>
              </a:rPr>
              <a:t>of entry, </a:t>
            </a:r>
            <a:r>
              <a:rPr sz="1200" spc="-5" dirty="0">
                <a:latin typeface="Times New Roman"/>
                <a:cs typeface="Times New Roman"/>
              </a:rPr>
              <a:t>and </a:t>
            </a:r>
            <a:r>
              <a:rPr sz="1200" dirty="0">
                <a:latin typeface="Times New Roman"/>
                <a:cs typeface="Times New Roman"/>
              </a:rPr>
              <a:t>returns </a:t>
            </a:r>
            <a:r>
              <a:rPr sz="1200" spc="-5" dirty="0">
                <a:latin typeface="Times New Roman"/>
                <a:cs typeface="Times New Roman"/>
              </a:rPr>
              <a:t>control </a:t>
            </a:r>
            <a:r>
              <a:rPr sz="1200" spc="5" dirty="0">
                <a:latin typeface="Times New Roman"/>
                <a:cs typeface="Times New Roman"/>
              </a:rPr>
              <a:t>to </a:t>
            </a:r>
            <a:r>
              <a:rPr sz="1200" dirty="0">
                <a:latin typeface="Times New Roman"/>
                <a:cs typeface="Times New Roman"/>
              </a:rPr>
              <a:t>the module  </a:t>
            </a:r>
            <a:r>
              <a:rPr sz="1200" spc="-5" dirty="0">
                <a:latin typeface="Times New Roman"/>
                <a:cs typeface="Times New Roman"/>
              </a:rPr>
              <a:t>undergoingtesting.</a:t>
            </a:r>
            <a:endParaRPr sz="1200">
              <a:latin typeface="Times New Roman"/>
              <a:cs typeface="Times New Roman"/>
            </a:endParaRPr>
          </a:p>
          <a:p>
            <a:pPr marL="469265" marR="8890" indent="-228600" algn="just">
              <a:lnSpc>
                <a:spcPct val="95400"/>
              </a:lnSpc>
              <a:spcBef>
                <a:spcPts val="100"/>
              </a:spcBef>
              <a:buFont typeface="Symbol"/>
              <a:buChar char=""/>
              <a:tabLst>
                <a:tab pos="469900" algn="l"/>
              </a:tabLst>
            </a:pPr>
            <a:r>
              <a:rPr sz="1200" spc="-5" dirty="0">
                <a:latin typeface="Times New Roman"/>
                <a:cs typeface="Times New Roman"/>
              </a:rPr>
              <a:t>Drivers and stubs represent </a:t>
            </a:r>
            <a:r>
              <a:rPr sz="1200" dirty="0">
                <a:latin typeface="Times New Roman"/>
                <a:cs typeface="Times New Roman"/>
              </a:rPr>
              <a:t>testing </a:t>
            </a:r>
            <a:r>
              <a:rPr sz="1200" spc="-5" dirty="0">
                <a:latin typeface="Times New Roman"/>
                <a:cs typeface="Times New Roman"/>
              </a:rPr>
              <a:t>“overhead.” That </a:t>
            </a:r>
            <a:r>
              <a:rPr sz="1200" dirty="0">
                <a:latin typeface="Times New Roman"/>
                <a:cs typeface="Times New Roman"/>
              </a:rPr>
              <a:t>is, both </a:t>
            </a:r>
            <a:r>
              <a:rPr sz="1200" spc="-5" dirty="0">
                <a:latin typeface="Times New Roman"/>
                <a:cs typeface="Times New Roman"/>
              </a:rPr>
              <a:t>are software </a:t>
            </a:r>
            <a:r>
              <a:rPr sz="1200" dirty="0">
                <a:latin typeface="Times New Roman"/>
                <a:cs typeface="Times New Roman"/>
              </a:rPr>
              <a:t>thatmust be  </a:t>
            </a:r>
            <a:r>
              <a:rPr sz="1200" spc="-5" dirty="0">
                <a:latin typeface="Times New Roman"/>
                <a:cs typeface="Times New Roman"/>
              </a:rPr>
              <a:t>coded (formal design is </a:t>
            </a:r>
            <a:r>
              <a:rPr sz="1200" dirty="0">
                <a:latin typeface="Times New Roman"/>
                <a:cs typeface="Times New Roman"/>
              </a:rPr>
              <a:t>not commonly </a:t>
            </a:r>
            <a:r>
              <a:rPr sz="1200" spc="-5" dirty="0">
                <a:latin typeface="Times New Roman"/>
                <a:cs typeface="Times New Roman"/>
              </a:rPr>
              <a:t>applied) </a:t>
            </a:r>
            <a:r>
              <a:rPr sz="1200" dirty="0">
                <a:latin typeface="Times New Roman"/>
                <a:cs typeface="Times New Roman"/>
              </a:rPr>
              <a:t>but that </a:t>
            </a:r>
            <a:r>
              <a:rPr sz="1200" spc="-5" dirty="0">
                <a:latin typeface="Times New Roman"/>
                <a:cs typeface="Times New Roman"/>
              </a:rPr>
              <a:t>is </a:t>
            </a:r>
            <a:r>
              <a:rPr sz="1200" dirty="0">
                <a:latin typeface="Times New Roman"/>
                <a:cs typeface="Times New Roman"/>
              </a:rPr>
              <a:t>not </a:t>
            </a:r>
            <a:r>
              <a:rPr sz="1200" spc="-5" dirty="0">
                <a:latin typeface="Times New Roman"/>
                <a:cs typeface="Times New Roman"/>
              </a:rPr>
              <a:t>deliveredwith </a:t>
            </a:r>
            <a:r>
              <a:rPr sz="1200" dirty="0">
                <a:latin typeface="Times New Roman"/>
                <a:cs typeface="Times New Roman"/>
              </a:rPr>
              <a:t>the </a:t>
            </a:r>
            <a:r>
              <a:rPr sz="1200" spc="-5" dirty="0">
                <a:latin typeface="Times New Roman"/>
                <a:cs typeface="Times New Roman"/>
              </a:rPr>
              <a:t>final  software</a:t>
            </a:r>
            <a:r>
              <a:rPr sz="1200" spc="-15" dirty="0">
                <a:latin typeface="Times New Roman"/>
                <a:cs typeface="Times New Roman"/>
              </a:rPr>
              <a:t> </a:t>
            </a:r>
            <a:r>
              <a:rPr sz="1200" dirty="0">
                <a:latin typeface="Times New Roman"/>
                <a:cs typeface="Times New Roman"/>
              </a:rPr>
              <a:t>product.</a:t>
            </a:r>
            <a:endParaRPr sz="1200">
              <a:latin typeface="Times New Roman"/>
              <a:cs typeface="Times New Roman"/>
            </a:endParaRPr>
          </a:p>
          <a:p>
            <a:pPr marL="469265" marR="6985" indent="-228600" algn="just">
              <a:lnSpc>
                <a:spcPts val="1370"/>
              </a:lnSpc>
              <a:spcBef>
                <a:spcPts val="140"/>
              </a:spcBef>
              <a:buFont typeface="Symbol"/>
              <a:buChar char=""/>
              <a:tabLst>
                <a:tab pos="469900" algn="l"/>
              </a:tabLst>
            </a:pPr>
            <a:r>
              <a:rPr sz="1200" spc="-10" dirty="0">
                <a:latin typeface="Times New Roman"/>
                <a:cs typeface="Times New Roman"/>
              </a:rPr>
              <a:t>If</a:t>
            </a:r>
            <a:r>
              <a:rPr sz="1200" spc="-30" dirty="0">
                <a:latin typeface="Times New Roman"/>
                <a:cs typeface="Times New Roman"/>
              </a:rPr>
              <a:t> </a:t>
            </a:r>
            <a:r>
              <a:rPr sz="1200" spc="-5" dirty="0">
                <a:latin typeface="Times New Roman"/>
                <a:cs typeface="Times New Roman"/>
              </a:rPr>
              <a:t>drivers</a:t>
            </a:r>
            <a:r>
              <a:rPr sz="1200" spc="-2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stubs</a:t>
            </a:r>
            <a:r>
              <a:rPr sz="1200" spc="-30" dirty="0">
                <a:latin typeface="Times New Roman"/>
                <a:cs typeface="Times New Roman"/>
              </a:rPr>
              <a:t> </a:t>
            </a:r>
            <a:r>
              <a:rPr sz="1200" dirty="0">
                <a:latin typeface="Times New Roman"/>
                <a:cs typeface="Times New Roman"/>
              </a:rPr>
              <a:t>are</a:t>
            </a:r>
            <a:r>
              <a:rPr sz="1200" spc="-40" dirty="0">
                <a:latin typeface="Times New Roman"/>
                <a:cs typeface="Times New Roman"/>
              </a:rPr>
              <a:t> </a:t>
            </a:r>
            <a:r>
              <a:rPr sz="1200" dirty="0">
                <a:latin typeface="Times New Roman"/>
                <a:cs typeface="Times New Roman"/>
              </a:rPr>
              <a:t>kept</a:t>
            </a:r>
            <a:r>
              <a:rPr sz="1200" spc="-30" dirty="0">
                <a:latin typeface="Times New Roman"/>
                <a:cs typeface="Times New Roman"/>
              </a:rPr>
              <a:t> </a:t>
            </a:r>
            <a:r>
              <a:rPr sz="1200" dirty="0">
                <a:latin typeface="Times New Roman"/>
                <a:cs typeface="Times New Roman"/>
              </a:rPr>
              <a:t>simple,</a:t>
            </a:r>
            <a:r>
              <a:rPr sz="1200" spc="-35" dirty="0">
                <a:latin typeface="Times New Roman"/>
                <a:cs typeface="Times New Roman"/>
              </a:rPr>
              <a:t> </a:t>
            </a:r>
            <a:r>
              <a:rPr sz="1200" spc="-5" dirty="0">
                <a:latin typeface="Times New Roman"/>
                <a:cs typeface="Times New Roman"/>
              </a:rPr>
              <a:t>actual</a:t>
            </a:r>
            <a:r>
              <a:rPr sz="1200" spc="-35" dirty="0">
                <a:latin typeface="Times New Roman"/>
                <a:cs typeface="Times New Roman"/>
              </a:rPr>
              <a:t> </a:t>
            </a:r>
            <a:r>
              <a:rPr sz="1200" dirty="0">
                <a:latin typeface="Times New Roman"/>
                <a:cs typeface="Times New Roman"/>
              </a:rPr>
              <a:t>overhead</a:t>
            </a:r>
            <a:r>
              <a:rPr sz="1200" spc="-40" dirty="0">
                <a:latin typeface="Times New Roman"/>
                <a:cs typeface="Times New Roman"/>
              </a:rPr>
              <a:t> </a:t>
            </a:r>
            <a:r>
              <a:rPr sz="1200" spc="-5" dirty="0">
                <a:latin typeface="Times New Roman"/>
                <a:cs typeface="Times New Roman"/>
              </a:rPr>
              <a:t>is</a:t>
            </a:r>
            <a:r>
              <a:rPr sz="1200" spc="-30" dirty="0">
                <a:latin typeface="Times New Roman"/>
                <a:cs typeface="Times New Roman"/>
              </a:rPr>
              <a:t> </a:t>
            </a:r>
            <a:r>
              <a:rPr sz="1200" dirty="0">
                <a:latin typeface="Times New Roman"/>
                <a:cs typeface="Times New Roman"/>
              </a:rPr>
              <a:t>relatively</a:t>
            </a:r>
            <a:r>
              <a:rPr sz="1200" spc="-55" dirty="0">
                <a:latin typeface="Times New Roman"/>
                <a:cs typeface="Times New Roman"/>
              </a:rPr>
              <a:t> </a:t>
            </a:r>
            <a:r>
              <a:rPr sz="1200" dirty="0">
                <a:latin typeface="Times New Roman"/>
                <a:cs typeface="Times New Roman"/>
              </a:rPr>
              <a:t>low.</a:t>
            </a:r>
            <a:r>
              <a:rPr sz="1200" spc="-35" dirty="0">
                <a:latin typeface="Times New Roman"/>
                <a:cs typeface="Times New Roman"/>
              </a:rPr>
              <a:t> </a:t>
            </a:r>
            <a:r>
              <a:rPr sz="1200" spc="-5" dirty="0">
                <a:latin typeface="Times New Roman"/>
                <a:cs typeface="Times New Roman"/>
              </a:rPr>
              <a:t>Unfortunately,</a:t>
            </a:r>
            <a:r>
              <a:rPr sz="1200" spc="-35" dirty="0">
                <a:latin typeface="Times New Roman"/>
                <a:cs typeface="Times New Roman"/>
              </a:rPr>
              <a:t> </a:t>
            </a:r>
            <a:r>
              <a:rPr sz="1200" spc="5" dirty="0">
                <a:latin typeface="Times New Roman"/>
                <a:cs typeface="Times New Roman"/>
              </a:rPr>
              <a:t>many  </a:t>
            </a:r>
            <a:r>
              <a:rPr sz="1200" spc="-5" dirty="0">
                <a:latin typeface="Times New Roman"/>
                <a:cs typeface="Times New Roman"/>
              </a:rPr>
              <a:t>components cannot </a:t>
            </a:r>
            <a:r>
              <a:rPr sz="1200" dirty="0">
                <a:latin typeface="Times New Roman"/>
                <a:cs typeface="Times New Roman"/>
              </a:rPr>
              <a:t>be </a:t>
            </a:r>
            <a:r>
              <a:rPr sz="1200" spc="-5" dirty="0">
                <a:latin typeface="Times New Roman"/>
                <a:cs typeface="Times New Roman"/>
              </a:rPr>
              <a:t>adequatelyunit tested with </a:t>
            </a:r>
            <a:r>
              <a:rPr sz="1200" dirty="0">
                <a:latin typeface="Times New Roman"/>
                <a:cs typeface="Times New Roman"/>
              </a:rPr>
              <a:t>“simple” overhead</a:t>
            </a:r>
            <a:r>
              <a:rPr sz="1200" spc="40" dirty="0">
                <a:latin typeface="Times New Roman"/>
                <a:cs typeface="Times New Roman"/>
              </a:rPr>
              <a:t> </a:t>
            </a:r>
            <a:r>
              <a:rPr sz="1200" spc="-5" dirty="0">
                <a:latin typeface="Times New Roman"/>
                <a:cs typeface="Times New Roman"/>
              </a:rPr>
              <a:t>software.</a:t>
            </a:r>
            <a:endParaRPr sz="1200">
              <a:latin typeface="Times New Roman"/>
              <a:cs typeface="Times New Roman"/>
            </a:endParaRPr>
          </a:p>
          <a:p>
            <a:pPr marL="469265" marR="10160" indent="-228600" algn="just">
              <a:lnSpc>
                <a:spcPts val="1380"/>
              </a:lnSpc>
              <a:spcBef>
                <a:spcPts val="100"/>
              </a:spcBef>
              <a:buFont typeface="Symbol"/>
              <a:buChar char=""/>
              <a:tabLst>
                <a:tab pos="469900" algn="l"/>
              </a:tabLst>
            </a:pPr>
            <a:r>
              <a:rPr sz="1200" spc="-10" dirty="0">
                <a:latin typeface="Times New Roman"/>
                <a:cs typeface="Times New Roman"/>
              </a:rPr>
              <a:t>In </a:t>
            </a:r>
            <a:r>
              <a:rPr sz="1200" dirty="0">
                <a:latin typeface="Times New Roman"/>
                <a:cs typeface="Times New Roman"/>
              </a:rPr>
              <a:t>such </a:t>
            </a:r>
            <a:r>
              <a:rPr sz="1200" spc="-5" dirty="0">
                <a:latin typeface="Times New Roman"/>
                <a:cs typeface="Times New Roman"/>
              </a:rPr>
              <a:t>cases, complete </a:t>
            </a:r>
            <a:r>
              <a:rPr sz="1200" dirty="0">
                <a:latin typeface="Times New Roman"/>
                <a:cs typeface="Times New Roman"/>
              </a:rPr>
              <a:t>testing canbe postponed until the </a:t>
            </a:r>
            <a:r>
              <a:rPr sz="1200" spc="-5" dirty="0">
                <a:latin typeface="Times New Roman"/>
                <a:cs typeface="Times New Roman"/>
              </a:rPr>
              <a:t>integration </a:t>
            </a:r>
            <a:r>
              <a:rPr sz="1200" dirty="0">
                <a:latin typeface="Times New Roman"/>
                <a:cs typeface="Times New Roman"/>
              </a:rPr>
              <a:t>test step </a:t>
            </a:r>
            <a:r>
              <a:rPr sz="1200" spc="-5" dirty="0">
                <a:latin typeface="Times New Roman"/>
                <a:cs typeface="Times New Roman"/>
              </a:rPr>
              <a:t>(where  drivers </a:t>
            </a:r>
            <a:r>
              <a:rPr sz="1200" dirty="0">
                <a:latin typeface="Times New Roman"/>
                <a:cs typeface="Times New Roman"/>
              </a:rPr>
              <a:t>or </a:t>
            </a:r>
            <a:r>
              <a:rPr sz="1200" spc="-5" dirty="0">
                <a:latin typeface="Times New Roman"/>
                <a:cs typeface="Times New Roman"/>
              </a:rPr>
              <a:t>stubs </a:t>
            </a:r>
            <a:r>
              <a:rPr sz="1200" dirty="0">
                <a:latin typeface="Times New Roman"/>
                <a:cs typeface="Times New Roman"/>
              </a:rPr>
              <a:t>are </a:t>
            </a:r>
            <a:r>
              <a:rPr sz="1200" spc="-5" dirty="0">
                <a:latin typeface="Times New Roman"/>
                <a:cs typeface="Times New Roman"/>
              </a:rPr>
              <a:t>also</a:t>
            </a:r>
            <a:r>
              <a:rPr sz="1200" dirty="0">
                <a:latin typeface="Times New Roman"/>
                <a:cs typeface="Times New Roman"/>
              </a:rPr>
              <a:t> </a:t>
            </a:r>
            <a:r>
              <a:rPr sz="1200" spc="-5" dirty="0">
                <a:latin typeface="Times New Roman"/>
                <a:cs typeface="Times New Roman"/>
              </a:rPr>
              <a:t>used).</a:t>
            </a:r>
            <a:endParaRPr sz="1200">
              <a:latin typeface="Times New Roman"/>
              <a:cs typeface="Times New Roman"/>
            </a:endParaRPr>
          </a:p>
          <a:p>
            <a:pPr>
              <a:lnSpc>
                <a:spcPct val="100000"/>
              </a:lnSpc>
              <a:spcBef>
                <a:spcPts val="40"/>
              </a:spcBef>
              <a:buFont typeface="Symbol"/>
              <a:buChar char=""/>
            </a:pPr>
            <a:endParaRPr sz="1100">
              <a:latin typeface="Times New Roman"/>
              <a:cs typeface="Times New Roman"/>
            </a:endParaRPr>
          </a:p>
          <a:p>
            <a:pPr marL="88900" algn="just">
              <a:lnSpc>
                <a:spcPct val="100000"/>
              </a:lnSpc>
            </a:pPr>
            <a:r>
              <a:rPr sz="1200" b="1" u="heavy" spc="-5" dirty="0">
                <a:uFill>
                  <a:solidFill>
                    <a:srgbClr val="000000"/>
                  </a:solidFill>
                </a:uFill>
                <a:latin typeface="Times New Roman"/>
                <a:cs typeface="Times New Roman"/>
              </a:rPr>
              <a:t>Integration Testing</a:t>
            </a:r>
            <a:endParaRPr sz="1200">
              <a:latin typeface="Times New Roman"/>
              <a:cs typeface="Times New Roman"/>
            </a:endParaRPr>
          </a:p>
          <a:p>
            <a:pPr marL="510540" indent="-229235" algn="just">
              <a:lnSpc>
                <a:spcPct val="100000"/>
              </a:lnSpc>
              <a:spcBef>
                <a:spcPts val="15"/>
              </a:spcBef>
              <a:buFont typeface="Symbol"/>
              <a:buChar char=""/>
              <a:tabLst>
                <a:tab pos="511175" algn="l"/>
              </a:tabLst>
            </a:pPr>
            <a:r>
              <a:rPr sz="1200" dirty="0">
                <a:latin typeface="Times New Roman"/>
                <a:cs typeface="Times New Roman"/>
              </a:rPr>
              <a:t>Components must be </a:t>
            </a:r>
            <a:r>
              <a:rPr sz="1200" spc="-5" dirty="0">
                <a:latin typeface="Times New Roman"/>
                <a:cs typeface="Times New Roman"/>
              </a:rPr>
              <a:t>assembled </a:t>
            </a:r>
            <a:r>
              <a:rPr sz="1200" dirty="0">
                <a:latin typeface="Times New Roman"/>
                <a:cs typeface="Times New Roman"/>
              </a:rPr>
              <a:t>or </a:t>
            </a:r>
            <a:r>
              <a:rPr sz="1200" spc="-5" dirty="0">
                <a:latin typeface="Times New Roman"/>
                <a:cs typeface="Times New Roman"/>
              </a:rPr>
              <a:t>integrated </a:t>
            </a:r>
            <a:r>
              <a:rPr sz="1200" dirty="0">
                <a:latin typeface="Times New Roman"/>
                <a:cs typeface="Times New Roman"/>
              </a:rPr>
              <a:t>to </a:t>
            </a:r>
            <a:r>
              <a:rPr sz="1200" spc="-5" dirty="0">
                <a:latin typeface="Times New Roman"/>
                <a:cs typeface="Times New Roman"/>
              </a:rPr>
              <a:t>form </a:t>
            </a:r>
            <a:r>
              <a:rPr sz="1200" dirty="0">
                <a:latin typeface="Times New Roman"/>
                <a:cs typeface="Times New Roman"/>
              </a:rPr>
              <a:t>the </a:t>
            </a:r>
            <a:r>
              <a:rPr sz="1200" spc="-5" dirty="0">
                <a:latin typeface="Times New Roman"/>
                <a:cs typeface="Times New Roman"/>
              </a:rPr>
              <a:t>complete</a:t>
            </a:r>
            <a:r>
              <a:rPr sz="1200" spc="20" dirty="0">
                <a:latin typeface="Times New Roman"/>
                <a:cs typeface="Times New Roman"/>
              </a:rPr>
              <a:t> </a:t>
            </a:r>
            <a:r>
              <a:rPr sz="1200" spc="-5" dirty="0">
                <a:latin typeface="Times New Roman"/>
                <a:cs typeface="Times New Roman"/>
              </a:rPr>
              <a:t>software package.</a:t>
            </a:r>
            <a:endParaRPr sz="1200">
              <a:latin typeface="Times New Roman"/>
              <a:cs typeface="Times New Roman"/>
            </a:endParaRPr>
          </a:p>
          <a:p>
            <a:pPr marL="510540" algn="just">
              <a:lnSpc>
                <a:spcPct val="100000"/>
              </a:lnSpc>
              <a:spcBef>
                <a:spcPts val="145"/>
              </a:spcBef>
            </a:pPr>
            <a:r>
              <a:rPr sz="1200" spc="-5" dirty="0">
                <a:latin typeface="Times New Roman"/>
                <a:cs typeface="Times New Roman"/>
              </a:rPr>
              <a:t>where </a:t>
            </a:r>
            <a:r>
              <a:rPr sz="1200" dirty="0">
                <a:latin typeface="Times New Roman"/>
                <a:cs typeface="Times New Roman"/>
              </a:rPr>
              <a:t>the </a:t>
            </a:r>
            <a:r>
              <a:rPr sz="1200" spc="-5" dirty="0">
                <a:latin typeface="Times New Roman"/>
                <a:cs typeface="Times New Roman"/>
              </a:rPr>
              <a:t>focus is </a:t>
            </a:r>
            <a:r>
              <a:rPr sz="1200" dirty="0">
                <a:latin typeface="Times New Roman"/>
                <a:cs typeface="Times New Roman"/>
              </a:rPr>
              <a:t>on </a:t>
            </a:r>
            <a:r>
              <a:rPr sz="1200" spc="-5" dirty="0">
                <a:latin typeface="Times New Roman"/>
                <a:cs typeface="Times New Roman"/>
              </a:rPr>
              <a:t>design and </a:t>
            </a:r>
            <a:r>
              <a:rPr sz="1200" dirty="0">
                <a:latin typeface="Times New Roman"/>
                <a:cs typeface="Times New Roman"/>
              </a:rPr>
              <a:t>the </a:t>
            </a:r>
            <a:r>
              <a:rPr sz="1200" spc="-5" dirty="0">
                <a:latin typeface="Times New Roman"/>
                <a:cs typeface="Times New Roman"/>
              </a:rPr>
              <a:t>construction </a:t>
            </a:r>
            <a:r>
              <a:rPr sz="1200" dirty="0">
                <a:latin typeface="Times New Roman"/>
                <a:cs typeface="Times New Roman"/>
              </a:rPr>
              <a:t>of the </a:t>
            </a:r>
            <a:r>
              <a:rPr sz="1200" spc="-5" dirty="0">
                <a:latin typeface="Times New Roman"/>
                <a:cs typeface="Times New Roman"/>
              </a:rPr>
              <a:t>software</a:t>
            </a:r>
            <a:r>
              <a:rPr sz="1200" spc="65" dirty="0">
                <a:latin typeface="Times New Roman"/>
                <a:cs typeface="Times New Roman"/>
              </a:rPr>
              <a:t> </a:t>
            </a:r>
            <a:r>
              <a:rPr sz="1200" spc="-5" dirty="0">
                <a:latin typeface="Times New Roman"/>
                <a:cs typeface="Times New Roman"/>
              </a:rPr>
              <a:t>architecture.</a:t>
            </a:r>
            <a:endParaRPr sz="1200">
              <a:latin typeface="Times New Roman"/>
              <a:cs typeface="Times New Roman"/>
            </a:endParaRPr>
          </a:p>
          <a:p>
            <a:pPr marL="510540" marR="7620" indent="-228600" algn="just">
              <a:lnSpc>
                <a:spcPct val="110300"/>
              </a:lnSpc>
              <a:spcBef>
                <a:spcPts val="80"/>
              </a:spcBef>
              <a:buFont typeface="Symbol"/>
              <a:buChar char=""/>
              <a:tabLst>
                <a:tab pos="549275" algn="l"/>
              </a:tabLst>
            </a:pPr>
            <a:r>
              <a:rPr dirty="0"/>
              <a:t>	</a:t>
            </a:r>
            <a:r>
              <a:rPr sz="1200" i="1" u="sng" spc="-5" dirty="0">
                <a:uFill>
                  <a:solidFill>
                    <a:srgbClr val="000000"/>
                  </a:solidFill>
                </a:uFill>
                <a:latin typeface="Times New Roman"/>
                <a:cs typeface="Times New Roman"/>
              </a:rPr>
              <a:t>Integration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spc="-5" dirty="0">
                <a:latin typeface="Times New Roman"/>
                <a:cs typeface="Times New Roman"/>
              </a:rPr>
              <a:t>addresses </a:t>
            </a:r>
            <a:r>
              <a:rPr sz="1200" dirty="0">
                <a:latin typeface="Times New Roman"/>
                <a:cs typeface="Times New Roman"/>
              </a:rPr>
              <a:t>the </a:t>
            </a:r>
            <a:r>
              <a:rPr sz="1200" spc="-5" dirty="0">
                <a:latin typeface="Times New Roman"/>
                <a:cs typeface="Times New Roman"/>
              </a:rPr>
              <a:t>issues </a:t>
            </a:r>
            <a:r>
              <a:rPr sz="1200" dirty="0">
                <a:latin typeface="Times New Roman"/>
                <a:cs typeface="Times New Roman"/>
              </a:rPr>
              <a:t>associated with the </a:t>
            </a:r>
            <a:r>
              <a:rPr sz="1200" spc="-5" dirty="0">
                <a:latin typeface="Times New Roman"/>
                <a:cs typeface="Times New Roman"/>
              </a:rPr>
              <a:t>dual problems </a:t>
            </a:r>
            <a:r>
              <a:rPr sz="1200" dirty="0">
                <a:latin typeface="Times New Roman"/>
                <a:cs typeface="Times New Roman"/>
              </a:rPr>
              <a:t>of </a:t>
            </a:r>
            <a:r>
              <a:rPr sz="1200" spc="-5" dirty="0">
                <a:latin typeface="Times New Roman"/>
                <a:cs typeface="Times New Roman"/>
              </a:rPr>
              <a:t>verification  and</a:t>
            </a:r>
            <a:r>
              <a:rPr sz="1200" spc="-35" dirty="0">
                <a:latin typeface="Times New Roman"/>
                <a:cs typeface="Times New Roman"/>
              </a:rPr>
              <a:t> </a:t>
            </a:r>
            <a:r>
              <a:rPr sz="1200" spc="-5" dirty="0">
                <a:latin typeface="Times New Roman"/>
                <a:cs typeface="Times New Roman"/>
              </a:rPr>
              <a:t>program</a:t>
            </a:r>
            <a:r>
              <a:rPr sz="1200" spc="-25" dirty="0">
                <a:latin typeface="Times New Roman"/>
                <a:cs typeface="Times New Roman"/>
              </a:rPr>
              <a:t> </a:t>
            </a:r>
            <a:r>
              <a:rPr sz="1200" spc="-5" dirty="0">
                <a:latin typeface="Times New Roman"/>
                <a:cs typeface="Times New Roman"/>
              </a:rPr>
              <a:t>construction.</a:t>
            </a:r>
            <a:r>
              <a:rPr sz="1200" spc="-30" dirty="0">
                <a:latin typeface="Times New Roman"/>
                <a:cs typeface="Times New Roman"/>
              </a:rPr>
              <a:t> </a:t>
            </a:r>
            <a:r>
              <a:rPr sz="1200" spc="-5" dirty="0">
                <a:latin typeface="Times New Roman"/>
                <a:cs typeface="Times New Roman"/>
              </a:rPr>
              <a:t>Testcase</a:t>
            </a:r>
            <a:r>
              <a:rPr sz="1200" spc="-20" dirty="0">
                <a:latin typeface="Times New Roman"/>
                <a:cs typeface="Times New Roman"/>
              </a:rPr>
              <a:t> </a:t>
            </a:r>
            <a:r>
              <a:rPr sz="1200" spc="-5" dirty="0">
                <a:latin typeface="Times New Roman"/>
                <a:cs typeface="Times New Roman"/>
              </a:rPr>
              <a:t>design</a:t>
            </a:r>
            <a:r>
              <a:rPr sz="1200" spc="-35" dirty="0">
                <a:latin typeface="Times New Roman"/>
                <a:cs typeface="Times New Roman"/>
              </a:rPr>
              <a:t> </a:t>
            </a:r>
            <a:r>
              <a:rPr sz="1200" spc="-5" dirty="0">
                <a:latin typeface="Times New Roman"/>
                <a:cs typeface="Times New Roman"/>
              </a:rPr>
              <a:t>techniques</a:t>
            </a:r>
            <a:r>
              <a:rPr sz="1200" spc="-2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spc="-5" dirty="0">
                <a:latin typeface="Times New Roman"/>
                <a:cs typeface="Times New Roman"/>
              </a:rPr>
              <a:t>focus</a:t>
            </a:r>
            <a:r>
              <a:rPr sz="1200" spc="-25" dirty="0">
                <a:latin typeface="Times New Roman"/>
                <a:cs typeface="Times New Roman"/>
              </a:rPr>
              <a:t> </a:t>
            </a:r>
            <a:r>
              <a:rPr sz="1200" dirty="0">
                <a:latin typeface="Times New Roman"/>
                <a:cs typeface="Times New Roman"/>
              </a:rPr>
              <a:t>on</a:t>
            </a:r>
            <a:r>
              <a:rPr sz="1200" spc="-25" dirty="0">
                <a:latin typeface="Times New Roman"/>
                <a:cs typeface="Times New Roman"/>
              </a:rPr>
              <a:t> </a:t>
            </a:r>
            <a:r>
              <a:rPr sz="1200" dirty="0">
                <a:latin typeface="Times New Roman"/>
                <a:cs typeface="Times New Roman"/>
              </a:rPr>
              <a:t>inputs</a:t>
            </a:r>
            <a:r>
              <a:rPr sz="1200" spc="-2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outputs</a:t>
            </a:r>
            <a:r>
              <a:rPr sz="1200" spc="-25" dirty="0">
                <a:latin typeface="Times New Roman"/>
                <a:cs typeface="Times New Roman"/>
              </a:rPr>
              <a:t> </a:t>
            </a:r>
            <a:r>
              <a:rPr sz="1200" spc="-5" dirty="0">
                <a:latin typeface="Times New Roman"/>
                <a:cs typeface="Times New Roman"/>
              </a:rPr>
              <a:t>are  </a:t>
            </a:r>
            <a:r>
              <a:rPr sz="1200" dirty="0">
                <a:latin typeface="Times New Roman"/>
                <a:cs typeface="Times New Roman"/>
              </a:rPr>
              <a:t>more </a:t>
            </a:r>
            <a:r>
              <a:rPr sz="1200" spc="-5" dirty="0">
                <a:latin typeface="Times New Roman"/>
                <a:cs typeface="Times New Roman"/>
              </a:rPr>
              <a:t>prevalent </a:t>
            </a:r>
            <a:r>
              <a:rPr sz="1200" dirty="0">
                <a:latin typeface="Times New Roman"/>
                <a:cs typeface="Times New Roman"/>
              </a:rPr>
              <a:t>during </a:t>
            </a:r>
            <a:r>
              <a:rPr sz="1200" spc="-5" dirty="0">
                <a:latin typeface="Times New Roman"/>
                <a:cs typeface="Times New Roman"/>
              </a:rPr>
              <a:t>integration, although </a:t>
            </a:r>
            <a:r>
              <a:rPr sz="1200" dirty="0">
                <a:latin typeface="Times New Roman"/>
                <a:cs typeface="Times New Roman"/>
              </a:rPr>
              <a:t>techniques that </a:t>
            </a:r>
            <a:r>
              <a:rPr sz="1200" spc="-5" dirty="0">
                <a:latin typeface="Times New Roman"/>
                <a:cs typeface="Times New Roman"/>
              </a:rPr>
              <a:t>exercise specific program  paths </a:t>
            </a:r>
            <a:r>
              <a:rPr sz="1200" dirty="0">
                <a:latin typeface="Times New Roman"/>
                <a:cs typeface="Times New Roman"/>
              </a:rPr>
              <a:t>may </a:t>
            </a:r>
            <a:r>
              <a:rPr sz="1200" spc="5" dirty="0">
                <a:latin typeface="Times New Roman"/>
                <a:cs typeface="Times New Roman"/>
              </a:rPr>
              <a:t>be </a:t>
            </a:r>
            <a:r>
              <a:rPr sz="1200" spc="-5" dirty="0">
                <a:latin typeface="Times New Roman"/>
                <a:cs typeface="Times New Roman"/>
              </a:rPr>
              <a:t>used </a:t>
            </a:r>
            <a:r>
              <a:rPr sz="1200" dirty="0">
                <a:latin typeface="Times New Roman"/>
                <a:cs typeface="Times New Roman"/>
              </a:rPr>
              <a:t>to ensure coverage of </a:t>
            </a:r>
            <a:r>
              <a:rPr sz="1200" spc="-5" dirty="0">
                <a:latin typeface="Times New Roman"/>
                <a:cs typeface="Times New Roman"/>
              </a:rPr>
              <a:t>major </a:t>
            </a:r>
            <a:r>
              <a:rPr sz="1200" dirty="0">
                <a:latin typeface="Times New Roman"/>
                <a:cs typeface="Times New Roman"/>
              </a:rPr>
              <a:t>control</a:t>
            </a:r>
            <a:r>
              <a:rPr sz="1200" spc="-35" dirty="0">
                <a:latin typeface="Times New Roman"/>
                <a:cs typeface="Times New Roman"/>
              </a:rPr>
              <a:t> </a:t>
            </a:r>
            <a:r>
              <a:rPr sz="1200" spc="-5" dirty="0">
                <a:latin typeface="Times New Roman"/>
                <a:cs typeface="Times New Roman"/>
              </a:rPr>
              <a:t>paths.</a:t>
            </a:r>
            <a:endParaRPr sz="1200">
              <a:latin typeface="Times New Roman"/>
              <a:cs typeface="Times New Roman"/>
            </a:endParaRPr>
          </a:p>
          <a:p>
            <a:pPr marL="510540" marR="6985" indent="-228600" algn="just">
              <a:lnSpc>
                <a:spcPts val="1380"/>
              </a:lnSpc>
              <a:spcBef>
                <a:spcPts val="325"/>
              </a:spcBef>
              <a:buFont typeface="Symbol"/>
              <a:buChar char=""/>
              <a:tabLst>
                <a:tab pos="511175" algn="l"/>
              </a:tabLst>
            </a:pPr>
            <a:r>
              <a:rPr sz="1200" spc="-5" dirty="0">
                <a:latin typeface="Times New Roman"/>
                <a:cs typeface="Times New Roman"/>
              </a:rPr>
              <a:t>Integration </a:t>
            </a:r>
            <a:r>
              <a:rPr sz="1200" dirty="0">
                <a:latin typeface="Times New Roman"/>
                <a:cs typeface="Times New Roman"/>
              </a:rPr>
              <a:t>testing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systematic </a:t>
            </a:r>
            <a:r>
              <a:rPr sz="1200" dirty="0">
                <a:latin typeface="Times New Roman"/>
                <a:cs typeface="Times New Roman"/>
              </a:rPr>
              <a:t>technique for </a:t>
            </a:r>
            <a:r>
              <a:rPr sz="1200" spc="-5" dirty="0">
                <a:latin typeface="Times New Roman"/>
                <a:cs typeface="Times New Roman"/>
              </a:rPr>
              <a:t>constructing </a:t>
            </a:r>
            <a:r>
              <a:rPr sz="1200" dirty="0">
                <a:latin typeface="Times New Roman"/>
                <a:cs typeface="Times New Roman"/>
              </a:rPr>
              <a:t>the software </a:t>
            </a:r>
            <a:r>
              <a:rPr sz="1200" spc="-5" dirty="0">
                <a:latin typeface="Times New Roman"/>
                <a:cs typeface="Times New Roman"/>
              </a:rPr>
              <a:t>architecture  </a:t>
            </a:r>
            <a:r>
              <a:rPr sz="1200" dirty="0">
                <a:latin typeface="Times New Roman"/>
                <a:cs typeface="Times New Roman"/>
              </a:rPr>
              <a:t>while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same </a:t>
            </a:r>
            <a:r>
              <a:rPr sz="1200" dirty="0">
                <a:latin typeface="Times New Roman"/>
                <a:cs typeface="Times New Roman"/>
              </a:rPr>
              <a:t>time conducting </a:t>
            </a:r>
            <a:r>
              <a:rPr sz="1200" spc="-5" dirty="0">
                <a:latin typeface="Times New Roman"/>
                <a:cs typeface="Times New Roman"/>
              </a:rPr>
              <a:t>tests </a:t>
            </a:r>
            <a:r>
              <a:rPr sz="1200" dirty="0">
                <a:latin typeface="Times New Roman"/>
                <a:cs typeface="Times New Roman"/>
              </a:rPr>
              <a:t>to uncover </a:t>
            </a:r>
            <a:r>
              <a:rPr sz="1200" spc="-5" dirty="0">
                <a:latin typeface="Times New Roman"/>
                <a:cs typeface="Times New Roman"/>
              </a:rPr>
              <a:t>errors </a:t>
            </a:r>
            <a:r>
              <a:rPr sz="1200" dirty="0">
                <a:latin typeface="Times New Roman"/>
                <a:cs typeface="Times New Roman"/>
              </a:rPr>
              <a:t>associated with </a:t>
            </a:r>
            <a:r>
              <a:rPr sz="1200" spc="-5" dirty="0">
                <a:latin typeface="Times New Roman"/>
                <a:cs typeface="Times New Roman"/>
              </a:rPr>
              <a:t>interfacing.</a:t>
            </a:r>
            <a:r>
              <a:rPr sz="1200" spc="-100" dirty="0">
                <a:latin typeface="Times New Roman"/>
                <a:cs typeface="Times New Roman"/>
              </a:rPr>
              <a:t> </a:t>
            </a:r>
            <a:r>
              <a:rPr sz="1200" dirty="0">
                <a:latin typeface="Times New Roman"/>
                <a:cs typeface="Times New Roman"/>
              </a:rPr>
              <a:t>The  </a:t>
            </a:r>
            <a:r>
              <a:rPr sz="1200" spc="-5" dirty="0">
                <a:latin typeface="Times New Roman"/>
                <a:cs typeface="Times New Roman"/>
              </a:rPr>
              <a:t>objective is </a:t>
            </a:r>
            <a:r>
              <a:rPr sz="1200" dirty="0">
                <a:latin typeface="Times New Roman"/>
                <a:cs typeface="Times New Roman"/>
              </a:rPr>
              <a:t>to take unit-tested </a:t>
            </a:r>
            <a:r>
              <a:rPr sz="1200" spc="-5" dirty="0">
                <a:latin typeface="Times New Roman"/>
                <a:cs typeface="Times New Roman"/>
              </a:rPr>
              <a:t>components and </a:t>
            </a:r>
            <a:r>
              <a:rPr sz="1200" dirty="0">
                <a:latin typeface="Times New Roman"/>
                <a:cs typeface="Times New Roman"/>
              </a:rPr>
              <a:t>build a </a:t>
            </a:r>
            <a:r>
              <a:rPr sz="1200" spc="-5" dirty="0">
                <a:latin typeface="Times New Roman"/>
                <a:cs typeface="Times New Roman"/>
              </a:rPr>
              <a:t>program </a:t>
            </a:r>
            <a:r>
              <a:rPr sz="1200" dirty="0">
                <a:latin typeface="Times New Roman"/>
                <a:cs typeface="Times New Roman"/>
              </a:rPr>
              <a:t>structure that </a:t>
            </a:r>
            <a:r>
              <a:rPr sz="1200" spc="-5" dirty="0">
                <a:latin typeface="Times New Roman"/>
                <a:cs typeface="Times New Roman"/>
              </a:rPr>
              <a:t>has </a:t>
            </a:r>
            <a:r>
              <a:rPr sz="1200" dirty="0">
                <a:latin typeface="Times New Roman"/>
                <a:cs typeface="Times New Roman"/>
              </a:rPr>
              <a:t>been  </a:t>
            </a:r>
            <a:r>
              <a:rPr sz="1200" spc="-5" dirty="0">
                <a:latin typeface="Times New Roman"/>
                <a:cs typeface="Times New Roman"/>
              </a:rPr>
              <a:t>dictated </a:t>
            </a:r>
            <a:r>
              <a:rPr sz="1200" spc="10" dirty="0">
                <a:latin typeface="Times New Roman"/>
                <a:cs typeface="Times New Roman"/>
              </a:rPr>
              <a:t>by</a:t>
            </a:r>
            <a:r>
              <a:rPr sz="1200" spc="-25" dirty="0">
                <a:latin typeface="Times New Roman"/>
                <a:cs typeface="Times New Roman"/>
              </a:rPr>
              <a:t> </a:t>
            </a:r>
            <a:r>
              <a:rPr sz="1200" spc="-5" dirty="0">
                <a:latin typeface="Times New Roman"/>
                <a:cs typeface="Times New Roman"/>
              </a:rPr>
              <a:t>design.</a:t>
            </a:r>
            <a:endParaRPr sz="1200">
              <a:latin typeface="Times New Roman"/>
              <a:cs typeface="Times New Roman"/>
            </a:endParaRPr>
          </a:p>
          <a:p>
            <a:pPr marL="510540" marR="5715" indent="-228600" algn="just">
              <a:lnSpc>
                <a:spcPct val="95600"/>
              </a:lnSpc>
              <a:spcBef>
                <a:spcPts val="60"/>
              </a:spcBef>
              <a:buFont typeface="Symbol"/>
              <a:buChar char=""/>
              <a:tabLst>
                <a:tab pos="511175" algn="l"/>
              </a:tabLst>
            </a:pPr>
            <a:r>
              <a:rPr sz="1200" spc="-5" dirty="0">
                <a:latin typeface="Times New Roman"/>
                <a:cs typeface="Times New Roman"/>
              </a:rPr>
              <a:t>To construct </a:t>
            </a:r>
            <a:r>
              <a:rPr sz="1200" dirty="0">
                <a:latin typeface="Times New Roman"/>
                <a:cs typeface="Times New Roman"/>
              </a:rPr>
              <a:t>the </a:t>
            </a:r>
            <a:r>
              <a:rPr sz="1200" spc="-5" dirty="0">
                <a:latin typeface="Times New Roman"/>
                <a:cs typeface="Times New Roman"/>
              </a:rPr>
              <a:t>program </a:t>
            </a:r>
            <a:r>
              <a:rPr sz="1200" dirty="0">
                <a:latin typeface="Times New Roman"/>
                <a:cs typeface="Times New Roman"/>
              </a:rPr>
              <a:t>using a “</a:t>
            </a:r>
            <a:r>
              <a:rPr sz="1200" b="1" u="heavy" dirty="0">
                <a:uFill>
                  <a:solidFill>
                    <a:srgbClr val="000000"/>
                  </a:solidFill>
                </a:uFill>
                <a:latin typeface="Times New Roman"/>
                <a:cs typeface="Times New Roman"/>
              </a:rPr>
              <a:t>big bang</a:t>
            </a:r>
            <a:r>
              <a:rPr sz="1200" dirty="0">
                <a:latin typeface="Times New Roman"/>
                <a:cs typeface="Times New Roman"/>
              </a:rPr>
              <a:t>” </a:t>
            </a:r>
            <a:r>
              <a:rPr sz="1200" spc="-5" dirty="0">
                <a:latin typeface="Times New Roman"/>
                <a:cs typeface="Times New Roman"/>
              </a:rPr>
              <a:t>approach. All components </a:t>
            </a:r>
            <a:r>
              <a:rPr sz="1200" dirty="0">
                <a:latin typeface="Times New Roman"/>
                <a:cs typeface="Times New Roman"/>
              </a:rPr>
              <a:t>are </a:t>
            </a:r>
            <a:r>
              <a:rPr sz="1200" spc="-5" dirty="0">
                <a:latin typeface="Times New Roman"/>
                <a:cs typeface="Times New Roman"/>
              </a:rPr>
              <a:t>combined </a:t>
            </a:r>
            <a:r>
              <a:rPr sz="1200" dirty="0">
                <a:latin typeface="Times New Roman"/>
                <a:cs typeface="Times New Roman"/>
              </a:rPr>
              <a:t>in  </a:t>
            </a:r>
            <a:r>
              <a:rPr sz="1200" spc="-5" dirty="0">
                <a:latin typeface="Times New Roman"/>
                <a:cs typeface="Times New Roman"/>
              </a:rPr>
              <a:t>advance</a:t>
            </a:r>
            <a:r>
              <a:rPr sz="1200" spc="-45" dirty="0">
                <a:latin typeface="Times New Roman"/>
                <a:cs typeface="Times New Roman"/>
              </a:rPr>
              <a:t> </a:t>
            </a:r>
            <a:r>
              <a:rPr sz="1200" spc="-5" dirty="0">
                <a:latin typeface="Times New Roman"/>
                <a:cs typeface="Times New Roman"/>
              </a:rPr>
              <a:t>and</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entire</a:t>
            </a:r>
            <a:r>
              <a:rPr sz="1200" spc="-40" dirty="0">
                <a:latin typeface="Times New Roman"/>
                <a:cs typeface="Times New Roman"/>
              </a:rPr>
              <a:t> </a:t>
            </a:r>
            <a:r>
              <a:rPr sz="1200" spc="-5" dirty="0">
                <a:latin typeface="Times New Roman"/>
                <a:cs typeface="Times New Roman"/>
              </a:rPr>
              <a:t>program</a:t>
            </a:r>
            <a:r>
              <a:rPr sz="1200" spc="-40" dirty="0">
                <a:latin typeface="Times New Roman"/>
                <a:cs typeface="Times New Roman"/>
              </a:rPr>
              <a:t> </a:t>
            </a:r>
            <a:r>
              <a:rPr sz="1200" spc="-5" dirty="0">
                <a:latin typeface="Times New Roman"/>
                <a:cs typeface="Times New Roman"/>
              </a:rPr>
              <a:t>is</a:t>
            </a:r>
            <a:r>
              <a:rPr sz="1200" spc="-35" dirty="0">
                <a:latin typeface="Times New Roman"/>
                <a:cs typeface="Times New Roman"/>
              </a:rPr>
              <a:t> </a:t>
            </a:r>
            <a:r>
              <a:rPr sz="1200" spc="-5" dirty="0">
                <a:latin typeface="Times New Roman"/>
                <a:cs typeface="Times New Roman"/>
              </a:rPr>
              <a:t>tested</a:t>
            </a:r>
            <a:r>
              <a:rPr sz="1200" spc="-30" dirty="0">
                <a:latin typeface="Times New Roman"/>
                <a:cs typeface="Times New Roman"/>
              </a:rPr>
              <a:t> </a:t>
            </a:r>
            <a:r>
              <a:rPr sz="1200" spc="-5" dirty="0">
                <a:latin typeface="Times New Roman"/>
                <a:cs typeface="Times New Roman"/>
              </a:rPr>
              <a:t>as</a:t>
            </a:r>
            <a:r>
              <a:rPr sz="1200" spc="-35"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spc="-5" dirty="0">
                <a:latin typeface="Times New Roman"/>
                <a:cs typeface="Times New Roman"/>
              </a:rPr>
              <a:t>whole.</a:t>
            </a:r>
            <a:r>
              <a:rPr sz="1200" spc="-40" dirty="0">
                <a:latin typeface="Times New Roman"/>
                <a:cs typeface="Times New Roman"/>
              </a:rPr>
              <a:t> </a:t>
            </a:r>
            <a:r>
              <a:rPr sz="1200" dirty="0">
                <a:latin typeface="Times New Roman"/>
                <a:cs typeface="Times New Roman"/>
              </a:rPr>
              <a:t>Errors</a:t>
            </a:r>
            <a:r>
              <a:rPr sz="1200" spc="-45" dirty="0">
                <a:latin typeface="Times New Roman"/>
                <a:cs typeface="Times New Roman"/>
              </a:rPr>
              <a:t> </a:t>
            </a:r>
            <a:r>
              <a:rPr sz="1200" dirty="0">
                <a:latin typeface="Times New Roman"/>
                <a:cs typeface="Times New Roman"/>
              </a:rPr>
              <a:t>are</a:t>
            </a:r>
            <a:r>
              <a:rPr sz="1200" spc="-45" dirty="0">
                <a:latin typeface="Times New Roman"/>
                <a:cs typeface="Times New Roman"/>
              </a:rPr>
              <a:t> </a:t>
            </a:r>
            <a:r>
              <a:rPr sz="1200" spc="-5" dirty="0">
                <a:latin typeface="Times New Roman"/>
                <a:cs typeface="Times New Roman"/>
              </a:rPr>
              <a:t>encountered,</a:t>
            </a:r>
            <a:r>
              <a:rPr sz="1200" spc="-30" dirty="0">
                <a:latin typeface="Times New Roman"/>
                <a:cs typeface="Times New Roman"/>
              </a:rPr>
              <a:t> </a:t>
            </a:r>
            <a:r>
              <a:rPr sz="1200" dirty="0">
                <a:latin typeface="Times New Roman"/>
                <a:cs typeface="Times New Roman"/>
              </a:rPr>
              <a:t>but</a:t>
            </a:r>
            <a:r>
              <a:rPr sz="1200" spc="-40" dirty="0">
                <a:latin typeface="Times New Roman"/>
                <a:cs typeface="Times New Roman"/>
              </a:rPr>
              <a:t> </a:t>
            </a:r>
            <a:r>
              <a:rPr sz="1200" spc="-5" dirty="0">
                <a:latin typeface="Times New Roman"/>
                <a:cs typeface="Times New Roman"/>
              </a:rPr>
              <a:t>correction  is difficult because isolation </a:t>
            </a:r>
            <a:r>
              <a:rPr sz="1200" dirty="0">
                <a:latin typeface="Times New Roman"/>
                <a:cs typeface="Times New Roman"/>
              </a:rPr>
              <a:t>of </a:t>
            </a:r>
            <a:r>
              <a:rPr sz="1200" spc="-5" dirty="0">
                <a:latin typeface="Times New Roman"/>
                <a:cs typeface="Times New Roman"/>
              </a:rPr>
              <a:t>causes is complicated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vast </a:t>
            </a:r>
            <a:r>
              <a:rPr sz="1200" dirty="0">
                <a:latin typeface="Times New Roman"/>
                <a:cs typeface="Times New Roman"/>
              </a:rPr>
              <a:t>expanse of the </a:t>
            </a:r>
            <a:r>
              <a:rPr sz="1200" spc="-5" dirty="0">
                <a:latin typeface="Times New Roman"/>
                <a:cs typeface="Times New Roman"/>
              </a:rPr>
              <a:t>entire  program.</a:t>
            </a:r>
            <a:endParaRPr sz="1200">
              <a:latin typeface="Times New Roman"/>
              <a:cs typeface="Times New Roman"/>
            </a:endParaRPr>
          </a:p>
          <a:p>
            <a:pPr marL="510540" marR="7620" indent="-228600" algn="just">
              <a:lnSpc>
                <a:spcPct val="95600"/>
              </a:lnSpc>
              <a:spcBef>
                <a:spcPts val="100"/>
              </a:spcBef>
              <a:buFont typeface="Symbol"/>
              <a:buChar char=""/>
              <a:tabLst>
                <a:tab pos="511175" algn="l"/>
              </a:tabLst>
            </a:pPr>
            <a:r>
              <a:rPr sz="1200" b="1" u="heavy" spc="-5" dirty="0">
                <a:uFill>
                  <a:solidFill>
                    <a:srgbClr val="000000"/>
                  </a:solidFill>
                </a:uFill>
                <a:latin typeface="Times New Roman"/>
                <a:cs typeface="Times New Roman"/>
              </a:rPr>
              <a:t>Incremental </a:t>
            </a:r>
            <a:r>
              <a:rPr sz="1200" b="1" u="heavy" dirty="0">
                <a:uFill>
                  <a:solidFill>
                    <a:srgbClr val="000000"/>
                  </a:solidFill>
                </a:uFill>
                <a:latin typeface="Times New Roman"/>
                <a:cs typeface="Times New Roman"/>
              </a:rPr>
              <a:t>integration</a:t>
            </a:r>
            <a:r>
              <a:rPr sz="1200" b="1" dirty="0">
                <a:latin typeface="Times New Roman"/>
                <a:cs typeface="Times New Roman"/>
              </a:rPr>
              <a: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antithesis </a:t>
            </a:r>
            <a:r>
              <a:rPr sz="1200" dirty="0">
                <a:latin typeface="Times New Roman"/>
                <a:cs typeface="Times New Roman"/>
              </a:rPr>
              <a:t>of the big bang approach. The </a:t>
            </a:r>
            <a:r>
              <a:rPr sz="1200" spc="-5" dirty="0">
                <a:latin typeface="Times New Roman"/>
                <a:cs typeface="Times New Roman"/>
              </a:rPr>
              <a:t>program is  constructed and tested </a:t>
            </a:r>
            <a:r>
              <a:rPr sz="1200" dirty="0">
                <a:latin typeface="Times New Roman"/>
                <a:cs typeface="Times New Roman"/>
              </a:rPr>
              <a:t>in small </a:t>
            </a:r>
            <a:r>
              <a:rPr sz="1200" spc="-5" dirty="0">
                <a:latin typeface="Times New Roman"/>
                <a:cs typeface="Times New Roman"/>
              </a:rPr>
              <a:t>increments, where errors </a:t>
            </a:r>
            <a:r>
              <a:rPr sz="1200" dirty="0">
                <a:latin typeface="Times New Roman"/>
                <a:cs typeface="Times New Roman"/>
              </a:rPr>
              <a:t>are </a:t>
            </a:r>
            <a:r>
              <a:rPr sz="1200" spc="-5" dirty="0">
                <a:latin typeface="Times New Roman"/>
                <a:cs typeface="Times New Roman"/>
              </a:rPr>
              <a:t>easier </a:t>
            </a:r>
            <a:r>
              <a:rPr sz="1200" dirty="0">
                <a:latin typeface="Times New Roman"/>
                <a:cs typeface="Times New Roman"/>
              </a:rPr>
              <a:t>to isolate </a:t>
            </a:r>
            <a:r>
              <a:rPr sz="1200" spc="-5" dirty="0">
                <a:latin typeface="Times New Roman"/>
                <a:cs typeface="Times New Roman"/>
              </a:rPr>
              <a:t>and correct;  interfaces </a:t>
            </a:r>
            <a:r>
              <a:rPr sz="1200" dirty="0">
                <a:latin typeface="Times New Roman"/>
                <a:cs typeface="Times New Roman"/>
              </a:rPr>
              <a:t>are more likely to be tested </a:t>
            </a:r>
            <a:r>
              <a:rPr sz="1200" spc="-5" dirty="0">
                <a:latin typeface="Times New Roman"/>
                <a:cs typeface="Times New Roman"/>
              </a:rPr>
              <a:t>completely; and </a:t>
            </a:r>
            <a:r>
              <a:rPr sz="1200" dirty="0">
                <a:latin typeface="Times New Roman"/>
                <a:cs typeface="Times New Roman"/>
              </a:rPr>
              <a:t>a systematic test </a:t>
            </a:r>
            <a:r>
              <a:rPr sz="1200" spc="-5" dirty="0">
                <a:latin typeface="Times New Roman"/>
                <a:cs typeface="Times New Roman"/>
              </a:rPr>
              <a:t>approach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applied.</a:t>
            </a:r>
            <a:endParaRPr sz="1200">
              <a:latin typeface="Times New Roman"/>
              <a:cs typeface="Times New Roman"/>
            </a:endParaRPr>
          </a:p>
          <a:p>
            <a:pPr marL="12700" algn="just">
              <a:lnSpc>
                <a:spcPts val="1405"/>
              </a:lnSpc>
            </a:pPr>
            <a:r>
              <a:rPr sz="1200" b="1" u="heavy" dirty="0">
                <a:uFill>
                  <a:solidFill>
                    <a:srgbClr val="000000"/>
                  </a:solidFill>
                </a:uFill>
                <a:latin typeface="Times New Roman"/>
                <a:cs typeface="Times New Roman"/>
              </a:rPr>
              <a:t>Top-Down</a:t>
            </a:r>
            <a:r>
              <a:rPr sz="1200" b="1" u="heavy" spc="-5" dirty="0">
                <a:uFill>
                  <a:solidFill>
                    <a:srgbClr val="000000"/>
                  </a:solidFill>
                </a:uFill>
                <a:latin typeface="Times New Roman"/>
                <a:cs typeface="Times New Roman"/>
              </a:rPr>
              <a:t> Integration.</a:t>
            </a:r>
            <a:endParaRPr sz="1200">
              <a:latin typeface="Times New Roman"/>
              <a:cs typeface="Times New Roman"/>
            </a:endParaRPr>
          </a:p>
          <a:p>
            <a:pPr marL="469265" marR="7620" indent="-228600" algn="just">
              <a:lnSpc>
                <a:spcPct val="95400"/>
              </a:lnSpc>
              <a:spcBef>
                <a:spcPts val="80"/>
              </a:spcBef>
              <a:buFont typeface="Symbol"/>
              <a:buChar char=""/>
              <a:tabLst>
                <a:tab pos="469900" algn="l"/>
              </a:tabLst>
            </a:pPr>
            <a:r>
              <a:rPr sz="1200" i="1" spc="-5" dirty="0">
                <a:latin typeface="Times New Roman"/>
                <a:cs typeface="Times New Roman"/>
              </a:rPr>
              <a:t>Top-down integration testing </a:t>
            </a:r>
            <a:r>
              <a:rPr sz="1200" spc="-5" dirty="0">
                <a:latin typeface="Times New Roman"/>
                <a:cs typeface="Times New Roman"/>
              </a:rPr>
              <a:t>is an incremental approach </a:t>
            </a:r>
            <a:r>
              <a:rPr sz="1200" dirty="0">
                <a:latin typeface="Times New Roman"/>
                <a:cs typeface="Times New Roman"/>
              </a:rPr>
              <a:t>to </a:t>
            </a:r>
            <a:r>
              <a:rPr sz="1200" spc="-5" dirty="0">
                <a:latin typeface="Times New Roman"/>
                <a:cs typeface="Times New Roman"/>
              </a:rPr>
              <a:t>construction </a:t>
            </a:r>
            <a:r>
              <a:rPr sz="1200" dirty="0">
                <a:latin typeface="Times New Roman"/>
                <a:cs typeface="Times New Roman"/>
              </a:rPr>
              <a:t>of the </a:t>
            </a:r>
            <a:r>
              <a:rPr sz="1200" spc="-5" dirty="0">
                <a:latin typeface="Times New Roman"/>
                <a:cs typeface="Times New Roman"/>
              </a:rPr>
              <a:t>software  architecture. Modules </a:t>
            </a:r>
            <a:r>
              <a:rPr sz="1200" dirty="0">
                <a:latin typeface="Times New Roman"/>
                <a:cs typeface="Times New Roman"/>
              </a:rPr>
              <a:t>are </a:t>
            </a:r>
            <a:r>
              <a:rPr sz="1200" spc="-5" dirty="0">
                <a:latin typeface="Times New Roman"/>
                <a:cs typeface="Times New Roman"/>
              </a:rPr>
              <a:t>integrated </a:t>
            </a:r>
            <a:r>
              <a:rPr sz="1200" spc="10" dirty="0">
                <a:latin typeface="Times New Roman"/>
                <a:cs typeface="Times New Roman"/>
              </a:rPr>
              <a:t>by </a:t>
            </a:r>
            <a:r>
              <a:rPr sz="1200" dirty="0">
                <a:latin typeface="Times New Roman"/>
                <a:cs typeface="Times New Roman"/>
              </a:rPr>
              <a:t>moving </a:t>
            </a:r>
            <a:r>
              <a:rPr sz="1200" spc="-5" dirty="0">
                <a:latin typeface="Times New Roman"/>
                <a:cs typeface="Times New Roman"/>
              </a:rPr>
              <a:t>downward through </a:t>
            </a:r>
            <a:r>
              <a:rPr sz="1200" dirty="0">
                <a:latin typeface="Times New Roman"/>
                <a:cs typeface="Times New Roman"/>
              </a:rPr>
              <a:t>the control </a:t>
            </a:r>
            <a:r>
              <a:rPr sz="1200" spc="-5" dirty="0">
                <a:latin typeface="Times New Roman"/>
                <a:cs typeface="Times New Roman"/>
              </a:rPr>
              <a:t>hierarchy,  beginning </a:t>
            </a:r>
            <a:r>
              <a:rPr sz="1200" dirty="0">
                <a:latin typeface="Times New Roman"/>
                <a:cs typeface="Times New Roman"/>
              </a:rPr>
              <a:t>with the main </a:t>
            </a:r>
            <a:r>
              <a:rPr sz="1200" spc="-5" dirty="0">
                <a:latin typeface="Times New Roman"/>
                <a:cs typeface="Times New Roman"/>
              </a:rPr>
              <a:t>control </a:t>
            </a:r>
            <a:r>
              <a:rPr sz="1200" dirty="0">
                <a:latin typeface="Times New Roman"/>
                <a:cs typeface="Times New Roman"/>
              </a:rPr>
              <a:t>module </a:t>
            </a:r>
            <a:r>
              <a:rPr sz="1200" spc="-5" dirty="0">
                <a:latin typeface="Times New Roman"/>
                <a:cs typeface="Times New Roman"/>
              </a:rPr>
              <a:t>(main</a:t>
            </a:r>
            <a:r>
              <a:rPr sz="1200" dirty="0">
                <a:latin typeface="Times New Roman"/>
                <a:cs typeface="Times New Roman"/>
              </a:rPr>
              <a:t> </a:t>
            </a:r>
            <a:r>
              <a:rPr sz="1200" spc="-5" dirty="0">
                <a:latin typeface="Times New Roman"/>
                <a:cs typeface="Times New Roman"/>
              </a:rPr>
              <a:t>program).</a:t>
            </a:r>
            <a:endParaRPr sz="1200">
              <a:latin typeface="Times New Roman"/>
              <a:cs typeface="Times New Roman"/>
            </a:endParaRPr>
          </a:p>
          <a:p>
            <a:pPr marL="510540" marR="5715" indent="-228600" algn="just">
              <a:lnSpc>
                <a:spcPct val="95700"/>
              </a:lnSpc>
              <a:spcBef>
                <a:spcPts val="100"/>
              </a:spcBef>
              <a:buFont typeface="Symbol"/>
              <a:buChar char=""/>
              <a:tabLst>
                <a:tab pos="511175" algn="l"/>
              </a:tabLst>
            </a:pPr>
            <a:r>
              <a:rPr sz="1200" spc="-5" dirty="0">
                <a:latin typeface="Times New Roman"/>
                <a:cs typeface="Times New Roman"/>
              </a:rPr>
              <a:t>Modules subordinate </a:t>
            </a:r>
            <a:r>
              <a:rPr sz="1200" dirty="0">
                <a:latin typeface="Times New Roman"/>
                <a:cs typeface="Times New Roman"/>
              </a:rPr>
              <a:t>(and ultimately subordinate) to the main </a:t>
            </a:r>
            <a:r>
              <a:rPr sz="1200" spc="-5" dirty="0">
                <a:latin typeface="Times New Roman"/>
                <a:cs typeface="Times New Roman"/>
              </a:rPr>
              <a:t>control </a:t>
            </a:r>
            <a:r>
              <a:rPr sz="1200" dirty="0">
                <a:latin typeface="Times New Roman"/>
                <a:cs typeface="Times New Roman"/>
              </a:rPr>
              <a:t>module </a:t>
            </a:r>
            <a:r>
              <a:rPr sz="1200" spc="-5" dirty="0">
                <a:latin typeface="Times New Roman"/>
                <a:cs typeface="Times New Roman"/>
              </a:rPr>
              <a:t>are  incorporated </a:t>
            </a:r>
            <a:r>
              <a:rPr sz="1200" dirty="0">
                <a:latin typeface="Times New Roman"/>
                <a:cs typeface="Times New Roman"/>
              </a:rPr>
              <a:t>into the </a:t>
            </a:r>
            <a:r>
              <a:rPr sz="1200" spc="-5" dirty="0">
                <a:latin typeface="Times New Roman"/>
                <a:cs typeface="Times New Roman"/>
              </a:rPr>
              <a:t>structure </a:t>
            </a:r>
            <a:r>
              <a:rPr sz="1200" dirty="0">
                <a:latin typeface="Times New Roman"/>
                <a:cs typeface="Times New Roman"/>
              </a:rPr>
              <a:t>in </a:t>
            </a:r>
            <a:r>
              <a:rPr sz="1200" spc="-5" dirty="0">
                <a:latin typeface="Times New Roman"/>
                <a:cs typeface="Times New Roman"/>
              </a:rPr>
              <a:t>either </a:t>
            </a:r>
            <a:r>
              <a:rPr sz="1200" dirty="0">
                <a:latin typeface="Times New Roman"/>
                <a:cs typeface="Times New Roman"/>
              </a:rPr>
              <a:t>a depthfirst or </a:t>
            </a:r>
            <a:r>
              <a:rPr sz="1200" spc="-5" dirty="0">
                <a:latin typeface="Times New Roman"/>
                <a:cs typeface="Times New Roman"/>
              </a:rPr>
              <a:t>breadth-first manner. Referring </a:t>
            </a:r>
            <a:r>
              <a:rPr sz="1200" dirty="0">
                <a:latin typeface="Times New Roman"/>
                <a:cs typeface="Times New Roman"/>
              </a:rPr>
              <a:t>to  </a:t>
            </a:r>
            <a:r>
              <a:rPr sz="1200" spc="-5" dirty="0">
                <a:latin typeface="Times New Roman"/>
                <a:cs typeface="Times New Roman"/>
              </a:rPr>
              <a:t>Figure below </a:t>
            </a:r>
            <a:r>
              <a:rPr sz="1200" dirty="0">
                <a:latin typeface="Times New Roman"/>
                <a:cs typeface="Times New Roman"/>
              </a:rPr>
              <a:t>,</a:t>
            </a:r>
            <a:r>
              <a:rPr sz="1200" i="1" dirty="0">
                <a:latin typeface="Times New Roman"/>
                <a:cs typeface="Times New Roman"/>
              </a:rPr>
              <a:t>depth-first </a:t>
            </a:r>
            <a:r>
              <a:rPr sz="1200" i="1" spc="-5" dirty="0">
                <a:latin typeface="Times New Roman"/>
                <a:cs typeface="Times New Roman"/>
              </a:rPr>
              <a:t>integration </a:t>
            </a:r>
            <a:r>
              <a:rPr sz="1200" spc="-5" dirty="0">
                <a:latin typeface="Times New Roman"/>
                <a:cs typeface="Times New Roman"/>
              </a:rPr>
              <a:t>integrates all components </a:t>
            </a:r>
            <a:r>
              <a:rPr sz="1200" dirty="0">
                <a:latin typeface="Times New Roman"/>
                <a:cs typeface="Times New Roman"/>
              </a:rPr>
              <a:t>on a major control </a:t>
            </a:r>
            <a:r>
              <a:rPr sz="1200" spc="-5" dirty="0">
                <a:latin typeface="Times New Roman"/>
                <a:cs typeface="Times New Roman"/>
              </a:rPr>
              <a:t>path </a:t>
            </a:r>
            <a:r>
              <a:rPr sz="1200" dirty="0">
                <a:latin typeface="Times New Roman"/>
                <a:cs typeface="Times New Roman"/>
              </a:rPr>
              <a:t>of  the </a:t>
            </a:r>
            <a:r>
              <a:rPr sz="1200" spc="-5" dirty="0">
                <a:latin typeface="Times New Roman"/>
                <a:cs typeface="Times New Roman"/>
              </a:rPr>
              <a:t>program structure. </a:t>
            </a:r>
            <a:r>
              <a:rPr sz="1200" dirty="0">
                <a:latin typeface="Times New Roman"/>
                <a:cs typeface="Times New Roman"/>
              </a:rPr>
              <a:t>Selection of a major </a:t>
            </a:r>
            <a:r>
              <a:rPr sz="1200" spc="-5" dirty="0">
                <a:latin typeface="Times New Roman"/>
                <a:cs typeface="Times New Roman"/>
              </a:rPr>
              <a:t>path is somewhat </a:t>
            </a:r>
            <a:r>
              <a:rPr sz="1200" dirty="0">
                <a:latin typeface="Times New Roman"/>
                <a:cs typeface="Times New Roman"/>
              </a:rPr>
              <a:t>arbitrary and </a:t>
            </a:r>
            <a:r>
              <a:rPr sz="1200" spc="-5" dirty="0">
                <a:latin typeface="Times New Roman"/>
                <a:cs typeface="Times New Roman"/>
              </a:rPr>
              <a:t>depends </a:t>
            </a:r>
            <a:r>
              <a:rPr sz="1200" dirty="0">
                <a:latin typeface="Times New Roman"/>
                <a:cs typeface="Times New Roman"/>
              </a:rPr>
              <a:t>on  </a:t>
            </a:r>
            <a:r>
              <a:rPr sz="1200" spc="-5" dirty="0">
                <a:latin typeface="Times New Roman"/>
                <a:cs typeface="Times New Roman"/>
              </a:rPr>
              <a:t>application-specific characteristics.</a:t>
            </a:r>
            <a:endParaRPr sz="1200">
              <a:latin typeface="Times New Roman"/>
              <a:cs typeface="Times New Roman"/>
            </a:endParaRPr>
          </a:p>
          <a:p>
            <a:pPr marL="510540" marR="8255" indent="-228600" algn="just">
              <a:lnSpc>
                <a:spcPts val="1370"/>
              </a:lnSpc>
              <a:spcBef>
                <a:spcPts val="140"/>
              </a:spcBef>
              <a:buFont typeface="Symbol"/>
              <a:buChar char=""/>
              <a:tabLst>
                <a:tab pos="511175" algn="l"/>
              </a:tabLst>
            </a:pPr>
            <a:r>
              <a:rPr sz="1200" spc="-5" dirty="0">
                <a:latin typeface="Times New Roman"/>
                <a:cs typeface="Times New Roman"/>
              </a:rPr>
              <a:t>For example, selecting </a:t>
            </a:r>
            <a:r>
              <a:rPr sz="1200" dirty="0">
                <a:latin typeface="Times New Roman"/>
                <a:cs typeface="Times New Roman"/>
              </a:rPr>
              <a:t>the left-hand </a:t>
            </a:r>
            <a:r>
              <a:rPr sz="1200" spc="-5" dirty="0">
                <a:latin typeface="Times New Roman"/>
                <a:cs typeface="Times New Roman"/>
              </a:rPr>
              <a:t>path, components </a:t>
            </a:r>
            <a:r>
              <a:rPr sz="1200" dirty="0">
                <a:latin typeface="Times New Roman"/>
                <a:cs typeface="Times New Roman"/>
              </a:rPr>
              <a:t>M1, </a:t>
            </a:r>
            <a:r>
              <a:rPr sz="1200" spc="-5" dirty="0">
                <a:latin typeface="Times New Roman"/>
                <a:cs typeface="Times New Roman"/>
              </a:rPr>
              <a:t>M2 </a:t>
            </a:r>
            <a:r>
              <a:rPr sz="1200" dirty="0">
                <a:latin typeface="Times New Roman"/>
                <a:cs typeface="Times New Roman"/>
              </a:rPr>
              <a:t>, </a:t>
            </a:r>
            <a:r>
              <a:rPr sz="1200" spc="-5" dirty="0">
                <a:latin typeface="Times New Roman"/>
                <a:cs typeface="Times New Roman"/>
              </a:rPr>
              <a:t>M5 </a:t>
            </a:r>
            <a:r>
              <a:rPr sz="1200" dirty="0">
                <a:latin typeface="Times New Roman"/>
                <a:cs typeface="Times New Roman"/>
              </a:rPr>
              <a:t>would be </a:t>
            </a:r>
            <a:r>
              <a:rPr sz="1200" spc="-5" dirty="0">
                <a:latin typeface="Times New Roman"/>
                <a:cs typeface="Times New Roman"/>
              </a:rPr>
              <a:t>integrated  first. </a:t>
            </a:r>
            <a:r>
              <a:rPr sz="1200" dirty="0">
                <a:latin typeface="Times New Roman"/>
                <a:cs typeface="Times New Roman"/>
              </a:rPr>
              <a:t>Next, </a:t>
            </a:r>
            <a:r>
              <a:rPr sz="1200" spc="-5" dirty="0">
                <a:latin typeface="Times New Roman"/>
                <a:cs typeface="Times New Roman"/>
              </a:rPr>
              <a:t>M8 </a:t>
            </a:r>
            <a:r>
              <a:rPr sz="1200" dirty="0">
                <a:latin typeface="Times New Roman"/>
                <a:cs typeface="Times New Roman"/>
              </a:rPr>
              <a:t>or </a:t>
            </a:r>
            <a:r>
              <a:rPr sz="1200" spc="-5" dirty="0">
                <a:latin typeface="Times New Roman"/>
                <a:cs typeface="Times New Roman"/>
              </a:rPr>
              <a:t>(if </a:t>
            </a:r>
            <a:r>
              <a:rPr sz="1200" dirty="0">
                <a:latin typeface="Times New Roman"/>
                <a:cs typeface="Times New Roman"/>
              </a:rPr>
              <a:t>necessary for </a:t>
            </a:r>
            <a:r>
              <a:rPr sz="1200" spc="-5" dirty="0">
                <a:latin typeface="Times New Roman"/>
                <a:cs typeface="Times New Roman"/>
              </a:rPr>
              <a:t>proper functioning </a:t>
            </a:r>
            <a:r>
              <a:rPr sz="1200" dirty="0">
                <a:latin typeface="Times New Roman"/>
                <a:cs typeface="Times New Roman"/>
              </a:rPr>
              <a:t>of M2) </a:t>
            </a:r>
            <a:r>
              <a:rPr sz="1200" spc="-5" dirty="0">
                <a:latin typeface="Times New Roman"/>
                <a:cs typeface="Times New Roman"/>
              </a:rPr>
              <a:t>M6 </a:t>
            </a:r>
            <a:r>
              <a:rPr sz="1200" dirty="0">
                <a:latin typeface="Times New Roman"/>
                <a:cs typeface="Times New Roman"/>
              </a:rPr>
              <a:t>would </a:t>
            </a:r>
            <a:r>
              <a:rPr sz="1200" spc="15" dirty="0">
                <a:latin typeface="Times New Roman"/>
                <a:cs typeface="Times New Roman"/>
              </a:rPr>
              <a:t>be</a:t>
            </a:r>
            <a:r>
              <a:rPr sz="1200" spc="40" dirty="0">
                <a:latin typeface="Times New Roman"/>
                <a:cs typeface="Times New Roman"/>
              </a:rPr>
              <a:t> </a:t>
            </a:r>
            <a:r>
              <a:rPr sz="1200" spc="-5" dirty="0">
                <a:latin typeface="Times New Roman"/>
                <a:cs typeface="Times New Roman"/>
              </a:rPr>
              <a:t>integrated.</a:t>
            </a:r>
            <a:endParaRPr sz="1200">
              <a:latin typeface="Times New Roman"/>
              <a:cs typeface="Times New Roman"/>
            </a:endParaRPr>
          </a:p>
          <a:p>
            <a:pPr marL="510540" marR="5080" indent="-228600" algn="just">
              <a:lnSpc>
                <a:spcPct val="95500"/>
              </a:lnSpc>
              <a:spcBef>
                <a:spcPts val="60"/>
              </a:spcBef>
              <a:buFont typeface="Symbol"/>
              <a:buChar char=""/>
              <a:tabLst>
                <a:tab pos="511175" algn="l"/>
              </a:tabLst>
            </a:pPr>
            <a:r>
              <a:rPr sz="1200" spc="-5" dirty="0">
                <a:latin typeface="Times New Roman"/>
                <a:cs typeface="Times New Roman"/>
              </a:rPr>
              <a:t>Then, </a:t>
            </a:r>
            <a:r>
              <a:rPr sz="1200" dirty="0">
                <a:latin typeface="Times New Roman"/>
                <a:cs typeface="Times New Roman"/>
              </a:rPr>
              <a:t>the </a:t>
            </a:r>
            <a:r>
              <a:rPr sz="1200" spc="-5" dirty="0">
                <a:latin typeface="Times New Roman"/>
                <a:cs typeface="Times New Roman"/>
              </a:rPr>
              <a:t>central and right-hand control </a:t>
            </a:r>
            <a:r>
              <a:rPr sz="1200" dirty="0">
                <a:latin typeface="Times New Roman"/>
                <a:cs typeface="Times New Roman"/>
              </a:rPr>
              <a:t>paths </a:t>
            </a:r>
            <a:r>
              <a:rPr sz="1200" spc="-5" dirty="0">
                <a:latin typeface="Times New Roman"/>
                <a:cs typeface="Times New Roman"/>
              </a:rPr>
              <a:t>are </a:t>
            </a:r>
            <a:r>
              <a:rPr sz="1200" dirty="0">
                <a:latin typeface="Times New Roman"/>
                <a:cs typeface="Times New Roman"/>
              </a:rPr>
              <a:t>built. </a:t>
            </a:r>
            <a:r>
              <a:rPr sz="1200" i="1" dirty="0">
                <a:latin typeface="Times New Roman"/>
                <a:cs typeface="Times New Roman"/>
              </a:rPr>
              <a:t>Breadth-first </a:t>
            </a:r>
            <a:r>
              <a:rPr sz="1200" i="1" spc="-5" dirty="0">
                <a:latin typeface="Times New Roman"/>
                <a:cs typeface="Times New Roman"/>
              </a:rPr>
              <a:t>integration  </a:t>
            </a:r>
            <a:r>
              <a:rPr sz="1200" spc="-5" dirty="0">
                <a:latin typeface="Times New Roman"/>
                <a:cs typeface="Times New Roman"/>
              </a:rPr>
              <a:t>incorporates</a:t>
            </a:r>
            <a:r>
              <a:rPr sz="1200" spc="-25" dirty="0">
                <a:latin typeface="Times New Roman"/>
                <a:cs typeface="Times New Roman"/>
              </a:rPr>
              <a:t> </a:t>
            </a:r>
            <a:r>
              <a:rPr sz="1200" spc="-5" dirty="0">
                <a:latin typeface="Times New Roman"/>
                <a:cs typeface="Times New Roman"/>
              </a:rPr>
              <a:t>all</a:t>
            </a:r>
            <a:r>
              <a:rPr sz="1200" spc="-35" dirty="0">
                <a:latin typeface="Times New Roman"/>
                <a:cs typeface="Times New Roman"/>
              </a:rPr>
              <a:t> </a:t>
            </a:r>
            <a:r>
              <a:rPr sz="1200" dirty="0">
                <a:latin typeface="Times New Roman"/>
                <a:cs typeface="Times New Roman"/>
              </a:rPr>
              <a:t>components</a:t>
            </a:r>
            <a:r>
              <a:rPr sz="1200" spc="-35" dirty="0">
                <a:latin typeface="Times New Roman"/>
                <a:cs typeface="Times New Roman"/>
              </a:rPr>
              <a:t> </a:t>
            </a:r>
            <a:r>
              <a:rPr sz="1200" dirty="0">
                <a:latin typeface="Times New Roman"/>
                <a:cs typeface="Times New Roman"/>
              </a:rPr>
              <a:t>directly</a:t>
            </a:r>
            <a:r>
              <a:rPr sz="1200" spc="-60" dirty="0">
                <a:latin typeface="Times New Roman"/>
                <a:cs typeface="Times New Roman"/>
              </a:rPr>
              <a:t> </a:t>
            </a:r>
            <a:r>
              <a:rPr sz="1200" dirty="0">
                <a:latin typeface="Times New Roman"/>
                <a:cs typeface="Times New Roman"/>
              </a:rPr>
              <a:t>subordinate</a:t>
            </a:r>
            <a:r>
              <a:rPr sz="1200" spc="-30" dirty="0">
                <a:latin typeface="Times New Roman"/>
                <a:cs typeface="Times New Roman"/>
              </a:rPr>
              <a:t> </a:t>
            </a:r>
            <a:r>
              <a:rPr sz="1200" dirty="0">
                <a:latin typeface="Times New Roman"/>
                <a:cs typeface="Times New Roman"/>
              </a:rPr>
              <a:t>at</a:t>
            </a:r>
            <a:r>
              <a:rPr sz="1200" spc="-35" dirty="0">
                <a:latin typeface="Times New Roman"/>
                <a:cs typeface="Times New Roman"/>
              </a:rPr>
              <a:t> </a:t>
            </a:r>
            <a:r>
              <a:rPr sz="1200" spc="-5" dirty="0">
                <a:latin typeface="Times New Roman"/>
                <a:cs typeface="Times New Roman"/>
              </a:rPr>
              <a:t>each</a:t>
            </a:r>
            <a:r>
              <a:rPr sz="1200" spc="-40" dirty="0">
                <a:latin typeface="Times New Roman"/>
                <a:cs typeface="Times New Roman"/>
              </a:rPr>
              <a:t> </a:t>
            </a:r>
            <a:r>
              <a:rPr sz="1200" dirty="0">
                <a:latin typeface="Times New Roman"/>
                <a:cs typeface="Times New Roman"/>
              </a:rPr>
              <a:t>level,</a:t>
            </a:r>
            <a:r>
              <a:rPr sz="1200" spc="-35" dirty="0">
                <a:latin typeface="Times New Roman"/>
                <a:cs typeface="Times New Roman"/>
              </a:rPr>
              <a:t> </a:t>
            </a:r>
            <a:r>
              <a:rPr sz="1200" dirty="0">
                <a:latin typeface="Times New Roman"/>
                <a:cs typeface="Times New Roman"/>
              </a:rPr>
              <a:t>moving</a:t>
            </a:r>
            <a:r>
              <a:rPr sz="1200" spc="-40" dirty="0">
                <a:latin typeface="Times New Roman"/>
                <a:cs typeface="Times New Roman"/>
              </a:rPr>
              <a:t> </a:t>
            </a:r>
            <a:r>
              <a:rPr sz="1200" dirty="0">
                <a:latin typeface="Times New Roman"/>
                <a:cs typeface="Times New Roman"/>
              </a:rPr>
              <a:t>acrossthe</a:t>
            </a:r>
            <a:r>
              <a:rPr sz="1200" spc="-45" dirty="0">
                <a:latin typeface="Times New Roman"/>
                <a:cs typeface="Times New Roman"/>
              </a:rPr>
              <a:t> </a:t>
            </a:r>
            <a:r>
              <a:rPr sz="1200" spc="-5" dirty="0">
                <a:latin typeface="Times New Roman"/>
                <a:cs typeface="Times New Roman"/>
              </a:rPr>
              <a:t>structure  horizontally. </a:t>
            </a:r>
            <a:r>
              <a:rPr sz="1200" dirty="0">
                <a:latin typeface="Times New Roman"/>
                <a:cs typeface="Times New Roman"/>
              </a:rPr>
              <a:t>From the </a:t>
            </a:r>
            <a:r>
              <a:rPr sz="1200" spc="-5" dirty="0">
                <a:latin typeface="Times New Roman"/>
                <a:cs typeface="Times New Roman"/>
              </a:rPr>
              <a:t>figure, components </a:t>
            </a:r>
            <a:r>
              <a:rPr sz="1200" dirty="0">
                <a:latin typeface="Times New Roman"/>
                <a:cs typeface="Times New Roman"/>
              </a:rPr>
              <a:t>M2, </a:t>
            </a:r>
            <a:r>
              <a:rPr sz="1200" spc="-10" dirty="0">
                <a:latin typeface="Times New Roman"/>
                <a:cs typeface="Times New Roman"/>
              </a:rPr>
              <a:t>M3, </a:t>
            </a:r>
            <a:r>
              <a:rPr sz="1200" spc="-5" dirty="0">
                <a:latin typeface="Times New Roman"/>
                <a:cs typeface="Times New Roman"/>
              </a:rPr>
              <a:t>and M4 </a:t>
            </a:r>
            <a:r>
              <a:rPr sz="1200" dirty="0">
                <a:latin typeface="Times New Roman"/>
                <a:cs typeface="Times New Roman"/>
              </a:rPr>
              <a:t>wouldbe </a:t>
            </a:r>
            <a:r>
              <a:rPr sz="1200" spc="-5" dirty="0">
                <a:latin typeface="Times New Roman"/>
                <a:cs typeface="Times New Roman"/>
              </a:rPr>
              <a:t>integrated first. </a:t>
            </a:r>
            <a:r>
              <a:rPr sz="1200" dirty="0">
                <a:latin typeface="Times New Roman"/>
                <a:cs typeface="Times New Roman"/>
              </a:rPr>
              <a:t>The  next </a:t>
            </a:r>
            <a:r>
              <a:rPr sz="1200" spc="-5" dirty="0">
                <a:latin typeface="Times New Roman"/>
                <a:cs typeface="Times New Roman"/>
              </a:rPr>
              <a:t>control level, </a:t>
            </a:r>
            <a:r>
              <a:rPr sz="1200" dirty="0">
                <a:latin typeface="Times New Roman"/>
                <a:cs typeface="Times New Roman"/>
              </a:rPr>
              <a:t>M5, </a:t>
            </a:r>
            <a:r>
              <a:rPr sz="1200" spc="-5" dirty="0">
                <a:latin typeface="Times New Roman"/>
                <a:cs typeface="Times New Roman"/>
              </a:rPr>
              <a:t>M6, and so </a:t>
            </a:r>
            <a:r>
              <a:rPr sz="1200" dirty="0">
                <a:latin typeface="Times New Roman"/>
                <a:cs typeface="Times New Roman"/>
              </a:rPr>
              <a:t>on,</a:t>
            </a:r>
            <a:r>
              <a:rPr sz="1200" spc="20" dirty="0">
                <a:latin typeface="Times New Roman"/>
                <a:cs typeface="Times New Roman"/>
              </a:rPr>
              <a:t> </a:t>
            </a:r>
            <a:r>
              <a:rPr sz="1200" dirty="0">
                <a:latin typeface="Times New Roman"/>
                <a:cs typeface="Times New Roman"/>
              </a:rPr>
              <a:t>follows.</a:t>
            </a:r>
            <a:endParaRPr sz="1200">
              <a:latin typeface="Times New Roman"/>
              <a:cs typeface="Times New Roman"/>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1371854" y="6279768"/>
            <a:ext cx="5487670" cy="996950"/>
          </a:xfrm>
          <a:custGeom>
            <a:avLst/>
            <a:gdLst/>
            <a:ahLst/>
            <a:cxnLst/>
            <a:rect l="l" t="t" r="r" b="b"/>
            <a:pathLst>
              <a:path w="5487670" h="996950">
                <a:moveTo>
                  <a:pt x="563880" y="402336"/>
                </a:moveTo>
                <a:lnTo>
                  <a:pt x="0" y="402336"/>
                </a:lnTo>
                <a:lnTo>
                  <a:pt x="0" y="582168"/>
                </a:lnTo>
                <a:lnTo>
                  <a:pt x="563880" y="582168"/>
                </a:lnTo>
                <a:lnTo>
                  <a:pt x="563880" y="402336"/>
                </a:lnTo>
                <a:close/>
              </a:path>
              <a:path w="5487670" h="996950">
                <a:moveTo>
                  <a:pt x="3365627" y="816864"/>
                </a:moveTo>
                <a:lnTo>
                  <a:pt x="0" y="816864"/>
                </a:lnTo>
                <a:lnTo>
                  <a:pt x="0" y="996696"/>
                </a:lnTo>
                <a:lnTo>
                  <a:pt x="3365627" y="996696"/>
                </a:lnTo>
                <a:lnTo>
                  <a:pt x="3365627" y="816864"/>
                </a:lnTo>
                <a:close/>
              </a:path>
              <a:path w="5487670" h="996950">
                <a:moveTo>
                  <a:pt x="5487289" y="615708"/>
                </a:moveTo>
                <a:lnTo>
                  <a:pt x="0" y="615708"/>
                </a:lnTo>
                <a:lnTo>
                  <a:pt x="0" y="795528"/>
                </a:lnTo>
                <a:lnTo>
                  <a:pt x="5487289" y="795528"/>
                </a:lnTo>
                <a:lnTo>
                  <a:pt x="5487289" y="615708"/>
                </a:lnTo>
                <a:close/>
              </a:path>
              <a:path w="5487670" h="996950">
                <a:moveTo>
                  <a:pt x="5487289" y="201168"/>
                </a:moveTo>
                <a:lnTo>
                  <a:pt x="0" y="201168"/>
                </a:lnTo>
                <a:lnTo>
                  <a:pt x="0" y="381000"/>
                </a:lnTo>
                <a:lnTo>
                  <a:pt x="5487289" y="381000"/>
                </a:lnTo>
                <a:lnTo>
                  <a:pt x="5487289" y="201168"/>
                </a:lnTo>
                <a:close/>
              </a:path>
              <a:path w="5487670" h="996950">
                <a:moveTo>
                  <a:pt x="5487289" y="0"/>
                </a:moveTo>
                <a:lnTo>
                  <a:pt x="0" y="0"/>
                </a:lnTo>
                <a:lnTo>
                  <a:pt x="0" y="179832"/>
                </a:lnTo>
                <a:lnTo>
                  <a:pt x="5487289" y="179832"/>
                </a:lnTo>
                <a:lnTo>
                  <a:pt x="5487289" y="0"/>
                </a:lnTo>
                <a:close/>
              </a:path>
            </a:pathLst>
          </a:custGeom>
          <a:solidFill>
            <a:srgbClr val="FFFFFF"/>
          </a:solidFill>
        </p:spPr>
        <p:txBody>
          <a:bodyPr wrap="square" lIns="0" tIns="0" rIns="0" bIns="0" rtlCol="0"/>
          <a:lstStyle/>
          <a:p>
            <a:endParaRPr/>
          </a:p>
        </p:txBody>
      </p:sp>
      <p:sp>
        <p:nvSpPr>
          <p:cNvPr id="5" name="object 5"/>
          <p:cNvSpPr txBox="1"/>
          <p:nvPr/>
        </p:nvSpPr>
        <p:spPr>
          <a:xfrm>
            <a:off x="902004" y="3205098"/>
            <a:ext cx="5972810" cy="5925820"/>
          </a:xfrm>
          <a:prstGeom prst="rect">
            <a:avLst/>
          </a:prstGeom>
        </p:spPr>
        <p:txBody>
          <a:bodyPr vert="horz" wrap="square" lIns="0" tIns="30480" rIns="0" bIns="0" rtlCol="0">
            <a:spAutoFit/>
          </a:bodyPr>
          <a:lstStyle/>
          <a:p>
            <a:pPr algn="ctr">
              <a:lnSpc>
                <a:spcPct val="100000"/>
              </a:lnSpc>
              <a:spcBef>
                <a:spcPts val="240"/>
              </a:spcBef>
            </a:pPr>
            <a:r>
              <a:rPr sz="1200" spc="-5" dirty="0">
                <a:latin typeface="Times New Roman"/>
                <a:cs typeface="Times New Roman"/>
              </a:rPr>
              <a:t>Figure </a:t>
            </a:r>
            <a:r>
              <a:rPr sz="1200" dirty="0">
                <a:latin typeface="Times New Roman"/>
                <a:cs typeface="Times New Roman"/>
              </a:rPr>
              <a:t>: </a:t>
            </a:r>
            <a:r>
              <a:rPr sz="1200" spc="-5" dirty="0">
                <a:latin typeface="Times New Roman"/>
                <a:cs typeface="Times New Roman"/>
              </a:rPr>
              <a:t>Bottom </a:t>
            </a:r>
            <a:r>
              <a:rPr sz="1200" dirty="0">
                <a:latin typeface="Times New Roman"/>
                <a:cs typeface="Times New Roman"/>
              </a:rPr>
              <a:t>up</a:t>
            </a:r>
            <a:r>
              <a:rPr sz="1200" spc="5" dirty="0">
                <a:latin typeface="Times New Roman"/>
                <a:cs typeface="Times New Roman"/>
              </a:rPr>
              <a:t> </a:t>
            </a:r>
            <a:r>
              <a:rPr sz="1200" spc="-5" dirty="0">
                <a:latin typeface="Times New Roman"/>
                <a:cs typeface="Times New Roman"/>
              </a:rPr>
              <a:t>approach</a:t>
            </a:r>
            <a:endParaRPr sz="1200">
              <a:latin typeface="Times New Roman"/>
              <a:cs typeface="Times New Roman"/>
            </a:endParaRPr>
          </a:p>
          <a:p>
            <a:pPr algn="ctr">
              <a:lnSpc>
                <a:spcPct val="100000"/>
              </a:lnSpc>
              <a:spcBef>
                <a:spcPts val="145"/>
              </a:spcBef>
            </a:pPr>
            <a:r>
              <a:rPr sz="1200" spc="-5" dirty="0">
                <a:latin typeface="Times New Roman"/>
                <a:cs typeface="Times New Roman"/>
              </a:rPr>
              <a:t>Integration</a:t>
            </a:r>
            <a:r>
              <a:rPr sz="1200" spc="-25" dirty="0">
                <a:latin typeface="Times New Roman"/>
                <a:cs typeface="Times New Roman"/>
              </a:rPr>
              <a:t> </a:t>
            </a:r>
            <a:r>
              <a:rPr sz="1200" dirty="0">
                <a:latin typeface="Times New Roman"/>
                <a:cs typeface="Times New Roman"/>
              </a:rPr>
              <a:t>follows</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pattern</a:t>
            </a:r>
            <a:r>
              <a:rPr sz="1200" spc="-30" dirty="0">
                <a:latin typeface="Times New Roman"/>
                <a:cs typeface="Times New Roman"/>
              </a:rPr>
              <a:t> </a:t>
            </a:r>
            <a:r>
              <a:rPr sz="1200" spc="-5" dirty="0">
                <a:latin typeface="Times New Roman"/>
                <a:cs typeface="Times New Roman"/>
              </a:rPr>
              <a:t>illustrated</a:t>
            </a:r>
            <a:r>
              <a:rPr sz="1200" spc="-2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5" dirty="0">
                <a:latin typeface="Times New Roman"/>
                <a:cs typeface="Times New Roman"/>
              </a:rPr>
              <a:t>Figure</a:t>
            </a:r>
            <a:r>
              <a:rPr sz="1200" spc="-15" dirty="0">
                <a:latin typeface="Times New Roman"/>
                <a:cs typeface="Times New Roman"/>
              </a:rPr>
              <a:t> </a:t>
            </a:r>
            <a:r>
              <a:rPr sz="1200" dirty="0">
                <a:latin typeface="Times New Roman"/>
                <a:cs typeface="Times New Roman"/>
              </a:rPr>
              <a:t>.</a:t>
            </a:r>
            <a:r>
              <a:rPr sz="1200" spc="-20" dirty="0">
                <a:latin typeface="Times New Roman"/>
                <a:cs typeface="Times New Roman"/>
              </a:rPr>
              <a:t> </a:t>
            </a:r>
            <a:r>
              <a:rPr sz="1200" dirty="0">
                <a:latin typeface="Times New Roman"/>
                <a:cs typeface="Times New Roman"/>
              </a:rPr>
              <a:t>Components</a:t>
            </a:r>
            <a:r>
              <a:rPr sz="1200" spc="-20" dirty="0">
                <a:latin typeface="Times New Roman"/>
                <a:cs typeface="Times New Roman"/>
              </a:rPr>
              <a:t> </a:t>
            </a:r>
            <a:r>
              <a:rPr sz="1200" spc="-5" dirty="0">
                <a:latin typeface="Times New Roman"/>
                <a:cs typeface="Times New Roman"/>
              </a:rPr>
              <a:t>are</a:t>
            </a:r>
            <a:r>
              <a:rPr sz="1200" spc="-25" dirty="0">
                <a:latin typeface="Times New Roman"/>
                <a:cs typeface="Times New Roman"/>
              </a:rPr>
              <a:t> </a:t>
            </a:r>
            <a:r>
              <a:rPr sz="1200" dirty="0">
                <a:latin typeface="Times New Roman"/>
                <a:cs typeface="Times New Roman"/>
              </a:rPr>
              <a:t>combined</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form</a:t>
            </a:r>
            <a:r>
              <a:rPr sz="1200" spc="-25" dirty="0">
                <a:latin typeface="Times New Roman"/>
                <a:cs typeface="Times New Roman"/>
              </a:rPr>
              <a:t> </a:t>
            </a:r>
            <a:r>
              <a:rPr sz="1200" spc="-5" dirty="0">
                <a:latin typeface="Times New Roman"/>
                <a:cs typeface="Times New Roman"/>
              </a:rPr>
              <a:t>clusters</a:t>
            </a:r>
            <a:r>
              <a:rPr sz="1200" spc="-25" dirty="0">
                <a:latin typeface="Times New Roman"/>
                <a:cs typeface="Times New Roman"/>
              </a:rPr>
              <a:t> </a:t>
            </a:r>
            <a:r>
              <a:rPr sz="1200" dirty="0">
                <a:latin typeface="Times New Roman"/>
                <a:cs typeface="Times New Roman"/>
              </a:rPr>
              <a:t>1,</a:t>
            </a:r>
            <a:endParaRPr sz="1200">
              <a:latin typeface="Times New Roman"/>
              <a:cs typeface="Times New Roman"/>
            </a:endParaRPr>
          </a:p>
          <a:p>
            <a:pPr marL="12700" marR="6350" algn="just">
              <a:lnSpc>
                <a:spcPct val="110000"/>
              </a:lnSpc>
              <a:spcBef>
                <a:spcPts val="15"/>
              </a:spcBef>
            </a:pPr>
            <a:r>
              <a:rPr sz="1200" dirty="0">
                <a:latin typeface="Times New Roman"/>
                <a:cs typeface="Times New Roman"/>
              </a:rPr>
              <a:t>2, </a:t>
            </a:r>
            <a:r>
              <a:rPr sz="1200" spc="-5" dirty="0">
                <a:latin typeface="Times New Roman"/>
                <a:cs typeface="Times New Roman"/>
              </a:rPr>
              <a:t>and </a:t>
            </a:r>
            <a:r>
              <a:rPr sz="1200" dirty="0">
                <a:latin typeface="Times New Roman"/>
                <a:cs typeface="Times New Roman"/>
              </a:rPr>
              <a:t>3. </a:t>
            </a:r>
            <a:r>
              <a:rPr sz="1200" spc="-5" dirty="0">
                <a:latin typeface="Times New Roman"/>
                <a:cs typeface="Times New Roman"/>
              </a:rPr>
              <a:t>Each </a:t>
            </a:r>
            <a:r>
              <a:rPr sz="1200" dirty="0">
                <a:latin typeface="Times New Roman"/>
                <a:cs typeface="Times New Roman"/>
              </a:rPr>
              <a:t>of the </a:t>
            </a:r>
            <a:r>
              <a:rPr sz="1200" spc="-5" dirty="0">
                <a:latin typeface="Times New Roman"/>
                <a:cs typeface="Times New Roman"/>
              </a:rPr>
              <a:t>clusters is tested </a:t>
            </a:r>
            <a:r>
              <a:rPr sz="1200" dirty="0">
                <a:latin typeface="Times New Roman"/>
                <a:cs typeface="Times New Roman"/>
              </a:rPr>
              <a:t>using a </a:t>
            </a:r>
            <a:r>
              <a:rPr sz="1200" spc="-5" dirty="0">
                <a:latin typeface="Times New Roman"/>
                <a:cs typeface="Times New Roman"/>
              </a:rPr>
              <a:t>driver (shown as </a:t>
            </a:r>
            <a:r>
              <a:rPr sz="1200" dirty="0">
                <a:latin typeface="Times New Roman"/>
                <a:cs typeface="Times New Roman"/>
              </a:rPr>
              <a:t>a </a:t>
            </a:r>
            <a:r>
              <a:rPr sz="1200" spc="-5" dirty="0">
                <a:latin typeface="Times New Roman"/>
                <a:cs typeface="Times New Roman"/>
              </a:rPr>
              <a:t>dashed block). </a:t>
            </a:r>
            <a:r>
              <a:rPr sz="1200" dirty="0">
                <a:latin typeface="Times New Roman"/>
                <a:cs typeface="Times New Roman"/>
              </a:rPr>
              <a:t>Components in  </a:t>
            </a:r>
            <a:r>
              <a:rPr sz="1200" spc="-5" dirty="0">
                <a:latin typeface="Times New Roman"/>
                <a:cs typeface="Times New Roman"/>
              </a:rPr>
              <a:t>clusters </a:t>
            </a:r>
            <a:r>
              <a:rPr sz="1200" dirty="0">
                <a:latin typeface="Times New Roman"/>
                <a:cs typeface="Times New Roman"/>
              </a:rPr>
              <a:t>1 </a:t>
            </a:r>
            <a:r>
              <a:rPr sz="1200" spc="-5" dirty="0">
                <a:latin typeface="Times New Roman"/>
                <a:cs typeface="Times New Roman"/>
              </a:rPr>
              <a:t>and </a:t>
            </a:r>
            <a:r>
              <a:rPr sz="1200" dirty="0">
                <a:latin typeface="Times New Roman"/>
                <a:cs typeface="Times New Roman"/>
              </a:rPr>
              <a:t>2 are subordinate to </a:t>
            </a:r>
            <a:r>
              <a:rPr sz="1200" spc="5" dirty="0">
                <a:latin typeface="Times New Roman"/>
                <a:cs typeface="Times New Roman"/>
              </a:rPr>
              <a:t>M</a:t>
            </a:r>
            <a:r>
              <a:rPr sz="1200" i="1" spc="5" dirty="0">
                <a:latin typeface="Times New Roman"/>
                <a:cs typeface="Times New Roman"/>
              </a:rPr>
              <a:t>a </a:t>
            </a:r>
            <a:r>
              <a:rPr sz="1200" dirty="0">
                <a:latin typeface="Times New Roman"/>
                <a:cs typeface="Times New Roman"/>
              </a:rPr>
              <a:t>. </a:t>
            </a:r>
            <a:r>
              <a:rPr sz="1200" spc="-5" dirty="0">
                <a:latin typeface="Times New Roman"/>
                <a:cs typeface="Times New Roman"/>
              </a:rPr>
              <a:t>Drivers D1 and D2 </a:t>
            </a:r>
            <a:r>
              <a:rPr sz="1200" dirty="0">
                <a:latin typeface="Times New Roman"/>
                <a:cs typeface="Times New Roman"/>
              </a:rPr>
              <a:t>are removed </a:t>
            </a:r>
            <a:r>
              <a:rPr sz="1200" spc="-5" dirty="0">
                <a:latin typeface="Times New Roman"/>
                <a:cs typeface="Times New Roman"/>
              </a:rPr>
              <a:t>and </a:t>
            </a:r>
            <a:r>
              <a:rPr sz="1200" dirty="0">
                <a:latin typeface="Times New Roman"/>
                <a:cs typeface="Times New Roman"/>
              </a:rPr>
              <a:t>the </a:t>
            </a:r>
            <a:r>
              <a:rPr sz="1200" spc="-5" dirty="0">
                <a:latin typeface="Times New Roman"/>
                <a:cs typeface="Times New Roman"/>
              </a:rPr>
              <a:t>clusters </a:t>
            </a:r>
            <a:r>
              <a:rPr sz="1200" dirty="0">
                <a:latin typeface="Times New Roman"/>
                <a:cs typeface="Times New Roman"/>
              </a:rPr>
              <a:t>are  </a:t>
            </a:r>
            <a:r>
              <a:rPr sz="1200" spc="-5" dirty="0">
                <a:latin typeface="Times New Roman"/>
                <a:cs typeface="Times New Roman"/>
              </a:rPr>
              <a:t>interfaced </a:t>
            </a:r>
            <a:r>
              <a:rPr sz="1200" dirty="0">
                <a:latin typeface="Times New Roman"/>
                <a:cs typeface="Times New Roman"/>
              </a:rPr>
              <a:t>directly to M</a:t>
            </a:r>
            <a:r>
              <a:rPr sz="1200" i="1" dirty="0">
                <a:latin typeface="Times New Roman"/>
                <a:cs typeface="Times New Roman"/>
              </a:rPr>
              <a:t>a </a:t>
            </a:r>
            <a:r>
              <a:rPr sz="1200" dirty="0">
                <a:latin typeface="Times New Roman"/>
                <a:cs typeface="Times New Roman"/>
              </a:rPr>
              <a:t>. </a:t>
            </a:r>
            <a:r>
              <a:rPr sz="1200" spc="-5" dirty="0">
                <a:latin typeface="Times New Roman"/>
                <a:cs typeface="Times New Roman"/>
              </a:rPr>
              <a:t>Similarly, </a:t>
            </a:r>
            <a:r>
              <a:rPr sz="1200" dirty="0">
                <a:latin typeface="Times New Roman"/>
                <a:cs typeface="Times New Roman"/>
              </a:rPr>
              <a:t>driver </a:t>
            </a:r>
            <a:r>
              <a:rPr sz="1200" spc="-5" dirty="0">
                <a:latin typeface="Times New Roman"/>
                <a:cs typeface="Times New Roman"/>
              </a:rPr>
              <a:t>D3 </a:t>
            </a:r>
            <a:r>
              <a:rPr sz="1200" dirty="0">
                <a:latin typeface="Times New Roman"/>
                <a:cs typeface="Times New Roman"/>
              </a:rPr>
              <a:t>for </a:t>
            </a:r>
            <a:r>
              <a:rPr sz="1200" spc="-5" dirty="0">
                <a:latin typeface="Times New Roman"/>
                <a:cs typeface="Times New Roman"/>
              </a:rPr>
              <a:t>cluster </a:t>
            </a:r>
            <a:r>
              <a:rPr sz="1200" dirty="0">
                <a:latin typeface="Times New Roman"/>
                <a:cs typeface="Times New Roman"/>
              </a:rPr>
              <a:t>3 </a:t>
            </a:r>
            <a:r>
              <a:rPr sz="1200" spc="-5" dirty="0">
                <a:latin typeface="Times New Roman"/>
                <a:cs typeface="Times New Roman"/>
              </a:rPr>
              <a:t>is removed </a:t>
            </a:r>
            <a:r>
              <a:rPr sz="1200" dirty="0">
                <a:latin typeface="Times New Roman"/>
                <a:cs typeface="Times New Roman"/>
              </a:rPr>
              <a:t>prior to </a:t>
            </a:r>
            <a:r>
              <a:rPr sz="1200" spc="-5" dirty="0">
                <a:latin typeface="Times New Roman"/>
                <a:cs typeface="Times New Roman"/>
              </a:rPr>
              <a:t>integration </a:t>
            </a:r>
            <a:r>
              <a:rPr sz="1200" dirty="0">
                <a:latin typeface="Times New Roman"/>
                <a:cs typeface="Times New Roman"/>
              </a:rPr>
              <a:t>with  module</a:t>
            </a:r>
            <a:r>
              <a:rPr sz="1200" spc="-10" dirty="0">
                <a:latin typeface="Times New Roman"/>
                <a:cs typeface="Times New Roman"/>
              </a:rPr>
              <a:t> </a:t>
            </a:r>
            <a:r>
              <a:rPr sz="1200" dirty="0">
                <a:latin typeface="Times New Roman"/>
                <a:cs typeface="Times New Roman"/>
              </a:rPr>
              <a:t>Mb.</a:t>
            </a:r>
            <a:endParaRPr sz="1200">
              <a:latin typeface="Times New Roman"/>
              <a:cs typeface="Times New Roman"/>
            </a:endParaRPr>
          </a:p>
          <a:p>
            <a:pPr marL="12700" marR="9525" algn="just">
              <a:lnSpc>
                <a:spcPct val="110000"/>
              </a:lnSpc>
              <a:spcBef>
                <a:spcPts val="10"/>
              </a:spcBef>
            </a:pPr>
            <a:r>
              <a:rPr sz="1200" spc="-5" dirty="0">
                <a:latin typeface="Times New Roman"/>
                <a:cs typeface="Times New Roman"/>
              </a:rPr>
              <a:t>Both M</a:t>
            </a:r>
            <a:r>
              <a:rPr sz="1200" i="1" spc="-5" dirty="0">
                <a:latin typeface="Times New Roman"/>
                <a:cs typeface="Times New Roman"/>
              </a:rPr>
              <a:t>a </a:t>
            </a:r>
            <a:r>
              <a:rPr sz="1200" spc="-5" dirty="0">
                <a:latin typeface="Times New Roman"/>
                <a:cs typeface="Times New Roman"/>
              </a:rPr>
              <a:t>and M</a:t>
            </a:r>
            <a:r>
              <a:rPr sz="1200" i="1" spc="-5" dirty="0">
                <a:latin typeface="Times New Roman"/>
                <a:cs typeface="Times New Roman"/>
              </a:rPr>
              <a:t>b </a:t>
            </a:r>
            <a:r>
              <a:rPr sz="1200" spc="-5" dirty="0">
                <a:latin typeface="Times New Roman"/>
                <a:cs typeface="Times New Roman"/>
              </a:rPr>
              <a:t>will </a:t>
            </a:r>
            <a:r>
              <a:rPr sz="1200" dirty="0">
                <a:latin typeface="Times New Roman"/>
                <a:cs typeface="Times New Roman"/>
              </a:rPr>
              <a:t>ultimately be </a:t>
            </a:r>
            <a:r>
              <a:rPr sz="1200" spc="-5" dirty="0">
                <a:latin typeface="Times New Roman"/>
                <a:cs typeface="Times New Roman"/>
              </a:rPr>
              <a:t>integrated </a:t>
            </a:r>
            <a:r>
              <a:rPr sz="1200" dirty="0">
                <a:latin typeface="Times New Roman"/>
                <a:cs typeface="Times New Roman"/>
              </a:rPr>
              <a:t>with </a:t>
            </a:r>
            <a:r>
              <a:rPr sz="1200" spc="-5" dirty="0">
                <a:latin typeface="Times New Roman"/>
                <a:cs typeface="Times New Roman"/>
              </a:rPr>
              <a:t>component </a:t>
            </a:r>
            <a:r>
              <a:rPr sz="1200" dirty="0">
                <a:latin typeface="Times New Roman"/>
                <a:cs typeface="Times New Roman"/>
              </a:rPr>
              <a:t>M</a:t>
            </a:r>
            <a:r>
              <a:rPr sz="1200" i="1" dirty="0">
                <a:latin typeface="Times New Roman"/>
                <a:cs typeface="Times New Roman"/>
              </a:rPr>
              <a:t>c </a:t>
            </a:r>
            <a:r>
              <a:rPr sz="1200" dirty="0">
                <a:latin typeface="Times New Roman"/>
                <a:cs typeface="Times New Roman"/>
              </a:rPr>
              <a:t>, </a:t>
            </a:r>
            <a:r>
              <a:rPr sz="1200" spc="-5" dirty="0">
                <a:latin typeface="Times New Roman"/>
                <a:cs typeface="Times New Roman"/>
              </a:rPr>
              <a:t>and </a:t>
            </a:r>
            <a:r>
              <a:rPr sz="1200" dirty="0">
                <a:latin typeface="Times New Roman"/>
                <a:cs typeface="Times New Roman"/>
              </a:rPr>
              <a:t>so </a:t>
            </a:r>
            <a:r>
              <a:rPr sz="1200" spc="-5" dirty="0">
                <a:latin typeface="Times New Roman"/>
                <a:cs typeface="Times New Roman"/>
              </a:rPr>
              <a:t>forth. As integration  </a:t>
            </a:r>
            <a:r>
              <a:rPr sz="1200" dirty="0">
                <a:latin typeface="Times New Roman"/>
                <a:cs typeface="Times New Roman"/>
              </a:rPr>
              <a:t>moves </a:t>
            </a:r>
            <a:r>
              <a:rPr sz="1200" spc="-5" dirty="0">
                <a:latin typeface="Times New Roman"/>
                <a:cs typeface="Times New Roman"/>
              </a:rPr>
              <a:t>upward, </a:t>
            </a:r>
            <a:r>
              <a:rPr sz="1200" dirty="0">
                <a:latin typeface="Times New Roman"/>
                <a:cs typeface="Times New Roman"/>
              </a:rPr>
              <a:t>the need for </a:t>
            </a:r>
            <a:r>
              <a:rPr sz="1200" spc="-5" dirty="0">
                <a:latin typeface="Times New Roman"/>
                <a:cs typeface="Times New Roman"/>
              </a:rPr>
              <a:t>separate </a:t>
            </a:r>
            <a:r>
              <a:rPr sz="1200" dirty="0">
                <a:latin typeface="Times New Roman"/>
                <a:cs typeface="Times New Roman"/>
              </a:rPr>
              <a:t>test drivers lessens. </a:t>
            </a:r>
            <a:r>
              <a:rPr sz="1200" spc="-10" dirty="0">
                <a:latin typeface="Times New Roman"/>
                <a:cs typeface="Times New Roman"/>
              </a:rPr>
              <a:t>In </a:t>
            </a:r>
            <a:r>
              <a:rPr sz="1200" spc="-5" dirty="0">
                <a:latin typeface="Times New Roman"/>
                <a:cs typeface="Times New Roman"/>
              </a:rPr>
              <a:t>fact, </a:t>
            </a:r>
            <a:r>
              <a:rPr sz="1200" dirty="0">
                <a:latin typeface="Times New Roman"/>
                <a:cs typeface="Times New Roman"/>
              </a:rPr>
              <a:t>if the top </a:t>
            </a:r>
            <a:r>
              <a:rPr sz="1200" spc="-5" dirty="0">
                <a:latin typeface="Times New Roman"/>
                <a:cs typeface="Times New Roman"/>
              </a:rPr>
              <a:t>two levels </a:t>
            </a:r>
            <a:r>
              <a:rPr sz="1200" dirty="0">
                <a:latin typeface="Times New Roman"/>
                <a:cs typeface="Times New Roman"/>
              </a:rPr>
              <a:t>of </a:t>
            </a:r>
            <a:r>
              <a:rPr sz="1200" spc="-5" dirty="0">
                <a:latin typeface="Times New Roman"/>
                <a:cs typeface="Times New Roman"/>
              </a:rPr>
              <a:t>program  structure </a:t>
            </a:r>
            <a:r>
              <a:rPr sz="1200" dirty="0">
                <a:latin typeface="Times New Roman"/>
                <a:cs typeface="Times New Roman"/>
              </a:rPr>
              <a:t>are </a:t>
            </a:r>
            <a:r>
              <a:rPr sz="1200" spc="-5" dirty="0">
                <a:latin typeface="Times New Roman"/>
                <a:cs typeface="Times New Roman"/>
              </a:rPr>
              <a:t>integrated </a:t>
            </a:r>
            <a:r>
              <a:rPr sz="1200" dirty="0">
                <a:latin typeface="Times New Roman"/>
                <a:cs typeface="Times New Roman"/>
              </a:rPr>
              <a:t>top down, the number of </a:t>
            </a:r>
            <a:r>
              <a:rPr sz="1200" spc="-5" dirty="0">
                <a:latin typeface="Times New Roman"/>
                <a:cs typeface="Times New Roman"/>
              </a:rPr>
              <a:t>drivers can </a:t>
            </a:r>
            <a:r>
              <a:rPr sz="1200" spc="5" dirty="0">
                <a:latin typeface="Times New Roman"/>
                <a:cs typeface="Times New Roman"/>
              </a:rPr>
              <a:t>be </a:t>
            </a:r>
            <a:r>
              <a:rPr sz="1200" dirty="0">
                <a:latin typeface="Times New Roman"/>
                <a:cs typeface="Times New Roman"/>
              </a:rPr>
              <a:t>reduced substantially </a:t>
            </a:r>
            <a:r>
              <a:rPr sz="1200" spc="-5" dirty="0">
                <a:latin typeface="Times New Roman"/>
                <a:cs typeface="Times New Roman"/>
              </a:rPr>
              <a:t>and  integration </a:t>
            </a:r>
            <a:r>
              <a:rPr sz="1200" dirty="0">
                <a:latin typeface="Times New Roman"/>
                <a:cs typeface="Times New Roman"/>
              </a:rPr>
              <a:t>of </a:t>
            </a:r>
            <a:r>
              <a:rPr sz="1200" spc="-5" dirty="0">
                <a:latin typeface="Times New Roman"/>
                <a:cs typeface="Times New Roman"/>
              </a:rPr>
              <a:t>clusters is </a:t>
            </a:r>
            <a:r>
              <a:rPr sz="1200" dirty="0">
                <a:latin typeface="Times New Roman"/>
                <a:cs typeface="Times New Roman"/>
              </a:rPr>
              <a:t>greatly </a:t>
            </a:r>
            <a:r>
              <a:rPr sz="1200" spc="-5" dirty="0">
                <a:latin typeface="Times New Roman"/>
                <a:cs typeface="Times New Roman"/>
              </a:rPr>
              <a:t>simplified.</a:t>
            </a:r>
            <a:endParaRPr sz="1200">
              <a:latin typeface="Times New Roman"/>
              <a:cs typeface="Times New Roman"/>
            </a:endParaRPr>
          </a:p>
          <a:p>
            <a:pPr marL="12700" algn="just">
              <a:lnSpc>
                <a:spcPct val="100000"/>
              </a:lnSpc>
              <a:spcBef>
                <a:spcPts val="180"/>
              </a:spcBef>
            </a:pPr>
            <a:r>
              <a:rPr sz="1200" b="1" u="heavy" spc="-5" dirty="0">
                <a:uFill>
                  <a:solidFill>
                    <a:srgbClr val="000000"/>
                  </a:solidFill>
                </a:uFill>
                <a:latin typeface="Times New Roman"/>
                <a:cs typeface="Times New Roman"/>
              </a:rPr>
              <a:t>Regression </a:t>
            </a:r>
            <a:r>
              <a:rPr sz="1200" b="1" u="heavy" dirty="0">
                <a:uFill>
                  <a:solidFill>
                    <a:srgbClr val="000000"/>
                  </a:solidFill>
                </a:uFill>
                <a:latin typeface="Times New Roman"/>
                <a:cs typeface="Times New Roman"/>
              </a:rPr>
              <a:t>Testing</a:t>
            </a:r>
            <a:r>
              <a:rPr sz="1200" b="1" dirty="0">
                <a:latin typeface="Times New Roman"/>
                <a:cs typeface="Times New Roman"/>
              </a:rPr>
              <a:t>.</a:t>
            </a:r>
            <a:endParaRPr sz="1200">
              <a:latin typeface="Times New Roman"/>
              <a:cs typeface="Times New Roman"/>
            </a:endParaRPr>
          </a:p>
          <a:p>
            <a:pPr marL="469265" marR="5080" indent="-228600" algn="just">
              <a:lnSpc>
                <a:spcPct val="110300"/>
              </a:lnSpc>
              <a:spcBef>
                <a:spcPts val="60"/>
              </a:spcBef>
              <a:buFont typeface="Symbol"/>
              <a:buChar char=""/>
              <a:tabLst>
                <a:tab pos="469900" algn="l"/>
              </a:tabLst>
            </a:pPr>
            <a:r>
              <a:rPr sz="1200" spc="-5" dirty="0">
                <a:latin typeface="Times New Roman"/>
                <a:cs typeface="Times New Roman"/>
              </a:rPr>
              <a:t>Each </a:t>
            </a:r>
            <a:r>
              <a:rPr sz="1200" dirty="0">
                <a:latin typeface="Times New Roman"/>
                <a:cs typeface="Times New Roman"/>
              </a:rPr>
              <a:t>time a </a:t>
            </a:r>
            <a:r>
              <a:rPr sz="1200" spc="-5" dirty="0">
                <a:latin typeface="Times New Roman"/>
                <a:cs typeface="Times New Roman"/>
              </a:rPr>
              <a:t>new </a:t>
            </a:r>
            <a:r>
              <a:rPr sz="1200" dirty="0">
                <a:latin typeface="Times New Roman"/>
                <a:cs typeface="Times New Roman"/>
              </a:rPr>
              <a:t>module </a:t>
            </a:r>
            <a:r>
              <a:rPr sz="1200" spc="-5" dirty="0">
                <a:latin typeface="Times New Roman"/>
                <a:cs typeface="Times New Roman"/>
              </a:rPr>
              <a:t>is added as part </a:t>
            </a:r>
            <a:r>
              <a:rPr sz="1200" dirty="0">
                <a:latin typeface="Times New Roman"/>
                <a:cs typeface="Times New Roman"/>
              </a:rPr>
              <a:t>of </a:t>
            </a:r>
            <a:r>
              <a:rPr sz="1200" spc="-5" dirty="0">
                <a:latin typeface="Times New Roman"/>
                <a:cs typeface="Times New Roman"/>
              </a:rPr>
              <a:t>integration testing, </a:t>
            </a:r>
            <a:r>
              <a:rPr sz="1200" spc="5" dirty="0">
                <a:latin typeface="Times New Roman"/>
                <a:cs typeface="Times New Roman"/>
              </a:rPr>
              <a:t>the </a:t>
            </a:r>
            <a:r>
              <a:rPr sz="1200" spc="-5" dirty="0">
                <a:latin typeface="Times New Roman"/>
                <a:cs typeface="Times New Roman"/>
              </a:rPr>
              <a:t>software changes. New  data</a:t>
            </a:r>
            <a:r>
              <a:rPr sz="1200" spc="-30" dirty="0">
                <a:latin typeface="Times New Roman"/>
                <a:cs typeface="Times New Roman"/>
              </a:rPr>
              <a:t> </a:t>
            </a:r>
            <a:r>
              <a:rPr sz="1200" spc="-5" dirty="0">
                <a:latin typeface="Times New Roman"/>
                <a:cs typeface="Times New Roman"/>
              </a:rPr>
              <a:t>flow</a:t>
            </a:r>
            <a:r>
              <a:rPr sz="1200" spc="-25" dirty="0">
                <a:latin typeface="Times New Roman"/>
                <a:cs typeface="Times New Roman"/>
              </a:rPr>
              <a:t> </a:t>
            </a:r>
            <a:r>
              <a:rPr sz="1200" spc="-5" dirty="0">
                <a:latin typeface="Times New Roman"/>
                <a:cs typeface="Times New Roman"/>
              </a:rPr>
              <a:t>paths</a:t>
            </a:r>
            <a:r>
              <a:rPr sz="1200" spc="-25"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dirty="0">
                <a:latin typeface="Times New Roman"/>
                <a:cs typeface="Times New Roman"/>
              </a:rPr>
              <a:t>established,</a:t>
            </a:r>
            <a:r>
              <a:rPr sz="1200" spc="-25" dirty="0">
                <a:latin typeface="Times New Roman"/>
                <a:cs typeface="Times New Roman"/>
              </a:rPr>
              <a:t> </a:t>
            </a:r>
            <a:r>
              <a:rPr sz="1200" spc="-5" dirty="0">
                <a:latin typeface="Times New Roman"/>
                <a:cs typeface="Times New Roman"/>
              </a:rPr>
              <a:t>new</a:t>
            </a:r>
            <a:r>
              <a:rPr sz="1200" spc="-10" dirty="0">
                <a:latin typeface="Times New Roman"/>
                <a:cs typeface="Times New Roman"/>
              </a:rPr>
              <a:t> I/O</a:t>
            </a:r>
            <a:r>
              <a:rPr sz="1200" spc="-25" dirty="0">
                <a:latin typeface="Times New Roman"/>
                <a:cs typeface="Times New Roman"/>
              </a:rPr>
              <a:t> </a:t>
            </a:r>
            <a:r>
              <a:rPr sz="1200" spc="5" dirty="0">
                <a:latin typeface="Times New Roman"/>
                <a:cs typeface="Times New Roman"/>
              </a:rPr>
              <a:t>may</a:t>
            </a:r>
            <a:r>
              <a:rPr sz="1200" spc="-50" dirty="0">
                <a:latin typeface="Times New Roman"/>
                <a:cs typeface="Times New Roman"/>
              </a:rPr>
              <a:t> </a:t>
            </a:r>
            <a:r>
              <a:rPr sz="1200" dirty="0">
                <a:latin typeface="Times New Roman"/>
                <a:cs typeface="Times New Roman"/>
              </a:rPr>
              <a:t>occur,</a:t>
            </a:r>
            <a:r>
              <a:rPr sz="1200" spc="-20" dirty="0">
                <a:latin typeface="Times New Roman"/>
                <a:cs typeface="Times New Roman"/>
              </a:rPr>
              <a:t> </a:t>
            </a:r>
            <a:r>
              <a:rPr sz="1200" spc="-5" dirty="0">
                <a:latin typeface="Times New Roman"/>
                <a:cs typeface="Times New Roman"/>
              </a:rPr>
              <a:t>and</a:t>
            </a:r>
            <a:r>
              <a:rPr sz="1200" spc="-25" dirty="0">
                <a:latin typeface="Times New Roman"/>
                <a:cs typeface="Times New Roman"/>
              </a:rPr>
              <a:t> </a:t>
            </a:r>
            <a:r>
              <a:rPr sz="1200" spc="-5" dirty="0">
                <a:latin typeface="Times New Roman"/>
                <a:cs typeface="Times New Roman"/>
              </a:rPr>
              <a:t>new</a:t>
            </a:r>
            <a:r>
              <a:rPr sz="1200" spc="-25" dirty="0">
                <a:latin typeface="Times New Roman"/>
                <a:cs typeface="Times New Roman"/>
              </a:rPr>
              <a:t> </a:t>
            </a:r>
            <a:r>
              <a:rPr sz="1200" spc="-5" dirty="0">
                <a:latin typeface="Times New Roman"/>
                <a:cs typeface="Times New Roman"/>
              </a:rPr>
              <a:t>control</a:t>
            </a:r>
            <a:r>
              <a:rPr sz="1200" spc="-25" dirty="0">
                <a:latin typeface="Times New Roman"/>
                <a:cs typeface="Times New Roman"/>
              </a:rPr>
              <a:t> </a:t>
            </a:r>
            <a:r>
              <a:rPr sz="1200" dirty="0">
                <a:latin typeface="Times New Roman"/>
                <a:cs typeface="Times New Roman"/>
              </a:rPr>
              <a:t>logic</a:t>
            </a:r>
            <a:r>
              <a:rPr sz="1200" spc="-25"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dirty="0">
                <a:latin typeface="Times New Roman"/>
                <a:cs typeface="Times New Roman"/>
              </a:rPr>
              <a:t>invoked.</a:t>
            </a:r>
            <a:r>
              <a:rPr sz="1200" spc="-25" dirty="0">
                <a:latin typeface="Times New Roman"/>
                <a:cs typeface="Times New Roman"/>
              </a:rPr>
              <a:t> </a:t>
            </a:r>
            <a:r>
              <a:rPr sz="1200" dirty="0">
                <a:latin typeface="Times New Roman"/>
                <a:cs typeface="Times New Roman"/>
              </a:rPr>
              <a:t>Side  </a:t>
            </a:r>
            <a:r>
              <a:rPr sz="1200" spc="-5" dirty="0">
                <a:latin typeface="Times New Roman"/>
                <a:cs typeface="Times New Roman"/>
              </a:rPr>
              <a:t>effects associated </a:t>
            </a:r>
            <a:r>
              <a:rPr sz="1200" dirty="0">
                <a:latin typeface="Times New Roman"/>
                <a:cs typeface="Times New Roman"/>
              </a:rPr>
              <a:t>with these </a:t>
            </a:r>
            <a:r>
              <a:rPr sz="1200" spc="-5" dirty="0">
                <a:latin typeface="Times New Roman"/>
                <a:cs typeface="Times New Roman"/>
              </a:rPr>
              <a:t>changes </a:t>
            </a:r>
            <a:r>
              <a:rPr sz="1200" spc="5" dirty="0">
                <a:latin typeface="Times New Roman"/>
                <a:cs typeface="Times New Roman"/>
              </a:rPr>
              <a:t>may </a:t>
            </a:r>
            <a:r>
              <a:rPr sz="1200" dirty="0">
                <a:latin typeface="Times New Roman"/>
                <a:cs typeface="Times New Roman"/>
              </a:rPr>
              <a:t>cause problems with </a:t>
            </a:r>
            <a:r>
              <a:rPr sz="1200" spc="-5" dirty="0">
                <a:latin typeface="Times New Roman"/>
                <a:cs typeface="Times New Roman"/>
              </a:rPr>
              <a:t>functions </a:t>
            </a:r>
            <a:r>
              <a:rPr sz="1200" dirty="0">
                <a:latin typeface="Times New Roman"/>
                <a:cs typeface="Times New Roman"/>
              </a:rPr>
              <a:t>that previously  </a:t>
            </a:r>
            <a:r>
              <a:rPr sz="1200" spc="-5" dirty="0">
                <a:latin typeface="Times New Roman"/>
                <a:cs typeface="Times New Roman"/>
              </a:rPr>
              <a:t>worked flawlessly.</a:t>
            </a:r>
            <a:endParaRPr sz="1200">
              <a:latin typeface="Times New Roman"/>
              <a:cs typeface="Times New Roman"/>
            </a:endParaRPr>
          </a:p>
          <a:p>
            <a:pPr marL="469265" marR="10160" indent="-228600" algn="just">
              <a:lnSpc>
                <a:spcPct val="110000"/>
              </a:lnSpc>
              <a:buSzPct val="91666"/>
              <a:buFont typeface="Symbol"/>
              <a:buChar char=""/>
              <a:tabLst>
                <a:tab pos="469900" algn="l"/>
              </a:tabLst>
            </a:pPr>
            <a:r>
              <a:rPr sz="1200" spc="-5" dirty="0">
                <a:solidFill>
                  <a:srgbClr val="393939"/>
                </a:solidFill>
                <a:latin typeface="Times New Roman"/>
                <a:cs typeface="Times New Roman"/>
              </a:rPr>
              <a:t>Regression</a:t>
            </a:r>
            <a:r>
              <a:rPr sz="1200" spc="-60" dirty="0">
                <a:solidFill>
                  <a:srgbClr val="393939"/>
                </a:solidFill>
                <a:latin typeface="Times New Roman"/>
                <a:cs typeface="Times New Roman"/>
              </a:rPr>
              <a:t> </a:t>
            </a:r>
            <a:r>
              <a:rPr sz="1200" dirty="0">
                <a:solidFill>
                  <a:srgbClr val="393939"/>
                </a:solidFill>
                <a:latin typeface="Times New Roman"/>
                <a:cs typeface="Times New Roman"/>
              </a:rPr>
              <a:t>testing</a:t>
            </a:r>
            <a:r>
              <a:rPr sz="1200" spc="-55" dirty="0">
                <a:solidFill>
                  <a:srgbClr val="393939"/>
                </a:solidFill>
                <a:latin typeface="Times New Roman"/>
                <a:cs typeface="Times New Roman"/>
              </a:rPr>
              <a:t> </a:t>
            </a:r>
            <a:r>
              <a:rPr sz="1200" spc="-5" dirty="0">
                <a:solidFill>
                  <a:srgbClr val="393939"/>
                </a:solidFill>
                <a:latin typeface="Times New Roman"/>
                <a:cs typeface="Times New Roman"/>
              </a:rPr>
              <a:t>refers</a:t>
            </a:r>
            <a:r>
              <a:rPr sz="1200" spc="-50" dirty="0">
                <a:solidFill>
                  <a:srgbClr val="393939"/>
                </a:solidFill>
                <a:latin typeface="Times New Roman"/>
                <a:cs typeface="Times New Roman"/>
              </a:rPr>
              <a:t> </a:t>
            </a:r>
            <a:r>
              <a:rPr sz="1200" dirty="0">
                <a:solidFill>
                  <a:srgbClr val="393939"/>
                </a:solidFill>
                <a:latin typeface="Times New Roman"/>
                <a:cs typeface="Times New Roman"/>
              </a:rPr>
              <a:t>to</a:t>
            </a:r>
            <a:r>
              <a:rPr sz="1200" spc="-55" dirty="0">
                <a:solidFill>
                  <a:srgbClr val="393939"/>
                </a:solidFill>
                <a:latin typeface="Times New Roman"/>
                <a:cs typeface="Times New Roman"/>
              </a:rPr>
              <a:t> </a:t>
            </a:r>
            <a:r>
              <a:rPr sz="1200" dirty="0">
                <a:solidFill>
                  <a:srgbClr val="393939"/>
                </a:solidFill>
                <a:latin typeface="Times New Roman"/>
                <a:cs typeface="Times New Roman"/>
              </a:rPr>
              <a:t>a</a:t>
            </a:r>
            <a:r>
              <a:rPr sz="1200" spc="-60" dirty="0">
                <a:solidFill>
                  <a:srgbClr val="393939"/>
                </a:solidFill>
                <a:latin typeface="Times New Roman"/>
                <a:cs typeface="Times New Roman"/>
              </a:rPr>
              <a:t> </a:t>
            </a:r>
            <a:r>
              <a:rPr sz="1200" spc="-5" dirty="0">
                <a:solidFill>
                  <a:srgbClr val="393939"/>
                </a:solidFill>
                <a:latin typeface="Times New Roman"/>
                <a:cs typeface="Times New Roman"/>
              </a:rPr>
              <a:t>type</a:t>
            </a:r>
            <a:r>
              <a:rPr sz="1200" spc="-50" dirty="0">
                <a:solidFill>
                  <a:srgbClr val="393939"/>
                </a:solidFill>
                <a:latin typeface="Times New Roman"/>
                <a:cs typeface="Times New Roman"/>
              </a:rPr>
              <a:t> </a:t>
            </a:r>
            <a:r>
              <a:rPr sz="1200" dirty="0">
                <a:solidFill>
                  <a:srgbClr val="393939"/>
                </a:solidFill>
                <a:latin typeface="Times New Roman"/>
                <a:cs typeface="Times New Roman"/>
              </a:rPr>
              <a:t>of</a:t>
            </a:r>
            <a:r>
              <a:rPr sz="1200" spc="-65" dirty="0">
                <a:solidFill>
                  <a:srgbClr val="393939"/>
                </a:solidFill>
                <a:latin typeface="Times New Roman"/>
                <a:cs typeface="Times New Roman"/>
              </a:rPr>
              <a:t> </a:t>
            </a:r>
            <a:r>
              <a:rPr sz="1200" dirty="0">
                <a:solidFill>
                  <a:srgbClr val="393939"/>
                </a:solidFill>
                <a:latin typeface="Times New Roman"/>
                <a:cs typeface="Times New Roman"/>
              </a:rPr>
              <a:t>software</a:t>
            </a:r>
            <a:r>
              <a:rPr sz="1200" spc="-65" dirty="0">
                <a:solidFill>
                  <a:srgbClr val="393939"/>
                </a:solidFill>
                <a:latin typeface="Times New Roman"/>
                <a:cs typeface="Times New Roman"/>
              </a:rPr>
              <a:t> </a:t>
            </a:r>
            <a:r>
              <a:rPr sz="1200" dirty="0">
                <a:solidFill>
                  <a:srgbClr val="393939"/>
                </a:solidFill>
                <a:latin typeface="Times New Roman"/>
                <a:cs typeface="Times New Roman"/>
              </a:rPr>
              <a:t>testing</a:t>
            </a:r>
            <a:r>
              <a:rPr sz="1200" spc="-70" dirty="0">
                <a:solidFill>
                  <a:srgbClr val="393939"/>
                </a:solidFill>
                <a:latin typeface="Times New Roman"/>
                <a:cs typeface="Times New Roman"/>
              </a:rPr>
              <a:t> </a:t>
            </a:r>
            <a:r>
              <a:rPr sz="1200" dirty="0">
                <a:solidFill>
                  <a:srgbClr val="393939"/>
                </a:solidFill>
                <a:latin typeface="Times New Roman"/>
                <a:cs typeface="Times New Roman"/>
              </a:rPr>
              <a:t>that</a:t>
            </a:r>
            <a:r>
              <a:rPr sz="1200" spc="-55" dirty="0">
                <a:solidFill>
                  <a:srgbClr val="393939"/>
                </a:solidFill>
                <a:latin typeface="Times New Roman"/>
                <a:cs typeface="Times New Roman"/>
              </a:rPr>
              <a:t> </a:t>
            </a:r>
            <a:r>
              <a:rPr sz="1200" spc="-5" dirty="0">
                <a:solidFill>
                  <a:srgbClr val="393939"/>
                </a:solidFill>
                <a:latin typeface="Times New Roman"/>
                <a:cs typeface="Times New Roman"/>
              </a:rPr>
              <a:t>is</a:t>
            </a:r>
            <a:r>
              <a:rPr sz="1200" spc="-55" dirty="0">
                <a:solidFill>
                  <a:srgbClr val="393939"/>
                </a:solidFill>
                <a:latin typeface="Times New Roman"/>
                <a:cs typeface="Times New Roman"/>
              </a:rPr>
              <a:t> </a:t>
            </a:r>
            <a:r>
              <a:rPr sz="1200" spc="-5" dirty="0">
                <a:solidFill>
                  <a:srgbClr val="393939"/>
                </a:solidFill>
                <a:latin typeface="Times New Roman"/>
                <a:cs typeface="Times New Roman"/>
              </a:rPr>
              <a:t>used</a:t>
            </a:r>
            <a:r>
              <a:rPr sz="1200" spc="-55" dirty="0">
                <a:solidFill>
                  <a:srgbClr val="393939"/>
                </a:solidFill>
                <a:latin typeface="Times New Roman"/>
                <a:cs typeface="Times New Roman"/>
              </a:rPr>
              <a:t> </a:t>
            </a:r>
            <a:r>
              <a:rPr sz="1200" dirty="0">
                <a:solidFill>
                  <a:srgbClr val="393939"/>
                </a:solidFill>
                <a:latin typeface="Times New Roman"/>
                <a:cs typeface="Times New Roman"/>
              </a:rPr>
              <a:t>to</a:t>
            </a:r>
            <a:r>
              <a:rPr sz="1200" spc="-60" dirty="0">
                <a:solidFill>
                  <a:srgbClr val="393939"/>
                </a:solidFill>
                <a:latin typeface="Times New Roman"/>
                <a:cs typeface="Times New Roman"/>
              </a:rPr>
              <a:t> </a:t>
            </a:r>
            <a:r>
              <a:rPr sz="1200" dirty="0">
                <a:solidFill>
                  <a:srgbClr val="393939"/>
                </a:solidFill>
                <a:latin typeface="Times New Roman"/>
                <a:cs typeface="Times New Roman"/>
              </a:rPr>
              <a:t>verify</a:t>
            </a:r>
            <a:r>
              <a:rPr sz="1200" spc="-80" dirty="0">
                <a:solidFill>
                  <a:srgbClr val="393939"/>
                </a:solidFill>
                <a:latin typeface="Times New Roman"/>
                <a:cs typeface="Times New Roman"/>
              </a:rPr>
              <a:t> </a:t>
            </a:r>
            <a:r>
              <a:rPr sz="1200" spc="5" dirty="0">
                <a:solidFill>
                  <a:srgbClr val="393939"/>
                </a:solidFill>
                <a:latin typeface="Times New Roman"/>
                <a:cs typeface="Times New Roman"/>
              </a:rPr>
              <a:t>any</a:t>
            </a:r>
            <a:r>
              <a:rPr sz="1200" spc="-80" dirty="0">
                <a:solidFill>
                  <a:srgbClr val="393939"/>
                </a:solidFill>
                <a:latin typeface="Times New Roman"/>
                <a:cs typeface="Times New Roman"/>
              </a:rPr>
              <a:t> </a:t>
            </a:r>
            <a:r>
              <a:rPr sz="1200" spc="-5" dirty="0">
                <a:solidFill>
                  <a:srgbClr val="393939"/>
                </a:solidFill>
                <a:latin typeface="Times New Roman"/>
                <a:cs typeface="Times New Roman"/>
              </a:rPr>
              <a:t>modification  </a:t>
            </a:r>
            <a:r>
              <a:rPr sz="1200" dirty="0">
                <a:solidFill>
                  <a:srgbClr val="393939"/>
                </a:solidFill>
                <a:latin typeface="Times New Roman"/>
                <a:cs typeface="Times New Roman"/>
              </a:rPr>
              <a:t>or </a:t>
            </a:r>
            <a:r>
              <a:rPr sz="1200" spc="-5" dirty="0">
                <a:solidFill>
                  <a:srgbClr val="393939"/>
                </a:solidFill>
                <a:latin typeface="Times New Roman"/>
                <a:cs typeface="Times New Roman"/>
              </a:rPr>
              <a:t>update </a:t>
            </a:r>
            <a:r>
              <a:rPr sz="1200" dirty="0">
                <a:solidFill>
                  <a:srgbClr val="393939"/>
                </a:solidFill>
                <a:latin typeface="Times New Roman"/>
                <a:cs typeface="Times New Roman"/>
              </a:rPr>
              <a:t>in a </a:t>
            </a:r>
            <a:r>
              <a:rPr sz="1200" spc="-5" dirty="0">
                <a:solidFill>
                  <a:srgbClr val="393939"/>
                </a:solidFill>
                <a:latin typeface="Times New Roman"/>
                <a:cs typeface="Times New Roman"/>
              </a:rPr>
              <a:t>software </a:t>
            </a:r>
            <a:r>
              <a:rPr sz="1200" dirty="0">
                <a:solidFill>
                  <a:srgbClr val="393939"/>
                </a:solidFill>
                <a:latin typeface="Times New Roman"/>
                <a:cs typeface="Times New Roman"/>
              </a:rPr>
              <a:t>without </a:t>
            </a:r>
            <a:r>
              <a:rPr sz="1200" spc="-5" dirty="0">
                <a:solidFill>
                  <a:srgbClr val="393939"/>
                </a:solidFill>
                <a:latin typeface="Times New Roman"/>
                <a:cs typeface="Times New Roman"/>
              </a:rPr>
              <a:t>affecting </a:t>
            </a:r>
            <a:r>
              <a:rPr sz="1200" dirty="0">
                <a:solidFill>
                  <a:srgbClr val="393939"/>
                </a:solidFill>
                <a:latin typeface="Times New Roman"/>
                <a:cs typeface="Times New Roman"/>
              </a:rPr>
              <a:t>the </a:t>
            </a:r>
            <a:r>
              <a:rPr sz="1200" spc="-5" dirty="0">
                <a:solidFill>
                  <a:srgbClr val="393939"/>
                </a:solidFill>
                <a:latin typeface="Times New Roman"/>
                <a:cs typeface="Times New Roman"/>
              </a:rPr>
              <a:t>overall </a:t>
            </a:r>
            <a:r>
              <a:rPr sz="1200" dirty="0">
                <a:solidFill>
                  <a:srgbClr val="393939"/>
                </a:solidFill>
                <a:latin typeface="Times New Roman"/>
                <a:cs typeface="Times New Roman"/>
              </a:rPr>
              <a:t>working functionality of the said  </a:t>
            </a:r>
            <a:r>
              <a:rPr sz="1200" spc="-5" dirty="0">
                <a:solidFill>
                  <a:srgbClr val="393939"/>
                </a:solidFill>
                <a:latin typeface="Times New Roman"/>
                <a:cs typeface="Times New Roman"/>
              </a:rPr>
              <a:t>software</a:t>
            </a:r>
            <a:r>
              <a:rPr sz="1100" b="1" spc="-5" dirty="0">
                <a:solidFill>
                  <a:srgbClr val="393939"/>
                </a:solidFill>
                <a:latin typeface="Arial"/>
                <a:cs typeface="Arial"/>
              </a:rPr>
              <a:t>.</a:t>
            </a:r>
            <a:endParaRPr sz="1100">
              <a:latin typeface="Arial"/>
              <a:cs typeface="Arial"/>
            </a:endParaRPr>
          </a:p>
          <a:p>
            <a:pPr marL="469265" marR="9525" indent="-228600" algn="just">
              <a:lnSpc>
                <a:spcPct val="110000"/>
              </a:lnSpc>
              <a:spcBef>
                <a:spcPts val="95"/>
              </a:spcBef>
              <a:buClr>
                <a:srgbClr val="393939"/>
              </a:buClr>
              <a:buFont typeface="Symbol"/>
              <a:buChar char=""/>
              <a:tabLst>
                <a:tab pos="469900" algn="l"/>
              </a:tabLst>
            </a:pPr>
            <a:r>
              <a:rPr sz="1200" spc="-5" dirty="0">
                <a:solidFill>
                  <a:srgbClr val="333333"/>
                </a:solidFill>
                <a:latin typeface="Times New Roman"/>
                <a:cs typeface="Times New Roman"/>
              </a:rPr>
              <a:t>Test</a:t>
            </a:r>
            <a:r>
              <a:rPr sz="1200" spc="-35" dirty="0">
                <a:solidFill>
                  <a:srgbClr val="333333"/>
                </a:solidFill>
                <a:latin typeface="Times New Roman"/>
                <a:cs typeface="Times New Roman"/>
              </a:rPr>
              <a:t> </a:t>
            </a:r>
            <a:r>
              <a:rPr sz="1200" spc="-5" dirty="0">
                <a:solidFill>
                  <a:srgbClr val="333333"/>
                </a:solidFill>
                <a:latin typeface="Times New Roman"/>
                <a:cs typeface="Times New Roman"/>
              </a:rPr>
              <a:t>cases</a:t>
            </a:r>
            <a:r>
              <a:rPr sz="1200" spc="-30" dirty="0">
                <a:solidFill>
                  <a:srgbClr val="333333"/>
                </a:solidFill>
                <a:latin typeface="Times New Roman"/>
                <a:cs typeface="Times New Roman"/>
              </a:rPr>
              <a:t> </a:t>
            </a:r>
            <a:r>
              <a:rPr sz="1200" dirty="0">
                <a:solidFill>
                  <a:srgbClr val="333333"/>
                </a:solidFill>
                <a:latin typeface="Times New Roman"/>
                <a:cs typeface="Times New Roman"/>
              </a:rPr>
              <a:t>are</a:t>
            </a:r>
            <a:r>
              <a:rPr sz="1200" spc="-30" dirty="0">
                <a:solidFill>
                  <a:srgbClr val="333333"/>
                </a:solidFill>
                <a:latin typeface="Times New Roman"/>
                <a:cs typeface="Times New Roman"/>
              </a:rPr>
              <a:t> </a:t>
            </a:r>
            <a:r>
              <a:rPr sz="1200" dirty="0">
                <a:solidFill>
                  <a:srgbClr val="333333"/>
                </a:solidFill>
                <a:latin typeface="Times New Roman"/>
                <a:cs typeface="Times New Roman"/>
              </a:rPr>
              <a:t>re-executed</a:t>
            </a:r>
            <a:r>
              <a:rPr sz="1200" spc="-35" dirty="0">
                <a:solidFill>
                  <a:srgbClr val="333333"/>
                </a:solidFill>
                <a:latin typeface="Times New Roman"/>
                <a:cs typeface="Times New Roman"/>
              </a:rPr>
              <a:t> </a:t>
            </a:r>
            <a:r>
              <a:rPr sz="1200" dirty="0">
                <a:solidFill>
                  <a:srgbClr val="333333"/>
                </a:solidFill>
                <a:latin typeface="Times New Roman"/>
                <a:cs typeface="Times New Roman"/>
              </a:rPr>
              <a:t>to</a:t>
            </a:r>
            <a:r>
              <a:rPr sz="1200" spc="-30" dirty="0">
                <a:solidFill>
                  <a:srgbClr val="333333"/>
                </a:solidFill>
                <a:latin typeface="Times New Roman"/>
                <a:cs typeface="Times New Roman"/>
              </a:rPr>
              <a:t> </a:t>
            </a:r>
            <a:r>
              <a:rPr sz="1200" spc="-5" dirty="0">
                <a:solidFill>
                  <a:srgbClr val="333333"/>
                </a:solidFill>
                <a:latin typeface="Times New Roman"/>
                <a:cs typeface="Times New Roman"/>
              </a:rPr>
              <a:t>check</a:t>
            </a:r>
            <a:r>
              <a:rPr sz="1200" spc="-40" dirty="0">
                <a:solidFill>
                  <a:srgbClr val="333333"/>
                </a:solidFill>
                <a:latin typeface="Times New Roman"/>
                <a:cs typeface="Times New Roman"/>
              </a:rPr>
              <a:t> </a:t>
            </a:r>
            <a:r>
              <a:rPr sz="1200" dirty="0">
                <a:solidFill>
                  <a:srgbClr val="333333"/>
                </a:solidFill>
                <a:latin typeface="Times New Roman"/>
                <a:cs typeface="Times New Roman"/>
              </a:rPr>
              <a:t>the</a:t>
            </a:r>
            <a:r>
              <a:rPr sz="1200" spc="-35" dirty="0">
                <a:solidFill>
                  <a:srgbClr val="333333"/>
                </a:solidFill>
                <a:latin typeface="Times New Roman"/>
                <a:cs typeface="Times New Roman"/>
              </a:rPr>
              <a:t> </a:t>
            </a:r>
            <a:r>
              <a:rPr sz="1200" dirty="0">
                <a:solidFill>
                  <a:srgbClr val="333333"/>
                </a:solidFill>
                <a:latin typeface="Times New Roman"/>
                <a:cs typeface="Times New Roman"/>
              </a:rPr>
              <a:t>previous</a:t>
            </a:r>
            <a:r>
              <a:rPr sz="1200" spc="-30" dirty="0">
                <a:solidFill>
                  <a:srgbClr val="333333"/>
                </a:solidFill>
                <a:latin typeface="Times New Roman"/>
                <a:cs typeface="Times New Roman"/>
              </a:rPr>
              <a:t> </a:t>
            </a:r>
            <a:r>
              <a:rPr sz="1200" dirty="0">
                <a:solidFill>
                  <a:srgbClr val="333333"/>
                </a:solidFill>
                <a:latin typeface="Times New Roman"/>
                <a:cs typeface="Times New Roman"/>
              </a:rPr>
              <a:t>functionality</a:t>
            </a:r>
            <a:r>
              <a:rPr sz="1200" spc="-55" dirty="0">
                <a:solidFill>
                  <a:srgbClr val="333333"/>
                </a:solidFill>
                <a:latin typeface="Times New Roman"/>
                <a:cs typeface="Times New Roman"/>
              </a:rPr>
              <a:t> </a:t>
            </a:r>
            <a:r>
              <a:rPr sz="1200" dirty="0">
                <a:solidFill>
                  <a:srgbClr val="333333"/>
                </a:solidFill>
                <a:latin typeface="Times New Roman"/>
                <a:cs typeface="Times New Roman"/>
              </a:rPr>
              <a:t>of</a:t>
            </a:r>
            <a:r>
              <a:rPr sz="1200" spc="-25" dirty="0">
                <a:solidFill>
                  <a:srgbClr val="333333"/>
                </a:solidFill>
                <a:latin typeface="Times New Roman"/>
                <a:cs typeface="Times New Roman"/>
              </a:rPr>
              <a:t> </a:t>
            </a:r>
            <a:r>
              <a:rPr sz="1200" dirty="0">
                <a:solidFill>
                  <a:srgbClr val="333333"/>
                </a:solidFill>
                <a:latin typeface="Times New Roman"/>
                <a:cs typeface="Times New Roman"/>
              </a:rPr>
              <a:t>the</a:t>
            </a:r>
            <a:r>
              <a:rPr sz="1200" spc="-30" dirty="0">
                <a:solidFill>
                  <a:srgbClr val="333333"/>
                </a:solidFill>
                <a:latin typeface="Times New Roman"/>
                <a:cs typeface="Times New Roman"/>
              </a:rPr>
              <a:t> </a:t>
            </a:r>
            <a:r>
              <a:rPr sz="1200" spc="-5" dirty="0">
                <a:solidFill>
                  <a:srgbClr val="333333"/>
                </a:solidFill>
                <a:latin typeface="Times New Roman"/>
                <a:cs typeface="Times New Roman"/>
              </a:rPr>
              <a:t>application</a:t>
            </a:r>
            <a:r>
              <a:rPr sz="1200" spc="-30" dirty="0">
                <a:solidFill>
                  <a:srgbClr val="333333"/>
                </a:solidFill>
                <a:latin typeface="Times New Roman"/>
                <a:cs typeface="Times New Roman"/>
              </a:rPr>
              <a:t> </a:t>
            </a:r>
            <a:r>
              <a:rPr sz="1200" spc="-5" dirty="0">
                <a:solidFill>
                  <a:srgbClr val="333333"/>
                </a:solidFill>
                <a:latin typeface="Times New Roman"/>
                <a:cs typeface="Times New Roman"/>
              </a:rPr>
              <a:t>is</a:t>
            </a:r>
            <a:r>
              <a:rPr sz="1200" spc="-30" dirty="0">
                <a:solidFill>
                  <a:srgbClr val="333333"/>
                </a:solidFill>
                <a:latin typeface="Times New Roman"/>
                <a:cs typeface="Times New Roman"/>
              </a:rPr>
              <a:t> </a:t>
            </a:r>
            <a:r>
              <a:rPr sz="1200" spc="-5" dirty="0">
                <a:solidFill>
                  <a:srgbClr val="333333"/>
                </a:solidFill>
                <a:latin typeface="Times New Roman"/>
                <a:cs typeface="Times New Roman"/>
              </a:rPr>
              <a:t>working  fine, and </a:t>
            </a:r>
            <a:r>
              <a:rPr sz="1200" dirty="0">
                <a:solidFill>
                  <a:srgbClr val="333333"/>
                </a:solidFill>
                <a:latin typeface="Times New Roman"/>
                <a:cs typeface="Times New Roman"/>
              </a:rPr>
              <a:t>the </a:t>
            </a:r>
            <a:r>
              <a:rPr sz="1200" spc="-5" dirty="0">
                <a:solidFill>
                  <a:srgbClr val="333333"/>
                </a:solidFill>
                <a:latin typeface="Times New Roman"/>
                <a:cs typeface="Times New Roman"/>
              </a:rPr>
              <a:t>new </a:t>
            </a:r>
            <a:r>
              <a:rPr sz="1200" dirty="0">
                <a:solidFill>
                  <a:srgbClr val="333333"/>
                </a:solidFill>
                <a:latin typeface="Times New Roman"/>
                <a:cs typeface="Times New Roman"/>
              </a:rPr>
              <a:t>changes </a:t>
            </a:r>
            <a:r>
              <a:rPr sz="1200" spc="-5" dirty="0">
                <a:solidFill>
                  <a:srgbClr val="333333"/>
                </a:solidFill>
                <a:latin typeface="Times New Roman"/>
                <a:cs typeface="Times New Roman"/>
              </a:rPr>
              <a:t>have </a:t>
            </a:r>
            <a:r>
              <a:rPr sz="1200" dirty="0">
                <a:solidFill>
                  <a:srgbClr val="333333"/>
                </a:solidFill>
                <a:latin typeface="Times New Roman"/>
                <a:cs typeface="Times New Roman"/>
              </a:rPr>
              <a:t>not </a:t>
            </a:r>
            <a:r>
              <a:rPr sz="1200" spc="-5" dirty="0">
                <a:solidFill>
                  <a:srgbClr val="333333"/>
                </a:solidFill>
                <a:latin typeface="Times New Roman"/>
                <a:cs typeface="Times New Roman"/>
              </a:rPr>
              <a:t>produced </a:t>
            </a:r>
            <a:r>
              <a:rPr sz="1200" spc="5" dirty="0">
                <a:solidFill>
                  <a:srgbClr val="333333"/>
                </a:solidFill>
                <a:latin typeface="Times New Roman"/>
                <a:cs typeface="Times New Roman"/>
              </a:rPr>
              <a:t>any</a:t>
            </a:r>
            <a:r>
              <a:rPr sz="1200" dirty="0">
                <a:solidFill>
                  <a:srgbClr val="333333"/>
                </a:solidFill>
                <a:latin typeface="Times New Roman"/>
                <a:cs typeface="Times New Roman"/>
              </a:rPr>
              <a:t> </a:t>
            </a:r>
            <a:r>
              <a:rPr sz="1200" spc="-5" dirty="0">
                <a:solidFill>
                  <a:srgbClr val="333333"/>
                </a:solidFill>
                <a:latin typeface="Times New Roman"/>
                <a:cs typeface="Times New Roman"/>
              </a:rPr>
              <a:t>bugs.</a:t>
            </a:r>
            <a:endParaRPr sz="1200">
              <a:latin typeface="Times New Roman"/>
              <a:cs typeface="Times New Roman"/>
            </a:endParaRPr>
          </a:p>
          <a:p>
            <a:pPr marL="469265" marR="8255" indent="-228600" algn="just">
              <a:lnSpc>
                <a:spcPct val="110400"/>
              </a:lnSpc>
              <a:spcBef>
                <a:spcPts val="80"/>
              </a:spcBef>
              <a:buFont typeface="Symbol"/>
              <a:buChar char=""/>
              <a:tabLst>
                <a:tab pos="509905" algn="l"/>
              </a:tabLst>
            </a:pPr>
            <a:r>
              <a:rPr dirty="0"/>
              <a:t>	</a:t>
            </a:r>
            <a:r>
              <a:rPr sz="1200" spc="-15" dirty="0">
                <a:latin typeface="Times New Roman"/>
                <a:cs typeface="Times New Roman"/>
              </a:rPr>
              <a:t>In </a:t>
            </a:r>
            <a:r>
              <a:rPr sz="1200" dirty="0">
                <a:latin typeface="Times New Roman"/>
                <a:cs typeface="Times New Roman"/>
              </a:rPr>
              <a:t>the </a:t>
            </a:r>
            <a:r>
              <a:rPr sz="1200" spc="-5" dirty="0">
                <a:latin typeface="Times New Roman"/>
                <a:cs typeface="Times New Roman"/>
              </a:rPr>
              <a:t>context </a:t>
            </a:r>
            <a:r>
              <a:rPr sz="1200" dirty="0">
                <a:latin typeface="Times New Roman"/>
                <a:cs typeface="Times New Roman"/>
              </a:rPr>
              <a:t>of </a:t>
            </a:r>
            <a:r>
              <a:rPr sz="1200" spc="-5" dirty="0">
                <a:latin typeface="Times New Roman"/>
                <a:cs typeface="Times New Roman"/>
              </a:rPr>
              <a:t>an integration </a:t>
            </a:r>
            <a:r>
              <a:rPr sz="1200" dirty="0">
                <a:latin typeface="Times New Roman"/>
                <a:cs typeface="Times New Roman"/>
              </a:rPr>
              <a:t>test </a:t>
            </a:r>
            <a:r>
              <a:rPr sz="1200" spc="-5" dirty="0">
                <a:latin typeface="Times New Roman"/>
                <a:cs typeface="Times New Roman"/>
              </a:rPr>
              <a:t>strategy, </a:t>
            </a:r>
            <a:r>
              <a:rPr sz="1200" b="1" i="1" u="heavy" dirty="0">
                <a:uFill>
                  <a:solidFill>
                    <a:srgbClr val="000000"/>
                  </a:solidFill>
                </a:uFill>
                <a:latin typeface="Times New Roman"/>
                <a:cs typeface="Times New Roman"/>
              </a:rPr>
              <a:t>regression </a:t>
            </a:r>
            <a:r>
              <a:rPr sz="1200" b="1" i="1" u="heavy" spc="-5" dirty="0">
                <a:uFill>
                  <a:solidFill>
                    <a:srgbClr val="000000"/>
                  </a:solidFill>
                </a:uFill>
                <a:latin typeface="Times New Roman"/>
                <a:cs typeface="Times New Roman"/>
              </a:rPr>
              <a:t>testing</a:t>
            </a:r>
            <a:r>
              <a:rPr sz="1200" b="1" i="1" spc="-5" dirty="0">
                <a:latin typeface="Times New Roman"/>
                <a:cs typeface="Times New Roman"/>
              </a:rPr>
              <a: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reexecution </a:t>
            </a:r>
            <a:r>
              <a:rPr sz="1200" dirty="0">
                <a:latin typeface="Times New Roman"/>
                <a:cs typeface="Times New Roman"/>
              </a:rPr>
              <a:t>of some  </a:t>
            </a:r>
            <a:r>
              <a:rPr sz="1200" spc="-5" dirty="0">
                <a:latin typeface="Times New Roman"/>
                <a:cs typeface="Times New Roman"/>
              </a:rPr>
              <a:t>subset</a:t>
            </a:r>
            <a:r>
              <a:rPr sz="1200" spc="-55"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spc="-5" dirty="0">
                <a:latin typeface="Times New Roman"/>
                <a:cs typeface="Times New Roman"/>
              </a:rPr>
              <a:t>tests</a:t>
            </a:r>
            <a:r>
              <a:rPr sz="1200" spc="-50" dirty="0">
                <a:latin typeface="Times New Roman"/>
                <a:cs typeface="Times New Roman"/>
              </a:rPr>
              <a:t> </a:t>
            </a:r>
            <a:r>
              <a:rPr sz="1200" dirty="0">
                <a:latin typeface="Times New Roman"/>
                <a:cs typeface="Times New Roman"/>
              </a:rPr>
              <a:t>that</a:t>
            </a:r>
            <a:r>
              <a:rPr sz="1200" spc="-55" dirty="0">
                <a:latin typeface="Times New Roman"/>
                <a:cs typeface="Times New Roman"/>
              </a:rPr>
              <a:t> </a:t>
            </a:r>
            <a:r>
              <a:rPr sz="1200" dirty="0">
                <a:latin typeface="Times New Roman"/>
                <a:cs typeface="Times New Roman"/>
              </a:rPr>
              <a:t>have</a:t>
            </a:r>
            <a:r>
              <a:rPr sz="1200" spc="-50" dirty="0">
                <a:latin typeface="Times New Roman"/>
                <a:cs typeface="Times New Roman"/>
              </a:rPr>
              <a:t> </a:t>
            </a:r>
            <a:r>
              <a:rPr sz="1200" dirty="0">
                <a:latin typeface="Times New Roman"/>
                <a:cs typeface="Times New Roman"/>
              </a:rPr>
              <a:t>already</a:t>
            </a:r>
            <a:r>
              <a:rPr sz="1200" spc="-75" dirty="0">
                <a:latin typeface="Times New Roman"/>
                <a:cs typeface="Times New Roman"/>
              </a:rPr>
              <a:t> </a:t>
            </a:r>
            <a:r>
              <a:rPr sz="1200" dirty="0">
                <a:latin typeface="Times New Roman"/>
                <a:cs typeface="Times New Roman"/>
              </a:rPr>
              <a:t>been</a:t>
            </a:r>
            <a:r>
              <a:rPr sz="1200" spc="-45" dirty="0">
                <a:latin typeface="Times New Roman"/>
                <a:cs typeface="Times New Roman"/>
              </a:rPr>
              <a:t> </a:t>
            </a:r>
            <a:r>
              <a:rPr sz="1200" spc="-5" dirty="0">
                <a:latin typeface="Times New Roman"/>
                <a:cs typeface="Times New Roman"/>
              </a:rPr>
              <a:t>conducted</a:t>
            </a:r>
            <a:r>
              <a:rPr sz="1200" spc="-50"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spc="-5" dirty="0">
                <a:latin typeface="Times New Roman"/>
                <a:cs typeface="Times New Roman"/>
              </a:rPr>
              <a:t>ensure</a:t>
            </a:r>
            <a:r>
              <a:rPr sz="1200" spc="-65" dirty="0">
                <a:latin typeface="Times New Roman"/>
                <a:cs typeface="Times New Roman"/>
              </a:rPr>
              <a:t> </a:t>
            </a:r>
            <a:r>
              <a:rPr sz="1200" dirty="0">
                <a:latin typeface="Times New Roman"/>
                <a:cs typeface="Times New Roman"/>
              </a:rPr>
              <a:t>that</a:t>
            </a:r>
            <a:r>
              <a:rPr sz="1200" spc="-50" dirty="0">
                <a:latin typeface="Times New Roman"/>
                <a:cs typeface="Times New Roman"/>
              </a:rPr>
              <a:t> </a:t>
            </a:r>
            <a:r>
              <a:rPr sz="1200" spc="-5" dirty="0">
                <a:latin typeface="Times New Roman"/>
                <a:cs typeface="Times New Roman"/>
              </a:rPr>
              <a:t>changes</a:t>
            </a:r>
            <a:r>
              <a:rPr sz="1200" spc="-55" dirty="0">
                <a:latin typeface="Times New Roman"/>
                <a:cs typeface="Times New Roman"/>
              </a:rPr>
              <a:t> </a:t>
            </a:r>
            <a:r>
              <a:rPr sz="1200" dirty="0">
                <a:latin typeface="Times New Roman"/>
                <a:cs typeface="Times New Roman"/>
              </a:rPr>
              <a:t>have</a:t>
            </a:r>
            <a:r>
              <a:rPr sz="1200" spc="-50" dirty="0">
                <a:latin typeface="Times New Roman"/>
                <a:cs typeface="Times New Roman"/>
              </a:rPr>
              <a:t> </a:t>
            </a:r>
            <a:r>
              <a:rPr sz="1200" dirty="0">
                <a:latin typeface="Times New Roman"/>
                <a:cs typeface="Times New Roman"/>
              </a:rPr>
              <a:t>not</a:t>
            </a:r>
            <a:r>
              <a:rPr sz="1200" spc="-50" dirty="0">
                <a:latin typeface="Times New Roman"/>
                <a:cs typeface="Times New Roman"/>
              </a:rPr>
              <a:t> </a:t>
            </a:r>
            <a:r>
              <a:rPr sz="1200" spc="-5" dirty="0">
                <a:latin typeface="Times New Roman"/>
                <a:cs typeface="Times New Roman"/>
              </a:rPr>
              <a:t>propagated  unintended </a:t>
            </a:r>
            <a:r>
              <a:rPr sz="1200" dirty="0">
                <a:latin typeface="Times New Roman"/>
                <a:cs typeface="Times New Roman"/>
              </a:rPr>
              <a:t>side</a:t>
            </a:r>
            <a:r>
              <a:rPr sz="1200" spc="-5" dirty="0">
                <a:latin typeface="Times New Roman"/>
                <a:cs typeface="Times New Roman"/>
              </a:rPr>
              <a:t> effects.</a:t>
            </a:r>
            <a:endParaRPr sz="1200">
              <a:latin typeface="Times New Roman"/>
              <a:cs typeface="Times New Roman"/>
            </a:endParaRPr>
          </a:p>
          <a:p>
            <a:pPr marL="469265" marR="12065" indent="-228600" algn="just">
              <a:lnSpc>
                <a:spcPct val="110800"/>
              </a:lnSpc>
              <a:spcBef>
                <a:spcPts val="75"/>
              </a:spcBef>
              <a:buFont typeface="Symbol"/>
              <a:buChar char=""/>
              <a:tabLst>
                <a:tab pos="508000" algn="l"/>
              </a:tabLst>
            </a:pPr>
            <a:r>
              <a:rPr dirty="0"/>
              <a:t>	</a:t>
            </a:r>
            <a:r>
              <a:rPr sz="1200" spc="-5" dirty="0">
                <a:latin typeface="Times New Roman"/>
                <a:cs typeface="Times New Roman"/>
              </a:rPr>
              <a:t>Regression</a:t>
            </a:r>
            <a:r>
              <a:rPr sz="1200" spc="-35" dirty="0">
                <a:latin typeface="Times New Roman"/>
                <a:cs typeface="Times New Roman"/>
              </a:rPr>
              <a:t> </a:t>
            </a:r>
            <a:r>
              <a:rPr sz="1200" dirty="0">
                <a:latin typeface="Times New Roman"/>
                <a:cs typeface="Times New Roman"/>
              </a:rPr>
              <a:t>testing</a:t>
            </a:r>
            <a:r>
              <a:rPr sz="1200" spc="-30" dirty="0">
                <a:latin typeface="Times New Roman"/>
                <a:cs typeface="Times New Roman"/>
              </a:rPr>
              <a:t> </a:t>
            </a:r>
            <a:r>
              <a:rPr sz="1200" spc="5" dirty="0">
                <a:latin typeface="Times New Roman"/>
                <a:cs typeface="Times New Roman"/>
              </a:rPr>
              <a:t>may</a:t>
            </a:r>
            <a:r>
              <a:rPr sz="1200" spc="-45"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spc="-5" dirty="0">
                <a:latin typeface="Times New Roman"/>
                <a:cs typeface="Times New Roman"/>
              </a:rPr>
              <a:t>conducted</a:t>
            </a:r>
            <a:r>
              <a:rPr sz="1200" spc="-35" dirty="0">
                <a:latin typeface="Times New Roman"/>
                <a:cs typeface="Times New Roman"/>
              </a:rPr>
              <a:t> </a:t>
            </a:r>
            <a:r>
              <a:rPr sz="1200" spc="-5" dirty="0">
                <a:latin typeface="Times New Roman"/>
                <a:cs typeface="Times New Roman"/>
              </a:rPr>
              <a:t>manually,</a:t>
            </a:r>
            <a:r>
              <a:rPr sz="1200" spc="-35" dirty="0">
                <a:latin typeface="Times New Roman"/>
                <a:cs typeface="Times New Roman"/>
              </a:rPr>
              <a:t> </a:t>
            </a:r>
            <a:r>
              <a:rPr sz="1200" spc="5" dirty="0">
                <a:latin typeface="Times New Roman"/>
                <a:cs typeface="Times New Roman"/>
              </a:rPr>
              <a:t>by</a:t>
            </a:r>
            <a:r>
              <a:rPr sz="1200" spc="-45" dirty="0">
                <a:latin typeface="Times New Roman"/>
                <a:cs typeface="Times New Roman"/>
              </a:rPr>
              <a:t> </a:t>
            </a:r>
            <a:r>
              <a:rPr sz="1200" dirty="0">
                <a:latin typeface="Times New Roman"/>
                <a:cs typeface="Times New Roman"/>
              </a:rPr>
              <a:t>reexecuting</a:t>
            </a:r>
            <a:r>
              <a:rPr sz="1200" spc="-4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subset</a:t>
            </a:r>
            <a:r>
              <a:rPr sz="1200" spc="-35" dirty="0">
                <a:latin typeface="Times New Roman"/>
                <a:cs typeface="Times New Roman"/>
              </a:rPr>
              <a:t> </a:t>
            </a:r>
            <a:r>
              <a:rPr sz="1200" dirty="0">
                <a:latin typeface="Times New Roman"/>
                <a:cs typeface="Times New Roman"/>
              </a:rPr>
              <a:t>of</a:t>
            </a:r>
            <a:r>
              <a:rPr sz="1200" spc="-15" dirty="0">
                <a:latin typeface="Times New Roman"/>
                <a:cs typeface="Times New Roman"/>
              </a:rPr>
              <a:t> </a:t>
            </a:r>
            <a:r>
              <a:rPr sz="1200" spc="-5" dirty="0">
                <a:latin typeface="Times New Roman"/>
                <a:cs typeface="Times New Roman"/>
              </a:rPr>
              <a:t>all</a:t>
            </a:r>
            <a:r>
              <a:rPr sz="1200" spc="-30"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spc="-5" dirty="0">
                <a:latin typeface="Times New Roman"/>
                <a:cs typeface="Times New Roman"/>
              </a:rPr>
              <a:t>cases</a:t>
            </a:r>
            <a:r>
              <a:rPr sz="1200" spc="-30" dirty="0">
                <a:latin typeface="Times New Roman"/>
                <a:cs typeface="Times New Roman"/>
              </a:rPr>
              <a:t> </a:t>
            </a:r>
            <a:r>
              <a:rPr sz="1200" dirty="0">
                <a:latin typeface="Times New Roman"/>
                <a:cs typeface="Times New Roman"/>
              </a:rPr>
              <a:t>or  using </a:t>
            </a:r>
            <a:r>
              <a:rPr sz="1200" spc="-5" dirty="0">
                <a:latin typeface="Times New Roman"/>
                <a:cs typeface="Times New Roman"/>
              </a:rPr>
              <a:t>automated capture/playback </a:t>
            </a:r>
            <a:r>
              <a:rPr sz="1200" dirty="0">
                <a:latin typeface="Times New Roman"/>
                <a:cs typeface="Times New Roman"/>
              </a:rPr>
              <a:t>tools.</a:t>
            </a:r>
            <a:endParaRPr sz="1200">
              <a:latin typeface="Times New Roman"/>
              <a:cs typeface="Times New Roman"/>
            </a:endParaRPr>
          </a:p>
          <a:p>
            <a:pPr marL="469265" marR="10795" indent="-228600" algn="just">
              <a:lnSpc>
                <a:spcPct val="110000"/>
              </a:lnSpc>
              <a:spcBef>
                <a:spcPts val="80"/>
              </a:spcBef>
              <a:buFont typeface="Symbol"/>
              <a:buChar char=""/>
              <a:tabLst>
                <a:tab pos="469900" algn="l"/>
              </a:tabLst>
            </a:pPr>
            <a:r>
              <a:rPr sz="1200" b="1" i="1" u="heavy" spc="-5" dirty="0">
                <a:uFill>
                  <a:solidFill>
                    <a:srgbClr val="000000"/>
                  </a:solidFill>
                </a:uFill>
                <a:latin typeface="Times New Roman"/>
                <a:cs typeface="Times New Roman"/>
              </a:rPr>
              <a:t>Capture/playback </a:t>
            </a:r>
            <a:r>
              <a:rPr sz="1200" b="1" i="1" u="heavy" dirty="0">
                <a:uFill>
                  <a:solidFill>
                    <a:srgbClr val="000000"/>
                  </a:solidFill>
                </a:uFill>
                <a:latin typeface="Times New Roman"/>
                <a:cs typeface="Times New Roman"/>
              </a:rPr>
              <a:t>tools</a:t>
            </a:r>
            <a:r>
              <a:rPr sz="1200" b="1" i="1" dirty="0">
                <a:latin typeface="Times New Roman"/>
                <a:cs typeface="Times New Roman"/>
              </a:rPr>
              <a:t> </a:t>
            </a:r>
            <a:r>
              <a:rPr sz="1200" spc="-5" dirty="0">
                <a:latin typeface="Times New Roman"/>
                <a:cs typeface="Times New Roman"/>
              </a:rPr>
              <a:t>enable </a:t>
            </a:r>
            <a:r>
              <a:rPr sz="1200" dirty="0">
                <a:latin typeface="Times New Roman"/>
                <a:cs typeface="Times New Roman"/>
              </a:rPr>
              <a:t>the </a:t>
            </a:r>
            <a:r>
              <a:rPr sz="1200" spc="-5" dirty="0">
                <a:latin typeface="Times New Roman"/>
                <a:cs typeface="Times New Roman"/>
              </a:rPr>
              <a:t>software engineer </a:t>
            </a:r>
            <a:r>
              <a:rPr sz="1200" dirty="0">
                <a:latin typeface="Times New Roman"/>
                <a:cs typeface="Times New Roman"/>
              </a:rPr>
              <a:t>to </a:t>
            </a:r>
            <a:r>
              <a:rPr sz="1200" spc="-5" dirty="0">
                <a:latin typeface="Times New Roman"/>
                <a:cs typeface="Times New Roman"/>
              </a:rPr>
              <a:t>capture </a:t>
            </a:r>
            <a:r>
              <a:rPr sz="1200" dirty="0">
                <a:latin typeface="Times New Roman"/>
                <a:cs typeface="Times New Roman"/>
              </a:rPr>
              <a:t>test </a:t>
            </a:r>
            <a:r>
              <a:rPr sz="1200" spc="-5" dirty="0">
                <a:latin typeface="Times New Roman"/>
                <a:cs typeface="Times New Roman"/>
              </a:rPr>
              <a:t>cases and results </a:t>
            </a:r>
            <a:r>
              <a:rPr sz="1200" dirty="0">
                <a:latin typeface="Times New Roman"/>
                <a:cs typeface="Times New Roman"/>
              </a:rPr>
              <a:t>for  </a:t>
            </a:r>
            <a:r>
              <a:rPr sz="1200" spc="-5" dirty="0">
                <a:latin typeface="Times New Roman"/>
                <a:cs typeface="Times New Roman"/>
              </a:rPr>
              <a:t>subsequent playback and</a:t>
            </a:r>
            <a:r>
              <a:rPr sz="1200" spc="30" dirty="0">
                <a:latin typeface="Times New Roman"/>
                <a:cs typeface="Times New Roman"/>
              </a:rPr>
              <a:t> </a:t>
            </a:r>
            <a:r>
              <a:rPr sz="1200" spc="-5" dirty="0">
                <a:latin typeface="Times New Roman"/>
                <a:cs typeface="Times New Roman"/>
              </a:rPr>
              <a:t>comparison.</a:t>
            </a:r>
            <a:endParaRPr sz="1200">
              <a:latin typeface="Times New Roman"/>
              <a:cs typeface="Times New Roman"/>
            </a:endParaRPr>
          </a:p>
          <a:p>
            <a:pPr marL="241300" marR="8255" algn="just">
              <a:lnSpc>
                <a:spcPct val="110000"/>
              </a:lnSpc>
              <a:spcBef>
                <a:spcPts val="15"/>
              </a:spcBef>
            </a:pPr>
            <a:r>
              <a:rPr sz="1200" dirty="0">
                <a:latin typeface="Times New Roman"/>
                <a:cs typeface="Times New Roman"/>
              </a:rPr>
              <a:t>The </a:t>
            </a:r>
            <a:r>
              <a:rPr sz="1200" b="1" i="1" u="heavy" spc="-5" dirty="0">
                <a:uFill>
                  <a:solidFill>
                    <a:srgbClr val="000000"/>
                  </a:solidFill>
                </a:uFill>
                <a:latin typeface="Times New Roman"/>
                <a:cs typeface="Times New Roman"/>
              </a:rPr>
              <a:t>regression </a:t>
            </a:r>
            <a:r>
              <a:rPr sz="1200" b="1" i="1" u="heavy" dirty="0">
                <a:uFill>
                  <a:solidFill>
                    <a:srgbClr val="000000"/>
                  </a:solidFill>
                </a:uFill>
                <a:latin typeface="Times New Roman"/>
                <a:cs typeface="Times New Roman"/>
              </a:rPr>
              <a:t>test </a:t>
            </a:r>
            <a:r>
              <a:rPr sz="1200" b="1" i="1" u="heavy" spc="-5" dirty="0">
                <a:uFill>
                  <a:solidFill>
                    <a:srgbClr val="000000"/>
                  </a:solidFill>
                </a:uFill>
                <a:latin typeface="Times New Roman"/>
                <a:cs typeface="Times New Roman"/>
              </a:rPr>
              <a:t>suite</a:t>
            </a:r>
            <a:r>
              <a:rPr sz="1200" b="1" i="1" spc="-5" dirty="0">
                <a:latin typeface="Times New Roman"/>
                <a:cs typeface="Times New Roman"/>
              </a:rPr>
              <a:t> </a:t>
            </a:r>
            <a:r>
              <a:rPr sz="1200" dirty="0">
                <a:latin typeface="Times New Roman"/>
                <a:cs typeface="Times New Roman"/>
              </a:rPr>
              <a:t>(the </a:t>
            </a:r>
            <a:r>
              <a:rPr sz="1200" spc="-5" dirty="0">
                <a:latin typeface="Times New Roman"/>
                <a:cs typeface="Times New Roman"/>
              </a:rPr>
              <a:t>subset </a:t>
            </a:r>
            <a:r>
              <a:rPr sz="1200" dirty="0">
                <a:latin typeface="Times New Roman"/>
                <a:cs typeface="Times New Roman"/>
              </a:rPr>
              <a:t>of </a:t>
            </a:r>
            <a:r>
              <a:rPr sz="1200" spc="-5" dirty="0">
                <a:latin typeface="Times New Roman"/>
                <a:cs typeface="Times New Roman"/>
              </a:rPr>
              <a:t>tests </a:t>
            </a:r>
            <a:r>
              <a:rPr sz="1200" dirty="0">
                <a:latin typeface="Times New Roman"/>
                <a:cs typeface="Times New Roman"/>
              </a:rPr>
              <a:t>to be </a:t>
            </a:r>
            <a:r>
              <a:rPr sz="1200" spc="-5" dirty="0">
                <a:latin typeface="Times New Roman"/>
                <a:cs typeface="Times New Roman"/>
              </a:rPr>
              <a:t>executed) contains three different classes </a:t>
            </a:r>
            <a:r>
              <a:rPr sz="1200" dirty="0">
                <a:latin typeface="Times New Roman"/>
                <a:cs typeface="Times New Roman"/>
              </a:rPr>
              <a:t>of  test</a:t>
            </a:r>
            <a:r>
              <a:rPr sz="1200" spc="-5" dirty="0">
                <a:latin typeface="Times New Roman"/>
                <a:cs typeface="Times New Roman"/>
              </a:rPr>
              <a:t> cases:</a:t>
            </a:r>
            <a:endParaRPr sz="1200">
              <a:latin typeface="Times New Roman"/>
              <a:cs typeface="Times New Roman"/>
            </a:endParaRPr>
          </a:p>
        </p:txBody>
      </p:sp>
      <p:sp>
        <p:nvSpPr>
          <p:cNvPr id="6" name="object 6"/>
          <p:cNvSpPr/>
          <p:nvPr/>
        </p:nvSpPr>
        <p:spPr>
          <a:xfrm>
            <a:off x="1772411" y="914400"/>
            <a:ext cx="4218432" cy="230885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120</a:t>
            </a:fld>
            <a:endParaRPr dirty="0"/>
          </a:p>
        </p:txBody>
      </p:sp>
    </p:spTree>
    <p:extLst>
      <p:ext uri="{BB962C8B-B14F-4D97-AF65-F5344CB8AC3E}">
        <p14:creationId xmlns:p14="http://schemas.microsoft.com/office/powerpoint/2010/main" val="11633595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1125016" y="2746501"/>
            <a:ext cx="5752465" cy="1249045"/>
          </a:xfrm>
          <a:custGeom>
            <a:avLst/>
            <a:gdLst/>
            <a:ahLst/>
            <a:cxnLst/>
            <a:rect l="l" t="t" r="r" b="b"/>
            <a:pathLst>
              <a:path w="5752465" h="1249045">
                <a:moveTo>
                  <a:pt x="5752465" y="361264"/>
                </a:moveTo>
                <a:lnTo>
                  <a:pt x="0" y="361264"/>
                </a:lnTo>
                <a:lnTo>
                  <a:pt x="0" y="536829"/>
                </a:lnTo>
                <a:lnTo>
                  <a:pt x="0" y="722757"/>
                </a:lnTo>
                <a:lnTo>
                  <a:pt x="246837" y="722757"/>
                </a:lnTo>
                <a:lnTo>
                  <a:pt x="0" y="722769"/>
                </a:lnTo>
                <a:lnTo>
                  <a:pt x="0" y="898017"/>
                </a:lnTo>
                <a:lnTo>
                  <a:pt x="0" y="1073277"/>
                </a:lnTo>
                <a:lnTo>
                  <a:pt x="0" y="1248537"/>
                </a:lnTo>
                <a:lnTo>
                  <a:pt x="5752465" y="1248537"/>
                </a:lnTo>
                <a:lnTo>
                  <a:pt x="5752465" y="1073277"/>
                </a:lnTo>
                <a:lnTo>
                  <a:pt x="5752465" y="898017"/>
                </a:lnTo>
                <a:lnTo>
                  <a:pt x="5752465" y="722769"/>
                </a:lnTo>
                <a:lnTo>
                  <a:pt x="5734126" y="722769"/>
                </a:lnTo>
                <a:lnTo>
                  <a:pt x="5752465" y="722757"/>
                </a:lnTo>
                <a:lnTo>
                  <a:pt x="5752465" y="536829"/>
                </a:lnTo>
                <a:lnTo>
                  <a:pt x="5752465" y="361264"/>
                </a:lnTo>
                <a:close/>
              </a:path>
              <a:path w="5752465" h="1249045">
                <a:moveTo>
                  <a:pt x="5752465" y="185940"/>
                </a:moveTo>
                <a:lnTo>
                  <a:pt x="0" y="185940"/>
                </a:lnTo>
                <a:lnTo>
                  <a:pt x="0" y="361188"/>
                </a:lnTo>
                <a:lnTo>
                  <a:pt x="5752465" y="361188"/>
                </a:lnTo>
                <a:lnTo>
                  <a:pt x="5752465" y="185940"/>
                </a:lnTo>
                <a:close/>
              </a:path>
              <a:path w="5752465" h="1249045">
                <a:moveTo>
                  <a:pt x="5752465" y="0"/>
                </a:moveTo>
                <a:lnTo>
                  <a:pt x="0" y="0"/>
                </a:lnTo>
                <a:lnTo>
                  <a:pt x="0" y="185928"/>
                </a:lnTo>
                <a:lnTo>
                  <a:pt x="5752465" y="185928"/>
                </a:lnTo>
                <a:lnTo>
                  <a:pt x="5752465" y="0"/>
                </a:lnTo>
                <a:close/>
              </a:path>
            </a:pathLst>
          </a:custGeom>
          <a:solidFill>
            <a:srgbClr val="FFFFFF"/>
          </a:solidFill>
        </p:spPr>
        <p:txBody>
          <a:bodyPr wrap="square" lIns="0" tIns="0" rIns="0" bIns="0" rtlCol="0"/>
          <a:lstStyle/>
          <a:p>
            <a:endParaRPr/>
          </a:p>
        </p:txBody>
      </p:sp>
      <p:sp>
        <p:nvSpPr>
          <p:cNvPr id="5" name="object 5"/>
          <p:cNvSpPr/>
          <p:nvPr/>
        </p:nvSpPr>
        <p:spPr>
          <a:xfrm>
            <a:off x="1371854" y="4412627"/>
            <a:ext cx="5487670" cy="1000125"/>
          </a:xfrm>
          <a:custGeom>
            <a:avLst/>
            <a:gdLst/>
            <a:ahLst/>
            <a:cxnLst/>
            <a:rect l="l" t="t" r="r" b="b"/>
            <a:pathLst>
              <a:path w="5487670" h="1000125">
                <a:moveTo>
                  <a:pt x="1005840" y="405371"/>
                </a:moveTo>
                <a:lnTo>
                  <a:pt x="0" y="405371"/>
                </a:lnTo>
                <a:lnTo>
                  <a:pt x="0" y="585203"/>
                </a:lnTo>
                <a:lnTo>
                  <a:pt x="1005840" y="585203"/>
                </a:lnTo>
                <a:lnTo>
                  <a:pt x="1005840" y="405371"/>
                </a:lnTo>
                <a:close/>
              </a:path>
              <a:path w="5487670" h="1000125">
                <a:moveTo>
                  <a:pt x="4982845" y="816800"/>
                </a:moveTo>
                <a:lnTo>
                  <a:pt x="0" y="816800"/>
                </a:lnTo>
                <a:lnTo>
                  <a:pt x="0" y="999985"/>
                </a:lnTo>
                <a:lnTo>
                  <a:pt x="4982845" y="999985"/>
                </a:lnTo>
                <a:lnTo>
                  <a:pt x="4982845" y="816800"/>
                </a:lnTo>
                <a:close/>
              </a:path>
              <a:path w="5487670" h="1000125">
                <a:moveTo>
                  <a:pt x="5487289" y="617207"/>
                </a:moveTo>
                <a:lnTo>
                  <a:pt x="0" y="617207"/>
                </a:lnTo>
                <a:lnTo>
                  <a:pt x="0" y="797039"/>
                </a:lnTo>
                <a:lnTo>
                  <a:pt x="5487289" y="797039"/>
                </a:lnTo>
                <a:lnTo>
                  <a:pt x="5487289" y="617207"/>
                </a:lnTo>
                <a:close/>
              </a:path>
              <a:path w="5487670" h="1000125">
                <a:moveTo>
                  <a:pt x="5487289" y="204203"/>
                </a:moveTo>
                <a:lnTo>
                  <a:pt x="0" y="204203"/>
                </a:lnTo>
                <a:lnTo>
                  <a:pt x="0" y="384035"/>
                </a:lnTo>
                <a:lnTo>
                  <a:pt x="5487289" y="384035"/>
                </a:lnTo>
                <a:lnTo>
                  <a:pt x="5487289" y="204203"/>
                </a:lnTo>
                <a:close/>
              </a:path>
              <a:path w="5487670" h="1000125">
                <a:moveTo>
                  <a:pt x="5487289" y="0"/>
                </a:moveTo>
                <a:lnTo>
                  <a:pt x="0" y="0"/>
                </a:lnTo>
                <a:lnTo>
                  <a:pt x="0" y="182867"/>
                </a:lnTo>
                <a:lnTo>
                  <a:pt x="5487289" y="182867"/>
                </a:lnTo>
                <a:lnTo>
                  <a:pt x="5487289" y="0"/>
                </a:lnTo>
                <a:close/>
              </a:path>
            </a:pathLst>
          </a:custGeom>
          <a:solidFill>
            <a:srgbClr val="FFFFFF"/>
          </a:solidFill>
        </p:spPr>
        <p:txBody>
          <a:bodyPr wrap="square" lIns="0" tIns="0" rIns="0" bIns="0" rtlCol="0"/>
          <a:lstStyle/>
          <a:p>
            <a:endParaRPr/>
          </a:p>
        </p:txBody>
      </p:sp>
      <p:sp>
        <p:nvSpPr>
          <p:cNvPr id="6" name="object 6"/>
          <p:cNvSpPr txBox="1"/>
          <p:nvPr/>
        </p:nvSpPr>
        <p:spPr>
          <a:xfrm>
            <a:off x="846378" y="869950"/>
            <a:ext cx="5970270" cy="8020050"/>
          </a:xfrm>
          <a:prstGeom prst="rect">
            <a:avLst/>
          </a:prstGeom>
        </p:spPr>
        <p:txBody>
          <a:bodyPr vert="horz" wrap="square" lIns="0" tIns="41275" rIns="0" bIns="0" rtlCol="0">
            <a:spAutoFit/>
          </a:bodyPr>
          <a:lstStyle/>
          <a:p>
            <a:pPr marL="469265" indent="-228600">
              <a:lnSpc>
                <a:spcPct val="100000"/>
              </a:lnSpc>
              <a:spcBef>
                <a:spcPts val="325"/>
              </a:spcBef>
              <a:buFont typeface="Symbol"/>
              <a:buChar char=""/>
              <a:tabLst>
                <a:tab pos="469265" algn="l"/>
                <a:tab pos="469900" algn="l"/>
              </a:tabLst>
            </a:pPr>
            <a:r>
              <a:rPr sz="1200" spc="-5" dirty="0">
                <a:latin typeface="Times New Roman"/>
                <a:cs typeface="Times New Roman"/>
              </a:rPr>
              <a:t>A representative sample </a:t>
            </a:r>
            <a:r>
              <a:rPr sz="1200" dirty="0">
                <a:latin typeface="Times New Roman"/>
                <a:cs typeface="Times New Roman"/>
              </a:rPr>
              <a:t>of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will exercise all software</a:t>
            </a:r>
            <a:r>
              <a:rPr sz="1200" spc="65" dirty="0">
                <a:latin typeface="Times New Roman"/>
                <a:cs typeface="Times New Roman"/>
              </a:rPr>
              <a:t> </a:t>
            </a:r>
            <a:r>
              <a:rPr sz="1200" spc="-5" dirty="0">
                <a:latin typeface="Times New Roman"/>
                <a:cs typeface="Times New Roman"/>
              </a:rPr>
              <a:t>functions.</a:t>
            </a:r>
            <a:endParaRPr sz="1200" dirty="0">
              <a:latin typeface="Times New Roman"/>
              <a:cs typeface="Times New Roman"/>
            </a:endParaRPr>
          </a:p>
          <a:p>
            <a:pPr marL="469265" indent="-228600">
              <a:lnSpc>
                <a:spcPct val="100000"/>
              </a:lnSpc>
              <a:spcBef>
                <a:spcPts val="229"/>
              </a:spcBef>
              <a:buFont typeface="Symbol"/>
              <a:buChar char=""/>
              <a:tabLst>
                <a:tab pos="469265" algn="l"/>
                <a:tab pos="469900" algn="l"/>
              </a:tabLst>
            </a:pPr>
            <a:r>
              <a:rPr sz="1200" spc="-5" dirty="0">
                <a:latin typeface="Times New Roman"/>
                <a:cs typeface="Times New Roman"/>
              </a:rPr>
              <a:t>Additional</a:t>
            </a:r>
            <a:r>
              <a:rPr sz="1200" spc="-65" dirty="0">
                <a:latin typeface="Times New Roman"/>
                <a:cs typeface="Times New Roman"/>
              </a:rPr>
              <a:t> </a:t>
            </a:r>
            <a:r>
              <a:rPr sz="1200" spc="-5" dirty="0">
                <a:latin typeface="Times New Roman"/>
                <a:cs typeface="Times New Roman"/>
              </a:rPr>
              <a:t>tests</a:t>
            </a:r>
            <a:r>
              <a:rPr sz="1200" spc="-60" dirty="0">
                <a:latin typeface="Times New Roman"/>
                <a:cs typeface="Times New Roman"/>
              </a:rPr>
              <a:t> </a:t>
            </a:r>
            <a:r>
              <a:rPr sz="1200" dirty="0">
                <a:latin typeface="Times New Roman"/>
                <a:cs typeface="Times New Roman"/>
              </a:rPr>
              <a:t>that</a:t>
            </a:r>
            <a:r>
              <a:rPr sz="1200" spc="-70" dirty="0">
                <a:latin typeface="Times New Roman"/>
                <a:cs typeface="Times New Roman"/>
              </a:rPr>
              <a:t> </a:t>
            </a:r>
            <a:r>
              <a:rPr sz="1200" dirty="0">
                <a:latin typeface="Times New Roman"/>
                <a:cs typeface="Times New Roman"/>
              </a:rPr>
              <a:t>focus</a:t>
            </a:r>
            <a:r>
              <a:rPr sz="1200" spc="-65" dirty="0">
                <a:latin typeface="Times New Roman"/>
                <a:cs typeface="Times New Roman"/>
              </a:rPr>
              <a:t> </a:t>
            </a:r>
            <a:r>
              <a:rPr sz="1200" dirty="0">
                <a:latin typeface="Times New Roman"/>
                <a:cs typeface="Times New Roman"/>
              </a:rPr>
              <a:t>on</a:t>
            </a:r>
            <a:r>
              <a:rPr sz="1200" spc="-70" dirty="0">
                <a:latin typeface="Times New Roman"/>
                <a:cs typeface="Times New Roman"/>
              </a:rPr>
              <a:t> </a:t>
            </a:r>
            <a:r>
              <a:rPr sz="1200" spc="-5" dirty="0">
                <a:latin typeface="Times New Roman"/>
                <a:cs typeface="Times New Roman"/>
              </a:rPr>
              <a:t>software</a:t>
            </a:r>
            <a:r>
              <a:rPr sz="1200" spc="-70" dirty="0">
                <a:latin typeface="Times New Roman"/>
                <a:cs typeface="Times New Roman"/>
              </a:rPr>
              <a:t> </a:t>
            </a:r>
            <a:r>
              <a:rPr sz="1200" spc="-5" dirty="0">
                <a:latin typeface="Times New Roman"/>
                <a:cs typeface="Times New Roman"/>
              </a:rPr>
              <a:t>functions</a:t>
            </a:r>
            <a:r>
              <a:rPr sz="1200" spc="-70" dirty="0">
                <a:latin typeface="Times New Roman"/>
                <a:cs typeface="Times New Roman"/>
              </a:rPr>
              <a:t> </a:t>
            </a:r>
            <a:r>
              <a:rPr sz="1200" dirty="0">
                <a:latin typeface="Times New Roman"/>
                <a:cs typeface="Times New Roman"/>
              </a:rPr>
              <a:t>that</a:t>
            </a:r>
            <a:r>
              <a:rPr sz="1200" spc="-60" dirty="0">
                <a:latin typeface="Times New Roman"/>
                <a:cs typeface="Times New Roman"/>
              </a:rPr>
              <a:t> </a:t>
            </a:r>
            <a:r>
              <a:rPr sz="1200" spc="-5" dirty="0">
                <a:latin typeface="Times New Roman"/>
                <a:cs typeface="Times New Roman"/>
              </a:rPr>
              <a:t>are</a:t>
            </a:r>
            <a:r>
              <a:rPr sz="1200" spc="-60" dirty="0">
                <a:latin typeface="Times New Roman"/>
                <a:cs typeface="Times New Roman"/>
              </a:rPr>
              <a:t> </a:t>
            </a:r>
            <a:r>
              <a:rPr sz="1200" dirty="0">
                <a:latin typeface="Times New Roman"/>
                <a:cs typeface="Times New Roman"/>
              </a:rPr>
              <a:t>likely</a:t>
            </a:r>
            <a:r>
              <a:rPr sz="1200" spc="-95"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spc="5" dirty="0">
                <a:latin typeface="Times New Roman"/>
                <a:cs typeface="Times New Roman"/>
              </a:rPr>
              <a:t>be</a:t>
            </a:r>
            <a:r>
              <a:rPr sz="1200" spc="-75" dirty="0">
                <a:latin typeface="Times New Roman"/>
                <a:cs typeface="Times New Roman"/>
              </a:rPr>
              <a:t> </a:t>
            </a:r>
            <a:r>
              <a:rPr sz="1200" spc="-5" dirty="0">
                <a:latin typeface="Times New Roman"/>
                <a:cs typeface="Times New Roman"/>
              </a:rPr>
              <a:t>affected</a:t>
            </a:r>
            <a:r>
              <a:rPr sz="1200" spc="-55" dirty="0">
                <a:latin typeface="Times New Roman"/>
                <a:cs typeface="Times New Roman"/>
              </a:rPr>
              <a:t> </a:t>
            </a:r>
            <a:r>
              <a:rPr sz="1200" spc="5" dirty="0">
                <a:latin typeface="Times New Roman"/>
                <a:cs typeface="Times New Roman"/>
              </a:rPr>
              <a:t>by</a:t>
            </a:r>
            <a:r>
              <a:rPr sz="1200" spc="-95"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spc="-5" dirty="0">
                <a:latin typeface="Times New Roman"/>
                <a:cs typeface="Times New Roman"/>
              </a:rPr>
              <a:t>change.</a:t>
            </a:r>
            <a:endParaRPr sz="1200" dirty="0">
              <a:latin typeface="Times New Roman"/>
              <a:cs typeface="Times New Roman"/>
            </a:endParaRPr>
          </a:p>
          <a:p>
            <a:pPr marL="469265" indent="-228600">
              <a:lnSpc>
                <a:spcPct val="100000"/>
              </a:lnSpc>
              <a:spcBef>
                <a:spcPts val="35"/>
              </a:spcBef>
              <a:buFont typeface="Symbol"/>
              <a:buChar char=""/>
              <a:tabLst>
                <a:tab pos="469265" algn="l"/>
                <a:tab pos="469900" algn="l"/>
              </a:tabLst>
            </a:pP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focus </a:t>
            </a:r>
            <a:r>
              <a:rPr sz="1200" dirty="0">
                <a:latin typeface="Times New Roman"/>
                <a:cs typeface="Times New Roman"/>
              </a:rPr>
              <a:t>on the </a:t>
            </a:r>
            <a:r>
              <a:rPr sz="1200" spc="-5" dirty="0">
                <a:latin typeface="Times New Roman"/>
                <a:cs typeface="Times New Roman"/>
              </a:rPr>
              <a:t>software components that </a:t>
            </a:r>
            <a:r>
              <a:rPr sz="1200" dirty="0">
                <a:latin typeface="Times New Roman"/>
                <a:cs typeface="Times New Roman"/>
              </a:rPr>
              <a:t>have been</a:t>
            </a:r>
            <a:r>
              <a:rPr sz="1200" spc="30" dirty="0">
                <a:latin typeface="Times New Roman"/>
                <a:cs typeface="Times New Roman"/>
              </a:rPr>
              <a:t> </a:t>
            </a:r>
            <a:r>
              <a:rPr sz="1200" spc="-5" dirty="0">
                <a:latin typeface="Times New Roman"/>
                <a:cs typeface="Times New Roman"/>
              </a:rPr>
              <a:t>changed.</a:t>
            </a:r>
            <a:endParaRPr sz="1200" dirty="0">
              <a:latin typeface="Times New Roman"/>
              <a:cs typeface="Times New Roman"/>
            </a:endParaRPr>
          </a:p>
          <a:p>
            <a:pPr marL="12700" marR="6350" algn="just">
              <a:lnSpc>
                <a:spcPct val="110000"/>
              </a:lnSpc>
            </a:pPr>
            <a:r>
              <a:rPr sz="1200" spc="-5" dirty="0">
                <a:latin typeface="Times New Roman"/>
                <a:cs typeface="Times New Roman"/>
              </a:rPr>
              <a:t>As</a:t>
            </a:r>
            <a:r>
              <a:rPr sz="1200" spc="-40" dirty="0">
                <a:latin typeface="Times New Roman"/>
                <a:cs typeface="Times New Roman"/>
              </a:rPr>
              <a:t> </a:t>
            </a:r>
            <a:r>
              <a:rPr sz="1200" spc="-5" dirty="0">
                <a:latin typeface="Times New Roman"/>
                <a:cs typeface="Times New Roman"/>
              </a:rPr>
              <a:t>integration</a:t>
            </a:r>
            <a:r>
              <a:rPr sz="1200" spc="-40" dirty="0">
                <a:latin typeface="Times New Roman"/>
                <a:cs typeface="Times New Roman"/>
              </a:rPr>
              <a:t> </a:t>
            </a:r>
            <a:r>
              <a:rPr sz="1200" dirty="0">
                <a:latin typeface="Times New Roman"/>
                <a:cs typeface="Times New Roman"/>
              </a:rPr>
              <a:t>testing</a:t>
            </a:r>
            <a:r>
              <a:rPr sz="1200" spc="-50" dirty="0">
                <a:latin typeface="Times New Roman"/>
                <a:cs typeface="Times New Roman"/>
              </a:rPr>
              <a:t> </a:t>
            </a:r>
            <a:r>
              <a:rPr sz="1200" spc="-5" dirty="0">
                <a:latin typeface="Times New Roman"/>
                <a:cs typeface="Times New Roman"/>
              </a:rPr>
              <a:t>proceeds,</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number</a:t>
            </a:r>
            <a:r>
              <a:rPr sz="1200" spc="-3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regression</a:t>
            </a:r>
            <a:r>
              <a:rPr sz="1200" spc="-40" dirty="0">
                <a:latin typeface="Times New Roman"/>
                <a:cs typeface="Times New Roman"/>
              </a:rPr>
              <a:t> </a:t>
            </a:r>
            <a:r>
              <a:rPr sz="1200" spc="-5" dirty="0">
                <a:latin typeface="Times New Roman"/>
                <a:cs typeface="Times New Roman"/>
              </a:rPr>
              <a:t>tests</a:t>
            </a:r>
            <a:r>
              <a:rPr sz="1200" spc="-40" dirty="0">
                <a:latin typeface="Times New Roman"/>
                <a:cs typeface="Times New Roman"/>
              </a:rPr>
              <a:t> </a:t>
            </a:r>
            <a:r>
              <a:rPr sz="1200" spc="-5" dirty="0">
                <a:latin typeface="Times New Roman"/>
                <a:cs typeface="Times New Roman"/>
              </a:rPr>
              <a:t>can</a:t>
            </a:r>
            <a:r>
              <a:rPr sz="1200" spc="-20" dirty="0">
                <a:latin typeface="Times New Roman"/>
                <a:cs typeface="Times New Roman"/>
              </a:rPr>
              <a:t> </a:t>
            </a:r>
            <a:r>
              <a:rPr sz="1200" spc="-5" dirty="0">
                <a:latin typeface="Times New Roman"/>
                <a:cs typeface="Times New Roman"/>
              </a:rPr>
              <a:t>grow</a:t>
            </a:r>
            <a:r>
              <a:rPr sz="1200" spc="-40" dirty="0">
                <a:latin typeface="Times New Roman"/>
                <a:cs typeface="Times New Roman"/>
              </a:rPr>
              <a:t> </a:t>
            </a:r>
            <a:r>
              <a:rPr sz="1200" dirty="0">
                <a:latin typeface="Times New Roman"/>
                <a:cs typeface="Times New Roman"/>
              </a:rPr>
              <a:t>quite</a:t>
            </a:r>
            <a:r>
              <a:rPr sz="1200" spc="-45" dirty="0">
                <a:latin typeface="Times New Roman"/>
                <a:cs typeface="Times New Roman"/>
              </a:rPr>
              <a:t> </a:t>
            </a:r>
            <a:r>
              <a:rPr sz="1200" spc="-5" dirty="0">
                <a:latin typeface="Times New Roman"/>
                <a:cs typeface="Times New Roman"/>
              </a:rPr>
              <a:t>large.</a:t>
            </a:r>
            <a:r>
              <a:rPr sz="1200" spc="-40" dirty="0">
                <a:latin typeface="Times New Roman"/>
                <a:cs typeface="Times New Roman"/>
              </a:rPr>
              <a:t> </a:t>
            </a:r>
            <a:r>
              <a:rPr sz="1200" spc="-5" dirty="0">
                <a:latin typeface="Times New Roman"/>
                <a:cs typeface="Times New Roman"/>
              </a:rPr>
              <a:t>Therefore,</a:t>
            </a:r>
            <a:r>
              <a:rPr sz="1200" spc="-40" dirty="0">
                <a:latin typeface="Times New Roman"/>
                <a:cs typeface="Times New Roman"/>
              </a:rPr>
              <a:t> </a:t>
            </a:r>
            <a:r>
              <a:rPr sz="1200" dirty="0">
                <a:latin typeface="Times New Roman"/>
                <a:cs typeface="Times New Roman"/>
              </a:rPr>
              <a:t>the  </a:t>
            </a:r>
            <a:r>
              <a:rPr sz="1200" spc="-5" dirty="0">
                <a:latin typeface="Times New Roman"/>
                <a:cs typeface="Times New Roman"/>
              </a:rPr>
              <a:t>regression</a:t>
            </a:r>
            <a:r>
              <a:rPr sz="1200" spc="-40"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dirty="0">
                <a:latin typeface="Times New Roman"/>
                <a:cs typeface="Times New Roman"/>
              </a:rPr>
              <a:t>suite</a:t>
            </a:r>
            <a:r>
              <a:rPr sz="1200" spc="-45" dirty="0">
                <a:latin typeface="Times New Roman"/>
                <a:cs typeface="Times New Roman"/>
              </a:rPr>
              <a:t> </a:t>
            </a:r>
            <a:r>
              <a:rPr sz="1200" spc="-5" dirty="0">
                <a:latin typeface="Times New Roman"/>
                <a:cs typeface="Times New Roman"/>
              </a:rPr>
              <a:t>should</a:t>
            </a:r>
            <a:r>
              <a:rPr sz="1200" spc="-35"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spc="-5" dirty="0">
                <a:latin typeface="Times New Roman"/>
                <a:cs typeface="Times New Roman"/>
              </a:rPr>
              <a:t>designed</a:t>
            </a:r>
            <a:r>
              <a:rPr sz="1200" spc="-4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include</a:t>
            </a:r>
            <a:r>
              <a:rPr sz="1200" spc="-40" dirty="0">
                <a:latin typeface="Times New Roman"/>
                <a:cs typeface="Times New Roman"/>
              </a:rPr>
              <a:t> </a:t>
            </a:r>
            <a:r>
              <a:rPr sz="1200" dirty="0">
                <a:latin typeface="Times New Roman"/>
                <a:cs typeface="Times New Roman"/>
              </a:rPr>
              <a:t>only</a:t>
            </a:r>
            <a:r>
              <a:rPr sz="1200" spc="-75" dirty="0">
                <a:latin typeface="Times New Roman"/>
                <a:cs typeface="Times New Roman"/>
              </a:rPr>
              <a:t> </a:t>
            </a:r>
            <a:r>
              <a:rPr sz="1200" dirty="0">
                <a:latin typeface="Times New Roman"/>
                <a:cs typeface="Times New Roman"/>
              </a:rPr>
              <a:t>those</a:t>
            </a:r>
            <a:r>
              <a:rPr sz="1200" spc="-35" dirty="0">
                <a:latin typeface="Times New Roman"/>
                <a:cs typeface="Times New Roman"/>
              </a:rPr>
              <a:t> </a:t>
            </a:r>
            <a:r>
              <a:rPr sz="1200" spc="-5" dirty="0">
                <a:latin typeface="Times New Roman"/>
                <a:cs typeface="Times New Roman"/>
              </a:rPr>
              <a:t>tests</a:t>
            </a:r>
            <a:r>
              <a:rPr sz="1200" spc="-30"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spc="-5" dirty="0">
                <a:latin typeface="Times New Roman"/>
                <a:cs typeface="Times New Roman"/>
              </a:rPr>
              <a:t>address</a:t>
            </a:r>
            <a:r>
              <a:rPr sz="1200" spc="-30" dirty="0">
                <a:latin typeface="Times New Roman"/>
                <a:cs typeface="Times New Roman"/>
              </a:rPr>
              <a:t> </a:t>
            </a:r>
            <a:r>
              <a:rPr sz="1200" dirty="0">
                <a:latin typeface="Times New Roman"/>
                <a:cs typeface="Times New Roman"/>
              </a:rPr>
              <a:t>one</a:t>
            </a:r>
            <a:r>
              <a:rPr sz="1200" spc="-40" dirty="0">
                <a:latin typeface="Times New Roman"/>
                <a:cs typeface="Times New Roman"/>
              </a:rPr>
              <a:t> </a:t>
            </a:r>
            <a:r>
              <a:rPr sz="1200" dirty="0">
                <a:latin typeface="Times New Roman"/>
                <a:cs typeface="Times New Roman"/>
              </a:rPr>
              <a:t>or</a:t>
            </a:r>
            <a:r>
              <a:rPr sz="1200" spc="-40" dirty="0">
                <a:latin typeface="Times New Roman"/>
                <a:cs typeface="Times New Roman"/>
              </a:rPr>
              <a:t> </a:t>
            </a:r>
            <a:r>
              <a:rPr sz="1200" dirty="0">
                <a:latin typeface="Times New Roman"/>
                <a:cs typeface="Times New Roman"/>
              </a:rPr>
              <a:t>more</a:t>
            </a:r>
            <a:r>
              <a:rPr sz="1200" spc="-40" dirty="0">
                <a:latin typeface="Times New Roman"/>
                <a:cs typeface="Times New Roman"/>
              </a:rPr>
              <a:t> </a:t>
            </a:r>
            <a:r>
              <a:rPr sz="1200" spc="-5" dirty="0">
                <a:latin typeface="Times New Roman"/>
                <a:cs typeface="Times New Roman"/>
              </a:rPr>
              <a:t>classes  </a:t>
            </a:r>
            <a:r>
              <a:rPr sz="1200" dirty="0">
                <a:latin typeface="Times New Roman"/>
                <a:cs typeface="Times New Roman"/>
              </a:rPr>
              <a:t>of </a:t>
            </a:r>
            <a:r>
              <a:rPr sz="1200" spc="-5" dirty="0">
                <a:latin typeface="Times New Roman"/>
                <a:cs typeface="Times New Roman"/>
              </a:rPr>
              <a:t>errors </a:t>
            </a:r>
            <a:r>
              <a:rPr sz="1200" dirty="0">
                <a:latin typeface="Times New Roman"/>
                <a:cs typeface="Times New Roman"/>
              </a:rPr>
              <a:t>in </a:t>
            </a:r>
            <a:r>
              <a:rPr sz="1200" spc="-5" dirty="0">
                <a:latin typeface="Times New Roman"/>
                <a:cs typeface="Times New Roman"/>
              </a:rPr>
              <a:t>each </a:t>
            </a:r>
            <a:r>
              <a:rPr sz="1200" spc="5" dirty="0">
                <a:latin typeface="Times New Roman"/>
                <a:cs typeface="Times New Roman"/>
              </a:rPr>
              <a:t>of </a:t>
            </a:r>
            <a:r>
              <a:rPr sz="1200" dirty="0">
                <a:latin typeface="Times New Roman"/>
                <a:cs typeface="Times New Roman"/>
              </a:rPr>
              <a:t>the major </a:t>
            </a:r>
            <a:r>
              <a:rPr sz="1200" spc="-5" dirty="0">
                <a:latin typeface="Times New Roman"/>
                <a:cs typeface="Times New Roman"/>
              </a:rPr>
              <a:t>program</a:t>
            </a:r>
            <a:r>
              <a:rPr sz="1200" dirty="0">
                <a:latin typeface="Times New Roman"/>
                <a:cs typeface="Times New Roman"/>
              </a:rPr>
              <a:t> </a:t>
            </a:r>
            <a:r>
              <a:rPr sz="1200" spc="-5" dirty="0">
                <a:latin typeface="Times New Roman"/>
                <a:cs typeface="Times New Roman"/>
              </a:rPr>
              <a:t>functions.</a:t>
            </a:r>
            <a:endParaRPr sz="1200" dirty="0">
              <a:latin typeface="Times New Roman"/>
              <a:cs typeface="Times New Roman"/>
            </a:endParaRPr>
          </a:p>
          <a:p>
            <a:pPr marL="12700" algn="just">
              <a:lnSpc>
                <a:spcPct val="100000"/>
              </a:lnSpc>
              <a:spcBef>
                <a:spcPts val="180"/>
              </a:spcBef>
            </a:pPr>
            <a:r>
              <a:rPr sz="1200" b="1" u="heavy" spc="-5" dirty="0">
                <a:uFill>
                  <a:solidFill>
                    <a:srgbClr val="000000"/>
                  </a:solidFill>
                </a:uFill>
                <a:latin typeface="Times New Roman"/>
                <a:cs typeface="Times New Roman"/>
              </a:rPr>
              <a:t>Smoke</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r>
              <a:rPr sz="1200" b="1" spc="-5" dirty="0">
                <a:latin typeface="Times New Roman"/>
                <a:cs typeface="Times New Roman"/>
              </a:rPr>
              <a:t>.</a:t>
            </a:r>
            <a:endParaRPr sz="1200" dirty="0">
              <a:latin typeface="Times New Roman"/>
              <a:cs typeface="Times New Roman"/>
            </a:endParaRPr>
          </a:p>
          <a:p>
            <a:pPr marL="469265" marR="10795" indent="-228600" algn="just">
              <a:lnSpc>
                <a:spcPct val="110000"/>
              </a:lnSpc>
              <a:spcBef>
                <a:spcPts val="60"/>
              </a:spcBef>
              <a:buFont typeface="Symbol"/>
              <a:buChar char=""/>
              <a:tabLst>
                <a:tab pos="469900" algn="l"/>
              </a:tabLst>
            </a:pPr>
            <a:r>
              <a:rPr sz="1200" b="1" i="1" u="heavy" dirty="0">
                <a:uFill>
                  <a:solidFill>
                    <a:srgbClr val="000000"/>
                  </a:solidFill>
                </a:uFill>
                <a:latin typeface="Times New Roman"/>
                <a:cs typeface="Times New Roman"/>
              </a:rPr>
              <a:t>Smoke testing</a:t>
            </a:r>
            <a:r>
              <a:rPr sz="1200" b="1" i="1" dirty="0">
                <a:latin typeface="Times New Roman"/>
                <a:cs typeface="Times New Roman"/>
              </a:rPr>
              <a:t> </a:t>
            </a:r>
            <a:r>
              <a:rPr sz="1200" spc="-5" dirty="0">
                <a:latin typeface="Times New Roman"/>
                <a:cs typeface="Times New Roman"/>
              </a:rPr>
              <a:t>is an integration </a:t>
            </a:r>
            <a:r>
              <a:rPr sz="1200" dirty="0">
                <a:latin typeface="Times New Roman"/>
                <a:cs typeface="Times New Roman"/>
              </a:rPr>
              <a:t>testing </a:t>
            </a:r>
            <a:r>
              <a:rPr sz="1200" spc="-5" dirty="0">
                <a:latin typeface="Times New Roman"/>
                <a:cs typeface="Times New Roman"/>
              </a:rPr>
              <a:t>approach </a:t>
            </a:r>
            <a:r>
              <a:rPr sz="1200" dirty="0">
                <a:latin typeface="Times New Roman"/>
                <a:cs typeface="Times New Roman"/>
              </a:rPr>
              <a:t>that </a:t>
            </a:r>
            <a:r>
              <a:rPr sz="1200" spc="-5" dirty="0">
                <a:latin typeface="Times New Roman"/>
                <a:cs typeface="Times New Roman"/>
              </a:rPr>
              <a:t>is </a:t>
            </a:r>
            <a:r>
              <a:rPr sz="1200" dirty="0">
                <a:latin typeface="Times New Roman"/>
                <a:cs typeface="Times New Roman"/>
              </a:rPr>
              <a:t>commonly </a:t>
            </a:r>
            <a:r>
              <a:rPr sz="1200" spc="-5" dirty="0">
                <a:latin typeface="Times New Roman"/>
                <a:cs typeface="Times New Roman"/>
              </a:rPr>
              <a:t>used when </a:t>
            </a:r>
            <a:r>
              <a:rPr sz="1200" dirty="0">
                <a:latin typeface="Times New Roman"/>
                <a:cs typeface="Times New Roman"/>
              </a:rPr>
              <a:t>product  </a:t>
            </a:r>
            <a:r>
              <a:rPr sz="1200" spc="-5" dirty="0">
                <a:latin typeface="Times New Roman"/>
                <a:cs typeface="Times New Roman"/>
              </a:rPr>
              <a:t>software is</a:t>
            </a:r>
            <a:r>
              <a:rPr sz="1200" spc="-10" dirty="0">
                <a:latin typeface="Times New Roman"/>
                <a:cs typeface="Times New Roman"/>
              </a:rPr>
              <a:t> </a:t>
            </a:r>
            <a:r>
              <a:rPr sz="1200" dirty="0">
                <a:latin typeface="Times New Roman"/>
                <a:cs typeface="Times New Roman"/>
              </a:rPr>
              <a:t>developed.</a:t>
            </a:r>
          </a:p>
          <a:p>
            <a:pPr marL="469265" marR="8890" indent="-228600" algn="just">
              <a:lnSpc>
                <a:spcPct val="95500"/>
              </a:lnSpc>
              <a:spcBef>
                <a:spcPts val="305"/>
              </a:spcBef>
              <a:buFont typeface="Symbol"/>
              <a:buChar char=""/>
              <a:tabLst>
                <a:tab pos="469900" algn="l"/>
              </a:tabLst>
            </a:pPr>
            <a:r>
              <a:rPr sz="1200" spc="5" dirty="0">
                <a:solidFill>
                  <a:srgbClr val="273139"/>
                </a:solidFill>
                <a:latin typeface="Times New Roman"/>
                <a:cs typeface="Times New Roman"/>
              </a:rPr>
              <a:t>Smoke testing </a:t>
            </a:r>
            <a:r>
              <a:rPr sz="1200" dirty="0">
                <a:solidFill>
                  <a:srgbClr val="273139"/>
                </a:solidFill>
                <a:latin typeface="Times New Roman"/>
                <a:cs typeface="Times New Roman"/>
              </a:rPr>
              <a:t>is a process </a:t>
            </a:r>
            <a:r>
              <a:rPr sz="1200" spc="5" dirty="0">
                <a:solidFill>
                  <a:srgbClr val="273139"/>
                </a:solidFill>
                <a:latin typeface="Times New Roman"/>
                <a:cs typeface="Times New Roman"/>
              </a:rPr>
              <a:t>where the software build </a:t>
            </a:r>
            <a:r>
              <a:rPr sz="1200" dirty="0">
                <a:solidFill>
                  <a:srgbClr val="273139"/>
                </a:solidFill>
                <a:latin typeface="Times New Roman"/>
                <a:cs typeface="Times New Roman"/>
              </a:rPr>
              <a:t>is deployed </a:t>
            </a:r>
            <a:r>
              <a:rPr sz="1200" spc="5" dirty="0">
                <a:solidFill>
                  <a:srgbClr val="273139"/>
                </a:solidFill>
                <a:latin typeface="Times New Roman"/>
                <a:cs typeface="Times New Roman"/>
              </a:rPr>
              <a:t>to </a:t>
            </a:r>
            <a:r>
              <a:rPr sz="1200" spc="10" dirty="0">
                <a:solidFill>
                  <a:srgbClr val="273139"/>
                </a:solidFill>
                <a:latin typeface="Times New Roman"/>
                <a:cs typeface="Times New Roman"/>
              </a:rPr>
              <a:t>quality </a:t>
            </a:r>
            <a:r>
              <a:rPr sz="1200" spc="5" dirty="0">
                <a:solidFill>
                  <a:srgbClr val="273139"/>
                </a:solidFill>
                <a:latin typeface="Times New Roman"/>
                <a:cs typeface="Times New Roman"/>
              </a:rPr>
              <a:t>assurance </a:t>
            </a:r>
            <a:r>
              <a:rPr sz="1200" spc="310" dirty="0">
                <a:solidFill>
                  <a:srgbClr val="273139"/>
                </a:solidFill>
                <a:latin typeface="Times New Roman"/>
                <a:cs typeface="Times New Roman"/>
              </a:rPr>
              <a:t> </a:t>
            </a:r>
            <a:r>
              <a:rPr sz="1200" spc="5" dirty="0">
                <a:solidFill>
                  <a:srgbClr val="273139"/>
                </a:solidFill>
                <a:latin typeface="Times New Roman"/>
                <a:cs typeface="Times New Roman"/>
              </a:rPr>
              <a:t>environment and </a:t>
            </a:r>
            <a:r>
              <a:rPr sz="1200" dirty="0">
                <a:solidFill>
                  <a:srgbClr val="273139"/>
                </a:solidFill>
                <a:latin typeface="Times New Roman"/>
                <a:cs typeface="Times New Roman"/>
              </a:rPr>
              <a:t>is </a:t>
            </a:r>
            <a:r>
              <a:rPr sz="1200" spc="5" dirty="0">
                <a:solidFill>
                  <a:srgbClr val="273139"/>
                </a:solidFill>
                <a:latin typeface="Times New Roman"/>
                <a:cs typeface="Times New Roman"/>
              </a:rPr>
              <a:t>verified </a:t>
            </a:r>
            <a:r>
              <a:rPr sz="1200" dirty="0">
                <a:solidFill>
                  <a:srgbClr val="273139"/>
                </a:solidFill>
                <a:latin typeface="Times New Roman"/>
                <a:cs typeface="Times New Roman"/>
              </a:rPr>
              <a:t>to </a:t>
            </a:r>
            <a:r>
              <a:rPr sz="1200" spc="5" dirty="0">
                <a:solidFill>
                  <a:srgbClr val="273139"/>
                </a:solidFill>
                <a:latin typeface="Times New Roman"/>
                <a:cs typeface="Times New Roman"/>
              </a:rPr>
              <a:t>ensure the stability of the application. </a:t>
            </a:r>
            <a:r>
              <a:rPr sz="1200" dirty="0">
                <a:solidFill>
                  <a:srgbClr val="273139"/>
                </a:solidFill>
                <a:latin typeface="Times New Roman"/>
                <a:cs typeface="Times New Roman"/>
              </a:rPr>
              <a:t>Smoke </a:t>
            </a:r>
            <a:r>
              <a:rPr sz="1200" spc="5" dirty="0">
                <a:solidFill>
                  <a:srgbClr val="273139"/>
                </a:solidFill>
                <a:latin typeface="Times New Roman"/>
                <a:cs typeface="Times New Roman"/>
              </a:rPr>
              <a:t>Testing </a:t>
            </a:r>
            <a:r>
              <a:rPr sz="1200" dirty="0">
                <a:solidFill>
                  <a:srgbClr val="273139"/>
                </a:solidFill>
                <a:latin typeface="Times New Roman"/>
                <a:cs typeface="Times New Roman"/>
              </a:rPr>
              <a:t>is  </a:t>
            </a:r>
            <a:r>
              <a:rPr sz="1200" spc="5" dirty="0">
                <a:solidFill>
                  <a:srgbClr val="273139"/>
                </a:solidFill>
                <a:latin typeface="Times New Roman"/>
                <a:cs typeface="Times New Roman"/>
              </a:rPr>
              <a:t>also known </a:t>
            </a:r>
            <a:r>
              <a:rPr sz="1200" spc="-5" dirty="0">
                <a:solidFill>
                  <a:srgbClr val="273139"/>
                </a:solidFill>
                <a:latin typeface="Times New Roman"/>
                <a:cs typeface="Times New Roman"/>
              </a:rPr>
              <a:t>as </a:t>
            </a:r>
            <a:r>
              <a:rPr sz="1200" b="1" i="1" u="heavy" spc="5" dirty="0">
                <a:solidFill>
                  <a:srgbClr val="273139"/>
                </a:solidFill>
                <a:uFill>
                  <a:solidFill>
                    <a:srgbClr val="273139"/>
                  </a:solidFill>
                </a:uFill>
                <a:latin typeface="Times New Roman"/>
                <a:cs typeface="Times New Roman"/>
              </a:rPr>
              <a:t>Confidence Testing </a:t>
            </a:r>
            <a:r>
              <a:rPr sz="1200" b="1" u="heavy" spc="5" dirty="0">
                <a:solidFill>
                  <a:srgbClr val="273139"/>
                </a:solidFill>
                <a:uFill>
                  <a:solidFill>
                    <a:srgbClr val="273139"/>
                  </a:solidFill>
                </a:uFill>
                <a:latin typeface="Times New Roman"/>
                <a:cs typeface="Times New Roman"/>
              </a:rPr>
              <a:t>or </a:t>
            </a:r>
            <a:r>
              <a:rPr sz="1200" b="1" i="1" u="heavy" spc="5" dirty="0">
                <a:solidFill>
                  <a:srgbClr val="273139"/>
                </a:solidFill>
                <a:uFill>
                  <a:solidFill>
                    <a:srgbClr val="273139"/>
                  </a:solidFill>
                </a:uFill>
                <a:latin typeface="Times New Roman"/>
                <a:cs typeface="Times New Roman"/>
              </a:rPr>
              <a:t>Build Verification</a:t>
            </a:r>
            <a:r>
              <a:rPr sz="1200" b="1" i="1" u="heavy" spc="155" dirty="0">
                <a:solidFill>
                  <a:srgbClr val="273139"/>
                </a:solidFill>
                <a:uFill>
                  <a:solidFill>
                    <a:srgbClr val="273139"/>
                  </a:solidFill>
                </a:uFill>
                <a:latin typeface="Times New Roman"/>
                <a:cs typeface="Times New Roman"/>
              </a:rPr>
              <a:t> </a:t>
            </a:r>
            <a:r>
              <a:rPr sz="1200" b="1" i="1" u="heavy" spc="5" dirty="0">
                <a:solidFill>
                  <a:srgbClr val="273139"/>
                </a:solidFill>
                <a:uFill>
                  <a:solidFill>
                    <a:srgbClr val="273139"/>
                  </a:solidFill>
                </a:uFill>
                <a:latin typeface="Times New Roman"/>
                <a:cs typeface="Times New Roman"/>
              </a:rPr>
              <a:t>Testing</a:t>
            </a:r>
            <a:r>
              <a:rPr sz="1200" b="1" u="heavy" spc="5" dirty="0">
                <a:solidFill>
                  <a:srgbClr val="273139"/>
                </a:solidFill>
                <a:uFill>
                  <a:solidFill>
                    <a:srgbClr val="273139"/>
                  </a:solidFill>
                </a:uFill>
                <a:latin typeface="Times New Roman"/>
                <a:cs typeface="Times New Roman"/>
              </a:rPr>
              <a:t>.</a:t>
            </a:r>
            <a:endParaRPr sz="1200" dirty="0">
              <a:latin typeface="Times New Roman"/>
              <a:cs typeface="Times New Roman"/>
            </a:endParaRPr>
          </a:p>
          <a:p>
            <a:pPr marL="469265" marR="5080" indent="-228600" algn="just">
              <a:lnSpc>
                <a:spcPct val="95600"/>
              </a:lnSpc>
              <a:spcBef>
                <a:spcPts val="100"/>
              </a:spcBef>
              <a:buFont typeface="Symbol"/>
              <a:buChar char=""/>
              <a:tabLst>
                <a:tab pos="469900" algn="l"/>
              </a:tabLst>
            </a:pPr>
            <a:r>
              <a:rPr sz="1200" b="1" spc="-5" dirty="0">
                <a:solidFill>
                  <a:srgbClr val="212121"/>
                </a:solidFill>
                <a:latin typeface="Times New Roman"/>
                <a:cs typeface="Times New Roman"/>
              </a:rPr>
              <a:t>Smoke</a:t>
            </a:r>
            <a:r>
              <a:rPr sz="1200" b="1" spc="-75" dirty="0">
                <a:solidFill>
                  <a:srgbClr val="212121"/>
                </a:solidFill>
                <a:latin typeface="Times New Roman"/>
                <a:cs typeface="Times New Roman"/>
              </a:rPr>
              <a:t> </a:t>
            </a:r>
            <a:r>
              <a:rPr sz="1200" b="1" spc="-5" dirty="0">
                <a:solidFill>
                  <a:srgbClr val="212121"/>
                </a:solidFill>
                <a:latin typeface="Times New Roman"/>
                <a:cs typeface="Times New Roman"/>
              </a:rPr>
              <a:t>Testing</a:t>
            </a:r>
            <a:r>
              <a:rPr sz="1200" b="1" spc="-65" dirty="0">
                <a:solidFill>
                  <a:srgbClr val="212121"/>
                </a:solidFill>
                <a:latin typeface="Times New Roman"/>
                <a:cs typeface="Times New Roman"/>
              </a:rPr>
              <a:t> </a:t>
            </a:r>
            <a:r>
              <a:rPr sz="1200" spc="-5" dirty="0">
                <a:solidFill>
                  <a:srgbClr val="212121"/>
                </a:solidFill>
                <a:latin typeface="Times New Roman"/>
                <a:cs typeface="Times New Roman"/>
              </a:rPr>
              <a:t>is</a:t>
            </a:r>
            <a:r>
              <a:rPr sz="1200" spc="-65" dirty="0">
                <a:solidFill>
                  <a:srgbClr val="212121"/>
                </a:solidFill>
                <a:latin typeface="Times New Roman"/>
                <a:cs typeface="Times New Roman"/>
              </a:rPr>
              <a:t> </a:t>
            </a:r>
            <a:r>
              <a:rPr sz="1200" dirty="0">
                <a:solidFill>
                  <a:srgbClr val="212121"/>
                </a:solidFill>
                <a:latin typeface="Times New Roman"/>
                <a:cs typeface="Times New Roman"/>
              </a:rPr>
              <a:t>a</a:t>
            </a:r>
            <a:r>
              <a:rPr sz="1200" spc="-70" dirty="0">
                <a:solidFill>
                  <a:srgbClr val="212121"/>
                </a:solidFill>
                <a:latin typeface="Times New Roman"/>
                <a:cs typeface="Times New Roman"/>
              </a:rPr>
              <a:t> </a:t>
            </a:r>
            <a:r>
              <a:rPr sz="1200" dirty="0">
                <a:solidFill>
                  <a:srgbClr val="212121"/>
                </a:solidFill>
                <a:latin typeface="Times New Roman"/>
                <a:cs typeface="Times New Roman"/>
              </a:rPr>
              <a:t>software</a:t>
            </a:r>
            <a:r>
              <a:rPr sz="1200" spc="-80" dirty="0">
                <a:solidFill>
                  <a:srgbClr val="212121"/>
                </a:solidFill>
                <a:latin typeface="Times New Roman"/>
                <a:cs typeface="Times New Roman"/>
              </a:rPr>
              <a:t> </a:t>
            </a:r>
            <a:r>
              <a:rPr sz="1200" dirty="0">
                <a:solidFill>
                  <a:srgbClr val="212121"/>
                </a:solidFill>
                <a:latin typeface="Times New Roman"/>
                <a:cs typeface="Times New Roman"/>
              </a:rPr>
              <a:t>testing</a:t>
            </a:r>
            <a:r>
              <a:rPr sz="1200" spc="-80" dirty="0">
                <a:solidFill>
                  <a:srgbClr val="212121"/>
                </a:solidFill>
                <a:latin typeface="Times New Roman"/>
                <a:cs typeface="Times New Roman"/>
              </a:rPr>
              <a:t> </a:t>
            </a:r>
            <a:r>
              <a:rPr sz="1200" spc="-5" dirty="0">
                <a:solidFill>
                  <a:srgbClr val="212121"/>
                </a:solidFill>
                <a:latin typeface="Times New Roman"/>
                <a:cs typeface="Times New Roman"/>
              </a:rPr>
              <a:t>process</a:t>
            </a:r>
            <a:r>
              <a:rPr sz="1200" spc="-60" dirty="0">
                <a:solidFill>
                  <a:srgbClr val="212121"/>
                </a:solidFill>
                <a:latin typeface="Times New Roman"/>
                <a:cs typeface="Times New Roman"/>
              </a:rPr>
              <a:t> </a:t>
            </a:r>
            <a:r>
              <a:rPr sz="1200" dirty="0">
                <a:solidFill>
                  <a:srgbClr val="212121"/>
                </a:solidFill>
                <a:latin typeface="Times New Roman"/>
                <a:cs typeface="Times New Roman"/>
              </a:rPr>
              <a:t>that</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determines</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whether</a:t>
            </a:r>
            <a:r>
              <a:rPr sz="1200" spc="-70" dirty="0">
                <a:solidFill>
                  <a:srgbClr val="212121"/>
                </a:solidFill>
                <a:latin typeface="Times New Roman"/>
                <a:cs typeface="Times New Roman"/>
              </a:rPr>
              <a:t> </a:t>
            </a:r>
            <a:r>
              <a:rPr sz="1200" dirty="0">
                <a:solidFill>
                  <a:srgbClr val="212121"/>
                </a:solidFill>
                <a:latin typeface="Times New Roman"/>
                <a:cs typeface="Times New Roman"/>
              </a:rPr>
              <a:t>the</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deployed</a:t>
            </a:r>
            <a:r>
              <a:rPr sz="1200" spc="-70" dirty="0">
                <a:solidFill>
                  <a:srgbClr val="212121"/>
                </a:solidFill>
                <a:latin typeface="Times New Roman"/>
                <a:cs typeface="Times New Roman"/>
              </a:rPr>
              <a:t> </a:t>
            </a:r>
            <a:r>
              <a:rPr sz="1200" dirty="0">
                <a:solidFill>
                  <a:srgbClr val="212121"/>
                </a:solidFill>
                <a:latin typeface="Times New Roman"/>
                <a:cs typeface="Times New Roman"/>
              </a:rPr>
              <a:t>software  build</a:t>
            </a:r>
            <a:r>
              <a:rPr sz="1200" spc="-20" dirty="0">
                <a:solidFill>
                  <a:srgbClr val="212121"/>
                </a:solidFill>
                <a:latin typeface="Times New Roman"/>
                <a:cs typeface="Times New Roman"/>
              </a:rPr>
              <a:t> </a:t>
            </a:r>
            <a:r>
              <a:rPr sz="1200" spc="-5" dirty="0">
                <a:solidFill>
                  <a:srgbClr val="212121"/>
                </a:solidFill>
                <a:latin typeface="Times New Roman"/>
                <a:cs typeface="Times New Roman"/>
              </a:rPr>
              <a:t>is</a:t>
            </a:r>
            <a:r>
              <a:rPr sz="1200" spc="-10" dirty="0">
                <a:solidFill>
                  <a:srgbClr val="212121"/>
                </a:solidFill>
                <a:latin typeface="Times New Roman"/>
                <a:cs typeface="Times New Roman"/>
              </a:rPr>
              <a:t> </a:t>
            </a:r>
            <a:r>
              <a:rPr sz="1200" dirty="0">
                <a:solidFill>
                  <a:srgbClr val="212121"/>
                </a:solidFill>
                <a:latin typeface="Times New Roman"/>
                <a:cs typeface="Times New Roman"/>
              </a:rPr>
              <a:t>stable</a:t>
            </a:r>
            <a:r>
              <a:rPr sz="1200" spc="-20" dirty="0">
                <a:solidFill>
                  <a:srgbClr val="212121"/>
                </a:solidFill>
                <a:latin typeface="Times New Roman"/>
                <a:cs typeface="Times New Roman"/>
              </a:rPr>
              <a:t> </a:t>
            </a:r>
            <a:r>
              <a:rPr sz="1200" dirty="0">
                <a:solidFill>
                  <a:srgbClr val="212121"/>
                </a:solidFill>
                <a:latin typeface="Times New Roman"/>
                <a:cs typeface="Times New Roman"/>
              </a:rPr>
              <a:t>or</a:t>
            </a:r>
            <a:r>
              <a:rPr sz="1200" spc="-25" dirty="0">
                <a:solidFill>
                  <a:srgbClr val="212121"/>
                </a:solidFill>
                <a:latin typeface="Times New Roman"/>
                <a:cs typeface="Times New Roman"/>
              </a:rPr>
              <a:t> </a:t>
            </a:r>
            <a:r>
              <a:rPr sz="1200" dirty="0">
                <a:solidFill>
                  <a:srgbClr val="212121"/>
                </a:solidFill>
                <a:latin typeface="Times New Roman"/>
                <a:cs typeface="Times New Roman"/>
              </a:rPr>
              <a:t>not.</a:t>
            </a:r>
            <a:r>
              <a:rPr sz="1200" spc="-10" dirty="0">
                <a:solidFill>
                  <a:srgbClr val="212121"/>
                </a:solidFill>
                <a:latin typeface="Times New Roman"/>
                <a:cs typeface="Times New Roman"/>
              </a:rPr>
              <a:t> </a:t>
            </a:r>
            <a:r>
              <a:rPr sz="1200" dirty="0">
                <a:solidFill>
                  <a:srgbClr val="212121"/>
                </a:solidFill>
                <a:latin typeface="Times New Roman"/>
                <a:cs typeface="Times New Roman"/>
              </a:rPr>
              <a:t>Smoke</a:t>
            </a:r>
            <a:r>
              <a:rPr sz="1200" spc="-15" dirty="0">
                <a:solidFill>
                  <a:srgbClr val="212121"/>
                </a:solidFill>
                <a:latin typeface="Times New Roman"/>
                <a:cs typeface="Times New Roman"/>
              </a:rPr>
              <a:t> </a:t>
            </a:r>
            <a:r>
              <a:rPr sz="1200" dirty="0">
                <a:solidFill>
                  <a:srgbClr val="212121"/>
                </a:solidFill>
                <a:latin typeface="Times New Roman"/>
                <a:cs typeface="Times New Roman"/>
              </a:rPr>
              <a:t>testing</a:t>
            </a:r>
            <a:r>
              <a:rPr sz="1200" spc="-25" dirty="0">
                <a:solidFill>
                  <a:srgbClr val="212121"/>
                </a:solidFill>
                <a:latin typeface="Times New Roman"/>
                <a:cs typeface="Times New Roman"/>
              </a:rPr>
              <a:t> </a:t>
            </a:r>
            <a:r>
              <a:rPr sz="1200" spc="-5" dirty="0">
                <a:solidFill>
                  <a:srgbClr val="212121"/>
                </a:solidFill>
                <a:latin typeface="Times New Roman"/>
                <a:cs typeface="Times New Roman"/>
              </a:rPr>
              <a:t>is </a:t>
            </a:r>
            <a:r>
              <a:rPr sz="1200" dirty="0">
                <a:solidFill>
                  <a:srgbClr val="212121"/>
                </a:solidFill>
                <a:latin typeface="Times New Roman"/>
                <a:cs typeface="Times New Roman"/>
              </a:rPr>
              <a:t>a</a:t>
            </a:r>
            <a:r>
              <a:rPr sz="1200" spc="-15" dirty="0">
                <a:solidFill>
                  <a:srgbClr val="212121"/>
                </a:solidFill>
                <a:latin typeface="Times New Roman"/>
                <a:cs typeface="Times New Roman"/>
              </a:rPr>
              <a:t> </a:t>
            </a:r>
            <a:r>
              <a:rPr sz="1200" dirty="0">
                <a:solidFill>
                  <a:srgbClr val="212121"/>
                </a:solidFill>
                <a:latin typeface="Times New Roman"/>
                <a:cs typeface="Times New Roman"/>
              </a:rPr>
              <a:t>confirmation</a:t>
            </a:r>
            <a:r>
              <a:rPr sz="1200" spc="-10" dirty="0">
                <a:solidFill>
                  <a:srgbClr val="212121"/>
                </a:solidFill>
                <a:latin typeface="Times New Roman"/>
                <a:cs typeface="Times New Roman"/>
              </a:rPr>
              <a:t> </a:t>
            </a:r>
            <a:r>
              <a:rPr sz="1200" dirty="0">
                <a:solidFill>
                  <a:srgbClr val="212121"/>
                </a:solidFill>
                <a:latin typeface="Times New Roman"/>
                <a:cs typeface="Times New Roman"/>
              </a:rPr>
              <a:t>for</a:t>
            </a:r>
            <a:r>
              <a:rPr sz="1200" spc="-20" dirty="0">
                <a:solidFill>
                  <a:srgbClr val="212121"/>
                </a:solidFill>
                <a:latin typeface="Times New Roman"/>
                <a:cs typeface="Times New Roman"/>
              </a:rPr>
              <a:t> </a:t>
            </a:r>
            <a:r>
              <a:rPr sz="1200" spc="-5" dirty="0">
                <a:solidFill>
                  <a:srgbClr val="212121"/>
                </a:solidFill>
                <a:latin typeface="Times New Roman"/>
                <a:cs typeface="Times New Roman"/>
              </a:rPr>
              <a:t>QA</a:t>
            </a:r>
            <a:r>
              <a:rPr sz="1200" spc="-25" dirty="0">
                <a:solidFill>
                  <a:srgbClr val="212121"/>
                </a:solidFill>
                <a:latin typeface="Times New Roman"/>
                <a:cs typeface="Times New Roman"/>
              </a:rPr>
              <a:t> </a:t>
            </a:r>
            <a:r>
              <a:rPr sz="1200" dirty="0">
                <a:solidFill>
                  <a:srgbClr val="212121"/>
                </a:solidFill>
                <a:latin typeface="Times New Roman"/>
                <a:cs typeface="Times New Roman"/>
              </a:rPr>
              <a:t>team</a:t>
            </a:r>
            <a:r>
              <a:rPr sz="1200" spc="-10" dirty="0">
                <a:solidFill>
                  <a:srgbClr val="212121"/>
                </a:solidFill>
                <a:latin typeface="Times New Roman"/>
                <a:cs typeface="Times New Roman"/>
              </a:rPr>
              <a:t> </a:t>
            </a:r>
            <a:r>
              <a:rPr sz="1200" dirty="0">
                <a:solidFill>
                  <a:srgbClr val="212121"/>
                </a:solidFill>
                <a:latin typeface="Times New Roman"/>
                <a:cs typeface="Times New Roman"/>
              </a:rPr>
              <a:t>to</a:t>
            </a:r>
            <a:r>
              <a:rPr sz="1200" spc="-10" dirty="0">
                <a:solidFill>
                  <a:srgbClr val="212121"/>
                </a:solidFill>
                <a:latin typeface="Times New Roman"/>
                <a:cs typeface="Times New Roman"/>
              </a:rPr>
              <a:t> </a:t>
            </a:r>
            <a:r>
              <a:rPr sz="1200" dirty="0">
                <a:solidFill>
                  <a:srgbClr val="212121"/>
                </a:solidFill>
                <a:latin typeface="Times New Roman"/>
                <a:cs typeface="Times New Roman"/>
              </a:rPr>
              <a:t>proceed</a:t>
            </a:r>
            <a:r>
              <a:rPr sz="1200" spc="-15" dirty="0">
                <a:solidFill>
                  <a:srgbClr val="212121"/>
                </a:solidFill>
                <a:latin typeface="Times New Roman"/>
                <a:cs typeface="Times New Roman"/>
              </a:rPr>
              <a:t> </a:t>
            </a:r>
            <a:r>
              <a:rPr sz="1200" dirty="0">
                <a:solidFill>
                  <a:srgbClr val="212121"/>
                </a:solidFill>
                <a:latin typeface="Times New Roman"/>
                <a:cs typeface="Times New Roman"/>
              </a:rPr>
              <a:t>with</a:t>
            </a:r>
            <a:r>
              <a:rPr sz="1200" spc="-15" dirty="0">
                <a:solidFill>
                  <a:srgbClr val="212121"/>
                </a:solidFill>
                <a:latin typeface="Times New Roman"/>
                <a:cs typeface="Times New Roman"/>
              </a:rPr>
              <a:t> </a:t>
            </a:r>
            <a:r>
              <a:rPr sz="1200" spc="-5" dirty="0">
                <a:solidFill>
                  <a:srgbClr val="212121"/>
                </a:solidFill>
                <a:latin typeface="Times New Roman"/>
                <a:cs typeface="Times New Roman"/>
              </a:rPr>
              <a:t>further  software testing. </a:t>
            </a:r>
            <a:r>
              <a:rPr sz="1200" spc="-15" dirty="0">
                <a:solidFill>
                  <a:srgbClr val="212121"/>
                </a:solidFill>
                <a:latin typeface="Times New Roman"/>
                <a:cs typeface="Times New Roman"/>
              </a:rPr>
              <a:t>It </a:t>
            </a:r>
            <a:r>
              <a:rPr sz="1200" dirty="0">
                <a:solidFill>
                  <a:srgbClr val="212121"/>
                </a:solidFill>
                <a:latin typeface="Times New Roman"/>
                <a:cs typeface="Times New Roman"/>
              </a:rPr>
              <a:t>consists of a </a:t>
            </a:r>
            <a:r>
              <a:rPr sz="1200" spc="-5" dirty="0">
                <a:solidFill>
                  <a:srgbClr val="212121"/>
                </a:solidFill>
                <a:latin typeface="Times New Roman"/>
                <a:cs typeface="Times New Roman"/>
              </a:rPr>
              <a:t>minimal set </a:t>
            </a:r>
            <a:r>
              <a:rPr sz="1200" dirty="0">
                <a:solidFill>
                  <a:srgbClr val="212121"/>
                </a:solidFill>
                <a:latin typeface="Times New Roman"/>
                <a:cs typeface="Times New Roman"/>
              </a:rPr>
              <a:t>of </a:t>
            </a:r>
            <a:r>
              <a:rPr sz="1200" spc="-5" dirty="0">
                <a:solidFill>
                  <a:srgbClr val="212121"/>
                </a:solidFill>
                <a:latin typeface="Times New Roman"/>
                <a:cs typeface="Times New Roman"/>
              </a:rPr>
              <a:t>tests </a:t>
            </a:r>
            <a:r>
              <a:rPr sz="1200" dirty="0">
                <a:solidFill>
                  <a:srgbClr val="212121"/>
                </a:solidFill>
                <a:latin typeface="Times New Roman"/>
                <a:cs typeface="Times New Roman"/>
              </a:rPr>
              <a:t>run on </a:t>
            </a:r>
            <a:r>
              <a:rPr sz="1200" spc="-5" dirty="0">
                <a:solidFill>
                  <a:srgbClr val="212121"/>
                </a:solidFill>
                <a:latin typeface="Times New Roman"/>
                <a:cs typeface="Times New Roman"/>
              </a:rPr>
              <a:t>each </a:t>
            </a:r>
            <a:r>
              <a:rPr sz="1200" dirty="0">
                <a:solidFill>
                  <a:srgbClr val="212121"/>
                </a:solidFill>
                <a:latin typeface="Times New Roman"/>
                <a:cs typeface="Times New Roman"/>
              </a:rPr>
              <a:t>build </a:t>
            </a:r>
            <a:r>
              <a:rPr sz="1200" spc="-5" dirty="0">
                <a:solidFill>
                  <a:srgbClr val="212121"/>
                </a:solidFill>
                <a:latin typeface="Times New Roman"/>
                <a:cs typeface="Times New Roman"/>
              </a:rPr>
              <a:t>to </a:t>
            </a:r>
            <a:r>
              <a:rPr sz="1200" dirty="0">
                <a:solidFill>
                  <a:srgbClr val="212121"/>
                </a:solidFill>
                <a:latin typeface="Times New Roman"/>
                <a:cs typeface="Times New Roman"/>
              </a:rPr>
              <a:t>test </a:t>
            </a:r>
            <a:r>
              <a:rPr sz="1200" spc="-5" dirty="0">
                <a:solidFill>
                  <a:srgbClr val="212121"/>
                </a:solidFill>
                <a:latin typeface="Times New Roman"/>
                <a:cs typeface="Times New Roman"/>
              </a:rPr>
              <a:t>software  functionalities.</a:t>
            </a:r>
            <a:endParaRPr sz="1200" dirty="0">
              <a:latin typeface="Times New Roman"/>
              <a:cs typeface="Times New Roman"/>
            </a:endParaRPr>
          </a:p>
          <a:p>
            <a:pPr marL="469265" indent="-228600" algn="just">
              <a:lnSpc>
                <a:spcPct val="100000"/>
              </a:lnSpc>
              <a:spcBef>
                <a:spcPts val="35"/>
              </a:spcBef>
              <a:buFont typeface="Symbol"/>
              <a:buChar char=""/>
              <a:tabLst>
                <a:tab pos="469900" algn="l"/>
              </a:tabLst>
            </a:pPr>
            <a:r>
              <a:rPr sz="1200" spc="-10" dirty="0">
                <a:latin typeface="Times New Roman"/>
                <a:cs typeface="Times New Roman"/>
              </a:rPr>
              <a:t>It </a:t>
            </a:r>
            <a:r>
              <a:rPr sz="1200" spc="-5" dirty="0">
                <a:latin typeface="Times New Roman"/>
                <a:cs typeface="Times New Roman"/>
              </a:rPr>
              <a:t>is designed as </a:t>
            </a:r>
            <a:r>
              <a:rPr sz="1200" dirty="0">
                <a:latin typeface="Times New Roman"/>
                <a:cs typeface="Times New Roman"/>
              </a:rPr>
              <a:t>a pacing </a:t>
            </a:r>
            <a:r>
              <a:rPr sz="1200" spc="-5" dirty="0">
                <a:latin typeface="Times New Roman"/>
                <a:cs typeface="Times New Roman"/>
              </a:rPr>
              <a:t>mechanism </a:t>
            </a:r>
            <a:r>
              <a:rPr sz="1200" dirty="0">
                <a:latin typeface="Times New Roman"/>
                <a:cs typeface="Times New Roman"/>
              </a:rPr>
              <a:t>for </a:t>
            </a:r>
            <a:r>
              <a:rPr sz="1200" spc="-5" dirty="0">
                <a:latin typeface="Times New Roman"/>
                <a:cs typeface="Times New Roman"/>
              </a:rPr>
              <a:t>time-critical projects, </a:t>
            </a:r>
            <a:r>
              <a:rPr sz="1200" dirty="0">
                <a:latin typeface="Times New Roman"/>
                <a:cs typeface="Times New Roman"/>
              </a:rPr>
              <a:t>allowing the </a:t>
            </a:r>
            <a:r>
              <a:rPr sz="1200" spc="-5" dirty="0">
                <a:latin typeface="Times New Roman"/>
                <a:cs typeface="Times New Roman"/>
              </a:rPr>
              <a:t>software</a:t>
            </a:r>
            <a:r>
              <a:rPr sz="1200" spc="-60" dirty="0">
                <a:latin typeface="Times New Roman"/>
                <a:cs typeface="Times New Roman"/>
              </a:rPr>
              <a:t> </a:t>
            </a:r>
            <a:r>
              <a:rPr sz="1200" dirty="0">
                <a:latin typeface="Times New Roman"/>
                <a:cs typeface="Times New Roman"/>
              </a:rPr>
              <a:t>team</a:t>
            </a:r>
          </a:p>
          <a:p>
            <a:pPr marL="469265" algn="just">
              <a:lnSpc>
                <a:spcPct val="100000"/>
              </a:lnSpc>
              <a:spcBef>
                <a:spcPts val="145"/>
              </a:spcBef>
            </a:pPr>
            <a:r>
              <a:rPr sz="1200" dirty="0">
                <a:latin typeface="Times New Roman"/>
                <a:cs typeface="Times New Roman"/>
              </a:rPr>
              <a:t>to </a:t>
            </a:r>
            <a:r>
              <a:rPr sz="1200" spc="-5" dirty="0">
                <a:latin typeface="Times New Roman"/>
                <a:cs typeface="Times New Roman"/>
              </a:rPr>
              <a:t>assess </a:t>
            </a:r>
            <a:r>
              <a:rPr sz="1200" dirty="0">
                <a:latin typeface="Times New Roman"/>
                <a:cs typeface="Times New Roman"/>
              </a:rPr>
              <a:t>the </a:t>
            </a:r>
            <a:r>
              <a:rPr sz="1200" spc="-5" dirty="0">
                <a:latin typeface="Times New Roman"/>
                <a:cs typeface="Times New Roman"/>
              </a:rPr>
              <a:t>project </a:t>
            </a:r>
            <a:r>
              <a:rPr sz="1200" dirty="0">
                <a:latin typeface="Times New Roman"/>
                <a:cs typeface="Times New Roman"/>
              </a:rPr>
              <a:t>on a </a:t>
            </a:r>
            <a:r>
              <a:rPr sz="1200" spc="-5" dirty="0">
                <a:latin typeface="Times New Roman"/>
                <a:cs typeface="Times New Roman"/>
              </a:rPr>
              <a:t>frequent</a:t>
            </a:r>
            <a:r>
              <a:rPr sz="1200" spc="5" dirty="0">
                <a:latin typeface="Times New Roman"/>
                <a:cs typeface="Times New Roman"/>
              </a:rPr>
              <a:t> </a:t>
            </a:r>
            <a:r>
              <a:rPr sz="1200" dirty="0">
                <a:latin typeface="Times New Roman"/>
                <a:cs typeface="Times New Roman"/>
              </a:rPr>
              <a:t>basis.</a:t>
            </a:r>
          </a:p>
          <a:p>
            <a:pPr marL="469265" marR="5080" indent="-228600" algn="just">
              <a:lnSpc>
                <a:spcPct val="110000"/>
              </a:lnSpc>
              <a:spcBef>
                <a:spcPts val="95"/>
              </a:spcBef>
              <a:buClr>
                <a:srgbClr val="000000"/>
              </a:buClr>
              <a:buFont typeface="Symbol"/>
              <a:buChar char=""/>
              <a:tabLst>
                <a:tab pos="469900" algn="l"/>
              </a:tabLst>
            </a:pPr>
            <a:r>
              <a:rPr sz="1200" b="1" spc="-5" dirty="0">
                <a:solidFill>
                  <a:srgbClr val="212121"/>
                </a:solidFill>
                <a:latin typeface="Times New Roman"/>
                <a:cs typeface="Times New Roman"/>
              </a:rPr>
              <a:t>Smoke</a:t>
            </a:r>
            <a:r>
              <a:rPr sz="1200" b="1" spc="-75" dirty="0">
                <a:solidFill>
                  <a:srgbClr val="212121"/>
                </a:solidFill>
                <a:latin typeface="Times New Roman"/>
                <a:cs typeface="Times New Roman"/>
              </a:rPr>
              <a:t> </a:t>
            </a:r>
            <a:r>
              <a:rPr sz="1200" b="1" spc="-5" dirty="0">
                <a:solidFill>
                  <a:srgbClr val="212121"/>
                </a:solidFill>
                <a:latin typeface="Times New Roman"/>
                <a:cs typeface="Times New Roman"/>
              </a:rPr>
              <a:t>Testing</a:t>
            </a:r>
            <a:r>
              <a:rPr sz="1200" b="1" spc="-65" dirty="0">
                <a:solidFill>
                  <a:srgbClr val="212121"/>
                </a:solidFill>
                <a:latin typeface="Times New Roman"/>
                <a:cs typeface="Times New Roman"/>
              </a:rPr>
              <a:t> </a:t>
            </a:r>
            <a:r>
              <a:rPr sz="1200" spc="-5" dirty="0">
                <a:solidFill>
                  <a:srgbClr val="212121"/>
                </a:solidFill>
                <a:latin typeface="Times New Roman"/>
                <a:cs typeface="Times New Roman"/>
              </a:rPr>
              <a:t>is</a:t>
            </a:r>
            <a:r>
              <a:rPr sz="1200" spc="-65" dirty="0">
                <a:solidFill>
                  <a:srgbClr val="212121"/>
                </a:solidFill>
                <a:latin typeface="Times New Roman"/>
                <a:cs typeface="Times New Roman"/>
              </a:rPr>
              <a:t> </a:t>
            </a:r>
            <a:r>
              <a:rPr sz="1200" dirty="0">
                <a:solidFill>
                  <a:srgbClr val="212121"/>
                </a:solidFill>
                <a:latin typeface="Times New Roman"/>
                <a:cs typeface="Times New Roman"/>
              </a:rPr>
              <a:t>a</a:t>
            </a:r>
            <a:r>
              <a:rPr sz="1200" spc="-70" dirty="0">
                <a:solidFill>
                  <a:srgbClr val="212121"/>
                </a:solidFill>
                <a:latin typeface="Times New Roman"/>
                <a:cs typeface="Times New Roman"/>
              </a:rPr>
              <a:t> </a:t>
            </a:r>
            <a:r>
              <a:rPr sz="1200" dirty="0">
                <a:solidFill>
                  <a:srgbClr val="212121"/>
                </a:solidFill>
                <a:latin typeface="Times New Roman"/>
                <a:cs typeface="Times New Roman"/>
              </a:rPr>
              <a:t>software</a:t>
            </a:r>
            <a:r>
              <a:rPr sz="1200" spc="-80" dirty="0">
                <a:solidFill>
                  <a:srgbClr val="212121"/>
                </a:solidFill>
                <a:latin typeface="Times New Roman"/>
                <a:cs typeface="Times New Roman"/>
              </a:rPr>
              <a:t> </a:t>
            </a:r>
            <a:r>
              <a:rPr sz="1200" dirty="0">
                <a:solidFill>
                  <a:srgbClr val="212121"/>
                </a:solidFill>
                <a:latin typeface="Times New Roman"/>
                <a:cs typeface="Times New Roman"/>
              </a:rPr>
              <a:t>testing</a:t>
            </a:r>
            <a:r>
              <a:rPr sz="1200" spc="-80" dirty="0">
                <a:solidFill>
                  <a:srgbClr val="212121"/>
                </a:solidFill>
                <a:latin typeface="Times New Roman"/>
                <a:cs typeface="Times New Roman"/>
              </a:rPr>
              <a:t> </a:t>
            </a:r>
            <a:r>
              <a:rPr sz="1200" spc="-5" dirty="0">
                <a:solidFill>
                  <a:srgbClr val="212121"/>
                </a:solidFill>
                <a:latin typeface="Times New Roman"/>
                <a:cs typeface="Times New Roman"/>
              </a:rPr>
              <a:t>process</a:t>
            </a:r>
            <a:r>
              <a:rPr sz="1200" spc="-60" dirty="0">
                <a:solidFill>
                  <a:srgbClr val="212121"/>
                </a:solidFill>
                <a:latin typeface="Times New Roman"/>
                <a:cs typeface="Times New Roman"/>
              </a:rPr>
              <a:t> </a:t>
            </a:r>
            <a:r>
              <a:rPr sz="1200" dirty="0">
                <a:solidFill>
                  <a:srgbClr val="212121"/>
                </a:solidFill>
                <a:latin typeface="Times New Roman"/>
                <a:cs typeface="Times New Roman"/>
              </a:rPr>
              <a:t>that</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determines</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whether</a:t>
            </a:r>
            <a:r>
              <a:rPr sz="1200" spc="-70" dirty="0">
                <a:solidFill>
                  <a:srgbClr val="212121"/>
                </a:solidFill>
                <a:latin typeface="Times New Roman"/>
                <a:cs typeface="Times New Roman"/>
              </a:rPr>
              <a:t> </a:t>
            </a:r>
            <a:r>
              <a:rPr sz="1200" dirty="0">
                <a:solidFill>
                  <a:srgbClr val="212121"/>
                </a:solidFill>
                <a:latin typeface="Times New Roman"/>
                <a:cs typeface="Times New Roman"/>
              </a:rPr>
              <a:t>the</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deployed</a:t>
            </a:r>
            <a:r>
              <a:rPr sz="1200" spc="-70" dirty="0">
                <a:solidFill>
                  <a:srgbClr val="212121"/>
                </a:solidFill>
                <a:latin typeface="Times New Roman"/>
                <a:cs typeface="Times New Roman"/>
              </a:rPr>
              <a:t> </a:t>
            </a:r>
            <a:r>
              <a:rPr sz="1200" dirty="0">
                <a:solidFill>
                  <a:srgbClr val="212121"/>
                </a:solidFill>
                <a:latin typeface="Times New Roman"/>
                <a:cs typeface="Times New Roman"/>
              </a:rPr>
              <a:t>software  build</a:t>
            </a:r>
            <a:r>
              <a:rPr sz="1200" spc="-20" dirty="0">
                <a:solidFill>
                  <a:srgbClr val="212121"/>
                </a:solidFill>
                <a:latin typeface="Times New Roman"/>
                <a:cs typeface="Times New Roman"/>
              </a:rPr>
              <a:t> </a:t>
            </a:r>
            <a:r>
              <a:rPr sz="1200" spc="-5" dirty="0">
                <a:solidFill>
                  <a:srgbClr val="212121"/>
                </a:solidFill>
                <a:latin typeface="Times New Roman"/>
                <a:cs typeface="Times New Roman"/>
              </a:rPr>
              <a:t>is</a:t>
            </a:r>
            <a:r>
              <a:rPr sz="1200" spc="-10" dirty="0">
                <a:solidFill>
                  <a:srgbClr val="212121"/>
                </a:solidFill>
                <a:latin typeface="Times New Roman"/>
                <a:cs typeface="Times New Roman"/>
              </a:rPr>
              <a:t> </a:t>
            </a:r>
            <a:r>
              <a:rPr sz="1200" dirty="0">
                <a:solidFill>
                  <a:srgbClr val="212121"/>
                </a:solidFill>
                <a:latin typeface="Times New Roman"/>
                <a:cs typeface="Times New Roman"/>
              </a:rPr>
              <a:t>stable</a:t>
            </a:r>
            <a:r>
              <a:rPr sz="1200" spc="-20" dirty="0">
                <a:solidFill>
                  <a:srgbClr val="212121"/>
                </a:solidFill>
                <a:latin typeface="Times New Roman"/>
                <a:cs typeface="Times New Roman"/>
              </a:rPr>
              <a:t> </a:t>
            </a:r>
            <a:r>
              <a:rPr sz="1200" dirty="0">
                <a:solidFill>
                  <a:srgbClr val="212121"/>
                </a:solidFill>
                <a:latin typeface="Times New Roman"/>
                <a:cs typeface="Times New Roman"/>
              </a:rPr>
              <a:t>or</a:t>
            </a:r>
            <a:r>
              <a:rPr sz="1200" spc="-25" dirty="0">
                <a:solidFill>
                  <a:srgbClr val="212121"/>
                </a:solidFill>
                <a:latin typeface="Times New Roman"/>
                <a:cs typeface="Times New Roman"/>
              </a:rPr>
              <a:t> </a:t>
            </a:r>
            <a:r>
              <a:rPr sz="1200" dirty="0">
                <a:solidFill>
                  <a:srgbClr val="212121"/>
                </a:solidFill>
                <a:latin typeface="Times New Roman"/>
                <a:cs typeface="Times New Roman"/>
              </a:rPr>
              <a:t>not.</a:t>
            </a:r>
            <a:r>
              <a:rPr sz="1200" spc="-10" dirty="0">
                <a:solidFill>
                  <a:srgbClr val="212121"/>
                </a:solidFill>
                <a:latin typeface="Times New Roman"/>
                <a:cs typeface="Times New Roman"/>
              </a:rPr>
              <a:t> </a:t>
            </a:r>
            <a:r>
              <a:rPr sz="1200" dirty="0">
                <a:solidFill>
                  <a:srgbClr val="212121"/>
                </a:solidFill>
                <a:latin typeface="Times New Roman"/>
                <a:cs typeface="Times New Roman"/>
              </a:rPr>
              <a:t>Smoke</a:t>
            </a:r>
            <a:r>
              <a:rPr sz="1200" spc="-15" dirty="0">
                <a:solidFill>
                  <a:srgbClr val="212121"/>
                </a:solidFill>
                <a:latin typeface="Times New Roman"/>
                <a:cs typeface="Times New Roman"/>
              </a:rPr>
              <a:t> </a:t>
            </a:r>
            <a:r>
              <a:rPr sz="1200" dirty="0">
                <a:solidFill>
                  <a:srgbClr val="212121"/>
                </a:solidFill>
                <a:latin typeface="Times New Roman"/>
                <a:cs typeface="Times New Roman"/>
              </a:rPr>
              <a:t>testing</a:t>
            </a:r>
            <a:r>
              <a:rPr sz="1200" spc="-30" dirty="0">
                <a:solidFill>
                  <a:srgbClr val="212121"/>
                </a:solidFill>
                <a:latin typeface="Times New Roman"/>
                <a:cs typeface="Times New Roman"/>
              </a:rPr>
              <a:t> </a:t>
            </a:r>
            <a:r>
              <a:rPr sz="1200" spc="-5" dirty="0">
                <a:solidFill>
                  <a:srgbClr val="212121"/>
                </a:solidFill>
                <a:latin typeface="Times New Roman"/>
                <a:cs typeface="Times New Roman"/>
              </a:rPr>
              <a:t>is</a:t>
            </a:r>
            <a:r>
              <a:rPr sz="1200" dirty="0">
                <a:solidFill>
                  <a:srgbClr val="212121"/>
                </a:solidFill>
                <a:latin typeface="Times New Roman"/>
                <a:cs typeface="Times New Roman"/>
              </a:rPr>
              <a:t> a</a:t>
            </a:r>
            <a:r>
              <a:rPr sz="1200" spc="-15" dirty="0">
                <a:solidFill>
                  <a:srgbClr val="212121"/>
                </a:solidFill>
                <a:latin typeface="Times New Roman"/>
                <a:cs typeface="Times New Roman"/>
              </a:rPr>
              <a:t> </a:t>
            </a:r>
            <a:r>
              <a:rPr sz="1200" dirty="0">
                <a:solidFill>
                  <a:srgbClr val="212121"/>
                </a:solidFill>
                <a:latin typeface="Times New Roman"/>
                <a:cs typeface="Times New Roman"/>
              </a:rPr>
              <a:t>confirmation</a:t>
            </a:r>
            <a:r>
              <a:rPr sz="1200" spc="-15" dirty="0">
                <a:solidFill>
                  <a:srgbClr val="212121"/>
                </a:solidFill>
                <a:latin typeface="Times New Roman"/>
                <a:cs typeface="Times New Roman"/>
              </a:rPr>
              <a:t> </a:t>
            </a:r>
            <a:r>
              <a:rPr sz="1200" dirty="0">
                <a:solidFill>
                  <a:srgbClr val="212121"/>
                </a:solidFill>
                <a:latin typeface="Times New Roman"/>
                <a:cs typeface="Times New Roman"/>
              </a:rPr>
              <a:t>for</a:t>
            </a:r>
            <a:r>
              <a:rPr sz="1200" spc="-20" dirty="0">
                <a:solidFill>
                  <a:srgbClr val="212121"/>
                </a:solidFill>
                <a:latin typeface="Times New Roman"/>
                <a:cs typeface="Times New Roman"/>
              </a:rPr>
              <a:t> </a:t>
            </a:r>
            <a:r>
              <a:rPr sz="1200" spc="-5" dirty="0">
                <a:solidFill>
                  <a:srgbClr val="212121"/>
                </a:solidFill>
                <a:latin typeface="Times New Roman"/>
                <a:cs typeface="Times New Roman"/>
              </a:rPr>
              <a:t>QA</a:t>
            </a:r>
            <a:r>
              <a:rPr sz="1200" spc="-20" dirty="0">
                <a:solidFill>
                  <a:srgbClr val="212121"/>
                </a:solidFill>
                <a:latin typeface="Times New Roman"/>
                <a:cs typeface="Times New Roman"/>
              </a:rPr>
              <a:t> </a:t>
            </a:r>
            <a:r>
              <a:rPr sz="1200" dirty="0">
                <a:solidFill>
                  <a:srgbClr val="212121"/>
                </a:solidFill>
                <a:latin typeface="Times New Roman"/>
                <a:cs typeface="Times New Roman"/>
              </a:rPr>
              <a:t>team</a:t>
            </a:r>
            <a:r>
              <a:rPr sz="1200" spc="-15" dirty="0">
                <a:solidFill>
                  <a:srgbClr val="212121"/>
                </a:solidFill>
                <a:latin typeface="Times New Roman"/>
                <a:cs typeface="Times New Roman"/>
              </a:rPr>
              <a:t> </a:t>
            </a:r>
            <a:r>
              <a:rPr sz="1200" dirty="0">
                <a:solidFill>
                  <a:srgbClr val="212121"/>
                </a:solidFill>
                <a:latin typeface="Times New Roman"/>
                <a:cs typeface="Times New Roman"/>
              </a:rPr>
              <a:t>to</a:t>
            </a:r>
            <a:r>
              <a:rPr sz="1200" spc="-10" dirty="0">
                <a:solidFill>
                  <a:srgbClr val="212121"/>
                </a:solidFill>
                <a:latin typeface="Times New Roman"/>
                <a:cs typeface="Times New Roman"/>
              </a:rPr>
              <a:t> </a:t>
            </a:r>
            <a:r>
              <a:rPr sz="1200" dirty="0">
                <a:solidFill>
                  <a:srgbClr val="212121"/>
                </a:solidFill>
                <a:latin typeface="Times New Roman"/>
                <a:cs typeface="Times New Roman"/>
              </a:rPr>
              <a:t>proceed</a:t>
            </a:r>
            <a:r>
              <a:rPr sz="1200" spc="-15" dirty="0">
                <a:solidFill>
                  <a:srgbClr val="212121"/>
                </a:solidFill>
                <a:latin typeface="Times New Roman"/>
                <a:cs typeface="Times New Roman"/>
              </a:rPr>
              <a:t> </a:t>
            </a:r>
            <a:r>
              <a:rPr sz="1200" dirty="0">
                <a:solidFill>
                  <a:srgbClr val="212121"/>
                </a:solidFill>
                <a:latin typeface="Times New Roman"/>
                <a:cs typeface="Times New Roman"/>
              </a:rPr>
              <a:t>with</a:t>
            </a:r>
            <a:r>
              <a:rPr sz="1200" spc="-15" dirty="0">
                <a:solidFill>
                  <a:srgbClr val="212121"/>
                </a:solidFill>
                <a:latin typeface="Times New Roman"/>
                <a:cs typeface="Times New Roman"/>
              </a:rPr>
              <a:t> </a:t>
            </a:r>
            <a:r>
              <a:rPr sz="1200" spc="-5" dirty="0">
                <a:solidFill>
                  <a:srgbClr val="212121"/>
                </a:solidFill>
                <a:latin typeface="Times New Roman"/>
                <a:cs typeface="Times New Roman"/>
              </a:rPr>
              <a:t>further  software</a:t>
            </a:r>
            <a:r>
              <a:rPr sz="1200" spc="-15" dirty="0">
                <a:solidFill>
                  <a:srgbClr val="212121"/>
                </a:solidFill>
                <a:latin typeface="Times New Roman"/>
                <a:cs typeface="Times New Roman"/>
              </a:rPr>
              <a:t> </a:t>
            </a:r>
            <a:r>
              <a:rPr sz="1200" spc="-5" dirty="0">
                <a:solidFill>
                  <a:srgbClr val="212121"/>
                </a:solidFill>
                <a:latin typeface="Times New Roman"/>
                <a:cs typeface="Times New Roman"/>
              </a:rPr>
              <a:t>testing.</a:t>
            </a:r>
            <a:endParaRPr sz="1200" dirty="0">
              <a:latin typeface="Times New Roman"/>
              <a:cs typeface="Times New Roman"/>
            </a:endParaRPr>
          </a:p>
          <a:p>
            <a:pPr marL="469265" marR="5715" indent="-228600" algn="just">
              <a:lnSpc>
                <a:spcPct val="111000"/>
              </a:lnSpc>
              <a:spcBef>
                <a:spcPts val="70"/>
              </a:spcBef>
              <a:buClr>
                <a:srgbClr val="000000"/>
              </a:buClr>
              <a:buFont typeface="Symbol"/>
              <a:buChar char=""/>
              <a:tabLst>
                <a:tab pos="469900" algn="l"/>
              </a:tabLst>
            </a:pPr>
            <a:r>
              <a:rPr sz="1200" spc="-10" dirty="0">
                <a:solidFill>
                  <a:srgbClr val="212121"/>
                </a:solidFill>
                <a:latin typeface="Times New Roman"/>
                <a:cs typeface="Times New Roman"/>
              </a:rPr>
              <a:t>It</a:t>
            </a:r>
            <a:r>
              <a:rPr sz="1200" spc="-45" dirty="0">
                <a:solidFill>
                  <a:srgbClr val="212121"/>
                </a:solidFill>
                <a:latin typeface="Times New Roman"/>
                <a:cs typeface="Times New Roman"/>
              </a:rPr>
              <a:t> </a:t>
            </a:r>
            <a:r>
              <a:rPr sz="1200" spc="-5" dirty="0">
                <a:solidFill>
                  <a:srgbClr val="212121"/>
                </a:solidFill>
                <a:latin typeface="Times New Roman"/>
                <a:cs typeface="Times New Roman"/>
              </a:rPr>
              <a:t>consists</a:t>
            </a:r>
            <a:r>
              <a:rPr sz="1200" spc="-40" dirty="0">
                <a:solidFill>
                  <a:srgbClr val="212121"/>
                </a:solidFill>
                <a:latin typeface="Times New Roman"/>
                <a:cs typeface="Times New Roman"/>
              </a:rPr>
              <a:t> </a:t>
            </a:r>
            <a:r>
              <a:rPr sz="1200" dirty="0">
                <a:solidFill>
                  <a:srgbClr val="212121"/>
                </a:solidFill>
                <a:latin typeface="Times New Roman"/>
                <a:cs typeface="Times New Roman"/>
              </a:rPr>
              <a:t>of</a:t>
            </a:r>
            <a:r>
              <a:rPr sz="1200" spc="-50" dirty="0">
                <a:solidFill>
                  <a:srgbClr val="212121"/>
                </a:solidFill>
                <a:latin typeface="Times New Roman"/>
                <a:cs typeface="Times New Roman"/>
              </a:rPr>
              <a:t> </a:t>
            </a:r>
            <a:r>
              <a:rPr sz="1200" dirty="0">
                <a:solidFill>
                  <a:srgbClr val="212121"/>
                </a:solidFill>
                <a:latin typeface="Times New Roman"/>
                <a:cs typeface="Times New Roman"/>
              </a:rPr>
              <a:t>a</a:t>
            </a:r>
            <a:r>
              <a:rPr sz="1200" spc="-45" dirty="0">
                <a:solidFill>
                  <a:srgbClr val="212121"/>
                </a:solidFill>
                <a:latin typeface="Times New Roman"/>
                <a:cs typeface="Times New Roman"/>
              </a:rPr>
              <a:t> </a:t>
            </a:r>
            <a:r>
              <a:rPr sz="1200" spc="-5" dirty="0">
                <a:solidFill>
                  <a:srgbClr val="212121"/>
                </a:solidFill>
                <a:latin typeface="Times New Roman"/>
                <a:cs typeface="Times New Roman"/>
              </a:rPr>
              <a:t>minimal</a:t>
            </a:r>
            <a:r>
              <a:rPr sz="1200" spc="-45" dirty="0">
                <a:solidFill>
                  <a:srgbClr val="212121"/>
                </a:solidFill>
                <a:latin typeface="Times New Roman"/>
                <a:cs typeface="Times New Roman"/>
              </a:rPr>
              <a:t> </a:t>
            </a:r>
            <a:r>
              <a:rPr sz="1200" spc="-10" dirty="0">
                <a:solidFill>
                  <a:srgbClr val="212121"/>
                </a:solidFill>
                <a:latin typeface="Times New Roman"/>
                <a:cs typeface="Times New Roman"/>
              </a:rPr>
              <a:t>set</a:t>
            </a:r>
            <a:r>
              <a:rPr sz="1200" spc="-45" dirty="0">
                <a:solidFill>
                  <a:srgbClr val="212121"/>
                </a:solidFill>
                <a:latin typeface="Times New Roman"/>
                <a:cs typeface="Times New Roman"/>
              </a:rPr>
              <a:t> </a:t>
            </a:r>
            <a:r>
              <a:rPr sz="1200" dirty="0">
                <a:solidFill>
                  <a:srgbClr val="212121"/>
                </a:solidFill>
                <a:latin typeface="Times New Roman"/>
                <a:cs typeface="Times New Roman"/>
              </a:rPr>
              <a:t>of</a:t>
            </a:r>
            <a:r>
              <a:rPr sz="1200" spc="-50" dirty="0">
                <a:solidFill>
                  <a:srgbClr val="212121"/>
                </a:solidFill>
                <a:latin typeface="Times New Roman"/>
                <a:cs typeface="Times New Roman"/>
              </a:rPr>
              <a:t> </a:t>
            </a:r>
            <a:r>
              <a:rPr sz="1200" spc="-5" dirty="0">
                <a:solidFill>
                  <a:srgbClr val="212121"/>
                </a:solidFill>
                <a:latin typeface="Times New Roman"/>
                <a:cs typeface="Times New Roman"/>
              </a:rPr>
              <a:t>tests</a:t>
            </a:r>
            <a:r>
              <a:rPr sz="1200" spc="-40" dirty="0">
                <a:solidFill>
                  <a:srgbClr val="212121"/>
                </a:solidFill>
                <a:latin typeface="Times New Roman"/>
                <a:cs typeface="Times New Roman"/>
              </a:rPr>
              <a:t> </a:t>
            </a:r>
            <a:r>
              <a:rPr sz="1200" dirty="0">
                <a:solidFill>
                  <a:srgbClr val="212121"/>
                </a:solidFill>
                <a:latin typeface="Times New Roman"/>
                <a:cs typeface="Times New Roman"/>
              </a:rPr>
              <a:t>run</a:t>
            </a:r>
            <a:r>
              <a:rPr sz="1200" spc="-50" dirty="0">
                <a:solidFill>
                  <a:srgbClr val="212121"/>
                </a:solidFill>
                <a:latin typeface="Times New Roman"/>
                <a:cs typeface="Times New Roman"/>
              </a:rPr>
              <a:t> </a:t>
            </a:r>
            <a:r>
              <a:rPr sz="1200" dirty="0">
                <a:solidFill>
                  <a:srgbClr val="212121"/>
                </a:solidFill>
                <a:latin typeface="Times New Roman"/>
                <a:cs typeface="Times New Roman"/>
              </a:rPr>
              <a:t>on</a:t>
            </a:r>
            <a:r>
              <a:rPr sz="1200" spc="-45" dirty="0">
                <a:solidFill>
                  <a:srgbClr val="212121"/>
                </a:solidFill>
                <a:latin typeface="Times New Roman"/>
                <a:cs typeface="Times New Roman"/>
              </a:rPr>
              <a:t> </a:t>
            </a:r>
            <a:r>
              <a:rPr sz="1200" spc="-5" dirty="0">
                <a:solidFill>
                  <a:srgbClr val="212121"/>
                </a:solidFill>
                <a:latin typeface="Times New Roman"/>
                <a:cs typeface="Times New Roman"/>
              </a:rPr>
              <a:t>each</a:t>
            </a:r>
            <a:r>
              <a:rPr sz="1200" spc="-45" dirty="0">
                <a:solidFill>
                  <a:srgbClr val="212121"/>
                </a:solidFill>
                <a:latin typeface="Times New Roman"/>
                <a:cs typeface="Times New Roman"/>
              </a:rPr>
              <a:t> </a:t>
            </a:r>
            <a:r>
              <a:rPr sz="1200" dirty="0">
                <a:solidFill>
                  <a:srgbClr val="212121"/>
                </a:solidFill>
                <a:latin typeface="Times New Roman"/>
                <a:cs typeface="Times New Roman"/>
              </a:rPr>
              <a:t>build</a:t>
            </a:r>
            <a:r>
              <a:rPr sz="1200" spc="-40" dirty="0">
                <a:solidFill>
                  <a:srgbClr val="212121"/>
                </a:solidFill>
                <a:latin typeface="Times New Roman"/>
                <a:cs typeface="Times New Roman"/>
              </a:rPr>
              <a:t> </a:t>
            </a:r>
            <a:r>
              <a:rPr sz="1200" dirty="0">
                <a:solidFill>
                  <a:srgbClr val="212121"/>
                </a:solidFill>
                <a:latin typeface="Times New Roman"/>
                <a:cs typeface="Times New Roman"/>
              </a:rPr>
              <a:t>to</a:t>
            </a:r>
            <a:r>
              <a:rPr sz="1200" spc="-45" dirty="0">
                <a:solidFill>
                  <a:srgbClr val="212121"/>
                </a:solidFill>
                <a:latin typeface="Times New Roman"/>
                <a:cs typeface="Times New Roman"/>
              </a:rPr>
              <a:t> </a:t>
            </a:r>
            <a:r>
              <a:rPr sz="1200" dirty="0">
                <a:solidFill>
                  <a:srgbClr val="212121"/>
                </a:solidFill>
                <a:latin typeface="Times New Roman"/>
                <a:cs typeface="Times New Roman"/>
              </a:rPr>
              <a:t>test</a:t>
            </a:r>
            <a:r>
              <a:rPr sz="1200" spc="-55" dirty="0">
                <a:solidFill>
                  <a:srgbClr val="212121"/>
                </a:solidFill>
                <a:latin typeface="Times New Roman"/>
                <a:cs typeface="Times New Roman"/>
              </a:rPr>
              <a:t> </a:t>
            </a:r>
            <a:r>
              <a:rPr sz="1200" spc="-5" dirty="0">
                <a:solidFill>
                  <a:srgbClr val="212121"/>
                </a:solidFill>
                <a:latin typeface="Times New Roman"/>
                <a:cs typeface="Times New Roman"/>
              </a:rPr>
              <a:t>software</a:t>
            </a:r>
            <a:r>
              <a:rPr sz="1200" spc="-55" dirty="0">
                <a:solidFill>
                  <a:srgbClr val="212121"/>
                </a:solidFill>
                <a:latin typeface="Times New Roman"/>
                <a:cs typeface="Times New Roman"/>
              </a:rPr>
              <a:t> </a:t>
            </a:r>
            <a:r>
              <a:rPr sz="1200" spc="-5" dirty="0">
                <a:solidFill>
                  <a:srgbClr val="212121"/>
                </a:solidFill>
                <a:latin typeface="Times New Roman"/>
                <a:cs typeface="Times New Roman"/>
              </a:rPr>
              <a:t>functionalities.</a:t>
            </a:r>
            <a:r>
              <a:rPr sz="1200" spc="-40" dirty="0">
                <a:solidFill>
                  <a:srgbClr val="212121"/>
                </a:solidFill>
                <a:latin typeface="Times New Roman"/>
                <a:cs typeface="Times New Roman"/>
              </a:rPr>
              <a:t> </a:t>
            </a:r>
            <a:r>
              <a:rPr sz="1200" dirty="0">
                <a:solidFill>
                  <a:srgbClr val="212121"/>
                </a:solidFill>
                <a:latin typeface="Times New Roman"/>
                <a:cs typeface="Times New Roman"/>
              </a:rPr>
              <a:t>Smoke  testing is also known </a:t>
            </a:r>
            <a:r>
              <a:rPr sz="1200" spc="-5" dirty="0">
                <a:solidFill>
                  <a:srgbClr val="212121"/>
                </a:solidFill>
                <a:latin typeface="Times New Roman"/>
                <a:cs typeface="Times New Roman"/>
              </a:rPr>
              <a:t>as </a:t>
            </a:r>
            <a:r>
              <a:rPr sz="1200" dirty="0">
                <a:solidFill>
                  <a:srgbClr val="212121"/>
                </a:solidFill>
                <a:latin typeface="Times New Roman"/>
                <a:cs typeface="Times New Roman"/>
              </a:rPr>
              <a:t>“</a:t>
            </a:r>
            <a:r>
              <a:rPr sz="1200" b="1" u="heavy" dirty="0">
                <a:solidFill>
                  <a:srgbClr val="212121"/>
                </a:solidFill>
                <a:uFill>
                  <a:solidFill>
                    <a:srgbClr val="212121"/>
                  </a:solidFill>
                </a:uFill>
                <a:latin typeface="Times New Roman"/>
                <a:cs typeface="Times New Roman"/>
              </a:rPr>
              <a:t>Build </a:t>
            </a:r>
            <a:r>
              <a:rPr sz="1200" b="1" u="heavy" spc="-5" dirty="0">
                <a:solidFill>
                  <a:srgbClr val="212121"/>
                </a:solidFill>
                <a:uFill>
                  <a:solidFill>
                    <a:srgbClr val="212121"/>
                  </a:solidFill>
                </a:uFill>
                <a:latin typeface="Times New Roman"/>
                <a:cs typeface="Times New Roman"/>
              </a:rPr>
              <a:t>Verification Testing” </a:t>
            </a:r>
            <a:r>
              <a:rPr sz="1200" b="1" u="heavy" dirty="0">
                <a:solidFill>
                  <a:srgbClr val="212121"/>
                </a:solidFill>
                <a:uFill>
                  <a:solidFill>
                    <a:srgbClr val="212121"/>
                  </a:solidFill>
                </a:uFill>
                <a:latin typeface="Times New Roman"/>
                <a:cs typeface="Times New Roman"/>
              </a:rPr>
              <a:t>or “Confidence</a:t>
            </a:r>
            <a:r>
              <a:rPr sz="1200" b="1" u="heavy" spc="-10" dirty="0">
                <a:solidFill>
                  <a:srgbClr val="212121"/>
                </a:solidFill>
                <a:uFill>
                  <a:solidFill>
                    <a:srgbClr val="212121"/>
                  </a:solidFill>
                </a:uFill>
                <a:latin typeface="Times New Roman"/>
                <a:cs typeface="Times New Roman"/>
              </a:rPr>
              <a:t> </a:t>
            </a:r>
            <a:r>
              <a:rPr sz="1200" b="1" u="heavy" spc="-5" dirty="0">
                <a:solidFill>
                  <a:srgbClr val="212121"/>
                </a:solidFill>
                <a:uFill>
                  <a:solidFill>
                    <a:srgbClr val="212121"/>
                  </a:solidFill>
                </a:uFill>
                <a:latin typeface="Times New Roman"/>
                <a:cs typeface="Times New Roman"/>
              </a:rPr>
              <a:t>Testing</a:t>
            </a:r>
            <a:r>
              <a:rPr sz="1200" spc="-5" dirty="0">
                <a:solidFill>
                  <a:srgbClr val="212121"/>
                </a:solidFill>
                <a:latin typeface="Times New Roman"/>
                <a:cs typeface="Times New Roman"/>
              </a:rPr>
              <a:t>.”</a:t>
            </a:r>
            <a:endParaRPr sz="1200" dirty="0">
              <a:latin typeface="Times New Roman"/>
              <a:cs typeface="Times New Roman"/>
            </a:endParaRPr>
          </a:p>
          <a:p>
            <a:pPr marL="12700" algn="just">
              <a:lnSpc>
                <a:spcPct val="100000"/>
              </a:lnSpc>
              <a:spcBef>
                <a:spcPts val="145"/>
              </a:spcBef>
            </a:pPr>
            <a:r>
              <a:rPr sz="1200" spc="-10" dirty="0">
                <a:latin typeface="Times New Roman"/>
                <a:cs typeface="Times New Roman"/>
              </a:rPr>
              <a:t>In </a:t>
            </a:r>
            <a:r>
              <a:rPr sz="1200" spc="-5" dirty="0">
                <a:latin typeface="Times New Roman"/>
                <a:cs typeface="Times New Roman"/>
              </a:rPr>
              <a:t>essence, </a:t>
            </a:r>
            <a:r>
              <a:rPr sz="1200" dirty="0">
                <a:latin typeface="Times New Roman"/>
                <a:cs typeface="Times New Roman"/>
              </a:rPr>
              <a:t>the </a:t>
            </a:r>
            <a:r>
              <a:rPr sz="1200" spc="-5" dirty="0">
                <a:latin typeface="Times New Roman"/>
                <a:cs typeface="Times New Roman"/>
              </a:rPr>
              <a:t>smoke-testing approach </a:t>
            </a:r>
            <a:r>
              <a:rPr sz="1200" dirty="0">
                <a:latin typeface="Times New Roman"/>
                <a:cs typeface="Times New Roman"/>
              </a:rPr>
              <a:t>encompasses the </a:t>
            </a:r>
            <a:r>
              <a:rPr sz="1200" spc="-5" dirty="0">
                <a:latin typeface="Times New Roman"/>
                <a:cs typeface="Times New Roman"/>
              </a:rPr>
              <a:t>following</a:t>
            </a:r>
            <a:r>
              <a:rPr sz="1200" spc="35" dirty="0">
                <a:latin typeface="Times New Roman"/>
                <a:cs typeface="Times New Roman"/>
              </a:rPr>
              <a:t> </a:t>
            </a:r>
            <a:r>
              <a:rPr sz="1200" spc="-5" dirty="0">
                <a:latin typeface="Times New Roman"/>
                <a:cs typeface="Times New Roman"/>
              </a:rPr>
              <a:t>activities:</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spc="-5" dirty="0">
                <a:latin typeface="Times New Roman"/>
                <a:cs typeface="Times New Roman"/>
              </a:rPr>
              <a:t>Software</a:t>
            </a:r>
            <a:r>
              <a:rPr sz="1200" spc="135" dirty="0">
                <a:latin typeface="Times New Roman"/>
                <a:cs typeface="Times New Roman"/>
              </a:rPr>
              <a:t> </a:t>
            </a:r>
            <a:r>
              <a:rPr sz="1200" spc="-5" dirty="0">
                <a:latin typeface="Times New Roman"/>
                <a:cs typeface="Times New Roman"/>
              </a:rPr>
              <a:t>components</a:t>
            </a:r>
            <a:r>
              <a:rPr sz="1200" spc="140" dirty="0">
                <a:latin typeface="Times New Roman"/>
                <a:cs typeface="Times New Roman"/>
              </a:rPr>
              <a:t> </a:t>
            </a:r>
            <a:r>
              <a:rPr sz="1200" dirty="0">
                <a:latin typeface="Times New Roman"/>
                <a:cs typeface="Times New Roman"/>
              </a:rPr>
              <a:t>that</a:t>
            </a:r>
            <a:r>
              <a:rPr sz="1200" spc="140" dirty="0">
                <a:latin typeface="Times New Roman"/>
                <a:cs typeface="Times New Roman"/>
              </a:rPr>
              <a:t> </a:t>
            </a:r>
            <a:r>
              <a:rPr sz="1200" spc="-5" dirty="0">
                <a:latin typeface="Times New Roman"/>
                <a:cs typeface="Times New Roman"/>
              </a:rPr>
              <a:t>have</a:t>
            </a:r>
            <a:r>
              <a:rPr sz="1200" spc="135" dirty="0">
                <a:latin typeface="Times New Roman"/>
                <a:cs typeface="Times New Roman"/>
              </a:rPr>
              <a:t> </a:t>
            </a:r>
            <a:r>
              <a:rPr sz="1200" dirty="0">
                <a:latin typeface="Times New Roman"/>
                <a:cs typeface="Times New Roman"/>
              </a:rPr>
              <a:t>been</a:t>
            </a:r>
            <a:r>
              <a:rPr sz="1200" spc="140" dirty="0">
                <a:latin typeface="Times New Roman"/>
                <a:cs typeface="Times New Roman"/>
              </a:rPr>
              <a:t> </a:t>
            </a:r>
            <a:r>
              <a:rPr sz="1200" spc="-5" dirty="0">
                <a:latin typeface="Times New Roman"/>
                <a:cs typeface="Times New Roman"/>
              </a:rPr>
              <a:t>translated</a:t>
            </a:r>
            <a:r>
              <a:rPr sz="1200" spc="140" dirty="0">
                <a:latin typeface="Times New Roman"/>
                <a:cs typeface="Times New Roman"/>
              </a:rPr>
              <a:t> </a:t>
            </a:r>
            <a:r>
              <a:rPr sz="1200" dirty="0">
                <a:latin typeface="Times New Roman"/>
                <a:cs typeface="Times New Roman"/>
              </a:rPr>
              <a:t>into</a:t>
            </a:r>
            <a:r>
              <a:rPr sz="1200" spc="135" dirty="0">
                <a:latin typeface="Times New Roman"/>
                <a:cs typeface="Times New Roman"/>
              </a:rPr>
              <a:t> </a:t>
            </a:r>
            <a:r>
              <a:rPr sz="1200" spc="-5" dirty="0">
                <a:latin typeface="Times New Roman"/>
                <a:cs typeface="Times New Roman"/>
              </a:rPr>
              <a:t>code</a:t>
            </a:r>
            <a:r>
              <a:rPr sz="1200" spc="135" dirty="0">
                <a:latin typeface="Times New Roman"/>
                <a:cs typeface="Times New Roman"/>
              </a:rPr>
              <a:t> </a:t>
            </a:r>
            <a:r>
              <a:rPr sz="1200" dirty="0">
                <a:latin typeface="Times New Roman"/>
                <a:cs typeface="Times New Roman"/>
              </a:rPr>
              <a:t>are</a:t>
            </a:r>
            <a:r>
              <a:rPr sz="1200" spc="130" dirty="0">
                <a:latin typeface="Times New Roman"/>
                <a:cs typeface="Times New Roman"/>
              </a:rPr>
              <a:t> </a:t>
            </a:r>
            <a:r>
              <a:rPr sz="1200" spc="-5" dirty="0">
                <a:latin typeface="Times New Roman"/>
                <a:cs typeface="Times New Roman"/>
              </a:rPr>
              <a:t>integrated</a:t>
            </a:r>
            <a:r>
              <a:rPr sz="1200" spc="135" dirty="0">
                <a:latin typeface="Times New Roman"/>
                <a:cs typeface="Times New Roman"/>
              </a:rPr>
              <a:t> </a:t>
            </a:r>
            <a:r>
              <a:rPr sz="1200" dirty="0">
                <a:latin typeface="Times New Roman"/>
                <a:cs typeface="Times New Roman"/>
              </a:rPr>
              <a:t>into</a:t>
            </a:r>
            <a:r>
              <a:rPr sz="1200" spc="140" dirty="0">
                <a:latin typeface="Times New Roman"/>
                <a:cs typeface="Times New Roman"/>
              </a:rPr>
              <a:t> </a:t>
            </a:r>
            <a:r>
              <a:rPr sz="1200" dirty="0">
                <a:latin typeface="Times New Roman"/>
                <a:cs typeface="Times New Roman"/>
              </a:rPr>
              <a:t>a</a:t>
            </a:r>
            <a:r>
              <a:rPr sz="1200" spc="170" dirty="0">
                <a:latin typeface="Times New Roman"/>
                <a:cs typeface="Times New Roman"/>
              </a:rPr>
              <a:t> </a:t>
            </a:r>
            <a:r>
              <a:rPr sz="1200" i="1" dirty="0">
                <a:latin typeface="Times New Roman"/>
                <a:cs typeface="Times New Roman"/>
              </a:rPr>
              <a:t>build.</a:t>
            </a:r>
            <a:r>
              <a:rPr sz="1200" i="1" spc="140" dirty="0">
                <a:latin typeface="Times New Roman"/>
                <a:cs typeface="Times New Roman"/>
              </a:rPr>
              <a:t> </a:t>
            </a:r>
            <a:r>
              <a:rPr sz="1200" spc="-5" dirty="0">
                <a:latin typeface="Times New Roman"/>
                <a:cs typeface="Times New Roman"/>
              </a:rPr>
              <a:t>A</a:t>
            </a:r>
            <a:endParaRPr sz="1200" dirty="0">
              <a:latin typeface="Times New Roman"/>
              <a:cs typeface="Times New Roman"/>
            </a:endParaRPr>
          </a:p>
          <a:p>
            <a:pPr marL="469265" marR="7620">
              <a:lnSpc>
                <a:spcPct val="110000"/>
              </a:lnSpc>
              <a:spcBef>
                <a:spcPts val="10"/>
              </a:spcBef>
            </a:pPr>
            <a:r>
              <a:rPr sz="1200" dirty="0">
                <a:latin typeface="Times New Roman"/>
                <a:cs typeface="Times New Roman"/>
              </a:rPr>
              <a:t>build </a:t>
            </a:r>
            <a:r>
              <a:rPr sz="1200" spc="-5" dirty="0">
                <a:latin typeface="Times New Roman"/>
                <a:cs typeface="Times New Roman"/>
              </a:rPr>
              <a:t>includes all data </a:t>
            </a:r>
            <a:r>
              <a:rPr sz="1200" dirty="0">
                <a:latin typeface="Times New Roman"/>
                <a:cs typeface="Times New Roman"/>
              </a:rPr>
              <a:t>files, </a:t>
            </a:r>
            <a:r>
              <a:rPr sz="1200" spc="-5" dirty="0">
                <a:latin typeface="Times New Roman"/>
                <a:cs typeface="Times New Roman"/>
              </a:rPr>
              <a:t>libraries, reusable modules, and engineered </a:t>
            </a:r>
            <a:r>
              <a:rPr sz="1200" dirty="0">
                <a:latin typeface="Times New Roman"/>
                <a:cs typeface="Times New Roman"/>
              </a:rPr>
              <a:t>components that  </a:t>
            </a:r>
            <a:r>
              <a:rPr sz="1200" spc="-5" dirty="0">
                <a:latin typeface="Times New Roman"/>
                <a:cs typeface="Times New Roman"/>
              </a:rPr>
              <a:t>are required </a:t>
            </a:r>
            <a:r>
              <a:rPr sz="1200" dirty="0">
                <a:latin typeface="Times New Roman"/>
                <a:cs typeface="Times New Roman"/>
              </a:rPr>
              <a:t>to implement one or more product</a:t>
            </a:r>
            <a:r>
              <a:rPr sz="1200" spc="-30" dirty="0">
                <a:latin typeface="Times New Roman"/>
                <a:cs typeface="Times New Roman"/>
              </a:rPr>
              <a:t> </a:t>
            </a:r>
            <a:r>
              <a:rPr sz="1200" dirty="0">
                <a:latin typeface="Times New Roman"/>
                <a:cs typeface="Times New Roman"/>
              </a:rPr>
              <a:t>functions.</a:t>
            </a:r>
          </a:p>
          <a:p>
            <a:pPr marL="469265" marR="5715" indent="-228600">
              <a:lnSpc>
                <a:spcPct val="110000"/>
              </a:lnSpc>
              <a:buAutoNum type="arabicPeriod" startAt="2"/>
              <a:tabLst>
                <a:tab pos="469900" algn="l"/>
              </a:tabLst>
            </a:pPr>
            <a:r>
              <a:rPr sz="1200" spc="-5" dirty="0">
                <a:latin typeface="Times New Roman"/>
                <a:cs typeface="Times New Roman"/>
              </a:rPr>
              <a:t>A series </a:t>
            </a:r>
            <a:r>
              <a:rPr sz="1200" dirty="0">
                <a:latin typeface="Times New Roman"/>
                <a:cs typeface="Times New Roman"/>
              </a:rPr>
              <a:t>of </a:t>
            </a:r>
            <a:r>
              <a:rPr sz="1200" spc="-5" dirty="0">
                <a:latin typeface="Times New Roman"/>
                <a:cs typeface="Times New Roman"/>
              </a:rPr>
              <a:t>tests is designed </a:t>
            </a:r>
            <a:r>
              <a:rPr sz="1200" dirty="0">
                <a:latin typeface="Times New Roman"/>
                <a:cs typeface="Times New Roman"/>
              </a:rPr>
              <a:t>to expose </a:t>
            </a:r>
            <a:r>
              <a:rPr sz="1200" spc="-5" dirty="0">
                <a:latin typeface="Times New Roman"/>
                <a:cs typeface="Times New Roman"/>
              </a:rPr>
              <a:t>errors </a:t>
            </a:r>
            <a:r>
              <a:rPr sz="1200" dirty="0">
                <a:latin typeface="Times New Roman"/>
                <a:cs typeface="Times New Roman"/>
              </a:rPr>
              <a:t>that </a:t>
            </a:r>
            <a:r>
              <a:rPr sz="1200" spc="-5" dirty="0">
                <a:latin typeface="Times New Roman"/>
                <a:cs typeface="Times New Roman"/>
              </a:rPr>
              <a:t>will keep </a:t>
            </a:r>
            <a:r>
              <a:rPr sz="1200" dirty="0">
                <a:latin typeface="Times New Roman"/>
                <a:cs typeface="Times New Roman"/>
              </a:rPr>
              <a:t>the build </a:t>
            </a:r>
            <a:r>
              <a:rPr sz="1200" spc="-5" dirty="0">
                <a:latin typeface="Times New Roman"/>
                <a:cs typeface="Times New Roman"/>
              </a:rPr>
              <a:t>from </a:t>
            </a:r>
            <a:r>
              <a:rPr sz="1200" dirty="0">
                <a:latin typeface="Times New Roman"/>
                <a:cs typeface="Times New Roman"/>
              </a:rPr>
              <a:t>properly  </a:t>
            </a:r>
            <a:r>
              <a:rPr sz="1200" spc="-5" dirty="0">
                <a:latin typeface="Times New Roman"/>
                <a:cs typeface="Times New Roman"/>
              </a:rPr>
              <a:t>performing</a:t>
            </a:r>
            <a:r>
              <a:rPr sz="1200" spc="35" dirty="0">
                <a:latin typeface="Times New Roman"/>
                <a:cs typeface="Times New Roman"/>
              </a:rPr>
              <a:t> </a:t>
            </a:r>
            <a:r>
              <a:rPr sz="1200" dirty="0">
                <a:latin typeface="Times New Roman"/>
                <a:cs typeface="Times New Roman"/>
              </a:rPr>
              <a:t>its</a:t>
            </a:r>
            <a:r>
              <a:rPr sz="1200" spc="65" dirty="0">
                <a:latin typeface="Times New Roman"/>
                <a:cs typeface="Times New Roman"/>
              </a:rPr>
              <a:t> </a:t>
            </a:r>
            <a:r>
              <a:rPr sz="1200" spc="-5" dirty="0">
                <a:latin typeface="Times New Roman"/>
                <a:cs typeface="Times New Roman"/>
              </a:rPr>
              <a:t>function.</a:t>
            </a:r>
            <a:r>
              <a:rPr sz="1200" spc="6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intent</a:t>
            </a:r>
            <a:r>
              <a:rPr sz="1200" spc="55" dirty="0">
                <a:latin typeface="Times New Roman"/>
                <a:cs typeface="Times New Roman"/>
              </a:rPr>
              <a:t> </a:t>
            </a:r>
            <a:r>
              <a:rPr sz="1200" spc="-5" dirty="0">
                <a:latin typeface="Times New Roman"/>
                <a:cs typeface="Times New Roman"/>
              </a:rPr>
              <a:t>should</a:t>
            </a:r>
            <a:r>
              <a:rPr sz="1200" spc="50" dirty="0">
                <a:latin typeface="Times New Roman"/>
                <a:cs typeface="Times New Roman"/>
              </a:rPr>
              <a:t> </a:t>
            </a:r>
            <a:r>
              <a:rPr sz="1200" spc="5" dirty="0">
                <a:latin typeface="Times New Roman"/>
                <a:cs typeface="Times New Roman"/>
              </a:rPr>
              <a:t>be</a:t>
            </a:r>
            <a:r>
              <a:rPr sz="1200" spc="50"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uncover</a:t>
            </a:r>
            <a:r>
              <a:rPr sz="1200" spc="60" dirty="0">
                <a:latin typeface="Times New Roman"/>
                <a:cs typeface="Times New Roman"/>
              </a:rPr>
              <a:t> </a:t>
            </a:r>
            <a:r>
              <a:rPr sz="1200" spc="-5" dirty="0">
                <a:latin typeface="Times New Roman"/>
                <a:cs typeface="Times New Roman"/>
              </a:rPr>
              <a:t>“show-stopper”</a:t>
            </a:r>
            <a:r>
              <a:rPr sz="1200" spc="55" dirty="0">
                <a:latin typeface="Times New Roman"/>
                <a:cs typeface="Times New Roman"/>
              </a:rPr>
              <a:t> </a:t>
            </a:r>
            <a:r>
              <a:rPr sz="1200" spc="-5" dirty="0">
                <a:latin typeface="Times New Roman"/>
                <a:cs typeface="Times New Roman"/>
              </a:rPr>
              <a:t>errors</a:t>
            </a:r>
            <a:r>
              <a:rPr sz="1200" spc="45" dirty="0">
                <a:latin typeface="Times New Roman"/>
                <a:cs typeface="Times New Roman"/>
              </a:rPr>
              <a:t> </a:t>
            </a:r>
            <a:r>
              <a:rPr sz="1200" dirty="0">
                <a:latin typeface="Times New Roman"/>
                <a:cs typeface="Times New Roman"/>
              </a:rPr>
              <a:t>that</a:t>
            </a:r>
            <a:r>
              <a:rPr sz="1200" spc="65" dirty="0">
                <a:latin typeface="Times New Roman"/>
                <a:cs typeface="Times New Roman"/>
              </a:rPr>
              <a:t> </a:t>
            </a:r>
            <a:r>
              <a:rPr sz="1200" dirty="0">
                <a:latin typeface="Times New Roman"/>
                <a:cs typeface="Times New Roman"/>
              </a:rPr>
              <a:t>have</a:t>
            </a:r>
          </a:p>
          <a:p>
            <a:pPr marL="469265">
              <a:lnSpc>
                <a:spcPct val="100000"/>
              </a:lnSpc>
              <a:spcBef>
                <a:spcPts val="155"/>
              </a:spcBef>
            </a:pPr>
            <a:r>
              <a:rPr sz="1200" dirty="0">
                <a:latin typeface="Times New Roman"/>
                <a:cs typeface="Times New Roman"/>
              </a:rPr>
              <a:t>the </a:t>
            </a:r>
            <a:r>
              <a:rPr sz="1200" spc="-5" dirty="0">
                <a:latin typeface="Times New Roman"/>
                <a:cs typeface="Times New Roman"/>
              </a:rPr>
              <a:t>highest </a:t>
            </a:r>
            <a:r>
              <a:rPr sz="1200" dirty="0">
                <a:latin typeface="Times New Roman"/>
                <a:cs typeface="Times New Roman"/>
              </a:rPr>
              <a:t>likelihood of </a:t>
            </a:r>
            <a:r>
              <a:rPr sz="1200" spc="-5" dirty="0">
                <a:latin typeface="Times New Roman"/>
                <a:cs typeface="Times New Roman"/>
              </a:rPr>
              <a:t>throwing </a:t>
            </a:r>
            <a:r>
              <a:rPr sz="1200" dirty="0">
                <a:latin typeface="Times New Roman"/>
                <a:cs typeface="Times New Roman"/>
              </a:rPr>
              <a:t>the software </a:t>
            </a:r>
            <a:r>
              <a:rPr sz="1200" spc="-5" dirty="0">
                <a:latin typeface="Times New Roman"/>
                <a:cs typeface="Times New Roman"/>
              </a:rPr>
              <a:t>project </a:t>
            </a:r>
            <a:r>
              <a:rPr sz="1200" dirty="0">
                <a:latin typeface="Times New Roman"/>
                <a:cs typeface="Times New Roman"/>
              </a:rPr>
              <a:t>behind</a:t>
            </a:r>
            <a:r>
              <a:rPr sz="1200" spc="5" dirty="0">
                <a:latin typeface="Times New Roman"/>
                <a:cs typeface="Times New Roman"/>
              </a:rPr>
              <a:t> </a:t>
            </a:r>
            <a:r>
              <a:rPr sz="1200" spc="-5" dirty="0">
                <a:latin typeface="Times New Roman"/>
                <a:cs typeface="Times New Roman"/>
              </a:rPr>
              <a:t>schedule.</a:t>
            </a:r>
            <a:endParaRPr sz="1200" dirty="0">
              <a:latin typeface="Times New Roman"/>
              <a:cs typeface="Times New Roman"/>
            </a:endParaRPr>
          </a:p>
          <a:p>
            <a:pPr marL="469265" marR="9525" indent="-228600">
              <a:lnSpc>
                <a:spcPct val="110000"/>
              </a:lnSpc>
              <a:buAutoNum type="arabicPeriod" startAt="3"/>
              <a:tabLst>
                <a:tab pos="469900" algn="l"/>
              </a:tabLst>
            </a:pPr>
            <a:r>
              <a:rPr sz="1200" dirty="0">
                <a:latin typeface="Times New Roman"/>
                <a:cs typeface="Times New Roman"/>
              </a:rPr>
              <a:t>The build </a:t>
            </a:r>
            <a:r>
              <a:rPr sz="1200" spc="-5" dirty="0">
                <a:latin typeface="Times New Roman"/>
                <a:cs typeface="Times New Roman"/>
              </a:rPr>
              <a:t>is integrated </a:t>
            </a:r>
            <a:r>
              <a:rPr sz="1200" dirty="0">
                <a:latin typeface="Times New Roman"/>
                <a:cs typeface="Times New Roman"/>
              </a:rPr>
              <a:t>with other builds, </a:t>
            </a:r>
            <a:r>
              <a:rPr sz="1200" spc="-5" dirty="0">
                <a:latin typeface="Times New Roman"/>
                <a:cs typeface="Times New Roman"/>
              </a:rPr>
              <a:t>and the entire product </a:t>
            </a:r>
            <a:r>
              <a:rPr sz="1200" dirty="0">
                <a:latin typeface="Times New Roman"/>
                <a:cs typeface="Times New Roman"/>
              </a:rPr>
              <a:t>(in </a:t>
            </a:r>
            <a:r>
              <a:rPr sz="1200" spc="-5" dirty="0">
                <a:latin typeface="Times New Roman"/>
                <a:cs typeface="Times New Roman"/>
              </a:rPr>
              <a:t>its current form) is  </a:t>
            </a:r>
            <a:r>
              <a:rPr sz="1200" dirty="0">
                <a:latin typeface="Times New Roman"/>
                <a:cs typeface="Times New Roman"/>
              </a:rPr>
              <a:t>smoke </a:t>
            </a:r>
            <a:r>
              <a:rPr sz="1200" spc="-5" dirty="0">
                <a:latin typeface="Times New Roman"/>
                <a:cs typeface="Times New Roman"/>
              </a:rPr>
              <a:t>tested daily. </a:t>
            </a:r>
            <a:r>
              <a:rPr sz="1200" dirty="0">
                <a:latin typeface="Times New Roman"/>
                <a:cs typeface="Times New Roman"/>
              </a:rPr>
              <a:t>The </a:t>
            </a:r>
            <a:r>
              <a:rPr sz="1200" spc="-5" dirty="0">
                <a:latin typeface="Times New Roman"/>
                <a:cs typeface="Times New Roman"/>
              </a:rPr>
              <a:t>integration approach </a:t>
            </a:r>
            <a:r>
              <a:rPr sz="1200" spc="5" dirty="0">
                <a:latin typeface="Times New Roman"/>
                <a:cs typeface="Times New Roman"/>
              </a:rPr>
              <a:t>may </a:t>
            </a:r>
            <a:r>
              <a:rPr sz="1200" dirty="0">
                <a:latin typeface="Times New Roman"/>
                <a:cs typeface="Times New Roman"/>
              </a:rPr>
              <a:t>be top down or bottom</a:t>
            </a:r>
            <a:r>
              <a:rPr sz="1200" spc="-15" dirty="0">
                <a:latin typeface="Times New Roman"/>
                <a:cs typeface="Times New Roman"/>
              </a:rPr>
              <a:t> </a:t>
            </a:r>
            <a:r>
              <a:rPr sz="1200" dirty="0">
                <a:latin typeface="Times New Roman"/>
                <a:cs typeface="Times New Roman"/>
              </a:rPr>
              <a:t>up.</a:t>
            </a:r>
          </a:p>
          <a:p>
            <a:pPr marL="469265" indent="-228600">
              <a:lnSpc>
                <a:spcPct val="100000"/>
              </a:lnSpc>
              <a:spcBef>
                <a:spcPts val="229"/>
              </a:spcBef>
              <a:buFont typeface="Symbol"/>
              <a:buChar char=""/>
              <a:tabLst>
                <a:tab pos="469265" algn="l"/>
                <a:tab pos="469900" algn="l"/>
              </a:tabLst>
            </a:pPr>
            <a:r>
              <a:rPr sz="1200" dirty="0">
                <a:latin typeface="Times New Roman"/>
                <a:cs typeface="Times New Roman"/>
              </a:rPr>
              <a:t>The smoke test should </a:t>
            </a:r>
            <a:r>
              <a:rPr sz="1200" spc="-5" dirty="0">
                <a:latin typeface="Times New Roman"/>
                <a:cs typeface="Times New Roman"/>
              </a:rPr>
              <a:t>exercise </a:t>
            </a:r>
            <a:r>
              <a:rPr sz="1200" dirty="0">
                <a:latin typeface="Times New Roman"/>
                <a:cs typeface="Times New Roman"/>
              </a:rPr>
              <a:t>the </a:t>
            </a:r>
            <a:r>
              <a:rPr sz="1200" spc="-5" dirty="0">
                <a:latin typeface="Times New Roman"/>
                <a:cs typeface="Times New Roman"/>
              </a:rPr>
              <a:t>entire system </a:t>
            </a:r>
            <a:r>
              <a:rPr sz="1200" dirty="0">
                <a:latin typeface="Times New Roman"/>
                <a:cs typeface="Times New Roman"/>
              </a:rPr>
              <a:t>from </a:t>
            </a:r>
            <a:r>
              <a:rPr sz="1200" spc="-5" dirty="0">
                <a:latin typeface="Times New Roman"/>
                <a:cs typeface="Times New Roman"/>
              </a:rPr>
              <a:t>end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end</a:t>
            </a:r>
          </a:p>
          <a:p>
            <a:pPr marL="469265" marR="6350" indent="-228600" algn="just">
              <a:lnSpc>
                <a:spcPct val="110000"/>
              </a:lnSpc>
              <a:spcBef>
                <a:spcPts val="100"/>
              </a:spcBef>
              <a:buFont typeface="Symbol"/>
              <a:buChar char=""/>
              <a:tabLst>
                <a:tab pos="469900" algn="l"/>
              </a:tabLst>
            </a:pPr>
            <a:r>
              <a:rPr sz="1200" dirty="0">
                <a:latin typeface="Times New Roman"/>
                <a:cs typeface="Times New Roman"/>
              </a:rPr>
              <a:t>Smoke testing </a:t>
            </a:r>
            <a:r>
              <a:rPr sz="1200" spc="-5" dirty="0">
                <a:latin typeface="Times New Roman"/>
                <a:cs typeface="Times New Roman"/>
              </a:rPr>
              <a:t>provides </a:t>
            </a:r>
            <a:r>
              <a:rPr sz="1200" dirty="0">
                <a:latin typeface="Times New Roman"/>
                <a:cs typeface="Times New Roman"/>
              </a:rPr>
              <a:t>a number of benefits </a:t>
            </a:r>
            <a:r>
              <a:rPr sz="1200" spc="-5" dirty="0">
                <a:latin typeface="Times New Roman"/>
                <a:cs typeface="Times New Roman"/>
              </a:rPr>
              <a:t>when </a:t>
            </a:r>
            <a:r>
              <a:rPr sz="1200" dirty="0">
                <a:latin typeface="Times New Roman"/>
                <a:cs typeface="Times New Roman"/>
              </a:rPr>
              <a:t>it </a:t>
            </a:r>
            <a:r>
              <a:rPr sz="1200" spc="-5" dirty="0">
                <a:latin typeface="Times New Roman"/>
                <a:cs typeface="Times New Roman"/>
              </a:rPr>
              <a:t>is applied </a:t>
            </a:r>
            <a:r>
              <a:rPr sz="1200" dirty="0">
                <a:latin typeface="Times New Roman"/>
                <a:cs typeface="Times New Roman"/>
              </a:rPr>
              <a:t>on </a:t>
            </a:r>
            <a:r>
              <a:rPr sz="1200" spc="-5" dirty="0">
                <a:latin typeface="Times New Roman"/>
                <a:cs typeface="Times New Roman"/>
              </a:rPr>
              <a:t>complex,time-critical  software</a:t>
            </a:r>
            <a:r>
              <a:rPr sz="1200" spc="-15" dirty="0">
                <a:latin typeface="Times New Roman"/>
                <a:cs typeface="Times New Roman"/>
              </a:rPr>
              <a:t> </a:t>
            </a:r>
            <a:r>
              <a:rPr sz="1200" spc="-5" dirty="0">
                <a:latin typeface="Times New Roman"/>
                <a:cs typeface="Times New Roman"/>
              </a:rPr>
              <a:t>projects:</a:t>
            </a:r>
            <a:endParaRPr sz="1200" dirty="0">
              <a:latin typeface="Times New Roman"/>
              <a:cs typeface="Times New Roman"/>
            </a:endParaRPr>
          </a:p>
          <a:p>
            <a:pPr marL="469265" marR="5080" indent="-228600" algn="just">
              <a:lnSpc>
                <a:spcPct val="110400"/>
              </a:lnSpc>
              <a:spcBef>
                <a:spcPts val="75"/>
              </a:spcBef>
              <a:buFont typeface="Symbol"/>
              <a:buChar char=""/>
              <a:tabLst>
                <a:tab pos="469900" algn="l"/>
              </a:tabLst>
            </a:pPr>
            <a:r>
              <a:rPr sz="1200" b="1" i="1" u="heavy" spc="-5" dirty="0">
                <a:uFill>
                  <a:solidFill>
                    <a:srgbClr val="000000"/>
                  </a:solidFill>
                </a:uFill>
                <a:latin typeface="Times New Roman"/>
                <a:cs typeface="Times New Roman"/>
              </a:rPr>
              <a:t>Integration risk is </a:t>
            </a:r>
            <a:r>
              <a:rPr sz="1200" b="1" i="1" u="heavy" dirty="0">
                <a:uFill>
                  <a:solidFill>
                    <a:srgbClr val="000000"/>
                  </a:solidFill>
                </a:uFill>
                <a:latin typeface="Times New Roman"/>
                <a:cs typeface="Times New Roman"/>
              </a:rPr>
              <a:t>minimized</a:t>
            </a:r>
            <a:r>
              <a:rPr sz="1200" i="1" dirty="0">
                <a:latin typeface="Times New Roman"/>
                <a:cs typeface="Times New Roman"/>
              </a:rPr>
              <a:t>. </a:t>
            </a:r>
            <a:r>
              <a:rPr sz="1200" spc="-5" dirty="0">
                <a:latin typeface="Times New Roman"/>
                <a:cs typeface="Times New Roman"/>
              </a:rPr>
              <a:t>Because </a:t>
            </a:r>
            <a:r>
              <a:rPr sz="1200" dirty="0">
                <a:latin typeface="Times New Roman"/>
                <a:cs typeface="Times New Roman"/>
              </a:rPr>
              <a:t>smoke </a:t>
            </a:r>
            <a:r>
              <a:rPr sz="1200" spc="-5" dirty="0">
                <a:latin typeface="Times New Roman"/>
                <a:cs typeface="Times New Roman"/>
              </a:rPr>
              <a:t>tests are conducted daily, </a:t>
            </a:r>
            <a:r>
              <a:rPr sz="1200" dirty="0">
                <a:latin typeface="Times New Roman"/>
                <a:cs typeface="Times New Roman"/>
              </a:rPr>
              <a:t>incompatibilities  </a:t>
            </a:r>
            <a:r>
              <a:rPr sz="1200" spc="-5" dirty="0">
                <a:latin typeface="Times New Roman"/>
                <a:cs typeface="Times New Roman"/>
              </a:rPr>
              <a:t>and </a:t>
            </a:r>
            <a:r>
              <a:rPr sz="1200" dirty="0">
                <a:latin typeface="Times New Roman"/>
                <a:cs typeface="Times New Roman"/>
              </a:rPr>
              <a:t>other show-stopper </a:t>
            </a:r>
            <a:r>
              <a:rPr sz="1200" spc="-5" dirty="0">
                <a:latin typeface="Times New Roman"/>
                <a:cs typeface="Times New Roman"/>
              </a:rPr>
              <a:t>errors </a:t>
            </a:r>
            <a:r>
              <a:rPr sz="1200" dirty="0">
                <a:latin typeface="Times New Roman"/>
                <a:cs typeface="Times New Roman"/>
              </a:rPr>
              <a:t>are </a:t>
            </a:r>
            <a:r>
              <a:rPr sz="1200" spc="-5" dirty="0">
                <a:latin typeface="Times New Roman"/>
                <a:cs typeface="Times New Roman"/>
              </a:rPr>
              <a:t>uncovered early, </a:t>
            </a:r>
            <a:r>
              <a:rPr sz="1200" dirty="0">
                <a:latin typeface="Times New Roman"/>
                <a:cs typeface="Times New Roman"/>
              </a:rPr>
              <a:t>thereby </a:t>
            </a:r>
            <a:r>
              <a:rPr sz="1200" spc="-5" dirty="0">
                <a:latin typeface="Times New Roman"/>
                <a:cs typeface="Times New Roman"/>
              </a:rPr>
              <a:t>reducing </a:t>
            </a:r>
            <a:r>
              <a:rPr sz="1200" dirty="0">
                <a:latin typeface="Times New Roman"/>
                <a:cs typeface="Times New Roman"/>
              </a:rPr>
              <a:t>the </a:t>
            </a:r>
            <a:r>
              <a:rPr sz="1200" spc="-5" dirty="0">
                <a:latin typeface="Times New Roman"/>
                <a:cs typeface="Times New Roman"/>
              </a:rPr>
              <a:t>likelihood </a:t>
            </a:r>
            <a:r>
              <a:rPr sz="1200" dirty="0">
                <a:latin typeface="Times New Roman"/>
                <a:cs typeface="Times New Roman"/>
              </a:rPr>
              <a:t>of  </a:t>
            </a:r>
            <a:r>
              <a:rPr sz="1200" spc="-5" dirty="0">
                <a:latin typeface="Times New Roman"/>
                <a:cs typeface="Times New Roman"/>
              </a:rPr>
              <a:t>serious schedule </a:t>
            </a:r>
            <a:r>
              <a:rPr sz="1200" dirty="0">
                <a:latin typeface="Times New Roman"/>
                <a:cs typeface="Times New Roman"/>
              </a:rPr>
              <a:t>impact </a:t>
            </a:r>
            <a:r>
              <a:rPr sz="1200" spc="-5" dirty="0">
                <a:latin typeface="Times New Roman"/>
                <a:cs typeface="Times New Roman"/>
              </a:rPr>
              <a:t>when errors </a:t>
            </a:r>
            <a:r>
              <a:rPr sz="1200" dirty="0">
                <a:latin typeface="Times New Roman"/>
                <a:cs typeface="Times New Roman"/>
              </a:rPr>
              <a:t>are</a:t>
            </a:r>
            <a:r>
              <a:rPr sz="1200" spc="5" dirty="0">
                <a:latin typeface="Times New Roman"/>
                <a:cs typeface="Times New Roman"/>
              </a:rPr>
              <a:t> </a:t>
            </a:r>
            <a:r>
              <a:rPr sz="1200" dirty="0">
                <a:latin typeface="Times New Roman"/>
                <a:cs typeface="Times New Roman"/>
              </a:rPr>
              <a:t>uncovered.</a:t>
            </a:r>
          </a:p>
          <a:p>
            <a:pPr marL="469265" marR="6350" indent="-228600" algn="just">
              <a:lnSpc>
                <a:spcPct val="110800"/>
              </a:lnSpc>
              <a:spcBef>
                <a:spcPts val="75"/>
              </a:spcBef>
              <a:buFont typeface="Symbol"/>
              <a:buChar char=""/>
              <a:tabLst>
                <a:tab pos="469900" algn="l"/>
              </a:tabLst>
            </a:pPr>
            <a:r>
              <a:rPr sz="1200" b="1" i="1" u="heavy" spc="-5" dirty="0">
                <a:uFill>
                  <a:solidFill>
                    <a:srgbClr val="000000"/>
                  </a:solidFill>
                </a:uFill>
                <a:latin typeface="Times New Roman"/>
                <a:cs typeface="Times New Roman"/>
              </a:rPr>
              <a:t>The </a:t>
            </a:r>
            <a:r>
              <a:rPr sz="1200" b="1" i="1" u="heavy" dirty="0">
                <a:uFill>
                  <a:solidFill>
                    <a:srgbClr val="000000"/>
                  </a:solidFill>
                </a:uFill>
                <a:latin typeface="Times New Roman"/>
                <a:cs typeface="Times New Roman"/>
              </a:rPr>
              <a:t>quality of </a:t>
            </a:r>
            <a:r>
              <a:rPr sz="1200" b="1" i="1" u="heavy" spc="-5" dirty="0">
                <a:uFill>
                  <a:solidFill>
                    <a:srgbClr val="000000"/>
                  </a:solidFill>
                </a:uFill>
                <a:latin typeface="Times New Roman"/>
                <a:cs typeface="Times New Roman"/>
              </a:rPr>
              <a:t>the end product is </a:t>
            </a:r>
            <a:r>
              <a:rPr sz="1200" b="1" i="1" u="heavy" dirty="0">
                <a:uFill>
                  <a:solidFill>
                    <a:srgbClr val="000000"/>
                  </a:solidFill>
                </a:uFill>
                <a:latin typeface="Times New Roman"/>
                <a:cs typeface="Times New Roman"/>
              </a:rPr>
              <a:t>improved</a:t>
            </a:r>
            <a:r>
              <a:rPr sz="1200" i="1" dirty="0">
                <a:latin typeface="Times New Roman"/>
                <a:cs typeface="Times New Roman"/>
              </a:rPr>
              <a:t>. </a:t>
            </a:r>
            <a:r>
              <a:rPr sz="1200" spc="-5" dirty="0">
                <a:latin typeface="Times New Roman"/>
                <a:cs typeface="Times New Roman"/>
              </a:rPr>
              <a:t>Because </a:t>
            </a:r>
            <a:r>
              <a:rPr sz="1200" dirty="0">
                <a:latin typeface="Times New Roman"/>
                <a:cs typeface="Times New Roman"/>
              </a:rPr>
              <a:t>the </a:t>
            </a:r>
            <a:r>
              <a:rPr sz="1200" spc="-5" dirty="0">
                <a:latin typeface="Times New Roman"/>
                <a:cs typeface="Times New Roman"/>
              </a:rPr>
              <a:t>approach </a:t>
            </a:r>
            <a:r>
              <a:rPr sz="1200" dirty="0">
                <a:latin typeface="Times New Roman"/>
                <a:cs typeface="Times New Roman"/>
              </a:rPr>
              <a:t>is </a:t>
            </a:r>
            <a:r>
              <a:rPr sz="1200" spc="-5" dirty="0">
                <a:latin typeface="Times New Roman"/>
                <a:cs typeface="Times New Roman"/>
              </a:rPr>
              <a:t>construction  (integration) oriented, </a:t>
            </a:r>
            <a:r>
              <a:rPr sz="1200" dirty="0">
                <a:latin typeface="Times New Roman"/>
                <a:cs typeface="Times New Roman"/>
              </a:rPr>
              <a:t>smoke testing </a:t>
            </a:r>
            <a:r>
              <a:rPr sz="1200" spc="-5" dirty="0">
                <a:latin typeface="Times New Roman"/>
                <a:cs typeface="Times New Roman"/>
              </a:rPr>
              <a:t>is </a:t>
            </a:r>
            <a:r>
              <a:rPr sz="1200" dirty="0">
                <a:latin typeface="Times New Roman"/>
                <a:cs typeface="Times New Roman"/>
              </a:rPr>
              <a:t>likely </a:t>
            </a:r>
            <a:r>
              <a:rPr sz="1200" spc="5" dirty="0">
                <a:latin typeface="Times New Roman"/>
                <a:cs typeface="Times New Roman"/>
              </a:rPr>
              <a:t>to </a:t>
            </a:r>
            <a:r>
              <a:rPr sz="1200" spc="-5" dirty="0">
                <a:latin typeface="Times New Roman"/>
                <a:cs typeface="Times New Roman"/>
              </a:rPr>
              <a:t>uncover functional errors as well</a:t>
            </a:r>
            <a:r>
              <a:rPr sz="1200" spc="95" dirty="0">
                <a:latin typeface="Times New Roman"/>
                <a:cs typeface="Times New Roman"/>
              </a:rPr>
              <a:t> </a:t>
            </a:r>
            <a:r>
              <a:rPr sz="1200" spc="-5" dirty="0">
                <a:latin typeface="Times New Roman"/>
                <a:cs typeface="Times New Roman"/>
              </a:rPr>
              <a:t>as</a:t>
            </a:r>
            <a:endParaRPr sz="1200" dirty="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121</a:t>
            </a:fld>
            <a:endParaRPr dirty="0"/>
          </a:p>
        </p:txBody>
      </p:sp>
    </p:spTree>
    <p:extLst>
      <p:ext uri="{BB962C8B-B14F-4D97-AF65-F5344CB8AC3E}">
        <p14:creationId xmlns:p14="http://schemas.microsoft.com/office/powerpoint/2010/main" val="37260182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122</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69441"/>
            <a:ext cx="5970270" cy="8153400"/>
          </a:xfrm>
          <a:prstGeom prst="rect">
            <a:avLst/>
          </a:prstGeom>
        </p:spPr>
        <p:txBody>
          <a:bodyPr vert="horz" wrap="square" lIns="0" tIns="12700" rIns="0" bIns="0" rtlCol="0">
            <a:spAutoFit/>
          </a:bodyPr>
          <a:lstStyle/>
          <a:p>
            <a:pPr marL="469265" marR="10795" algn="just">
              <a:lnSpc>
                <a:spcPct val="110100"/>
              </a:lnSpc>
              <a:spcBef>
                <a:spcPts val="100"/>
              </a:spcBef>
            </a:pPr>
            <a:r>
              <a:rPr sz="1200" spc="-5" dirty="0">
                <a:latin typeface="Times New Roman"/>
                <a:cs typeface="Times New Roman"/>
              </a:rPr>
              <a:t>architectural and component-level design errors. </a:t>
            </a:r>
            <a:r>
              <a:rPr sz="1200" spc="-10" dirty="0">
                <a:latin typeface="Times New Roman"/>
                <a:cs typeface="Times New Roman"/>
              </a:rPr>
              <a:t>If </a:t>
            </a:r>
            <a:r>
              <a:rPr sz="1200" dirty="0">
                <a:latin typeface="Times New Roman"/>
                <a:cs typeface="Times New Roman"/>
              </a:rPr>
              <a:t>these </a:t>
            </a:r>
            <a:r>
              <a:rPr sz="1200" spc="-5" dirty="0">
                <a:latin typeface="Times New Roman"/>
                <a:cs typeface="Times New Roman"/>
              </a:rPr>
              <a:t>errors </a:t>
            </a:r>
            <a:r>
              <a:rPr sz="1200" dirty="0">
                <a:latin typeface="Times New Roman"/>
                <a:cs typeface="Times New Roman"/>
              </a:rPr>
              <a:t>are corrected </a:t>
            </a:r>
            <a:r>
              <a:rPr sz="1200" spc="-5" dirty="0">
                <a:latin typeface="Times New Roman"/>
                <a:cs typeface="Times New Roman"/>
              </a:rPr>
              <a:t>early, better  product </a:t>
            </a:r>
            <a:r>
              <a:rPr sz="1200" dirty="0">
                <a:latin typeface="Times New Roman"/>
                <a:cs typeface="Times New Roman"/>
              </a:rPr>
              <a:t>quality </a:t>
            </a:r>
            <a:r>
              <a:rPr sz="1200" spc="-5" dirty="0">
                <a:latin typeface="Times New Roman"/>
                <a:cs typeface="Times New Roman"/>
              </a:rPr>
              <a:t>will</a:t>
            </a:r>
            <a:r>
              <a:rPr sz="1200" spc="-25" dirty="0">
                <a:latin typeface="Times New Roman"/>
                <a:cs typeface="Times New Roman"/>
              </a:rPr>
              <a:t> </a:t>
            </a:r>
            <a:r>
              <a:rPr sz="1200" dirty="0">
                <a:latin typeface="Times New Roman"/>
                <a:cs typeface="Times New Roman"/>
              </a:rPr>
              <a:t>result.</a:t>
            </a:r>
          </a:p>
          <a:p>
            <a:pPr marL="469265" marR="6985" indent="-228600" algn="just">
              <a:lnSpc>
                <a:spcPct val="110300"/>
              </a:lnSpc>
              <a:spcBef>
                <a:spcPts val="80"/>
              </a:spcBef>
              <a:buFont typeface="Symbol"/>
              <a:buChar char=""/>
              <a:tabLst>
                <a:tab pos="469900" algn="l"/>
              </a:tabLst>
            </a:pPr>
            <a:r>
              <a:rPr sz="1200" b="1" i="1" u="heavy" spc="-5" dirty="0">
                <a:uFill>
                  <a:solidFill>
                    <a:srgbClr val="000000"/>
                  </a:solidFill>
                </a:uFill>
                <a:latin typeface="Times New Roman"/>
                <a:cs typeface="Times New Roman"/>
              </a:rPr>
              <a:t>Error diagnosis and correction are </a:t>
            </a:r>
            <a:r>
              <a:rPr sz="1200" b="1" i="1" u="heavy" dirty="0">
                <a:uFill>
                  <a:solidFill>
                    <a:srgbClr val="000000"/>
                  </a:solidFill>
                </a:uFill>
                <a:latin typeface="Times New Roman"/>
                <a:cs typeface="Times New Roman"/>
              </a:rPr>
              <a:t>simplified</a:t>
            </a:r>
            <a:r>
              <a:rPr sz="1200" i="1" dirty="0">
                <a:latin typeface="Times New Roman"/>
                <a:cs typeface="Times New Roman"/>
              </a:rPr>
              <a:t>. </a:t>
            </a:r>
            <a:r>
              <a:rPr sz="1200" spc="-5" dirty="0">
                <a:latin typeface="Times New Roman"/>
                <a:cs typeface="Times New Roman"/>
              </a:rPr>
              <a:t>Like all integration </a:t>
            </a:r>
            <a:r>
              <a:rPr sz="1200" dirty="0">
                <a:latin typeface="Times New Roman"/>
                <a:cs typeface="Times New Roman"/>
              </a:rPr>
              <a:t>testing </a:t>
            </a:r>
            <a:r>
              <a:rPr sz="1200" spc="-5" dirty="0">
                <a:latin typeface="Times New Roman"/>
                <a:cs typeface="Times New Roman"/>
              </a:rPr>
              <a:t>approaches,  errors </a:t>
            </a:r>
            <a:r>
              <a:rPr sz="1200" dirty="0">
                <a:latin typeface="Times New Roman"/>
                <a:cs typeface="Times New Roman"/>
              </a:rPr>
              <a:t>uncovered during smoke testing are likely to be </a:t>
            </a:r>
            <a:r>
              <a:rPr sz="1200" spc="-5" dirty="0">
                <a:latin typeface="Times New Roman"/>
                <a:cs typeface="Times New Roman"/>
              </a:rPr>
              <a:t>associatedwith “new software  increments”—that is, </a:t>
            </a:r>
            <a:r>
              <a:rPr sz="1200" dirty="0">
                <a:latin typeface="Times New Roman"/>
                <a:cs typeface="Times New Roman"/>
              </a:rPr>
              <a:t>the </a:t>
            </a:r>
            <a:r>
              <a:rPr sz="1200" spc="-5" dirty="0">
                <a:latin typeface="Times New Roman"/>
                <a:cs typeface="Times New Roman"/>
              </a:rPr>
              <a:t>software </a:t>
            </a:r>
            <a:r>
              <a:rPr sz="1200" dirty="0">
                <a:latin typeface="Times New Roman"/>
                <a:cs typeface="Times New Roman"/>
              </a:rPr>
              <a:t>that </a:t>
            </a:r>
            <a:r>
              <a:rPr sz="1200" spc="-5" dirty="0">
                <a:latin typeface="Times New Roman"/>
                <a:cs typeface="Times New Roman"/>
              </a:rPr>
              <a:t>has </a:t>
            </a:r>
            <a:r>
              <a:rPr sz="1200" dirty="0">
                <a:latin typeface="Times New Roman"/>
                <a:cs typeface="Times New Roman"/>
              </a:rPr>
              <a:t>justbeen </a:t>
            </a:r>
            <a:r>
              <a:rPr sz="1200" spc="-5" dirty="0">
                <a:latin typeface="Times New Roman"/>
                <a:cs typeface="Times New Roman"/>
              </a:rPr>
              <a:t>added </a:t>
            </a:r>
            <a:r>
              <a:rPr sz="1200" dirty="0">
                <a:latin typeface="Times New Roman"/>
                <a:cs typeface="Times New Roman"/>
              </a:rPr>
              <a:t>to the build(s)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probable  cause </a:t>
            </a:r>
            <a:r>
              <a:rPr sz="1200" dirty="0">
                <a:latin typeface="Times New Roman"/>
                <a:cs typeface="Times New Roman"/>
              </a:rPr>
              <a:t>of a newly discovered</a:t>
            </a:r>
            <a:r>
              <a:rPr sz="1200" spc="-30" dirty="0">
                <a:latin typeface="Times New Roman"/>
                <a:cs typeface="Times New Roman"/>
              </a:rPr>
              <a:t> </a:t>
            </a:r>
            <a:r>
              <a:rPr sz="1200" spc="-5" dirty="0">
                <a:latin typeface="Times New Roman"/>
                <a:cs typeface="Times New Roman"/>
              </a:rPr>
              <a:t>error.</a:t>
            </a:r>
            <a:endParaRPr sz="1200" dirty="0">
              <a:latin typeface="Times New Roman"/>
              <a:cs typeface="Times New Roman"/>
            </a:endParaRPr>
          </a:p>
          <a:p>
            <a:pPr marL="469265" marR="6985" indent="-228600" algn="just">
              <a:lnSpc>
                <a:spcPct val="110000"/>
              </a:lnSpc>
              <a:spcBef>
                <a:spcPts val="95"/>
              </a:spcBef>
              <a:buFont typeface="Symbol"/>
              <a:buChar char=""/>
              <a:tabLst>
                <a:tab pos="469900" algn="l"/>
              </a:tabLst>
            </a:pPr>
            <a:r>
              <a:rPr sz="1200" b="1" i="1" u="heavy" spc="-5" dirty="0">
                <a:uFill>
                  <a:solidFill>
                    <a:srgbClr val="000000"/>
                  </a:solidFill>
                </a:uFill>
                <a:latin typeface="Times New Roman"/>
                <a:cs typeface="Times New Roman"/>
              </a:rPr>
              <a:t>Progress is easier </a:t>
            </a:r>
            <a:r>
              <a:rPr sz="1200" b="1" i="1" u="heavy" dirty="0">
                <a:uFill>
                  <a:solidFill>
                    <a:srgbClr val="000000"/>
                  </a:solidFill>
                </a:uFill>
                <a:latin typeface="Times New Roman"/>
                <a:cs typeface="Times New Roman"/>
              </a:rPr>
              <a:t>to assess</a:t>
            </a:r>
            <a:r>
              <a:rPr sz="1200" i="1" dirty="0">
                <a:latin typeface="Times New Roman"/>
                <a:cs typeface="Times New Roman"/>
              </a:rPr>
              <a:t>. </a:t>
            </a:r>
            <a:r>
              <a:rPr sz="1200" dirty="0">
                <a:latin typeface="Times New Roman"/>
                <a:cs typeface="Times New Roman"/>
              </a:rPr>
              <a:t>With </a:t>
            </a:r>
            <a:r>
              <a:rPr sz="1200" spc="-5" dirty="0">
                <a:latin typeface="Times New Roman"/>
                <a:cs typeface="Times New Roman"/>
              </a:rPr>
              <a:t>each </a:t>
            </a:r>
            <a:r>
              <a:rPr sz="1200" dirty="0">
                <a:latin typeface="Times New Roman"/>
                <a:cs typeface="Times New Roman"/>
              </a:rPr>
              <a:t>passing </a:t>
            </a:r>
            <a:r>
              <a:rPr sz="1200" spc="-5" dirty="0">
                <a:latin typeface="Times New Roman"/>
                <a:cs typeface="Times New Roman"/>
              </a:rPr>
              <a:t>day, </a:t>
            </a:r>
            <a:r>
              <a:rPr sz="1200" dirty="0">
                <a:latin typeface="Times New Roman"/>
                <a:cs typeface="Times New Roman"/>
              </a:rPr>
              <a:t>more of the software has been  </a:t>
            </a:r>
            <a:r>
              <a:rPr sz="1200" spc="-5" dirty="0">
                <a:latin typeface="Times New Roman"/>
                <a:cs typeface="Times New Roman"/>
              </a:rPr>
              <a:t>integrated and </a:t>
            </a:r>
            <a:r>
              <a:rPr sz="1200" dirty="0">
                <a:latin typeface="Times New Roman"/>
                <a:cs typeface="Times New Roman"/>
              </a:rPr>
              <a:t>more </a:t>
            </a:r>
            <a:r>
              <a:rPr sz="1200" spc="-5" dirty="0">
                <a:latin typeface="Times New Roman"/>
                <a:cs typeface="Times New Roman"/>
              </a:rPr>
              <a:t>has been demonstrated </a:t>
            </a:r>
            <a:r>
              <a:rPr sz="1200" dirty="0">
                <a:latin typeface="Times New Roman"/>
                <a:cs typeface="Times New Roman"/>
              </a:rPr>
              <a:t>to work. This </a:t>
            </a:r>
            <a:r>
              <a:rPr sz="1200" spc="-5" dirty="0">
                <a:latin typeface="Times New Roman"/>
                <a:cs typeface="Times New Roman"/>
              </a:rPr>
              <a:t>improves </a:t>
            </a:r>
            <a:r>
              <a:rPr sz="1200" dirty="0">
                <a:latin typeface="Times New Roman"/>
                <a:cs typeface="Times New Roman"/>
              </a:rPr>
              <a:t>team </a:t>
            </a:r>
            <a:r>
              <a:rPr sz="1200" spc="-5" dirty="0">
                <a:latin typeface="Times New Roman"/>
                <a:cs typeface="Times New Roman"/>
              </a:rPr>
              <a:t>morale and</a:t>
            </a:r>
            <a:r>
              <a:rPr sz="1200" spc="-130" dirty="0">
                <a:latin typeface="Times New Roman"/>
                <a:cs typeface="Times New Roman"/>
              </a:rPr>
              <a:t> </a:t>
            </a:r>
            <a:r>
              <a:rPr sz="1200" spc="-5" dirty="0">
                <a:latin typeface="Times New Roman"/>
                <a:cs typeface="Times New Roman"/>
              </a:rPr>
              <a:t>gives  managers </a:t>
            </a:r>
            <a:r>
              <a:rPr sz="1200" dirty="0">
                <a:latin typeface="Times New Roman"/>
                <a:cs typeface="Times New Roman"/>
              </a:rPr>
              <a:t>a </a:t>
            </a:r>
            <a:r>
              <a:rPr sz="1200" spc="-5" dirty="0">
                <a:latin typeface="Times New Roman"/>
                <a:cs typeface="Times New Roman"/>
              </a:rPr>
              <a:t>good </a:t>
            </a:r>
            <a:r>
              <a:rPr sz="1200" dirty="0">
                <a:latin typeface="Times New Roman"/>
                <a:cs typeface="Times New Roman"/>
              </a:rPr>
              <a:t>indication that </a:t>
            </a:r>
            <a:r>
              <a:rPr sz="1200" spc="-5" dirty="0">
                <a:latin typeface="Times New Roman"/>
                <a:cs typeface="Times New Roman"/>
              </a:rPr>
              <a:t>progress is </a:t>
            </a:r>
            <a:r>
              <a:rPr sz="1200" dirty="0">
                <a:latin typeface="Times New Roman"/>
                <a:cs typeface="Times New Roman"/>
              </a:rPr>
              <a:t>being</a:t>
            </a:r>
            <a:r>
              <a:rPr sz="1200" spc="20" dirty="0">
                <a:latin typeface="Times New Roman"/>
                <a:cs typeface="Times New Roman"/>
              </a:rPr>
              <a:t> </a:t>
            </a:r>
            <a:r>
              <a:rPr sz="1200" spc="-5" dirty="0">
                <a:latin typeface="Times New Roman"/>
                <a:cs typeface="Times New Roman"/>
              </a:rPr>
              <a:t>made.</a:t>
            </a:r>
            <a:endParaRPr sz="1200" dirty="0">
              <a:latin typeface="Times New Roman"/>
              <a:cs typeface="Times New Roman"/>
            </a:endParaRPr>
          </a:p>
          <a:p>
            <a:pPr>
              <a:lnSpc>
                <a:spcPct val="100000"/>
              </a:lnSpc>
              <a:spcBef>
                <a:spcPts val="40"/>
              </a:spcBef>
            </a:pPr>
            <a:endParaRPr sz="1500" dirty="0">
              <a:latin typeface="Times New Roman"/>
              <a:cs typeface="Times New Roman"/>
            </a:endParaRPr>
          </a:p>
          <a:p>
            <a:pPr marL="12700">
              <a:lnSpc>
                <a:spcPct val="100000"/>
              </a:lnSpc>
            </a:pPr>
            <a:r>
              <a:rPr sz="1200" b="1" u="heavy" dirty="0">
                <a:uFill>
                  <a:solidFill>
                    <a:srgbClr val="000000"/>
                  </a:solidFill>
                </a:uFill>
                <a:latin typeface="Times New Roman"/>
                <a:cs typeface="Times New Roman"/>
              </a:rPr>
              <a:t>TEST </a:t>
            </a:r>
            <a:r>
              <a:rPr sz="1200" b="1" u="heavy" spc="-5" dirty="0">
                <a:uFill>
                  <a:solidFill>
                    <a:srgbClr val="000000"/>
                  </a:solidFill>
                </a:uFill>
                <a:latin typeface="Times New Roman"/>
                <a:cs typeface="Times New Roman"/>
              </a:rPr>
              <a:t>STRATEGIES </a:t>
            </a:r>
            <a:r>
              <a:rPr sz="1200" b="1" u="heavy" spc="-10" dirty="0">
                <a:uFill>
                  <a:solidFill>
                    <a:srgbClr val="000000"/>
                  </a:solidFill>
                </a:uFill>
                <a:latin typeface="Times New Roman"/>
                <a:cs typeface="Times New Roman"/>
              </a:rPr>
              <a:t>FOR </a:t>
            </a:r>
            <a:r>
              <a:rPr sz="1200" b="1" u="heavy" spc="-5" dirty="0">
                <a:uFill>
                  <a:solidFill>
                    <a:srgbClr val="000000"/>
                  </a:solidFill>
                </a:uFill>
                <a:latin typeface="Times New Roman"/>
                <a:cs typeface="Times New Roman"/>
              </a:rPr>
              <a:t>WEBAPPS</a:t>
            </a:r>
            <a:endParaRPr sz="1200" dirty="0">
              <a:latin typeface="Times New Roman"/>
              <a:cs typeface="Times New Roman"/>
            </a:endParaRPr>
          </a:p>
          <a:p>
            <a:pPr marL="12700" marR="6350">
              <a:lnSpc>
                <a:spcPts val="1580"/>
              </a:lnSpc>
              <a:spcBef>
                <a:spcPts val="60"/>
              </a:spcBef>
            </a:pPr>
            <a:r>
              <a:rPr sz="1200" dirty="0">
                <a:latin typeface="Times New Roman"/>
                <a:cs typeface="Times New Roman"/>
              </a:rPr>
              <a:t>The strategy for WebApp testing </a:t>
            </a:r>
            <a:r>
              <a:rPr sz="1200" spc="-5" dirty="0">
                <a:latin typeface="Times New Roman"/>
                <a:cs typeface="Times New Roman"/>
              </a:rPr>
              <a:t>adopts </a:t>
            </a:r>
            <a:r>
              <a:rPr sz="1200" dirty="0">
                <a:latin typeface="Times New Roman"/>
                <a:cs typeface="Times New Roman"/>
              </a:rPr>
              <a:t>the </a:t>
            </a:r>
            <a:r>
              <a:rPr sz="1200" spc="-5" dirty="0">
                <a:latin typeface="Times New Roman"/>
                <a:cs typeface="Times New Roman"/>
              </a:rPr>
              <a:t>basic principles </a:t>
            </a:r>
            <a:r>
              <a:rPr sz="1200" dirty="0">
                <a:latin typeface="Times New Roman"/>
                <a:cs typeface="Times New Roman"/>
              </a:rPr>
              <a:t>for </a:t>
            </a:r>
            <a:r>
              <a:rPr sz="1200" spc="-5" dirty="0">
                <a:latin typeface="Times New Roman"/>
                <a:cs typeface="Times New Roman"/>
              </a:rPr>
              <a:t>all software </a:t>
            </a:r>
            <a:r>
              <a:rPr sz="1200" dirty="0">
                <a:latin typeface="Times New Roman"/>
                <a:cs typeface="Times New Roman"/>
              </a:rPr>
              <a:t>testing </a:t>
            </a:r>
            <a:r>
              <a:rPr sz="1200" spc="-5" dirty="0">
                <a:latin typeface="Times New Roman"/>
                <a:cs typeface="Times New Roman"/>
              </a:rPr>
              <a:t>and applies </a:t>
            </a:r>
            <a:r>
              <a:rPr sz="1200" dirty="0">
                <a:latin typeface="Times New Roman"/>
                <a:cs typeface="Times New Roman"/>
              </a:rPr>
              <a:t>a  strategy </a:t>
            </a:r>
            <a:r>
              <a:rPr sz="1200" spc="-5" dirty="0">
                <a:latin typeface="Times New Roman"/>
                <a:cs typeface="Times New Roman"/>
              </a:rPr>
              <a:t>and tactics </a:t>
            </a:r>
            <a:r>
              <a:rPr sz="1200" dirty="0">
                <a:latin typeface="Times New Roman"/>
                <a:cs typeface="Times New Roman"/>
              </a:rPr>
              <a:t>that are </a:t>
            </a:r>
            <a:r>
              <a:rPr sz="1200" spc="-5" dirty="0">
                <a:latin typeface="Times New Roman"/>
                <a:cs typeface="Times New Roman"/>
              </a:rPr>
              <a:t>used </a:t>
            </a:r>
            <a:r>
              <a:rPr sz="1200" dirty="0">
                <a:latin typeface="Times New Roman"/>
                <a:cs typeface="Times New Roman"/>
              </a:rPr>
              <a:t>for </a:t>
            </a:r>
            <a:r>
              <a:rPr sz="1200" spc="-5" dirty="0">
                <a:latin typeface="Times New Roman"/>
                <a:cs typeface="Times New Roman"/>
              </a:rPr>
              <a:t>object-oriented</a:t>
            </a:r>
            <a:r>
              <a:rPr sz="1200" spc="-15" dirty="0">
                <a:latin typeface="Times New Roman"/>
                <a:cs typeface="Times New Roman"/>
              </a:rPr>
              <a:t> </a:t>
            </a:r>
            <a:r>
              <a:rPr sz="1200" spc="-5" dirty="0">
                <a:latin typeface="Times New Roman"/>
                <a:cs typeface="Times New Roman"/>
              </a:rPr>
              <a:t>systems.</a:t>
            </a:r>
            <a:endParaRPr sz="1200" dirty="0">
              <a:latin typeface="Times New Roman"/>
              <a:cs typeface="Times New Roman"/>
            </a:endParaRPr>
          </a:p>
          <a:p>
            <a:pPr marL="12700">
              <a:lnSpc>
                <a:spcPct val="100000"/>
              </a:lnSpc>
              <a:spcBef>
                <a:spcPts val="70"/>
              </a:spcBef>
            </a:pPr>
            <a:r>
              <a:rPr sz="1200" dirty="0">
                <a:latin typeface="Times New Roman"/>
                <a:cs typeface="Times New Roman"/>
              </a:rPr>
              <a:t>The following </a:t>
            </a:r>
            <a:r>
              <a:rPr sz="1200" spc="-5" dirty="0">
                <a:latin typeface="Times New Roman"/>
                <a:cs typeface="Times New Roman"/>
              </a:rPr>
              <a:t>steps </a:t>
            </a:r>
            <a:r>
              <a:rPr sz="1200" dirty="0">
                <a:latin typeface="Times New Roman"/>
                <a:cs typeface="Times New Roman"/>
              </a:rPr>
              <a:t>summarize the</a:t>
            </a:r>
            <a:r>
              <a:rPr sz="1200" spc="-30" dirty="0">
                <a:latin typeface="Times New Roman"/>
                <a:cs typeface="Times New Roman"/>
              </a:rPr>
              <a:t> </a:t>
            </a:r>
            <a:r>
              <a:rPr sz="1200" spc="-5" dirty="0">
                <a:latin typeface="Times New Roman"/>
                <a:cs typeface="Times New Roman"/>
              </a:rPr>
              <a:t>approach:</a:t>
            </a:r>
            <a:endParaRPr sz="1200" dirty="0">
              <a:latin typeface="Times New Roman"/>
              <a:cs typeface="Times New Roman"/>
            </a:endParaRPr>
          </a:p>
          <a:p>
            <a:pPr marL="469265" indent="-228600">
              <a:lnSpc>
                <a:spcPct val="100000"/>
              </a:lnSpc>
              <a:spcBef>
                <a:spcPts val="155"/>
              </a:spcBef>
              <a:buAutoNum type="arabicPeriod"/>
              <a:tabLst>
                <a:tab pos="469900" algn="l"/>
              </a:tabLst>
            </a:pPr>
            <a:r>
              <a:rPr sz="1200" dirty="0">
                <a:latin typeface="Times New Roman"/>
                <a:cs typeface="Times New Roman"/>
              </a:rPr>
              <a:t>The </a:t>
            </a:r>
            <a:r>
              <a:rPr sz="1200" spc="-5" dirty="0">
                <a:latin typeface="Times New Roman"/>
                <a:cs typeface="Times New Roman"/>
              </a:rPr>
              <a:t>content </a:t>
            </a:r>
            <a:r>
              <a:rPr sz="1200" dirty="0">
                <a:latin typeface="Times New Roman"/>
                <a:cs typeface="Times New Roman"/>
              </a:rPr>
              <a:t>model </a:t>
            </a:r>
            <a:r>
              <a:rPr sz="1200" spc="-5" dirty="0">
                <a:latin typeface="Times New Roman"/>
                <a:cs typeface="Times New Roman"/>
              </a:rPr>
              <a:t>for </a:t>
            </a:r>
            <a:r>
              <a:rPr sz="1200" dirty="0">
                <a:latin typeface="Times New Roman"/>
                <a:cs typeface="Times New Roman"/>
              </a:rPr>
              <a:t>the WebApp </a:t>
            </a:r>
            <a:r>
              <a:rPr sz="1200" spc="-5" dirty="0">
                <a:latin typeface="Times New Roman"/>
                <a:cs typeface="Times New Roman"/>
              </a:rPr>
              <a:t>is reviewed </a:t>
            </a:r>
            <a:r>
              <a:rPr sz="1200" dirty="0">
                <a:latin typeface="Times New Roman"/>
                <a:cs typeface="Times New Roman"/>
              </a:rPr>
              <a:t>to </a:t>
            </a:r>
            <a:r>
              <a:rPr sz="1200" spc="-5" dirty="0">
                <a:latin typeface="Times New Roman"/>
                <a:cs typeface="Times New Roman"/>
              </a:rPr>
              <a:t>uncover</a:t>
            </a:r>
            <a:r>
              <a:rPr sz="1200" spc="10" dirty="0">
                <a:latin typeface="Times New Roman"/>
                <a:cs typeface="Times New Roman"/>
              </a:rPr>
              <a:t> </a:t>
            </a:r>
            <a:r>
              <a:rPr sz="1200" spc="-5" dirty="0">
                <a:latin typeface="Times New Roman"/>
                <a:cs typeface="Times New Roman"/>
              </a:rPr>
              <a:t>errors.</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interface </a:t>
            </a:r>
            <a:r>
              <a:rPr sz="1200" dirty="0">
                <a:latin typeface="Times New Roman"/>
                <a:cs typeface="Times New Roman"/>
              </a:rPr>
              <a:t>model </a:t>
            </a:r>
            <a:r>
              <a:rPr sz="1200" spc="-5" dirty="0">
                <a:latin typeface="Times New Roman"/>
                <a:cs typeface="Times New Roman"/>
              </a:rPr>
              <a:t>is </a:t>
            </a:r>
            <a:r>
              <a:rPr sz="1200" dirty="0">
                <a:latin typeface="Times New Roman"/>
                <a:cs typeface="Times New Roman"/>
              </a:rPr>
              <a:t>reviewed to ensure that </a:t>
            </a:r>
            <a:r>
              <a:rPr sz="1200" spc="-5" dirty="0">
                <a:latin typeface="Times New Roman"/>
                <a:cs typeface="Times New Roman"/>
              </a:rPr>
              <a:t>all use cases can </a:t>
            </a:r>
            <a:r>
              <a:rPr sz="1200" dirty="0">
                <a:latin typeface="Times New Roman"/>
                <a:cs typeface="Times New Roman"/>
              </a:rPr>
              <a:t>be</a:t>
            </a:r>
            <a:r>
              <a:rPr sz="1200" spc="25" dirty="0">
                <a:latin typeface="Times New Roman"/>
                <a:cs typeface="Times New Roman"/>
              </a:rPr>
              <a:t> </a:t>
            </a:r>
            <a:r>
              <a:rPr sz="1200" dirty="0">
                <a:latin typeface="Times New Roman"/>
                <a:cs typeface="Times New Roman"/>
              </a:rPr>
              <a:t>accommodated.</a:t>
            </a: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design </a:t>
            </a:r>
            <a:r>
              <a:rPr sz="1200" dirty="0">
                <a:latin typeface="Times New Roman"/>
                <a:cs typeface="Times New Roman"/>
              </a:rPr>
              <a:t>model </a:t>
            </a:r>
            <a:r>
              <a:rPr sz="1200" spc="-5" dirty="0">
                <a:latin typeface="Times New Roman"/>
                <a:cs typeface="Times New Roman"/>
              </a:rPr>
              <a:t>for </a:t>
            </a:r>
            <a:r>
              <a:rPr sz="1200" dirty="0">
                <a:latin typeface="Times New Roman"/>
                <a:cs typeface="Times New Roman"/>
              </a:rPr>
              <a:t>the WebApp </a:t>
            </a:r>
            <a:r>
              <a:rPr sz="1200" spc="-5" dirty="0">
                <a:latin typeface="Times New Roman"/>
                <a:cs typeface="Times New Roman"/>
              </a:rPr>
              <a:t>is reviewed </a:t>
            </a:r>
            <a:r>
              <a:rPr sz="1200" dirty="0">
                <a:latin typeface="Times New Roman"/>
                <a:cs typeface="Times New Roman"/>
              </a:rPr>
              <a:t>to </a:t>
            </a:r>
            <a:r>
              <a:rPr sz="1200" spc="-5" dirty="0">
                <a:latin typeface="Times New Roman"/>
                <a:cs typeface="Times New Roman"/>
              </a:rPr>
              <a:t>uncover navigation</a:t>
            </a:r>
            <a:r>
              <a:rPr sz="1200" spc="30" dirty="0">
                <a:latin typeface="Times New Roman"/>
                <a:cs typeface="Times New Roman"/>
              </a:rPr>
              <a:t> </a:t>
            </a:r>
            <a:r>
              <a:rPr sz="1200" dirty="0">
                <a:latin typeface="Times New Roman"/>
                <a:cs typeface="Times New Roman"/>
              </a:rPr>
              <a:t>errors.</a:t>
            </a: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user interface is </a:t>
            </a:r>
            <a:r>
              <a:rPr sz="1200" dirty="0">
                <a:latin typeface="Times New Roman"/>
                <a:cs typeface="Times New Roman"/>
              </a:rPr>
              <a:t>tested to </a:t>
            </a:r>
            <a:r>
              <a:rPr sz="1200" spc="-5" dirty="0">
                <a:latin typeface="Times New Roman"/>
                <a:cs typeface="Times New Roman"/>
              </a:rPr>
              <a:t>uncover errors </a:t>
            </a:r>
            <a:r>
              <a:rPr sz="1200" dirty="0">
                <a:latin typeface="Times New Roman"/>
                <a:cs typeface="Times New Roman"/>
              </a:rPr>
              <a:t>in presentation and/or navigation</a:t>
            </a:r>
            <a:r>
              <a:rPr sz="1200" spc="50" dirty="0">
                <a:latin typeface="Times New Roman"/>
                <a:cs typeface="Times New Roman"/>
              </a:rPr>
              <a:t> </a:t>
            </a:r>
            <a:r>
              <a:rPr sz="1200" spc="-5" dirty="0">
                <a:latin typeface="Times New Roman"/>
                <a:cs typeface="Times New Roman"/>
              </a:rPr>
              <a:t>mechanics.</a:t>
            </a:r>
            <a:endParaRPr sz="1200" dirty="0">
              <a:latin typeface="Times New Roman"/>
              <a:cs typeface="Times New Roman"/>
            </a:endParaRPr>
          </a:p>
          <a:p>
            <a:pPr marL="469265" indent="-228600">
              <a:lnSpc>
                <a:spcPct val="100000"/>
              </a:lnSpc>
              <a:spcBef>
                <a:spcPts val="155"/>
              </a:spcBef>
              <a:buAutoNum type="arabicPeriod"/>
              <a:tabLst>
                <a:tab pos="469900" algn="l"/>
              </a:tabLst>
            </a:pPr>
            <a:r>
              <a:rPr sz="1200" spc="-5" dirty="0">
                <a:latin typeface="Times New Roman"/>
                <a:cs typeface="Times New Roman"/>
              </a:rPr>
              <a:t>Each functional </a:t>
            </a:r>
            <a:r>
              <a:rPr sz="1200" dirty="0">
                <a:latin typeface="Times New Roman"/>
                <a:cs typeface="Times New Roman"/>
              </a:rPr>
              <a:t>component </a:t>
            </a:r>
            <a:r>
              <a:rPr sz="1200" spc="-5" dirty="0">
                <a:latin typeface="Times New Roman"/>
                <a:cs typeface="Times New Roman"/>
              </a:rPr>
              <a:t>is </a:t>
            </a:r>
            <a:r>
              <a:rPr sz="1200" dirty="0">
                <a:latin typeface="Times New Roman"/>
                <a:cs typeface="Times New Roman"/>
              </a:rPr>
              <a:t>unit</a:t>
            </a:r>
            <a:r>
              <a:rPr sz="1200" spc="10" dirty="0">
                <a:latin typeface="Times New Roman"/>
                <a:cs typeface="Times New Roman"/>
              </a:rPr>
              <a:t> </a:t>
            </a:r>
            <a:r>
              <a:rPr sz="1200" spc="-5" dirty="0">
                <a:latin typeface="Times New Roman"/>
                <a:cs typeface="Times New Roman"/>
              </a:rPr>
              <a:t>tested.</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spc="-5" dirty="0">
                <a:latin typeface="Times New Roman"/>
                <a:cs typeface="Times New Roman"/>
              </a:rPr>
              <a:t>Navigation throughout </a:t>
            </a:r>
            <a:r>
              <a:rPr sz="1200" dirty="0">
                <a:latin typeface="Times New Roman"/>
                <a:cs typeface="Times New Roman"/>
              </a:rPr>
              <a:t>the </a:t>
            </a:r>
            <a:r>
              <a:rPr sz="1200" spc="-5" dirty="0">
                <a:latin typeface="Times New Roman"/>
                <a:cs typeface="Times New Roman"/>
              </a:rPr>
              <a:t>architecture is</a:t>
            </a:r>
            <a:r>
              <a:rPr sz="1200" spc="15" dirty="0">
                <a:latin typeface="Times New Roman"/>
                <a:cs typeface="Times New Roman"/>
              </a:rPr>
              <a:t> </a:t>
            </a:r>
            <a:r>
              <a:rPr sz="1200" spc="-5" dirty="0">
                <a:latin typeface="Times New Roman"/>
                <a:cs typeface="Times New Roman"/>
              </a:rPr>
              <a:t>tested.</a:t>
            </a:r>
            <a:endParaRPr sz="1200" dirty="0">
              <a:latin typeface="Times New Roman"/>
              <a:cs typeface="Times New Roman"/>
            </a:endParaRPr>
          </a:p>
          <a:p>
            <a:pPr marL="469265" marR="9525" indent="-228600">
              <a:lnSpc>
                <a:spcPct val="110000"/>
              </a:lnSpc>
              <a:buAutoNum type="arabicPeriod"/>
              <a:tabLst>
                <a:tab pos="469900" algn="l"/>
              </a:tabLst>
            </a:pPr>
            <a:r>
              <a:rPr sz="1200" dirty="0">
                <a:latin typeface="Times New Roman"/>
                <a:cs typeface="Times New Roman"/>
              </a:rPr>
              <a:t>The WebApp </a:t>
            </a:r>
            <a:r>
              <a:rPr sz="1200" spc="-5" dirty="0">
                <a:latin typeface="Times New Roman"/>
                <a:cs typeface="Times New Roman"/>
              </a:rPr>
              <a:t>is implemented </a:t>
            </a:r>
            <a:r>
              <a:rPr sz="1200" dirty="0">
                <a:latin typeface="Times New Roman"/>
                <a:cs typeface="Times New Roman"/>
              </a:rPr>
              <a:t>in a variety </a:t>
            </a:r>
            <a:r>
              <a:rPr sz="1200" spc="5" dirty="0">
                <a:latin typeface="Times New Roman"/>
                <a:cs typeface="Times New Roman"/>
              </a:rPr>
              <a:t>of </a:t>
            </a:r>
            <a:r>
              <a:rPr sz="1200" spc="-5" dirty="0">
                <a:latin typeface="Times New Roman"/>
                <a:cs typeface="Times New Roman"/>
              </a:rPr>
              <a:t>different environmental configurations and is  tested for </a:t>
            </a:r>
            <a:r>
              <a:rPr sz="1200" dirty="0">
                <a:latin typeface="Times New Roman"/>
                <a:cs typeface="Times New Roman"/>
              </a:rPr>
              <a:t>compatibility with </a:t>
            </a:r>
            <a:r>
              <a:rPr sz="1200" spc="-5" dirty="0">
                <a:latin typeface="Times New Roman"/>
                <a:cs typeface="Times New Roman"/>
              </a:rPr>
              <a:t>each</a:t>
            </a:r>
            <a:r>
              <a:rPr sz="1200" spc="-10" dirty="0">
                <a:latin typeface="Times New Roman"/>
                <a:cs typeface="Times New Roman"/>
              </a:rPr>
              <a:t> </a:t>
            </a:r>
            <a:r>
              <a:rPr sz="1200" dirty="0">
                <a:latin typeface="Times New Roman"/>
                <a:cs typeface="Times New Roman"/>
              </a:rPr>
              <a:t>configuration.</a:t>
            </a:r>
          </a:p>
          <a:p>
            <a:pPr marL="469265" marR="10160" indent="-228600">
              <a:lnSpc>
                <a:spcPct val="110000"/>
              </a:lnSpc>
              <a:spcBef>
                <a:spcPts val="10"/>
              </a:spcBef>
              <a:buAutoNum type="arabicPeriod"/>
              <a:tabLst>
                <a:tab pos="469900" algn="l"/>
              </a:tabLst>
            </a:pPr>
            <a:r>
              <a:rPr sz="1200" dirty="0">
                <a:latin typeface="Times New Roman"/>
                <a:cs typeface="Times New Roman"/>
              </a:rPr>
              <a:t>Security tests are conducted in </a:t>
            </a:r>
            <a:r>
              <a:rPr sz="1200" spc="-5" dirty="0">
                <a:latin typeface="Times New Roman"/>
                <a:cs typeface="Times New Roman"/>
              </a:rPr>
              <a:t>an attempt </a:t>
            </a:r>
            <a:r>
              <a:rPr sz="1200" dirty="0">
                <a:latin typeface="Times New Roman"/>
                <a:cs typeface="Times New Roman"/>
              </a:rPr>
              <a:t>to exploit </a:t>
            </a:r>
            <a:r>
              <a:rPr sz="1200" spc="-5" dirty="0">
                <a:latin typeface="Times New Roman"/>
                <a:cs typeface="Times New Roman"/>
              </a:rPr>
              <a:t>vulnerabilities </a:t>
            </a:r>
            <a:r>
              <a:rPr sz="1200" dirty="0">
                <a:latin typeface="Times New Roman"/>
                <a:cs typeface="Times New Roman"/>
              </a:rPr>
              <a:t>in the WebApp </a:t>
            </a:r>
            <a:r>
              <a:rPr sz="1200" spc="5" dirty="0">
                <a:latin typeface="Times New Roman"/>
                <a:cs typeface="Times New Roman"/>
              </a:rPr>
              <a:t>or  </a:t>
            </a:r>
            <a:r>
              <a:rPr sz="1200" dirty="0">
                <a:latin typeface="Times New Roman"/>
                <a:cs typeface="Times New Roman"/>
              </a:rPr>
              <a:t>within </a:t>
            </a:r>
            <a:r>
              <a:rPr sz="1200" spc="-5" dirty="0">
                <a:latin typeface="Times New Roman"/>
                <a:cs typeface="Times New Roman"/>
              </a:rPr>
              <a:t>its environment.</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spc="-5" dirty="0">
                <a:latin typeface="Times New Roman"/>
                <a:cs typeface="Times New Roman"/>
              </a:rPr>
              <a:t>Performance tests </a:t>
            </a:r>
            <a:r>
              <a:rPr sz="1200" dirty="0">
                <a:latin typeface="Times New Roman"/>
                <a:cs typeface="Times New Roman"/>
              </a:rPr>
              <a:t>are</a:t>
            </a:r>
            <a:r>
              <a:rPr sz="1200" spc="-5" dirty="0">
                <a:latin typeface="Times New Roman"/>
                <a:cs typeface="Times New Roman"/>
              </a:rPr>
              <a:t> </a:t>
            </a:r>
            <a:r>
              <a:rPr sz="1200" dirty="0">
                <a:latin typeface="Times New Roman"/>
                <a:cs typeface="Times New Roman"/>
              </a:rPr>
              <a:t>conducted.</a:t>
            </a:r>
          </a:p>
          <a:p>
            <a:pPr marL="469265" marR="9525" indent="-228600">
              <a:lnSpc>
                <a:spcPts val="1600"/>
              </a:lnSpc>
              <a:spcBef>
                <a:spcPts val="65"/>
              </a:spcBef>
              <a:buAutoNum type="arabicPeriod"/>
              <a:tabLst>
                <a:tab pos="469900" algn="l"/>
              </a:tabLst>
            </a:pPr>
            <a:r>
              <a:rPr sz="1200" dirty="0">
                <a:latin typeface="Times New Roman"/>
                <a:cs typeface="Times New Roman"/>
              </a:rPr>
              <a:t>The WebApp </a:t>
            </a:r>
            <a:r>
              <a:rPr sz="1200" spc="-5" dirty="0">
                <a:latin typeface="Times New Roman"/>
                <a:cs typeface="Times New Roman"/>
              </a:rPr>
              <a:t>is tested </a:t>
            </a:r>
            <a:r>
              <a:rPr sz="1200" dirty="0">
                <a:latin typeface="Times New Roman"/>
                <a:cs typeface="Times New Roman"/>
              </a:rPr>
              <a:t>by a controlled </a:t>
            </a:r>
            <a:r>
              <a:rPr sz="1200" spc="-5" dirty="0">
                <a:latin typeface="Times New Roman"/>
                <a:cs typeface="Times New Roman"/>
              </a:rPr>
              <a:t>and monitored </a:t>
            </a:r>
            <a:r>
              <a:rPr sz="1200" dirty="0">
                <a:latin typeface="Times New Roman"/>
                <a:cs typeface="Times New Roman"/>
              </a:rPr>
              <a:t>population of </a:t>
            </a:r>
            <a:r>
              <a:rPr sz="1200" spc="-5" dirty="0">
                <a:latin typeface="Times New Roman"/>
                <a:cs typeface="Times New Roman"/>
              </a:rPr>
              <a:t>end </a:t>
            </a:r>
            <a:r>
              <a:rPr sz="1200" dirty="0">
                <a:latin typeface="Times New Roman"/>
                <a:cs typeface="Times New Roman"/>
              </a:rPr>
              <a:t>users. The </a:t>
            </a:r>
            <a:r>
              <a:rPr sz="1200" spc="-5" dirty="0">
                <a:latin typeface="Times New Roman"/>
                <a:cs typeface="Times New Roman"/>
              </a:rPr>
              <a:t>results  </a:t>
            </a:r>
            <a:r>
              <a:rPr sz="1200" dirty="0">
                <a:latin typeface="Times New Roman"/>
                <a:cs typeface="Times New Roman"/>
              </a:rPr>
              <a:t>of </a:t>
            </a:r>
            <a:r>
              <a:rPr sz="1200" spc="-5" dirty="0">
                <a:latin typeface="Times New Roman"/>
                <a:cs typeface="Times New Roman"/>
              </a:rPr>
              <a:t>their interaction </a:t>
            </a:r>
            <a:r>
              <a:rPr sz="1200" dirty="0">
                <a:latin typeface="Times New Roman"/>
                <a:cs typeface="Times New Roman"/>
              </a:rPr>
              <a:t>with the </a:t>
            </a:r>
            <a:r>
              <a:rPr sz="1200" spc="-5" dirty="0">
                <a:latin typeface="Times New Roman"/>
                <a:cs typeface="Times New Roman"/>
              </a:rPr>
              <a:t>system are evaluated </a:t>
            </a:r>
            <a:r>
              <a:rPr sz="1200" dirty="0">
                <a:latin typeface="Times New Roman"/>
                <a:cs typeface="Times New Roman"/>
              </a:rPr>
              <a:t>for</a:t>
            </a:r>
            <a:r>
              <a:rPr sz="1200" spc="45" dirty="0">
                <a:latin typeface="Times New Roman"/>
                <a:cs typeface="Times New Roman"/>
              </a:rPr>
              <a:t> </a:t>
            </a:r>
            <a:r>
              <a:rPr sz="1200" spc="-5" dirty="0">
                <a:latin typeface="Times New Roman"/>
                <a:cs typeface="Times New Roman"/>
              </a:rPr>
              <a:t>errors.</a:t>
            </a:r>
            <a:endParaRPr sz="1200" dirty="0">
              <a:latin typeface="Times New Roman"/>
              <a:cs typeface="Times New Roman"/>
            </a:endParaRPr>
          </a:p>
          <a:p>
            <a:pPr marL="50800">
              <a:lnSpc>
                <a:spcPct val="100000"/>
              </a:lnSpc>
              <a:spcBef>
                <a:spcPts val="85"/>
              </a:spcBef>
            </a:pPr>
            <a:r>
              <a:rPr sz="1200" b="1" u="heavy" dirty="0">
                <a:uFill>
                  <a:solidFill>
                    <a:srgbClr val="000000"/>
                  </a:solidFill>
                </a:uFill>
                <a:latin typeface="Times New Roman"/>
                <a:cs typeface="Times New Roman"/>
              </a:rPr>
              <a:t>TEST </a:t>
            </a:r>
            <a:r>
              <a:rPr sz="1200" b="1" u="heavy" spc="-5" dirty="0">
                <a:uFill>
                  <a:solidFill>
                    <a:srgbClr val="000000"/>
                  </a:solidFill>
                </a:uFill>
                <a:latin typeface="Times New Roman"/>
                <a:cs typeface="Times New Roman"/>
              </a:rPr>
              <a:t>STRATEGIES </a:t>
            </a:r>
            <a:r>
              <a:rPr sz="1200" b="1" u="heavy" spc="-10" dirty="0">
                <a:uFill>
                  <a:solidFill>
                    <a:srgbClr val="000000"/>
                  </a:solidFill>
                </a:uFill>
                <a:latin typeface="Times New Roman"/>
                <a:cs typeface="Times New Roman"/>
              </a:rPr>
              <a:t>FOR</a:t>
            </a:r>
            <a:r>
              <a:rPr sz="1200" b="1" u="heavy" spc="-2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MOBILEAPPS</a:t>
            </a:r>
            <a:endParaRPr sz="1200" dirty="0">
              <a:latin typeface="Times New Roman"/>
              <a:cs typeface="Times New Roman"/>
            </a:endParaRPr>
          </a:p>
          <a:p>
            <a:pPr marL="12700" marR="6350" algn="just">
              <a:lnSpc>
                <a:spcPts val="1580"/>
              </a:lnSpc>
              <a:spcBef>
                <a:spcPts val="55"/>
              </a:spcBef>
            </a:pPr>
            <a:r>
              <a:rPr sz="1200" dirty="0">
                <a:latin typeface="Times New Roman"/>
                <a:cs typeface="Times New Roman"/>
              </a:rPr>
              <a:t>The strategy for testing mobile applications adopts the </a:t>
            </a:r>
            <a:r>
              <a:rPr sz="1200" spc="-5" dirty="0">
                <a:latin typeface="Times New Roman"/>
                <a:cs typeface="Times New Roman"/>
              </a:rPr>
              <a:t>basic principles </a:t>
            </a:r>
            <a:r>
              <a:rPr sz="1200" dirty="0">
                <a:latin typeface="Times New Roman"/>
                <a:cs typeface="Times New Roman"/>
              </a:rPr>
              <a:t>for </a:t>
            </a:r>
            <a:r>
              <a:rPr sz="1200" spc="-5" dirty="0">
                <a:latin typeface="Times New Roman"/>
                <a:cs typeface="Times New Roman"/>
              </a:rPr>
              <a:t>all </a:t>
            </a:r>
            <a:r>
              <a:rPr sz="1200" dirty="0">
                <a:latin typeface="Times New Roman"/>
                <a:cs typeface="Times New Roman"/>
              </a:rPr>
              <a:t>software </a:t>
            </a:r>
            <a:r>
              <a:rPr sz="1200" spc="-5" dirty="0">
                <a:latin typeface="Times New Roman"/>
                <a:cs typeface="Times New Roman"/>
              </a:rPr>
              <a:t>testing.  However,</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unique</a:t>
            </a:r>
            <a:r>
              <a:rPr sz="1200" spc="-30" dirty="0">
                <a:latin typeface="Times New Roman"/>
                <a:cs typeface="Times New Roman"/>
              </a:rPr>
              <a:t> </a:t>
            </a:r>
            <a:r>
              <a:rPr sz="1200" dirty="0">
                <a:latin typeface="Times New Roman"/>
                <a:cs typeface="Times New Roman"/>
              </a:rPr>
              <a:t>nature</a:t>
            </a:r>
            <a:r>
              <a:rPr sz="1200" spc="-3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MobileApps</a:t>
            </a:r>
            <a:r>
              <a:rPr sz="1200" spc="-30" dirty="0">
                <a:latin typeface="Times New Roman"/>
                <a:cs typeface="Times New Roman"/>
              </a:rPr>
              <a:t> </a:t>
            </a:r>
            <a:r>
              <a:rPr sz="1200" dirty="0">
                <a:latin typeface="Times New Roman"/>
                <a:cs typeface="Times New Roman"/>
              </a:rPr>
              <a:t>demands</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consideration</a:t>
            </a:r>
            <a:r>
              <a:rPr sz="1200" spc="-1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number</a:t>
            </a:r>
            <a:r>
              <a:rPr sz="1200" spc="-30" dirty="0">
                <a:latin typeface="Times New Roman"/>
                <a:cs typeface="Times New Roman"/>
              </a:rPr>
              <a:t> </a:t>
            </a:r>
            <a:r>
              <a:rPr sz="1200" spc="5" dirty="0">
                <a:latin typeface="Times New Roman"/>
                <a:cs typeface="Times New Roman"/>
              </a:rPr>
              <a:t>of</a:t>
            </a:r>
            <a:r>
              <a:rPr sz="1200" spc="-30" dirty="0">
                <a:latin typeface="Times New Roman"/>
                <a:cs typeface="Times New Roman"/>
              </a:rPr>
              <a:t> </a:t>
            </a:r>
            <a:r>
              <a:rPr sz="1200" dirty="0">
                <a:latin typeface="Times New Roman"/>
                <a:cs typeface="Times New Roman"/>
              </a:rPr>
              <a:t>specialized</a:t>
            </a:r>
          </a:p>
          <a:p>
            <a:pPr marL="12700" algn="just">
              <a:lnSpc>
                <a:spcPct val="100000"/>
              </a:lnSpc>
              <a:spcBef>
                <a:spcPts val="85"/>
              </a:spcBef>
            </a:pPr>
            <a:r>
              <a:rPr sz="1200" dirty="0">
                <a:latin typeface="Times New Roman"/>
                <a:cs typeface="Times New Roman"/>
              </a:rPr>
              <a:t>testing</a:t>
            </a:r>
            <a:r>
              <a:rPr sz="1200" spc="-15" dirty="0">
                <a:latin typeface="Times New Roman"/>
                <a:cs typeface="Times New Roman"/>
              </a:rPr>
              <a:t> </a:t>
            </a:r>
            <a:r>
              <a:rPr sz="1200" spc="-5" dirty="0">
                <a:latin typeface="Times New Roman"/>
                <a:cs typeface="Times New Roman"/>
              </a:rPr>
              <a:t>approaches:</a:t>
            </a:r>
            <a:endParaRPr sz="1200" dirty="0">
              <a:latin typeface="Times New Roman"/>
              <a:cs typeface="Times New Roman"/>
            </a:endParaRPr>
          </a:p>
          <a:p>
            <a:pPr marL="469265" marR="6985" indent="-228600" algn="just">
              <a:lnSpc>
                <a:spcPct val="110100"/>
              </a:lnSpc>
              <a:spcBef>
                <a:spcPts val="80"/>
              </a:spcBef>
              <a:buFont typeface="Symbol"/>
              <a:buChar char=""/>
              <a:tabLst>
                <a:tab pos="469900" algn="l"/>
              </a:tabLst>
            </a:pPr>
            <a:r>
              <a:rPr sz="1200" i="1" spc="-5" dirty="0">
                <a:latin typeface="Times New Roman"/>
                <a:cs typeface="Times New Roman"/>
              </a:rPr>
              <a:t>User-experience</a:t>
            </a:r>
            <a:r>
              <a:rPr sz="1200" i="1" spc="-60" dirty="0">
                <a:latin typeface="Times New Roman"/>
                <a:cs typeface="Times New Roman"/>
              </a:rPr>
              <a:t> </a:t>
            </a:r>
            <a:r>
              <a:rPr sz="1200" i="1" dirty="0">
                <a:latin typeface="Times New Roman"/>
                <a:cs typeface="Times New Roman"/>
              </a:rPr>
              <a:t>testing.</a:t>
            </a:r>
            <a:r>
              <a:rPr sz="1200" i="1" spc="-35" dirty="0">
                <a:latin typeface="Times New Roman"/>
                <a:cs typeface="Times New Roman"/>
              </a:rPr>
              <a:t> </a:t>
            </a:r>
            <a:r>
              <a:rPr sz="1200" spc="-5" dirty="0">
                <a:latin typeface="Times New Roman"/>
                <a:cs typeface="Times New Roman"/>
              </a:rPr>
              <a:t>Users</a:t>
            </a:r>
            <a:r>
              <a:rPr sz="1200" spc="-55" dirty="0">
                <a:latin typeface="Times New Roman"/>
                <a:cs typeface="Times New Roman"/>
              </a:rPr>
              <a:t> </a:t>
            </a:r>
            <a:r>
              <a:rPr sz="1200" dirty="0">
                <a:latin typeface="Times New Roman"/>
                <a:cs typeface="Times New Roman"/>
              </a:rPr>
              <a:t>are</a:t>
            </a:r>
            <a:r>
              <a:rPr sz="1200" spc="-65" dirty="0">
                <a:latin typeface="Times New Roman"/>
                <a:cs typeface="Times New Roman"/>
              </a:rPr>
              <a:t> </a:t>
            </a:r>
            <a:r>
              <a:rPr sz="1200" spc="-5" dirty="0">
                <a:latin typeface="Times New Roman"/>
                <a:cs typeface="Times New Roman"/>
              </a:rPr>
              <a:t>involved</a:t>
            </a:r>
            <a:r>
              <a:rPr sz="1200" spc="-40" dirty="0">
                <a:latin typeface="Times New Roman"/>
                <a:cs typeface="Times New Roman"/>
              </a:rPr>
              <a:t> </a:t>
            </a:r>
            <a:r>
              <a:rPr sz="1200" dirty="0">
                <a:latin typeface="Times New Roman"/>
                <a:cs typeface="Times New Roman"/>
              </a:rPr>
              <a:t>early</a:t>
            </a:r>
            <a:r>
              <a:rPr sz="1200" spc="-80" dirty="0">
                <a:latin typeface="Times New Roman"/>
                <a:cs typeface="Times New Roman"/>
              </a:rPr>
              <a:t> </a:t>
            </a:r>
            <a:r>
              <a:rPr sz="1200" spc="5" dirty="0">
                <a:latin typeface="Times New Roman"/>
                <a:cs typeface="Times New Roman"/>
              </a:rPr>
              <a:t>in</a:t>
            </a:r>
            <a:r>
              <a:rPr sz="1200" spc="-55"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spc="-5" dirty="0">
                <a:latin typeface="Times New Roman"/>
                <a:cs typeface="Times New Roman"/>
              </a:rPr>
              <a:t>development</a:t>
            </a:r>
            <a:r>
              <a:rPr sz="1200" spc="-55" dirty="0">
                <a:latin typeface="Times New Roman"/>
                <a:cs typeface="Times New Roman"/>
              </a:rPr>
              <a:t> </a:t>
            </a:r>
            <a:r>
              <a:rPr sz="1200" dirty="0">
                <a:latin typeface="Times New Roman"/>
                <a:cs typeface="Times New Roman"/>
              </a:rPr>
              <a:t>process</a:t>
            </a:r>
            <a:r>
              <a:rPr sz="1200" spc="-50"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spc="-5" dirty="0">
                <a:latin typeface="Times New Roman"/>
                <a:cs typeface="Times New Roman"/>
              </a:rPr>
              <a:t>ensure</a:t>
            </a:r>
            <a:r>
              <a:rPr sz="1200" spc="-60" dirty="0">
                <a:latin typeface="Times New Roman"/>
                <a:cs typeface="Times New Roman"/>
              </a:rPr>
              <a:t> </a:t>
            </a:r>
            <a:r>
              <a:rPr sz="1200" dirty="0">
                <a:latin typeface="Times New Roman"/>
                <a:cs typeface="Times New Roman"/>
              </a:rPr>
              <a:t>that  the </a:t>
            </a:r>
            <a:r>
              <a:rPr sz="1200" spc="-5" dirty="0">
                <a:latin typeface="Times New Roman"/>
                <a:cs typeface="Times New Roman"/>
              </a:rPr>
              <a:t>MobileApp lives </a:t>
            </a:r>
            <a:r>
              <a:rPr sz="1200" dirty="0">
                <a:latin typeface="Times New Roman"/>
                <a:cs typeface="Times New Roman"/>
              </a:rPr>
              <a:t>up </a:t>
            </a:r>
            <a:r>
              <a:rPr sz="1200" spc="5" dirty="0">
                <a:latin typeface="Times New Roman"/>
                <a:cs typeface="Times New Roman"/>
              </a:rPr>
              <a:t>to </a:t>
            </a:r>
            <a:r>
              <a:rPr sz="1200" dirty="0">
                <a:latin typeface="Times New Roman"/>
                <a:cs typeface="Times New Roman"/>
              </a:rPr>
              <a:t>the usability </a:t>
            </a:r>
            <a:r>
              <a:rPr sz="1200" spc="-5" dirty="0">
                <a:latin typeface="Times New Roman"/>
                <a:cs typeface="Times New Roman"/>
              </a:rPr>
              <a:t>and </a:t>
            </a:r>
            <a:r>
              <a:rPr sz="1200" dirty="0">
                <a:latin typeface="Times New Roman"/>
                <a:cs typeface="Times New Roman"/>
              </a:rPr>
              <a:t>accessibility </a:t>
            </a:r>
            <a:r>
              <a:rPr sz="1200" spc="-5" dirty="0">
                <a:latin typeface="Times New Roman"/>
                <a:cs typeface="Times New Roman"/>
              </a:rPr>
              <a:t>expectations </a:t>
            </a:r>
            <a:r>
              <a:rPr sz="1200" dirty="0">
                <a:latin typeface="Times New Roman"/>
                <a:cs typeface="Times New Roman"/>
              </a:rPr>
              <a:t>of the </a:t>
            </a:r>
            <a:r>
              <a:rPr sz="1200" spc="-5" dirty="0">
                <a:latin typeface="Times New Roman"/>
                <a:cs typeface="Times New Roman"/>
              </a:rPr>
              <a:t>stakeholders  </a:t>
            </a:r>
            <a:r>
              <a:rPr sz="1200" dirty="0">
                <a:latin typeface="Times New Roman"/>
                <a:cs typeface="Times New Roman"/>
              </a:rPr>
              <a:t>on </a:t>
            </a:r>
            <a:r>
              <a:rPr sz="1200" spc="-5" dirty="0">
                <a:latin typeface="Times New Roman"/>
                <a:cs typeface="Times New Roman"/>
              </a:rPr>
              <a:t>all supported</a:t>
            </a:r>
            <a:r>
              <a:rPr sz="1200" dirty="0">
                <a:latin typeface="Times New Roman"/>
                <a:cs typeface="Times New Roman"/>
              </a:rPr>
              <a:t> </a:t>
            </a:r>
            <a:r>
              <a:rPr sz="1200" spc="-5" dirty="0">
                <a:latin typeface="Times New Roman"/>
                <a:cs typeface="Times New Roman"/>
              </a:rPr>
              <a:t>devices.</a:t>
            </a:r>
            <a:endParaRPr sz="1200" dirty="0">
              <a:latin typeface="Times New Roman"/>
              <a:cs typeface="Times New Roman"/>
            </a:endParaRPr>
          </a:p>
          <a:p>
            <a:pPr marL="469265" marR="8255" indent="-228600" algn="just">
              <a:lnSpc>
                <a:spcPct val="110000"/>
              </a:lnSpc>
              <a:spcBef>
                <a:spcPts val="95"/>
              </a:spcBef>
              <a:buFont typeface="Symbol"/>
              <a:buChar char=""/>
              <a:tabLst>
                <a:tab pos="469900" algn="l"/>
              </a:tabLst>
            </a:pPr>
            <a:r>
              <a:rPr sz="1200" i="1" spc="-5" dirty="0">
                <a:latin typeface="Times New Roman"/>
                <a:cs typeface="Times New Roman"/>
              </a:rPr>
              <a:t>Device compatibility </a:t>
            </a:r>
            <a:r>
              <a:rPr sz="1200" i="1" dirty="0">
                <a:latin typeface="Times New Roman"/>
                <a:cs typeface="Times New Roman"/>
              </a:rPr>
              <a:t>testing. </a:t>
            </a:r>
            <a:r>
              <a:rPr sz="1200" spc="-5" dirty="0">
                <a:latin typeface="Times New Roman"/>
                <a:cs typeface="Times New Roman"/>
              </a:rPr>
              <a:t>Testers </a:t>
            </a:r>
            <a:r>
              <a:rPr sz="1200" dirty="0">
                <a:latin typeface="Times New Roman"/>
                <a:cs typeface="Times New Roman"/>
              </a:rPr>
              <a:t>verify that the </a:t>
            </a:r>
            <a:r>
              <a:rPr sz="1200" spc="-5" dirty="0">
                <a:latin typeface="Times New Roman"/>
                <a:cs typeface="Times New Roman"/>
              </a:rPr>
              <a:t>MobileApp works </a:t>
            </a:r>
            <a:r>
              <a:rPr sz="1200" dirty="0">
                <a:latin typeface="Times New Roman"/>
                <a:cs typeface="Times New Roman"/>
              </a:rPr>
              <a:t>correctly on </a:t>
            </a:r>
            <a:r>
              <a:rPr sz="1200" spc="-5" dirty="0">
                <a:latin typeface="Times New Roman"/>
                <a:cs typeface="Times New Roman"/>
              </a:rPr>
              <a:t>all  required </a:t>
            </a:r>
            <a:r>
              <a:rPr sz="1200" dirty="0">
                <a:latin typeface="Times New Roman"/>
                <a:cs typeface="Times New Roman"/>
              </a:rPr>
              <a:t>hardware </a:t>
            </a:r>
            <a:r>
              <a:rPr sz="1200" spc="-5" dirty="0">
                <a:latin typeface="Times New Roman"/>
                <a:cs typeface="Times New Roman"/>
              </a:rPr>
              <a:t>and software</a:t>
            </a:r>
            <a:r>
              <a:rPr sz="1200" spc="5" dirty="0">
                <a:latin typeface="Times New Roman"/>
                <a:cs typeface="Times New Roman"/>
              </a:rPr>
              <a:t> </a:t>
            </a:r>
            <a:r>
              <a:rPr sz="1200" dirty="0">
                <a:latin typeface="Times New Roman"/>
                <a:cs typeface="Times New Roman"/>
              </a:rPr>
              <a:t>combinations.</a:t>
            </a:r>
          </a:p>
          <a:p>
            <a:pPr marL="469265" marR="7620" indent="-228600" algn="just">
              <a:lnSpc>
                <a:spcPct val="110800"/>
              </a:lnSpc>
              <a:spcBef>
                <a:spcPts val="75"/>
              </a:spcBef>
              <a:buFont typeface="Symbol"/>
              <a:buChar char=""/>
              <a:tabLst>
                <a:tab pos="469900" algn="l"/>
              </a:tabLst>
            </a:pPr>
            <a:r>
              <a:rPr sz="1200" i="1" spc="-5" dirty="0">
                <a:latin typeface="Times New Roman"/>
                <a:cs typeface="Times New Roman"/>
              </a:rPr>
              <a:t>Performance </a:t>
            </a:r>
            <a:r>
              <a:rPr sz="1200" i="1" dirty="0">
                <a:latin typeface="Times New Roman"/>
                <a:cs typeface="Times New Roman"/>
              </a:rPr>
              <a:t>testing. </a:t>
            </a:r>
            <a:r>
              <a:rPr sz="1200" spc="-5" dirty="0">
                <a:latin typeface="Times New Roman"/>
                <a:cs typeface="Times New Roman"/>
              </a:rPr>
              <a:t>Testers check nonfunctional requirements </a:t>
            </a:r>
            <a:r>
              <a:rPr sz="1200" dirty="0">
                <a:latin typeface="Times New Roman"/>
                <a:cs typeface="Times New Roman"/>
              </a:rPr>
              <a:t>unique to mobile </a:t>
            </a:r>
            <a:r>
              <a:rPr sz="1200" spc="-5" dirty="0">
                <a:latin typeface="Times New Roman"/>
                <a:cs typeface="Times New Roman"/>
              </a:rPr>
              <a:t>devices  (e.g., download </a:t>
            </a:r>
            <a:r>
              <a:rPr sz="1200" dirty="0">
                <a:latin typeface="Times New Roman"/>
                <a:cs typeface="Times New Roman"/>
              </a:rPr>
              <a:t>times, </a:t>
            </a:r>
            <a:r>
              <a:rPr sz="1200" spc="-5" dirty="0">
                <a:latin typeface="Times New Roman"/>
                <a:cs typeface="Times New Roman"/>
              </a:rPr>
              <a:t>processor </a:t>
            </a:r>
            <a:r>
              <a:rPr sz="1200" dirty="0">
                <a:latin typeface="Times New Roman"/>
                <a:cs typeface="Times New Roman"/>
              </a:rPr>
              <a:t>speed, </a:t>
            </a:r>
            <a:r>
              <a:rPr sz="1200" spc="-5" dirty="0">
                <a:latin typeface="Times New Roman"/>
                <a:cs typeface="Times New Roman"/>
              </a:rPr>
              <a:t>storage capacity, </a:t>
            </a:r>
            <a:r>
              <a:rPr sz="1200" dirty="0">
                <a:latin typeface="Times New Roman"/>
                <a:cs typeface="Times New Roman"/>
              </a:rPr>
              <a:t>power</a:t>
            </a:r>
            <a:r>
              <a:rPr sz="1200" spc="55" dirty="0">
                <a:latin typeface="Times New Roman"/>
                <a:cs typeface="Times New Roman"/>
              </a:rPr>
              <a:t> </a:t>
            </a:r>
            <a:r>
              <a:rPr sz="1200" spc="-5" dirty="0">
                <a:latin typeface="Times New Roman"/>
                <a:cs typeface="Times New Roman"/>
              </a:rPr>
              <a:t>availability).</a:t>
            </a:r>
            <a:endParaRPr sz="1200" dirty="0">
              <a:latin typeface="Times New Roman"/>
              <a:cs typeface="Times New Roman"/>
            </a:endParaRPr>
          </a:p>
          <a:p>
            <a:pPr marL="469265" marR="5080" indent="-228600" algn="just">
              <a:lnSpc>
                <a:spcPct val="110000"/>
              </a:lnSpc>
              <a:spcBef>
                <a:spcPts val="85"/>
              </a:spcBef>
              <a:buFont typeface="Symbol"/>
              <a:buChar char=""/>
              <a:tabLst>
                <a:tab pos="469900" algn="l"/>
              </a:tabLst>
            </a:pPr>
            <a:r>
              <a:rPr sz="1200" i="1" spc="-5" dirty="0">
                <a:latin typeface="Times New Roman"/>
                <a:cs typeface="Times New Roman"/>
              </a:rPr>
              <a:t>Connectivity </a:t>
            </a:r>
            <a:r>
              <a:rPr sz="1200" i="1" dirty="0">
                <a:latin typeface="Times New Roman"/>
                <a:cs typeface="Times New Roman"/>
              </a:rPr>
              <a:t>testing. </a:t>
            </a:r>
            <a:r>
              <a:rPr sz="1200" spc="-5" dirty="0">
                <a:latin typeface="Times New Roman"/>
                <a:cs typeface="Times New Roman"/>
              </a:rPr>
              <a:t>Testers </a:t>
            </a:r>
            <a:r>
              <a:rPr sz="1200" dirty="0">
                <a:latin typeface="Times New Roman"/>
                <a:cs typeface="Times New Roman"/>
              </a:rPr>
              <a:t>ensure that the MobileApp </a:t>
            </a:r>
            <a:r>
              <a:rPr sz="1200" spc="-5" dirty="0">
                <a:latin typeface="Times New Roman"/>
                <a:cs typeface="Times New Roman"/>
              </a:rPr>
              <a:t>can access </a:t>
            </a:r>
            <a:r>
              <a:rPr sz="1200" spc="5" dirty="0">
                <a:latin typeface="Times New Roman"/>
                <a:cs typeface="Times New Roman"/>
              </a:rPr>
              <a:t>any </a:t>
            </a:r>
            <a:r>
              <a:rPr sz="1200" spc="-5" dirty="0">
                <a:latin typeface="Times New Roman"/>
                <a:cs typeface="Times New Roman"/>
              </a:rPr>
              <a:t>needed </a:t>
            </a:r>
            <a:r>
              <a:rPr sz="1200" dirty="0">
                <a:latin typeface="Times New Roman"/>
                <a:cs typeface="Times New Roman"/>
              </a:rPr>
              <a:t>networks  or </a:t>
            </a:r>
            <a:r>
              <a:rPr sz="1200" spc="-5" dirty="0">
                <a:latin typeface="Times New Roman"/>
                <a:cs typeface="Times New Roman"/>
              </a:rPr>
              <a:t>Web services and can tolerate weak </a:t>
            </a:r>
            <a:r>
              <a:rPr sz="1200" dirty="0">
                <a:latin typeface="Times New Roman"/>
                <a:cs typeface="Times New Roman"/>
              </a:rPr>
              <a:t>or interrupted </a:t>
            </a:r>
            <a:r>
              <a:rPr sz="1200" spc="-5" dirty="0">
                <a:latin typeface="Times New Roman"/>
                <a:cs typeface="Times New Roman"/>
              </a:rPr>
              <a:t>network</a:t>
            </a:r>
            <a:r>
              <a:rPr sz="1200" spc="55" dirty="0">
                <a:latin typeface="Times New Roman"/>
                <a:cs typeface="Times New Roman"/>
              </a:rPr>
              <a:t> </a:t>
            </a:r>
            <a:r>
              <a:rPr sz="1200" spc="-5" dirty="0">
                <a:latin typeface="Times New Roman"/>
                <a:cs typeface="Times New Roman"/>
              </a:rPr>
              <a:t>access.</a:t>
            </a:r>
            <a:endParaRPr sz="1200" dirty="0">
              <a:latin typeface="Times New Roman"/>
              <a:cs typeface="Times New Roman"/>
            </a:endParaRPr>
          </a:p>
        </p:txBody>
      </p:sp>
    </p:spTree>
    <p:extLst>
      <p:ext uri="{BB962C8B-B14F-4D97-AF65-F5344CB8AC3E}">
        <p14:creationId xmlns:p14="http://schemas.microsoft.com/office/powerpoint/2010/main" val="11474281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123</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0618"/>
            <a:ext cx="5970270" cy="7957820"/>
          </a:xfrm>
          <a:prstGeom prst="rect">
            <a:avLst/>
          </a:prstGeom>
        </p:spPr>
        <p:txBody>
          <a:bodyPr vert="horz" wrap="square" lIns="0" tIns="12700" rIns="0" bIns="0" rtlCol="0">
            <a:spAutoFit/>
          </a:bodyPr>
          <a:lstStyle/>
          <a:p>
            <a:pPr marL="469265" marR="9525" indent="-228600">
              <a:lnSpc>
                <a:spcPct val="110000"/>
              </a:lnSpc>
              <a:spcBef>
                <a:spcPts val="100"/>
              </a:spcBef>
              <a:buFont typeface="Symbol"/>
              <a:buChar char=""/>
              <a:tabLst>
                <a:tab pos="469265" algn="l"/>
                <a:tab pos="469900" algn="l"/>
              </a:tabLst>
            </a:pPr>
            <a:r>
              <a:rPr sz="1200" i="1" spc="-5" dirty="0">
                <a:latin typeface="Times New Roman"/>
                <a:cs typeface="Times New Roman"/>
              </a:rPr>
              <a:t>Security </a:t>
            </a:r>
            <a:r>
              <a:rPr sz="1200" i="1" dirty="0">
                <a:latin typeface="Times New Roman"/>
                <a:cs typeface="Times New Roman"/>
              </a:rPr>
              <a:t>testing </a:t>
            </a:r>
            <a:r>
              <a:rPr sz="1200" dirty="0">
                <a:latin typeface="Times New Roman"/>
                <a:cs typeface="Times New Roman"/>
              </a:rPr>
              <a:t>. </a:t>
            </a:r>
            <a:r>
              <a:rPr sz="1200" spc="-5" dirty="0">
                <a:latin typeface="Times New Roman"/>
                <a:cs typeface="Times New Roman"/>
              </a:rPr>
              <a:t>Testers ensure </a:t>
            </a:r>
            <a:r>
              <a:rPr sz="1200" dirty="0">
                <a:latin typeface="Times New Roman"/>
                <a:cs typeface="Times New Roman"/>
              </a:rPr>
              <a:t>that the </a:t>
            </a:r>
            <a:r>
              <a:rPr sz="1200" spc="-5" dirty="0">
                <a:latin typeface="Times New Roman"/>
                <a:cs typeface="Times New Roman"/>
              </a:rPr>
              <a:t>MobileApp does </a:t>
            </a:r>
            <a:r>
              <a:rPr sz="1200" dirty="0">
                <a:latin typeface="Times New Roman"/>
                <a:cs typeface="Times New Roman"/>
              </a:rPr>
              <a:t>not </a:t>
            </a:r>
            <a:r>
              <a:rPr sz="1200" spc="-5" dirty="0">
                <a:latin typeface="Times New Roman"/>
                <a:cs typeface="Times New Roman"/>
              </a:rPr>
              <a:t>compromise </a:t>
            </a:r>
            <a:r>
              <a:rPr sz="1200" dirty="0">
                <a:latin typeface="Times New Roman"/>
                <a:cs typeface="Times New Roman"/>
              </a:rPr>
              <a:t>the privacy </a:t>
            </a:r>
            <a:r>
              <a:rPr sz="1200" spc="5" dirty="0">
                <a:latin typeface="Times New Roman"/>
                <a:cs typeface="Times New Roman"/>
              </a:rPr>
              <a:t>or </a:t>
            </a:r>
            <a:r>
              <a:rPr sz="1200" spc="310" dirty="0">
                <a:latin typeface="Times New Roman"/>
                <a:cs typeface="Times New Roman"/>
              </a:rPr>
              <a:t> </a:t>
            </a:r>
            <a:r>
              <a:rPr sz="1200" dirty="0">
                <a:latin typeface="Times New Roman"/>
                <a:cs typeface="Times New Roman"/>
              </a:rPr>
              <a:t>security </a:t>
            </a:r>
            <a:r>
              <a:rPr sz="1200" spc="-5" dirty="0">
                <a:latin typeface="Times New Roman"/>
                <a:cs typeface="Times New Roman"/>
              </a:rPr>
              <a:t>requirements </a:t>
            </a:r>
            <a:r>
              <a:rPr sz="1200" dirty="0">
                <a:latin typeface="Times New Roman"/>
                <a:cs typeface="Times New Roman"/>
              </a:rPr>
              <a:t>of </a:t>
            </a:r>
            <a:r>
              <a:rPr sz="1200" spc="-5" dirty="0">
                <a:latin typeface="Times New Roman"/>
                <a:cs typeface="Times New Roman"/>
              </a:rPr>
              <a:t>its</a:t>
            </a:r>
            <a:r>
              <a:rPr sz="1200" spc="-20" dirty="0">
                <a:latin typeface="Times New Roman"/>
                <a:cs typeface="Times New Roman"/>
              </a:rPr>
              <a:t> </a:t>
            </a:r>
            <a:r>
              <a:rPr sz="1200" spc="-5" dirty="0">
                <a:latin typeface="Times New Roman"/>
                <a:cs typeface="Times New Roman"/>
              </a:rPr>
              <a:t>users.</a:t>
            </a:r>
            <a:endParaRPr sz="1200" dirty="0">
              <a:latin typeface="Times New Roman"/>
              <a:cs typeface="Times New Roman"/>
            </a:endParaRPr>
          </a:p>
          <a:p>
            <a:pPr marL="469265" marR="6985" indent="-228600">
              <a:lnSpc>
                <a:spcPct val="110000"/>
              </a:lnSpc>
              <a:spcBef>
                <a:spcPts val="95"/>
              </a:spcBef>
              <a:buFont typeface="Symbol"/>
              <a:buChar char=""/>
              <a:tabLst>
                <a:tab pos="469265" algn="l"/>
                <a:tab pos="469900" algn="l"/>
              </a:tabLst>
            </a:pPr>
            <a:r>
              <a:rPr sz="1200" i="1" spc="-5" dirty="0">
                <a:latin typeface="Times New Roman"/>
                <a:cs typeface="Times New Roman"/>
              </a:rPr>
              <a:t>Testing-in-the-wild </a:t>
            </a:r>
            <a:r>
              <a:rPr sz="1200" dirty="0">
                <a:latin typeface="Times New Roman"/>
                <a:cs typeface="Times New Roman"/>
              </a:rPr>
              <a:t>. The </a:t>
            </a:r>
            <a:r>
              <a:rPr sz="1200" spc="-5" dirty="0">
                <a:latin typeface="Times New Roman"/>
                <a:cs typeface="Times New Roman"/>
              </a:rPr>
              <a:t>app is tested under </a:t>
            </a:r>
            <a:r>
              <a:rPr sz="1200" dirty="0">
                <a:latin typeface="Times New Roman"/>
                <a:cs typeface="Times New Roman"/>
              </a:rPr>
              <a:t>realistic </a:t>
            </a:r>
            <a:r>
              <a:rPr sz="1200" spc="-5" dirty="0">
                <a:latin typeface="Times New Roman"/>
                <a:cs typeface="Times New Roman"/>
              </a:rPr>
              <a:t>conditions </a:t>
            </a:r>
            <a:r>
              <a:rPr sz="1200" dirty="0">
                <a:latin typeface="Times New Roman"/>
                <a:cs typeface="Times New Roman"/>
              </a:rPr>
              <a:t>on </a:t>
            </a:r>
            <a:r>
              <a:rPr sz="1200" spc="-5" dirty="0">
                <a:latin typeface="Times New Roman"/>
                <a:cs typeface="Times New Roman"/>
              </a:rPr>
              <a:t>actual user devices </a:t>
            </a:r>
            <a:r>
              <a:rPr sz="1200" dirty="0">
                <a:latin typeface="Times New Roman"/>
                <a:cs typeface="Times New Roman"/>
              </a:rPr>
              <a:t>in  a variety of networking environments </a:t>
            </a:r>
            <a:r>
              <a:rPr sz="1200" spc="-5" dirty="0">
                <a:latin typeface="Times New Roman"/>
                <a:cs typeface="Times New Roman"/>
              </a:rPr>
              <a:t>around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globe.</a:t>
            </a:r>
            <a:endParaRPr sz="1200" dirty="0">
              <a:latin typeface="Times New Roman"/>
              <a:cs typeface="Times New Roman"/>
            </a:endParaRPr>
          </a:p>
          <a:p>
            <a:pPr marL="469265" marR="5715" indent="-228600">
              <a:lnSpc>
                <a:spcPct val="110800"/>
              </a:lnSpc>
              <a:spcBef>
                <a:spcPts val="70"/>
              </a:spcBef>
              <a:buFont typeface="Symbol"/>
              <a:buChar char=""/>
              <a:tabLst>
                <a:tab pos="469265" algn="l"/>
                <a:tab pos="469900" algn="l"/>
              </a:tabLst>
            </a:pPr>
            <a:r>
              <a:rPr sz="1200" spc="-5" dirty="0">
                <a:latin typeface="Times New Roman"/>
                <a:cs typeface="Times New Roman"/>
              </a:rPr>
              <a:t>Certification</a:t>
            </a:r>
            <a:r>
              <a:rPr sz="1200" spc="-35" dirty="0">
                <a:latin typeface="Times New Roman"/>
                <a:cs typeface="Times New Roman"/>
              </a:rPr>
              <a:t> </a:t>
            </a:r>
            <a:r>
              <a:rPr sz="1200" spc="-5" dirty="0">
                <a:latin typeface="Times New Roman"/>
                <a:cs typeface="Times New Roman"/>
              </a:rPr>
              <a:t>testing.</a:t>
            </a:r>
            <a:r>
              <a:rPr sz="1200" spc="-30" dirty="0">
                <a:latin typeface="Times New Roman"/>
                <a:cs typeface="Times New Roman"/>
              </a:rPr>
              <a:t> </a:t>
            </a:r>
            <a:r>
              <a:rPr sz="1200" spc="-5" dirty="0">
                <a:latin typeface="Times New Roman"/>
                <a:cs typeface="Times New Roman"/>
              </a:rPr>
              <a:t>Testers</a:t>
            </a:r>
            <a:r>
              <a:rPr sz="1200" spc="-25" dirty="0">
                <a:latin typeface="Times New Roman"/>
                <a:cs typeface="Times New Roman"/>
              </a:rPr>
              <a:t> </a:t>
            </a:r>
            <a:r>
              <a:rPr sz="1200" dirty="0">
                <a:latin typeface="Times New Roman"/>
                <a:cs typeface="Times New Roman"/>
              </a:rPr>
              <a:t>ensure</a:t>
            </a:r>
            <a:r>
              <a:rPr sz="1200" spc="-3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MobileApp</a:t>
            </a:r>
            <a:r>
              <a:rPr sz="1200" spc="-30" dirty="0">
                <a:latin typeface="Times New Roman"/>
                <a:cs typeface="Times New Roman"/>
              </a:rPr>
              <a:t> </a:t>
            </a:r>
            <a:r>
              <a:rPr sz="1200" spc="-5" dirty="0">
                <a:latin typeface="Times New Roman"/>
                <a:cs typeface="Times New Roman"/>
              </a:rPr>
              <a:t>meets</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standards</a:t>
            </a:r>
            <a:r>
              <a:rPr sz="1200" spc="-20" dirty="0">
                <a:latin typeface="Times New Roman"/>
                <a:cs typeface="Times New Roman"/>
              </a:rPr>
              <a:t> </a:t>
            </a:r>
            <a:r>
              <a:rPr sz="1200" spc="-5" dirty="0">
                <a:latin typeface="Times New Roman"/>
                <a:cs typeface="Times New Roman"/>
              </a:rPr>
              <a:t>established</a:t>
            </a:r>
            <a:r>
              <a:rPr sz="1200" spc="-30" dirty="0">
                <a:latin typeface="Times New Roman"/>
                <a:cs typeface="Times New Roman"/>
              </a:rPr>
              <a:t>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app stores </a:t>
            </a:r>
            <a:r>
              <a:rPr sz="1200" dirty="0">
                <a:latin typeface="Times New Roman"/>
                <a:cs typeface="Times New Roman"/>
              </a:rPr>
              <a:t>that will distribute it.</a:t>
            </a:r>
          </a:p>
          <a:p>
            <a:pPr>
              <a:lnSpc>
                <a:spcPct val="100000"/>
              </a:lnSpc>
              <a:spcBef>
                <a:spcPts val="30"/>
              </a:spcBef>
              <a:buFont typeface="Symbol"/>
              <a:buChar char=""/>
            </a:pPr>
            <a:endParaRPr sz="1500" dirty="0">
              <a:latin typeface="Times New Roman"/>
              <a:cs typeface="Times New Roman"/>
            </a:endParaRPr>
          </a:p>
          <a:p>
            <a:pPr marL="12700" algn="just">
              <a:lnSpc>
                <a:spcPct val="100000"/>
              </a:lnSpc>
            </a:pPr>
            <a:r>
              <a:rPr sz="1200" b="1" u="heavy" spc="-5" dirty="0">
                <a:uFill>
                  <a:solidFill>
                    <a:srgbClr val="000000"/>
                  </a:solidFill>
                </a:uFill>
                <a:latin typeface="Times New Roman"/>
                <a:cs typeface="Times New Roman"/>
              </a:rPr>
              <a:t>C .VALIDATION</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endParaRPr sz="1200" dirty="0">
              <a:latin typeface="Times New Roman"/>
              <a:cs typeface="Times New Roman"/>
            </a:endParaRPr>
          </a:p>
          <a:p>
            <a:pPr marL="469265" marR="42545" indent="-228600" algn="just">
              <a:lnSpc>
                <a:spcPct val="110800"/>
              </a:lnSpc>
              <a:spcBef>
                <a:spcPts val="650"/>
              </a:spcBef>
              <a:buFont typeface="Symbol"/>
              <a:buChar char=""/>
              <a:tabLst>
                <a:tab pos="469900" algn="l"/>
              </a:tabLst>
            </a:pPr>
            <a:r>
              <a:rPr sz="1200" dirty="0">
                <a:latin typeface="Times New Roman"/>
                <a:cs typeface="Times New Roman"/>
              </a:rPr>
              <a:t>The </a:t>
            </a:r>
            <a:r>
              <a:rPr sz="1200" spc="-5" dirty="0">
                <a:latin typeface="Times New Roman"/>
                <a:cs typeface="Times New Roman"/>
              </a:rPr>
              <a:t>process </a:t>
            </a:r>
            <a:r>
              <a:rPr sz="1200" dirty="0">
                <a:latin typeface="Times New Roman"/>
                <a:cs typeface="Times New Roman"/>
              </a:rPr>
              <a:t>of evaluating software during the development </a:t>
            </a:r>
            <a:r>
              <a:rPr sz="1200" spc="-5" dirty="0">
                <a:latin typeface="Times New Roman"/>
                <a:cs typeface="Times New Roman"/>
              </a:rPr>
              <a:t>process </a:t>
            </a:r>
            <a:r>
              <a:rPr sz="1200" dirty="0">
                <a:latin typeface="Times New Roman"/>
                <a:cs typeface="Times New Roman"/>
              </a:rPr>
              <a:t>or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end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development process </a:t>
            </a:r>
            <a:r>
              <a:rPr sz="1200" dirty="0">
                <a:latin typeface="Times New Roman"/>
                <a:cs typeface="Times New Roman"/>
              </a:rPr>
              <a:t>to </a:t>
            </a:r>
            <a:r>
              <a:rPr sz="1200" spc="-5" dirty="0">
                <a:latin typeface="Times New Roman"/>
                <a:cs typeface="Times New Roman"/>
              </a:rPr>
              <a:t>determine whether </a:t>
            </a:r>
            <a:r>
              <a:rPr sz="1200" dirty="0">
                <a:latin typeface="Times New Roman"/>
                <a:cs typeface="Times New Roman"/>
              </a:rPr>
              <a:t>it satisfies </a:t>
            </a:r>
            <a:r>
              <a:rPr sz="1200" spc="-5" dirty="0">
                <a:latin typeface="Times New Roman"/>
                <a:cs typeface="Times New Roman"/>
              </a:rPr>
              <a:t>specified business</a:t>
            </a:r>
            <a:r>
              <a:rPr sz="1200" spc="80" dirty="0">
                <a:latin typeface="Times New Roman"/>
                <a:cs typeface="Times New Roman"/>
              </a:rPr>
              <a:t> </a:t>
            </a:r>
            <a:r>
              <a:rPr sz="1200" dirty="0">
                <a:latin typeface="Times New Roman"/>
                <a:cs typeface="Times New Roman"/>
              </a:rPr>
              <a:t>requirements.</a:t>
            </a:r>
          </a:p>
          <a:p>
            <a:pPr marL="469265" marR="36195" indent="-228600" algn="just">
              <a:lnSpc>
                <a:spcPct val="110400"/>
              </a:lnSpc>
              <a:spcBef>
                <a:spcPts val="680"/>
              </a:spcBef>
              <a:buFont typeface="Symbol"/>
              <a:buChar char=""/>
              <a:tabLst>
                <a:tab pos="469900" algn="l"/>
              </a:tabLst>
            </a:pPr>
            <a:r>
              <a:rPr sz="1200" spc="-5" dirty="0">
                <a:latin typeface="Times New Roman"/>
                <a:cs typeface="Times New Roman"/>
              </a:rPr>
              <a:t>Validation</a:t>
            </a:r>
            <a:r>
              <a:rPr sz="1200" spc="-25" dirty="0">
                <a:latin typeface="Times New Roman"/>
                <a:cs typeface="Times New Roman"/>
              </a:rPr>
              <a:t> </a:t>
            </a:r>
            <a:r>
              <a:rPr sz="1200" spc="-5" dirty="0">
                <a:latin typeface="Times New Roman"/>
                <a:cs typeface="Times New Roman"/>
              </a:rPr>
              <a:t>Testing</a:t>
            </a:r>
            <a:r>
              <a:rPr sz="1200" spc="-40" dirty="0">
                <a:latin typeface="Times New Roman"/>
                <a:cs typeface="Times New Roman"/>
              </a:rPr>
              <a:t> </a:t>
            </a:r>
            <a:r>
              <a:rPr sz="1200" dirty="0">
                <a:latin typeface="Times New Roman"/>
                <a:cs typeface="Times New Roman"/>
              </a:rPr>
              <a:t>ensures</a:t>
            </a:r>
            <a:r>
              <a:rPr sz="1200" spc="-2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product</a:t>
            </a:r>
            <a:r>
              <a:rPr sz="1200" spc="-25" dirty="0">
                <a:latin typeface="Times New Roman"/>
                <a:cs typeface="Times New Roman"/>
              </a:rPr>
              <a:t> </a:t>
            </a:r>
            <a:r>
              <a:rPr sz="1200" dirty="0">
                <a:latin typeface="Times New Roman"/>
                <a:cs typeface="Times New Roman"/>
              </a:rPr>
              <a:t>actually</a:t>
            </a:r>
            <a:r>
              <a:rPr sz="1200" spc="-30" dirty="0">
                <a:latin typeface="Times New Roman"/>
                <a:cs typeface="Times New Roman"/>
              </a:rPr>
              <a:t> </a:t>
            </a:r>
            <a:r>
              <a:rPr sz="1200" dirty="0">
                <a:latin typeface="Times New Roman"/>
                <a:cs typeface="Times New Roman"/>
              </a:rPr>
              <a:t>meets</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client's</a:t>
            </a:r>
            <a:r>
              <a:rPr sz="1200" spc="-25" dirty="0">
                <a:latin typeface="Times New Roman"/>
                <a:cs typeface="Times New Roman"/>
              </a:rPr>
              <a:t> </a:t>
            </a:r>
            <a:r>
              <a:rPr sz="1200" dirty="0">
                <a:latin typeface="Times New Roman"/>
                <a:cs typeface="Times New Roman"/>
              </a:rPr>
              <a:t>needs.</a:t>
            </a:r>
            <a:r>
              <a:rPr sz="1200" spc="-10" dirty="0">
                <a:latin typeface="Times New Roman"/>
                <a:cs typeface="Times New Roman"/>
              </a:rPr>
              <a:t> </a:t>
            </a:r>
            <a:r>
              <a:rPr sz="1200" spc="-15" dirty="0">
                <a:latin typeface="Times New Roman"/>
                <a:cs typeface="Times New Roman"/>
              </a:rPr>
              <a:t>It</a:t>
            </a:r>
            <a:r>
              <a:rPr sz="1200" spc="-25" dirty="0">
                <a:latin typeface="Times New Roman"/>
                <a:cs typeface="Times New Roman"/>
              </a:rPr>
              <a:t> </a:t>
            </a:r>
            <a:r>
              <a:rPr sz="1200" dirty="0">
                <a:latin typeface="Times New Roman"/>
                <a:cs typeface="Times New Roman"/>
              </a:rPr>
              <a:t>can </a:t>
            </a:r>
            <a:r>
              <a:rPr sz="1200" spc="-5" dirty="0">
                <a:latin typeface="Times New Roman"/>
                <a:cs typeface="Times New Roman"/>
              </a:rPr>
              <a:t>also</a:t>
            </a:r>
            <a:r>
              <a:rPr sz="1200" spc="-25" dirty="0">
                <a:latin typeface="Times New Roman"/>
                <a:cs typeface="Times New Roman"/>
              </a:rPr>
              <a:t> </a:t>
            </a:r>
            <a:r>
              <a:rPr sz="1200" dirty="0">
                <a:latin typeface="Times New Roman"/>
                <a:cs typeface="Times New Roman"/>
              </a:rPr>
              <a:t>be  </a:t>
            </a:r>
            <a:r>
              <a:rPr sz="1200" spc="-5" dirty="0">
                <a:latin typeface="Times New Roman"/>
                <a:cs typeface="Times New Roman"/>
              </a:rPr>
              <a:t>defined as </a:t>
            </a:r>
            <a:r>
              <a:rPr sz="1200" dirty="0">
                <a:latin typeface="Times New Roman"/>
                <a:cs typeface="Times New Roman"/>
              </a:rPr>
              <a:t>to </a:t>
            </a:r>
            <a:r>
              <a:rPr sz="1200" spc="-5" dirty="0">
                <a:latin typeface="Times New Roman"/>
                <a:cs typeface="Times New Roman"/>
              </a:rPr>
              <a:t>demonstrate </a:t>
            </a:r>
            <a:r>
              <a:rPr sz="1200" dirty="0">
                <a:latin typeface="Times New Roman"/>
                <a:cs typeface="Times New Roman"/>
              </a:rPr>
              <a:t>that the </a:t>
            </a:r>
            <a:r>
              <a:rPr sz="1200" spc="-5" dirty="0">
                <a:latin typeface="Times New Roman"/>
                <a:cs typeface="Times New Roman"/>
              </a:rPr>
              <a:t>product fulfills its intended use when deployed </a:t>
            </a:r>
            <a:r>
              <a:rPr sz="1200" dirty="0">
                <a:latin typeface="Times New Roman"/>
                <a:cs typeface="Times New Roman"/>
              </a:rPr>
              <a:t>on  </a:t>
            </a:r>
            <a:r>
              <a:rPr sz="1200" spc="-5" dirty="0">
                <a:latin typeface="Times New Roman"/>
                <a:cs typeface="Times New Roman"/>
              </a:rPr>
              <a:t>appropriate</a:t>
            </a:r>
            <a:r>
              <a:rPr sz="1200" dirty="0">
                <a:latin typeface="Times New Roman"/>
                <a:cs typeface="Times New Roman"/>
              </a:rPr>
              <a:t> </a:t>
            </a:r>
            <a:r>
              <a:rPr sz="1200" spc="-5" dirty="0">
                <a:latin typeface="Times New Roman"/>
                <a:cs typeface="Times New Roman"/>
              </a:rPr>
              <a:t>environment</a:t>
            </a:r>
            <a:r>
              <a:rPr sz="1200" spc="-5" dirty="0">
                <a:latin typeface="Arial"/>
                <a:cs typeface="Arial"/>
              </a:rPr>
              <a:t>.</a:t>
            </a:r>
            <a:endParaRPr sz="1200" dirty="0">
              <a:latin typeface="Arial"/>
              <a:cs typeface="Arial"/>
            </a:endParaRPr>
          </a:p>
          <a:p>
            <a:pPr marL="469265" marR="5080" indent="-228600" algn="just">
              <a:lnSpc>
                <a:spcPct val="110400"/>
              </a:lnSpc>
              <a:spcBef>
                <a:spcPts val="75"/>
              </a:spcBef>
              <a:buFont typeface="Symbol"/>
              <a:buChar char=""/>
              <a:tabLst>
                <a:tab pos="469900" algn="l"/>
              </a:tabLst>
            </a:pPr>
            <a:r>
              <a:rPr sz="1200" spc="-5" dirty="0">
                <a:latin typeface="Times New Roman"/>
                <a:cs typeface="Times New Roman"/>
              </a:rPr>
              <a:t>Validation </a:t>
            </a:r>
            <a:r>
              <a:rPr sz="1200" dirty="0">
                <a:latin typeface="Times New Roman"/>
                <a:cs typeface="Times New Roman"/>
              </a:rPr>
              <a:t>testing begins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culmination </a:t>
            </a:r>
            <a:r>
              <a:rPr sz="1200" dirty="0">
                <a:latin typeface="Times New Roman"/>
                <a:cs typeface="Times New Roman"/>
              </a:rPr>
              <a:t>of </a:t>
            </a:r>
            <a:r>
              <a:rPr sz="1200" spc="-5" dirty="0">
                <a:latin typeface="Times New Roman"/>
                <a:cs typeface="Times New Roman"/>
              </a:rPr>
              <a:t>integration testing, when </a:t>
            </a:r>
            <a:r>
              <a:rPr sz="1200" dirty="0">
                <a:latin typeface="Times New Roman"/>
                <a:cs typeface="Times New Roman"/>
              </a:rPr>
              <a:t>individual  </a:t>
            </a:r>
            <a:r>
              <a:rPr sz="1200" spc="-5" dirty="0">
                <a:latin typeface="Times New Roman"/>
                <a:cs typeface="Times New Roman"/>
              </a:rPr>
              <a:t>components have been </a:t>
            </a:r>
            <a:r>
              <a:rPr sz="1200" dirty="0">
                <a:latin typeface="Times New Roman"/>
                <a:cs typeface="Times New Roman"/>
              </a:rPr>
              <a:t>exercised, the software </a:t>
            </a:r>
            <a:r>
              <a:rPr sz="1200" spc="-5" dirty="0">
                <a:latin typeface="Times New Roman"/>
                <a:cs typeface="Times New Roman"/>
              </a:rPr>
              <a:t>is </a:t>
            </a:r>
            <a:r>
              <a:rPr sz="1200" dirty="0">
                <a:latin typeface="Times New Roman"/>
                <a:cs typeface="Times New Roman"/>
              </a:rPr>
              <a:t>completely </a:t>
            </a:r>
            <a:r>
              <a:rPr sz="1200" spc="-5" dirty="0">
                <a:latin typeface="Times New Roman"/>
                <a:cs typeface="Times New Roman"/>
              </a:rPr>
              <a:t>assembled as </a:t>
            </a:r>
            <a:r>
              <a:rPr sz="1200" dirty="0">
                <a:latin typeface="Times New Roman"/>
                <a:cs typeface="Times New Roman"/>
              </a:rPr>
              <a:t>a </a:t>
            </a:r>
            <a:r>
              <a:rPr sz="1200" spc="-5" dirty="0">
                <a:latin typeface="Times New Roman"/>
                <a:cs typeface="Times New Roman"/>
              </a:rPr>
              <a:t>package, and  interfacing errors </a:t>
            </a:r>
            <a:r>
              <a:rPr sz="1200" dirty="0">
                <a:latin typeface="Times New Roman"/>
                <a:cs typeface="Times New Roman"/>
              </a:rPr>
              <a:t>have been </a:t>
            </a:r>
            <a:r>
              <a:rPr sz="1200" spc="-5" dirty="0">
                <a:latin typeface="Times New Roman"/>
                <a:cs typeface="Times New Roman"/>
              </a:rPr>
              <a:t>uncovered and corrected. At thevalidation </a:t>
            </a:r>
            <a:r>
              <a:rPr sz="1200" dirty="0">
                <a:latin typeface="Times New Roman"/>
                <a:cs typeface="Times New Roman"/>
              </a:rPr>
              <a:t>or </a:t>
            </a:r>
            <a:r>
              <a:rPr sz="1200" spc="-5" dirty="0">
                <a:latin typeface="Times New Roman"/>
                <a:cs typeface="Times New Roman"/>
              </a:rPr>
              <a:t>system level,</a:t>
            </a:r>
            <a:r>
              <a:rPr sz="1200" spc="-140" dirty="0">
                <a:latin typeface="Times New Roman"/>
                <a:cs typeface="Times New Roman"/>
              </a:rPr>
              <a:t> </a:t>
            </a:r>
            <a:r>
              <a:rPr sz="1200" dirty="0">
                <a:latin typeface="Times New Roman"/>
                <a:cs typeface="Times New Roman"/>
              </a:rPr>
              <a:t>the  distinction </a:t>
            </a:r>
            <a:r>
              <a:rPr sz="1200" spc="-5" dirty="0">
                <a:latin typeface="Times New Roman"/>
                <a:cs typeface="Times New Roman"/>
              </a:rPr>
              <a:t>between different software categories disappears. </a:t>
            </a:r>
            <a:r>
              <a:rPr sz="1200" dirty="0">
                <a:latin typeface="Times New Roman"/>
                <a:cs typeface="Times New Roman"/>
              </a:rPr>
              <a:t>Testing </a:t>
            </a:r>
            <a:r>
              <a:rPr sz="1200" spc="-5" dirty="0">
                <a:latin typeface="Times New Roman"/>
                <a:cs typeface="Times New Roman"/>
              </a:rPr>
              <a:t>focuses </a:t>
            </a:r>
            <a:r>
              <a:rPr sz="1200" dirty="0">
                <a:latin typeface="Times New Roman"/>
                <a:cs typeface="Times New Roman"/>
              </a:rPr>
              <a:t>on </a:t>
            </a:r>
            <a:r>
              <a:rPr sz="1200" spc="-5" dirty="0">
                <a:latin typeface="Times New Roman"/>
                <a:cs typeface="Times New Roman"/>
              </a:rPr>
              <a:t>user-  </a:t>
            </a:r>
            <a:r>
              <a:rPr sz="1200" dirty="0">
                <a:latin typeface="Times New Roman"/>
                <a:cs typeface="Times New Roman"/>
              </a:rPr>
              <a:t>visible </a:t>
            </a:r>
            <a:r>
              <a:rPr sz="1200" spc="-5" dirty="0">
                <a:latin typeface="Times New Roman"/>
                <a:cs typeface="Times New Roman"/>
              </a:rPr>
              <a:t>actions and user-recognizable </a:t>
            </a:r>
            <a:r>
              <a:rPr sz="1200" dirty="0">
                <a:latin typeface="Times New Roman"/>
                <a:cs typeface="Times New Roman"/>
              </a:rPr>
              <a:t>output </a:t>
            </a:r>
            <a:r>
              <a:rPr sz="1200" spc="-5" dirty="0">
                <a:latin typeface="Times New Roman"/>
                <a:cs typeface="Times New Roman"/>
              </a:rPr>
              <a:t>from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system.</a:t>
            </a:r>
            <a:endParaRPr sz="1200" dirty="0">
              <a:latin typeface="Times New Roman"/>
              <a:cs typeface="Times New Roman"/>
            </a:endParaRPr>
          </a:p>
          <a:p>
            <a:pPr marL="12700" algn="just">
              <a:lnSpc>
                <a:spcPct val="100000"/>
              </a:lnSpc>
              <a:spcBef>
                <a:spcPts val="170"/>
              </a:spcBef>
            </a:pPr>
            <a:r>
              <a:rPr sz="1200" b="1" u="heavy" spc="-5" dirty="0">
                <a:uFill>
                  <a:solidFill>
                    <a:srgbClr val="000000"/>
                  </a:solidFill>
                </a:uFill>
                <a:latin typeface="Times New Roman"/>
                <a:cs typeface="Times New Roman"/>
              </a:rPr>
              <a:t>C1 :Validation-Test</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Criteria</a:t>
            </a:r>
            <a:endParaRPr sz="1200" dirty="0">
              <a:latin typeface="Times New Roman"/>
              <a:cs typeface="Times New Roman"/>
            </a:endParaRPr>
          </a:p>
          <a:p>
            <a:pPr marL="469265" marR="11430" indent="-228600" algn="just">
              <a:lnSpc>
                <a:spcPct val="110000"/>
              </a:lnSpc>
              <a:spcBef>
                <a:spcPts val="60"/>
              </a:spcBef>
              <a:buFont typeface="Symbol"/>
              <a:buChar char=""/>
              <a:tabLst>
                <a:tab pos="469900" algn="l"/>
              </a:tabLst>
            </a:pPr>
            <a:r>
              <a:rPr sz="1200" spc="-5" dirty="0">
                <a:latin typeface="Times New Roman"/>
                <a:cs typeface="Times New Roman"/>
              </a:rPr>
              <a:t>Software validation is achieved through </a:t>
            </a:r>
            <a:r>
              <a:rPr sz="1200" dirty="0">
                <a:latin typeface="Times New Roman"/>
                <a:cs typeface="Times New Roman"/>
              </a:rPr>
              <a:t>a </a:t>
            </a:r>
            <a:r>
              <a:rPr sz="1200" spc="-5" dirty="0">
                <a:latin typeface="Times New Roman"/>
                <a:cs typeface="Times New Roman"/>
              </a:rPr>
              <a:t>series </a:t>
            </a:r>
            <a:r>
              <a:rPr sz="1200" spc="5" dirty="0">
                <a:latin typeface="Times New Roman"/>
                <a:cs typeface="Times New Roman"/>
              </a:rPr>
              <a:t>of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demonstrate </a:t>
            </a:r>
            <a:r>
              <a:rPr sz="1200" dirty="0">
                <a:latin typeface="Times New Roman"/>
                <a:cs typeface="Times New Roman"/>
              </a:rPr>
              <a:t>conformity with  </a:t>
            </a:r>
            <a:r>
              <a:rPr sz="1200" spc="-5" dirty="0">
                <a:latin typeface="Times New Roman"/>
                <a:cs typeface="Times New Roman"/>
              </a:rPr>
              <a:t>requirements.</a:t>
            </a:r>
            <a:endParaRPr sz="1200" dirty="0">
              <a:latin typeface="Times New Roman"/>
              <a:cs typeface="Times New Roman"/>
            </a:endParaRPr>
          </a:p>
          <a:p>
            <a:pPr marL="469265" marR="5715" indent="-228600" algn="just">
              <a:lnSpc>
                <a:spcPct val="110200"/>
              </a:lnSpc>
              <a:spcBef>
                <a:spcPts val="95"/>
              </a:spcBef>
              <a:buFont typeface="Symbol"/>
              <a:buChar char=""/>
              <a:tabLst>
                <a:tab pos="469900" algn="l"/>
              </a:tabLst>
            </a:pPr>
            <a:r>
              <a:rPr sz="1200" spc="-5" dirty="0">
                <a:latin typeface="Times New Roman"/>
                <a:cs typeface="Times New Roman"/>
              </a:rPr>
              <a:t>A</a:t>
            </a:r>
            <a:r>
              <a:rPr sz="1200" spc="-55" dirty="0">
                <a:latin typeface="Times New Roman"/>
                <a:cs typeface="Times New Roman"/>
              </a:rPr>
              <a:t> </a:t>
            </a:r>
            <a:r>
              <a:rPr sz="1200" dirty="0">
                <a:latin typeface="Times New Roman"/>
                <a:cs typeface="Times New Roman"/>
              </a:rPr>
              <a:t>test</a:t>
            </a:r>
            <a:r>
              <a:rPr sz="1200" spc="-50" dirty="0">
                <a:latin typeface="Times New Roman"/>
                <a:cs typeface="Times New Roman"/>
              </a:rPr>
              <a:t> </a:t>
            </a:r>
            <a:r>
              <a:rPr sz="1200" dirty="0">
                <a:latin typeface="Times New Roman"/>
                <a:cs typeface="Times New Roman"/>
              </a:rPr>
              <a:t>plan</a:t>
            </a:r>
            <a:r>
              <a:rPr sz="1200" spc="-40" dirty="0">
                <a:latin typeface="Times New Roman"/>
                <a:cs typeface="Times New Roman"/>
              </a:rPr>
              <a:t> </a:t>
            </a:r>
            <a:r>
              <a:rPr sz="1200" dirty="0">
                <a:latin typeface="Times New Roman"/>
                <a:cs typeface="Times New Roman"/>
              </a:rPr>
              <a:t>outlines</a:t>
            </a:r>
            <a:r>
              <a:rPr sz="1200" spc="-5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classes</a:t>
            </a:r>
            <a:r>
              <a:rPr sz="1200" spc="-50"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spc="-5" dirty="0">
                <a:latin typeface="Times New Roman"/>
                <a:cs typeface="Times New Roman"/>
              </a:rPr>
              <a:t>tests</a:t>
            </a:r>
            <a:r>
              <a:rPr sz="1200" spc="-50"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spc="5" dirty="0">
                <a:latin typeface="Times New Roman"/>
                <a:cs typeface="Times New Roman"/>
              </a:rPr>
              <a:t>be</a:t>
            </a:r>
            <a:r>
              <a:rPr sz="1200" spc="-50" dirty="0">
                <a:latin typeface="Times New Roman"/>
                <a:cs typeface="Times New Roman"/>
              </a:rPr>
              <a:t> </a:t>
            </a:r>
            <a:r>
              <a:rPr sz="1200" dirty="0">
                <a:latin typeface="Times New Roman"/>
                <a:cs typeface="Times New Roman"/>
              </a:rPr>
              <a:t>conducted,</a:t>
            </a:r>
            <a:r>
              <a:rPr sz="1200" spc="-55" dirty="0">
                <a:latin typeface="Times New Roman"/>
                <a:cs typeface="Times New Roman"/>
              </a:rPr>
              <a:t> </a:t>
            </a:r>
            <a:r>
              <a:rPr sz="1200" spc="-5" dirty="0">
                <a:latin typeface="Times New Roman"/>
                <a:cs typeface="Times New Roman"/>
              </a:rPr>
              <a:t>and</a:t>
            </a:r>
            <a:r>
              <a:rPr sz="1200" spc="-40" dirty="0">
                <a:latin typeface="Times New Roman"/>
                <a:cs typeface="Times New Roman"/>
              </a:rPr>
              <a:t> </a:t>
            </a:r>
            <a:r>
              <a:rPr sz="1200" dirty="0">
                <a:latin typeface="Times New Roman"/>
                <a:cs typeface="Times New Roman"/>
              </a:rPr>
              <a:t>a</a:t>
            </a:r>
            <a:r>
              <a:rPr sz="1200" spc="-45" dirty="0">
                <a:latin typeface="Times New Roman"/>
                <a:cs typeface="Times New Roman"/>
              </a:rPr>
              <a:t> </a:t>
            </a:r>
            <a:r>
              <a:rPr sz="1200" dirty="0">
                <a:latin typeface="Times New Roman"/>
                <a:cs typeface="Times New Roman"/>
              </a:rPr>
              <a:t>test</a:t>
            </a:r>
            <a:r>
              <a:rPr sz="1200" spc="-50" dirty="0">
                <a:latin typeface="Times New Roman"/>
                <a:cs typeface="Times New Roman"/>
              </a:rPr>
              <a:t> </a:t>
            </a:r>
            <a:r>
              <a:rPr sz="1200" dirty="0">
                <a:latin typeface="Times New Roman"/>
                <a:cs typeface="Times New Roman"/>
              </a:rPr>
              <a:t>procedure</a:t>
            </a:r>
            <a:r>
              <a:rPr sz="1200" spc="-45" dirty="0">
                <a:latin typeface="Times New Roman"/>
                <a:cs typeface="Times New Roman"/>
              </a:rPr>
              <a:t> </a:t>
            </a:r>
            <a:r>
              <a:rPr sz="1200" spc="-5" dirty="0">
                <a:latin typeface="Times New Roman"/>
                <a:cs typeface="Times New Roman"/>
              </a:rPr>
              <a:t>define</a:t>
            </a:r>
            <a:r>
              <a:rPr sz="1200" spc="-45" dirty="0">
                <a:latin typeface="Times New Roman"/>
                <a:cs typeface="Times New Roman"/>
              </a:rPr>
              <a:t> </a:t>
            </a:r>
            <a:r>
              <a:rPr sz="1200" dirty="0">
                <a:latin typeface="Times New Roman"/>
                <a:cs typeface="Times New Roman"/>
              </a:rPr>
              <a:t>specific  test </a:t>
            </a:r>
            <a:r>
              <a:rPr sz="1200" spc="-5" dirty="0">
                <a:latin typeface="Times New Roman"/>
                <a:cs typeface="Times New Roman"/>
              </a:rPr>
              <a:t>cases </a:t>
            </a:r>
            <a:r>
              <a:rPr sz="1200" dirty="0">
                <a:latin typeface="Times New Roman"/>
                <a:cs typeface="Times New Roman"/>
              </a:rPr>
              <a:t>that </a:t>
            </a:r>
            <a:r>
              <a:rPr sz="1200" spc="-5" dirty="0">
                <a:latin typeface="Times New Roman"/>
                <a:cs typeface="Times New Roman"/>
              </a:rPr>
              <a:t>are </a:t>
            </a:r>
            <a:r>
              <a:rPr sz="1200" dirty="0">
                <a:latin typeface="Times New Roman"/>
                <a:cs typeface="Times New Roman"/>
              </a:rPr>
              <a:t>designed 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all functional requirements </a:t>
            </a:r>
            <a:r>
              <a:rPr sz="1200" dirty="0">
                <a:latin typeface="Times New Roman"/>
                <a:cs typeface="Times New Roman"/>
              </a:rPr>
              <a:t>are </a:t>
            </a:r>
            <a:r>
              <a:rPr sz="1200" spc="-5" dirty="0">
                <a:latin typeface="Times New Roman"/>
                <a:cs typeface="Times New Roman"/>
              </a:rPr>
              <a:t>satisfied, all  behavioral characteristics are achieved, all content is accurate and </a:t>
            </a:r>
            <a:r>
              <a:rPr sz="1200" dirty="0">
                <a:latin typeface="Times New Roman"/>
                <a:cs typeface="Times New Roman"/>
              </a:rPr>
              <a:t>properly </a:t>
            </a:r>
            <a:r>
              <a:rPr sz="1200" spc="-5" dirty="0">
                <a:latin typeface="Times New Roman"/>
                <a:cs typeface="Times New Roman"/>
              </a:rPr>
              <a:t>presented, all  performance </a:t>
            </a:r>
            <a:r>
              <a:rPr sz="1200" dirty="0">
                <a:latin typeface="Times New Roman"/>
                <a:cs typeface="Times New Roman"/>
              </a:rPr>
              <a:t>requirements </a:t>
            </a:r>
            <a:r>
              <a:rPr sz="1200" spc="-5" dirty="0">
                <a:latin typeface="Times New Roman"/>
                <a:cs typeface="Times New Roman"/>
              </a:rPr>
              <a:t>are attained, </a:t>
            </a:r>
            <a:r>
              <a:rPr sz="1200" dirty="0">
                <a:latin typeface="Times New Roman"/>
                <a:cs typeface="Times New Roman"/>
              </a:rPr>
              <a:t>documentation </a:t>
            </a:r>
            <a:r>
              <a:rPr sz="1200" spc="-5" dirty="0">
                <a:latin typeface="Times New Roman"/>
                <a:cs typeface="Times New Roman"/>
              </a:rPr>
              <a:t>is correct, </a:t>
            </a:r>
            <a:r>
              <a:rPr sz="1200" spc="5" dirty="0">
                <a:latin typeface="Times New Roman"/>
                <a:cs typeface="Times New Roman"/>
              </a:rPr>
              <a:t>and </a:t>
            </a:r>
            <a:r>
              <a:rPr sz="1200" dirty="0">
                <a:latin typeface="Times New Roman"/>
                <a:cs typeface="Times New Roman"/>
              </a:rPr>
              <a:t>usability </a:t>
            </a:r>
            <a:r>
              <a:rPr sz="1200" spc="-5" dirty="0">
                <a:latin typeface="Times New Roman"/>
                <a:cs typeface="Times New Roman"/>
              </a:rPr>
              <a:t>and </a:t>
            </a:r>
            <a:r>
              <a:rPr sz="1200" dirty="0">
                <a:latin typeface="Times New Roman"/>
                <a:cs typeface="Times New Roman"/>
              </a:rPr>
              <a:t>other  </a:t>
            </a:r>
            <a:r>
              <a:rPr sz="1200" spc="-5" dirty="0">
                <a:latin typeface="Times New Roman"/>
                <a:cs typeface="Times New Roman"/>
              </a:rPr>
              <a:t>requirements </a:t>
            </a:r>
            <a:r>
              <a:rPr sz="1200" dirty="0">
                <a:latin typeface="Times New Roman"/>
                <a:cs typeface="Times New Roman"/>
              </a:rPr>
              <a:t>are met (e.g., </a:t>
            </a:r>
            <a:r>
              <a:rPr sz="1200" spc="-5" dirty="0">
                <a:latin typeface="Times New Roman"/>
                <a:cs typeface="Times New Roman"/>
              </a:rPr>
              <a:t>transportability, compatibility, </a:t>
            </a:r>
            <a:r>
              <a:rPr sz="1200" dirty="0">
                <a:latin typeface="Times New Roman"/>
                <a:cs typeface="Times New Roman"/>
              </a:rPr>
              <a:t>error </a:t>
            </a:r>
            <a:r>
              <a:rPr sz="1200" spc="-5" dirty="0">
                <a:latin typeface="Times New Roman"/>
                <a:cs typeface="Times New Roman"/>
              </a:rPr>
              <a:t>recovery,</a:t>
            </a:r>
            <a:r>
              <a:rPr sz="1200" spc="-140" dirty="0">
                <a:latin typeface="Times New Roman"/>
                <a:cs typeface="Times New Roman"/>
              </a:rPr>
              <a:t> </a:t>
            </a:r>
            <a:r>
              <a:rPr sz="1200" spc="-5" dirty="0">
                <a:latin typeface="Times New Roman"/>
                <a:cs typeface="Times New Roman"/>
              </a:rPr>
              <a:t>maintainability).</a:t>
            </a:r>
            <a:endParaRPr sz="1200" dirty="0">
              <a:latin typeface="Times New Roman"/>
              <a:cs typeface="Times New Roman"/>
            </a:endParaRPr>
          </a:p>
          <a:p>
            <a:pPr marL="469265" marR="5715" indent="-228600" algn="just">
              <a:lnSpc>
                <a:spcPct val="110000"/>
              </a:lnSpc>
              <a:spcBef>
                <a:spcPts val="85"/>
              </a:spcBef>
              <a:buFont typeface="Symbol"/>
              <a:buChar char=""/>
              <a:tabLst>
                <a:tab pos="509905" algn="l"/>
              </a:tabLst>
            </a:pPr>
            <a:r>
              <a:rPr dirty="0"/>
              <a:t>	</a:t>
            </a:r>
            <a:r>
              <a:rPr sz="1200" spc="-10" dirty="0">
                <a:latin typeface="Times New Roman"/>
                <a:cs typeface="Times New Roman"/>
              </a:rPr>
              <a:t>If </a:t>
            </a:r>
            <a:r>
              <a:rPr sz="1200" dirty="0">
                <a:latin typeface="Times New Roman"/>
                <a:cs typeface="Times New Roman"/>
              </a:rPr>
              <a:t>a deviation from </a:t>
            </a:r>
            <a:r>
              <a:rPr sz="1200" spc="-5" dirty="0">
                <a:latin typeface="Times New Roman"/>
                <a:cs typeface="Times New Roman"/>
              </a:rPr>
              <a:t>specification is uncovered, </a:t>
            </a:r>
            <a:r>
              <a:rPr sz="1200" dirty="0">
                <a:latin typeface="Times New Roman"/>
                <a:cs typeface="Times New Roman"/>
              </a:rPr>
              <a:t>a </a:t>
            </a:r>
            <a:r>
              <a:rPr sz="1200" i="1" spc="-5" dirty="0">
                <a:latin typeface="Times New Roman"/>
                <a:cs typeface="Times New Roman"/>
              </a:rPr>
              <a:t>deficiency </a:t>
            </a:r>
            <a:r>
              <a:rPr sz="1200" i="1" dirty="0">
                <a:latin typeface="Times New Roman"/>
                <a:cs typeface="Times New Roman"/>
              </a:rPr>
              <a:t>list </a:t>
            </a:r>
            <a:r>
              <a:rPr sz="1200" spc="-5" dirty="0">
                <a:latin typeface="Times New Roman"/>
                <a:cs typeface="Times New Roman"/>
              </a:rPr>
              <a:t>is created. A </a:t>
            </a:r>
            <a:r>
              <a:rPr sz="1200" dirty="0">
                <a:latin typeface="Times New Roman"/>
                <a:cs typeface="Times New Roman"/>
              </a:rPr>
              <a:t>method for  </a:t>
            </a:r>
            <a:r>
              <a:rPr sz="1200" spc="-5" dirty="0">
                <a:latin typeface="Times New Roman"/>
                <a:cs typeface="Times New Roman"/>
              </a:rPr>
              <a:t>resolving deficiencies (acceptable </a:t>
            </a:r>
            <a:r>
              <a:rPr sz="1200" dirty="0">
                <a:latin typeface="Times New Roman"/>
                <a:cs typeface="Times New Roman"/>
              </a:rPr>
              <a:t>to </a:t>
            </a:r>
            <a:r>
              <a:rPr sz="1200" spc="-5" dirty="0">
                <a:latin typeface="Times New Roman"/>
                <a:cs typeface="Times New Roman"/>
              </a:rPr>
              <a:t>stakeholders) </a:t>
            </a:r>
            <a:r>
              <a:rPr sz="1200" dirty="0">
                <a:latin typeface="Times New Roman"/>
                <a:cs typeface="Times New Roman"/>
              </a:rPr>
              <a:t>must be</a:t>
            </a:r>
            <a:r>
              <a:rPr sz="1200" spc="30" dirty="0">
                <a:latin typeface="Times New Roman"/>
                <a:cs typeface="Times New Roman"/>
              </a:rPr>
              <a:t> </a:t>
            </a:r>
            <a:r>
              <a:rPr sz="1200" spc="-5" dirty="0">
                <a:latin typeface="Times New Roman"/>
                <a:cs typeface="Times New Roman"/>
              </a:rPr>
              <a:t>established.</a:t>
            </a:r>
            <a:endParaRPr sz="1200" dirty="0">
              <a:latin typeface="Times New Roman"/>
              <a:cs typeface="Times New Roman"/>
            </a:endParaRPr>
          </a:p>
          <a:p>
            <a:pPr>
              <a:lnSpc>
                <a:spcPct val="100000"/>
              </a:lnSpc>
              <a:spcBef>
                <a:spcPts val="35"/>
              </a:spcBef>
              <a:buFont typeface="Symbol"/>
              <a:buChar char=""/>
            </a:pPr>
            <a:endParaRPr sz="1500" dirty="0">
              <a:latin typeface="Times New Roman"/>
              <a:cs typeface="Times New Roman"/>
            </a:endParaRPr>
          </a:p>
          <a:p>
            <a:pPr marL="12700" algn="just">
              <a:lnSpc>
                <a:spcPct val="100000"/>
              </a:lnSpc>
              <a:spcBef>
                <a:spcPts val="5"/>
              </a:spcBef>
            </a:pPr>
            <a:r>
              <a:rPr sz="1200" b="1" spc="-5" dirty="0">
                <a:latin typeface="Times New Roman"/>
                <a:cs typeface="Times New Roman"/>
              </a:rPr>
              <a:t>C2 :</a:t>
            </a:r>
            <a:r>
              <a:rPr sz="1200" b="1" u="heavy" spc="-5" dirty="0">
                <a:uFill>
                  <a:solidFill>
                    <a:srgbClr val="000000"/>
                  </a:solidFill>
                </a:uFill>
                <a:latin typeface="Times New Roman"/>
                <a:cs typeface="Times New Roman"/>
              </a:rPr>
              <a:t>Alpha and Beta</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endParaRPr sz="1200" dirty="0">
              <a:latin typeface="Times New Roman"/>
              <a:cs typeface="Times New Roman"/>
            </a:endParaRPr>
          </a:p>
          <a:p>
            <a:pPr marL="469265" marR="8890" indent="-228600" algn="just">
              <a:lnSpc>
                <a:spcPct val="111000"/>
              </a:lnSpc>
              <a:spcBef>
                <a:spcPts val="45"/>
              </a:spcBef>
              <a:buFont typeface="Symbol"/>
              <a:buChar char=""/>
              <a:tabLst>
                <a:tab pos="469900" algn="l"/>
              </a:tabLst>
            </a:pPr>
            <a:r>
              <a:rPr sz="1200" dirty="0">
                <a:latin typeface="Times New Roman"/>
                <a:cs typeface="Times New Roman"/>
              </a:rPr>
              <a:t>When</a:t>
            </a:r>
            <a:r>
              <a:rPr sz="1200" spc="-20" dirty="0">
                <a:latin typeface="Times New Roman"/>
                <a:cs typeface="Times New Roman"/>
              </a:rPr>
              <a:t> </a:t>
            </a:r>
            <a:r>
              <a:rPr sz="1200" spc="-5" dirty="0">
                <a:latin typeface="Times New Roman"/>
                <a:cs typeface="Times New Roman"/>
              </a:rPr>
              <a:t>custom</a:t>
            </a:r>
            <a:r>
              <a:rPr sz="1200" spc="-15" dirty="0">
                <a:latin typeface="Times New Roman"/>
                <a:cs typeface="Times New Roman"/>
              </a:rPr>
              <a:t> </a:t>
            </a:r>
            <a:r>
              <a:rPr sz="1200" spc="-5" dirty="0">
                <a:latin typeface="Times New Roman"/>
                <a:cs typeface="Times New Roman"/>
              </a:rPr>
              <a:t>software</a:t>
            </a:r>
            <a:r>
              <a:rPr sz="1200" spc="-30"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dirty="0">
                <a:latin typeface="Times New Roman"/>
                <a:cs typeface="Times New Roman"/>
              </a:rPr>
              <a:t>built</a:t>
            </a:r>
            <a:r>
              <a:rPr sz="1200" spc="-1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one</a:t>
            </a:r>
            <a:r>
              <a:rPr sz="1200" spc="-25" dirty="0">
                <a:latin typeface="Times New Roman"/>
                <a:cs typeface="Times New Roman"/>
              </a:rPr>
              <a:t> </a:t>
            </a:r>
            <a:r>
              <a:rPr sz="1200" spc="-5" dirty="0">
                <a:latin typeface="Times New Roman"/>
                <a:cs typeface="Times New Roman"/>
              </a:rPr>
              <a:t>customer,</a:t>
            </a:r>
            <a:r>
              <a:rPr sz="1200" spc="-25" dirty="0">
                <a:latin typeface="Times New Roman"/>
                <a:cs typeface="Times New Roman"/>
              </a:rPr>
              <a:t> </a:t>
            </a:r>
            <a:r>
              <a:rPr sz="1200" dirty="0">
                <a:latin typeface="Times New Roman"/>
                <a:cs typeface="Times New Roman"/>
              </a:rPr>
              <a:t>a</a:t>
            </a:r>
            <a:r>
              <a:rPr sz="1200" spc="-10" dirty="0">
                <a:latin typeface="Times New Roman"/>
                <a:cs typeface="Times New Roman"/>
              </a:rPr>
              <a:t> </a:t>
            </a:r>
            <a:r>
              <a:rPr sz="1200" spc="-5" dirty="0">
                <a:latin typeface="Times New Roman"/>
                <a:cs typeface="Times New Roman"/>
              </a:rPr>
              <a:t>series</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acceptance</a:t>
            </a:r>
            <a:r>
              <a:rPr sz="1200" spc="-25" dirty="0">
                <a:latin typeface="Times New Roman"/>
                <a:cs typeface="Times New Roman"/>
              </a:rPr>
              <a:t> </a:t>
            </a:r>
            <a:r>
              <a:rPr sz="1200" spc="-5" dirty="0">
                <a:latin typeface="Times New Roman"/>
                <a:cs typeface="Times New Roman"/>
              </a:rPr>
              <a:t>tests</a:t>
            </a:r>
            <a:r>
              <a:rPr sz="1200" dirty="0">
                <a:latin typeface="Times New Roman"/>
                <a:cs typeface="Times New Roman"/>
              </a:rPr>
              <a:t> </a:t>
            </a:r>
            <a:r>
              <a:rPr sz="1200" spc="-5" dirty="0">
                <a:latin typeface="Times New Roman"/>
                <a:cs typeface="Times New Roman"/>
              </a:rPr>
              <a:t>are</a:t>
            </a:r>
            <a:r>
              <a:rPr sz="1200" spc="-30" dirty="0">
                <a:latin typeface="Times New Roman"/>
                <a:cs typeface="Times New Roman"/>
              </a:rPr>
              <a:t> </a:t>
            </a:r>
            <a:r>
              <a:rPr sz="1200" dirty="0">
                <a:latin typeface="Times New Roman"/>
                <a:cs typeface="Times New Roman"/>
              </a:rPr>
              <a:t>conducted  to </a:t>
            </a:r>
            <a:r>
              <a:rPr sz="1200" spc="-5" dirty="0">
                <a:latin typeface="Times New Roman"/>
                <a:cs typeface="Times New Roman"/>
              </a:rPr>
              <a:t>enable </a:t>
            </a:r>
            <a:r>
              <a:rPr sz="1200" dirty="0">
                <a:latin typeface="Times New Roman"/>
                <a:cs typeface="Times New Roman"/>
              </a:rPr>
              <a:t>the customer to </a:t>
            </a:r>
            <a:r>
              <a:rPr sz="1200" spc="-5" dirty="0">
                <a:latin typeface="Times New Roman"/>
                <a:cs typeface="Times New Roman"/>
              </a:rPr>
              <a:t>validate all</a:t>
            </a:r>
            <a:r>
              <a:rPr sz="1200" dirty="0">
                <a:latin typeface="Times New Roman"/>
                <a:cs typeface="Times New Roman"/>
              </a:rPr>
              <a:t> requirements.</a:t>
            </a:r>
          </a:p>
          <a:p>
            <a:pPr marL="469265" marR="6985" indent="-228600" algn="just">
              <a:lnSpc>
                <a:spcPct val="110300"/>
              </a:lnSpc>
              <a:spcBef>
                <a:spcPts val="80"/>
              </a:spcBef>
              <a:buFont typeface="Symbol"/>
              <a:buChar char=""/>
              <a:tabLst>
                <a:tab pos="469900" algn="l"/>
              </a:tabLst>
            </a:pPr>
            <a:r>
              <a:rPr sz="1200" spc="-5" dirty="0">
                <a:latin typeface="Times New Roman"/>
                <a:cs typeface="Times New Roman"/>
              </a:rPr>
              <a:t>Conducted </a:t>
            </a:r>
            <a:r>
              <a:rPr sz="1200" spc="5" dirty="0">
                <a:latin typeface="Times New Roman"/>
                <a:cs typeface="Times New Roman"/>
              </a:rPr>
              <a:t>by </a:t>
            </a:r>
            <a:r>
              <a:rPr sz="1200" dirty="0">
                <a:latin typeface="Times New Roman"/>
                <a:cs typeface="Times New Roman"/>
              </a:rPr>
              <a:t>the </a:t>
            </a:r>
            <a:r>
              <a:rPr sz="1200" spc="-5" dirty="0">
                <a:latin typeface="Times New Roman"/>
                <a:cs typeface="Times New Roman"/>
              </a:rPr>
              <a:t>end </a:t>
            </a:r>
            <a:r>
              <a:rPr sz="1200" dirty="0">
                <a:latin typeface="Times New Roman"/>
                <a:cs typeface="Times New Roman"/>
              </a:rPr>
              <a:t>user </a:t>
            </a:r>
            <a:r>
              <a:rPr sz="1200" spc="-5" dirty="0">
                <a:latin typeface="Times New Roman"/>
                <a:cs typeface="Times New Roman"/>
              </a:rPr>
              <a:t>rather </a:t>
            </a:r>
            <a:r>
              <a:rPr sz="1200" dirty="0">
                <a:latin typeface="Times New Roman"/>
                <a:cs typeface="Times New Roman"/>
              </a:rPr>
              <a:t>than software engineers, </a:t>
            </a:r>
            <a:r>
              <a:rPr sz="1200" spc="-5" dirty="0">
                <a:latin typeface="Times New Roman"/>
                <a:cs typeface="Times New Roman"/>
              </a:rPr>
              <a:t>an acceptance </a:t>
            </a:r>
            <a:r>
              <a:rPr sz="1200" dirty="0">
                <a:latin typeface="Times New Roman"/>
                <a:cs typeface="Times New Roman"/>
              </a:rPr>
              <a:t>test </a:t>
            </a:r>
            <a:r>
              <a:rPr sz="1200" spc="-5" dirty="0">
                <a:latin typeface="Times New Roman"/>
                <a:cs typeface="Times New Roman"/>
              </a:rPr>
              <a:t>can range  from an informal “test </a:t>
            </a:r>
            <a:r>
              <a:rPr sz="1200" dirty="0">
                <a:latin typeface="Times New Roman"/>
                <a:cs typeface="Times New Roman"/>
              </a:rPr>
              <a:t>drive” to a planned and </a:t>
            </a:r>
            <a:r>
              <a:rPr sz="1200" spc="-5" dirty="0">
                <a:latin typeface="Times New Roman"/>
                <a:cs typeface="Times New Roman"/>
              </a:rPr>
              <a:t>systematically executed </a:t>
            </a:r>
            <a:r>
              <a:rPr sz="1200" dirty="0">
                <a:latin typeface="Times New Roman"/>
                <a:cs typeface="Times New Roman"/>
              </a:rPr>
              <a:t>series of tests. </a:t>
            </a:r>
            <a:r>
              <a:rPr sz="1200" spc="-10" dirty="0">
                <a:latin typeface="Times New Roman"/>
                <a:cs typeface="Times New Roman"/>
              </a:rPr>
              <a:t>In  </a:t>
            </a:r>
            <a:r>
              <a:rPr sz="1200" spc="-5" dirty="0">
                <a:latin typeface="Times New Roman"/>
                <a:cs typeface="Times New Roman"/>
              </a:rPr>
              <a:t>fact, acceptance </a:t>
            </a:r>
            <a:r>
              <a:rPr sz="1200" dirty="0">
                <a:latin typeface="Times New Roman"/>
                <a:cs typeface="Times New Roman"/>
              </a:rPr>
              <a:t>testing </a:t>
            </a:r>
            <a:r>
              <a:rPr sz="1200" spc="-5" dirty="0">
                <a:latin typeface="Times New Roman"/>
                <a:cs typeface="Times New Roman"/>
              </a:rPr>
              <a:t>can </a:t>
            </a:r>
            <a:r>
              <a:rPr sz="1200" dirty="0">
                <a:latin typeface="Times New Roman"/>
                <a:cs typeface="Times New Roman"/>
              </a:rPr>
              <a:t>be conducted over a </a:t>
            </a:r>
            <a:r>
              <a:rPr sz="1200" spc="-5" dirty="0">
                <a:latin typeface="Times New Roman"/>
                <a:cs typeface="Times New Roman"/>
              </a:rPr>
              <a:t>period </a:t>
            </a:r>
            <a:r>
              <a:rPr sz="1200" spc="5" dirty="0">
                <a:latin typeface="Times New Roman"/>
                <a:cs typeface="Times New Roman"/>
              </a:rPr>
              <a:t>of </a:t>
            </a:r>
            <a:r>
              <a:rPr sz="1200" spc="-5" dirty="0">
                <a:latin typeface="Times New Roman"/>
                <a:cs typeface="Times New Roman"/>
              </a:rPr>
              <a:t>weeks </a:t>
            </a:r>
            <a:r>
              <a:rPr sz="1200" spc="5" dirty="0">
                <a:latin typeface="Times New Roman"/>
                <a:cs typeface="Times New Roman"/>
              </a:rPr>
              <a:t>or </a:t>
            </a:r>
            <a:r>
              <a:rPr sz="1200" dirty="0">
                <a:latin typeface="Times New Roman"/>
                <a:cs typeface="Times New Roman"/>
              </a:rPr>
              <a:t>months, thereby  </a:t>
            </a:r>
            <a:r>
              <a:rPr sz="1200" spc="-5" dirty="0">
                <a:latin typeface="Times New Roman"/>
                <a:cs typeface="Times New Roman"/>
              </a:rPr>
              <a:t>uncovering cumulative errors </a:t>
            </a:r>
            <a:r>
              <a:rPr sz="1200" dirty="0">
                <a:latin typeface="Times New Roman"/>
                <a:cs typeface="Times New Roman"/>
              </a:rPr>
              <a:t>that </a:t>
            </a:r>
            <a:r>
              <a:rPr sz="1200" spc="-5" dirty="0">
                <a:latin typeface="Times New Roman"/>
                <a:cs typeface="Times New Roman"/>
              </a:rPr>
              <a:t>might </a:t>
            </a:r>
            <a:r>
              <a:rPr sz="1200" dirty="0">
                <a:latin typeface="Times New Roman"/>
                <a:cs typeface="Times New Roman"/>
              </a:rPr>
              <a:t>degrade the </a:t>
            </a:r>
            <a:r>
              <a:rPr sz="1200" spc="-5" dirty="0">
                <a:latin typeface="Times New Roman"/>
                <a:cs typeface="Times New Roman"/>
              </a:rPr>
              <a:t>system </a:t>
            </a:r>
            <a:r>
              <a:rPr sz="1200" dirty="0">
                <a:latin typeface="Times New Roman"/>
                <a:cs typeface="Times New Roman"/>
              </a:rPr>
              <a:t>over</a:t>
            </a:r>
            <a:r>
              <a:rPr sz="1200" spc="20" dirty="0">
                <a:latin typeface="Times New Roman"/>
                <a:cs typeface="Times New Roman"/>
              </a:rPr>
              <a:t> </a:t>
            </a:r>
            <a:r>
              <a:rPr sz="1200" spc="-5" dirty="0">
                <a:latin typeface="Times New Roman"/>
                <a:cs typeface="Times New Roman"/>
              </a:rPr>
              <a:t>time.</a:t>
            </a:r>
            <a:endParaRPr sz="1200" dirty="0">
              <a:latin typeface="Times New Roman"/>
              <a:cs typeface="Times New Roman"/>
            </a:endParaRPr>
          </a:p>
          <a:p>
            <a:pPr marL="469265" marR="8255" indent="-228600" algn="just">
              <a:lnSpc>
                <a:spcPct val="110000"/>
              </a:lnSpc>
              <a:spcBef>
                <a:spcPts val="85"/>
              </a:spcBef>
              <a:buFont typeface="Symbol"/>
              <a:buChar char=""/>
              <a:tabLst>
                <a:tab pos="469900" algn="l"/>
              </a:tabLst>
            </a:pPr>
            <a:r>
              <a:rPr sz="1200" dirty="0">
                <a:latin typeface="Times New Roman"/>
                <a:cs typeface="Times New Roman"/>
              </a:rPr>
              <a:t>The </a:t>
            </a:r>
            <a:r>
              <a:rPr sz="1200" b="1" i="1" u="heavy" dirty="0">
                <a:uFill>
                  <a:solidFill>
                    <a:srgbClr val="000000"/>
                  </a:solidFill>
                </a:uFill>
                <a:latin typeface="Times New Roman"/>
                <a:cs typeface="Times New Roman"/>
              </a:rPr>
              <a:t>alpha test</a:t>
            </a:r>
            <a:r>
              <a:rPr sz="1200" b="1" i="1" dirty="0">
                <a:latin typeface="Times New Roman"/>
                <a:cs typeface="Times New Roman"/>
              </a:rPr>
              <a:t> </a:t>
            </a:r>
            <a:r>
              <a:rPr sz="1200" dirty="0">
                <a:latin typeface="Times New Roman"/>
                <a:cs typeface="Times New Roman"/>
              </a:rPr>
              <a:t>is </a:t>
            </a:r>
            <a:r>
              <a:rPr sz="1200" spc="-5" dirty="0">
                <a:latin typeface="Times New Roman"/>
                <a:cs typeface="Times New Roman"/>
              </a:rPr>
              <a:t>conducted at </a:t>
            </a:r>
            <a:r>
              <a:rPr sz="1200" dirty="0">
                <a:latin typeface="Times New Roman"/>
                <a:cs typeface="Times New Roman"/>
              </a:rPr>
              <a:t>the </a:t>
            </a:r>
            <a:r>
              <a:rPr sz="1200" spc="-5" dirty="0">
                <a:latin typeface="Times New Roman"/>
                <a:cs typeface="Times New Roman"/>
              </a:rPr>
              <a:t>developer’s site </a:t>
            </a:r>
            <a:r>
              <a:rPr sz="1200" spc="5" dirty="0">
                <a:latin typeface="Times New Roman"/>
                <a:cs typeface="Times New Roman"/>
              </a:rPr>
              <a:t>by </a:t>
            </a:r>
            <a:r>
              <a:rPr sz="1200" dirty="0">
                <a:latin typeface="Times New Roman"/>
                <a:cs typeface="Times New Roman"/>
              </a:rPr>
              <a:t>a </a:t>
            </a:r>
            <a:r>
              <a:rPr sz="1200" spc="-5" dirty="0">
                <a:latin typeface="Times New Roman"/>
                <a:cs typeface="Times New Roman"/>
              </a:rPr>
              <a:t>representative </a:t>
            </a:r>
            <a:r>
              <a:rPr sz="1200" dirty="0">
                <a:latin typeface="Times New Roman"/>
                <a:cs typeface="Times New Roman"/>
              </a:rPr>
              <a:t>group of </a:t>
            </a:r>
            <a:r>
              <a:rPr sz="1200" spc="-5" dirty="0">
                <a:latin typeface="Times New Roman"/>
                <a:cs typeface="Times New Roman"/>
              </a:rPr>
              <a:t>end users.  </a:t>
            </a:r>
            <a:r>
              <a:rPr sz="1200" dirty="0">
                <a:latin typeface="Times New Roman"/>
                <a:cs typeface="Times New Roman"/>
              </a:rPr>
              <a:t>The </a:t>
            </a:r>
            <a:r>
              <a:rPr sz="1200" spc="-5" dirty="0">
                <a:latin typeface="Times New Roman"/>
                <a:cs typeface="Times New Roman"/>
              </a:rPr>
              <a:t>software </a:t>
            </a:r>
            <a:r>
              <a:rPr sz="1200" dirty="0">
                <a:latin typeface="Times New Roman"/>
                <a:cs typeface="Times New Roman"/>
              </a:rPr>
              <a:t>is </a:t>
            </a:r>
            <a:r>
              <a:rPr sz="1200" spc="-5" dirty="0">
                <a:latin typeface="Times New Roman"/>
                <a:cs typeface="Times New Roman"/>
              </a:rPr>
              <a:t>used </a:t>
            </a:r>
            <a:r>
              <a:rPr sz="1200" dirty="0">
                <a:latin typeface="Times New Roman"/>
                <a:cs typeface="Times New Roman"/>
              </a:rPr>
              <a:t>in a </a:t>
            </a:r>
            <a:r>
              <a:rPr sz="1200" spc="-5" dirty="0">
                <a:latin typeface="Times New Roman"/>
                <a:cs typeface="Times New Roman"/>
              </a:rPr>
              <a:t>natural setting with </a:t>
            </a:r>
            <a:r>
              <a:rPr sz="1200" dirty="0">
                <a:latin typeface="Times New Roman"/>
                <a:cs typeface="Times New Roman"/>
              </a:rPr>
              <a:t>the </a:t>
            </a:r>
            <a:r>
              <a:rPr sz="1200" spc="-5" dirty="0">
                <a:latin typeface="Times New Roman"/>
                <a:cs typeface="Times New Roman"/>
              </a:rPr>
              <a:t>developer </a:t>
            </a:r>
            <a:r>
              <a:rPr sz="1200" dirty="0">
                <a:latin typeface="Times New Roman"/>
                <a:cs typeface="Times New Roman"/>
              </a:rPr>
              <a:t>“looking </a:t>
            </a:r>
            <a:r>
              <a:rPr sz="1200" spc="-5" dirty="0">
                <a:latin typeface="Times New Roman"/>
                <a:cs typeface="Times New Roman"/>
              </a:rPr>
              <a:t>over </a:t>
            </a:r>
            <a:r>
              <a:rPr sz="1200" dirty="0">
                <a:latin typeface="Times New Roman"/>
                <a:cs typeface="Times New Roman"/>
              </a:rPr>
              <a:t>the </a:t>
            </a:r>
            <a:r>
              <a:rPr sz="1200" spc="-5" dirty="0">
                <a:latin typeface="Times New Roman"/>
                <a:cs typeface="Times New Roman"/>
              </a:rPr>
              <a:t>shoulder”</a:t>
            </a:r>
            <a:r>
              <a:rPr sz="1200" spc="-55" dirty="0">
                <a:latin typeface="Times New Roman"/>
                <a:cs typeface="Times New Roman"/>
              </a:rPr>
              <a:t> </a:t>
            </a:r>
            <a:r>
              <a:rPr sz="1200" dirty="0">
                <a:latin typeface="Times New Roman"/>
                <a:cs typeface="Times New Roman"/>
              </a:rPr>
              <a:t>of</a:t>
            </a:r>
          </a:p>
        </p:txBody>
      </p:sp>
    </p:spTree>
    <p:extLst>
      <p:ext uri="{BB962C8B-B14F-4D97-AF65-F5344CB8AC3E}">
        <p14:creationId xmlns:p14="http://schemas.microsoft.com/office/powerpoint/2010/main" val="34931621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124</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69441"/>
            <a:ext cx="5969635" cy="7974965"/>
          </a:xfrm>
          <a:prstGeom prst="rect">
            <a:avLst/>
          </a:prstGeom>
        </p:spPr>
        <p:txBody>
          <a:bodyPr vert="horz" wrap="square" lIns="0" tIns="12700" rIns="0" bIns="0" rtlCol="0">
            <a:spAutoFit/>
          </a:bodyPr>
          <a:lstStyle/>
          <a:p>
            <a:pPr marL="469265" marR="6985" algn="just">
              <a:lnSpc>
                <a:spcPct val="110100"/>
              </a:lnSpc>
              <a:spcBef>
                <a:spcPts val="100"/>
              </a:spcBef>
            </a:pPr>
            <a:r>
              <a:rPr sz="1200" dirty="0">
                <a:latin typeface="Times New Roman"/>
                <a:cs typeface="Times New Roman"/>
              </a:rPr>
              <a:t>the </a:t>
            </a:r>
            <a:r>
              <a:rPr sz="1200" spc="-5" dirty="0">
                <a:latin typeface="Times New Roman"/>
                <a:cs typeface="Times New Roman"/>
              </a:rPr>
              <a:t>users and </a:t>
            </a:r>
            <a:r>
              <a:rPr sz="1200" dirty="0">
                <a:latin typeface="Times New Roman"/>
                <a:cs typeface="Times New Roman"/>
              </a:rPr>
              <a:t>recording </a:t>
            </a:r>
            <a:r>
              <a:rPr sz="1200" spc="-5" dirty="0">
                <a:latin typeface="Times New Roman"/>
                <a:cs typeface="Times New Roman"/>
              </a:rPr>
              <a:t>errors and </a:t>
            </a:r>
            <a:r>
              <a:rPr sz="1200" dirty="0">
                <a:latin typeface="Times New Roman"/>
                <a:cs typeface="Times New Roman"/>
              </a:rPr>
              <a:t>usage problems. Alpha </a:t>
            </a:r>
            <a:r>
              <a:rPr sz="1200" spc="-5" dirty="0">
                <a:latin typeface="Times New Roman"/>
                <a:cs typeface="Times New Roman"/>
              </a:rPr>
              <a:t>tests </a:t>
            </a:r>
            <a:r>
              <a:rPr sz="1200" dirty="0">
                <a:latin typeface="Times New Roman"/>
                <a:cs typeface="Times New Roman"/>
              </a:rPr>
              <a:t>are conducted in a  </a:t>
            </a:r>
            <a:r>
              <a:rPr sz="1200" spc="-5" dirty="0">
                <a:latin typeface="Times New Roman"/>
                <a:cs typeface="Times New Roman"/>
              </a:rPr>
              <a:t>controlled environment.</a:t>
            </a:r>
            <a:endParaRPr sz="1200" dirty="0">
              <a:latin typeface="Times New Roman"/>
              <a:cs typeface="Times New Roman"/>
            </a:endParaRPr>
          </a:p>
          <a:p>
            <a:pPr marL="469265" marR="6350" indent="-228600" algn="just">
              <a:lnSpc>
                <a:spcPct val="110400"/>
              </a:lnSpc>
              <a:spcBef>
                <a:spcPts val="75"/>
              </a:spcBef>
              <a:buFont typeface="Symbol"/>
              <a:buChar char=""/>
              <a:tabLst>
                <a:tab pos="469900" algn="l"/>
              </a:tabLst>
            </a:pPr>
            <a:r>
              <a:rPr sz="1200" dirty="0">
                <a:latin typeface="Times New Roman"/>
                <a:cs typeface="Times New Roman"/>
              </a:rPr>
              <a:t>The</a:t>
            </a:r>
            <a:r>
              <a:rPr sz="1200" spc="-75" dirty="0">
                <a:latin typeface="Times New Roman"/>
                <a:cs typeface="Times New Roman"/>
              </a:rPr>
              <a:t> </a:t>
            </a:r>
            <a:r>
              <a:rPr sz="1200" b="1" i="1" u="heavy" spc="-5" dirty="0">
                <a:uFill>
                  <a:solidFill>
                    <a:srgbClr val="000000"/>
                  </a:solidFill>
                </a:uFill>
                <a:latin typeface="Times New Roman"/>
                <a:cs typeface="Times New Roman"/>
              </a:rPr>
              <a:t>beta</a:t>
            </a:r>
            <a:r>
              <a:rPr sz="1200" b="1" i="1" u="heavy" spc="-50" dirty="0">
                <a:uFill>
                  <a:solidFill>
                    <a:srgbClr val="000000"/>
                  </a:solidFill>
                </a:uFill>
                <a:latin typeface="Times New Roman"/>
                <a:cs typeface="Times New Roman"/>
              </a:rPr>
              <a:t> </a:t>
            </a:r>
            <a:r>
              <a:rPr sz="1200" b="1" i="1" u="heavy" dirty="0">
                <a:uFill>
                  <a:solidFill>
                    <a:srgbClr val="000000"/>
                  </a:solidFill>
                </a:uFill>
                <a:latin typeface="Times New Roman"/>
                <a:cs typeface="Times New Roman"/>
              </a:rPr>
              <a:t>test</a:t>
            </a:r>
            <a:r>
              <a:rPr sz="1200" b="1" i="1" spc="-60" dirty="0">
                <a:latin typeface="Times New Roman"/>
                <a:cs typeface="Times New Roman"/>
              </a:rPr>
              <a:t> </a:t>
            </a:r>
            <a:r>
              <a:rPr sz="1200" spc="-5" dirty="0">
                <a:latin typeface="Times New Roman"/>
                <a:cs typeface="Times New Roman"/>
              </a:rPr>
              <a:t>is</a:t>
            </a:r>
            <a:r>
              <a:rPr sz="1200" spc="-60" dirty="0">
                <a:latin typeface="Times New Roman"/>
                <a:cs typeface="Times New Roman"/>
              </a:rPr>
              <a:t> </a:t>
            </a:r>
            <a:r>
              <a:rPr sz="1200" dirty="0">
                <a:latin typeface="Times New Roman"/>
                <a:cs typeface="Times New Roman"/>
              </a:rPr>
              <a:t>conducted</a:t>
            </a:r>
            <a:r>
              <a:rPr sz="1200" spc="-60" dirty="0">
                <a:latin typeface="Times New Roman"/>
                <a:cs typeface="Times New Roman"/>
              </a:rPr>
              <a:t> </a:t>
            </a:r>
            <a:r>
              <a:rPr sz="1200" spc="-5" dirty="0">
                <a:latin typeface="Times New Roman"/>
                <a:cs typeface="Times New Roman"/>
              </a:rPr>
              <a:t>at</a:t>
            </a:r>
            <a:r>
              <a:rPr sz="1200" spc="-60" dirty="0">
                <a:latin typeface="Times New Roman"/>
                <a:cs typeface="Times New Roman"/>
              </a:rPr>
              <a:t> </a:t>
            </a:r>
            <a:r>
              <a:rPr sz="1200" dirty="0">
                <a:latin typeface="Times New Roman"/>
                <a:cs typeface="Times New Roman"/>
              </a:rPr>
              <a:t>one</a:t>
            </a:r>
            <a:r>
              <a:rPr sz="1200" spc="-55" dirty="0">
                <a:latin typeface="Times New Roman"/>
                <a:cs typeface="Times New Roman"/>
              </a:rPr>
              <a:t> </a:t>
            </a:r>
            <a:r>
              <a:rPr sz="1200" dirty="0">
                <a:latin typeface="Times New Roman"/>
                <a:cs typeface="Times New Roman"/>
              </a:rPr>
              <a:t>or</a:t>
            </a:r>
            <a:r>
              <a:rPr sz="1200" spc="-60" dirty="0">
                <a:latin typeface="Times New Roman"/>
                <a:cs typeface="Times New Roman"/>
              </a:rPr>
              <a:t> </a:t>
            </a:r>
            <a:r>
              <a:rPr sz="1200" dirty="0">
                <a:latin typeface="Times New Roman"/>
                <a:cs typeface="Times New Roman"/>
              </a:rPr>
              <a:t>more</a:t>
            </a:r>
            <a:r>
              <a:rPr sz="1200" spc="-60" dirty="0">
                <a:latin typeface="Times New Roman"/>
                <a:cs typeface="Times New Roman"/>
              </a:rPr>
              <a:t> </a:t>
            </a:r>
            <a:r>
              <a:rPr sz="1200" dirty="0">
                <a:latin typeface="Times New Roman"/>
                <a:cs typeface="Times New Roman"/>
              </a:rPr>
              <a:t>end-user</a:t>
            </a:r>
            <a:r>
              <a:rPr sz="1200" spc="-55" dirty="0">
                <a:latin typeface="Times New Roman"/>
                <a:cs typeface="Times New Roman"/>
              </a:rPr>
              <a:t> </a:t>
            </a:r>
            <a:r>
              <a:rPr sz="1200" spc="-5" dirty="0">
                <a:latin typeface="Times New Roman"/>
                <a:cs typeface="Times New Roman"/>
              </a:rPr>
              <a:t>sites.</a:t>
            </a:r>
            <a:r>
              <a:rPr sz="1200" spc="-60" dirty="0">
                <a:latin typeface="Times New Roman"/>
                <a:cs typeface="Times New Roman"/>
              </a:rPr>
              <a:t> </a:t>
            </a:r>
            <a:r>
              <a:rPr sz="1200" dirty="0">
                <a:latin typeface="Times New Roman"/>
                <a:cs typeface="Times New Roman"/>
              </a:rPr>
              <a:t>Unlike</a:t>
            </a:r>
            <a:r>
              <a:rPr sz="1200" spc="-65" dirty="0">
                <a:latin typeface="Times New Roman"/>
                <a:cs typeface="Times New Roman"/>
              </a:rPr>
              <a:t> </a:t>
            </a:r>
            <a:r>
              <a:rPr sz="1200" spc="-5" dirty="0">
                <a:latin typeface="Times New Roman"/>
                <a:cs typeface="Times New Roman"/>
              </a:rPr>
              <a:t>alpha</a:t>
            </a:r>
            <a:r>
              <a:rPr sz="1200" spc="-55" dirty="0">
                <a:latin typeface="Times New Roman"/>
                <a:cs typeface="Times New Roman"/>
              </a:rPr>
              <a:t> </a:t>
            </a:r>
            <a:r>
              <a:rPr sz="1200" dirty="0">
                <a:latin typeface="Times New Roman"/>
                <a:cs typeface="Times New Roman"/>
              </a:rPr>
              <a:t>testing,</a:t>
            </a:r>
            <a:r>
              <a:rPr sz="1200" spc="-6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developer  generally is not </a:t>
            </a:r>
            <a:r>
              <a:rPr sz="1200" spc="-5" dirty="0">
                <a:latin typeface="Times New Roman"/>
                <a:cs typeface="Times New Roman"/>
              </a:rPr>
              <a:t>present. Therefore, </a:t>
            </a:r>
            <a:r>
              <a:rPr sz="1200" dirty="0">
                <a:latin typeface="Times New Roman"/>
                <a:cs typeface="Times New Roman"/>
              </a:rPr>
              <a:t>the </a:t>
            </a:r>
            <a:r>
              <a:rPr sz="1200" spc="-5" dirty="0">
                <a:latin typeface="Times New Roman"/>
                <a:cs typeface="Times New Roman"/>
              </a:rPr>
              <a:t>beta </a:t>
            </a:r>
            <a:r>
              <a:rPr sz="1200" dirty="0">
                <a:latin typeface="Times New Roman"/>
                <a:cs typeface="Times New Roman"/>
              </a:rPr>
              <a:t>test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“live” application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in  </a:t>
            </a:r>
            <a:r>
              <a:rPr sz="1200" spc="-5" dirty="0">
                <a:latin typeface="Times New Roman"/>
                <a:cs typeface="Times New Roman"/>
              </a:rPr>
              <a:t>an environment that </a:t>
            </a:r>
            <a:r>
              <a:rPr sz="1200" dirty="0">
                <a:latin typeface="Times New Roman"/>
                <a:cs typeface="Times New Roman"/>
              </a:rPr>
              <a:t>cannot be </a:t>
            </a:r>
            <a:r>
              <a:rPr sz="1200" spc="-5" dirty="0">
                <a:latin typeface="Times New Roman"/>
                <a:cs typeface="Times New Roman"/>
              </a:rPr>
              <a:t>controlled </a:t>
            </a:r>
            <a:r>
              <a:rPr sz="1200" spc="10" dirty="0">
                <a:latin typeface="Times New Roman"/>
                <a:cs typeface="Times New Roman"/>
              </a:rPr>
              <a:t>by </a:t>
            </a:r>
            <a:r>
              <a:rPr sz="1200" dirty="0">
                <a:latin typeface="Times New Roman"/>
                <a:cs typeface="Times New Roman"/>
              </a:rPr>
              <a:t>the</a:t>
            </a:r>
            <a:r>
              <a:rPr sz="1200" spc="-10" dirty="0">
                <a:latin typeface="Times New Roman"/>
                <a:cs typeface="Times New Roman"/>
              </a:rPr>
              <a:t> </a:t>
            </a:r>
            <a:r>
              <a:rPr sz="1200" spc="-5" dirty="0">
                <a:latin typeface="Times New Roman"/>
                <a:cs typeface="Times New Roman"/>
              </a:rPr>
              <a:t>developer.</a:t>
            </a:r>
            <a:endParaRPr sz="1200" dirty="0">
              <a:latin typeface="Times New Roman"/>
              <a:cs typeface="Times New Roman"/>
            </a:endParaRPr>
          </a:p>
          <a:p>
            <a:pPr marL="469265" marR="6985" indent="-228600" algn="just">
              <a:lnSpc>
                <a:spcPct val="110300"/>
              </a:lnSpc>
              <a:spcBef>
                <a:spcPts val="80"/>
              </a:spcBef>
              <a:buFont typeface="Symbol"/>
              <a:buChar char=""/>
              <a:tabLst>
                <a:tab pos="469900" algn="l"/>
              </a:tabLst>
            </a:pPr>
            <a:r>
              <a:rPr sz="1200" dirty="0">
                <a:latin typeface="Times New Roman"/>
                <a:cs typeface="Times New Roman"/>
              </a:rPr>
              <a:t>The </a:t>
            </a:r>
            <a:r>
              <a:rPr sz="1200" spc="-5" dirty="0">
                <a:latin typeface="Times New Roman"/>
                <a:cs typeface="Times New Roman"/>
              </a:rPr>
              <a:t>customer records all problems (real </a:t>
            </a:r>
            <a:r>
              <a:rPr sz="1200" dirty="0">
                <a:latin typeface="Times New Roman"/>
                <a:cs typeface="Times New Roman"/>
              </a:rPr>
              <a:t>or </a:t>
            </a:r>
            <a:r>
              <a:rPr sz="1200" spc="-5" dirty="0">
                <a:latin typeface="Times New Roman"/>
                <a:cs typeface="Times New Roman"/>
              </a:rPr>
              <a:t>imagined) </a:t>
            </a:r>
            <a:r>
              <a:rPr sz="1200" dirty="0">
                <a:latin typeface="Times New Roman"/>
                <a:cs typeface="Times New Roman"/>
              </a:rPr>
              <a:t>that </a:t>
            </a:r>
            <a:r>
              <a:rPr sz="1200" spc="-5" dirty="0">
                <a:latin typeface="Times New Roman"/>
                <a:cs typeface="Times New Roman"/>
              </a:rPr>
              <a:t>are encountered </a:t>
            </a:r>
            <a:r>
              <a:rPr sz="1200" dirty="0">
                <a:latin typeface="Times New Roman"/>
                <a:cs typeface="Times New Roman"/>
              </a:rPr>
              <a:t>during </a:t>
            </a:r>
            <a:r>
              <a:rPr sz="1200" spc="-5" dirty="0">
                <a:latin typeface="Times New Roman"/>
                <a:cs typeface="Times New Roman"/>
              </a:rPr>
              <a:t>beta  </a:t>
            </a:r>
            <a:r>
              <a:rPr sz="1200" dirty="0">
                <a:latin typeface="Times New Roman"/>
                <a:cs typeface="Times New Roman"/>
              </a:rPr>
              <a:t>testing </a:t>
            </a:r>
            <a:r>
              <a:rPr sz="1200" spc="-5" dirty="0">
                <a:latin typeface="Times New Roman"/>
                <a:cs typeface="Times New Roman"/>
              </a:rPr>
              <a:t>and reports </a:t>
            </a:r>
            <a:r>
              <a:rPr sz="1200" dirty="0">
                <a:latin typeface="Times New Roman"/>
                <a:cs typeface="Times New Roman"/>
              </a:rPr>
              <a:t>these to the </a:t>
            </a:r>
            <a:r>
              <a:rPr sz="1200" spc="-5" dirty="0">
                <a:latin typeface="Times New Roman"/>
                <a:cs typeface="Times New Roman"/>
              </a:rPr>
              <a:t>developer at regular intervals. As </a:t>
            </a:r>
            <a:r>
              <a:rPr sz="1200" dirty="0">
                <a:latin typeface="Times New Roman"/>
                <a:cs typeface="Times New Roman"/>
              </a:rPr>
              <a:t>a </a:t>
            </a:r>
            <a:r>
              <a:rPr sz="1200" spc="-5" dirty="0">
                <a:latin typeface="Times New Roman"/>
                <a:cs typeface="Times New Roman"/>
              </a:rPr>
              <a:t>result </a:t>
            </a:r>
            <a:r>
              <a:rPr sz="1200" dirty="0">
                <a:latin typeface="Times New Roman"/>
                <a:cs typeface="Times New Roman"/>
              </a:rPr>
              <a:t>of </a:t>
            </a:r>
            <a:r>
              <a:rPr sz="1200" spc="-5" dirty="0">
                <a:latin typeface="Times New Roman"/>
                <a:cs typeface="Times New Roman"/>
              </a:rPr>
              <a:t>problems  reported </a:t>
            </a:r>
            <a:r>
              <a:rPr sz="1200" dirty="0">
                <a:latin typeface="Times New Roman"/>
                <a:cs typeface="Times New Roman"/>
              </a:rPr>
              <a:t>during </a:t>
            </a:r>
            <a:r>
              <a:rPr sz="1200" spc="-5" dirty="0">
                <a:latin typeface="Times New Roman"/>
                <a:cs typeface="Times New Roman"/>
              </a:rPr>
              <a:t>beta </a:t>
            </a:r>
            <a:r>
              <a:rPr sz="1200" dirty="0">
                <a:latin typeface="Times New Roman"/>
                <a:cs typeface="Times New Roman"/>
              </a:rPr>
              <a:t>tests, </a:t>
            </a:r>
            <a:r>
              <a:rPr sz="1200" spc="-10" dirty="0">
                <a:latin typeface="Times New Roman"/>
                <a:cs typeface="Times New Roman"/>
              </a:rPr>
              <a:t>you </a:t>
            </a:r>
            <a:r>
              <a:rPr sz="1200" dirty="0">
                <a:latin typeface="Times New Roman"/>
                <a:cs typeface="Times New Roman"/>
              </a:rPr>
              <a:t>make </a:t>
            </a:r>
            <a:r>
              <a:rPr sz="1200" spc="-5" dirty="0">
                <a:latin typeface="Times New Roman"/>
                <a:cs typeface="Times New Roman"/>
              </a:rPr>
              <a:t>modifications and </a:t>
            </a:r>
            <a:r>
              <a:rPr sz="1200" dirty="0">
                <a:latin typeface="Times New Roman"/>
                <a:cs typeface="Times New Roman"/>
              </a:rPr>
              <a:t>then </a:t>
            </a:r>
            <a:r>
              <a:rPr sz="1200" spc="-5" dirty="0">
                <a:latin typeface="Times New Roman"/>
                <a:cs typeface="Times New Roman"/>
              </a:rPr>
              <a:t>prepare </a:t>
            </a:r>
            <a:r>
              <a:rPr sz="1200" dirty="0">
                <a:latin typeface="Times New Roman"/>
                <a:cs typeface="Times New Roman"/>
              </a:rPr>
              <a:t>for </a:t>
            </a:r>
            <a:r>
              <a:rPr sz="1200" spc="-5" dirty="0">
                <a:latin typeface="Times New Roman"/>
                <a:cs typeface="Times New Roman"/>
              </a:rPr>
              <a:t>release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product to the entire </a:t>
            </a:r>
            <a:r>
              <a:rPr sz="1200" spc="-5" dirty="0">
                <a:latin typeface="Times New Roman"/>
                <a:cs typeface="Times New Roman"/>
              </a:rPr>
              <a:t>customer</a:t>
            </a:r>
            <a:r>
              <a:rPr sz="1200" spc="-20" dirty="0">
                <a:latin typeface="Times New Roman"/>
                <a:cs typeface="Times New Roman"/>
              </a:rPr>
              <a:t> </a:t>
            </a:r>
            <a:r>
              <a:rPr sz="1200" spc="-5" dirty="0">
                <a:latin typeface="Times New Roman"/>
                <a:cs typeface="Times New Roman"/>
              </a:rPr>
              <a:t>base.</a:t>
            </a:r>
            <a:endParaRPr sz="1200" dirty="0">
              <a:latin typeface="Times New Roman"/>
              <a:cs typeface="Times New Roman"/>
            </a:endParaRPr>
          </a:p>
          <a:p>
            <a:pPr marL="469265" marR="5715" indent="-228600" algn="just">
              <a:lnSpc>
                <a:spcPct val="110100"/>
              </a:lnSpc>
              <a:spcBef>
                <a:spcPts val="15"/>
              </a:spcBef>
              <a:buSzPct val="75000"/>
              <a:buFont typeface="Symbol"/>
              <a:buChar char=""/>
              <a:tabLst>
                <a:tab pos="469900" algn="l"/>
              </a:tabLst>
            </a:pPr>
            <a:r>
              <a:rPr sz="1200" spc="-5" dirty="0">
                <a:latin typeface="Times New Roman"/>
                <a:cs typeface="Times New Roman"/>
              </a:rPr>
              <a:t>A variation </a:t>
            </a:r>
            <a:r>
              <a:rPr sz="1200" dirty="0">
                <a:latin typeface="Times New Roman"/>
                <a:cs typeface="Times New Roman"/>
              </a:rPr>
              <a:t>on </a:t>
            </a:r>
            <a:r>
              <a:rPr sz="1200" spc="-5" dirty="0">
                <a:latin typeface="Times New Roman"/>
                <a:cs typeface="Times New Roman"/>
              </a:rPr>
              <a:t>beta testing, called </a:t>
            </a:r>
            <a:r>
              <a:rPr sz="1200" b="1" i="1" dirty="0">
                <a:latin typeface="Times New Roman"/>
                <a:cs typeface="Times New Roman"/>
              </a:rPr>
              <a:t>customer </a:t>
            </a:r>
            <a:r>
              <a:rPr sz="1200" b="1" i="1" spc="-5" dirty="0">
                <a:latin typeface="Times New Roman"/>
                <a:cs typeface="Times New Roman"/>
              </a:rPr>
              <a:t>acceptance </a:t>
            </a:r>
            <a:r>
              <a:rPr sz="1200" b="1" i="1" dirty="0">
                <a:latin typeface="Times New Roman"/>
                <a:cs typeface="Times New Roman"/>
              </a:rPr>
              <a:t>testing</a:t>
            </a:r>
            <a:r>
              <a:rPr sz="1200" i="1" dirty="0">
                <a:latin typeface="Times New Roman"/>
                <a:cs typeface="Times New Roman"/>
              </a:rPr>
              <a:t>, </a:t>
            </a:r>
            <a:r>
              <a:rPr sz="1200" spc="-5" dirty="0">
                <a:latin typeface="Times New Roman"/>
                <a:cs typeface="Times New Roman"/>
              </a:rPr>
              <a:t>is </a:t>
            </a:r>
            <a:r>
              <a:rPr sz="1200" dirty="0">
                <a:latin typeface="Times New Roman"/>
                <a:cs typeface="Times New Roman"/>
              </a:rPr>
              <a:t>sometimes </a:t>
            </a:r>
            <a:r>
              <a:rPr sz="1200" spc="-5" dirty="0">
                <a:latin typeface="Times New Roman"/>
                <a:cs typeface="Times New Roman"/>
              </a:rPr>
              <a:t>performed  when custom software is delivered </a:t>
            </a:r>
            <a:r>
              <a:rPr sz="1200" dirty="0">
                <a:latin typeface="Times New Roman"/>
                <a:cs typeface="Times New Roman"/>
              </a:rPr>
              <a:t>to a </a:t>
            </a:r>
            <a:r>
              <a:rPr sz="1200" spc="-5" dirty="0">
                <a:latin typeface="Times New Roman"/>
                <a:cs typeface="Times New Roman"/>
              </a:rPr>
              <a:t>customer under </a:t>
            </a:r>
            <a:r>
              <a:rPr sz="1200" dirty="0">
                <a:latin typeface="Times New Roman"/>
                <a:cs typeface="Times New Roman"/>
              </a:rPr>
              <a:t>contract. The </a:t>
            </a:r>
            <a:r>
              <a:rPr sz="1200" spc="-5" dirty="0">
                <a:latin typeface="Times New Roman"/>
                <a:cs typeface="Times New Roman"/>
              </a:rPr>
              <a:t>customer performs </a:t>
            </a:r>
            <a:r>
              <a:rPr sz="1200" dirty="0">
                <a:latin typeface="Times New Roman"/>
                <a:cs typeface="Times New Roman"/>
              </a:rPr>
              <a:t>a  </a:t>
            </a:r>
            <a:r>
              <a:rPr sz="1200" spc="-5" dirty="0">
                <a:latin typeface="Times New Roman"/>
                <a:cs typeface="Times New Roman"/>
              </a:rPr>
              <a:t>series </a:t>
            </a:r>
            <a:r>
              <a:rPr sz="1200" dirty="0">
                <a:latin typeface="Times New Roman"/>
                <a:cs typeface="Times New Roman"/>
              </a:rPr>
              <a:t>of specific </a:t>
            </a:r>
            <a:r>
              <a:rPr sz="1200" spc="-5" dirty="0">
                <a:latin typeface="Times New Roman"/>
                <a:cs typeface="Times New Roman"/>
              </a:rPr>
              <a:t>tests </a:t>
            </a:r>
            <a:r>
              <a:rPr sz="1200" dirty="0">
                <a:latin typeface="Times New Roman"/>
                <a:cs typeface="Times New Roman"/>
              </a:rPr>
              <a:t>in </a:t>
            </a:r>
            <a:r>
              <a:rPr sz="1200" spc="-5" dirty="0">
                <a:latin typeface="Times New Roman"/>
                <a:cs typeface="Times New Roman"/>
              </a:rPr>
              <a:t>an attempt </a:t>
            </a:r>
            <a:r>
              <a:rPr sz="1200" dirty="0">
                <a:latin typeface="Times New Roman"/>
                <a:cs typeface="Times New Roman"/>
              </a:rPr>
              <a:t>to uncover </a:t>
            </a:r>
            <a:r>
              <a:rPr sz="1200" spc="-5" dirty="0">
                <a:latin typeface="Times New Roman"/>
                <a:cs typeface="Times New Roman"/>
              </a:rPr>
              <a:t>errors </a:t>
            </a:r>
            <a:r>
              <a:rPr sz="1200" dirty="0">
                <a:latin typeface="Times New Roman"/>
                <a:cs typeface="Times New Roman"/>
              </a:rPr>
              <a:t>before </a:t>
            </a:r>
            <a:r>
              <a:rPr sz="1200" spc="-5" dirty="0">
                <a:latin typeface="Times New Roman"/>
                <a:cs typeface="Times New Roman"/>
              </a:rPr>
              <a:t>accepting </a:t>
            </a:r>
            <a:r>
              <a:rPr sz="1200" dirty="0">
                <a:latin typeface="Times New Roman"/>
                <a:cs typeface="Times New Roman"/>
              </a:rPr>
              <a:t>the </a:t>
            </a:r>
            <a:r>
              <a:rPr sz="1200" spc="-5" dirty="0">
                <a:latin typeface="Times New Roman"/>
                <a:cs typeface="Times New Roman"/>
              </a:rPr>
              <a:t>software from  </a:t>
            </a:r>
            <a:r>
              <a:rPr sz="1200" dirty="0">
                <a:latin typeface="Times New Roman"/>
                <a:cs typeface="Times New Roman"/>
              </a:rPr>
              <a:t>the</a:t>
            </a:r>
            <a:r>
              <a:rPr sz="1200" spc="-5" dirty="0">
                <a:latin typeface="Times New Roman"/>
                <a:cs typeface="Times New Roman"/>
              </a:rPr>
              <a:t> developer.</a:t>
            </a:r>
            <a:r>
              <a:rPr sz="900" i="1" dirty="0">
                <a:latin typeface="Carlito"/>
                <a:cs typeface="Carlito"/>
              </a:rPr>
              <a:t> </a:t>
            </a:r>
            <a:endParaRPr sz="900" dirty="0">
              <a:latin typeface="Carlito"/>
              <a:cs typeface="Carlito"/>
            </a:endParaRPr>
          </a:p>
          <a:p>
            <a:pPr marL="469265">
              <a:lnSpc>
                <a:spcPct val="100000"/>
              </a:lnSpc>
              <a:spcBef>
                <a:spcPts val="200"/>
              </a:spcBef>
            </a:pPr>
            <a:r>
              <a:rPr sz="900" i="1" dirty="0">
                <a:latin typeface="Carlito"/>
                <a:cs typeface="Carlito"/>
              </a:rPr>
              <a:t> </a:t>
            </a:r>
            <a:endParaRPr sz="900" dirty="0">
              <a:latin typeface="Carlito"/>
              <a:cs typeface="Carlito"/>
            </a:endParaRPr>
          </a:p>
          <a:p>
            <a:pPr marL="12700" algn="just">
              <a:lnSpc>
                <a:spcPct val="100000"/>
              </a:lnSpc>
              <a:spcBef>
                <a:spcPts val="160"/>
              </a:spcBef>
            </a:pPr>
            <a:r>
              <a:rPr sz="1200" b="1" spc="-5" dirty="0">
                <a:latin typeface="Times New Roman"/>
                <a:cs typeface="Times New Roman"/>
              </a:rPr>
              <a:t>D: SYSTEM</a:t>
            </a:r>
            <a:r>
              <a:rPr sz="1200" b="1" spc="-10" dirty="0">
                <a:latin typeface="Times New Roman"/>
                <a:cs typeface="Times New Roman"/>
              </a:rPr>
              <a:t> </a:t>
            </a:r>
            <a:r>
              <a:rPr sz="1200" b="1" spc="-5" dirty="0">
                <a:latin typeface="Times New Roman"/>
                <a:cs typeface="Times New Roman"/>
              </a:rPr>
              <a:t>TESTING</a:t>
            </a:r>
            <a:endParaRPr sz="1200" dirty="0">
              <a:latin typeface="Times New Roman"/>
              <a:cs typeface="Times New Roman"/>
            </a:endParaRPr>
          </a:p>
          <a:p>
            <a:pPr marL="274320" lvl="1" indent="-262255" algn="just">
              <a:lnSpc>
                <a:spcPct val="100000"/>
              </a:lnSpc>
              <a:spcBef>
                <a:spcPts val="140"/>
              </a:spcBef>
              <a:buAutoNum type="arabicPeriod"/>
              <a:tabLst>
                <a:tab pos="274955" algn="l"/>
              </a:tabLst>
            </a:pPr>
            <a:r>
              <a:rPr sz="1200" b="1" spc="-5" dirty="0">
                <a:latin typeface="Times New Roman"/>
                <a:cs typeface="Times New Roman"/>
              </a:rPr>
              <a:t>:Recovery </a:t>
            </a:r>
            <a:r>
              <a:rPr sz="1200" b="1" dirty="0">
                <a:latin typeface="Times New Roman"/>
                <a:cs typeface="Times New Roman"/>
              </a:rPr>
              <a:t>Testing</a:t>
            </a:r>
            <a:endParaRPr sz="1200" dirty="0">
              <a:latin typeface="Times New Roman"/>
              <a:cs typeface="Times New Roman"/>
            </a:endParaRPr>
          </a:p>
          <a:p>
            <a:pPr marL="469265" marR="6985" lvl="2" indent="-228600" algn="just">
              <a:lnSpc>
                <a:spcPct val="110800"/>
              </a:lnSpc>
              <a:spcBef>
                <a:spcPts val="50"/>
              </a:spcBef>
              <a:buFont typeface="Symbol"/>
              <a:buChar char=""/>
              <a:tabLst>
                <a:tab pos="469900" algn="l"/>
              </a:tabLst>
            </a:pPr>
            <a:r>
              <a:rPr sz="1200" dirty="0">
                <a:latin typeface="Times New Roman"/>
                <a:cs typeface="Times New Roman"/>
              </a:rPr>
              <a:t>Many </a:t>
            </a:r>
            <a:r>
              <a:rPr sz="1200" spc="-5" dirty="0">
                <a:latin typeface="Times New Roman"/>
                <a:cs typeface="Times New Roman"/>
              </a:rPr>
              <a:t>computer-based </a:t>
            </a:r>
            <a:r>
              <a:rPr sz="1200" dirty="0">
                <a:latin typeface="Times New Roman"/>
                <a:cs typeface="Times New Roman"/>
              </a:rPr>
              <a:t>systems must </a:t>
            </a:r>
            <a:r>
              <a:rPr sz="1200" spc="-5" dirty="0">
                <a:latin typeface="Times New Roman"/>
                <a:cs typeface="Times New Roman"/>
              </a:rPr>
              <a:t>recover </a:t>
            </a:r>
            <a:r>
              <a:rPr sz="1200" dirty="0">
                <a:latin typeface="Times New Roman"/>
                <a:cs typeface="Times New Roman"/>
              </a:rPr>
              <a:t>from </a:t>
            </a:r>
            <a:r>
              <a:rPr sz="1200" spc="-5" dirty="0">
                <a:latin typeface="Times New Roman"/>
                <a:cs typeface="Times New Roman"/>
              </a:rPr>
              <a:t>faults and resume </a:t>
            </a:r>
            <a:r>
              <a:rPr sz="1200" dirty="0">
                <a:latin typeface="Times New Roman"/>
                <a:cs typeface="Times New Roman"/>
              </a:rPr>
              <a:t>processing with little  or no</a:t>
            </a:r>
            <a:r>
              <a:rPr sz="1200" spc="-10" dirty="0">
                <a:latin typeface="Times New Roman"/>
                <a:cs typeface="Times New Roman"/>
              </a:rPr>
              <a:t> </a:t>
            </a:r>
            <a:r>
              <a:rPr sz="1200" spc="-5" dirty="0">
                <a:latin typeface="Times New Roman"/>
                <a:cs typeface="Times New Roman"/>
              </a:rPr>
              <a:t>downtime.</a:t>
            </a:r>
            <a:endParaRPr sz="1200" dirty="0">
              <a:latin typeface="Times New Roman"/>
              <a:cs typeface="Times New Roman"/>
            </a:endParaRPr>
          </a:p>
          <a:p>
            <a:pPr marL="469265" marR="7620" lvl="2" indent="-228600" algn="just">
              <a:lnSpc>
                <a:spcPct val="110400"/>
              </a:lnSpc>
              <a:spcBef>
                <a:spcPts val="80"/>
              </a:spcBef>
              <a:buFont typeface="Symbol"/>
              <a:buChar char=""/>
              <a:tabLst>
                <a:tab pos="469900" algn="l"/>
              </a:tabLst>
            </a:pPr>
            <a:r>
              <a:rPr sz="1200" spc="-10" dirty="0">
                <a:latin typeface="Times New Roman"/>
                <a:cs typeface="Times New Roman"/>
              </a:rPr>
              <a:t>In </a:t>
            </a:r>
            <a:r>
              <a:rPr sz="1200" dirty="0">
                <a:latin typeface="Times New Roman"/>
                <a:cs typeface="Times New Roman"/>
              </a:rPr>
              <a:t>some </a:t>
            </a:r>
            <a:r>
              <a:rPr sz="1200" spc="-5" dirty="0">
                <a:latin typeface="Times New Roman"/>
                <a:cs typeface="Times New Roman"/>
              </a:rPr>
              <a:t>cases, </a:t>
            </a:r>
            <a:r>
              <a:rPr sz="1200" dirty="0">
                <a:latin typeface="Times New Roman"/>
                <a:cs typeface="Times New Roman"/>
              </a:rPr>
              <a:t>a </a:t>
            </a:r>
            <a:r>
              <a:rPr sz="1200" spc="-5" dirty="0">
                <a:latin typeface="Times New Roman"/>
                <a:cs typeface="Times New Roman"/>
              </a:rPr>
              <a:t>system </a:t>
            </a:r>
            <a:r>
              <a:rPr sz="1200" dirty="0">
                <a:latin typeface="Times New Roman"/>
                <a:cs typeface="Times New Roman"/>
              </a:rPr>
              <a:t>must be </a:t>
            </a:r>
            <a:r>
              <a:rPr sz="1200" spc="-5" dirty="0">
                <a:latin typeface="Times New Roman"/>
                <a:cs typeface="Times New Roman"/>
              </a:rPr>
              <a:t>fault tolerant; that is, processing </a:t>
            </a:r>
            <a:r>
              <a:rPr sz="1200" dirty="0">
                <a:latin typeface="Times New Roman"/>
                <a:cs typeface="Times New Roman"/>
              </a:rPr>
              <a:t>faults must not </a:t>
            </a:r>
            <a:r>
              <a:rPr sz="1200" spc="-5" dirty="0">
                <a:latin typeface="Times New Roman"/>
                <a:cs typeface="Times New Roman"/>
              </a:rPr>
              <a:t>cause  overall system </a:t>
            </a:r>
            <a:r>
              <a:rPr sz="1200" dirty="0">
                <a:latin typeface="Times New Roman"/>
                <a:cs typeface="Times New Roman"/>
              </a:rPr>
              <a:t>function to </a:t>
            </a:r>
            <a:r>
              <a:rPr sz="1200" spc="-5" dirty="0">
                <a:latin typeface="Times New Roman"/>
                <a:cs typeface="Times New Roman"/>
              </a:rPr>
              <a:t>cease. </a:t>
            </a:r>
            <a:r>
              <a:rPr sz="1200" spc="-10" dirty="0">
                <a:latin typeface="Times New Roman"/>
                <a:cs typeface="Times New Roman"/>
              </a:rPr>
              <a:t>In </a:t>
            </a:r>
            <a:r>
              <a:rPr sz="1200" dirty="0">
                <a:latin typeface="Times New Roman"/>
                <a:cs typeface="Times New Roman"/>
              </a:rPr>
              <a:t>other </a:t>
            </a:r>
            <a:r>
              <a:rPr sz="1200" spc="-5" dirty="0">
                <a:latin typeface="Times New Roman"/>
                <a:cs typeface="Times New Roman"/>
              </a:rPr>
              <a:t>cases, </a:t>
            </a:r>
            <a:r>
              <a:rPr sz="1200" dirty="0">
                <a:latin typeface="Times New Roman"/>
                <a:cs typeface="Times New Roman"/>
              </a:rPr>
              <a:t>a </a:t>
            </a:r>
            <a:r>
              <a:rPr sz="1200" spc="-5" dirty="0">
                <a:latin typeface="Times New Roman"/>
                <a:cs typeface="Times New Roman"/>
              </a:rPr>
              <a:t>system </a:t>
            </a:r>
            <a:r>
              <a:rPr sz="1200" dirty="0">
                <a:latin typeface="Times New Roman"/>
                <a:cs typeface="Times New Roman"/>
              </a:rPr>
              <a:t>failure must be </a:t>
            </a:r>
            <a:r>
              <a:rPr sz="1200" spc="-5" dirty="0">
                <a:latin typeface="Times New Roman"/>
                <a:cs typeface="Times New Roman"/>
              </a:rPr>
              <a:t>corrected </a:t>
            </a:r>
            <a:r>
              <a:rPr sz="1200" dirty="0">
                <a:latin typeface="Times New Roman"/>
                <a:cs typeface="Times New Roman"/>
              </a:rPr>
              <a:t>within  a </a:t>
            </a:r>
            <a:r>
              <a:rPr sz="1200" spc="-5" dirty="0">
                <a:latin typeface="Times New Roman"/>
                <a:cs typeface="Times New Roman"/>
              </a:rPr>
              <a:t>specified </a:t>
            </a:r>
            <a:r>
              <a:rPr sz="1200" dirty="0">
                <a:latin typeface="Times New Roman"/>
                <a:cs typeface="Times New Roman"/>
              </a:rPr>
              <a:t>period of time or </a:t>
            </a:r>
            <a:r>
              <a:rPr sz="1200" spc="-5" dirty="0">
                <a:latin typeface="Times New Roman"/>
                <a:cs typeface="Times New Roman"/>
              </a:rPr>
              <a:t>severe economic </a:t>
            </a:r>
            <a:r>
              <a:rPr sz="1200" dirty="0">
                <a:latin typeface="Times New Roman"/>
                <a:cs typeface="Times New Roman"/>
              </a:rPr>
              <a:t>damage </a:t>
            </a:r>
            <a:r>
              <a:rPr sz="1200" spc="-5" dirty="0">
                <a:latin typeface="Times New Roman"/>
                <a:cs typeface="Times New Roman"/>
              </a:rPr>
              <a:t>will</a:t>
            </a:r>
            <a:r>
              <a:rPr sz="1200" dirty="0">
                <a:latin typeface="Times New Roman"/>
                <a:cs typeface="Times New Roman"/>
              </a:rPr>
              <a:t> </a:t>
            </a:r>
            <a:r>
              <a:rPr sz="1200" spc="-5" dirty="0">
                <a:latin typeface="Times New Roman"/>
                <a:cs typeface="Times New Roman"/>
              </a:rPr>
              <a:t>occur.</a:t>
            </a:r>
            <a:endParaRPr sz="1200" dirty="0">
              <a:latin typeface="Times New Roman"/>
              <a:cs typeface="Times New Roman"/>
            </a:endParaRPr>
          </a:p>
          <a:p>
            <a:pPr marL="469265" marR="5715" lvl="2" indent="-228600" algn="just">
              <a:lnSpc>
                <a:spcPct val="110200"/>
              </a:lnSpc>
              <a:spcBef>
                <a:spcPts val="80"/>
              </a:spcBef>
              <a:buFont typeface="Symbol"/>
              <a:buChar char=""/>
              <a:tabLst>
                <a:tab pos="469900" algn="l"/>
              </a:tabLst>
            </a:pPr>
            <a:r>
              <a:rPr sz="1200" b="1" i="1" u="heavy" spc="-5" dirty="0">
                <a:uFill>
                  <a:solidFill>
                    <a:srgbClr val="000000"/>
                  </a:solidFill>
                </a:uFill>
                <a:latin typeface="Times New Roman"/>
                <a:cs typeface="Times New Roman"/>
              </a:rPr>
              <a:t>Recovery </a:t>
            </a:r>
            <a:r>
              <a:rPr sz="1200" b="1" i="1" u="heavy" dirty="0">
                <a:uFill>
                  <a:solidFill>
                    <a:srgbClr val="000000"/>
                  </a:solidFill>
                </a:uFill>
                <a:latin typeface="Times New Roman"/>
                <a:cs typeface="Times New Roman"/>
              </a:rPr>
              <a:t>testing</a:t>
            </a:r>
            <a:r>
              <a:rPr sz="1200" b="1" i="1" dirty="0">
                <a:latin typeface="Times New Roman"/>
                <a:cs typeface="Times New Roman"/>
              </a:rPr>
              <a:t> </a:t>
            </a:r>
            <a:r>
              <a:rPr sz="1200" spc="-5" dirty="0">
                <a:latin typeface="Times New Roman"/>
                <a:cs typeface="Times New Roman"/>
              </a:rPr>
              <a:t>is </a:t>
            </a:r>
            <a:r>
              <a:rPr sz="1200" dirty="0">
                <a:latin typeface="Times New Roman"/>
                <a:cs typeface="Times New Roman"/>
              </a:rPr>
              <a:t>a system test that forces the </a:t>
            </a:r>
            <a:r>
              <a:rPr sz="1200" spc="-5" dirty="0">
                <a:latin typeface="Times New Roman"/>
                <a:cs typeface="Times New Roman"/>
              </a:rPr>
              <a:t>software </a:t>
            </a:r>
            <a:r>
              <a:rPr sz="1200" dirty="0">
                <a:latin typeface="Times New Roman"/>
                <a:cs typeface="Times New Roman"/>
              </a:rPr>
              <a:t>to fail in a variety </a:t>
            </a:r>
            <a:r>
              <a:rPr sz="1200" spc="5" dirty="0">
                <a:latin typeface="Times New Roman"/>
                <a:cs typeface="Times New Roman"/>
              </a:rPr>
              <a:t>of </a:t>
            </a:r>
            <a:r>
              <a:rPr sz="1200" spc="-5" dirty="0">
                <a:latin typeface="Times New Roman"/>
                <a:cs typeface="Times New Roman"/>
              </a:rPr>
              <a:t>ways and  verifies </a:t>
            </a:r>
            <a:r>
              <a:rPr sz="1200" dirty="0">
                <a:latin typeface="Times New Roman"/>
                <a:cs typeface="Times New Roman"/>
              </a:rPr>
              <a:t>that recovery </a:t>
            </a:r>
            <a:r>
              <a:rPr sz="1200" spc="-5" dirty="0">
                <a:latin typeface="Times New Roman"/>
                <a:cs typeface="Times New Roman"/>
              </a:rPr>
              <a:t>is </a:t>
            </a:r>
            <a:r>
              <a:rPr sz="1200" dirty="0">
                <a:latin typeface="Times New Roman"/>
                <a:cs typeface="Times New Roman"/>
              </a:rPr>
              <a:t>properly </a:t>
            </a:r>
            <a:r>
              <a:rPr sz="1200" spc="-5" dirty="0">
                <a:latin typeface="Times New Roman"/>
                <a:cs typeface="Times New Roman"/>
              </a:rPr>
              <a:t>performed. </a:t>
            </a:r>
            <a:r>
              <a:rPr sz="1200" spc="-10" dirty="0">
                <a:latin typeface="Times New Roman"/>
                <a:cs typeface="Times New Roman"/>
              </a:rPr>
              <a:t>If </a:t>
            </a:r>
            <a:r>
              <a:rPr sz="1200" dirty="0">
                <a:latin typeface="Times New Roman"/>
                <a:cs typeface="Times New Roman"/>
              </a:rPr>
              <a:t>recovery </a:t>
            </a:r>
            <a:r>
              <a:rPr sz="1200" spc="-5" dirty="0">
                <a:latin typeface="Times New Roman"/>
                <a:cs typeface="Times New Roman"/>
              </a:rPr>
              <a:t>is </a:t>
            </a:r>
            <a:r>
              <a:rPr sz="1200" dirty="0">
                <a:latin typeface="Times New Roman"/>
                <a:cs typeface="Times New Roman"/>
              </a:rPr>
              <a:t>automatic </a:t>
            </a:r>
            <a:r>
              <a:rPr sz="1200" spc="-5" dirty="0">
                <a:latin typeface="Times New Roman"/>
                <a:cs typeface="Times New Roman"/>
              </a:rPr>
              <a:t>(performed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system itself), reinitialization, checkpointing mechanisms, data recovery, and restart are  evaluated</a:t>
            </a:r>
            <a:r>
              <a:rPr sz="1200" spc="-45" dirty="0">
                <a:latin typeface="Times New Roman"/>
                <a:cs typeface="Times New Roman"/>
              </a:rPr>
              <a:t> </a:t>
            </a:r>
            <a:r>
              <a:rPr sz="1200" dirty="0">
                <a:latin typeface="Times New Roman"/>
                <a:cs typeface="Times New Roman"/>
              </a:rPr>
              <a:t>for</a:t>
            </a:r>
            <a:r>
              <a:rPr sz="1200" spc="-50" dirty="0">
                <a:latin typeface="Times New Roman"/>
                <a:cs typeface="Times New Roman"/>
              </a:rPr>
              <a:t> </a:t>
            </a:r>
            <a:r>
              <a:rPr sz="1200" spc="-5" dirty="0">
                <a:latin typeface="Times New Roman"/>
                <a:cs typeface="Times New Roman"/>
              </a:rPr>
              <a:t>correctness.</a:t>
            </a:r>
            <a:r>
              <a:rPr sz="1200" spc="-30" dirty="0">
                <a:latin typeface="Times New Roman"/>
                <a:cs typeface="Times New Roman"/>
              </a:rPr>
              <a:t> </a:t>
            </a:r>
            <a:r>
              <a:rPr sz="1200" spc="-10" dirty="0">
                <a:latin typeface="Times New Roman"/>
                <a:cs typeface="Times New Roman"/>
              </a:rPr>
              <a:t>If</a:t>
            </a:r>
            <a:r>
              <a:rPr sz="1200" spc="-50" dirty="0">
                <a:latin typeface="Times New Roman"/>
                <a:cs typeface="Times New Roman"/>
              </a:rPr>
              <a:t> </a:t>
            </a:r>
            <a:r>
              <a:rPr sz="1200" dirty="0">
                <a:latin typeface="Times New Roman"/>
                <a:cs typeface="Times New Roman"/>
              </a:rPr>
              <a:t>recovery</a:t>
            </a:r>
            <a:r>
              <a:rPr sz="1200" spc="-60" dirty="0">
                <a:latin typeface="Times New Roman"/>
                <a:cs typeface="Times New Roman"/>
              </a:rPr>
              <a:t> </a:t>
            </a:r>
            <a:r>
              <a:rPr sz="1200" spc="-5" dirty="0">
                <a:latin typeface="Times New Roman"/>
                <a:cs typeface="Times New Roman"/>
              </a:rPr>
              <a:t>requires</a:t>
            </a:r>
            <a:r>
              <a:rPr sz="1200" spc="-45" dirty="0">
                <a:latin typeface="Times New Roman"/>
                <a:cs typeface="Times New Roman"/>
              </a:rPr>
              <a:t> </a:t>
            </a:r>
            <a:r>
              <a:rPr sz="1200" dirty="0">
                <a:latin typeface="Times New Roman"/>
                <a:cs typeface="Times New Roman"/>
              </a:rPr>
              <a:t>human</a:t>
            </a:r>
            <a:r>
              <a:rPr sz="1200" spc="-45" dirty="0">
                <a:latin typeface="Times New Roman"/>
                <a:cs typeface="Times New Roman"/>
              </a:rPr>
              <a:t> </a:t>
            </a:r>
            <a:r>
              <a:rPr sz="1200" spc="-5" dirty="0">
                <a:latin typeface="Times New Roman"/>
                <a:cs typeface="Times New Roman"/>
              </a:rPr>
              <a:t>intervention,</a:t>
            </a:r>
            <a:r>
              <a:rPr sz="1200" spc="-4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mean-time-to-repair  (MTTR) is evaluated </a:t>
            </a:r>
            <a:r>
              <a:rPr sz="1200" dirty="0">
                <a:latin typeface="Times New Roman"/>
                <a:cs typeface="Times New Roman"/>
              </a:rPr>
              <a:t>to </a:t>
            </a:r>
            <a:r>
              <a:rPr sz="1200" spc="-5" dirty="0">
                <a:latin typeface="Times New Roman"/>
                <a:cs typeface="Times New Roman"/>
              </a:rPr>
              <a:t>determine whether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within </a:t>
            </a:r>
            <a:r>
              <a:rPr sz="1200" spc="-5" dirty="0">
                <a:latin typeface="Times New Roman"/>
                <a:cs typeface="Times New Roman"/>
              </a:rPr>
              <a:t>acceptable</a:t>
            </a:r>
            <a:r>
              <a:rPr sz="1200" spc="55" dirty="0">
                <a:latin typeface="Times New Roman"/>
                <a:cs typeface="Times New Roman"/>
              </a:rPr>
              <a:t> </a:t>
            </a:r>
            <a:r>
              <a:rPr sz="1200" dirty="0">
                <a:latin typeface="Times New Roman"/>
                <a:cs typeface="Times New Roman"/>
              </a:rPr>
              <a:t>limits.</a:t>
            </a:r>
          </a:p>
          <a:p>
            <a:pPr>
              <a:lnSpc>
                <a:spcPct val="100000"/>
              </a:lnSpc>
              <a:spcBef>
                <a:spcPts val="25"/>
              </a:spcBef>
            </a:pPr>
            <a:endParaRPr sz="1500" dirty="0">
              <a:latin typeface="Times New Roman"/>
              <a:cs typeface="Times New Roman"/>
            </a:endParaRPr>
          </a:p>
          <a:p>
            <a:pPr marL="12700" algn="just">
              <a:lnSpc>
                <a:spcPct val="100000"/>
              </a:lnSpc>
            </a:pPr>
            <a:r>
              <a:rPr sz="1200" b="1" spc="-5" dirty="0">
                <a:latin typeface="Times New Roman"/>
                <a:cs typeface="Times New Roman"/>
              </a:rPr>
              <a:t>D.2: Security </a:t>
            </a:r>
            <a:r>
              <a:rPr sz="1200" b="1" dirty="0">
                <a:latin typeface="Times New Roman"/>
                <a:cs typeface="Times New Roman"/>
              </a:rPr>
              <a:t>Testing</a:t>
            </a:r>
            <a:endParaRPr sz="1200" dirty="0">
              <a:latin typeface="Times New Roman"/>
              <a:cs typeface="Times New Roman"/>
            </a:endParaRPr>
          </a:p>
          <a:p>
            <a:pPr marL="469265" marR="5080" indent="-228600" algn="just">
              <a:lnSpc>
                <a:spcPct val="110300"/>
              </a:lnSpc>
              <a:spcBef>
                <a:spcPts val="70"/>
              </a:spcBef>
              <a:buFont typeface="Symbol"/>
              <a:buChar char=""/>
              <a:tabLst>
                <a:tab pos="469900" algn="l"/>
              </a:tabLst>
            </a:pPr>
            <a:r>
              <a:rPr sz="1200" dirty="0">
                <a:latin typeface="Times New Roman"/>
                <a:cs typeface="Times New Roman"/>
              </a:rPr>
              <a:t>Any </a:t>
            </a:r>
            <a:r>
              <a:rPr sz="1200" spc="-5" dirty="0">
                <a:latin typeface="Times New Roman"/>
                <a:cs typeface="Times New Roman"/>
              </a:rPr>
              <a:t>computer-based system that manages </a:t>
            </a:r>
            <a:r>
              <a:rPr sz="1200" dirty="0">
                <a:latin typeface="Times New Roman"/>
                <a:cs typeface="Times New Roman"/>
              </a:rPr>
              <a:t>sensitive </a:t>
            </a:r>
            <a:r>
              <a:rPr sz="1200" spc="-5" dirty="0">
                <a:latin typeface="Times New Roman"/>
                <a:cs typeface="Times New Roman"/>
              </a:rPr>
              <a:t>information </a:t>
            </a:r>
            <a:r>
              <a:rPr sz="1200" dirty="0">
                <a:latin typeface="Times New Roman"/>
                <a:cs typeface="Times New Roman"/>
              </a:rPr>
              <a:t>or </a:t>
            </a:r>
            <a:r>
              <a:rPr sz="1200" spc="-5" dirty="0">
                <a:latin typeface="Times New Roman"/>
                <a:cs typeface="Times New Roman"/>
              </a:rPr>
              <a:t>causes </a:t>
            </a:r>
            <a:r>
              <a:rPr sz="1200" dirty="0">
                <a:latin typeface="Times New Roman"/>
                <a:cs typeface="Times New Roman"/>
              </a:rPr>
              <a:t>actions </a:t>
            </a:r>
            <a:r>
              <a:rPr sz="1200" spc="-5" dirty="0">
                <a:latin typeface="Times New Roman"/>
                <a:cs typeface="Times New Roman"/>
              </a:rPr>
              <a:t>that can  improperly harm </a:t>
            </a:r>
            <a:r>
              <a:rPr sz="1200" dirty="0">
                <a:latin typeface="Times New Roman"/>
                <a:cs typeface="Times New Roman"/>
              </a:rPr>
              <a:t>(or benefit) individuals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target </a:t>
            </a:r>
            <a:r>
              <a:rPr sz="1200" dirty="0">
                <a:latin typeface="Times New Roman"/>
                <a:cs typeface="Times New Roman"/>
              </a:rPr>
              <a:t>for </a:t>
            </a:r>
            <a:r>
              <a:rPr sz="1200" spc="-5" dirty="0">
                <a:latin typeface="Times New Roman"/>
                <a:cs typeface="Times New Roman"/>
              </a:rPr>
              <a:t>improper </a:t>
            </a:r>
            <a:r>
              <a:rPr sz="1200" spc="5" dirty="0">
                <a:latin typeface="Times New Roman"/>
                <a:cs typeface="Times New Roman"/>
              </a:rPr>
              <a:t>or </a:t>
            </a:r>
            <a:r>
              <a:rPr sz="1200" dirty="0">
                <a:latin typeface="Times New Roman"/>
                <a:cs typeface="Times New Roman"/>
              </a:rPr>
              <a:t>illegal </a:t>
            </a:r>
            <a:r>
              <a:rPr sz="1200" spc="-5" dirty="0">
                <a:latin typeface="Times New Roman"/>
                <a:cs typeface="Times New Roman"/>
              </a:rPr>
              <a:t>penetration.  Penetration spans </a:t>
            </a:r>
            <a:r>
              <a:rPr sz="1200" dirty="0">
                <a:latin typeface="Times New Roman"/>
                <a:cs typeface="Times New Roman"/>
              </a:rPr>
              <a:t>a </a:t>
            </a:r>
            <a:r>
              <a:rPr sz="1200" spc="-5" dirty="0">
                <a:latin typeface="Times New Roman"/>
                <a:cs typeface="Times New Roman"/>
              </a:rPr>
              <a:t>broad range </a:t>
            </a:r>
            <a:r>
              <a:rPr sz="1200" spc="5" dirty="0">
                <a:latin typeface="Times New Roman"/>
                <a:cs typeface="Times New Roman"/>
              </a:rPr>
              <a:t>of </a:t>
            </a:r>
            <a:r>
              <a:rPr sz="1200" dirty="0">
                <a:latin typeface="Times New Roman"/>
                <a:cs typeface="Times New Roman"/>
              </a:rPr>
              <a:t>activities: </a:t>
            </a:r>
            <a:r>
              <a:rPr sz="1200" spc="-5" dirty="0">
                <a:latin typeface="Times New Roman"/>
                <a:cs typeface="Times New Roman"/>
              </a:rPr>
              <a:t>hackers </a:t>
            </a:r>
            <a:r>
              <a:rPr sz="1200" dirty="0">
                <a:latin typeface="Times New Roman"/>
                <a:cs typeface="Times New Roman"/>
              </a:rPr>
              <a:t>who </a:t>
            </a:r>
            <a:r>
              <a:rPr sz="1200" spc="-5" dirty="0">
                <a:latin typeface="Times New Roman"/>
                <a:cs typeface="Times New Roman"/>
              </a:rPr>
              <a:t>attempt </a:t>
            </a:r>
            <a:r>
              <a:rPr sz="1200" dirty="0">
                <a:latin typeface="Times New Roman"/>
                <a:cs typeface="Times New Roman"/>
              </a:rPr>
              <a:t>to penetrate</a:t>
            </a:r>
            <a:r>
              <a:rPr sz="1200" spc="-210" dirty="0">
                <a:latin typeface="Times New Roman"/>
                <a:cs typeface="Times New Roman"/>
              </a:rPr>
              <a:t> </a:t>
            </a:r>
            <a:r>
              <a:rPr sz="1200" spc="-5" dirty="0">
                <a:latin typeface="Times New Roman"/>
                <a:cs typeface="Times New Roman"/>
              </a:rPr>
              <a:t>systems </a:t>
            </a:r>
            <a:r>
              <a:rPr sz="1200" dirty="0">
                <a:latin typeface="Times New Roman"/>
                <a:cs typeface="Times New Roman"/>
              </a:rPr>
              <a:t>for  sport, </a:t>
            </a:r>
            <a:r>
              <a:rPr sz="1200" spc="-5" dirty="0">
                <a:latin typeface="Times New Roman"/>
                <a:cs typeface="Times New Roman"/>
              </a:rPr>
              <a:t>disgruntled employees </a:t>
            </a:r>
            <a:r>
              <a:rPr sz="1200" dirty="0">
                <a:latin typeface="Times New Roman"/>
                <a:cs typeface="Times New Roman"/>
              </a:rPr>
              <a:t>who </a:t>
            </a:r>
            <a:r>
              <a:rPr sz="1200" spc="-5" dirty="0">
                <a:latin typeface="Times New Roman"/>
                <a:cs typeface="Times New Roman"/>
              </a:rPr>
              <a:t>attempt </a:t>
            </a:r>
            <a:r>
              <a:rPr sz="1200" dirty="0">
                <a:latin typeface="Times New Roman"/>
                <a:cs typeface="Times New Roman"/>
              </a:rPr>
              <a:t>to </a:t>
            </a:r>
            <a:r>
              <a:rPr sz="1200" spc="-5" dirty="0">
                <a:latin typeface="Times New Roman"/>
                <a:cs typeface="Times New Roman"/>
              </a:rPr>
              <a:t>penetrate </a:t>
            </a:r>
            <a:r>
              <a:rPr sz="1200" dirty="0">
                <a:latin typeface="Times New Roman"/>
                <a:cs typeface="Times New Roman"/>
              </a:rPr>
              <a:t>for </a:t>
            </a:r>
            <a:r>
              <a:rPr sz="1200" spc="-5" dirty="0">
                <a:latin typeface="Times New Roman"/>
                <a:cs typeface="Times New Roman"/>
              </a:rPr>
              <a:t>revenge, </a:t>
            </a:r>
            <a:r>
              <a:rPr sz="1200" dirty="0">
                <a:latin typeface="Times New Roman"/>
                <a:cs typeface="Times New Roman"/>
              </a:rPr>
              <a:t>dishonest individuals  who </a:t>
            </a:r>
            <a:r>
              <a:rPr sz="1200" spc="-5" dirty="0">
                <a:latin typeface="Times New Roman"/>
                <a:cs typeface="Times New Roman"/>
              </a:rPr>
              <a:t>attempt </a:t>
            </a:r>
            <a:r>
              <a:rPr sz="1200" dirty="0">
                <a:latin typeface="Times New Roman"/>
                <a:cs typeface="Times New Roman"/>
              </a:rPr>
              <a:t>to </a:t>
            </a:r>
            <a:r>
              <a:rPr sz="1200" spc="-5" dirty="0">
                <a:latin typeface="Times New Roman"/>
                <a:cs typeface="Times New Roman"/>
              </a:rPr>
              <a:t>penetrate </a:t>
            </a:r>
            <a:r>
              <a:rPr sz="1200" dirty="0">
                <a:latin typeface="Times New Roman"/>
                <a:cs typeface="Times New Roman"/>
              </a:rPr>
              <a:t>for </a:t>
            </a:r>
            <a:r>
              <a:rPr sz="1200" spc="-5" dirty="0">
                <a:latin typeface="Times New Roman"/>
                <a:cs typeface="Times New Roman"/>
              </a:rPr>
              <a:t>illicit personal</a:t>
            </a:r>
            <a:r>
              <a:rPr sz="1200" spc="20" dirty="0">
                <a:latin typeface="Times New Roman"/>
                <a:cs typeface="Times New Roman"/>
              </a:rPr>
              <a:t> </a:t>
            </a:r>
            <a:r>
              <a:rPr sz="1200" spc="-5" dirty="0">
                <a:latin typeface="Times New Roman"/>
                <a:cs typeface="Times New Roman"/>
              </a:rPr>
              <a:t>gain.</a:t>
            </a:r>
            <a:endParaRPr sz="1200" dirty="0">
              <a:latin typeface="Times New Roman"/>
              <a:cs typeface="Times New Roman"/>
            </a:endParaRPr>
          </a:p>
          <a:p>
            <a:pPr marL="469265" marR="7620" indent="-228600" algn="just">
              <a:lnSpc>
                <a:spcPct val="95400"/>
              </a:lnSpc>
              <a:spcBef>
                <a:spcPts val="295"/>
              </a:spcBef>
              <a:buFont typeface="Symbol"/>
              <a:buChar char=""/>
              <a:tabLst>
                <a:tab pos="469900" algn="l"/>
              </a:tabLst>
            </a:pPr>
            <a:r>
              <a:rPr sz="1200" dirty="0">
                <a:solidFill>
                  <a:srgbClr val="333333"/>
                </a:solidFill>
                <a:latin typeface="Times New Roman"/>
                <a:cs typeface="Times New Roman"/>
              </a:rPr>
              <a:t>Security testing </a:t>
            </a:r>
            <a:r>
              <a:rPr sz="1200" spc="-5" dirty="0">
                <a:solidFill>
                  <a:srgbClr val="333333"/>
                </a:solidFill>
                <a:latin typeface="Times New Roman"/>
                <a:cs typeface="Times New Roman"/>
              </a:rPr>
              <a:t>is an integral part </a:t>
            </a:r>
            <a:r>
              <a:rPr sz="1200" dirty="0">
                <a:solidFill>
                  <a:srgbClr val="333333"/>
                </a:solidFill>
                <a:latin typeface="Times New Roman"/>
                <a:cs typeface="Times New Roman"/>
              </a:rPr>
              <a:t>of </a:t>
            </a:r>
            <a:r>
              <a:rPr sz="1200" spc="-5" dirty="0">
                <a:solidFill>
                  <a:srgbClr val="333333"/>
                </a:solidFill>
                <a:latin typeface="Times New Roman"/>
                <a:cs typeface="Times New Roman"/>
              </a:rPr>
              <a:t>software testing, which is used </a:t>
            </a:r>
            <a:r>
              <a:rPr sz="1200" dirty="0">
                <a:solidFill>
                  <a:srgbClr val="333333"/>
                </a:solidFill>
                <a:latin typeface="Times New Roman"/>
                <a:cs typeface="Times New Roman"/>
              </a:rPr>
              <a:t>to </a:t>
            </a:r>
            <a:r>
              <a:rPr sz="1200" spc="-5" dirty="0">
                <a:solidFill>
                  <a:srgbClr val="333333"/>
                </a:solidFill>
                <a:latin typeface="Times New Roman"/>
                <a:cs typeface="Times New Roman"/>
              </a:rPr>
              <a:t>discover </a:t>
            </a:r>
            <a:r>
              <a:rPr sz="1200" dirty="0">
                <a:solidFill>
                  <a:srgbClr val="333333"/>
                </a:solidFill>
                <a:latin typeface="Times New Roman"/>
                <a:cs typeface="Times New Roman"/>
              </a:rPr>
              <a:t>the  </a:t>
            </a:r>
            <a:r>
              <a:rPr sz="1200" spc="-5" dirty="0">
                <a:solidFill>
                  <a:srgbClr val="333333"/>
                </a:solidFill>
                <a:latin typeface="Times New Roman"/>
                <a:cs typeface="Times New Roman"/>
              </a:rPr>
              <a:t>weaknesses, risks, </a:t>
            </a:r>
            <a:r>
              <a:rPr sz="1200" spc="5" dirty="0">
                <a:solidFill>
                  <a:srgbClr val="333333"/>
                </a:solidFill>
                <a:latin typeface="Times New Roman"/>
                <a:cs typeface="Times New Roman"/>
              </a:rPr>
              <a:t>or </a:t>
            </a:r>
            <a:r>
              <a:rPr sz="1200" spc="-5" dirty="0">
                <a:solidFill>
                  <a:srgbClr val="333333"/>
                </a:solidFill>
                <a:latin typeface="Times New Roman"/>
                <a:cs typeface="Times New Roman"/>
              </a:rPr>
              <a:t>threats </a:t>
            </a:r>
            <a:r>
              <a:rPr sz="1200" dirty="0">
                <a:solidFill>
                  <a:srgbClr val="333333"/>
                </a:solidFill>
                <a:latin typeface="Times New Roman"/>
                <a:cs typeface="Times New Roman"/>
              </a:rPr>
              <a:t>in the </a:t>
            </a:r>
            <a:r>
              <a:rPr sz="1200" spc="-5" dirty="0">
                <a:solidFill>
                  <a:srgbClr val="333333"/>
                </a:solidFill>
                <a:latin typeface="Times New Roman"/>
                <a:cs typeface="Times New Roman"/>
              </a:rPr>
              <a:t>software </a:t>
            </a:r>
            <a:r>
              <a:rPr sz="1200" dirty="0">
                <a:solidFill>
                  <a:srgbClr val="333333"/>
                </a:solidFill>
                <a:latin typeface="Times New Roman"/>
                <a:cs typeface="Times New Roman"/>
              </a:rPr>
              <a:t>application </a:t>
            </a:r>
            <a:r>
              <a:rPr sz="1200" spc="-5" dirty="0">
                <a:solidFill>
                  <a:srgbClr val="333333"/>
                </a:solidFill>
                <a:latin typeface="Times New Roman"/>
                <a:cs typeface="Times New Roman"/>
              </a:rPr>
              <a:t>and also </a:t>
            </a:r>
            <a:r>
              <a:rPr sz="1200" dirty="0">
                <a:solidFill>
                  <a:srgbClr val="333333"/>
                </a:solidFill>
                <a:latin typeface="Times New Roman"/>
                <a:cs typeface="Times New Roman"/>
              </a:rPr>
              <a:t>help </a:t>
            </a:r>
            <a:r>
              <a:rPr sz="1200" spc="-5" dirty="0">
                <a:solidFill>
                  <a:srgbClr val="333333"/>
                </a:solidFill>
                <a:latin typeface="Times New Roman"/>
                <a:cs typeface="Times New Roman"/>
              </a:rPr>
              <a:t>us </a:t>
            </a:r>
            <a:r>
              <a:rPr sz="1200" spc="5" dirty="0">
                <a:solidFill>
                  <a:srgbClr val="333333"/>
                </a:solidFill>
                <a:latin typeface="Times New Roman"/>
                <a:cs typeface="Times New Roman"/>
              </a:rPr>
              <a:t>to </a:t>
            </a:r>
            <a:r>
              <a:rPr sz="1200" dirty="0">
                <a:solidFill>
                  <a:srgbClr val="333333"/>
                </a:solidFill>
                <a:latin typeface="Times New Roman"/>
                <a:cs typeface="Times New Roman"/>
              </a:rPr>
              <a:t>stop the nasty  </a:t>
            </a:r>
            <a:r>
              <a:rPr sz="1200" spc="-5" dirty="0">
                <a:solidFill>
                  <a:srgbClr val="333333"/>
                </a:solidFill>
                <a:latin typeface="Times New Roman"/>
                <a:cs typeface="Times New Roman"/>
              </a:rPr>
              <a:t>attack from </a:t>
            </a:r>
            <a:r>
              <a:rPr sz="1200" dirty="0">
                <a:solidFill>
                  <a:srgbClr val="333333"/>
                </a:solidFill>
                <a:latin typeface="Times New Roman"/>
                <a:cs typeface="Times New Roman"/>
              </a:rPr>
              <a:t>the outsiders </a:t>
            </a:r>
            <a:r>
              <a:rPr sz="1200" spc="-5" dirty="0">
                <a:solidFill>
                  <a:srgbClr val="333333"/>
                </a:solidFill>
                <a:latin typeface="Times New Roman"/>
                <a:cs typeface="Times New Roman"/>
              </a:rPr>
              <a:t>and </a:t>
            </a:r>
            <a:r>
              <a:rPr sz="1200" dirty="0">
                <a:solidFill>
                  <a:srgbClr val="333333"/>
                </a:solidFill>
                <a:latin typeface="Times New Roman"/>
                <a:cs typeface="Times New Roman"/>
              </a:rPr>
              <a:t>make sure the </a:t>
            </a:r>
            <a:r>
              <a:rPr sz="1200" spc="-5" dirty="0">
                <a:solidFill>
                  <a:srgbClr val="333333"/>
                </a:solidFill>
                <a:latin typeface="Times New Roman"/>
                <a:cs typeface="Times New Roman"/>
              </a:rPr>
              <a:t>security </a:t>
            </a:r>
            <a:r>
              <a:rPr sz="1200" dirty="0">
                <a:solidFill>
                  <a:srgbClr val="333333"/>
                </a:solidFill>
                <a:latin typeface="Times New Roman"/>
                <a:cs typeface="Times New Roman"/>
              </a:rPr>
              <a:t>of our </a:t>
            </a:r>
            <a:r>
              <a:rPr sz="1200" spc="-5" dirty="0">
                <a:solidFill>
                  <a:srgbClr val="333333"/>
                </a:solidFill>
                <a:latin typeface="Times New Roman"/>
                <a:cs typeface="Times New Roman"/>
              </a:rPr>
              <a:t>software</a:t>
            </a:r>
            <a:r>
              <a:rPr sz="1200" spc="-20" dirty="0">
                <a:solidFill>
                  <a:srgbClr val="333333"/>
                </a:solidFill>
                <a:latin typeface="Times New Roman"/>
                <a:cs typeface="Times New Roman"/>
              </a:rPr>
              <a:t> </a:t>
            </a:r>
            <a:r>
              <a:rPr sz="1200" dirty="0">
                <a:solidFill>
                  <a:srgbClr val="333333"/>
                </a:solidFill>
                <a:latin typeface="Times New Roman"/>
                <a:cs typeface="Times New Roman"/>
              </a:rPr>
              <a:t>applications.</a:t>
            </a:r>
            <a:endParaRPr sz="1200" dirty="0">
              <a:latin typeface="Times New Roman"/>
              <a:cs typeface="Times New Roman"/>
            </a:endParaRPr>
          </a:p>
          <a:p>
            <a:pPr marL="469265" marR="5080" indent="-228600" algn="just">
              <a:lnSpc>
                <a:spcPct val="95500"/>
              </a:lnSpc>
              <a:spcBef>
                <a:spcPts val="100"/>
              </a:spcBef>
              <a:buFont typeface="Symbol"/>
              <a:buChar char=""/>
              <a:tabLst>
                <a:tab pos="469900" algn="l"/>
              </a:tabLst>
            </a:pPr>
            <a:r>
              <a:rPr sz="1200" dirty="0">
                <a:solidFill>
                  <a:srgbClr val="333333"/>
                </a:solidFill>
                <a:latin typeface="Times New Roman"/>
                <a:cs typeface="Times New Roman"/>
              </a:rPr>
              <a:t>The primary objective of security testing </a:t>
            </a:r>
            <a:r>
              <a:rPr sz="1200" spc="-5" dirty="0">
                <a:solidFill>
                  <a:srgbClr val="333333"/>
                </a:solidFill>
                <a:latin typeface="Times New Roman"/>
                <a:cs typeface="Times New Roman"/>
              </a:rPr>
              <a:t>is </a:t>
            </a:r>
            <a:r>
              <a:rPr sz="1200" dirty="0">
                <a:solidFill>
                  <a:srgbClr val="333333"/>
                </a:solidFill>
                <a:latin typeface="Times New Roman"/>
                <a:cs typeface="Times New Roman"/>
              </a:rPr>
              <a:t>to find </a:t>
            </a:r>
            <a:r>
              <a:rPr sz="1200" spc="-5" dirty="0">
                <a:solidFill>
                  <a:srgbClr val="333333"/>
                </a:solidFill>
                <a:latin typeface="Times New Roman"/>
                <a:cs typeface="Times New Roman"/>
              </a:rPr>
              <a:t>all </a:t>
            </a:r>
            <a:r>
              <a:rPr sz="1200" dirty="0">
                <a:solidFill>
                  <a:srgbClr val="333333"/>
                </a:solidFill>
                <a:latin typeface="Times New Roman"/>
                <a:cs typeface="Times New Roman"/>
              </a:rPr>
              <a:t>the potential </a:t>
            </a:r>
            <a:r>
              <a:rPr sz="1200" spc="-5" dirty="0">
                <a:solidFill>
                  <a:srgbClr val="333333"/>
                </a:solidFill>
                <a:latin typeface="Times New Roman"/>
                <a:cs typeface="Times New Roman"/>
              </a:rPr>
              <a:t>ambiguities and  vulnerabilities </a:t>
            </a:r>
            <a:r>
              <a:rPr sz="1200" dirty="0">
                <a:solidFill>
                  <a:srgbClr val="333333"/>
                </a:solidFill>
                <a:latin typeface="Times New Roman"/>
                <a:cs typeface="Times New Roman"/>
              </a:rPr>
              <a:t>of the </a:t>
            </a:r>
            <a:r>
              <a:rPr sz="1200" spc="-5" dirty="0">
                <a:solidFill>
                  <a:srgbClr val="333333"/>
                </a:solidFill>
                <a:latin typeface="Times New Roman"/>
                <a:cs typeface="Times New Roman"/>
              </a:rPr>
              <a:t>application so </a:t>
            </a:r>
            <a:r>
              <a:rPr sz="1200" dirty="0">
                <a:solidFill>
                  <a:srgbClr val="333333"/>
                </a:solidFill>
                <a:latin typeface="Times New Roman"/>
                <a:cs typeface="Times New Roman"/>
              </a:rPr>
              <a:t>that the </a:t>
            </a:r>
            <a:r>
              <a:rPr sz="1200" spc="-5" dirty="0">
                <a:solidFill>
                  <a:srgbClr val="333333"/>
                </a:solidFill>
                <a:latin typeface="Times New Roman"/>
                <a:cs typeface="Times New Roman"/>
              </a:rPr>
              <a:t>software does </a:t>
            </a:r>
            <a:r>
              <a:rPr sz="1200" dirty="0">
                <a:solidFill>
                  <a:srgbClr val="333333"/>
                </a:solidFill>
                <a:latin typeface="Times New Roman"/>
                <a:cs typeface="Times New Roman"/>
              </a:rPr>
              <a:t>not stop </a:t>
            </a:r>
            <a:r>
              <a:rPr sz="1200" spc="-5" dirty="0">
                <a:solidFill>
                  <a:srgbClr val="333333"/>
                </a:solidFill>
                <a:latin typeface="Times New Roman"/>
                <a:cs typeface="Times New Roman"/>
              </a:rPr>
              <a:t>working. </a:t>
            </a:r>
            <a:r>
              <a:rPr sz="1200" spc="-15" dirty="0">
                <a:solidFill>
                  <a:srgbClr val="333333"/>
                </a:solidFill>
                <a:latin typeface="Times New Roman"/>
                <a:cs typeface="Times New Roman"/>
              </a:rPr>
              <a:t>If </a:t>
            </a:r>
            <a:r>
              <a:rPr sz="1200" dirty="0">
                <a:solidFill>
                  <a:srgbClr val="333333"/>
                </a:solidFill>
                <a:latin typeface="Times New Roman"/>
                <a:cs typeface="Times New Roman"/>
              </a:rPr>
              <a:t>we </a:t>
            </a:r>
            <a:r>
              <a:rPr sz="1200" spc="-5" dirty="0">
                <a:solidFill>
                  <a:srgbClr val="333333"/>
                </a:solidFill>
                <a:latin typeface="Times New Roman"/>
                <a:cs typeface="Times New Roman"/>
              </a:rPr>
              <a:t>perform  </a:t>
            </a:r>
            <a:r>
              <a:rPr sz="1200" dirty="0">
                <a:solidFill>
                  <a:srgbClr val="333333"/>
                </a:solidFill>
                <a:latin typeface="Times New Roman"/>
                <a:cs typeface="Times New Roman"/>
              </a:rPr>
              <a:t>security </a:t>
            </a:r>
            <a:r>
              <a:rPr sz="1200" spc="-5" dirty="0">
                <a:solidFill>
                  <a:srgbClr val="333333"/>
                </a:solidFill>
                <a:latin typeface="Times New Roman"/>
                <a:cs typeface="Times New Roman"/>
              </a:rPr>
              <a:t>testing, </a:t>
            </a:r>
            <a:r>
              <a:rPr sz="1200" dirty="0">
                <a:solidFill>
                  <a:srgbClr val="333333"/>
                </a:solidFill>
                <a:latin typeface="Times New Roman"/>
                <a:cs typeface="Times New Roman"/>
              </a:rPr>
              <a:t>then it helps </a:t>
            </a:r>
            <a:r>
              <a:rPr sz="1200" spc="-5" dirty="0">
                <a:solidFill>
                  <a:srgbClr val="333333"/>
                </a:solidFill>
                <a:latin typeface="Times New Roman"/>
                <a:cs typeface="Times New Roman"/>
              </a:rPr>
              <a:t>us </a:t>
            </a:r>
            <a:r>
              <a:rPr sz="1200" dirty="0">
                <a:solidFill>
                  <a:srgbClr val="333333"/>
                </a:solidFill>
                <a:latin typeface="Times New Roman"/>
                <a:cs typeface="Times New Roman"/>
              </a:rPr>
              <a:t>to identify </a:t>
            </a:r>
            <a:r>
              <a:rPr sz="1200" spc="-5" dirty="0">
                <a:solidFill>
                  <a:srgbClr val="333333"/>
                </a:solidFill>
                <a:latin typeface="Times New Roman"/>
                <a:cs typeface="Times New Roman"/>
              </a:rPr>
              <a:t>all </a:t>
            </a:r>
            <a:r>
              <a:rPr sz="1200" dirty="0">
                <a:solidFill>
                  <a:srgbClr val="333333"/>
                </a:solidFill>
                <a:latin typeface="Times New Roman"/>
                <a:cs typeface="Times New Roman"/>
              </a:rPr>
              <a:t>the possible security </a:t>
            </a:r>
            <a:r>
              <a:rPr sz="1200" spc="-5" dirty="0">
                <a:solidFill>
                  <a:srgbClr val="333333"/>
                </a:solidFill>
                <a:latin typeface="Times New Roman"/>
                <a:cs typeface="Times New Roman"/>
              </a:rPr>
              <a:t>threats and also help  </a:t>
            </a:r>
            <a:r>
              <a:rPr sz="1200" dirty="0">
                <a:solidFill>
                  <a:srgbClr val="333333"/>
                </a:solidFill>
                <a:latin typeface="Times New Roman"/>
                <a:cs typeface="Times New Roman"/>
              </a:rPr>
              <a:t>the </a:t>
            </a:r>
            <a:r>
              <a:rPr sz="1200" spc="-5" dirty="0">
                <a:solidFill>
                  <a:srgbClr val="333333"/>
                </a:solidFill>
                <a:latin typeface="Times New Roman"/>
                <a:cs typeface="Times New Roman"/>
              </a:rPr>
              <a:t>programmer </a:t>
            </a:r>
            <a:r>
              <a:rPr sz="1200" dirty="0">
                <a:solidFill>
                  <a:srgbClr val="333333"/>
                </a:solidFill>
                <a:latin typeface="Times New Roman"/>
                <a:cs typeface="Times New Roman"/>
              </a:rPr>
              <a:t>to fix </a:t>
            </a:r>
            <a:r>
              <a:rPr sz="1200" spc="-5" dirty="0">
                <a:solidFill>
                  <a:srgbClr val="333333"/>
                </a:solidFill>
                <a:latin typeface="Times New Roman"/>
                <a:cs typeface="Times New Roman"/>
              </a:rPr>
              <a:t>those</a:t>
            </a:r>
            <a:r>
              <a:rPr sz="1200" spc="5" dirty="0">
                <a:solidFill>
                  <a:srgbClr val="333333"/>
                </a:solidFill>
                <a:latin typeface="Times New Roman"/>
                <a:cs typeface="Times New Roman"/>
              </a:rPr>
              <a:t> </a:t>
            </a:r>
            <a:r>
              <a:rPr sz="1200" spc="-5" dirty="0">
                <a:solidFill>
                  <a:srgbClr val="333333"/>
                </a:solidFill>
                <a:latin typeface="Times New Roman"/>
                <a:cs typeface="Times New Roman"/>
              </a:rPr>
              <a:t>errors.</a:t>
            </a:r>
            <a:endParaRPr sz="1200" dirty="0">
              <a:latin typeface="Times New Roman"/>
              <a:cs typeface="Times New Roman"/>
            </a:endParaRPr>
          </a:p>
        </p:txBody>
      </p:sp>
    </p:spTree>
    <p:extLst>
      <p:ext uri="{BB962C8B-B14F-4D97-AF65-F5344CB8AC3E}">
        <p14:creationId xmlns:p14="http://schemas.microsoft.com/office/powerpoint/2010/main" val="12542727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1125016" y="2600197"/>
            <a:ext cx="5752465" cy="4537710"/>
          </a:xfrm>
          <a:custGeom>
            <a:avLst/>
            <a:gdLst/>
            <a:ahLst/>
            <a:cxnLst/>
            <a:rect l="l" t="t" r="r" b="b"/>
            <a:pathLst>
              <a:path w="5752465" h="4537709">
                <a:moveTo>
                  <a:pt x="5752465" y="3934091"/>
                </a:moveTo>
                <a:lnTo>
                  <a:pt x="0" y="3934091"/>
                </a:lnTo>
                <a:lnTo>
                  <a:pt x="0" y="4135259"/>
                </a:lnTo>
                <a:lnTo>
                  <a:pt x="0" y="4337939"/>
                </a:lnTo>
                <a:lnTo>
                  <a:pt x="0" y="4537583"/>
                </a:lnTo>
                <a:lnTo>
                  <a:pt x="5752465" y="4537583"/>
                </a:lnTo>
                <a:lnTo>
                  <a:pt x="5752465" y="4337939"/>
                </a:lnTo>
                <a:lnTo>
                  <a:pt x="5752465" y="4135259"/>
                </a:lnTo>
                <a:lnTo>
                  <a:pt x="5752465" y="3934091"/>
                </a:lnTo>
                <a:close/>
              </a:path>
              <a:path w="5752465" h="4537709">
                <a:moveTo>
                  <a:pt x="5752465" y="3531755"/>
                </a:moveTo>
                <a:lnTo>
                  <a:pt x="0" y="3531755"/>
                </a:lnTo>
                <a:lnTo>
                  <a:pt x="0" y="3732911"/>
                </a:lnTo>
                <a:lnTo>
                  <a:pt x="0" y="3934079"/>
                </a:lnTo>
                <a:lnTo>
                  <a:pt x="5752465" y="3934079"/>
                </a:lnTo>
                <a:lnTo>
                  <a:pt x="5752465" y="3732911"/>
                </a:lnTo>
                <a:lnTo>
                  <a:pt x="5752465" y="3531755"/>
                </a:lnTo>
                <a:close/>
              </a:path>
              <a:path w="5752465" h="4537709">
                <a:moveTo>
                  <a:pt x="5752465" y="2511945"/>
                </a:moveTo>
                <a:lnTo>
                  <a:pt x="0" y="2511945"/>
                </a:lnTo>
                <a:lnTo>
                  <a:pt x="0" y="2713063"/>
                </a:lnTo>
                <a:lnTo>
                  <a:pt x="0" y="2916047"/>
                </a:lnTo>
                <a:lnTo>
                  <a:pt x="0" y="3117215"/>
                </a:lnTo>
                <a:lnTo>
                  <a:pt x="0" y="3318383"/>
                </a:lnTo>
                <a:lnTo>
                  <a:pt x="0" y="3531743"/>
                </a:lnTo>
                <a:lnTo>
                  <a:pt x="5752465" y="3531743"/>
                </a:lnTo>
                <a:lnTo>
                  <a:pt x="5752465" y="2713063"/>
                </a:lnTo>
                <a:lnTo>
                  <a:pt x="5752465" y="2511945"/>
                </a:lnTo>
                <a:close/>
              </a:path>
              <a:path w="5752465" h="4537709">
                <a:moveTo>
                  <a:pt x="5752465" y="1906917"/>
                </a:moveTo>
                <a:lnTo>
                  <a:pt x="0" y="1906917"/>
                </a:lnTo>
                <a:lnTo>
                  <a:pt x="0" y="2109597"/>
                </a:lnTo>
                <a:lnTo>
                  <a:pt x="0" y="2310765"/>
                </a:lnTo>
                <a:lnTo>
                  <a:pt x="0" y="2511933"/>
                </a:lnTo>
                <a:lnTo>
                  <a:pt x="5752465" y="2511933"/>
                </a:lnTo>
                <a:lnTo>
                  <a:pt x="5752465" y="2310765"/>
                </a:lnTo>
                <a:lnTo>
                  <a:pt x="5752465" y="2109597"/>
                </a:lnTo>
                <a:lnTo>
                  <a:pt x="5752465" y="1906917"/>
                </a:lnTo>
                <a:close/>
              </a:path>
              <a:path w="5752465" h="4537709">
                <a:moveTo>
                  <a:pt x="5752465" y="1292745"/>
                </a:moveTo>
                <a:lnTo>
                  <a:pt x="0" y="1292745"/>
                </a:lnTo>
                <a:lnTo>
                  <a:pt x="0" y="1493901"/>
                </a:lnTo>
                <a:lnTo>
                  <a:pt x="0" y="1695069"/>
                </a:lnTo>
                <a:lnTo>
                  <a:pt x="0" y="1906905"/>
                </a:lnTo>
                <a:lnTo>
                  <a:pt x="5752465" y="1906905"/>
                </a:lnTo>
                <a:lnTo>
                  <a:pt x="5752465" y="1695069"/>
                </a:lnTo>
                <a:lnTo>
                  <a:pt x="5752465" y="1493901"/>
                </a:lnTo>
                <a:lnTo>
                  <a:pt x="5752465" y="1292745"/>
                </a:lnTo>
                <a:close/>
              </a:path>
              <a:path w="5752465" h="4537709">
                <a:moveTo>
                  <a:pt x="5752465" y="904125"/>
                </a:moveTo>
                <a:lnTo>
                  <a:pt x="0" y="904125"/>
                </a:lnTo>
                <a:lnTo>
                  <a:pt x="0" y="1079373"/>
                </a:lnTo>
                <a:lnTo>
                  <a:pt x="0" y="1292733"/>
                </a:lnTo>
                <a:lnTo>
                  <a:pt x="5752465" y="1292733"/>
                </a:lnTo>
                <a:lnTo>
                  <a:pt x="5752465" y="1079373"/>
                </a:lnTo>
                <a:lnTo>
                  <a:pt x="5752465" y="904125"/>
                </a:lnTo>
                <a:close/>
              </a:path>
              <a:path w="5752465" h="4537709">
                <a:moveTo>
                  <a:pt x="5752465" y="542620"/>
                </a:moveTo>
                <a:lnTo>
                  <a:pt x="0" y="542620"/>
                </a:lnTo>
                <a:lnTo>
                  <a:pt x="0" y="718185"/>
                </a:lnTo>
                <a:lnTo>
                  <a:pt x="0" y="904113"/>
                </a:lnTo>
                <a:lnTo>
                  <a:pt x="5752465" y="904113"/>
                </a:lnTo>
                <a:lnTo>
                  <a:pt x="5752465" y="718185"/>
                </a:lnTo>
                <a:lnTo>
                  <a:pt x="5752465" y="542620"/>
                </a:lnTo>
                <a:close/>
              </a:path>
              <a:path w="5752465" h="4537709">
                <a:moveTo>
                  <a:pt x="5752465" y="181368"/>
                </a:moveTo>
                <a:lnTo>
                  <a:pt x="0" y="181368"/>
                </a:lnTo>
                <a:lnTo>
                  <a:pt x="0" y="356616"/>
                </a:lnTo>
                <a:lnTo>
                  <a:pt x="0" y="542544"/>
                </a:lnTo>
                <a:lnTo>
                  <a:pt x="5752465" y="542544"/>
                </a:lnTo>
                <a:lnTo>
                  <a:pt x="5752465" y="356616"/>
                </a:lnTo>
                <a:lnTo>
                  <a:pt x="5752465" y="181368"/>
                </a:lnTo>
                <a:close/>
              </a:path>
              <a:path w="5752465" h="4537709">
                <a:moveTo>
                  <a:pt x="5752465" y="6096"/>
                </a:moveTo>
                <a:lnTo>
                  <a:pt x="3204032" y="6096"/>
                </a:lnTo>
                <a:lnTo>
                  <a:pt x="3204032" y="0"/>
                </a:lnTo>
                <a:lnTo>
                  <a:pt x="246837" y="0"/>
                </a:lnTo>
                <a:lnTo>
                  <a:pt x="246837" y="6096"/>
                </a:lnTo>
                <a:lnTo>
                  <a:pt x="0" y="6096"/>
                </a:lnTo>
                <a:lnTo>
                  <a:pt x="0" y="181356"/>
                </a:lnTo>
                <a:lnTo>
                  <a:pt x="5752465" y="181356"/>
                </a:lnTo>
                <a:lnTo>
                  <a:pt x="5752465" y="6096"/>
                </a:lnTo>
                <a:close/>
              </a:path>
            </a:pathLst>
          </a:custGeom>
          <a:solidFill>
            <a:srgbClr val="FFFFFF"/>
          </a:solidFill>
        </p:spPr>
        <p:txBody>
          <a:bodyPr wrap="square" lIns="0" tIns="0" rIns="0" bIns="0" rtlCol="0"/>
          <a:lstStyle/>
          <a:p>
            <a:endParaRPr/>
          </a:p>
        </p:txBody>
      </p:sp>
      <p:sp>
        <p:nvSpPr>
          <p:cNvPr id="5" name="object 5"/>
          <p:cNvSpPr txBox="1"/>
          <p:nvPr/>
        </p:nvSpPr>
        <p:spPr>
          <a:xfrm>
            <a:off x="902004" y="898906"/>
            <a:ext cx="5970270" cy="8245475"/>
          </a:xfrm>
          <a:prstGeom prst="rect">
            <a:avLst/>
          </a:prstGeom>
        </p:spPr>
        <p:txBody>
          <a:bodyPr vert="horz" wrap="square" lIns="0" tIns="25400" rIns="0" bIns="0" rtlCol="0">
            <a:spAutoFit/>
          </a:bodyPr>
          <a:lstStyle/>
          <a:p>
            <a:pPr marL="469265" marR="5715" indent="-228600" algn="just">
              <a:lnSpc>
                <a:spcPts val="1370"/>
              </a:lnSpc>
              <a:spcBef>
                <a:spcPts val="200"/>
              </a:spcBef>
              <a:buFont typeface="Symbol"/>
              <a:buChar char=""/>
              <a:tabLst>
                <a:tab pos="469900" algn="l"/>
              </a:tabLst>
            </a:pPr>
            <a:r>
              <a:rPr sz="1200" spc="-10" dirty="0">
                <a:solidFill>
                  <a:srgbClr val="333333"/>
                </a:solidFill>
                <a:latin typeface="Times New Roman"/>
                <a:cs typeface="Times New Roman"/>
              </a:rPr>
              <a:t>It</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is</a:t>
            </a:r>
            <a:r>
              <a:rPr sz="1200" spc="-20" dirty="0">
                <a:solidFill>
                  <a:srgbClr val="333333"/>
                </a:solidFill>
                <a:latin typeface="Times New Roman"/>
                <a:cs typeface="Times New Roman"/>
              </a:rPr>
              <a:t> </a:t>
            </a:r>
            <a:r>
              <a:rPr sz="1200" dirty="0">
                <a:solidFill>
                  <a:srgbClr val="333333"/>
                </a:solidFill>
                <a:latin typeface="Times New Roman"/>
                <a:cs typeface="Times New Roman"/>
              </a:rPr>
              <a:t>a</a:t>
            </a:r>
            <a:r>
              <a:rPr sz="1200" spc="-20" dirty="0">
                <a:solidFill>
                  <a:srgbClr val="333333"/>
                </a:solidFill>
                <a:latin typeface="Times New Roman"/>
                <a:cs typeface="Times New Roman"/>
              </a:rPr>
              <a:t> </a:t>
            </a:r>
            <a:r>
              <a:rPr sz="1200" dirty="0">
                <a:solidFill>
                  <a:srgbClr val="333333"/>
                </a:solidFill>
                <a:latin typeface="Times New Roman"/>
                <a:cs typeface="Times New Roman"/>
              </a:rPr>
              <a:t>testing</a:t>
            </a:r>
            <a:r>
              <a:rPr sz="1200" spc="-35" dirty="0">
                <a:solidFill>
                  <a:srgbClr val="333333"/>
                </a:solidFill>
                <a:latin typeface="Times New Roman"/>
                <a:cs typeface="Times New Roman"/>
              </a:rPr>
              <a:t> </a:t>
            </a:r>
            <a:r>
              <a:rPr sz="1200" spc="-5" dirty="0">
                <a:solidFill>
                  <a:srgbClr val="333333"/>
                </a:solidFill>
                <a:latin typeface="Times New Roman"/>
                <a:cs typeface="Times New Roman"/>
              </a:rPr>
              <a:t>procedure,</a:t>
            </a:r>
            <a:r>
              <a:rPr sz="1200" spc="-10" dirty="0">
                <a:solidFill>
                  <a:srgbClr val="333333"/>
                </a:solidFill>
                <a:latin typeface="Times New Roman"/>
                <a:cs typeface="Times New Roman"/>
              </a:rPr>
              <a:t> </a:t>
            </a:r>
            <a:r>
              <a:rPr sz="1200" spc="-5" dirty="0">
                <a:solidFill>
                  <a:srgbClr val="333333"/>
                </a:solidFill>
                <a:latin typeface="Times New Roman"/>
                <a:cs typeface="Times New Roman"/>
              </a:rPr>
              <a:t>which</a:t>
            </a:r>
            <a:r>
              <a:rPr sz="1200" spc="-15" dirty="0">
                <a:solidFill>
                  <a:srgbClr val="333333"/>
                </a:solidFill>
                <a:latin typeface="Times New Roman"/>
                <a:cs typeface="Times New Roman"/>
              </a:rPr>
              <a:t> </a:t>
            </a:r>
            <a:r>
              <a:rPr sz="1200" spc="-5" dirty="0">
                <a:solidFill>
                  <a:srgbClr val="333333"/>
                </a:solidFill>
                <a:latin typeface="Times New Roman"/>
                <a:cs typeface="Times New Roman"/>
              </a:rPr>
              <a:t>is</a:t>
            </a:r>
            <a:r>
              <a:rPr sz="1200" spc="-10" dirty="0">
                <a:solidFill>
                  <a:srgbClr val="333333"/>
                </a:solidFill>
                <a:latin typeface="Times New Roman"/>
                <a:cs typeface="Times New Roman"/>
              </a:rPr>
              <a:t> </a:t>
            </a:r>
            <a:r>
              <a:rPr sz="1200" spc="-5" dirty="0">
                <a:solidFill>
                  <a:srgbClr val="333333"/>
                </a:solidFill>
                <a:latin typeface="Times New Roman"/>
                <a:cs typeface="Times New Roman"/>
              </a:rPr>
              <a:t>used</a:t>
            </a:r>
            <a:r>
              <a:rPr sz="1200" spc="-15" dirty="0">
                <a:solidFill>
                  <a:srgbClr val="333333"/>
                </a:solidFill>
                <a:latin typeface="Times New Roman"/>
                <a:cs typeface="Times New Roman"/>
              </a:rPr>
              <a:t> </a:t>
            </a:r>
            <a:r>
              <a:rPr sz="1200" dirty="0">
                <a:solidFill>
                  <a:srgbClr val="333333"/>
                </a:solidFill>
                <a:latin typeface="Times New Roman"/>
                <a:cs typeface="Times New Roman"/>
              </a:rPr>
              <a:t>to</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define</a:t>
            </a:r>
            <a:r>
              <a:rPr sz="1200" spc="-20" dirty="0">
                <a:solidFill>
                  <a:srgbClr val="333333"/>
                </a:solidFill>
                <a:latin typeface="Times New Roman"/>
                <a:cs typeface="Times New Roman"/>
              </a:rPr>
              <a:t> </a:t>
            </a:r>
            <a:r>
              <a:rPr sz="1200" dirty="0">
                <a:solidFill>
                  <a:srgbClr val="333333"/>
                </a:solidFill>
                <a:latin typeface="Times New Roman"/>
                <a:cs typeface="Times New Roman"/>
              </a:rPr>
              <a:t>that</a:t>
            </a:r>
            <a:r>
              <a:rPr sz="1200" spc="-20" dirty="0">
                <a:solidFill>
                  <a:srgbClr val="333333"/>
                </a:solidFill>
                <a:latin typeface="Times New Roman"/>
                <a:cs typeface="Times New Roman"/>
              </a:rPr>
              <a:t> </a:t>
            </a:r>
            <a:r>
              <a:rPr sz="1200" dirty="0">
                <a:solidFill>
                  <a:srgbClr val="333333"/>
                </a:solidFill>
                <a:latin typeface="Times New Roman"/>
                <a:cs typeface="Times New Roman"/>
              </a:rPr>
              <a:t>the</a:t>
            </a:r>
            <a:r>
              <a:rPr sz="1200" spc="-25" dirty="0">
                <a:solidFill>
                  <a:srgbClr val="333333"/>
                </a:solidFill>
                <a:latin typeface="Times New Roman"/>
                <a:cs typeface="Times New Roman"/>
              </a:rPr>
              <a:t> </a:t>
            </a:r>
            <a:r>
              <a:rPr sz="1200" spc="-5" dirty="0">
                <a:solidFill>
                  <a:srgbClr val="333333"/>
                </a:solidFill>
                <a:latin typeface="Times New Roman"/>
                <a:cs typeface="Times New Roman"/>
              </a:rPr>
              <a:t>data</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will</a:t>
            </a:r>
            <a:r>
              <a:rPr sz="1200" spc="-20" dirty="0">
                <a:solidFill>
                  <a:srgbClr val="333333"/>
                </a:solidFill>
                <a:latin typeface="Times New Roman"/>
                <a:cs typeface="Times New Roman"/>
              </a:rPr>
              <a:t> </a:t>
            </a:r>
            <a:r>
              <a:rPr sz="1200" dirty="0">
                <a:solidFill>
                  <a:srgbClr val="333333"/>
                </a:solidFill>
                <a:latin typeface="Times New Roman"/>
                <a:cs typeface="Times New Roman"/>
              </a:rPr>
              <a:t>be</a:t>
            </a:r>
            <a:r>
              <a:rPr sz="1200" spc="-25" dirty="0">
                <a:solidFill>
                  <a:srgbClr val="333333"/>
                </a:solidFill>
                <a:latin typeface="Times New Roman"/>
                <a:cs typeface="Times New Roman"/>
              </a:rPr>
              <a:t> </a:t>
            </a:r>
            <a:r>
              <a:rPr sz="1200" dirty="0">
                <a:solidFill>
                  <a:srgbClr val="333333"/>
                </a:solidFill>
                <a:latin typeface="Times New Roman"/>
                <a:cs typeface="Times New Roman"/>
              </a:rPr>
              <a:t>safe</a:t>
            </a:r>
            <a:r>
              <a:rPr sz="1200" spc="-15" dirty="0">
                <a:solidFill>
                  <a:srgbClr val="333333"/>
                </a:solidFill>
                <a:latin typeface="Times New Roman"/>
                <a:cs typeface="Times New Roman"/>
              </a:rPr>
              <a:t> </a:t>
            </a:r>
            <a:r>
              <a:rPr sz="1200" dirty="0">
                <a:solidFill>
                  <a:srgbClr val="333333"/>
                </a:solidFill>
                <a:latin typeface="Times New Roman"/>
                <a:cs typeface="Times New Roman"/>
              </a:rPr>
              <a:t>and</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also</a:t>
            </a:r>
            <a:r>
              <a:rPr sz="1200" spc="-15" dirty="0">
                <a:solidFill>
                  <a:srgbClr val="333333"/>
                </a:solidFill>
                <a:latin typeface="Times New Roman"/>
                <a:cs typeface="Times New Roman"/>
              </a:rPr>
              <a:t> </a:t>
            </a:r>
            <a:r>
              <a:rPr sz="1200" spc="-5" dirty="0">
                <a:solidFill>
                  <a:srgbClr val="333333"/>
                </a:solidFill>
                <a:latin typeface="Times New Roman"/>
                <a:cs typeface="Times New Roman"/>
              </a:rPr>
              <a:t>continue  </a:t>
            </a:r>
            <a:r>
              <a:rPr sz="1200" dirty="0">
                <a:solidFill>
                  <a:srgbClr val="333333"/>
                </a:solidFill>
                <a:latin typeface="Times New Roman"/>
                <a:cs typeface="Times New Roman"/>
              </a:rPr>
              <a:t>the working </a:t>
            </a:r>
            <a:r>
              <a:rPr sz="1200" spc="-5" dirty="0">
                <a:solidFill>
                  <a:srgbClr val="333333"/>
                </a:solidFill>
                <a:latin typeface="Times New Roman"/>
                <a:cs typeface="Times New Roman"/>
              </a:rPr>
              <a:t>process </a:t>
            </a:r>
            <a:r>
              <a:rPr sz="1200" dirty="0">
                <a:solidFill>
                  <a:srgbClr val="333333"/>
                </a:solidFill>
                <a:latin typeface="Times New Roman"/>
                <a:cs typeface="Times New Roman"/>
              </a:rPr>
              <a:t>of the</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software.</a:t>
            </a:r>
            <a:endParaRPr sz="1200" dirty="0">
              <a:latin typeface="Times New Roman"/>
              <a:cs typeface="Times New Roman"/>
            </a:endParaRPr>
          </a:p>
          <a:p>
            <a:pPr>
              <a:lnSpc>
                <a:spcPct val="100000"/>
              </a:lnSpc>
              <a:spcBef>
                <a:spcPts val="25"/>
              </a:spcBef>
            </a:pPr>
            <a:endParaRPr sz="1150" dirty="0">
              <a:latin typeface="Times New Roman"/>
              <a:cs typeface="Times New Roman"/>
            </a:endParaRPr>
          </a:p>
          <a:p>
            <a:pPr marL="274320" lvl="1" indent="-262255" algn="just">
              <a:lnSpc>
                <a:spcPct val="100000"/>
              </a:lnSpc>
              <a:buAutoNum type="arabicPeriod" startAt="3"/>
              <a:tabLst>
                <a:tab pos="274955" algn="l"/>
              </a:tabLst>
            </a:pPr>
            <a:r>
              <a:rPr sz="1200" b="1" spc="-5" dirty="0">
                <a:latin typeface="Times New Roman"/>
                <a:cs typeface="Times New Roman"/>
              </a:rPr>
              <a:t>Stress Testing</a:t>
            </a:r>
            <a:endParaRPr sz="1200" dirty="0">
              <a:latin typeface="Times New Roman"/>
              <a:cs typeface="Times New Roman"/>
            </a:endParaRPr>
          </a:p>
          <a:p>
            <a:pPr marL="469265" marR="10160" lvl="2" indent="-228600" algn="just">
              <a:lnSpc>
                <a:spcPct val="110000"/>
              </a:lnSpc>
              <a:spcBef>
                <a:spcPts val="60"/>
              </a:spcBef>
              <a:buFont typeface="Symbol"/>
              <a:buChar char=""/>
              <a:tabLst>
                <a:tab pos="469900" algn="l"/>
              </a:tabLst>
            </a:pPr>
            <a:r>
              <a:rPr sz="1200" b="1" spc="-5" dirty="0">
                <a:solidFill>
                  <a:srgbClr val="212121"/>
                </a:solidFill>
                <a:latin typeface="Times New Roman"/>
                <a:cs typeface="Times New Roman"/>
              </a:rPr>
              <a:t>Stress Testing </a:t>
            </a:r>
            <a:r>
              <a:rPr sz="1200" spc="-5" dirty="0">
                <a:solidFill>
                  <a:srgbClr val="212121"/>
                </a:solidFill>
                <a:latin typeface="Times New Roman"/>
                <a:cs typeface="Times New Roman"/>
              </a:rPr>
              <a:t>is </a:t>
            </a:r>
            <a:r>
              <a:rPr sz="1200" dirty="0">
                <a:solidFill>
                  <a:srgbClr val="212121"/>
                </a:solidFill>
                <a:latin typeface="Times New Roman"/>
                <a:cs typeface="Times New Roman"/>
              </a:rPr>
              <a:t>a type of </a:t>
            </a:r>
            <a:r>
              <a:rPr sz="1200" spc="-5" dirty="0">
                <a:solidFill>
                  <a:srgbClr val="212121"/>
                </a:solidFill>
                <a:latin typeface="Times New Roman"/>
                <a:cs typeface="Times New Roman"/>
              </a:rPr>
              <a:t>software </a:t>
            </a:r>
            <a:r>
              <a:rPr sz="1200" dirty="0">
                <a:solidFill>
                  <a:srgbClr val="212121"/>
                </a:solidFill>
                <a:latin typeface="Times New Roman"/>
                <a:cs typeface="Times New Roman"/>
              </a:rPr>
              <a:t>testing that verifies stability &amp; reliability of </a:t>
            </a:r>
            <a:r>
              <a:rPr sz="1200" spc="-5" dirty="0">
                <a:solidFill>
                  <a:srgbClr val="212121"/>
                </a:solidFill>
                <a:latin typeface="Times New Roman"/>
                <a:cs typeface="Times New Roman"/>
              </a:rPr>
              <a:t>software  application.</a:t>
            </a:r>
            <a:endParaRPr sz="1200" dirty="0">
              <a:latin typeface="Times New Roman"/>
              <a:cs typeface="Times New Roman"/>
            </a:endParaRPr>
          </a:p>
          <a:p>
            <a:pPr marL="469265" marR="5080" lvl="2" indent="-228600" algn="just">
              <a:lnSpc>
                <a:spcPct val="95600"/>
              </a:lnSpc>
              <a:spcBef>
                <a:spcPts val="300"/>
              </a:spcBef>
              <a:buFont typeface="Symbol"/>
              <a:buChar char=""/>
              <a:tabLst>
                <a:tab pos="508000" algn="l"/>
              </a:tabLst>
            </a:pPr>
            <a:r>
              <a:rPr dirty="0"/>
              <a:t>	</a:t>
            </a:r>
            <a:r>
              <a:rPr sz="1200" dirty="0">
                <a:solidFill>
                  <a:srgbClr val="212121"/>
                </a:solidFill>
                <a:latin typeface="Times New Roman"/>
                <a:cs typeface="Times New Roman"/>
              </a:rPr>
              <a:t>The </a:t>
            </a:r>
            <a:r>
              <a:rPr sz="1200" spc="-5" dirty="0">
                <a:solidFill>
                  <a:srgbClr val="212121"/>
                </a:solidFill>
                <a:latin typeface="Times New Roman"/>
                <a:cs typeface="Times New Roman"/>
              </a:rPr>
              <a:t>goal </a:t>
            </a:r>
            <a:r>
              <a:rPr sz="1200" dirty="0">
                <a:solidFill>
                  <a:srgbClr val="212121"/>
                </a:solidFill>
                <a:latin typeface="Times New Roman"/>
                <a:cs typeface="Times New Roman"/>
              </a:rPr>
              <a:t>of </a:t>
            </a:r>
            <a:r>
              <a:rPr sz="1200" spc="-5" dirty="0">
                <a:solidFill>
                  <a:srgbClr val="212121"/>
                </a:solidFill>
                <a:latin typeface="Times New Roman"/>
                <a:cs typeface="Times New Roman"/>
              </a:rPr>
              <a:t>Stress </a:t>
            </a:r>
            <a:r>
              <a:rPr sz="1200" dirty="0">
                <a:solidFill>
                  <a:srgbClr val="212121"/>
                </a:solidFill>
                <a:latin typeface="Times New Roman"/>
                <a:cs typeface="Times New Roman"/>
              </a:rPr>
              <a:t>testing </a:t>
            </a:r>
            <a:r>
              <a:rPr sz="1200" spc="-5" dirty="0">
                <a:solidFill>
                  <a:srgbClr val="212121"/>
                </a:solidFill>
                <a:latin typeface="Times New Roman"/>
                <a:cs typeface="Times New Roman"/>
              </a:rPr>
              <a:t>is </a:t>
            </a:r>
            <a:r>
              <a:rPr sz="1200" dirty="0">
                <a:solidFill>
                  <a:srgbClr val="212121"/>
                </a:solidFill>
                <a:latin typeface="Times New Roman"/>
                <a:cs typeface="Times New Roman"/>
              </a:rPr>
              <a:t>measuring software on </a:t>
            </a:r>
            <a:r>
              <a:rPr sz="1200" spc="-5" dirty="0">
                <a:solidFill>
                  <a:srgbClr val="212121"/>
                </a:solidFill>
                <a:latin typeface="Times New Roman"/>
                <a:cs typeface="Times New Roman"/>
              </a:rPr>
              <a:t>its </a:t>
            </a:r>
            <a:r>
              <a:rPr sz="1200" dirty="0">
                <a:solidFill>
                  <a:srgbClr val="212121"/>
                </a:solidFill>
                <a:latin typeface="Times New Roman"/>
                <a:cs typeface="Times New Roman"/>
              </a:rPr>
              <a:t>robustness </a:t>
            </a:r>
            <a:r>
              <a:rPr sz="1200" spc="-5" dirty="0">
                <a:solidFill>
                  <a:srgbClr val="212121"/>
                </a:solidFill>
                <a:latin typeface="Times New Roman"/>
                <a:cs typeface="Times New Roman"/>
              </a:rPr>
              <a:t>and error </a:t>
            </a:r>
            <a:r>
              <a:rPr sz="1200" dirty="0">
                <a:solidFill>
                  <a:srgbClr val="212121"/>
                </a:solidFill>
                <a:latin typeface="Times New Roman"/>
                <a:cs typeface="Times New Roman"/>
              </a:rPr>
              <a:t>handling  </a:t>
            </a:r>
            <a:r>
              <a:rPr sz="1200" spc="-5" dirty="0">
                <a:solidFill>
                  <a:srgbClr val="212121"/>
                </a:solidFill>
                <a:latin typeface="Times New Roman"/>
                <a:cs typeface="Times New Roman"/>
              </a:rPr>
              <a:t>capabilities under </a:t>
            </a:r>
            <a:r>
              <a:rPr sz="1200" dirty="0">
                <a:solidFill>
                  <a:srgbClr val="212121"/>
                </a:solidFill>
                <a:latin typeface="Times New Roman"/>
                <a:cs typeface="Times New Roman"/>
              </a:rPr>
              <a:t>extremely heavy load </a:t>
            </a:r>
            <a:r>
              <a:rPr sz="1200" spc="-5" dirty="0">
                <a:solidFill>
                  <a:srgbClr val="212121"/>
                </a:solidFill>
                <a:latin typeface="Times New Roman"/>
                <a:cs typeface="Times New Roman"/>
              </a:rPr>
              <a:t>conditions and </a:t>
            </a:r>
            <a:r>
              <a:rPr sz="1200" dirty="0">
                <a:solidFill>
                  <a:srgbClr val="212121"/>
                </a:solidFill>
                <a:latin typeface="Times New Roman"/>
                <a:cs typeface="Times New Roman"/>
              </a:rPr>
              <a:t>ensuring that </a:t>
            </a:r>
            <a:r>
              <a:rPr sz="1200" spc="-5" dirty="0">
                <a:solidFill>
                  <a:srgbClr val="212121"/>
                </a:solidFill>
                <a:latin typeface="Times New Roman"/>
                <a:cs typeface="Times New Roman"/>
              </a:rPr>
              <a:t>software doesn’t  crash </a:t>
            </a:r>
            <a:r>
              <a:rPr sz="1200" dirty="0">
                <a:solidFill>
                  <a:srgbClr val="212121"/>
                </a:solidFill>
                <a:latin typeface="Times New Roman"/>
                <a:cs typeface="Times New Roman"/>
              </a:rPr>
              <a:t>under </a:t>
            </a:r>
            <a:r>
              <a:rPr sz="1200" spc="-5" dirty="0">
                <a:solidFill>
                  <a:srgbClr val="212121"/>
                </a:solidFill>
                <a:latin typeface="Times New Roman"/>
                <a:cs typeface="Times New Roman"/>
              </a:rPr>
              <a:t>crunch </a:t>
            </a:r>
            <a:r>
              <a:rPr sz="1200" dirty="0">
                <a:solidFill>
                  <a:srgbClr val="212121"/>
                </a:solidFill>
                <a:latin typeface="Times New Roman"/>
                <a:cs typeface="Times New Roman"/>
              </a:rPr>
              <a:t>situations. </a:t>
            </a:r>
            <a:r>
              <a:rPr sz="1200" spc="-15" dirty="0">
                <a:solidFill>
                  <a:srgbClr val="212121"/>
                </a:solidFill>
                <a:latin typeface="Times New Roman"/>
                <a:cs typeface="Times New Roman"/>
              </a:rPr>
              <a:t>It </a:t>
            </a:r>
            <a:r>
              <a:rPr sz="1200" dirty="0">
                <a:solidFill>
                  <a:srgbClr val="212121"/>
                </a:solidFill>
                <a:latin typeface="Times New Roman"/>
                <a:cs typeface="Times New Roman"/>
              </a:rPr>
              <a:t>even </a:t>
            </a:r>
            <a:r>
              <a:rPr sz="1200" spc="-5" dirty="0">
                <a:solidFill>
                  <a:srgbClr val="212121"/>
                </a:solidFill>
                <a:latin typeface="Times New Roman"/>
                <a:cs typeface="Times New Roman"/>
              </a:rPr>
              <a:t>tests </a:t>
            </a:r>
            <a:r>
              <a:rPr sz="1200" dirty="0">
                <a:solidFill>
                  <a:srgbClr val="212121"/>
                </a:solidFill>
                <a:latin typeface="Times New Roman"/>
                <a:cs typeface="Times New Roman"/>
              </a:rPr>
              <a:t>beyond </a:t>
            </a:r>
            <a:r>
              <a:rPr sz="1200" spc="-5" dirty="0">
                <a:solidFill>
                  <a:srgbClr val="212121"/>
                </a:solidFill>
                <a:latin typeface="Times New Roman"/>
                <a:cs typeface="Times New Roman"/>
              </a:rPr>
              <a:t>normal operating </a:t>
            </a:r>
            <a:r>
              <a:rPr sz="1200" dirty="0">
                <a:solidFill>
                  <a:srgbClr val="212121"/>
                </a:solidFill>
                <a:latin typeface="Times New Roman"/>
                <a:cs typeface="Times New Roman"/>
              </a:rPr>
              <a:t>points </a:t>
            </a:r>
            <a:r>
              <a:rPr sz="1200" spc="-5" dirty="0">
                <a:solidFill>
                  <a:srgbClr val="212121"/>
                </a:solidFill>
                <a:latin typeface="Times New Roman"/>
                <a:cs typeface="Times New Roman"/>
              </a:rPr>
              <a:t>and </a:t>
            </a:r>
            <a:r>
              <a:rPr sz="1200" dirty="0">
                <a:solidFill>
                  <a:srgbClr val="212121"/>
                </a:solidFill>
                <a:latin typeface="Times New Roman"/>
                <a:cs typeface="Times New Roman"/>
              </a:rPr>
              <a:t>evaluates  </a:t>
            </a:r>
            <a:r>
              <a:rPr sz="1200" spc="-5" dirty="0">
                <a:solidFill>
                  <a:srgbClr val="212121"/>
                </a:solidFill>
                <a:latin typeface="Times New Roman"/>
                <a:cs typeface="Times New Roman"/>
              </a:rPr>
              <a:t>how software works </a:t>
            </a:r>
            <a:r>
              <a:rPr sz="1200" dirty="0">
                <a:solidFill>
                  <a:srgbClr val="212121"/>
                </a:solidFill>
                <a:latin typeface="Times New Roman"/>
                <a:cs typeface="Times New Roman"/>
              </a:rPr>
              <a:t>under </a:t>
            </a:r>
            <a:r>
              <a:rPr sz="1200" spc="-5" dirty="0">
                <a:solidFill>
                  <a:srgbClr val="212121"/>
                </a:solidFill>
                <a:latin typeface="Times New Roman"/>
                <a:cs typeface="Times New Roman"/>
              </a:rPr>
              <a:t>extreme conditions.</a:t>
            </a:r>
            <a:r>
              <a:rPr sz="1200" spc="-5" dirty="0">
                <a:solidFill>
                  <a:srgbClr val="333333"/>
                </a:solidFill>
                <a:latin typeface="Times New Roman"/>
                <a:cs typeface="Times New Roman"/>
              </a:rPr>
              <a:t>It is also </a:t>
            </a:r>
            <a:r>
              <a:rPr sz="1200" dirty="0">
                <a:solidFill>
                  <a:srgbClr val="333333"/>
                </a:solidFill>
                <a:latin typeface="Times New Roman"/>
                <a:cs typeface="Times New Roman"/>
              </a:rPr>
              <a:t>known </a:t>
            </a:r>
            <a:r>
              <a:rPr sz="1200" spc="-5" dirty="0">
                <a:solidFill>
                  <a:srgbClr val="333333"/>
                </a:solidFill>
                <a:latin typeface="Times New Roman"/>
                <a:cs typeface="Times New Roman"/>
              </a:rPr>
              <a:t>as </a:t>
            </a:r>
            <a:r>
              <a:rPr sz="1200" b="1" i="1" spc="-5" dirty="0">
                <a:solidFill>
                  <a:srgbClr val="333333"/>
                </a:solidFill>
                <a:latin typeface="Times New Roman"/>
                <a:cs typeface="Times New Roman"/>
              </a:rPr>
              <a:t>Endurance Testing, </a:t>
            </a:r>
            <a:r>
              <a:rPr sz="1200" b="1" i="1" spc="-5" dirty="0">
                <a:latin typeface="Times New Roman"/>
                <a:cs typeface="Times New Roman"/>
              </a:rPr>
              <a:t> </a:t>
            </a:r>
            <a:r>
              <a:rPr sz="1200" b="1" i="1" dirty="0">
                <a:latin typeface="Times New Roman"/>
                <a:cs typeface="Times New Roman"/>
              </a:rPr>
              <a:t>fatigue testing </a:t>
            </a:r>
            <a:r>
              <a:rPr sz="1200" dirty="0">
                <a:latin typeface="Times New Roman"/>
                <a:cs typeface="Times New Roman"/>
              </a:rPr>
              <a:t>or </a:t>
            </a:r>
            <a:r>
              <a:rPr sz="1200" b="1" i="1" spc="-5" dirty="0">
                <a:latin typeface="Times New Roman"/>
                <a:cs typeface="Times New Roman"/>
              </a:rPr>
              <a:t>Torture</a:t>
            </a:r>
            <a:r>
              <a:rPr sz="1200" b="1" i="1" spc="-20" dirty="0">
                <a:latin typeface="Times New Roman"/>
                <a:cs typeface="Times New Roman"/>
              </a:rPr>
              <a:t> </a:t>
            </a:r>
            <a:r>
              <a:rPr sz="1200" b="1" i="1" spc="-5" dirty="0">
                <a:latin typeface="Times New Roman"/>
                <a:cs typeface="Times New Roman"/>
              </a:rPr>
              <a:t>Testing</a:t>
            </a:r>
            <a:r>
              <a:rPr sz="1200" spc="-5" dirty="0">
                <a:latin typeface="Times New Roman"/>
                <a:cs typeface="Times New Roman"/>
              </a:rPr>
              <a:t>.</a:t>
            </a:r>
            <a:endParaRPr sz="1200" dirty="0">
              <a:latin typeface="Times New Roman"/>
              <a:cs typeface="Times New Roman"/>
            </a:endParaRPr>
          </a:p>
          <a:p>
            <a:pPr marL="469265" marR="5080" lvl="2" indent="-228600" algn="just">
              <a:lnSpc>
                <a:spcPts val="1370"/>
              </a:lnSpc>
              <a:spcBef>
                <a:spcPts val="140"/>
              </a:spcBef>
              <a:buFont typeface="Symbol"/>
              <a:buChar char=""/>
              <a:tabLst>
                <a:tab pos="469900" algn="l"/>
              </a:tabLst>
            </a:pPr>
            <a:r>
              <a:rPr sz="1200" dirty="0">
                <a:latin typeface="Times New Roman"/>
                <a:cs typeface="Times New Roman"/>
              </a:rPr>
              <a:t>The </a:t>
            </a:r>
            <a:r>
              <a:rPr sz="1200" spc="-5" dirty="0">
                <a:latin typeface="Times New Roman"/>
                <a:cs typeface="Times New Roman"/>
              </a:rPr>
              <a:t>stress </a:t>
            </a:r>
            <a:r>
              <a:rPr sz="1200" dirty="0">
                <a:latin typeface="Times New Roman"/>
                <a:cs typeface="Times New Roman"/>
              </a:rPr>
              <a:t>testing </a:t>
            </a:r>
            <a:r>
              <a:rPr sz="1200" spc="-5" dirty="0">
                <a:latin typeface="Times New Roman"/>
                <a:cs typeface="Times New Roman"/>
              </a:rPr>
              <a:t>includes </a:t>
            </a:r>
            <a:r>
              <a:rPr sz="1200" dirty="0">
                <a:latin typeface="Times New Roman"/>
                <a:cs typeface="Times New Roman"/>
              </a:rPr>
              <a:t>the </a:t>
            </a:r>
            <a:r>
              <a:rPr sz="1200" b="1" spc="-5" dirty="0">
                <a:latin typeface="Times New Roman"/>
                <a:cs typeface="Times New Roman"/>
              </a:rPr>
              <a:t>testing beyond standard operational </a:t>
            </a:r>
            <a:r>
              <a:rPr sz="1200" b="1" dirty="0">
                <a:latin typeface="Times New Roman"/>
                <a:cs typeface="Times New Roman"/>
              </a:rPr>
              <a:t>size</a:t>
            </a:r>
            <a:r>
              <a:rPr sz="1200" dirty="0">
                <a:latin typeface="Times New Roman"/>
                <a:cs typeface="Times New Roman"/>
              </a:rPr>
              <a:t>, repeatedly to  a </a:t>
            </a:r>
            <a:r>
              <a:rPr sz="1200" b="1" spc="-5" dirty="0">
                <a:latin typeface="Times New Roman"/>
                <a:cs typeface="Times New Roman"/>
              </a:rPr>
              <a:t>breaking </a:t>
            </a:r>
            <a:r>
              <a:rPr sz="1200" b="1" dirty="0">
                <a:latin typeface="Times New Roman"/>
                <a:cs typeface="Times New Roman"/>
              </a:rPr>
              <a:t>point</a:t>
            </a:r>
            <a:r>
              <a:rPr sz="1200" dirty="0">
                <a:latin typeface="Times New Roman"/>
                <a:cs typeface="Times New Roman"/>
              </a:rPr>
              <a:t>, to </a:t>
            </a:r>
            <a:r>
              <a:rPr sz="1200" spc="-5" dirty="0">
                <a:latin typeface="Times New Roman"/>
                <a:cs typeface="Times New Roman"/>
              </a:rPr>
              <a:t>get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outputs.</a:t>
            </a:r>
          </a:p>
          <a:p>
            <a:pPr marL="469265" marR="8890" lvl="2" indent="-228600" algn="just">
              <a:lnSpc>
                <a:spcPts val="1370"/>
              </a:lnSpc>
              <a:spcBef>
                <a:spcPts val="110"/>
              </a:spcBef>
              <a:buFont typeface="Symbol"/>
              <a:buChar char=""/>
              <a:tabLst>
                <a:tab pos="469900" algn="l"/>
              </a:tabLst>
            </a:pPr>
            <a:r>
              <a:rPr sz="1200" spc="-10" dirty="0">
                <a:latin typeface="Times New Roman"/>
                <a:cs typeface="Times New Roman"/>
              </a:rPr>
              <a:t>It </a:t>
            </a:r>
            <a:r>
              <a:rPr sz="1200" spc="-5" dirty="0">
                <a:latin typeface="Times New Roman"/>
                <a:cs typeface="Times New Roman"/>
              </a:rPr>
              <a:t>highlights </a:t>
            </a:r>
            <a:r>
              <a:rPr sz="1200" dirty="0">
                <a:latin typeface="Times New Roman"/>
                <a:cs typeface="Times New Roman"/>
              </a:rPr>
              <a:t>the </a:t>
            </a:r>
            <a:r>
              <a:rPr sz="1200" spc="-5" dirty="0">
                <a:latin typeface="Times New Roman"/>
                <a:cs typeface="Times New Roman"/>
              </a:rPr>
              <a:t>error </a:t>
            </a:r>
            <a:r>
              <a:rPr sz="1200" dirty="0">
                <a:latin typeface="Times New Roman"/>
                <a:cs typeface="Times New Roman"/>
              </a:rPr>
              <a:t>handling </a:t>
            </a:r>
            <a:r>
              <a:rPr sz="1200" spc="-5" dirty="0">
                <a:latin typeface="Times New Roman"/>
                <a:cs typeface="Times New Roman"/>
              </a:rPr>
              <a:t>and robustness under </a:t>
            </a:r>
            <a:r>
              <a:rPr sz="1200" dirty="0">
                <a:latin typeface="Times New Roman"/>
                <a:cs typeface="Times New Roman"/>
              </a:rPr>
              <a:t>a heavy load </a:t>
            </a:r>
            <a:r>
              <a:rPr sz="1200" spc="-5" dirty="0">
                <a:latin typeface="Times New Roman"/>
                <a:cs typeface="Times New Roman"/>
              </a:rPr>
              <a:t>instead </a:t>
            </a:r>
            <a:r>
              <a:rPr sz="1200" dirty="0">
                <a:latin typeface="Times New Roman"/>
                <a:cs typeface="Times New Roman"/>
              </a:rPr>
              <a:t>of </a:t>
            </a:r>
            <a:r>
              <a:rPr sz="1200" spc="-5" dirty="0">
                <a:latin typeface="Times New Roman"/>
                <a:cs typeface="Times New Roman"/>
              </a:rPr>
              <a:t>correct  behavior </a:t>
            </a:r>
            <a:r>
              <a:rPr sz="1200" dirty="0">
                <a:latin typeface="Times New Roman"/>
                <a:cs typeface="Times New Roman"/>
              </a:rPr>
              <a:t>under </a:t>
            </a:r>
            <a:r>
              <a:rPr sz="1200" spc="-5" dirty="0">
                <a:latin typeface="Times New Roman"/>
                <a:cs typeface="Times New Roman"/>
              </a:rPr>
              <a:t>regular</a:t>
            </a:r>
            <a:r>
              <a:rPr sz="1200" dirty="0">
                <a:latin typeface="Times New Roman"/>
                <a:cs typeface="Times New Roman"/>
              </a:rPr>
              <a:t> conditions.</a:t>
            </a:r>
          </a:p>
          <a:p>
            <a:pPr marL="469265" lvl="2" indent="-228600" algn="just">
              <a:lnSpc>
                <a:spcPct val="100000"/>
              </a:lnSpc>
              <a:buFont typeface="Symbol"/>
              <a:buChar char=""/>
              <a:tabLst>
                <a:tab pos="469900" algn="l"/>
              </a:tabLst>
            </a:pPr>
            <a:r>
              <a:rPr sz="1200" spc="-10" dirty="0">
                <a:latin typeface="Times New Roman"/>
                <a:cs typeface="Times New Roman"/>
              </a:rPr>
              <a:t>In </a:t>
            </a:r>
            <a:r>
              <a:rPr sz="1200" dirty="0">
                <a:latin typeface="Times New Roman"/>
                <a:cs typeface="Times New Roman"/>
              </a:rPr>
              <a:t>other </a:t>
            </a:r>
            <a:r>
              <a:rPr sz="1200" spc="-5" dirty="0">
                <a:latin typeface="Times New Roman"/>
                <a:cs typeface="Times New Roman"/>
              </a:rPr>
              <a:t>words, we </a:t>
            </a:r>
            <a:r>
              <a:rPr sz="1200" dirty="0">
                <a:latin typeface="Times New Roman"/>
                <a:cs typeface="Times New Roman"/>
              </a:rPr>
              <a:t>can say that </a:t>
            </a:r>
            <a:r>
              <a:rPr sz="1200" b="1" spc="-5" dirty="0">
                <a:latin typeface="Times New Roman"/>
                <a:cs typeface="Times New Roman"/>
              </a:rPr>
              <a:t>Stress testing </a:t>
            </a:r>
            <a:r>
              <a:rPr sz="1200" spc="-5" dirty="0">
                <a:latin typeface="Times New Roman"/>
                <a:cs typeface="Times New Roman"/>
              </a:rPr>
              <a:t>is used </a:t>
            </a:r>
            <a:r>
              <a:rPr sz="1200" dirty="0">
                <a:latin typeface="Times New Roman"/>
                <a:cs typeface="Times New Roman"/>
              </a:rPr>
              <a:t>to verify the constancy</a:t>
            </a:r>
            <a:r>
              <a:rPr sz="1200" spc="125" dirty="0">
                <a:latin typeface="Times New Roman"/>
                <a:cs typeface="Times New Roman"/>
              </a:rPr>
              <a:t> </a:t>
            </a:r>
            <a:r>
              <a:rPr sz="1200" spc="-5" dirty="0">
                <a:latin typeface="Times New Roman"/>
                <a:cs typeface="Times New Roman"/>
              </a:rPr>
              <a:t>and</a:t>
            </a:r>
            <a:endParaRPr sz="1200" dirty="0">
              <a:latin typeface="Times New Roman"/>
              <a:cs typeface="Times New Roman"/>
            </a:endParaRPr>
          </a:p>
          <a:p>
            <a:pPr marL="469265" marR="6985" algn="just">
              <a:lnSpc>
                <a:spcPct val="110000"/>
              </a:lnSpc>
              <a:spcBef>
                <a:spcPts val="10"/>
              </a:spcBef>
            </a:pPr>
            <a:r>
              <a:rPr sz="1200" dirty="0">
                <a:latin typeface="Times New Roman"/>
                <a:cs typeface="Times New Roman"/>
              </a:rPr>
              <a:t>dependability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system and also </a:t>
            </a:r>
            <a:r>
              <a:rPr sz="1200" dirty="0">
                <a:latin typeface="Times New Roman"/>
                <a:cs typeface="Times New Roman"/>
              </a:rPr>
              <a:t>make sure that the </a:t>
            </a:r>
            <a:r>
              <a:rPr sz="1200" spc="-5" dirty="0">
                <a:latin typeface="Times New Roman"/>
                <a:cs typeface="Times New Roman"/>
              </a:rPr>
              <a:t>system </a:t>
            </a:r>
            <a:r>
              <a:rPr sz="1200" dirty="0">
                <a:latin typeface="Times New Roman"/>
                <a:cs typeface="Times New Roman"/>
              </a:rPr>
              <a:t>would not </a:t>
            </a:r>
            <a:r>
              <a:rPr sz="1200" spc="-5" dirty="0">
                <a:latin typeface="Times New Roman"/>
                <a:cs typeface="Times New Roman"/>
              </a:rPr>
              <a:t>crash </a:t>
            </a:r>
            <a:r>
              <a:rPr sz="1200" dirty="0">
                <a:latin typeface="Times New Roman"/>
                <a:cs typeface="Times New Roman"/>
              </a:rPr>
              <a:t>under  </a:t>
            </a:r>
            <a:r>
              <a:rPr sz="1200" spc="-5" dirty="0">
                <a:latin typeface="Times New Roman"/>
                <a:cs typeface="Times New Roman"/>
              </a:rPr>
              <a:t>disaster</a:t>
            </a:r>
            <a:r>
              <a:rPr sz="1200" spc="-15" dirty="0">
                <a:latin typeface="Times New Roman"/>
                <a:cs typeface="Times New Roman"/>
              </a:rPr>
              <a:t> </a:t>
            </a:r>
            <a:r>
              <a:rPr sz="1200" spc="-5" dirty="0">
                <a:latin typeface="Times New Roman"/>
                <a:cs typeface="Times New Roman"/>
              </a:rPr>
              <a:t>circumstances.</a:t>
            </a:r>
            <a:endParaRPr sz="1200" dirty="0">
              <a:latin typeface="Times New Roman"/>
              <a:cs typeface="Times New Roman"/>
            </a:endParaRPr>
          </a:p>
          <a:p>
            <a:pPr marL="469265" marR="5715" lvl="2" indent="-228600" algn="just">
              <a:lnSpc>
                <a:spcPct val="110300"/>
              </a:lnSpc>
              <a:spcBef>
                <a:spcPts val="80"/>
              </a:spcBef>
              <a:buFont typeface="Symbol"/>
              <a:buChar char=""/>
              <a:tabLst>
                <a:tab pos="469900" algn="l"/>
              </a:tabLst>
            </a:pPr>
            <a:r>
              <a:rPr sz="1200" i="1" spc="-5" dirty="0">
                <a:latin typeface="Times New Roman"/>
                <a:cs typeface="Times New Roman"/>
              </a:rPr>
              <a:t>Stress </a:t>
            </a:r>
            <a:r>
              <a:rPr sz="1200" i="1" dirty="0">
                <a:latin typeface="Times New Roman"/>
                <a:cs typeface="Times New Roman"/>
              </a:rPr>
              <a:t>testing </a:t>
            </a:r>
            <a:r>
              <a:rPr sz="1200" spc="-5" dirty="0">
                <a:latin typeface="Times New Roman"/>
                <a:cs typeface="Times New Roman"/>
              </a:rPr>
              <a:t>executes </a:t>
            </a:r>
            <a:r>
              <a:rPr sz="1200" dirty="0">
                <a:latin typeface="Times New Roman"/>
                <a:cs typeface="Times New Roman"/>
              </a:rPr>
              <a:t>a </a:t>
            </a:r>
            <a:r>
              <a:rPr sz="1200" spc="-5" dirty="0">
                <a:latin typeface="Times New Roman"/>
                <a:cs typeface="Times New Roman"/>
              </a:rPr>
              <a:t>system </a:t>
            </a:r>
            <a:r>
              <a:rPr sz="1200" dirty="0">
                <a:latin typeface="Times New Roman"/>
                <a:cs typeface="Times New Roman"/>
              </a:rPr>
              <a:t>in a manner that demands </a:t>
            </a:r>
            <a:r>
              <a:rPr sz="1200" spc="-5" dirty="0">
                <a:latin typeface="Times New Roman"/>
                <a:cs typeface="Times New Roman"/>
              </a:rPr>
              <a:t>resources </a:t>
            </a:r>
            <a:r>
              <a:rPr sz="1200" dirty="0">
                <a:latin typeface="Times New Roman"/>
                <a:cs typeface="Times New Roman"/>
              </a:rPr>
              <a:t>in </a:t>
            </a:r>
            <a:r>
              <a:rPr sz="1200" spc="-5" dirty="0">
                <a:latin typeface="Times New Roman"/>
                <a:cs typeface="Times New Roman"/>
              </a:rPr>
              <a:t>abnormal quantity,  frequency, </a:t>
            </a:r>
            <a:r>
              <a:rPr sz="1200" dirty="0">
                <a:latin typeface="Times New Roman"/>
                <a:cs typeface="Times New Roman"/>
              </a:rPr>
              <a:t>or </a:t>
            </a:r>
            <a:r>
              <a:rPr sz="1200" spc="-5" dirty="0">
                <a:latin typeface="Times New Roman"/>
                <a:cs typeface="Times New Roman"/>
              </a:rPr>
              <a:t>volume. For example, </a:t>
            </a:r>
            <a:r>
              <a:rPr sz="1200" dirty="0">
                <a:latin typeface="Times New Roman"/>
                <a:cs typeface="Times New Roman"/>
              </a:rPr>
              <a:t>(1) special </a:t>
            </a:r>
            <a:r>
              <a:rPr sz="1200" spc="-5" dirty="0">
                <a:latin typeface="Times New Roman"/>
                <a:cs typeface="Times New Roman"/>
              </a:rPr>
              <a:t>tests </a:t>
            </a:r>
            <a:r>
              <a:rPr sz="1200" dirty="0">
                <a:latin typeface="Times New Roman"/>
                <a:cs typeface="Times New Roman"/>
              </a:rPr>
              <a:t>may </a:t>
            </a:r>
            <a:r>
              <a:rPr sz="1200" spc="5" dirty="0">
                <a:latin typeface="Times New Roman"/>
                <a:cs typeface="Times New Roman"/>
              </a:rPr>
              <a:t>be </a:t>
            </a:r>
            <a:r>
              <a:rPr sz="1200" spc="-5" dirty="0">
                <a:latin typeface="Times New Roman"/>
                <a:cs typeface="Times New Roman"/>
              </a:rPr>
              <a:t>designed </a:t>
            </a:r>
            <a:r>
              <a:rPr sz="1200" dirty="0">
                <a:latin typeface="Times New Roman"/>
                <a:cs typeface="Times New Roman"/>
              </a:rPr>
              <a:t>that </a:t>
            </a:r>
            <a:r>
              <a:rPr sz="1200" spc="-5" dirty="0">
                <a:latin typeface="Times New Roman"/>
                <a:cs typeface="Times New Roman"/>
              </a:rPr>
              <a:t>generate </a:t>
            </a:r>
            <a:r>
              <a:rPr sz="1200" dirty="0">
                <a:latin typeface="Times New Roman"/>
                <a:cs typeface="Times New Roman"/>
              </a:rPr>
              <a:t>10  </a:t>
            </a:r>
            <a:r>
              <a:rPr sz="1200" spc="-5" dirty="0">
                <a:latin typeface="Times New Roman"/>
                <a:cs typeface="Times New Roman"/>
              </a:rPr>
              <a:t>interrupts per </a:t>
            </a:r>
            <a:r>
              <a:rPr sz="1200" dirty="0">
                <a:latin typeface="Times New Roman"/>
                <a:cs typeface="Times New Roman"/>
              </a:rPr>
              <a:t>second, when one </a:t>
            </a:r>
            <a:r>
              <a:rPr sz="1200" spc="5" dirty="0">
                <a:latin typeface="Times New Roman"/>
                <a:cs typeface="Times New Roman"/>
              </a:rPr>
              <a:t>or </a:t>
            </a:r>
            <a:r>
              <a:rPr sz="1200" spc="-5" dirty="0">
                <a:latin typeface="Times New Roman"/>
                <a:cs typeface="Times New Roman"/>
              </a:rPr>
              <a:t>two is </a:t>
            </a:r>
            <a:r>
              <a:rPr sz="1200" dirty="0">
                <a:latin typeface="Times New Roman"/>
                <a:cs typeface="Times New Roman"/>
              </a:rPr>
              <a:t>the </a:t>
            </a:r>
            <a:r>
              <a:rPr sz="1200" spc="-5" dirty="0">
                <a:latin typeface="Times New Roman"/>
                <a:cs typeface="Times New Roman"/>
              </a:rPr>
              <a:t>average rate, (2)input </a:t>
            </a:r>
            <a:r>
              <a:rPr sz="1200" dirty="0">
                <a:latin typeface="Times New Roman"/>
                <a:cs typeface="Times New Roman"/>
              </a:rPr>
              <a:t>data </a:t>
            </a:r>
            <a:r>
              <a:rPr sz="1200" spc="-5" dirty="0">
                <a:latin typeface="Times New Roman"/>
                <a:cs typeface="Times New Roman"/>
              </a:rPr>
              <a:t>rates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increased </a:t>
            </a:r>
            <a:r>
              <a:rPr sz="1200" spc="5" dirty="0">
                <a:latin typeface="Times New Roman"/>
                <a:cs typeface="Times New Roman"/>
              </a:rPr>
              <a:t>by </a:t>
            </a:r>
            <a:r>
              <a:rPr sz="1200" spc="-5" dirty="0">
                <a:latin typeface="Times New Roman"/>
                <a:cs typeface="Times New Roman"/>
              </a:rPr>
              <a:t>an </a:t>
            </a:r>
            <a:r>
              <a:rPr sz="1200" dirty="0">
                <a:latin typeface="Times New Roman"/>
                <a:cs typeface="Times New Roman"/>
              </a:rPr>
              <a:t>order of </a:t>
            </a:r>
            <a:r>
              <a:rPr sz="1200" spc="-5" dirty="0">
                <a:latin typeface="Times New Roman"/>
                <a:cs typeface="Times New Roman"/>
              </a:rPr>
              <a:t>magnitude </a:t>
            </a:r>
            <a:r>
              <a:rPr sz="1200" dirty="0">
                <a:latin typeface="Times New Roman"/>
                <a:cs typeface="Times New Roman"/>
              </a:rPr>
              <a:t>to </a:t>
            </a:r>
            <a:r>
              <a:rPr sz="1200" spc="-5" dirty="0">
                <a:latin typeface="Times New Roman"/>
                <a:cs typeface="Times New Roman"/>
              </a:rPr>
              <a:t>determine </a:t>
            </a:r>
            <a:r>
              <a:rPr sz="1200" dirty="0">
                <a:latin typeface="Times New Roman"/>
                <a:cs typeface="Times New Roman"/>
              </a:rPr>
              <a:t>how input </a:t>
            </a:r>
            <a:r>
              <a:rPr sz="1200" spc="-5" dirty="0">
                <a:latin typeface="Times New Roman"/>
                <a:cs typeface="Times New Roman"/>
              </a:rPr>
              <a:t>functions will respond, </a:t>
            </a:r>
            <a:r>
              <a:rPr sz="1200" dirty="0">
                <a:latin typeface="Times New Roman"/>
                <a:cs typeface="Times New Roman"/>
              </a:rPr>
              <a:t>(3)</a:t>
            </a:r>
            <a:r>
              <a:rPr sz="1200" spc="-130" dirty="0">
                <a:latin typeface="Times New Roman"/>
                <a:cs typeface="Times New Roman"/>
              </a:rPr>
              <a:t> </a:t>
            </a:r>
            <a:r>
              <a:rPr sz="1200" dirty="0">
                <a:latin typeface="Times New Roman"/>
                <a:cs typeface="Times New Roman"/>
              </a:rPr>
              <a:t>test  </a:t>
            </a:r>
            <a:r>
              <a:rPr sz="1200" spc="-5" dirty="0">
                <a:latin typeface="Times New Roman"/>
                <a:cs typeface="Times New Roman"/>
              </a:rPr>
              <a:t>cases </a:t>
            </a:r>
            <a:r>
              <a:rPr sz="1200" dirty="0">
                <a:latin typeface="Times New Roman"/>
                <a:cs typeface="Times New Roman"/>
              </a:rPr>
              <a:t>that </a:t>
            </a:r>
            <a:r>
              <a:rPr sz="1200" spc="-5" dirty="0">
                <a:latin typeface="Times New Roman"/>
                <a:cs typeface="Times New Roman"/>
              </a:rPr>
              <a:t>require </a:t>
            </a:r>
            <a:r>
              <a:rPr sz="1200" dirty="0">
                <a:latin typeface="Times New Roman"/>
                <a:cs typeface="Times New Roman"/>
              </a:rPr>
              <a:t>maximum memory or other </a:t>
            </a:r>
            <a:r>
              <a:rPr sz="1200" spc="-5" dirty="0">
                <a:latin typeface="Times New Roman"/>
                <a:cs typeface="Times New Roman"/>
              </a:rPr>
              <a:t>resources are executed, </a:t>
            </a:r>
            <a:r>
              <a:rPr sz="1200" dirty="0">
                <a:latin typeface="Times New Roman"/>
                <a:cs typeface="Times New Roman"/>
              </a:rPr>
              <a:t>(4) test </a:t>
            </a:r>
            <a:r>
              <a:rPr sz="1200" spc="-5" dirty="0">
                <a:latin typeface="Times New Roman"/>
                <a:cs typeface="Times New Roman"/>
              </a:rPr>
              <a:t>cases </a:t>
            </a:r>
            <a:r>
              <a:rPr sz="1200" dirty="0">
                <a:latin typeface="Times New Roman"/>
                <a:cs typeface="Times New Roman"/>
              </a:rPr>
              <a:t>that  may </a:t>
            </a:r>
            <a:r>
              <a:rPr sz="1200" spc="-5" dirty="0">
                <a:latin typeface="Times New Roman"/>
                <a:cs typeface="Times New Roman"/>
              </a:rPr>
              <a:t>cause </a:t>
            </a:r>
            <a:r>
              <a:rPr sz="1200" dirty="0">
                <a:latin typeface="Times New Roman"/>
                <a:cs typeface="Times New Roman"/>
              </a:rPr>
              <a:t>thrashing in a </a:t>
            </a:r>
            <a:r>
              <a:rPr sz="1200" spc="-5" dirty="0">
                <a:latin typeface="Times New Roman"/>
                <a:cs typeface="Times New Roman"/>
              </a:rPr>
              <a:t>virtual operating system are designed, </a:t>
            </a:r>
            <a:r>
              <a:rPr sz="1200" dirty="0">
                <a:latin typeface="Times New Roman"/>
                <a:cs typeface="Times New Roman"/>
              </a:rPr>
              <a:t>(5) test </a:t>
            </a:r>
            <a:r>
              <a:rPr sz="1200" spc="-5" dirty="0">
                <a:latin typeface="Times New Roman"/>
                <a:cs typeface="Times New Roman"/>
              </a:rPr>
              <a:t>cases </a:t>
            </a:r>
            <a:r>
              <a:rPr sz="1200" dirty="0">
                <a:latin typeface="Times New Roman"/>
                <a:cs typeface="Times New Roman"/>
              </a:rPr>
              <a:t>that </a:t>
            </a:r>
            <a:r>
              <a:rPr sz="1200" spc="5" dirty="0">
                <a:latin typeface="Times New Roman"/>
                <a:cs typeface="Times New Roman"/>
              </a:rPr>
              <a:t>may  </a:t>
            </a:r>
            <a:r>
              <a:rPr sz="1200" spc="-5" dirty="0">
                <a:latin typeface="Times New Roman"/>
                <a:cs typeface="Times New Roman"/>
              </a:rPr>
              <a:t>cause excessive </a:t>
            </a:r>
            <a:r>
              <a:rPr sz="1200" dirty="0">
                <a:latin typeface="Times New Roman"/>
                <a:cs typeface="Times New Roman"/>
              </a:rPr>
              <a:t>hunting for disk-resident data are </a:t>
            </a:r>
            <a:r>
              <a:rPr sz="1200" spc="-5" dirty="0">
                <a:latin typeface="Times New Roman"/>
                <a:cs typeface="Times New Roman"/>
              </a:rPr>
              <a:t>created. Essentially, </a:t>
            </a:r>
            <a:r>
              <a:rPr sz="1200" dirty="0">
                <a:latin typeface="Times New Roman"/>
                <a:cs typeface="Times New Roman"/>
              </a:rPr>
              <a:t>the </a:t>
            </a:r>
            <a:r>
              <a:rPr sz="1200" spc="-5" dirty="0">
                <a:latin typeface="Times New Roman"/>
                <a:cs typeface="Times New Roman"/>
              </a:rPr>
              <a:t>tester attempts  </a:t>
            </a:r>
            <a:r>
              <a:rPr sz="1200" dirty="0">
                <a:latin typeface="Times New Roman"/>
                <a:cs typeface="Times New Roman"/>
              </a:rPr>
              <a:t>to </a:t>
            </a:r>
            <a:r>
              <a:rPr sz="1200" spc="-5" dirty="0">
                <a:latin typeface="Times New Roman"/>
                <a:cs typeface="Times New Roman"/>
              </a:rPr>
              <a:t>break </a:t>
            </a:r>
            <a:r>
              <a:rPr sz="1200" dirty="0">
                <a:latin typeface="Times New Roman"/>
                <a:cs typeface="Times New Roman"/>
              </a:rPr>
              <a:t>the </a:t>
            </a:r>
            <a:r>
              <a:rPr sz="1200" spc="-5" dirty="0">
                <a:latin typeface="Times New Roman"/>
                <a:cs typeface="Times New Roman"/>
              </a:rPr>
              <a:t>program.</a:t>
            </a:r>
            <a:endParaRPr sz="1200" dirty="0">
              <a:latin typeface="Times New Roman"/>
              <a:cs typeface="Times New Roman"/>
            </a:endParaRPr>
          </a:p>
          <a:p>
            <a:pPr marL="469265" marR="5080" lvl="2" indent="-228600" algn="just">
              <a:lnSpc>
                <a:spcPct val="110200"/>
              </a:lnSpc>
              <a:spcBef>
                <a:spcPts val="80"/>
              </a:spcBef>
              <a:buFont typeface="Symbol"/>
              <a:buChar char=""/>
              <a:tabLst>
                <a:tab pos="469900" algn="l"/>
              </a:tabLst>
            </a:pPr>
            <a:r>
              <a:rPr sz="1200" spc="-5" dirty="0">
                <a:latin typeface="Times New Roman"/>
                <a:cs typeface="Times New Roman"/>
              </a:rPr>
              <a:t>A variation </a:t>
            </a:r>
            <a:r>
              <a:rPr sz="1200" dirty="0">
                <a:latin typeface="Times New Roman"/>
                <a:cs typeface="Times New Roman"/>
              </a:rPr>
              <a:t>of stress testing </a:t>
            </a:r>
            <a:r>
              <a:rPr sz="1200" spc="-5" dirty="0">
                <a:latin typeface="Times New Roman"/>
                <a:cs typeface="Times New Roman"/>
              </a:rPr>
              <a:t>is </a:t>
            </a:r>
            <a:r>
              <a:rPr sz="1200" dirty="0">
                <a:latin typeface="Times New Roman"/>
                <a:cs typeface="Times New Roman"/>
              </a:rPr>
              <a:t>a technique </a:t>
            </a:r>
            <a:r>
              <a:rPr sz="1200" spc="-5" dirty="0">
                <a:latin typeface="Times New Roman"/>
                <a:cs typeface="Times New Roman"/>
              </a:rPr>
              <a:t>called </a:t>
            </a:r>
            <a:r>
              <a:rPr sz="1200" i="1" dirty="0">
                <a:latin typeface="Times New Roman"/>
                <a:cs typeface="Times New Roman"/>
              </a:rPr>
              <a:t>sensitivity testing. </a:t>
            </a:r>
            <a:r>
              <a:rPr sz="1200" spc="-15" dirty="0">
                <a:latin typeface="Times New Roman"/>
                <a:cs typeface="Times New Roman"/>
              </a:rPr>
              <a:t>In </a:t>
            </a:r>
            <a:r>
              <a:rPr sz="1200" dirty="0">
                <a:latin typeface="Times New Roman"/>
                <a:cs typeface="Times New Roman"/>
              </a:rPr>
              <a:t>some </a:t>
            </a:r>
            <a:r>
              <a:rPr sz="1200" spc="-5" dirty="0">
                <a:latin typeface="Times New Roman"/>
                <a:cs typeface="Times New Roman"/>
              </a:rPr>
              <a:t>situations</a:t>
            </a:r>
            <a:r>
              <a:rPr sz="1200" spc="-120" dirty="0">
                <a:latin typeface="Times New Roman"/>
                <a:cs typeface="Times New Roman"/>
              </a:rPr>
              <a:t> </a:t>
            </a:r>
            <a:r>
              <a:rPr sz="1200" dirty="0">
                <a:latin typeface="Times New Roman"/>
                <a:cs typeface="Times New Roman"/>
              </a:rPr>
              <a:t>(the  most </a:t>
            </a:r>
            <a:r>
              <a:rPr sz="1200" spc="-5" dirty="0">
                <a:latin typeface="Times New Roman"/>
                <a:cs typeface="Times New Roman"/>
              </a:rPr>
              <a:t>common occur </a:t>
            </a:r>
            <a:r>
              <a:rPr sz="1200" dirty="0">
                <a:latin typeface="Times New Roman"/>
                <a:cs typeface="Times New Roman"/>
              </a:rPr>
              <a:t>in </a:t>
            </a:r>
            <a:r>
              <a:rPr sz="1200" spc="-5" dirty="0">
                <a:latin typeface="Times New Roman"/>
                <a:cs typeface="Times New Roman"/>
              </a:rPr>
              <a:t>mathematical algorithms), </a:t>
            </a:r>
            <a:r>
              <a:rPr sz="1200" dirty="0">
                <a:latin typeface="Times New Roman"/>
                <a:cs typeface="Times New Roman"/>
              </a:rPr>
              <a:t>a very small </a:t>
            </a:r>
            <a:r>
              <a:rPr sz="1200" spc="-5" dirty="0">
                <a:latin typeface="Times New Roman"/>
                <a:cs typeface="Times New Roman"/>
              </a:rPr>
              <a:t>range </a:t>
            </a:r>
            <a:r>
              <a:rPr sz="1200" dirty="0">
                <a:latin typeface="Times New Roman"/>
                <a:cs typeface="Times New Roman"/>
              </a:rPr>
              <a:t>of </a:t>
            </a:r>
            <a:r>
              <a:rPr sz="1200" spc="-5" dirty="0">
                <a:latin typeface="Times New Roman"/>
                <a:cs typeface="Times New Roman"/>
              </a:rPr>
              <a:t>data </a:t>
            </a:r>
            <a:r>
              <a:rPr sz="1200" dirty="0">
                <a:latin typeface="Times New Roman"/>
                <a:cs typeface="Times New Roman"/>
              </a:rPr>
              <a:t>contained  within the bounds of </a:t>
            </a:r>
            <a:r>
              <a:rPr sz="1200" spc="-5" dirty="0">
                <a:latin typeface="Times New Roman"/>
                <a:cs typeface="Times New Roman"/>
              </a:rPr>
              <a:t>valid data </a:t>
            </a:r>
            <a:r>
              <a:rPr sz="1200" dirty="0">
                <a:latin typeface="Times New Roman"/>
                <a:cs typeface="Times New Roman"/>
              </a:rPr>
              <a:t>for a </a:t>
            </a:r>
            <a:r>
              <a:rPr sz="1200" spc="-5" dirty="0">
                <a:latin typeface="Times New Roman"/>
                <a:cs typeface="Times New Roman"/>
              </a:rPr>
              <a:t>program </a:t>
            </a:r>
            <a:r>
              <a:rPr sz="1200" dirty="0">
                <a:latin typeface="Times New Roman"/>
                <a:cs typeface="Times New Roman"/>
              </a:rPr>
              <a:t>may cause </a:t>
            </a:r>
            <a:r>
              <a:rPr sz="1200" spc="-5" dirty="0">
                <a:latin typeface="Times New Roman"/>
                <a:cs typeface="Times New Roman"/>
              </a:rPr>
              <a:t>extreme and even erroneous  processing </a:t>
            </a:r>
            <a:r>
              <a:rPr sz="1200" dirty="0">
                <a:latin typeface="Times New Roman"/>
                <a:cs typeface="Times New Roman"/>
              </a:rPr>
              <a:t>or </a:t>
            </a:r>
            <a:r>
              <a:rPr sz="1200" spc="-5" dirty="0">
                <a:latin typeface="Times New Roman"/>
                <a:cs typeface="Times New Roman"/>
              </a:rPr>
              <a:t>profound performance degradation. </a:t>
            </a:r>
            <a:r>
              <a:rPr sz="1200" dirty="0">
                <a:latin typeface="Times New Roman"/>
                <a:cs typeface="Times New Roman"/>
              </a:rPr>
              <a:t>Sensitivity testing </a:t>
            </a:r>
            <a:r>
              <a:rPr sz="1200" spc="-5" dirty="0">
                <a:latin typeface="Times New Roman"/>
                <a:cs typeface="Times New Roman"/>
              </a:rPr>
              <a:t>attempts </a:t>
            </a:r>
            <a:r>
              <a:rPr sz="1200" dirty="0">
                <a:latin typeface="Times New Roman"/>
                <a:cs typeface="Times New Roman"/>
              </a:rPr>
              <a:t>to </a:t>
            </a:r>
            <a:r>
              <a:rPr sz="1200" spc="-5" dirty="0">
                <a:latin typeface="Times New Roman"/>
                <a:cs typeface="Times New Roman"/>
              </a:rPr>
              <a:t>uncover  data combinations </a:t>
            </a:r>
            <a:r>
              <a:rPr sz="1200" dirty="0">
                <a:latin typeface="Times New Roman"/>
                <a:cs typeface="Times New Roman"/>
              </a:rPr>
              <a:t>within </a:t>
            </a:r>
            <a:r>
              <a:rPr sz="1200" spc="-5" dirty="0">
                <a:latin typeface="Times New Roman"/>
                <a:cs typeface="Times New Roman"/>
              </a:rPr>
              <a:t>valid </a:t>
            </a:r>
            <a:r>
              <a:rPr sz="1200" dirty="0">
                <a:latin typeface="Times New Roman"/>
                <a:cs typeface="Times New Roman"/>
              </a:rPr>
              <a:t>input </a:t>
            </a:r>
            <a:r>
              <a:rPr sz="1200" spc="-5" dirty="0">
                <a:latin typeface="Times New Roman"/>
                <a:cs typeface="Times New Roman"/>
              </a:rPr>
              <a:t>classes </a:t>
            </a:r>
            <a:r>
              <a:rPr sz="1200" dirty="0">
                <a:latin typeface="Times New Roman"/>
                <a:cs typeface="Times New Roman"/>
              </a:rPr>
              <a:t>that may cause instability or </a:t>
            </a:r>
            <a:r>
              <a:rPr sz="1200" spc="-5" dirty="0">
                <a:latin typeface="Times New Roman"/>
                <a:cs typeface="Times New Roman"/>
              </a:rPr>
              <a:t>improper  processing.</a:t>
            </a:r>
            <a:endParaRPr sz="1200" dirty="0">
              <a:latin typeface="Times New Roman"/>
              <a:cs typeface="Times New Roman"/>
            </a:endParaRPr>
          </a:p>
          <a:p>
            <a:pPr lvl="2">
              <a:lnSpc>
                <a:spcPct val="100000"/>
              </a:lnSpc>
              <a:spcBef>
                <a:spcPts val="25"/>
              </a:spcBef>
              <a:buChar char=""/>
            </a:pPr>
            <a:endParaRPr sz="1350" dirty="0">
              <a:latin typeface="Times New Roman"/>
              <a:cs typeface="Times New Roman"/>
            </a:endParaRPr>
          </a:p>
          <a:p>
            <a:pPr marL="274320" lvl="1" indent="-262255" algn="just">
              <a:lnSpc>
                <a:spcPct val="100000"/>
              </a:lnSpc>
              <a:buAutoNum type="arabicPeriod" startAt="3"/>
              <a:tabLst>
                <a:tab pos="274955" algn="l"/>
              </a:tabLst>
            </a:pPr>
            <a:r>
              <a:rPr sz="1200" b="1" spc="-5" dirty="0">
                <a:latin typeface="Times New Roman"/>
                <a:cs typeface="Times New Roman"/>
              </a:rPr>
              <a:t>Performance</a:t>
            </a:r>
            <a:r>
              <a:rPr sz="1200" b="1" dirty="0">
                <a:latin typeface="Times New Roman"/>
                <a:cs typeface="Times New Roman"/>
              </a:rPr>
              <a:t> </a:t>
            </a:r>
            <a:r>
              <a:rPr sz="1200" b="1" spc="-5" dirty="0">
                <a:latin typeface="Times New Roman"/>
                <a:cs typeface="Times New Roman"/>
              </a:rPr>
              <a:t>Testing</a:t>
            </a:r>
            <a:endParaRPr sz="1200" dirty="0">
              <a:latin typeface="Times New Roman"/>
              <a:cs typeface="Times New Roman"/>
            </a:endParaRPr>
          </a:p>
          <a:p>
            <a:pPr marL="469265" marR="11430" lvl="2" indent="-228600" algn="just">
              <a:lnSpc>
                <a:spcPct val="110000"/>
              </a:lnSpc>
              <a:spcBef>
                <a:spcPts val="70"/>
              </a:spcBef>
              <a:buFont typeface="Symbol"/>
              <a:buChar char=""/>
              <a:tabLst>
                <a:tab pos="469900" algn="l"/>
              </a:tabLst>
            </a:pPr>
            <a:r>
              <a:rPr sz="1200" spc="15" dirty="0">
                <a:latin typeface="Times New Roman"/>
                <a:cs typeface="Times New Roman"/>
              </a:rPr>
              <a:t>Performance</a:t>
            </a:r>
            <a:r>
              <a:rPr sz="1200" spc="-40" dirty="0">
                <a:latin typeface="Times New Roman"/>
                <a:cs typeface="Times New Roman"/>
              </a:rPr>
              <a:t> </a:t>
            </a:r>
            <a:r>
              <a:rPr sz="1200" spc="20" dirty="0">
                <a:latin typeface="Times New Roman"/>
                <a:cs typeface="Times New Roman"/>
              </a:rPr>
              <a:t>testing</a:t>
            </a:r>
            <a:r>
              <a:rPr sz="1200" spc="-35" dirty="0">
                <a:latin typeface="Times New Roman"/>
                <a:cs typeface="Times New Roman"/>
              </a:rPr>
              <a:t> </a:t>
            </a:r>
            <a:r>
              <a:rPr sz="1200" spc="10" dirty="0">
                <a:latin typeface="Times New Roman"/>
                <a:cs typeface="Times New Roman"/>
              </a:rPr>
              <a:t>is</a:t>
            </a:r>
            <a:r>
              <a:rPr sz="1200" spc="-1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20" dirty="0">
                <a:latin typeface="Times New Roman"/>
                <a:cs typeface="Times New Roman"/>
              </a:rPr>
              <a:t>non-functional</a:t>
            </a:r>
            <a:r>
              <a:rPr sz="1200" spc="-20" dirty="0">
                <a:latin typeface="Times New Roman"/>
                <a:cs typeface="Times New Roman"/>
              </a:rPr>
              <a:t> </a:t>
            </a:r>
            <a:r>
              <a:rPr sz="1200" u="sng" spc="15" dirty="0">
                <a:uFill>
                  <a:solidFill>
                    <a:srgbClr val="000000"/>
                  </a:solidFill>
                </a:uFill>
                <a:latin typeface="Times New Roman"/>
                <a:cs typeface="Times New Roman"/>
                <a:hlinkClick r:id="rId2"/>
              </a:rPr>
              <a:t>software</a:t>
            </a:r>
            <a:r>
              <a:rPr sz="1200" u="sng" spc="-10" dirty="0">
                <a:uFill>
                  <a:solidFill>
                    <a:srgbClr val="000000"/>
                  </a:solidFill>
                </a:uFill>
                <a:latin typeface="Times New Roman"/>
                <a:cs typeface="Times New Roman"/>
                <a:hlinkClick r:id="rId2"/>
              </a:rPr>
              <a:t> </a:t>
            </a:r>
            <a:r>
              <a:rPr sz="1200" u="sng" spc="15" dirty="0">
                <a:uFill>
                  <a:solidFill>
                    <a:srgbClr val="000000"/>
                  </a:solidFill>
                </a:uFill>
                <a:latin typeface="Times New Roman"/>
                <a:cs typeface="Times New Roman"/>
                <a:hlinkClick r:id="rId2"/>
              </a:rPr>
              <a:t>testing</a:t>
            </a:r>
            <a:r>
              <a:rPr sz="1200" spc="-15" dirty="0">
                <a:latin typeface="Times New Roman"/>
                <a:cs typeface="Times New Roman"/>
                <a:hlinkClick r:id="rId2"/>
              </a:rPr>
              <a:t> </a:t>
            </a:r>
            <a:r>
              <a:rPr sz="1200" spc="15" dirty="0">
                <a:latin typeface="Times New Roman"/>
                <a:cs typeface="Times New Roman"/>
              </a:rPr>
              <a:t>technique</a:t>
            </a:r>
            <a:r>
              <a:rPr sz="1200" spc="-20" dirty="0">
                <a:latin typeface="Times New Roman"/>
                <a:cs typeface="Times New Roman"/>
              </a:rPr>
              <a:t> </a:t>
            </a:r>
            <a:r>
              <a:rPr sz="1200" spc="15" dirty="0">
                <a:latin typeface="Times New Roman"/>
                <a:cs typeface="Times New Roman"/>
              </a:rPr>
              <a:t>that</a:t>
            </a:r>
            <a:r>
              <a:rPr sz="1200" spc="-30" dirty="0">
                <a:latin typeface="Times New Roman"/>
                <a:cs typeface="Times New Roman"/>
              </a:rPr>
              <a:t> </a:t>
            </a:r>
            <a:r>
              <a:rPr sz="1200" spc="20" dirty="0">
                <a:latin typeface="Times New Roman"/>
                <a:cs typeface="Times New Roman"/>
              </a:rPr>
              <a:t>determines</a:t>
            </a:r>
            <a:r>
              <a:rPr sz="1200" spc="-20" dirty="0">
                <a:latin typeface="Times New Roman"/>
                <a:cs typeface="Times New Roman"/>
              </a:rPr>
              <a:t> </a:t>
            </a:r>
            <a:r>
              <a:rPr sz="1200" spc="10" dirty="0">
                <a:latin typeface="Times New Roman"/>
                <a:cs typeface="Times New Roman"/>
              </a:rPr>
              <a:t>how  </a:t>
            </a:r>
            <a:r>
              <a:rPr sz="1200" spc="15" dirty="0">
                <a:latin typeface="Times New Roman"/>
                <a:cs typeface="Times New Roman"/>
              </a:rPr>
              <a:t>the </a:t>
            </a:r>
            <a:r>
              <a:rPr sz="1200" spc="20" dirty="0">
                <a:latin typeface="Times New Roman"/>
                <a:cs typeface="Times New Roman"/>
              </a:rPr>
              <a:t>stability, </a:t>
            </a:r>
            <a:r>
              <a:rPr sz="1200" spc="15" dirty="0">
                <a:latin typeface="Times New Roman"/>
                <a:cs typeface="Times New Roman"/>
              </a:rPr>
              <a:t>speed, </a:t>
            </a:r>
            <a:r>
              <a:rPr sz="1200" spc="20" dirty="0">
                <a:latin typeface="Times New Roman"/>
                <a:cs typeface="Times New Roman"/>
              </a:rPr>
              <a:t>scalability, </a:t>
            </a:r>
            <a:r>
              <a:rPr sz="1200" spc="10" dirty="0">
                <a:latin typeface="Times New Roman"/>
                <a:cs typeface="Times New Roman"/>
              </a:rPr>
              <a:t>and </a:t>
            </a:r>
            <a:r>
              <a:rPr sz="1200" spc="15" dirty="0">
                <a:latin typeface="Times New Roman"/>
                <a:cs typeface="Times New Roman"/>
              </a:rPr>
              <a:t>responsiveness </a:t>
            </a:r>
            <a:r>
              <a:rPr sz="1200" spc="10" dirty="0">
                <a:latin typeface="Times New Roman"/>
                <a:cs typeface="Times New Roman"/>
              </a:rPr>
              <a:t>of </a:t>
            </a:r>
            <a:r>
              <a:rPr sz="1200" spc="5" dirty="0">
                <a:latin typeface="Times New Roman"/>
                <a:cs typeface="Times New Roman"/>
              </a:rPr>
              <a:t>an </a:t>
            </a:r>
            <a:r>
              <a:rPr sz="1200" spc="15" dirty="0">
                <a:latin typeface="Times New Roman"/>
                <a:cs typeface="Times New Roman"/>
              </a:rPr>
              <a:t>application holds </a:t>
            </a:r>
            <a:r>
              <a:rPr sz="1200" spc="10" dirty="0">
                <a:latin typeface="Times New Roman"/>
                <a:cs typeface="Times New Roman"/>
              </a:rPr>
              <a:t>up </a:t>
            </a:r>
            <a:r>
              <a:rPr sz="1200" spc="15" dirty="0">
                <a:latin typeface="Times New Roman"/>
                <a:cs typeface="Times New Roman"/>
              </a:rPr>
              <a:t>under </a:t>
            </a:r>
            <a:r>
              <a:rPr sz="1200" dirty="0">
                <a:latin typeface="Times New Roman"/>
                <a:cs typeface="Times New Roman"/>
              </a:rPr>
              <a:t>a  </a:t>
            </a:r>
            <a:r>
              <a:rPr sz="1200" spc="15" dirty="0">
                <a:latin typeface="Times New Roman"/>
                <a:cs typeface="Times New Roman"/>
              </a:rPr>
              <a:t>given</a:t>
            </a:r>
            <a:r>
              <a:rPr sz="1200" spc="40" dirty="0">
                <a:latin typeface="Times New Roman"/>
                <a:cs typeface="Times New Roman"/>
              </a:rPr>
              <a:t> </a:t>
            </a:r>
            <a:r>
              <a:rPr sz="1200" spc="15" dirty="0">
                <a:latin typeface="Times New Roman"/>
                <a:cs typeface="Times New Roman"/>
              </a:rPr>
              <a:t>workload.</a:t>
            </a:r>
            <a:endParaRPr sz="1200" dirty="0">
              <a:latin typeface="Times New Roman"/>
              <a:cs typeface="Times New Roman"/>
            </a:endParaRPr>
          </a:p>
          <a:p>
            <a:pPr marL="469265" marR="5080" lvl="2" indent="-228600" algn="just">
              <a:lnSpc>
                <a:spcPct val="110000"/>
              </a:lnSpc>
              <a:spcBef>
                <a:spcPts val="100"/>
              </a:spcBef>
              <a:buFont typeface="Symbol"/>
              <a:buChar char=""/>
              <a:tabLst>
                <a:tab pos="469900" algn="l"/>
              </a:tabLst>
            </a:pPr>
            <a:r>
              <a:rPr sz="1200" spc="-5" dirty="0">
                <a:latin typeface="Times New Roman"/>
                <a:cs typeface="Times New Roman"/>
              </a:rPr>
              <a:t>For</a:t>
            </a:r>
            <a:r>
              <a:rPr sz="1200" spc="-35" dirty="0">
                <a:latin typeface="Times New Roman"/>
                <a:cs typeface="Times New Roman"/>
              </a:rPr>
              <a:t> </a:t>
            </a:r>
            <a:r>
              <a:rPr sz="1200" spc="-5" dirty="0">
                <a:latin typeface="Times New Roman"/>
                <a:cs typeface="Times New Roman"/>
              </a:rPr>
              <a:t>real-time</a:t>
            </a:r>
            <a:r>
              <a:rPr sz="1200" spc="-3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dirty="0">
                <a:latin typeface="Times New Roman"/>
                <a:cs typeface="Times New Roman"/>
              </a:rPr>
              <a:t>embedded</a:t>
            </a:r>
            <a:r>
              <a:rPr sz="1200" spc="-30" dirty="0">
                <a:latin typeface="Times New Roman"/>
                <a:cs typeface="Times New Roman"/>
              </a:rPr>
              <a:t> </a:t>
            </a:r>
            <a:r>
              <a:rPr sz="1200" spc="-5" dirty="0">
                <a:latin typeface="Times New Roman"/>
                <a:cs typeface="Times New Roman"/>
              </a:rPr>
              <a:t>systems,</a:t>
            </a:r>
            <a:r>
              <a:rPr sz="1200" spc="-25" dirty="0">
                <a:latin typeface="Times New Roman"/>
                <a:cs typeface="Times New Roman"/>
              </a:rPr>
              <a:t> </a:t>
            </a:r>
            <a:r>
              <a:rPr sz="1200" spc="-5" dirty="0">
                <a:latin typeface="Times New Roman"/>
                <a:cs typeface="Times New Roman"/>
              </a:rPr>
              <a:t>software</a:t>
            </a:r>
            <a:r>
              <a:rPr sz="1200" spc="-4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spc="-5" dirty="0">
                <a:latin typeface="Times New Roman"/>
                <a:cs typeface="Times New Roman"/>
              </a:rPr>
              <a:t>provides</a:t>
            </a:r>
            <a:r>
              <a:rPr sz="1200" spc="-25" dirty="0">
                <a:latin typeface="Times New Roman"/>
                <a:cs typeface="Times New Roman"/>
              </a:rPr>
              <a:t> </a:t>
            </a:r>
            <a:r>
              <a:rPr sz="1200" spc="-5" dirty="0">
                <a:latin typeface="Times New Roman"/>
                <a:cs typeface="Times New Roman"/>
              </a:rPr>
              <a:t>required</a:t>
            </a:r>
            <a:r>
              <a:rPr sz="1200" spc="-35" dirty="0">
                <a:latin typeface="Times New Roman"/>
                <a:cs typeface="Times New Roman"/>
              </a:rPr>
              <a:t> </a:t>
            </a:r>
            <a:r>
              <a:rPr sz="1200" spc="-5" dirty="0">
                <a:latin typeface="Times New Roman"/>
                <a:cs typeface="Times New Roman"/>
              </a:rPr>
              <a:t>function</a:t>
            </a:r>
            <a:r>
              <a:rPr sz="1200" spc="-30" dirty="0">
                <a:latin typeface="Times New Roman"/>
                <a:cs typeface="Times New Roman"/>
              </a:rPr>
              <a:t> </a:t>
            </a:r>
            <a:r>
              <a:rPr sz="1200" dirty="0">
                <a:latin typeface="Times New Roman"/>
                <a:cs typeface="Times New Roman"/>
              </a:rPr>
              <a:t>but</a:t>
            </a:r>
            <a:r>
              <a:rPr sz="1200" spc="-25" dirty="0">
                <a:latin typeface="Times New Roman"/>
                <a:cs typeface="Times New Roman"/>
              </a:rPr>
              <a:t> </a:t>
            </a:r>
            <a:r>
              <a:rPr sz="1200" spc="-5" dirty="0">
                <a:latin typeface="Times New Roman"/>
                <a:cs typeface="Times New Roman"/>
              </a:rPr>
              <a:t>does</a:t>
            </a:r>
            <a:r>
              <a:rPr sz="1200" spc="-25" dirty="0">
                <a:latin typeface="Times New Roman"/>
                <a:cs typeface="Times New Roman"/>
              </a:rPr>
              <a:t> </a:t>
            </a:r>
            <a:r>
              <a:rPr sz="1200" dirty="0">
                <a:latin typeface="Times New Roman"/>
                <a:cs typeface="Times New Roman"/>
              </a:rPr>
              <a:t>not  </a:t>
            </a:r>
            <a:r>
              <a:rPr sz="1200" spc="-5" dirty="0">
                <a:latin typeface="Times New Roman"/>
                <a:cs typeface="Times New Roman"/>
              </a:rPr>
              <a:t>conform </a:t>
            </a:r>
            <a:r>
              <a:rPr sz="1200" dirty="0">
                <a:latin typeface="Times New Roman"/>
                <a:cs typeface="Times New Roman"/>
              </a:rPr>
              <a:t>to </a:t>
            </a:r>
            <a:r>
              <a:rPr sz="1200" spc="-5" dirty="0">
                <a:latin typeface="Times New Roman"/>
                <a:cs typeface="Times New Roman"/>
              </a:rPr>
              <a:t>performance requirements is</a:t>
            </a:r>
            <a:r>
              <a:rPr sz="1200" spc="25" dirty="0">
                <a:latin typeface="Times New Roman"/>
                <a:cs typeface="Times New Roman"/>
              </a:rPr>
              <a:t> </a:t>
            </a:r>
            <a:r>
              <a:rPr sz="1200" spc="-5" dirty="0">
                <a:latin typeface="Times New Roman"/>
                <a:cs typeface="Times New Roman"/>
              </a:rPr>
              <a:t>unacceptable.</a:t>
            </a:r>
            <a:endParaRPr sz="1200" dirty="0">
              <a:latin typeface="Times New Roman"/>
              <a:cs typeface="Times New Roman"/>
            </a:endParaRPr>
          </a:p>
          <a:p>
            <a:pPr marL="241300" marR="6350" indent="-228600" algn="just">
              <a:lnSpc>
                <a:spcPct val="110400"/>
              </a:lnSpc>
              <a:spcBef>
                <a:spcPts val="75"/>
              </a:spcBef>
              <a:buFont typeface="Symbol"/>
              <a:buChar char=""/>
              <a:tabLst>
                <a:tab pos="241300" algn="l"/>
              </a:tabLst>
            </a:pPr>
            <a:r>
              <a:rPr sz="1200" spc="-5" dirty="0">
                <a:latin typeface="Times New Roman"/>
                <a:cs typeface="Times New Roman"/>
              </a:rPr>
              <a:t>Performance</a:t>
            </a:r>
            <a:r>
              <a:rPr sz="1200" spc="-65" dirty="0">
                <a:latin typeface="Times New Roman"/>
                <a:cs typeface="Times New Roman"/>
              </a:rPr>
              <a:t> </a:t>
            </a:r>
            <a:r>
              <a:rPr sz="1200" dirty="0">
                <a:latin typeface="Times New Roman"/>
                <a:cs typeface="Times New Roman"/>
              </a:rPr>
              <a:t>testing</a:t>
            </a:r>
            <a:r>
              <a:rPr sz="1200" spc="-70" dirty="0">
                <a:latin typeface="Times New Roman"/>
                <a:cs typeface="Times New Roman"/>
              </a:rPr>
              <a:t> </a:t>
            </a:r>
            <a:r>
              <a:rPr sz="1200" spc="-5" dirty="0">
                <a:latin typeface="Times New Roman"/>
                <a:cs typeface="Times New Roman"/>
              </a:rPr>
              <a:t>is</a:t>
            </a:r>
            <a:r>
              <a:rPr sz="1200" spc="-60" dirty="0">
                <a:latin typeface="Times New Roman"/>
                <a:cs typeface="Times New Roman"/>
              </a:rPr>
              <a:t> </a:t>
            </a:r>
            <a:r>
              <a:rPr sz="1200" spc="-5" dirty="0">
                <a:latin typeface="Times New Roman"/>
                <a:cs typeface="Times New Roman"/>
              </a:rPr>
              <a:t>designed</a:t>
            </a:r>
            <a:r>
              <a:rPr sz="1200" spc="-55"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dirty="0">
                <a:latin typeface="Times New Roman"/>
                <a:cs typeface="Times New Roman"/>
              </a:rPr>
              <a:t>test</a:t>
            </a:r>
            <a:r>
              <a:rPr sz="1200" spc="-6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run-time</a:t>
            </a:r>
            <a:r>
              <a:rPr sz="1200" spc="-60" dirty="0">
                <a:latin typeface="Times New Roman"/>
                <a:cs typeface="Times New Roman"/>
              </a:rPr>
              <a:t> </a:t>
            </a:r>
            <a:r>
              <a:rPr sz="1200" spc="-5" dirty="0">
                <a:latin typeface="Times New Roman"/>
                <a:cs typeface="Times New Roman"/>
              </a:rPr>
              <a:t>performance</a:t>
            </a:r>
            <a:r>
              <a:rPr sz="1200" spc="-65"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dirty="0">
                <a:latin typeface="Times New Roman"/>
                <a:cs typeface="Times New Roman"/>
              </a:rPr>
              <a:t>software</a:t>
            </a:r>
            <a:r>
              <a:rPr sz="1200" spc="-60" dirty="0">
                <a:latin typeface="Times New Roman"/>
                <a:cs typeface="Times New Roman"/>
              </a:rPr>
              <a:t> </a:t>
            </a:r>
            <a:r>
              <a:rPr sz="1200" dirty="0">
                <a:latin typeface="Times New Roman"/>
                <a:cs typeface="Times New Roman"/>
              </a:rPr>
              <a:t>within</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context  of </a:t>
            </a:r>
            <a:r>
              <a:rPr sz="1200" spc="-5" dirty="0">
                <a:latin typeface="Times New Roman"/>
                <a:cs typeface="Times New Roman"/>
              </a:rPr>
              <a:t>an integrated system. Performance </a:t>
            </a:r>
            <a:r>
              <a:rPr sz="1200" dirty="0">
                <a:latin typeface="Times New Roman"/>
                <a:cs typeface="Times New Roman"/>
              </a:rPr>
              <a:t>testing occurs </a:t>
            </a:r>
            <a:r>
              <a:rPr sz="1200" spc="-5" dirty="0">
                <a:latin typeface="Times New Roman"/>
                <a:cs typeface="Times New Roman"/>
              </a:rPr>
              <a:t>throughout all steps </a:t>
            </a:r>
            <a:r>
              <a:rPr sz="1200" dirty="0">
                <a:latin typeface="Times New Roman"/>
                <a:cs typeface="Times New Roman"/>
              </a:rPr>
              <a:t>in the testing</a:t>
            </a:r>
            <a:r>
              <a:rPr sz="1200" spc="-160" dirty="0">
                <a:latin typeface="Times New Roman"/>
                <a:cs typeface="Times New Roman"/>
              </a:rPr>
              <a:t> </a:t>
            </a:r>
            <a:r>
              <a:rPr sz="1200" spc="-5" dirty="0">
                <a:latin typeface="Times New Roman"/>
                <a:cs typeface="Times New Roman"/>
              </a:rPr>
              <a:t>process.  Even</a:t>
            </a:r>
            <a:r>
              <a:rPr sz="1200" spc="55" dirty="0">
                <a:latin typeface="Times New Roman"/>
                <a:cs typeface="Times New Roman"/>
              </a:rPr>
              <a:t> </a:t>
            </a:r>
            <a:r>
              <a:rPr sz="1200" spc="-5" dirty="0">
                <a:latin typeface="Times New Roman"/>
                <a:cs typeface="Times New Roman"/>
              </a:rPr>
              <a:t>at</a:t>
            </a:r>
            <a:r>
              <a:rPr sz="1200" spc="65"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unit</a:t>
            </a:r>
            <a:r>
              <a:rPr sz="1200" spc="65" dirty="0">
                <a:latin typeface="Times New Roman"/>
                <a:cs typeface="Times New Roman"/>
              </a:rPr>
              <a:t> </a:t>
            </a:r>
            <a:r>
              <a:rPr sz="1200" spc="-5" dirty="0">
                <a:latin typeface="Times New Roman"/>
                <a:cs typeface="Times New Roman"/>
              </a:rPr>
              <a:t>level,</a:t>
            </a:r>
            <a:r>
              <a:rPr sz="1200" spc="60" dirty="0">
                <a:latin typeface="Times New Roman"/>
                <a:cs typeface="Times New Roman"/>
              </a:rPr>
              <a:t> </a:t>
            </a:r>
            <a:r>
              <a:rPr sz="1200" spc="-5" dirty="0">
                <a:latin typeface="Times New Roman"/>
                <a:cs typeface="Times New Roman"/>
              </a:rPr>
              <a:t>the</a:t>
            </a:r>
            <a:r>
              <a:rPr sz="1200" spc="55" dirty="0">
                <a:latin typeface="Times New Roman"/>
                <a:cs typeface="Times New Roman"/>
              </a:rPr>
              <a:t> </a:t>
            </a:r>
            <a:r>
              <a:rPr sz="1200" spc="-5" dirty="0">
                <a:latin typeface="Times New Roman"/>
                <a:cs typeface="Times New Roman"/>
              </a:rPr>
              <a:t>performance</a:t>
            </a:r>
            <a:r>
              <a:rPr sz="1200" spc="55"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spc="-5" dirty="0">
                <a:latin typeface="Times New Roman"/>
                <a:cs typeface="Times New Roman"/>
              </a:rPr>
              <a:t>an</a:t>
            </a:r>
            <a:r>
              <a:rPr sz="1200" spc="60" dirty="0">
                <a:latin typeface="Times New Roman"/>
                <a:cs typeface="Times New Roman"/>
              </a:rPr>
              <a:t> </a:t>
            </a:r>
            <a:r>
              <a:rPr sz="1200" dirty="0">
                <a:latin typeface="Times New Roman"/>
                <a:cs typeface="Times New Roman"/>
              </a:rPr>
              <a:t>individual</a:t>
            </a:r>
            <a:r>
              <a:rPr sz="1200" spc="55" dirty="0">
                <a:latin typeface="Times New Roman"/>
                <a:cs typeface="Times New Roman"/>
              </a:rPr>
              <a:t> </a:t>
            </a:r>
            <a:r>
              <a:rPr sz="1200" dirty="0">
                <a:latin typeface="Times New Roman"/>
                <a:cs typeface="Times New Roman"/>
              </a:rPr>
              <a:t>module</a:t>
            </a:r>
            <a:r>
              <a:rPr sz="1200" spc="55" dirty="0">
                <a:latin typeface="Times New Roman"/>
                <a:cs typeface="Times New Roman"/>
              </a:rPr>
              <a:t> </a:t>
            </a:r>
            <a:r>
              <a:rPr sz="1200" dirty="0">
                <a:latin typeface="Times New Roman"/>
                <a:cs typeface="Times New Roman"/>
              </a:rPr>
              <a:t>may</a:t>
            </a:r>
            <a:r>
              <a:rPr sz="1200" spc="25" dirty="0">
                <a:latin typeface="Times New Roman"/>
                <a:cs typeface="Times New Roman"/>
              </a:rPr>
              <a:t> </a:t>
            </a:r>
            <a:r>
              <a:rPr sz="1200" spc="5" dirty="0">
                <a:latin typeface="Times New Roman"/>
                <a:cs typeface="Times New Roman"/>
              </a:rPr>
              <a:t>be</a:t>
            </a:r>
            <a:r>
              <a:rPr sz="1200" spc="55" dirty="0">
                <a:latin typeface="Times New Roman"/>
                <a:cs typeface="Times New Roman"/>
              </a:rPr>
              <a:t> </a:t>
            </a:r>
            <a:r>
              <a:rPr sz="1200" spc="-5" dirty="0">
                <a:latin typeface="Times New Roman"/>
                <a:cs typeface="Times New Roman"/>
              </a:rPr>
              <a:t>assessed</a:t>
            </a:r>
            <a:r>
              <a:rPr sz="1200" spc="55" dirty="0">
                <a:latin typeface="Times New Roman"/>
                <a:cs typeface="Times New Roman"/>
              </a:rPr>
              <a:t> </a:t>
            </a:r>
            <a:r>
              <a:rPr sz="1200" spc="-5" dirty="0">
                <a:latin typeface="Times New Roman"/>
                <a:cs typeface="Times New Roman"/>
              </a:rPr>
              <a:t>as</a:t>
            </a:r>
            <a:r>
              <a:rPr sz="1200" spc="65" dirty="0">
                <a:latin typeface="Times New Roman"/>
                <a:cs typeface="Times New Roman"/>
              </a:rPr>
              <a:t> </a:t>
            </a:r>
            <a:r>
              <a:rPr sz="1200" spc="-5" dirty="0">
                <a:latin typeface="Times New Roman"/>
                <a:cs typeface="Times New Roman"/>
              </a:rPr>
              <a:t>tests</a:t>
            </a:r>
            <a:r>
              <a:rPr sz="1200" spc="65" dirty="0">
                <a:latin typeface="Times New Roman"/>
                <a:cs typeface="Times New Roman"/>
              </a:rPr>
              <a:t> </a:t>
            </a:r>
            <a:r>
              <a:rPr sz="1200" spc="-5" dirty="0">
                <a:latin typeface="Times New Roman"/>
                <a:cs typeface="Times New Roman"/>
              </a:rPr>
              <a:t>are</a:t>
            </a:r>
            <a:endParaRPr sz="1200" dirty="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125</a:t>
            </a:fld>
            <a:endParaRPr dirty="0"/>
          </a:p>
        </p:txBody>
      </p:sp>
    </p:spTree>
    <p:extLst>
      <p:ext uri="{BB962C8B-B14F-4D97-AF65-F5344CB8AC3E}">
        <p14:creationId xmlns:p14="http://schemas.microsoft.com/office/powerpoint/2010/main" val="17587213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69441"/>
            <a:ext cx="5970905" cy="4525645"/>
          </a:xfrm>
          <a:prstGeom prst="rect">
            <a:avLst/>
          </a:prstGeom>
        </p:spPr>
        <p:txBody>
          <a:bodyPr vert="horz" wrap="square" lIns="0" tIns="12700" rIns="0" bIns="0" rtlCol="0">
            <a:spAutoFit/>
          </a:bodyPr>
          <a:lstStyle/>
          <a:p>
            <a:pPr marL="241300" marR="10795" algn="just">
              <a:lnSpc>
                <a:spcPct val="110100"/>
              </a:lnSpc>
              <a:spcBef>
                <a:spcPts val="100"/>
              </a:spcBef>
            </a:pPr>
            <a:r>
              <a:rPr sz="1200" spc="-5" dirty="0">
                <a:latin typeface="Times New Roman"/>
                <a:cs typeface="Times New Roman"/>
              </a:rPr>
              <a:t>conducted. However,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not until </a:t>
            </a:r>
            <a:r>
              <a:rPr sz="1200" spc="-5" dirty="0">
                <a:latin typeface="Times New Roman"/>
                <a:cs typeface="Times New Roman"/>
              </a:rPr>
              <a:t>all system </a:t>
            </a:r>
            <a:r>
              <a:rPr sz="1200" dirty="0">
                <a:latin typeface="Times New Roman"/>
                <a:cs typeface="Times New Roman"/>
              </a:rPr>
              <a:t>elements </a:t>
            </a:r>
            <a:r>
              <a:rPr sz="1200" spc="-5" dirty="0">
                <a:latin typeface="Times New Roman"/>
                <a:cs typeface="Times New Roman"/>
              </a:rPr>
              <a:t>are </a:t>
            </a:r>
            <a:r>
              <a:rPr sz="1200" dirty="0">
                <a:latin typeface="Times New Roman"/>
                <a:cs typeface="Times New Roman"/>
              </a:rPr>
              <a:t>fully integrated that the true  </a:t>
            </a:r>
            <a:r>
              <a:rPr sz="1200" spc="-5" dirty="0">
                <a:latin typeface="Times New Roman"/>
                <a:cs typeface="Times New Roman"/>
              </a:rPr>
              <a:t>performance </a:t>
            </a:r>
            <a:r>
              <a:rPr sz="1200" spc="5" dirty="0">
                <a:latin typeface="Times New Roman"/>
                <a:cs typeface="Times New Roman"/>
              </a:rPr>
              <a:t>of </a:t>
            </a:r>
            <a:r>
              <a:rPr sz="1200" dirty="0">
                <a:latin typeface="Times New Roman"/>
                <a:cs typeface="Times New Roman"/>
              </a:rPr>
              <a:t>a </a:t>
            </a:r>
            <a:r>
              <a:rPr sz="1200" spc="-5" dirty="0">
                <a:latin typeface="Times New Roman"/>
                <a:cs typeface="Times New Roman"/>
              </a:rPr>
              <a:t>system can </a:t>
            </a:r>
            <a:r>
              <a:rPr sz="1200" dirty="0">
                <a:latin typeface="Times New Roman"/>
                <a:cs typeface="Times New Roman"/>
              </a:rPr>
              <a:t>be</a:t>
            </a:r>
            <a:r>
              <a:rPr sz="1200" spc="10" dirty="0">
                <a:latin typeface="Times New Roman"/>
                <a:cs typeface="Times New Roman"/>
              </a:rPr>
              <a:t> </a:t>
            </a:r>
            <a:r>
              <a:rPr sz="1200" spc="-5" dirty="0">
                <a:latin typeface="Times New Roman"/>
                <a:cs typeface="Times New Roman"/>
              </a:rPr>
              <a:t>ascertained.</a:t>
            </a:r>
            <a:endParaRPr sz="1200" dirty="0">
              <a:latin typeface="Times New Roman"/>
              <a:cs typeface="Times New Roman"/>
            </a:endParaRPr>
          </a:p>
          <a:p>
            <a:pPr marL="241300" marR="6350" indent="-228600" algn="just">
              <a:lnSpc>
                <a:spcPct val="110400"/>
              </a:lnSpc>
              <a:spcBef>
                <a:spcPts val="75"/>
              </a:spcBef>
              <a:buFont typeface="Symbol"/>
              <a:buChar char=""/>
              <a:tabLst>
                <a:tab pos="241300" algn="l"/>
              </a:tabLst>
            </a:pPr>
            <a:r>
              <a:rPr sz="1200" spc="-5" dirty="0">
                <a:latin typeface="Times New Roman"/>
                <a:cs typeface="Times New Roman"/>
              </a:rPr>
              <a:t>Performance tests </a:t>
            </a:r>
            <a:r>
              <a:rPr sz="1200" dirty="0">
                <a:latin typeface="Times New Roman"/>
                <a:cs typeface="Times New Roman"/>
              </a:rPr>
              <a:t>are often </a:t>
            </a:r>
            <a:r>
              <a:rPr sz="1200" spc="-5" dirty="0">
                <a:latin typeface="Times New Roman"/>
                <a:cs typeface="Times New Roman"/>
              </a:rPr>
              <a:t>coupled </a:t>
            </a:r>
            <a:r>
              <a:rPr sz="1200" dirty="0">
                <a:latin typeface="Times New Roman"/>
                <a:cs typeface="Times New Roman"/>
              </a:rPr>
              <a:t>with </a:t>
            </a:r>
            <a:r>
              <a:rPr sz="1200" spc="-5" dirty="0">
                <a:latin typeface="Times New Roman"/>
                <a:cs typeface="Times New Roman"/>
              </a:rPr>
              <a:t>stress </a:t>
            </a:r>
            <a:r>
              <a:rPr sz="1200" dirty="0">
                <a:latin typeface="Times New Roman"/>
                <a:cs typeface="Times New Roman"/>
              </a:rPr>
              <a:t>testing </a:t>
            </a:r>
            <a:r>
              <a:rPr sz="1200" spc="-5" dirty="0">
                <a:latin typeface="Times New Roman"/>
                <a:cs typeface="Times New Roman"/>
              </a:rPr>
              <a:t>and </a:t>
            </a:r>
            <a:r>
              <a:rPr sz="1200" dirty="0">
                <a:latin typeface="Times New Roman"/>
                <a:cs typeface="Times New Roman"/>
              </a:rPr>
              <a:t>usually </a:t>
            </a:r>
            <a:r>
              <a:rPr sz="1200" spc="-5" dirty="0">
                <a:latin typeface="Times New Roman"/>
                <a:cs typeface="Times New Roman"/>
              </a:rPr>
              <a:t>require </a:t>
            </a:r>
            <a:r>
              <a:rPr sz="1200" dirty="0">
                <a:latin typeface="Times New Roman"/>
                <a:cs typeface="Times New Roman"/>
              </a:rPr>
              <a:t>both </a:t>
            </a:r>
            <a:r>
              <a:rPr sz="1200" spc="-5" dirty="0">
                <a:latin typeface="Times New Roman"/>
                <a:cs typeface="Times New Roman"/>
              </a:rPr>
              <a:t>hardware and  software </a:t>
            </a:r>
            <a:r>
              <a:rPr sz="1200" dirty="0">
                <a:latin typeface="Times New Roman"/>
                <a:cs typeface="Times New Roman"/>
              </a:rPr>
              <a:t>instrumentation. </a:t>
            </a:r>
            <a:r>
              <a:rPr sz="1200" spc="-5" dirty="0">
                <a:latin typeface="Times New Roman"/>
                <a:cs typeface="Times New Roman"/>
              </a:rPr>
              <a:t>That is, </a:t>
            </a:r>
            <a:r>
              <a:rPr sz="1200" dirty="0">
                <a:latin typeface="Times New Roman"/>
                <a:cs typeface="Times New Roman"/>
              </a:rPr>
              <a:t>it </a:t>
            </a:r>
            <a:r>
              <a:rPr sz="1200" spc="-5" dirty="0">
                <a:latin typeface="Times New Roman"/>
                <a:cs typeface="Times New Roman"/>
              </a:rPr>
              <a:t>is often </a:t>
            </a:r>
            <a:r>
              <a:rPr sz="1200" dirty="0">
                <a:latin typeface="Times New Roman"/>
                <a:cs typeface="Times New Roman"/>
              </a:rPr>
              <a:t>necessary to </a:t>
            </a:r>
            <a:r>
              <a:rPr sz="1200" spc="-5" dirty="0">
                <a:latin typeface="Times New Roman"/>
                <a:cs typeface="Times New Roman"/>
              </a:rPr>
              <a:t>measure </a:t>
            </a:r>
            <a:r>
              <a:rPr sz="1200" dirty="0">
                <a:latin typeface="Times New Roman"/>
                <a:cs typeface="Times New Roman"/>
              </a:rPr>
              <a:t>resource utilization </a:t>
            </a:r>
            <a:r>
              <a:rPr sz="1200" spc="-5" dirty="0">
                <a:latin typeface="Times New Roman"/>
                <a:cs typeface="Times New Roman"/>
              </a:rPr>
              <a:t>(e.g.,  processor cycles) </a:t>
            </a:r>
            <a:r>
              <a:rPr sz="1200" dirty="0">
                <a:latin typeface="Times New Roman"/>
                <a:cs typeface="Times New Roman"/>
              </a:rPr>
              <a:t>in </a:t>
            </a:r>
            <a:r>
              <a:rPr sz="1200" spc="-5" dirty="0">
                <a:latin typeface="Times New Roman"/>
                <a:cs typeface="Times New Roman"/>
              </a:rPr>
              <a:t>an exacting </a:t>
            </a:r>
            <a:r>
              <a:rPr sz="1200" dirty="0">
                <a:latin typeface="Times New Roman"/>
                <a:cs typeface="Times New Roman"/>
              </a:rPr>
              <a:t>fashion. </a:t>
            </a:r>
            <a:r>
              <a:rPr sz="1200" spc="-5" dirty="0">
                <a:latin typeface="Times New Roman"/>
                <a:cs typeface="Times New Roman"/>
              </a:rPr>
              <a:t>External instrumentation can </a:t>
            </a:r>
            <a:r>
              <a:rPr sz="1200" dirty="0">
                <a:latin typeface="Times New Roman"/>
                <a:cs typeface="Times New Roman"/>
              </a:rPr>
              <a:t>monitor </a:t>
            </a:r>
            <a:r>
              <a:rPr sz="1200" spc="-5" dirty="0">
                <a:latin typeface="Times New Roman"/>
                <a:cs typeface="Times New Roman"/>
              </a:rPr>
              <a:t>execution  intervals, </a:t>
            </a:r>
            <a:r>
              <a:rPr sz="1200" dirty="0">
                <a:latin typeface="Times New Roman"/>
                <a:cs typeface="Times New Roman"/>
              </a:rPr>
              <a:t>log events (e.g., </a:t>
            </a:r>
            <a:r>
              <a:rPr sz="1200" spc="-5" dirty="0">
                <a:latin typeface="Times New Roman"/>
                <a:cs typeface="Times New Roman"/>
              </a:rPr>
              <a:t>interrupts) as </a:t>
            </a:r>
            <a:r>
              <a:rPr sz="1200" spc="5" dirty="0">
                <a:latin typeface="Times New Roman"/>
                <a:cs typeface="Times New Roman"/>
              </a:rPr>
              <a:t>they </a:t>
            </a:r>
            <a:r>
              <a:rPr sz="1200" dirty="0">
                <a:latin typeface="Times New Roman"/>
                <a:cs typeface="Times New Roman"/>
              </a:rPr>
              <a:t>occur, </a:t>
            </a:r>
            <a:r>
              <a:rPr sz="1200" spc="-5" dirty="0">
                <a:latin typeface="Times New Roman"/>
                <a:cs typeface="Times New Roman"/>
              </a:rPr>
              <a:t>and sample machine states </a:t>
            </a:r>
            <a:r>
              <a:rPr sz="1200" dirty="0">
                <a:latin typeface="Times New Roman"/>
                <a:cs typeface="Times New Roman"/>
              </a:rPr>
              <a:t>on a </a:t>
            </a:r>
            <a:r>
              <a:rPr sz="1200" spc="-5" dirty="0">
                <a:latin typeface="Times New Roman"/>
                <a:cs typeface="Times New Roman"/>
              </a:rPr>
              <a:t>regular  basis</a:t>
            </a:r>
            <a:endParaRPr sz="1200" dirty="0">
              <a:latin typeface="Times New Roman"/>
              <a:cs typeface="Times New Roman"/>
            </a:endParaRPr>
          </a:p>
          <a:p>
            <a:pPr marL="241300" indent="-228600" algn="just">
              <a:lnSpc>
                <a:spcPct val="100000"/>
              </a:lnSpc>
              <a:spcBef>
                <a:spcPts val="254"/>
              </a:spcBef>
              <a:buFont typeface="Symbol"/>
              <a:buChar char=""/>
              <a:tabLst>
                <a:tab pos="241300" algn="l"/>
              </a:tabLst>
            </a:pPr>
            <a:r>
              <a:rPr sz="1200" b="1" spc="-5" dirty="0">
                <a:latin typeface="Times New Roman"/>
                <a:cs typeface="Times New Roman"/>
              </a:rPr>
              <a:t>D.5 Deployment</a:t>
            </a:r>
            <a:r>
              <a:rPr sz="1200" b="1" dirty="0">
                <a:latin typeface="Times New Roman"/>
                <a:cs typeface="Times New Roman"/>
              </a:rPr>
              <a:t> Testing</a:t>
            </a:r>
            <a:endParaRPr sz="1200" dirty="0">
              <a:latin typeface="Times New Roman"/>
              <a:cs typeface="Times New Roman"/>
            </a:endParaRPr>
          </a:p>
          <a:p>
            <a:pPr marL="469265" marR="7620" lvl="1" indent="-228600" algn="just">
              <a:lnSpc>
                <a:spcPct val="110800"/>
              </a:lnSpc>
              <a:spcBef>
                <a:spcPts val="50"/>
              </a:spcBef>
              <a:buFont typeface="Symbol"/>
              <a:buChar char=""/>
              <a:tabLst>
                <a:tab pos="469900" algn="l"/>
              </a:tabLst>
            </a:pPr>
            <a:r>
              <a:rPr sz="1200" spc="-5" dirty="0">
                <a:latin typeface="Times New Roman"/>
                <a:cs typeface="Times New Roman"/>
              </a:rPr>
              <a:t>Software</a:t>
            </a:r>
            <a:r>
              <a:rPr sz="1200" spc="-40" dirty="0">
                <a:latin typeface="Times New Roman"/>
                <a:cs typeface="Times New Roman"/>
              </a:rPr>
              <a:t> </a:t>
            </a:r>
            <a:r>
              <a:rPr sz="1200" dirty="0">
                <a:latin typeface="Times New Roman"/>
                <a:cs typeface="Times New Roman"/>
              </a:rPr>
              <a:t>must</a:t>
            </a:r>
            <a:r>
              <a:rPr sz="1200" spc="-30" dirty="0">
                <a:latin typeface="Times New Roman"/>
                <a:cs typeface="Times New Roman"/>
              </a:rPr>
              <a:t> </a:t>
            </a:r>
            <a:r>
              <a:rPr sz="1200" spc="-5" dirty="0">
                <a:latin typeface="Times New Roman"/>
                <a:cs typeface="Times New Roman"/>
              </a:rPr>
              <a:t>execute</a:t>
            </a:r>
            <a:r>
              <a:rPr sz="1200" spc="-30" dirty="0">
                <a:latin typeface="Times New Roman"/>
                <a:cs typeface="Times New Roman"/>
              </a:rPr>
              <a:t> </a:t>
            </a:r>
            <a:r>
              <a:rPr sz="1200" spc="-10" dirty="0">
                <a:latin typeface="Times New Roman"/>
                <a:cs typeface="Times New Roman"/>
              </a:rPr>
              <a:t>on</a:t>
            </a:r>
            <a:r>
              <a:rPr sz="1200" spc="-3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spc="-5" dirty="0">
                <a:latin typeface="Times New Roman"/>
                <a:cs typeface="Times New Roman"/>
              </a:rPr>
              <a:t>variety</a:t>
            </a:r>
            <a:r>
              <a:rPr sz="1200" spc="-5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platforms</a:t>
            </a:r>
            <a:r>
              <a:rPr sz="1200" spc="-30"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spc="-5" dirty="0">
                <a:latin typeface="Times New Roman"/>
                <a:cs typeface="Times New Roman"/>
              </a:rPr>
              <a:t>under</a:t>
            </a:r>
            <a:r>
              <a:rPr sz="1200" spc="-35" dirty="0">
                <a:latin typeface="Times New Roman"/>
                <a:cs typeface="Times New Roman"/>
              </a:rPr>
              <a:t> </a:t>
            </a:r>
            <a:r>
              <a:rPr sz="1200" dirty="0">
                <a:latin typeface="Times New Roman"/>
                <a:cs typeface="Times New Roman"/>
              </a:rPr>
              <a:t>more</a:t>
            </a:r>
            <a:r>
              <a:rPr sz="1200" spc="-35" dirty="0">
                <a:latin typeface="Times New Roman"/>
                <a:cs typeface="Times New Roman"/>
              </a:rPr>
              <a:t> </a:t>
            </a:r>
            <a:r>
              <a:rPr sz="1200" dirty="0">
                <a:latin typeface="Times New Roman"/>
                <a:cs typeface="Times New Roman"/>
              </a:rPr>
              <a:t>than</a:t>
            </a:r>
            <a:r>
              <a:rPr sz="1200" spc="-35" dirty="0">
                <a:latin typeface="Times New Roman"/>
                <a:cs typeface="Times New Roman"/>
              </a:rPr>
              <a:t> </a:t>
            </a:r>
            <a:r>
              <a:rPr sz="1200" dirty="0">
                <a:latin typeface="Times New Roman"/>
                <a:cs typeface="Times New Roman"/>
              </a:rPr>
              <a:t>one</a:t>
            </a:r>
            <a:r>
              <a:rPr sz="1200" spc="-20" dirty="0">
                <a:latin typeface="Times New Roman"/>
                <a:cs typeface="Times New Roman"/>
              </a:rPr>
              <a:t> </a:t>
            </a:r>
            <a:r>
              <a:rPr sz="1200" spc="-5" dirty="0">
                <a:latin typeface="Times New Roman"/>
                <a:cs typeface="Times New Roman"/>
              </a:rPr>
              <a:t>operating</a:t>
            </a:r>
            <a:r>
              <a:rPr sz="1200" spc="-45" dirty="0">
                <a:latin typeface="Times New Roman"/>
                <a:cs typeface="Times New Roman"/>
              </a:rPr>
              <a:t> </a:t>
            </a:r>
            <a:r>
              <a:rPr sz="1200" spc="-5" dirty="0">
                <a:latin typeface="Times New Roman"/>
                <a:cs typeface="Times New Roman"/>
              </a:rPr>
              <a:t>system  environment.</a:t>
            </a:r>
            <a:endParaRPr sz="1200" dirty="0">
              <a:latin typeface="Times New Roman"/>
              <a:cs typeface="Times New Roman"/>
            </a:endParaRPr>
          </a:p>
          <a:p>
            <a:pPr marL="469265" marR="6985" lvl="1" indent="-228600" algn="just">
              <a:lnSpc>
                <a:spcPct val="110300"/>
              </a:lnSpc>
              <a:spcBef>
                <a:spcPts val="75"/>
              </a:spcBef>
              <a:buFont typeface="Symbol"/>
              <a:buChar char=""/>
              <a:tabLst>
                <a:tab pos="508000" algn="l"/>
              </a:tabLst>
            </a:pPr>
            <a:r>
              <a:rPr dirty="0"/>
              <a:t>	</a:t>
            </a:r>
            <a:r>
              <a:rPr sz="1200" i="1" spc="-5" dirty="0">
                <a:latin typeface="Times New Roman"/>
                <a:cs typeface="Times New Roman"/>
              </a:rPr>
              <a:t>Deployment</a:t>
            </a:r>
            <a:r>
              <a:rPr sz="1200" i="1" spc="-45" dirty="0">
                <a:latin typeface="Times New Roman"/>
                <a:cs typeface="Times New Roman"/>
              </a:rPr>
              <a:t> </a:t>
            </a:r>
            <a:r>
              <a:rPr sz="1200" i="1" dirty="0">
                <a:latin typeface="Times New Roman"/>
                <a:cs typeface="Times New Roman"/>
              </a:rPr>
              <a:t>testing,</a:t>
            </a:r>
            <a:r>
              <a:rPr sz="1200" i="1" spc="-45" dirty="0">
                <a:latin typeface="Times New Roman"/>
                <a:cs typeface="Times New Roman"/>
              </a:rPr>
              <a:t> </a:t>
            </a:r>
            <a:r>
              <a:rPr sz="1200" dirty="0">
                <a:latin typeface="Times New Roman"/>
                <a:cs typeface="Times New Roman"/>
              </a:rPr>
              <a:t>sometimes</a:t>
            </a:r>
            <a:r>
              <a:rPr sz="1200" spc="-55" dirty="0">
                <a:latin typeface="Times New Roman"/>
                <a:cs typeface="Times New Roman"/>
              </a:rPr>
              <a:t> </a:t>
            </a:r>
            <a:r>
              <a:rPr sz="1200" spc="-5" dirty="0">
                <a:latin typeface="Times New Roman"/>
                <a:cs typeface="Times New Roman"/>
              </a:rPr>
              <a:t>called</a:t>
            </a:r>
            <a:r>
              <a:rPr sz="1200" spc="-35" dirty="0">
                <a:latin typeface="Times New Roman"/>
                <a:cs typeface="Times New Roman"/>
              </a:rPr>
              <a:t> </a:t>
            </a:r>
            <a:r>
              <a:rPr sz="1200" i="1" spc="-5" dirty="0">
                <a:latin typeface="Times New Roman"/>
                <a:cs typeface="Times New Roman"/>
              </a:rPr>
              <a:t>configuration</a:t>
            </a:r>
            <a:r>
              <a:rPr sz="1200" i="1" spc="-50" dirty="0">
                <a:latin typeface="Times New Roman"/>
                <a:cs typeface="Times New Roman"/>
              </a:rPr>
              <a:t> </a:t>
            </a:r>
            <a:r>
              <a:rPr sz="1200" i="1" dirty="0">
                <a:latin typeface="Times New Roman"/>
                <a:cs typeface="Times New Roman"/>
              </a:rPr>
              <a:t>testing,</a:t>
            </a:r>
            <a:r>
              <a:rPr sz="1200" i="1" spc="-50" dirty="0">
                <a:latin typeface="Times New Roman"/>
                <a:cs typeface="Times New Roman"/>
              </a:rPr>
              <a:t> </a:t>
            </a:r>
            <a:r>
              <a:rPr sz="1200" spc="-5" dirty="0">
                <a:latin typeface="Times New Roman"/>
                <a:cs typeface="Times New Roman"/>
              </a:rPr>
              <a:t>exercises</a:t>
            </a:r>
            <a:r>
              <a:rPr sz="1200" spc="-5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software</a:t>
            </a:r>
            <a:r>
              <a:rPr sz="1200" spc="-5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spc="-5" dirty="0">
                <a:latin typeface="Times New Roman"/>
                <a:cs typeface="Times New Roman"/>
              </a:rPr>
              <a:t>each  environment </a:t>
            </a:r>
            <a:r>
              <a:rPr sz="1200" dirty="0">
                <a:latin typeface="Times New Roman"/>
                <a:cs typeface="Times New Roman"/>
              </a:rPr>
              <a:t>in </a:t>
            </a:r>
            <a:r>
              <a:rPr sz="1200" spc="-5" dirty="0">
                <a:latin typeface="Times New Roman"/>
                <a:cs typeface="Times New Roman"/>
              </a:rPr>
              <a:t>which </a:t>
            </a:r>
            <a:r>
              <a:rPr sz="1200" spc="5" dirty="0">
                <a:latin typeface="Times New Roman"/>
                <a:cs typeface="Times New Roman"/>
              </a:rPr>
              <a:t>it </a:t>
            </a:r>
            <a:r>
              <a:rPr sz="1200" spc="-5" dirty="0">
                <a:latin typeface="Times New Roman"/>
                <a:cs typeface="Times New Roman"/>
              </a:rPr>
              <a:t>is </a:t>
            </a:r>
            <a:r>
              <a:rPr sz="1200" dirty="0">
                <a:latin typeface="Times New Roman"/>
                <a:cs typeface="Times New Roman"/>
              </a:rPr>
              <a:t>to </a:t>
            </a:r>
            <a:r>
              <a:rPr sz="1200" spc="-5" dirty="0">
                <a:latin typeface="Times New Roman"/>
                <a:cs typeface="Times New Roman"/>
              </a:rPr>
              <a:t>operate. </a:t>
            </a:r>
            <a:r>
              <a:rPr sz="1200" spc="-10" dirty="0">
                <a:latin typeface="Times New Roman"/>
                <a:cs typeface="Times New Roman"/>
              </a:rPr>
              <a:t>In </a:t>
            </a:r>
            <a:r>
              <a:rPr sz="1200" spc="-5" dirty="0">
                <a:latin typeface="Times New Roman"/>
                <a:cs typeface="Times New Roman"/>
              </a:rPr>
              <a:t>addition, deployment </a:t>
            </a:r>
            <a:r>
              <a:rPr sz="1200" dirty="0">
                <a:latin typeface="Times New Roman"/>
                <a:cs typeface="Times New Roman"/>
              </a:rPr>
              <a:t>testing </a:t>
            </a:r>
            <a:r>
              <a:rPr sz="1200" spc="-5" dirty="0">
                <a:latin typeface="Times New Roman"/>
                <a:cs typeface="Times New Roman"/>
              </a:rPr>
              <a:t>examines all  installation procedures </a:t>
            </a:r>
            <a:r>
              <a:rPr sz="1200" dirty="0">
                <a:latin typeface="Times New Roman"/>
                <a:cs typeface="Times New Roman"/>
              </a:rPr>
              <a:t>and </a:t>
            </a:r>
            <a:r>
              <a:rPr sz="1200" spc="-5" dirty="0">
                <a:latin typeface="Times New Roman"/>
                <a:cs typeface="Times New Roman"/>
              </a:rPr>
              <a:t>specialized </a:t>
            </a:r>
            <a:r>
              <a:rPr sz="1200" dirty="0">
                <a:latin typeface="Times New Roman"/>
                <a:cs typeface="Times New Roman"/>
              </a:rPr>
              <a:t>installation </a:t>
            </a:r>
            <a:r>
              <a:rPr sz="1200" spc="-5" dirty="0">
                <a:latin typeface="Times New Roman"/>
                <a:cs typeface="Times New Roman"/>
              </a:rPr>
              <a:t>software (e.g.,“installers”) </a:t>
            </a:r>
            <a:r>
              <a:rPr sz="1200" dirty="0">
                <a:latin typeface="Times New Roman"/>
                <a:cs typeface="Times New Roman"/>
              </a:rPr>
              <a:t>that </a:t>
            </a:r>
            <a:r>
              <a:rPr sz="1200" spc="-5" dirty="0">
                <a:latin typeface="Times New Roman"/>
                <a:cs typeface="Times New Roman"/>
              </a:rPr>
              <a:t>will </a:t>
            </a:r>
            <a:r>
              <a:rPr sz="1200" dirty="0">
                <a:latin typeface="Times New Roman"/>
                <a:cs typeface="Times New Roman"/>
              </a:rPr>
              <a:t>be  </a:t>
            </a:r>
            <a:r>
              <a:rPr sz="1200" spc="-5" dirty="0">
                <a:latin typeface="Times New Roman"/>
                <a:cs typeface="Times New Roman"/>
              </a:rPr>
              <a:t>used</a:t>
            </a:r>
            <a:r>
              <a:rPr sz="1200" spc="-45" dirty="0">
                <a:latin typeface="Times New Roman"/>
                <a:cs typeface="Times New Roman"/>
              </a:rPr>
              <a:t> </a:t>
            </a:r>
            <a:r>
              <a:rPr sz="1200" spc="10" dirty="0">
                <a:latin typeface="Times New Roman"/>
                <a:cs typeface="Times New Roman"/>
              </a:rPr>
              <a:t>by</a:t>
            </a:r>
            <a:r>
              <a:rPr sz="1200" spc="-70" dirty="0">
                <a:latin typeface="Times New Roman"/>
                <a:cs typeface="Times New Roman"/>
              </a:rPr>
              <a:t> </a:t>
            </a:r>
            <a:r>
              <a:rPr sz="1200" dirty="0">
                <a:latin typeface="Times New Roman"/>
                <a:cs typeface="Times New Roman"/>
              </a:rPr>
              <a:t>customers,</a:t>
            </a:r>
            <a:r>
              <a:rPr sz="1200" spc="-50" dirty="0">
                <a:latin typeface="Times New Roman"/>
                <a:cs typeface="Times New Roman"/>
              </a:rPr>
              <a:t> </a:t>
            </a:r>
            <a:r>
              <a:rPr sz="1200" spc="-5" dirty="0">
                <a:latin typeface="Times New Roman"/>
                <a:cs typeface="Times New Roman"/>
              </a:rPr>
              <a:t>and</a:t>
            </a:r>
            <a:r>
              <a:rPr sz="1200" spc="-30" dirty="0">
                <a:latin typeface="Times New Roman"/>
                <a:cs typeface="Times New Roman"/>
              </a:rPr>
              <a:t> </a:t>
            </a:r>
            <a:r>
              <a:rPr sz="1200" dirty="0">
                <a:latin typeface="Times New Roman"/>
                <a:cs typeface="Times New Roman"/>
              </a:rPr>
              <a:t>all</a:t>
            </a:r>
            <a:r>
              <a:rPr sz="1200" spc="-45" dirty="0">
                <a:latin typeface="Times New Roman"/>
                <a:cs typeface="Times New Roman"/>
              </a:rPr>
              <a:t> </a:t>
            </a:r>
            <a:r>
              <a:rPr sz="1200" spc="-5" dirty="0">
                <a:latin typeface="Times New Roman"/>
                <a:cs typeface="Times New Roman"/>
              </a:rPr>
              <a:t>documentation</a:t>
            </a:r>
            <a:r>
              <a:rPr sz="1200" spc="-45"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spc="-5" dirty="0">
                <a:latin typeface="Times New Roman"/>
                <a:cs typeface="Times New Roman"/>
              </a:rPr>
              <a:t>will</a:t>
            </a:r>
            <a:r>
              <a:rPr sz="1200" spc="-30" dirty="0">
                <a:latin typeface="Times New Roman"/>
                <a:cs typeface="Times New Roman"/>
              </a:rPr>
              <a:t> </a:t>
            </a:r>
            <a:r>
              <a:rPr sz="1200" dirty="0">
                <a:latin typeface="Times New Roman"/>
                <a:cs typeface="Times New Roman"/>
              </a:rPr>
              <a:t>be</a:t>
            </a:r>
            <a:r>
              <a:rPr sz="1200" spc="-45" dirty="0">
                <a:latin typeface="Times New Roman"/>
                <a:cs typeface="Times New Roman"/>
              </a:rPr>
              <a:t> </a:t>
            </a:r>
            <a:r>
              <a:rPr sz="1200" spc="-5" dirty="0">
                <a:latin typeface="Times New Roman"/>
                <a:cs typeface="Times New Roman"/>
              </a:rPr>
              <a:t>used</a:t>
            </a:r>
            <a:r>
              <a:rPr sz="1200" spc="-4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spc="-5" dirty="0">
                <a:latin typeface="Times New Roman"/>
                <a:cs typeface="Times New Roman"/>
              </a:rPr>
              <a:t>introduce</a:t>
            </a:r>
            <a:r>
              <a:rPr sz="1200" spc="-3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software</a:t>
            </a:r>
            <a:r>
              <a:rPr sz="1200" spc="-4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spc="-5" dirty="0">
                <a:latin typeface="Times New Roman"/>
                <a:cs typeface="Times New Roman"/>
              </a:rPr>
              <a:t>end  users.</a:t>
            </a:r>
            <a:endParaRPr sz="1200" dirty="0">
              <a:latin typeface="Times New Roman"/>
              <a:cs typeface="Times New Roman"/>
            </a:endParaRPr>
          </a:p>
          <a:p>
            <a:pPr marL="50800">
              <a:lnSpc>
                <a:spcPct val="100000"/>
              </a:lnSpc>
              <a:spcBef>
                <a:spcPts val="170"/>
              </a:spcBef>
            </a:pPr>
            <a:r>
              <a:rPr sz="1200" b="1" dirty="0">
                <a:latin typeface="Times New Roman"/>
                <a:cs typeface="Times New Roman"/>
              </a:rPr>
              <a:t>E </a:t>
            </a:r>
            <a:r>
              <a:rPr sz="1200" b="1" spc="-5" dirty="0">
                <a:latin typeface="Times New Roman"/>
                <a:cs typeface="Times New Roman"/>
              </a:rPr>
              <a:t>:THE ART </a:t>
            </a:r>
            <a:r>
              <a:rPr sz="1200" b="1" dirty="0">
                <a:latin typeface="Times New Roman"/>
                <a:cs typeface="Times New Roman"/>
              </a:rPr>
              <a:t>OF</a:t>
            </a:r>
            <a:r>
              <a:rPr sz="1200" b="1" spc="-10" dirty="0">
                <a:latin typeface="Times New Roman"/>
                <a:cs typeface="Times New Roman"/>
              </a:rPr>
              <a:t> </a:t>
            </a:r>
            <a:r>
              <a:rPr sz="1200" b="1" spc="-5" dirty="0">
                <a:latin typeface="Times New Roman"/>
                <a:cs typeface="Times New Roman"/>
              </a:rPr>
              <a:t>DEBUGGING</a:t>
            </a:r>
            <a:endParaRPr sz="1200" dirty="0">
              <a:latin typeface="Times New Roman"/>
              <a:cs typeface="Times New Roman"/>
            </a:endParaRPr>
          </a:p>
          <a:p>
            <a:pPr marL="469265" marR="5080" lvl="1" indent="-228600">
              <a:lnSpc>
                <a:spcPct val="110000"/>
              </a:lnSpc>
              <a:spcBef>
                <a:spcPts val="70"/>
              </a:spcBef>
              <a:buFont typeface="Symbol"/>
              <a:buChar char=""/>
              <a:tabLst>
                <a:tab pos="469265" algn="l"/>
                <a:tab pos="469900" algn="l"/>
              </a:tabLst>
            </a:pPr>
            <a:r>
              <a:rPr sz="1200" i="1" spc="-5" dirty="0">
                <a:latin typeface="Times New Roman"/>
                <a:cs typeface="Times New Roman"/>
              </a:rPr>
              <a:t>Debugging </a:t>
            </a:r>
            <a:r>
              <a:rPr sz="1200" spc="-5" dirty="0">
                <a:latin typeface="Times New Roman"/>
                <a:cs typeface="Times New Roman"/>
              </a:rPr>
              <a:t>occurs as </a:t>
            </a:r>
            <a:r>
              <a:rPr sz="1200" dirty="0">
                <a:latin typeface="Times New Roman"/>
                <a:cs typeface="Times New Roman"/>
              </a:rPr>
              <a:t>a </a:t>
            </a:r>
            <a:r>
              <a:rPr sz="1200" spc="-5" dirty="0">
                <a:latin typeface="Times New Roman"/>
                <a:cs typeface="Times New Roman"/>
              </a:rPr>
              <a:t>consequence </a:t>
            </a:r>
            <a:r>
              <a:rPr sz="1200" dirty="0">
                <a:latin typeface="Times New Roman"/>
                <a:cs typeface="Times New Roman"/>
              </a:rPr>
              <a:t>of successful </a:t>
            </a:r>
            <a:r>
              <a:rPr sz="1200" spc="-5" dirty="0">
                <a:latin typeface="Times New Roman"/>
                <a:cs typeface="Times New Roman"/>
              </a:rPr>
              <a:t>testing. That is, </a:t>
            </a:r>
            <a:r>
              <a:rPr sz="1200" dirty="0">
                <a:latin typeface="Times New Roman"/>
                <a:cs typeface="Times New Roman"/>
              </a:rPr>
              <a:t>when a test case  </a:t>
            </a:r>
            <a:r>
              <a:rPr sz="1200" spc="-5" dirty="0">
                <a:latin typeface="Times New Roman"/>
                <a:cs typeface="Times New Roman"/>
              </a:rPr>
              <a:t>uncovers an error, debugging is </a:t>
            </a:r>
            <a:r>
              <a:rPr sz="1200" dirty="0">
                <a:latin typeface="Times New Roman"/>
                <a:cs typeface="Times New Roman"/>
              </a:rPr>
              <a:t>the </a:t>
            </a:r>
            <a:r>
              <a:rPr sz="1200" spc="-5" dirty="0">
                <a:latin typeface="Times New Roman"/>
                <a:cs typeface="Times New Roman"/>
              </a:rPr>
              <a:t>process </a:t>
            </a:r>
            <a:r>
              <a:rPr sz="1200" dirty="0">
                <a:latin typeface="Times New Roman"/>
                <a:cs typeface="Times New Roman"/>
              </a:rPr>
              <a:t>that </a:t>
            </a:r>
            <a:r>
              <a:rPr sz="1200" spc="-5" dirty="0">
                <a:latin typeface="Times New Roman"/>
                <a:cs typeface="Times New Roman"/>
              </a:rPr>
              <a:t>results </a:t>
            </a:r>
            <a:r>
              <a:rPr sz="1200" dirty="0">
                <a:latin typeface="Times New Roman"/>
                <a:cs typeface="Times New Roman"/>
              </a:rPr>
              <a:t>in the </a:t>
            </a:r>
            <a:r>
              <a:rPr sz="1200" spc="-5" dirty="0">
                <a:latin typeface="Times New Roman"/>
                <a:cs typeface="Times New Roman"/>
              </a:rPr>
              <a:t>removal </a:t>
            </a:r>
            <a:r>
              <a:rPr sz="1200" dirty="0">
                <a:latin typeface="Times New Roman"/>
                <a:cs typeface="Times New Roman"/>
              </a:rPr>
              <a:t>of the</a:t>
            </a:r>
            <a:r>
              <a:rPr sz="1200" spc="100" dirty="0">
                <a:latin typeface="Times New Roman"/>
                <a:cs typeface="Times New Roman"/>
              </a:rPr>
              <a:t> </a:t>
            </a:r>
            <a:r>
              <a:rPr sz="1200" spc="-5" dirty="0">
                <a:latin typeface="Times New Roman"/>
                <a:cs typeface="Times New Roman"/>
              </a:rPr>
              <a:t>error.</a:t>
            </a:r>
            <a:endParaRPr sz="1200" dirty="0">
              <a:latin typeface="Times New Roman"/>
              <a:cs typeface="Times New Roman"/>
            </a:endParaRPr>
          </a:p>
          <a:p>
            <a:pPr marL="469265" lvl="1" indent="-228600">
              <a:lnSpc>
                <a:spcPct val="100000"/>
              </a:lnSpc>
              <a:spcBef>
                <a:spcPts val="229"/>
              </a:spcBef>
              <a:buFont typeface="Symbol"/>
              <a:buChar char=""/>
              <a:tabLst>
                <a:tab pos="469265" algn="l"/>
                <a:tab pos="469900" algn="l"/>
              </a:tabLst>
            </a:pPr>
            <a:r>
              <a:rPr sz="1200" spc="-5" dirty="0">
                <a:latin typeface="Times New Roman"/>
                <a:cs typeface="Times New Roman"/>
              </a:rPr>
              <a:t>Although </a:t>
            </a:r>
            <a:r>
              <a:rPr sz="1200" dirty="0">
                <a:latin typeface="Times New Roman"/>
                <a:cs typeface="Times New Roman"/>
              </a:rPr>
              <a:t>debugging can </a:t>
            </a:r>
            <a:r>
              <a:rPr sz="1200" spc="-5" dirty="0">
                <a:latin typeface="Times New Roman"/>
                <a:cs typeface="Times New Roman"/>
              </a:rPr>
              <a:t>and </a:t>
            </a:r>
            <a:r>
              <a:rPr sz="1200" dirty="0">
                <a:latin typeface="Times New Roman"/>
                <a:cs typeface="Times New Roman"/>
              </a:rPr>
              <a:t>should be </a:t>
            </a:r>
            <a:r>
              <a:rPr sz="1200" spc="-5" dirty="0">
                <a:latin typeface="Times New Roman"/>
                <a:cs typeface="Times New Roman"/>
              </a:rPr>
              <a:t>an </a:t>
            </a:r>
            <a:r>
              <a:rPr sz="1200" dirty="0">
                <a:latin typeface="Times New Roman"/>
                <a:cs typeface="Times New Roman"/>
              </a:rPr>
              <a:t>orderly </a:t>
            </a:r>
            <a:r>
              <a:rPr sz="1200" spc="-5" dirty="0">
                <a:latin typeface="Times New Roman"/>
                <a:cs typeface="Times New Roman"/>
              </a:rPr>
              <a:t>process,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still very much</a:t>
            </a:r>
            <a:r>
              <a:rPr sz="1200" spc="-5" dirty="0">
                <a:latin typeface="Times New Roman"/>
                <a:cs typeface="Times New Roman"/>
              </a:rPr>
              <a:t> an</a:t>
            </a:r>
            <a:endParaRPr sz="1200" dirty="0">
              <a:latin typeface="Times New Roman"/>
              <a:cs typeface="Times New Roman"/>
            </a:endParaRPr>
          </a:p>
          <a:p>
            <a:pPr marL="12700">
              <a:lnSpc>
                <a:spcPct val="100000"/>
              </a:lnSpc>
              <a:spcBef>
                <a:spcPts val="180"/>
              </a:spcBef>
            </a:pPr>
            <a:r>
              <a:rPr sz="1200" b="1" dirty="0">
                <a:latin typeface="Times New Roman"/>
                <a:cs typeface="Times New Roman"/>
              </a:rPr>
              <a:t>E.1 </a:t>
            </a:r>
            <a:r>
              <a:rPr sz="1200" b="1" spc="-5" dirty="0">
                <a:latin typeface="Times New Roman"/>
                <a:cs typeface="Times New Roman"/>
              </a:rPr>
              <a:t>The Debugging Process</a:t>
            </a:r>
            <a:endParaRPr sz="1200" dirty="0">
              <a:latin typeface="Times New Roman"/>
              <a:cs typeface="Times New Roman"/>
            </a:endParaRPr>
          </a:p>
          <a:p>
            <a:pPr marL="12700" marR="6350">
              <a:lnSpc>
                <a:spcPts val="1590"/>
              </a:lnSpc>
              <a:spcBef>
                <a:spcPts val="50"/>
              </a:spcBef>
            </a:pPr>
            <a:r>
              <a:rPr sz="1200" spc="-5" dirty="0">
                <a:latin typeface="Times New Roman"/>
                <a:cs typeface="Times New Roman"/>
              </a:rPr>
              <a:t>Debugging</a:t>
            </a:r>
            <a:r>
              <a:rPr sz="1200" spc="-85"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dirty="0">
                <a:latin typeface="Times New Roman"/>
                <a:cs typeface="Times New Roman"/>
              </a:rPr>
              <a:t>not</a:t>
            </a:r>
            <a:r>
              <a:rPr sz="1200" spc="-65" dirty="0">
                <a:latin typeface="Times New Roman"/>
                <a:cs typeface="Times New Roman"/>
              </a:rPr>
              <a:t> </a:t>
            </a:r>
            <a:r>
              <a:rPr sz="1200" dirty="0">
                <a:latin typeface="Times New Roman"/>
                <a:cs typeface="Times New Roman"/>
              </a:rPr>
              <a:t>testing</a:t>
            </a:r>
            <a:r>
              <a:rPr sz="1200" spc="-65" dirty="0">
                <a:latin typeface="Times New Roman"/>
                <a:cs typeface="Times New Roman"/>
              </a:rPr>
              <a:t> </a:t>
            </a:r>
            <a:r>
              <a:rPr sz="1200" dirty="0">
                <a:latin typeface="Times New Roman"/>
                <a:cs typeface="Times New Roman"/>
              </a:rPr>
              <a:t>but</a:t>
            </a:r>
            <a:r>
              <a:rPr sz="1200" spc="-65" dirty="0">
                <a:latin typeface="Times New Roman"/>
                <a:cs typeface="Times New Roman"/>
              </a:rPr>
              <a:t> </a:t>
            </a:r>
            <a:r>
              <a:rPr sz="1200" spc="-5" dirty="0">
                <a:latin typeface="Times New Roman"/>
                <a:cs typeface="Times New Roman"/>
              </a:rPr>
              <a:t>often</a:t>
            </a:r>
            <a:r>
              <a:rPr sz="1200" spc="-70" dirty="0">
                <a:latin typeface="Times New Roman"/>
                <a:cs typeface="Times New Roman"/>
              </a:rPr>
              <a:t> </a:t>
            </a:r>
            <a:r>
              <a:rPr sz="1200" spc="-5" dirty="0">
                <a:latin typeface="Times New Roman"/>
                <a:cs typeface="Times New Roman"/>
              </a:rPr>
              <a:t>occurs</a:t>
            </a:r>
            <a:r>
              <a:rPr sz="1200" spc="-75" dirty="0">
                <a:latin typeface="Times New Roman"/>
                <a:cs typeface="Times New Roman"/>
              </a:rPr>
              <a:t> </a:t>
            </a:r>
            <a:r>
              <a:rPr sz="1200" spc="-5" dirty="0">
                <a:latin typeface="Times New Roman"/>
                <a:cs typeface="Times New Roman"/>
              </a:rPr>
              <a:t>as</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consequence</a:t>
            </a:r>
            <a:r>
              <a:rPr sz="1200" spc="-75"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spc="-5" dirty="0">
                <a:latin typeface="Times New Roman"/>
                <a:cs typeface="Times New Roman"/>
              </a:rPr>
              <a:t>testing,</a:t>
            </a:r>
            <a:r>
              <a:rPr sz="1200" spc="-75"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debugging</a:t>
            </a:r>
            <a:r>
              <a:rPr sz="1200" spc="-80" dirty="0">
                <a:latin typeface="Times New Roman"/>
                <a:cs typeface="Times New Roman"/>
              </a:rPr>
              <a:t> </a:t>
            </a:r>
            <a:r>
              <a:rPr sz="1200" spc="-5" dirty="0">
                <a:latin typeface="Times New Roman"/>
                <a:cs typeface="Times New Roman"/>
              </a:rPr>
              <a:t>process</a:t>
            </a:r>
            <a:r>
              <a:rPr sz="1200" spc="-65" dirty="0">
                <a:latin typeface="Times New Roman"/>
                <a:cs typeface="Times New Roman"/>
              </a:rPr>
              <a:t> </a:t>
            </a:r>
            <a:r>
              <a:rPr sz="1200" spc="-5" dirty="0">
                <a:latin typeface="Times New Roman"/>
                <a:cs typeface="Times New Roman"/>
              </a:rPr>
              <a:t>begins  with </a:t>
            </a:r>
            <a:r>
              <a:rPr sz="1200" dirty="0">
                <a:latin typeface="Times New Roman"/>
                <a:cs typeface="Times New Roman"/>
              </a:rPr>
              <a:t>the </a:t>
            </a:r>
            <a:r>
              <a:rPr sz="1200" spc="-5" dirty="0">
                <a:latin typeface="Times New Roman"/>
                <a:cs typeface="Times New Roman"/>
              </a:rPr>
              <a:t>execution </a:t>
            </a:r>
            <a:r>
              <a:rPr sz="1200" dirty="0">
                <a:latin typeface="Times New Roman"/>
                <a:cs typeface="Times New Roman"/>
              </a:rPr>
              <a:t>of a test</a:t>
            </a:r>
            <a:r>
              <a:rPr sz="1200" spc="-10" dirty="0">
                <a:latin typeface="Times New Roman"/>
                <a:cs typeface="Times New Roman"/>
              </a:rPr>
              <a:t> </a:t>
            </a:r>
            <a:r>
              <a:rPr sz="1200" spc="-5" dirty="0">
                <a:latin typeface="Times New Roman"/>
                <a:cs typeface="Times New Roman"/>
              </a:rPr>
              <a:t>case.</a:t>
            </a:r>
            <a:endParaRPr sz="1200" dirty="0">
              <a:latin typeface="Times New Roman"/>
              <a:cs typeface="Times New Roman"/>
            </a:endParaRPr>
          </a:p>
        </p:txBody>
      </p:sp>
      <p:sp>
        <p:nvSpPr>
          <p:cNvPr id="5" name="object 5"/>
          <p:cNvSpPr txBox="1"/>
          <p:nvPr/>
        </p:nvSpPr>
        <p:spPr>
          <a:xfrm>
            <a:off x="902004" y="7701533"/>
            <a:ext cx="5967095" cy="1435100"/>
          </a:xfrm>
          <a:prstGeom prst="rect">
            <a:avLst/>
          </a:prstGeom>
        </p:spPr>
        <p:txBody>
          <a:bodyPr vert="horz" wrap="square" lIns="0" tIns="30480" rIns="0" bIns="0" rtlCol="0">
            <a:spAutoFit/>
          </a:bodyPr>
          <a:lstStyle/>
          <a:p>
            <a:pPr marL="2027555">
              <a:lnSpc>
                <a:spcPct val="100000"/>
              </a:lnSpc>
              <a:spcBef>
                <a:spcPts val="240"/>
              </a:spcBef>
            </a:pPr>
            <a:r>
              <a:rPr sz="1200" spc="-5" dirty="0">
                <a:latin typeface="Times New Roman"/>
                <a:cs typeface="Times New Roman"/>
              </a:rPr>
              <a:t>Figure </a:t>
            </a:r>
            <a:r>
              <a:rPr sz="1200" dirty="0">
                <a:latin typeface="Times New Roman"/>
                <a:cs typeface="Times New Roman"/>
              </a:rPr>
              <a:t>22.7 Debugging</a:t>
            </a:r>
            <a:r>
              <a:rPr sz="1200" spc="-25" dirty="0">
                <a:latin typeface="Times New Roman"/>
                <a:cs typeface="Times New Roman"/>
              </a:rPr>
              <a:t> </a:t>
            </a:r>
            <a:r>
              <a:rPr sz="1200" spc="-5" dirty="0">
                <a:latin typeface="Times New Roman"/>
                <a:cs typeface="Times New Roman"/>
              </a:rPr>
              <a:t>process</a:t>
            </a:r>
            <a:endParaRPr sz="1200" dirty="0">
              <a:latin typeface="Times New Roman"/>
              <a:cs typeface="Times New Roman"/>
            </a:endParaRPr>
          </a:p>
          <a:p>
            <a:pPr marL="12700" marR="5080">
              <a:lnSpc>
                <a:spcPct val="110000"/>
              </a:lnSpc>
            </a:pPr>
            <a:r>
              <a:rPr sz="1200" spc="-5" dirty="0">
                <a:latin typeface="Times New Roman"/>
                <a:cs typeface="Times New Roman"/>
              </a:rPr>
              <a:t>Results are assessed and </a:t>
            </a:r>
            <a:r>
              <a:rPr sz="1200" dirty="0">
                <a:latin typeface="Times New Roman"/>
                <a:cs typeface="Times New Roman"/>
              </a:rPr>
              <a:t>a lack </a:t>
            </a:r>
            <a:r>
              <a:rPr sz="1200" spc="5" dirty="0">
                <a:latin typeface="Times New Roman"/>
                <a:cs typeface="Times New Roman"/>
              </a:rPr>
              <a:t>of </a:t>
            </a:r>
            <a:r>
              <a:rPr sz="1200" spc="-5" dirty="0">
                <a:latin typeface="Times New Roman"/>
                <a:cs typeface="Times New Roman"/>
              </a:rPr>
              <a:t>correspondence between expected and actual performance is  encountered. </a:t>
            </a:r>
            <a:r>
              <a:rPr sz="1200" spc="-10" dirty="0">
                <a:latin typeface="Times New Roman"/>
                <a:cs typeface="Times New Roman"/>
              </a:rPr>
              <a:t>In </a:t>
            </a:r>
            <a:r>
              <a:rPr sz="1200" spc="5" dirty="0">
                <a:latin typeface="Times New Roman"/>
                <a:cs typeface="Times New Roman"/>
              </a:rPr>
              <a:t>many </a:t>
            </a:r>
            <a:r>
              <a:rPr sz="1200" dirty="0">
                <a:latin typeface="Times New Roman"/>
                <a:cs typeface="Times New Roman"/>
              </a:rPr>
              <a:t>cases, the non </a:t>
            </a:r>
            <a:r>
              <a:rPr sz="1200" spc="-5" dirty="0">
                <a:latin typeface="Times New Roman"/>
                <a:cs typeface="Times New Roman"/>
              </a:rPr>
              <a:t>corresponding </a:t>
            </a:r>
            <a:r>
              <a:rPr sz="1200" dirty="0">
                <a:latin typeface="Times New Roman"/>
                <a:cs typeface="Times New Roman"/>
              </a:rPr>
              <a:t>data are a </a:t>
            </a:r>
            <a:r>
              <a:rPr sz="1200" spc="-5" dirty="0">
                <a:latin typeface="Times New Roman"/>
                <a:cs typeface="Times New Roman"/>
              </a:rPr>
              <a:t>symptom </a:t>
            </a:r>
            <a:r>
              <a:rPr sz="1200" dirty="0">
                <a:latin typeface="Times New Roman"/>
                <a:cs typeface="Times New Roman"/>
              </a:rPr>
              <a:t>of </a:t>
            </a:r>
            <a:r>
              <a:rPr sz="1200" spc="-5" dirty="0">
                <a:latin typeface="Times New Roman"/>
                <a:cs typeface="Times New Roman"/>
              </a:rPr>
              <a:t>an </a:t>
            </a:r>
            <a:r>
              <a:rPr sz="1200" dirty="0">
                <a:latin typeface="Times New Roman"/>
                <a:cs typeface="Times New Roman"/>
              </a:rPr>
              <a:t>underlying </a:t>
            </a:r>
            <a:r>
              <a:rPr sz="1200" spc="-5" dirty="0">
                <a:latin typeface="Times New Roman"/>
                <a:cs typeface="Times New Roman"/>
              </a:rPr>
              <a:t>cause</a:t>
            </a:r>
            <a:r>
              <a:rPr sz="1200" spc="85" dirty="0">
                <a:latin typeface="Times New Roman"/>
                <a:cs typeface="Times New Roman"/>
              </a:rPr>
              <a:t> </a:t>
            </a:r>
            <a:r>
              <a:rPr sz="1200" spc="-5" dirty="0">
                <a:latin typeface="Times New Roman"/>
                <a:cs typeface="Times New Roman"/>
              </a:rPr>
              <a:t>as</a:t>
            </a:r>
            <a:endParaRPr sz="1200" dirty="0">
              <a:latin typeface="Times New Roman"/>
              <a:cs typeface="Times New Roman"/>
            </a:endParaRPr>
          </a:p>
          <a:p>
            <a:pPr marL="12700" marR="5080">
              <a:lnSpc>
                <a:spcPct val="110000"/>
              </a:lnSpc>
              <a:spcBef>
                <a:spcPts val="15"/>
              </a:spcBef>
            </a:pPr>
            <a:r>
              <a:rPr sz="1200" spc="-10" dirty="0">
                <a:latin typeface="Times New Roman"/>
                <a:cs typeface="Times New Roman"/>
              </a:rPr>
              <a:t>yet</a:t>
            </a:r>
            <a:r>
              <a:rPr sz="1200" spc="-60" dirty="0">
                <a:latin typeface="Times New Roman"/>
                <a:cs typeface="Times New Roman"/>
              </a:rPr>
              <a:t> </a:t>
            </a:r>
            <a:r>
              <a:rPr sz="1200" dirty="0">
                <a:latin typeface="Times New Roman"/>
                <a:cs typeface="Times New Roman"/>
              </a:rPr>
              <a:t>hidden.</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debugging</a:t>
            </a:r>
            <a:r>
              <a:rPr sz="1200" spc="-70" dirty="0">
                <a:latin typeface="Times New Roman"/>
                <a:cs typeface="Times New Roman"/>
              </a:rPr>
              <a:t> </a:t>
            </a:r>
            <a:r>
              <a:rPr sz="1200" spc="-5" dirty="0">
                <a:latin typeface="Times New Roman"/>
                <a:cs typeface="Times New Roman"/>
              </a:rPr>
              <a:t>process</a:t>
            </a:r>
            <a:r>
              <a:rPr sz="1200" spc="-55" dirty="0">
                <a:latin typeface="Times New Roman"/>
                <a:cs typeface="Times New Roman"/>
              </a:rPr>
              <a:t> </a:t>
            </a:r>
            <a:r>
              <a:rPr sz="1200" spc="-5" dirty="0">
                <a:latin typeface="Times New Roman"/>
                <a:cs typeface="Times New Roman"/>
              </a:rPr>
              <a:t>attempts</a:t>
            </a:r>
            <a:r>
              <a:rPr sz="1200" spc="-45"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spc="-5" dirty="0">
                <a:latin typeface="Times New Roman"/>
                <a:cs typeface="Times New Roman"/>
              </a:rPr>
              <a:t>match</a:t>
            </a:r>
            <a:r>
              <a:rPr sz="1200" spc="-55" dirty="0">
                <a:latin typeface="Times New Roman"/>
                <a:cs typeface="Times New Roman"/>
              </a:rPr>
              <a:t> </a:t>
            </a:r>
            <a:r>
              <a:rPr sz="1200" spc="-5" dirty="0">
                <a:latin typeface="Times New Roman"/>
                <a:cs typeface="Times New Roman"/>
              </a:rPr>
              <a:t>symptom</a:t>
            </a:r>
            <a:r>
              <a:rPr sz="1200" spc="-55" dirty="0">
                <a:latin typeface="Times New Roman"/>
                <a:cs typeface="Times New Roman"/>
              </a:rPr>
              <a:t> </a:t>
            </a:r>
            <a:r>
              <a:rPr sz="1200" dirty="0">
                <a:latin typeface="Times New Roman"/>
                <a:cs typeface="Times New Roman"/>
              </a:rPr>
              <a:t>with</a:t>
            </a:r>
            <a:r>
              <a:rPr sz="1200" spc="-55" dirty="0">
                <a:latin typeface="Times New Roman"/>
                <a:cs typeface="Times New Roman"/>
              </a:rPr>
              <a:t> </a:t>
            </a:r>
            <a:r>
              <a:rPr sz="1200" spc="-5" dirty="0">
                <a:latin typeface="Times New Roman"/>
                <a:cs typeface="Times New Roman"/>
              </a:rPr>
              <a:t>cause,</a:t>
            </a:r>
            <a:r>
              <a:rPr sz="1200" spc="-60" dirty="0">
                <a:latin typeface="Times New Roman"/>
                <a:cs typeface="Times New Roman"/>
              </a:rPr>
              <a:t> </a:t>
            </a:r>
            <a:r>
              <a:rPr sz="1200" dirty="0">
                <a:latin typeface="Times New Roman"/>
                <a:cs typeface="Times New Roman"/>
              </a:rPr>
              <a:t>thereby</a:t>
            </a:r>
            <a:r>
              <a:rPr sz="1200" spc="-80" dirty="0">
                <a:latin typeface="Times New Roman"/>
                <a:cs typeface="Times New Roman"/>
              </a:rPr>
              <a:t> </a:t>
            </a:r>
            <a:r>
              <a:rPr sz="1200" dirty="0">
                <a:latin typeface="Times New Roman"/>
                <a:cs typeface="Times New Roman"/>
              </a:rPr>
              <a:t>leading</a:t>
            </a:r>
            <a:r>
              <a:rPr sz="1200" spc="-65"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spc="-5" dirty="0">
                <a:latin typeface="Times New Roman"/>
                <a:cs typeface="Times New Roman"/>
              </a:rPr>
              <a:t>error  correction.</a:t>
            </a:r>
            <a:endParaRPr sz="1200" dirty="0">
              <a:latin typeface="Times New Roman"/>
              <a:cs typeface="Times New Roman"/>
            </a:endParaRPr>
          </a:p>
          <a:p>
            <a:pPr marL="12700" marR="6985">
              <a:lnSpc>
                <a:spcPct val="110000"/>
              </a:lnSpc>
            </a:pPr>
            <a:r>
              <a:rPr sz="1200" dirty="0">
                <a:latin typeface="Times New Roman"/>
                <a:cs typeface="Times New Roman"/>
              </a:rPr>
              <a:t>The debugging </a:t>
            </a:r>
            <a:r>
              <a:rPr sz="1200" spc="-5" dirty="0">
                <a:latin typeface="Times New Roman"/>
                <a:cs typeface="Times New Roman"/>
              </a:rPr>
              <a:t>process will </a:t>
            </a:r>
            <a:r>
              <a:rPr sz="1200" dirty="0">
                <a:latin typeface="Times New Roman"/>
                <a:cs typeface="Times New Roman"/>
              </a:rPr>
              <a:t>usually have one of </a:t>
            </a:r>
            <a:r>
              <a:rPr sz="1200" spc="-5" dirty="0">
                <a:latin typeface="Times New Roman"/>
                <a:cs typeface="Times New Roman"/>
              </a:rPr>
              <a:t>two outcomes: </a:t>
            </a:r>
            <a:r>
              <a:rPr sz="1200" dirty="0">
                <a:latin typeface="Times New Roman"/>
                <a:cs typeface="Times New Roman"/>
              </a:rPr>
              <a:t>(1) the cause </a:t>
            </a:r>
            <a:r>
              <a:rPr sz="1200" spc="-5" dirty="0">
                <a:latin typeface="Times New Roman"/>
                <a:cs typeface="Times New Roman"/>
              </a:rPr>
              <a:t>will </a:t>
            </a:r>
            <a:r>
              <a:rPr sz="1200" dirty="0">
                <a:latin typeface="Times New Roman"/>
                <a:cs typeface="Times New Roman"/>
              </a:rPr>
              <a:t>be found </a:t>
            </a:r>
            <a:r>
              <a:rPr sz="1200" spc="-5" dirty="0">
                <a:latin typeface="Times New Roman"/>
                <a:cs typeface="Times New Roman"/>
              </a:rPr>
              <a:t>and  corrected</a:t>
            </a:r>
            <a:r>
              <a:rPr sz="1200" spc="55" dirty="0">
                <a:latin typeface="Times New Roman"/>
                <a:cs typeface="Times New Roman"/>
              </a:rPr>
              <a:t> </a:t>
            </a:r>
            <a:r>
              <a:rPr sz="1200" dirty="0">
                <a:latin typeface="Times New Roman"/>
                <a:cs typeface="Times New Roman"/>
              </a:rPr>
              <a:t>or</a:t>
            </a:r>
            <a:r>
              <a:rPr sz="1200" spc="60" dirty="0">
                <a:latin typeface="Times New Roman"/>
                <a:cs typeface="Times New Roman"/>
              </a:rPr>
              <a:t> </a:t>
            </a:r>
            <a:r>
              <a:rPr sz="1200" dirty="0">
                <a:latin typeface="Times New Roman"/>
                <a:cs typeface="Times New Roman"/>
              </a:rPr>
              <a:t>(2)</a:t>
            </a:r>
            <a:r>
              <a:rPr sz="1200" spc="6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cause</a:t>
            </a:r>
            <a:r>
              <a:rPr sz="1200" spc="55" dirty="0">
                <a:latin typeface="Times New Roman"/>
                <a:cs typeface="Times New Roman"/>
              </a:rPr>
              <a:t> </a:t>
            </a:r>
            <a:r>
              <a:rPr sz="1200" spc="-5" dirty="0">
                <a:latin typeface="Times New Roman"/>
                <a:cs typeface="Times New Roman"/>
              </a:rPr>
              <a:t>will</a:t>
            </a:r>
            <a:r>
              <a:rPr sz="1200" spc="65" dirty="0">
                <a:latin typeface="Times New Roman"/>
                <a:cs typeface="Times New Roman"/>
              </a:rPr>
              <a:t> </a:t>
            </a:r>
            <a:r>
              <a:rPr sz="1200" dirty="0">
                <a:latin typeface="Times New Roman"/>
                <a:cs typeface="Times New Roman"/>
              </a:rPr>
              <a:t>not</a:t>
            </a:r>
            <a:r>
              <a:rPr sz="1200" spc="65" dirty="0">
                <a:latin typeface="Times New Roman"/>
                <a:cs typeface="Times New Roman"/>
              </a:rPr>
              <a:t> </a:t>
            </a:r>
            <a:r>
              <a:rPr sz="1200" dirty="0">
                <a:latin typeface="Times New Roman"/>
                <a:cs typeface="Times New Roman"/>
              </a:rPr>
              <a:t>be</a:t>
            </a:r>
            <a:r>
              <a:rPr sz="1200" spc="50" dirty="0">
                <a:latin typeface="Times New Roman"/>
                <a:cs typeface="Times New Roman"/>
              </a:rPr>
              <a:t> </a:t>
            </a:r>
            <a:r>
              <a:rPr sz="1200" spc="-5" dirty="0">
                <a:latin typeface="Times New Roman"/>
                <a:cs typeface="Times New Roman"/>
              </a:rPr>
              <a:t>found.</a:t>
            </a:r>
            <a:r>
              <a:rPr sz="1200" spc="75" dirty="0">
                <a:latin typeface="Times New Roman"/>
                <a:cs typeface="Times New Roman"/>
              </a:rPr>
              <a:t> </a:t>
            </a:r>
            <a:r>
              <a:rPr sz="1200" spc="-10" dirty="0">
                <a:latin typeface="Times New Roman"/>
                <a:cs typeface="Times New Roman"/>
              </a:rPr>
              <a:t>In</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latter</a:t>
            </a:r>
            <a:r>
              <a:rPr sz="1200" spc="50" dirty="0">
                <a:latin typeface="Times New Roman"/>
                <a:cs typeface="Times New Roman"/>
              </a:rPr>
              <a:t> </a:t>
            </a:r>
            <a:r>
              <a:rPr sz="1200" spc="-5" dirty="0">
                <a:latin typeface="Times New Roman"/>
                <a:cs typeface="Times New Roman"/>
              </a:rPr>
              <a:t>case,</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person</a:t>
            </a:r>
            <a:r>
              <a:rPr sz="1200" spc="60" dirty="0">
                <a:latin typeface="Times New Roman"/>
                <a:cs typeface="Times New Roman"/>
              </a:rPr>
              <a:t> </a:t>
            </a:r>
            <a:r>
              <a:rPr sz="1200" spc="-5" dirty="0">
                <a:latin typeface="Times New Roman"/>
                <a:cs typeface="Times New Roman"/>
              </a:rPr>
              <a:t>performing</a:t>
            </a:r>
            <a:r>
              <a:rPr sz="1200" spc="45" dirty="0">
                <a:latin typeface="Times New Roman"/>
                <a:cs typeface="Times New Roman"/>
              </a:rPr>
              <a:t> </a:t>
            </a:r>
            <a:r>
              <a:rPr sz="1200" dirty="0">
                <a:latin typeface="Times New Roman"/>
                <a:cs typeface="Times New Roman"/>
              </a:rPr>
              <a:t>debugging</a:t>
            </a:r>
          </a:p>
        </p:txBody>
      </p:sp>
      <p:sp>
        <p:nvSpPr>
          <p:cNvPr id="6" name="object 6"/>
          <p:cNvSpPr/>
          <p:nvPr/>
        </p:nvSpPr>
        <p:spPr>
          <a:xfrm>
            <a:off x="1967483" y="5413247"/>
            <a:ext cx="3835908" cy="2305812"/>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126</a:t>
            </a:fld>
            <a:endParaRPr dirty="0"/>
          </a:p>
        </p:txBody>
      </p:sp>
    </p:spTree>
    <p:extLst>
      <p:ext uri="{BB962C8B-B14F-4D97-AF65-F5344CB8AC3E}">
        <p14:creationId xmlns:p14="http://schemas.microsoft.com/office/powerpoint/2010/main" val="32395910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704" y="5344032"/>
            <a:ext cx="5944870" cy="381000"/>
          </a:xfrm>
          <a:custGeom>
            <a:avLst/>
            <a:gdLst/>
            <a:ahLst/>
            <a:cxnLst/>
            <a:rect l="l" t="t" r="r" b="b"/>
            <a:pathLst>
              <a:path w="5944870" h="381000">
                <a:moveTo>
                  <a:pt x="4595495" y="201168"/>
                </a:moveTo>
                <a:lnTo>
                  <a:pt x="0" y="201168"/>
                </a:lnTo>
                <a:lnTo>
                  <a:pt x="0" y="381000"/>
                </a:lnTo>
                <a:lnTo>
                  <a:pt x="4595495" y="381000"/>
                </a:lnTo>
                <a:lnTo>
                  <a:pt x="4595495" y="201168"/>
                </a:lnTo>
                <a:close/>
              </a:path>
              <a:path w="5944870" h="381000">
                <a:moveTo>
                  <a:pt x="5944489" y="0"/>
                </a:moveTo>
                <a:lnTo>
                  <a:pt x="0" y="0"/>
                </a:lnTo>
                <a:lnTo>
                  <a:pt x="0" y="179832"/>
                </a:lnTo>
                <a:lnTo>
                  <a:pt x="5944489" y="179832"/>
                </a:lnTo>
                <a:lnTo>
                  <a:pt x="5944489" y="0"/>
                </a:lnTo>
                <a:close/>
              </a:path>
            </a:pathLst>
          </a:custGeom>
          <a:solidFill>
            <a:srgbClr val="FFFFFF"/>
          </a:solidFill>
        </p:spPr>
        <p:txBody>
          <a:bodyPr wrap="square" lIns="0" tIns="0" rIns="0" bIns="0" rtlCol="0"/>
          <a:lstStyle/>
          <a:p>
            <a:endParaRPr/>
          </a:p>
        </p:txBody>
      </p:sp>
      <p:sp>
        <p:nvSpPr>
          <p:cNvPr id="5" name="object 5"/>
          <p:cNvSpPr txBox="1"/>
          <p:nvPr/>
        </p:nvSpPr>
        <p:spPr>
          <a:xfrm>
            <a:off x="902004" y="869441"/>
            <a:ext cx="5973445" cy="8131809"/>
          </a:xfrm>
          <a:prstGeom prst="rect">
            <a:avLst/>
          </a:prstGeom>
        </p:spPr>
        <p:txBody>
          <a:bodyPr vert="horz" wrap="square" lIns="0" tIns="12700" rIns="0" bIns="0" rtlCol="0">
            <a:spAutoFit/>
          </a:bodyPr>
          <a:lstStyle/>
          <a:p>
            <a:pPr marL="12700" marR="10160" algn="just">
              <a:lnSpc>
                <a:spcPct val="110100"/>
              </a:lnSpc>
              <a:spcBef>
                <a:spcPts val="100"/>
              </a:spcBef>
            </a:pPr>
            <a:r>
              <a:rPr sz="1200" dirty="0">
                <a:latin typeface="Times New Roman"/>
                <a:cs typeface="Times New Roman"/>
              </a:rPr>
              <a:t>may </a:t>
            </a:r>
            <a:r>
              <a:rPr sz="1200" spc="-5" dirty="0">
                <a:latin typeface="Times New Roman"/>
                <a:cs typeface="Times New Roman"/>
              </a:rPr>
              <a:t>suspect </a:t>
            </a:r>
            <a:r>
              <a:rPr sz="1200" dirty="0">
                <a:latin typeface="Times New Roman"/>
                <a:cs typeface="Times New Roman"/>
              </a:rPr>
              <a:t>a </a:t>
            </a:r>
            <a:r>
              <a:rPr sz="1200" spc="-5" dirty="0">
                <a:latin typeface="Times New Roman"/>
                <a:cs typeface="Times New Roman"/>
              </a:rPr>
              <a:t>cause, design </a:t>
            </a:r>
            <a:r>
              <a:rPr sz="1200" dirty="0">
                <a:latin typeface="Times New Roman"/>
                <a:cs typeface="Times New Roman"/>
              </a:rPr>
              <a:t>a test </a:t>
            </a:r>
            <a:r>
              <a:rPr sz="1200" spc="-5" dirty="0">
                <a:latin typeface="Times New Roman"/>
                <a:cs typeface="Times New Roman"/>
              </a:rPr>
              <a:t>case </a:t>
            </a:r>
            <a:r>
              <a:rPr sz="1200" dirty="0">
                <a:latin typeface="Times New Roman"/>
                <a:cs typeface="Times New Roman"/>
              </a:rPr>
              <a:t>to </a:t>
            </a:r>
            <a:r>
              <a:rPr sz="1200" spc="-5" dirty="0">
                <a:latin typeface="Times New Roman"/>
                <a:cs typeface="Times New Roman"/>
              </a:rPr>
              <a:t>help validate </a:t>
            </a:r>
            <a:r>
              <a:rPr sz="1200" dirty="0">
                <a:latin typeface="Times New Roman"/>
                <a:cs typeface="Times New Roman"/>
              </a:rPr>
              <a:t>that suspicion, </a:t>
            </a:r>
            <a:r>
              <a:rPr sz="1200" spc="-10" dirty="0">
                <a:latin typeface="Times New Roman"/>
                <a:cs typeface="Times New Roman"/>
              </a:rPr>
              <a:t>and </a:t>
            </a:r>
            <a:r>
              <a:rPr sz="1200" spc="-5" dirty="0">
                <a:latin typeface="Times New Roman"/>
                <a:cs typeface="Times New Roman"/>
              </a:rPr>
              <a:t>work toward error  correction </a:t>
            </a:r>
            <a:r>
              <a:rPr sz="1200" dirty="0">
                <a:latin typeface="Times New Roman"/>
                <a:cs typeface="Times New Roman"/>
              </a:rPr>
              <a:t>in an </a:t>
            </a:r>
            <a:r>
              <a:rPr sz="1200" spc="-5" dirty="0">
                <a:latin typeface="Times New Roman"/>
                <a:cs typeface="Times New Roman"/>
              </a:rPr>
              <a:t>iterative</a:t>
            </a:r>
            <a:r>
              <a:rPr sz="1200" spc="5" dirty="0">
                <a:latin typeface="Times New Roman"/>
                <a:cs typeface="Times New Roman"/>
              </a:rPr>
              <a:t> </a:t>
            </a:r>
            <a:r>
              <a:rPr sz="1200" spc="-5" dirty="0">
                <a:latin typeface="Times New Roman"/>
                <a:cs typeface="Times New Roman"/>
              </a:rPr>
              <a:t>fashion.</a:t>
            </a:r>
            <a:endParaRPr sz="1200" dirty="0">
              <a:latin typeface="Times New Roman"/>
              <a:cs typeface="Times New Roman"/>
            </a:endParaRPr>
          </a:p>
          <a:p>
            <a:pPr marL="12700" algn="just">
              <a:lnSpc>
                <a:spcPct val="100000"/>
              </a:lnSpc>
              <a:spcBef>
                <a:spcPts val="145"/>
              </a:spcBef>
            </a:pPr>
            <a:r>
              <a:rPr sz="1200" spc="-5" dirty="0">
                <a:latin typeface="Times New Roman"/>
                <a:cs typeface="Times New Roman"/>
              </a:rPr>
              <a:t>However, </a:t>
            </a:r>
            <a:r>
              <a:rPr sz="1200" dirty="0">
                <a:latin typeface="Times New Roman"/>
                <a:cs typeface="Times New Roman"/>
              </a:rPr>
              <a:t>a </a:t>
            </a:r>
            <a:r>
              <a:rPr sz="1200" spc="-5" dirty="0">
                <a:latin typeface="Times New Roman"/>
                <a:cs typeface="Times New Roman"/>
              </a:rPr>
              <a:t>few characteristics </a:t>
            </a:r>
            <a:r>
              <a:rPr sz="1200" dirty="0">
                <a:latin typeface="Times New Roman"/>
                <a:cs typeface="Times New Roman"/>
              </a:rPr>
              <a:t>of </a:t>
            </a:r>
            <a:r>
              <a:rPr sz="1200" spc="-5" dirty="0">
                <a:latin typeface="Times New Roman"/>
                <a:cs typeface="Times New Roman"/>
              </a:rPr>
              <a:t>bugs </a:t>
            </a:r>
            <a:r>
              <a:rPr sz="1200" dirty="0">
                <a:latin typeface="Times New Roman"/>
                <a:cs typeface="Times New Roman"/>
              </a:rPr>
              <a:t>provide some</a:t>
            </a:r>
            <a:r>
              <a:rPr sz="1200" spc="20" dirty="0">
                <a:latin typeface="Times New Roman"/>
                <a:cs typeface="Times New Roman"/>
              </a:rPr>
              <a:t> </a:t>
            </a:r>
            <a:r>
              <a:rPr sz="1200" spc="-5" dirty="0">
                <a:latin typeface="Times New Roman"/>
                <a:cs typeface="Times New Roman"/>
              </a:rPr>
              <a:t>clues:</a:t>
            </a:r>
            <a:endParaRPr sz="1200" dirty="0">
              <a:latin typeface="Times New Roman"/>
              <a:cs typeface="Times New Roman"/>
            </a:endParaRPr>
          </a:p>
          <a:p>
            <a:pPr marL="469265" marR="10160" indent="-228600" algn="just">
              <a:lnSpc>
                <a:spcPct val="110000"/>
              </a:lnSpc>
              <a:spcBef>
                <a:spcPts val="10"/>
              </a:spcBef>
              <a:buAutoNum type="arabicPeriod"/>
              <a:tabLst>
                <a:tab pos="469900" algn="l"/>
              </a:tabLst>
            </a:pPr>
            <a:r>
              <a:rPr sz="1200" dirty="0">
                <a:latin typeface="Times New Roman"/>
                <a:cs typeface="Times New Roman"/>
              </a:rPr>
              <a:t>The </a:t>
            </a:r>
            <a:r>
              <a:rPr sz="1200" spc="-5" dirty="0">
                <a:latin typeface="Times New Roman"/>
                <a:cs typeface="Times New Roman"/>
              </a:rPr>
              <a:t>symptom and </a:t>
            </a:r>
            <a:r>
              <a:rPr sz="1200" dirty="0">
                <a:latin typeface="Times New Roman"/>
                <a:cs typeface="Times New Roman"/>
              </a:rPr>
              <a:t>the cause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geographically remote. </a:t>
            </a:r>
            <a:r>
              <a:rPr sz="1200" dirty="0">
                <a:latin typeface="Times New Roman"/>
                <a:cs typeface="Times New Roman"/>
              </a:rPr>
              <a:t>That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symptom </a:t>
            </a:r>
            <a:r>
              <a:rPr sz="1200" dirty="0">
                <a:latin typeface="Times New Roman"/>
                <a:cs typeface="Times New Roman"/>
              </a:rPr>
              <a:t>may  </a:t>
            </a:r>
            <a:r>
              <a:rPr sz="1200" spc="-5" dirty="0">
                <a:latin typeface="Times New Roman"/>
                <a:cs typeface="Times New Roman"/>
              </a:rPr>
              <a:t>appear</a:t>
            </a:r>
            <a:r>
              <a:rPr sz="1200" spc="-2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one</a:t>
            </a:r>
            <a:r>
              <a:rPr sz="1200" spc="-20" dirty="0">
                <a:latin typeface="Times New Roman"/>
                <a:cs typeface="Times New Roman"/>
              </a:rPr>
              <a:t> </a:t>
            </a:r>
            <a:r>
              <a:rPr sz="1200" spc="-5" dirty="0">
                <a:latin typeface="Times New Roman"/>
                <a:cs typeface="Times New Roman"/>
              </a:rPr>
              <a:t>part</a:t>
            </a:r>
            <a:r>
              <a:rPr sz="1200" spc="-30" dirty="0">
                <a:latin typeface="Times New Roman"/>
                <a:cs typeface="Times New Roman"/>
              </a:rPr>
              <a:t> </a:t>
            </a:r>
            <a:r>
              <a:rPr sz="1200" spc="5" dirty="0">
                <a:latin typeface="Times New Roman"/>
                <a:cs typeface="Times New Roman"/>
              </a:rPr>
              <a:t>of</a:t>
            </a:r>
            <a:r>
              <a:rPr sz="1200" spc="-3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program,</a:t>
            </a:r>
            <a:r>
              <a:rPr sz="1200" spc="-25" dirty="0">
                <a:latin typeface="Times New Roman"/>
                <a:cs typeface="Times New Roman"/>
              </a:rPr>
              <a:t> </a:t>
            </a:r>
            <a:r>
              <a:rPr sz="1200" dirty="0">
                <a:latin typeface="Times New Roman"/>
                <a:cs typeface="Times New Roman"/>
              </a:rPr>
              <a:t>while</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cause</a:t>
            </a:r>
            <a:r>
              <a:rPr sz="1200" spc="-15" dirty="0">
                <a:latin typeface="Times New Roman"/>
                <a:cs typeface="Times New Roman"/>
              </a:rPr>
              <a:t> </a:t>
            </a:r>
            <a:r>
              <a:rPr sz="1200" spc="5" dirty="0">
                <a:latin typeface="Times New Roman"/>
                <a:cs typeface="Times New Roman"/>
              </a:rPr>
              <a:t>may</a:t>
            </a:r>
            <a:r>
              <a:rPr sz="1200" spc="-40" dirty="0">
                <a:latin typeface="Times New Roman"/>
                <a:cs typeface="Times New Roman"/>
              </a:rPr>
              <a:t> </a:t>
            </a:r>
            <a:r>
              <a:rPr sz="1200" dirty="0">
                <a:latin typeface="Times New Roman"/>
                <a:cs typeface="Times New Roman"/>
              </a:rPr>
              <a:t>actually</a:t>
            </a:r>
            <a:r>
              <a:rPr sz="1200" spc="-40"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located</a:t>
            </a:r>
            <a:r>
              <a:rPr sz="1200" spc="-15" dirty="0">
                <a:latin typeface="Times New Roman"/>
                <a:cs typeface="Times New Roman"/>
              </a:rPr>
              <a:t> </a:t>
            </a:r>
            <a:r>
              <a:rPr sz="1200" spc="-5" dirty="0">
                <a:latin typeface="Times New Roman"/>
                <a:cs typeface="Times New Roman"/>
              </a:rPr>
              <a:t>at</a:t>
            </a:r>
            <a:r>
              <a:rPr sz="1200" spc="-1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site</a:t>
            </a:r>
            <a:r>
              <a:rPr sz="1200" spc="-3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spc="-5" dirty="0">
                <a:latin typeface="Times New Roman"/>
                <a:cs typeface="Times New Roman"/>
              </a:rPr>
              <a:t>is</a:t>
            </a:r>
            <a:r>
              <a:rPr sz="1200" spc="-10" dirty="0">
                <a:latin typeface="Times New Roman"/>
                <a:cs typeface="Times New Roman"/>
              </a:rPr>
              <a:t> </a:t>
            </a:r>
            <a:r>
              <a:rPr sz="1200" spc="-5" dirty="0">
                <a:latin typeface="Times New Roman"/>
                <a:cs typeface="Times New Roman"/>
              </a:rPr>
              <a:t>far  removed. </a:t>
            </a:r>
            <a:r>
              <a:rPr sz="1200" dirty="0">
                <a:latin typeface="Times New Roman"/>
                <a:cs typeface="Times New Roman"/>
              </a:rPr>
              <a:t>Highly </a:t>
            </a:r>
            <a:r>
              <a:rPr sz="1200" spc="-5" dirty="0">
                <a:latin typeface="Times New Roman"/>
                <a:cs typeface="Times New Roman"/>
              </a:rPr>
              <a:t>coupled components (Chapter </a:t>
            </a:r>
            <a:r>
              <a:rPr sz="1200" dirty="0">
                <a:latin typeface="Times New Roman"/>
                <a:cs typeface="Times New Roman"/>
              </a:rPr>
              <a:t>12) </a:t>
            </a:r>
            <a:r>
              <a:rPr sz="1200" spc="-5" dirty="0">
                <a:latin typeface="Times New Roman"/>
                <a:cs typeface="Times New Roman"/>
              </a:rPr>
              <a:t>exacerbate </a:t>
            </a:r>
            <a:r>
              <a:rPr sz="1200" dirty="0">
                <a:latin typeface="Times New Roman"/>
                <a:cs typeface="Times New Roman"/>
              </a:rPr>
              <a:t>this</a:t>
            </a:r>
            <a:r>
              <a:rPr sz="1200" spc="30" dirty="0">
                <a:latin typeface="Times New Roman"/>
                <a:cs typeface="Times New Roman"/>
              </a:rPr>
              <a:t> </a:t>
            </a:r>
            <a:r>
              <a:rPr sz="1200" spc="-5" dirty="0">
                <a:latin typeface="Times New Roman"/>
                <a:cs typeface="Times New Roman"/>
              </a:rPr>
              <a:t>situation.</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5" dirty="0">
                <a:latin typeface="Times New Roman"/>
                <a:cs typeface="Times New Roman"/>
              </a:rPr>
              <a:t>may </a:t>
            </a:r>
            <a:r>
              <a:rPr sz="1200" spc="-5" dirty="0">
                <a:latin typeface="Times New Roman"/>
                <a:cs typeface="Times New Roman"/>
              </a:rPr>
              <a:t>disappear (temporarily) when another error is</a:t>
            </a:r>
            <a:r>
              <a:rPr sz="1200" spc="10" dirty="0">
                <a:latin typeface="Times New Roman"/>
                <a:cs typeface="Times New Roman"/>
              </a:rPr>
              <a:t> </a:t>
            </a:r>
            <a:r>
              <a:rPr sz="1200" dirty="0">
                <a:latin typeface="Times New Roman"/>
                <a:cs typeface="Times New Roman"/>
              </a:rPr>
              <a:t>corrected.</a:t>
            </a:r>
          </a:p>
          <a:p>
            <a:pPr marL="469265" indent="-228600">
              <a:lnSpc>
                <a:spcPct val="100000"/>
              </a:lnSpc>
              <a:spcBef>
                <a:spcPts val="15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5" dirty="0">
                <a:latin typeface="Times New Roman"/>
                <a:cs typeface="Times New Roman"/>
              </a:rPr>
              <a:t>may </a:t>
            </a:r>
            <a:r>
              <a:rPr sz="1200" dirty="0">
                <a:latin typeface="Times New Roman"/>
                <a:cs typeface="Times New Roman"/>
              </a:rPr>
              <a:t>actually be </a:t>
            </a:r>
            <a:r>
              <a:rPr sz="1200" spc="-5" dirty="0">
                <a:latin typeface="Times New Roman"/>
                <a:cs typeface="Times New Roman"/>
              </a:rPr>
              <a:t>caused </a:t>
            </a:r>
            <a:r>
              <a:rPr sz="1200" spc="10" dirty="0">
                <a:latin typeface="Times New Roman"/>
                <a:cs typeface="Times New Roman"/>
              </a:rPr>
              <a:t>by </a:t>
            </a:r>
            <a:r>
              <a:rPr sz="1200" dirty="0">
                <a:latin typeface="Times New Roman"/>
                <a:cs typeface="Times New Roman"/>
              </a:rPr>
              <a:t>non errors </a:t>
            </a:r>
            <a:r>
              <a:rPr sz="1200" spc="-5" dirty="0">
                <a:latin typeface="Times New Roman"/>
                <a:cs typeface="Times New Roman"/>
              </a:rPr>
              <a:t>(e.g., </a:t>
            </a:r>
            <a:r>
              <a:rPr sz="1200" dirty="0">
                <a:latin typeface="Times New Roman"/>
                <a:cs typeface="Times New Roman"/>
              </a:rPr>
              <a:t>round-off</a:t>
            </a:r>
            <a:r>
              <a:rPr sz="1200" spc="240" dirty="0">
                <a:latin typeface="Times New Roman"/>
                <a:cs typeface="Times New Roman"/>
              </a:rPr>
              <a:t> </a:t>
            </a:r>
            <a:r>
              <a:rPr sz="1200" spc="-5" dirty="0">
                <a:latin typeface="Times New Roman"/>
                <a:cs typeface="Times New Roman"/>
              </a:rPr>
              <a:t>inaccuracies).</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caused </a:t>
            </a:r>
            <a:r>
              <a:rPr sz="1200" spc="5" dirty="0">
                <a:latin typeface="Times New Roman"/>
                <a:cs typeface="Times New Roman"/>
              </a:rPr>
              <a:t>by </a:t>
            </a:r>
            <a:r>
              <a:rPr sz="1200" dirty="0">
                <a:latin typeface="Times New Roman"/>
                <a:cs typeface="Times New Roman"/>
              </a:rPr>
              <a:t>human error that </a:t>
            </a:r>
            <a:r>
              <a:rPr sz="1200" spc="-5" dirty="0">
                <a:latin typeface="Times New Roman"/>
                <a:cs typeface="Times New Roman"/>
              </a:rPr>
              <a:t>is </a:t>
            </a:r>
            <a:r>
              <a:rPr sz="1200" dirty="0">
                <a:latin typeface="Times New Roman"/>
                <a:cs typeface="Times New Roman"/>
              </a:rPr>
              <a:t>not easily</a:t>
            </a:r>
            <a:r>
              <a:rPr sz="1200" spc="-80" dirty="0">
                <a:latin typeface="Times New Roman"/>
                <a:cs typeface="Times New Roman"/>
              </a:rPr>
              <a:t> </a:t>
            </a:r>
            <a:r>
              <a:rPr sz="1200" spc="-5" dirty="0">
                <a:latin typeface="Times New Roman"/>
                <a:cs typeface="Times New Roman"/>
              </a:rPr>
              <a:t>traced.</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5" dirty="0">
                <a:latin typeface="Times New Roman"/>
                <a:cs typeface="Times New Roman"/>
              </a:rPr>
              <a:t>may </a:t>
            </a:r>
            <a:r>
              <a:rPr sz="1200" dirty="0">
                <a:latin typeface="Times New Roman"/>
                <a:cs typeface="Times New Roman"/>
              </a:rPr>
              <a:t>be a result of timing </a:t>
            </a:r>
            <a:r>
              <a:rPr sz="1200" spc="-5" dirty="0">
                <a:latin typeface="Times New Roman"/>
                <a:cs typeface="Times New Roman"/>
              </a:rPr>
              <a:t>problems, rather </a:t>
            </a:r>
            <a:r>
              <a:rPr sz="1200" dirty="0">
                <a:latin typeface="Times New Roman"/>
                <a:cs typeface="Times New Roman"/>
              </a:rPr>
              <a:t>than processing</a:t>
            </a:r>
            <a:r>
              <a:rPr sz="1200" spc="-60" dirty="0">
                <a:latin typeface="Times New Roman"/>
                <a:cs typeface="Times New Roman"/>
              </a:rPr>
              <a:t> </a:t>
            </a:r>
            <a:r>
              <a:rPr sz="1200" dirty="0">
                <a:latin typeface="Times New Roman"/>
                <a:cs typeface="Times New Roman"/>
              </a:rPr>
              <a:t>Problems.</a:t>
            </a:r>
          </a:p>
          <a:p>
            <a:pPr marL="469265" marR="8255" indent="-228600">
              <a:lnSpc>
                <a:spcPts val="1600"/>
              </a:lnSpc>
              <a:spcBef>
                <a:spcPts val="60"/>
              </a:spcBef>
              <a:buAutoNum type="arabicPeriod"/>
              <a:tabLst>
                <a:tab pos="469900" algn="l"/>
              </a:tabLst>
            </a:pPr>
            <a:r>
              <a:rPr sz="1200" spc="-10" dirty="0">
                <a:latin typeface="Times New Roman"/>
                <a:cs typeface="Times New Roman"/>
              </a:rPr>
              <a:t>It </a:t>
            </a:r>
            <a:r>
              <a:rPr sz="1200" spc="5" dirty="0">
                <a:latin typeface="Times New Roman"/>
                <a:cs typeface="Times New Roman"/>
              </a:rPr>
              <a:t>may </a:t>
            </a:r>
            <a:r>
              <a:rPr sz="1200" dirty="0">
                <a:latin typeface="Times New Roman"/>
                <a:cs typeface="Times New Roman"/>
              </a:rPr>
              <a:t>be difficult to accurately </a:t>
            </a:r>
            <a:r>
              <a:rPr sz="1200" spc="-5" dirty="0">
                <a:latin typeface="Times New Roman"/>
                <a:cs typeface="Times New Roman"/>
              </a:rPr>
              <a:t>reproduce </a:t>
            </a:r>
            <a:r>
              <a:rPr sz="1200" dirty="0">
                <a:latin typeface="Times New Roman"/>
                <a:cs typeface="Times New Roman"/>
              </a:rPr>
              <a:t>input conditions </a:t>
            </a:r>
            <a:r>
              <a:rPr sz="1200" spc="-5" dirty="0">
                <a:latin typeface="Times New Roman"/>
                <a:cs typeface="Times New Roman"/>
              </a:rPr>
              <a:t>(e.g., </a:t>
            </a:r>
            <a:r>
              <a:rPr sz="1200" dirty="0">
                <a:latin typeface="Times New Roman"/>
                <a:cs typeface="Times New Roman"/>
              </a:rPr>
              <a:t>a </a:t>
            </a:r>
            <a:r>
              <a:rPr sz="1200" spc="5" dirty="0">
                <a:latin typeface="Times New Roman"/>
                <a:cs typeface="Times New Roman"/>
              </a:rPr>
              <a:t>real- </a:t>
            </a:r>
            <a:r>
              <a:rPr sz="1200" dirty="0">
                <a:latin typeface="Times New Roman"/>
                <a:cs typeface="Times New Roman"/>
              </a:rPr>
              <a:t>time </a:t>
            </a:r>
            <a:r>
              <a:rPr sz="1200" spc="-5" dirty="0">
                <a:latin typeface="Times New Roman"/>
                <a:cs typeface="Times New Roman"/>
              </a:rPr>
              <a:t>application  </a:t>
            </a:r>
            <a:r>
              <a:rPr sz="1200" dirty="0">
                <a:latin typeface="Times New Roman"/>
                <a:cs typeface="Times New Roman"/>
              </a:rPr>
              <a:t>in which input </a:t>
            </a:r>
            <a:r>
              <a:rPr sz="1200" spc="-5" dirty="0">
                <a:latin typeface="Times New Roman"/>
                <a:cs typeface="Times New Roman"/>
              </a:rPr>
              <a:t>ordering is</a:t>
            </a:r>
            <a:r>
              <a:rPr sz="1200" spc="-15" dirty="0">
                <a:latin typeface="Times New Roman"/>
                <a:cs typeface="Times New Roman"/>
              </a:rPr>
              <a:t> </a:t>
            </a:r>
            <a:r>
              <a:rPr sz="1200" spc="-5" dirty="0">
                <a:latin typeface="Times New Roman"/>
                <a:cs typeface="Times New Roman"/>
              </a:rPr>
              <a:t>indeterminate).</a:t>
            </a:r>
            <a:endParaRPr sz="1200" dirty="0">
              <a:latin typeface="Times New Roman"/>
              <a:cs typeface="Times New Roman"/>
            </a:endParaRPr>
          </a:p>
          <a:p>
            <a:pPr marL="469265" indent="-228600">
              <a:lnSpc>
                <a:spcPct val="100000"/>
              </a:lnSpc>
              <a:spcBef>
                <a:spcPts val="6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10" dirty="0">
                <a:latin typeface="Times New Roman"/>
                <a:cs typeface="Times New Roman"/>
              </a:rPr>
              <a:t>may </a:t>
            </a:r>
            <a:r>
              <a:rPr sz="1200" dirty="0">
                <a:latin typeface="Times New Roman"/>
                <a:cs typeface="Times New Roman"/>
              </a:rPr>
              <a:t>be </a:t>
            </a:r>
            <a:r>
              <a:rPr sz="1200" spc="-5" dirty="0">
                <a:latin typeface="Times New Roman"/>
                <a:cs typeface="Times New Roman"/>
              </a:rPr>
              <a:t>intermittent. </a:t>
            </a:r>
            <a:r>
              <a:rPr sz="1200" dirty="0">
                <a:latin typeface="Times New Roman"/>
                <a:cs typeface="Times New Roman"/>
              </a:rPr>
              <a:t>This </a:t>
            </a:r>
            <a:r>
              <a:rPr sz="1200" spc="-5" dirty="0">
                <a:latin typeface="Times New Roman"/>
                <a:cs typeface="Times New Roman"/>
              </a:rPr>
              <a:t>is </a:t>
            </a:r>
            <a:r>
              <a:rPr sz="1200" dirty="0">
                <a:latin typeface="Times New Roman"/>
                <a:cs typeface="Times New Roman"/>
              </a:rPr>
              <a:t>particularly </a:t>
            </a:r>
            <a:r>
              <a:rPr sz="1200" spc="-5" dirty="0">
                <a:latin typeface="Times New Roman"/>
                <a:cs typeface="Times New Roman"/>
              </a:rPr>
              <a:t>common </a:t>
            </a:r>
            <a:r>
              <a:rPr sz="1200" dirty="0">
                <a:latin typeface="Times New Roman"/>
                <a:cs typeface="Times New Roman"/>
              </a:rPr>
              <a:t>in </a:t>
            </a:r>
            <a:r>
              <a:rPr sz="1200" spc="-5" dirty="0">
                <a:latin typeface="Times New Roman"/>
                <a:cs typeface="Times New Roman"/>
              </a:rPr>
              <a:t>embedded systems</a:t>
            </a:r>
            <a:r>
              <a:rPr sz="1200" spc="45" dirty="0">
                <a:latin typeface="Times New Roman"/>
                <a:cs typeface="Times New Roman"/>
              </a:rPr>
              <a:t> </a:t>
            </a:r>
            <a:r>
              <a:rPr sz="1200" spc="-5" dirty="0">
                <a:latin typeface="Times New Roman"/>
                <a:cs typeface="Times New Roman"/>
              </a:rPr>
              <a:t>that</a:t>
            </a:r>
            <a:endParaRPr sz="1200" dirty="0">
              <a:latin typeface="Times New Roman"/>
              <a:cs typeface="Times New Roman"/>
            </a:endParaRPr>
          </a:p>
          <a:p>
            <a:pPr marL="469265">
              <a:lnSpc>
                <a:spcPct val="100000"/>
              </a:lnSpc>
              <a:spcBef>
                <a:spcPts val="145"/>
              </a:spcBef>
            </a:pPr>
            <a:r>
              <a:rPr sz="1200" spc="-5" dirty="0">
                <a:latin typeface="Times New Roman"/>
                <a:cs typeface="Times New Roman"/>
              </a:rPr>
              <a:t>couple hardware and </a:t>
            </a:r>
            <a:r>
              <a:rPr sz="1200" dirty="0">
                <a:latin typeface="Times New Roman"/>
                <a:cs typeface="Times New Roman"/>
              </a:rPr>
              <a:t>software </a:t>
            </a:r>
            <a:r>
              <a:rPr sz="1200" spc="-5" dirty="0">
                <a:latin typeface="Times New Roman"/>
                <a:cs typeface="Times New Roman"/>
              </a:rPr>
              <a:t>inextricably.</a:t>
            </a:r>
            <a:endParaRPr sz="1200" dirty="0">
              <a:latin typeface="Times New Roman"/>
              <a:cs typeface="Times New Roman"/>
            </a:endParaRPr>
          </a:p>
          <a:p>
            <a:pPr marL="469265" marR="5080" indent="-228600">
              <a:lnSpc>
                <a:spcPts val="1600"/>
              </a:lnSpc>
              <a:spcBef>
                <a:spcPts val="65"/>
              </a:spcBef>
              <a:buAutoNum type="arabicPeriod" startAt="8"/>
              <a:tabLst>
                <a:tab pos="469900" algn="l"/>
              </a:tabLst>
            </a:pPr>
            <a:r>
              <a:rPr sz="1200" dirty="0">
                <a:latin typeface="Times New Roman"/>
                <a:cs typeface="Times New Roman"/>
              </a:rPr>
              <a:t>The </a:t>
            </a:r>
            <a:r>
              <a:rPr sz="1200" spc="-5" dirty="0">
                <a:latin typeface="Times New Roman"/>
                <a:cs typeface="Times New Roman"/>
              </a:rPr>
              <a:t>symptom </a:t>
            </a:r>
            <a:r>
              <a:rPr sz="1200" dirty="0">
                <a:latin typeface="Times New Roman"/>
                <a:cs typeface="Times New Roman"/>
              </a:rPr>
              <a:t>may be due to </a:t>
            </a:r>
            <a:r>
              <a:rPr sz="1200" spc="-5" dirty="0">
                <a:latin typeface="Times New Roman"/>
                <a:cs typeface="Times New Roman"/>
              </a:rPr>
              <a:t>causes </a:t>
            </a:r>
            <a:r>
              <a:rPr sz="1200" dirty="0">
                <a:latin typeface="Times New Roman"/>
                <a:cs typeface="Times New Roman"/>
              </a:rPr>
              <a:t>that </a:t>
            </a:r>
            <a:r>
              <a:rPr sz="1200" spc="-5" dirty="0">
                <a:latin typeface="Times New Roman"/>
                <a:cs typeface="Times New Roman"/>
              </a:rPr>
              <a:t>are distributed across </a:t>
            </a:r>
            <a:r>
              <a:rPr sz="1200" dirty="0">
                <a:latin typeface="Times New Roman"/>
                <a:cs typeface="Times New Roman"/>
              </a:rPr>
              <a:t>a number of </a:t>
            </a:r>
            <a:r>
              <a:rPr sz="1200" spc="-5" dirty="0">
                <a:latin typeface="Times New Roman"/>
                <a:cs typeface="Times New Roman"/>
              </a:rPr>
              <a:t>tasks </a:t>
            </a:r>
            <a:r>
              <a:rPr sz="1200" dirty="0">
                <a:latin typeface="Times New Roman"/>
                <a:cs typeface="Times New Roman"/>
              </a:rPr>
              <a:t>running  on </a:t>
            </a:r>
            <a:r>
              <a:rPr sz="1200" spc="-5" dirty="0">
                <a:latin typeface="Times New Roman"/>
                <a:cs typeface="Times New Roman"/>
              </a:rPr>
              <a:t>different </a:t>
            </a:r>
            <a:r>
              <a:rPr sz="1200" dirty="0">
                <a:latin typeface="Times New Roman"/>
                <a:cs typeface="Times New Roman"/>
              </a:rPr>
              <a:t>processors.</a:t>
            </a:r>
          </a:p>
          <a:p>
            <a:pPr marL="12700">
              <a:lnSpc>
                <a:spcPct val="100000"/>
              </a:lnSpc>
              <a:spcBef>
                <a:spcPts val="60"/>
              </a:spcBef>
            </a:pPr>
            <a:r>
              <a:rPr sz="1200" spc="-5" dirty="0">
                <a:latin typeface="Times New Roman"/>
                <a:cs typeface="Times New Roman"/>
              </a:rPr>
              <a:t>During debugging, we </a:t>
            </a:r>
            <a:r>
              <a:rPr sz="1200" dirty="0">
                <a:latin typeface="Times New Roman"/>
                <a:cs typeface="Times New Roman"/>
              </a:rPr>
              <a:t>encounter </a:t>
            </a:r>
            <a:r>
              <a:rPr sz="1200" spc="-5" dirty="0">
                <a:latin typeface="Times New Roman"/>
                <a:cs typeface="Times New Roman"/>
              </a:rPr>
              <a:t>errors </a:t>
            </a:r>
            <a:r>
              <a:rPr sz="1200" dirty="0">
                <a:latin typeface="Times New Roman"/>
                <a:cs typeface="Times New Roman"/>
              </a:rPr>
              <a:t>that </a:t>
            </a:r>
            <a:r>
              <a:rPr sz="1200" spc="-5" dirty="0">
                <a:latin typeface="Times New Roman"/>
                <a:cs typeface="Times New Roman"/>
              </a:rPr>
              <a:t>range from </a:t>
            </a:r>
            <a:r>
              <a:rPr sz="1200" dirty="0">
                <a:latin typeface="Times New Roman"/>
                <a:cs typeface="Times New Roman"/>
              </a:rPr>
              <a:t>mildly annoying </a:t>
            </a:r>
            <a:r>
              <a:rPr sz="1200" spc="-5" dirty="0">
                <a:latin typeface="Times New Roman"/>
                <a:cs typeface="Times New Roman"/>
              </a:rPr>
              <a:t>(e.g., an incorrect</a:t>
            </a:r>
            <a:r>
              <a:rPr sz="1200" spc="5" dirty="0">
                <a:latin typeface="Times New Roman"/>
                <a:cs typeface="Times New Roman"/>
              </a:rPr>
              <a:t> </a:t>
            </a:r>
            <a:r>
              <a:rPr sz="1200" dirty="0">
                <a:latin typeface="Times New Roman"/>
                <a:cs typeface="Times New Roman"/>
              </a:rPr>
              <a:t>output</a:t>
            </a:r>
          </a:p>
          <a:p>
            <a:pPr marL="12700" marR="12700">
              <a:lnSpc>
                <a:spcPct val="110000"/>
              </a:lnSpc>
            </a:pPr>
            <a:r>
              <a:rPr sz="1200" spc="-5" dirty="0">
                <a:latin typeface="Times New Roman"/>
                <a:cs typeface="Times New Roman"/>
              </a:rPr>
              <a:t>format) </a:t>
            </a:r>
            <a:r>
              <a:rPr sz="1200" dirty="0">
                <a:latin typeface="Times New Roman"/>
                <a:cs typeface="Times New Roman"/>
              </a:rPr>
              <a:t>to catastrophic </a:t>
            </a:r>
            <a:r>
              <a:rPr sz="1200" spc="-5" dirty="0">
                <a:latin typeface="Times New Roman"/>
                <a:cs typeface="Times New Roman"/>
              </a:rPr>
              <a:t>(e.g., </a:t>
            </a:r>
            <a:r>
              <a:rPr sz="1200" dirty="0">
                <a:latin typeface="Times New Roman"/>
                <a:cs typeface="Times New Roman"/>
              </a:rPr>
              <a:t>the </a:t>
            </a:r>
            <a:r>
              <a:rPr sz="1200" spc="-5" dirty="0">
                <a:latin typeface="Times New Roman"/>
                <a:cs typeface="Times New Roman"/>
              </a:rPr>
              <a:t>system fails, </a:t>
            </a:r>
            <a:r>
              <a:rPr sz="1200" dirty="0">
                <a:latin typeface="Times New Roman"/>
                <a:cs typeface="Times New Roman"/>
              </a:rPr>
              <a:t>causing </a:t>
            </a:r>
            <a:r>
              <a:rPr sz="1200" spc="-5" dirty="0">
                <a:latin typeface="Times New Roman"/>
                <a:cs typeface="Times New Roman"/>
              </a:rPr>
              <a:t>serious economic </a:t>
            </a:r>
            <a:r>
              <a:rPr sz="1200" dirty="0">
                <a:latin typeface="Times New Roman"/>
                <a:cs typeface="Times New Roman"/>
              </a:rPr>
              <a:t>or </a:t>
            </a:r>
            <a:r>
              <a:rPr sz="1200" spc="-5" dirty="0">
                <a:latin typeface="Times New Roman"/>
                <a:cs typeface="Times New Roman"/>
              </a:rPr>
              <a:t>physical </a:t>
            </a:r>
            <a:r>
              <a:rPr sz="1200" dirty="0">
                <a:latin typeface="Times New Roman"/>
                <a:cs typeface="Times New Roman"/>
              </a:rPr>
              <a:t>damage). </a:t>
            </a:r>
            <a:r>
              <a:rPr sz="1200" spc="-5" dirty="0">
                <a:latin typeface="Times New Roman"/>
                <a:cs typeface="Times New Roman"/>
              </a:rPr>
              <a:t>As  </a:t>
            </a:r>
            <a:r>
              <a:rPr sz="1200" dirty="0">
                <a:latin typeface="Times New Roman"/>
                <a:cs typeface="Times New Roman"/>
              </a:rPr>
              <a:t>the</a:t>
            </a:r>
            <a:r>
              <a:rPr sz="1200" spc="95" dirty="0">
                <a:latin typeface="Times New Roman"/>
                <a:cs typeface="Times New Roman"/>
              </a:rPr>
              <a:t> </a:t>
            </a:r>
            <a:r>
              <a:rPr sz="1200" spc="-5" dirty="0">
                <a:latin typeface="Times New Roman"/>
                <a:cs typeface="Times New Roman"/>
              </a:rPr>
              <a:t>consequences</a:t>
            </a:r>
            <a:r>
              <a:rPr sz="1200" spc="105" dirty="0">
                <a:latin typeface="Times New Roman"/>
                <a:cs typeface="Times New Roman"/>
              </a:rPr>
              <a:t> </a:t>
            </a:r>
            <a:r>
              <a:rPr sz="1200" dirty="0">
                <a:latin typeface="Times New Roman"/>
                <a:cs typeface="Times New Roman"/>
              </a:rPr>
              <a:t>of</a:t>
            </a:r>
            <a:r>
              <a:rPr sz="1200" spc="105" dirty="0">
                <a:latin typeface="Times New Roman"/>
                <a:cs typeface="Times New Roman"/>
              </a:rPr>
              <a:t> </a:t>
            </a:r>
            <a:r>
              <a:rPr sz="1200" spc="-5" dirty="0">
                <a:latin typeface="Times New Roman"/>
                <a:cs typeface="Times New Roman"/>
              </a:rPr>
              <a:t>an</a:t>
            </a:r>
            <a:r>
              <a:rPr sz="1200" spc="114" dirty="0">
                <a:latin typeface="Times New Roman"/>
                <a:cs typeface="Times New Roman"/>
              </a:rPr>
              <a:t> </a:t>
            </a:r>
            <a:r>
              <a:rPr sz="1200" spc="-5" dirty="0">
                <a:latin typeface="Times New Roman"/>
                <a:cs typeface="Times New Roman"/>
              </a:rPr>
              <a:t>error</a:t>
            </a:r>
            <a:r>
              <a:rPr sz="1200" spc="95" dirty="0">
                <a:latin typeface="Times New Roman"/>
                <a:cs typeface="Times New Roman"/>
              </a:rPr>
              <a:t> </a:t>
            </a:r>
            <a:r>
              <a:rPr sz="1200" spc="-5" dirty="0">
                <a:latin typeface="Times New Roman"/>
                <a:cs typeface="Times New Roman"/>
              </a:rPr>
              <a:t>increase,</a:t>
            </a:r>
            <a:r>
              <a:rPr sz="1200" spc="100" dirty="0">
                <a:latin typeface="Times New Roman"/>
                <a:cs typeface="Times New Roman"/>
              </a:rPr>
              <a:t> </a:t>
            </a:r>
            <a:r>
              <a:rPr sz="1200" dirty="0">
                <a:latin typeface="Times New Roman"/>
                <a:cs typeface="Times New Roman"/>
              </a:rPr>
              <a:t>the</a:t>
            </a:r>
            <a:r>
              <a:rPr sz="1200" spc="105" dirty="0">
                <a:latin typeface="Times New Roman"/>
                <a:cs typeface="Times New Roman"/>
              </a:rPr>
              <a:t> </a:t>
            </a:r>
            <a:r>
              <a:rPr sz="1200" spc="-5" dirty="0">
                <a:latin typeface="Times New Roman"/>
                <a:cs typeface="Times New Roman"/>
              </a:rPr>
              <a:t>amount</a:t>
            </a:r>
            <a:r>
              <a:rPr sz="1200" spc="105" dirty="0">
                <a:latin typeface="Times New Roman"/>
                <a:cs typeface="Times New Roman"/>
              </a:rPr>
              <a:t> </a:t>
            </a:r>
            <a:r>
              <a:rPr sz="1200" dirty="0">
                <a:latin typeface="Times New Roman"/>
                <a:cs typeface="Times New Roman"/>
              </a:rPr>
              <a:t>of</a:t>
            </a:r>
            <a:r>
              <a:rPr sz="1200" spc="95" dirty="0">
                <a:latin typeface="Times New Roman"/>
                <a:cs typeface="Times New Roman"/>
              </a:rPr>
              <a:t> </a:t>
            </a:r>
            <a:r>
              <a:rPr sz="1200" spc="-5" dirty="0">
                <a:latin typeface="Times New Roman"/>
                <a:cs typeface="Times New Roman"/>
              </a:rPr>
              <a:t>pressure</a:t>
            </a:r>
            <a:r>
              <a:rPr sz="1200" spc="105" dirty="0">
                <a:latin typeface="Times New Roman"/>
                <a:cs typeface="Times New Roman"/>
              </a:rPr>
              <a:t> </a:t>
            </a:r>
            <a:r>
              <a:rPr sz="1200" dirty="0">
                <a:latin typeface="Times New Roman"/>
                <a:cs typeface="Times New Roman"/>
              </a:rPr>
              <a:t>to</a:t>
            </a:r>
            <a:r>
              <a:rPr sz="1200" spc="105" dirty="0">
                <a:latin typeface="Times New Roman"/>
                <a:cs typeface="Times New Roman"/>
              </a:rPr>
              <a:t> </a:t>
            </a:r>
            <a:r>
              <a:rPr sz="1200" dirty="0">
                <a:latin typeface="Times New Roman"/>
                <a:cs typeface="Times New Roman"/>
              </a:rPr>
              <a:t>fi</a:t>
            </a:r>
            <a:r>
              <a:rPr sz="1200" spc="95" dirty="0">
                <a:latin typeface="Times New Roman"/>
                <a:cs typeface="Times New Roman"/>
              </a:rPr>
              <a:t> </a:t>
            </a:r>
            <a:r>
              <a:rPr sz="1200" dirty="0">
                <a:latin typeface="Times New Roman"/>
                <a:cs typeface="Times New Roman"/>
              </a:rPr>
              <a:t>nd</a:t>
            </a:r>
            <a:r>
              <a:rPr sz="1200" spc="100" dirty="0">
                <a:latin typeface="Times New Roman"/>
                <a:cs typeface="Times New Roman"/>
              </a:rPr>
              <a:t> </a:t>
            </a:r>
            <a:r>
              <a:rPr sz="1200" dirty="0">
                <a:latin typeface="Times New Roman"/>
                <a:cs typeface="Times New Roman"/>
              </a:rPr>
              <a:t>the</a:t>
            </a:r>
            <a:r>
              <a:rPr sz="1200" spc="95" dirty="0">
                <a:latin typeface="Times New Roman"/>
                <a:cs typeface="Times New Roman"/>
              </a:rPr>
              <a:t> </a:t>
            </a:r>
            <a:r>
              <a:rPr sz="1200" dirty="0">
                <a:latin typeface="Times New Roman"/>
                <a:cs typeface="Times New Roman"/>
              </a:rPr>
              <a:t>cause</a:t>
            </a:r>
            <a:r>
              <a:rPr sz="1200" spc="100" dirty="0">
                <a:latin typeface="Times New Roman"/>
                <a:cs typeface="Times New Roman"/>
              </a:rPr>
              <a:t> </a:t>
            </a:r>
            <a:r>
              <a:rPr sz="1200" spc="-5" dirty="0">
                <a:latin typeface="Times New Roman"/>
                <a:cs typeface="Times New Roman"/>
              </a:rPr>
              <a:t>also</a:t>
            </a:r>
            <a:r>
              <a:rPr sz="1200" spc="100" dirty="0">
                <a:latin typeface="Times New Roman"/>
                <a:cs typeface="Times New Roman"/>
              </a:rPr>
              <a:t> </a:t>
            </a:r>
            <a:r>
              <a:rPr sz="1200" spc="-5" dirty="0">
                <a:latin typeface="Times New Roman"/>
                <a:cs typeface="Times New Roman"/>
              </a:rPr>
              <a:t>increases.</a:t>
            </a:r>
            <a:endParaRPr sz="1200" dirty="0">
              <a:latin typeface="Times New Roman"/>
              <a:cs typeface="Times New Roman"/>
            </a:endParaRPr>
          </a:p>
          <a:p>
            <a:pPr marL="12700" marR="13335">
              <a:lnSpc>
                <a:spcPct val="110000"/>
              </a:lnSpc>
              <a:spcBef>
                <a:spcPts val="10"/>
              </a:spcBef>
            </a:pPr>
            <a:r>
              <a:rPr sz="1200" spc="-5" dirty="0">
                <a:latin typeface="Times New Roman"/>
                <a:cs typeface="Times New Roman"/>
              </a:rPr>
              <a:t>Often, </a:t>
            </a:r>
            <a:r>
              <a:rPr sz="1200" dirty="0">
                <a:latin typeface="Times New Roman"/>
                <a:cs typeface="Times New Roman"/>
              </a:rPr>
              <a:t>pressure </a:t>
            </a:r>
            <a:r>
              <a:rPr sz="1200" spc="-5" dirty="0">
                <a:latin typeface="Times New Roman"/>
                <a:cs typeface="Times New Roman"/>
              </a:rPr>
              <a:t>forces </a:t>
            </a:r>
            <a:r>
              <a:rPr sz="1200" dirty="0">
                <a:latin typeface="Times New Roman"/>
                <a:cs typeface="Times New Roman"/>
              </a:rPr>
              <a:t>a </a:t>
            </a:r>
            <a:r>
              <a:rPr sz="1200" spc="-5" dirty="0">
                <a:latin typeface="Times New Roman"/>
                <a:cs typeface="Times New Roman"/>
              </a:rPr>
              <a:t>software </a:t>
            </a:r>
            <a:r>
              <a:rPr sz="1200" dirty="0">
                <a:latin typeface="Times New Roman"/>
                <a:cs typeface="Times New Roman"/>
              </a:rPr>
              <a:t>developer to fi x one </a:t>
            </a:r>
            <a:r>
              <a:rPr sz="1200" spc="-5" dirty="0">
                <a:latin typeface="Times New Roman"/>
                <a:cs typeface="Times New Roman"/>
              </a:rPr>
              <a:t>error and at </a:t>
            </a:r>
            <a:r>
              <a:rPr sz="1200" dirty="0">
                <a:latin typeface="Times New Roman"/>
                <a:cs typeface="Times New Roman"/>
              </a:rPr>
              <a:t>the same time </a:t>
            </a:r>
            <a:r>
              <a:rPr sz="1200" spc="-5" dirty="0">
                <a:latin typeface="Times New Roman"/>
                <a:cs typeface="Times New Roman"/>
              </a:rPr>
              <a:t>introduce two  more.</a:t>
            </a:r>
            <a:endParaRPr sz="1200" dirty="0">
              <a:latin typeface="Times New Roman"/>
              <a:cs typeface="Times New Roman"/>
            </a:endParaRPr>
          </a:p>
          <a:p>
            <a:pPr marL="12700">
              <a:lnSpc>
                <a:spcPct val="100000"/>
              </a:lnSpc>
              <a:spcBef>
                <a:spcPts val="170"/>
              </a:spcBef>
            </a:pPr>
            <a:r>
              <a:rPr sz="1200" b="1" dirty="0">
                <a:latin typeface="Times New Roman"/>
                <a:cs typeface="Times New Roman"/>
              </a:rPr>
              <a:t>E2 </a:t>
            </a:r>
            <a:r>
              <a:rPr sz="1200" b="1" spc="-5" dirty="0">
                <a:latin typeface="Times New Roman"/>
                <a:cs typeface="Times New Roman"/>
              </a:rPr>
              <a:t>Debugging Strategies</a:t>
            </a:r>
            <a:endParaRPr sz="1200" dirty="0">
              <a:latin typeface="Times New Roman"/>
              <a:cs typeface="Times New Roman"/>
            </a:endParaRPr>
          </a:p>
          <a:p>
            <a:pPr marL="12700" marR="12065">
              <a:lnSpc>
                <a:spcPts val="1580"/>
              </a:lnSpc>
              <a:spcBef>
                <a:spcPts val="55"/>
              </a:spcBef>
            </a:pPr>
            <a:r>
              <a:rPr sz="1200" spc="5" dirty="0">
                <a:latin typeface="Times New Roman"/>
                <a:cs typeface="Times New Roman"/>
              </a:rPr>
              <a:t>Debugging </a:t>
            </a:r>
            <a:r>
              <a:rPr sz="1200" dirty="0">
                <a:latin typeface="Times New Roman"/>
                <a:cs typeface="Times New Roman"/>
              </a:rPr>
              <a:t>is </a:t>
            </a:r>
            <a:r>
              <a:rPr sz="1200" spc="5" dirty="0">
                <a:latin typeface="Times New Roman"/>
                <a:cs typeface="Times New Roman"/>
              </a:rPr>
              <a:t>the process of finding and resolving defects </a:t>
            </a:r>
            <a:r>
              <a:rPr sz="1200" spc="40" dirty="0">
                <a:latin typeface="Times New Roman"/>
                <a:cs typeface="Times New Roman"/>
              </a:rPr>
              <a:t>or </a:t>
            </a:r>
            <a:r>
              <a:rPr sz="1200" spc="5" dirty="0">
                <a:latin typeface="Times New Roman"/>
                <a:cs typeface="Times New Roman"/>
              </a:rPr>
              <a:t>problems within </a:t>
            </a:r>
            <a:r>
              <a:rPr sz="1200" dirty="0">
                <a:latin typeface="Times New Roman"/>
                <a:cs typeface="Times New Roman"/>
              </a:rPr>
              <a:t>a </a:t>
            </a:r>
            <a:r>
              <a:rPr sz="1200" spc="5" dirty="0">
                <a:latin typeface="Times New Roman"/>
                <a:cs typeface="Times New Roman"/>
              </a:rPr>
              <a:t>computer  program that prevent </a:t>
            </a:r>
            <a:r>
              <a:rPr sz="1200" dirty="0">
                <a:latin typeface="Times New Roman"/>
                <a:cs typeface="Times New Roman"/>
              </a:rPr>
              <a:t>correct </a:t>
            </a:r>
            <a:r>
              <a:rPr sz="1200" spc="5" dirty="0">
                <a:latin typeface="Times New Roman"/>
                <a:cs typeface="Times New Roman"/>
              </a:rPr>
              <a:t>operation of computer software or </a:t>
            </a:r>
            <a:r>
              <a:rPr sz="1200" dirty="0">
                <a:latin typeface="Times New Roman"/>
                <a:cs typeface="Times New Roman"/>
              </a:rPr>
              <a:t>a</a:t>
            </a:r>
            <a:r>
              <a:rPr sz="1200" spc="130" dirty="0">
                <a:latin typeface="Times New Roman"/>
                <a:cs typeface="Times New Roman"/>
              </a:rPr>
              <a:t> </a:t>
            </a:r>
            <a:r>
              <a:rPr sz="1200" dirty="0">
                <a:latin typeface="Times New Roman"/>
                <a:cs typeface="Times New Roman"/>
              </a:rPr>
              <a:t>system.</a:t>
            </a:r>
          </a:p>
          <a:p>
            <a:pPr marL="469265" marR="10795" indent="-228600" algn="just">
              <a:lnSpc>
                <a:spcPct val="110000"/>
              </a:lnSpc>
              <a:spcBef>
                <a:spcPts val="25"/>
              </a:spcBef>
              <a:buFont typeface="Symbol"/>
              <a:buChar char=""/>
              <a:tabLst>
                <a:tab pos="469900" algn="l"/>
              </a:tabLst>
            </a:pPr>
            <a:r>
              <a:rPr sz="1200" spc="-5" dirty="0">
                <a:latin typeface="Times New Roman"/>
                <a:cs typeface="Times New Roman"/>
              </a:rPr>
              <a:t>Debugging</a:t>
            </a:r>
            <a:r>
              <a:rPr sz="1200" spc="-25" dirty="0">
                <a:latin typeface="Times New Roman"/>
                <a:cs typeface="Times New Roman"/>
              </a:rPr>
              <a:t> </a:t>
            </a:r>
            <a:r>
              <a:rPr sz="1200" spc="-5" dirty="0">
                <a:latin typeface="Times New Roman"/>
                <a:cs typeface="Times New Roman"/>
              </a:rPr>
              <a:t>has</a:t>
            </a:r>
            <a:r>
              <a:rPr sz="1200" spc="-20" dirty="0">
                <a:latin typeface="Times New Roman"/>
                <a:cs typeface="Times New Roman"/>
              </a:rPr>
              <a:t> </a:t>
            </a:r>
            <a:r>
              <a:rPr sz="1200" dirty="0">
                <a:latin typeface="Times New Roman"/>
                <a:cs typeface="Times New Roman"/>
              </a:rPr>
              <a:t>one</a:t>
            </a:r>
            <a:r>
              <a:rPr sz="1200" spc="-25" dirty="0">
                <a:latin typeface="Times New Roman"/>
                <a:cs typeface="Times New Roman"/>
              </a:rPr>
              <a:t> </a:t>
            </a:r>
            <a:r>
              <a:rPr sz="1200" dirty="0">
                <a:latin typeface="Times New Roman"/>
                <a:cs typeface="Times New Roman"/>
              </a:rPr>
              <a:t>overriding</a:t>
            </a:r>
            <a:r>
              <a:rPr sz="1200" spc="-40" dirty="0">
                <a:latin typeface="Times New Roman"/>
                <a:cs typeface="Times New Roman"/>
              </a:rPr>
              <a:t> </a:t>
            </a:r>
            <a:r>
              <a:rPr sz="1200" spc="-5" dirty="0">
                <a:latin typeface="Times New Roman"/>
                <a:cs typeface="Times New Roman"/>
              </a:rPr>
              <a:t>objective—</a:t>
            </a:r>
            <a:r>
              <a:rPr sz="1200" spc="-20"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find</a:t>
            </a:r>
            <a:r>
              <a:rPr sz="1200" spc="-25" dirty="0">
                <a:latin typeface="Times New Roman"/>
                <a:cs typeface="Times New Roman"/>
              </a:rPr>
              <a:t> </a:t>
            </a:r>
            <a:r>
              <a:rPr sz="1200" spc="-5" dirty="0">
                <a:latin typeface="Times New Roman"/>
                <a:cs typeface="Times New Roman"/>
              </a:rPr>
              <a:t>and</a:t>
            </a:r>
            <a:r>
              <a:rPr sz="1200" spc="-20" dirty="0">
                <a:latin typeface="Times New Roman"/>
                <a:cs typeface="Times New Roman"/>
              </a:rPr>
              <a:t> </a:t>
            </a:r>
            <a:r>
              <a:rPr sz="1200" spc="-5" dirty="0">
                <a:latin typeface="Times New Roman"/>
                <a:cs typeface="Times New Roman"/>
              </a:rPr>
              <a:t>correct</a:t>
            </a:r>
            <a:r>
              <a:rPr sz="1200" spc="-2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cause</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software</a:t>
            </a:r>
            <a:r>
              <a:rPr sz="1200" spc="-20" dirty="0">
                <a:latin typeface="Times New Roman"/>
                <a:cs typeface="Times New Roman"/>
              </a:rPr>
              <a:t> </a:t>
            </a:r>
            <a:r>
              <a:rPr sz="1200" dirty="0">
                <a:latin typeface="Times New Roman"/>
                <a:cs typeface="Times New Roman"/>
              </a:rPr>
              <a:t>error  or</a:t>
            </a:r>
            <a:r>
              <a:rPr sz="1200" spc="-5" dirty="0">
                <a:latin typeface="Times New Roman"/>
                <a:cs typeface="Times New Roman"/>
              </a:rPr>
              <a:t> defect.</a:t>
            </a:r>
            <a:endParaRPr sz="1200" dirty="0">
              <a:latin typeface="Times New Roman"/>
              <a:cs typeface="Times New Roman"/>
            </a:endParaRPr>
          </a:p>
          <a:p>
            <a:pPr marL="469265" marR="9525" indent="-228600" algn="just">
              <a:lnSpc>
                <a:spcPct val="110300"/>
              </a:lnSpc>
              <a:spcBef>
                <a:spcPts val="80"/>
              </a:spcBef>
              <a:buFont typeface="Symbol"/>
              <a:buChar char=""/>
              <a:tabLst>
                <a:tab pos="469900" algn="l"/>
              </a:tabLst>
            </a:pPr>
            <a:r>
              <a:rPr sz="1200" dirty="0">
                <a:latin typeface="Times New Roman"/>
                <a:cs typeface="Times New Roman"/>
              </a:rPr>
              <a:t>The </a:t>
            </a:r>
            <a:r>
              <a:rPr sz="1200" spc="-5" dirty="0">
                <a:latin typeface="Times New Roman"/>
                <a:cs typeface="Times New Roman"/>
              </a:rPr>
              <a:t>objective is realized </a:t>
            </a:r>
            <a:r>
              <a:rPr sz="1200" spc="5" dirty="0">
                <a:latin typeface="Times New Roman"/>
                <a:cs typeface="Times New Roman"/>
              </a:rPr>
              <a:t>by </a:t>
            </a:r>
            <a:r>
              <a:rPr sz="1200" dirty="0">
                <a:latin typeface="Times New Roman"/>
                <a:cs typeface="Times New Roman"/>
              </a:rPr>
              <a:t>a </a:t>
            </a:r>
            <a:r>
              <a:rPr sz="1200" spc="-5" dirty="0">
                <a:latin typeface="Times New Roman"/>
                <a:cs typeface="Times New Roman"/>
              </a:rPr>
              <a:t>combination </a:t>
            </a:r>
            <a:r>
              <a:rPr sz="1200" dirty="0">
                <a:latin typeface="Times New Roman"/>
                <a:cs typeface="Times New Roman"/>
              </a:rPr>
              <a:t>of systematic evaluation, </a:t>
            </a:r>
            <a:r>
              <a:rPr sz="1200" spc="-5" dirty="0">
                <a:latin typeface="Times New Roman"/>
                <a:cs typeface="Times New Roman"/>
              </a:rPr>
              <a:t>intuition, and </a:t>
            </a:r>
            <a:r>
              <a:rPr sz="1200" dirty="0">
                <a:latin typeface="Times New Roman"/>
                <a:cs typeface="Times New Roman"/>
              </a:rPr>
              <a:t>luck. </a:t>
            </a:r>
            <a:r>
              <a:rPr sz="1200" spc="-10" dirty="0">
                <a:latin typeface="Times New Roman"/>
                <a:cs typeface="Times New Roman"/>
              </a:rPr>
              <a:t>In  </a:t>
            </a:r>
            <a:r>
              <a:rPr sz="1200" spc="-5" dirty="0">
                <a:latin typeface="Times New Roman"/>
                <a:cs typeface="Times New Roman"/>
              </a:rPr>
              <a:t>general, </a:t>
            </a:r>
            <a:r>
              <a:rPr sz="1200" dirty="0">
                <a:latin typeface="Times New Roman"/>
                <a:cs typeface="Times New Roman"/>
              </a:rPr>
              <a:t>three debugging </a:t>
            </a:r>
            <a:r>
              <a:rPr sz="1200" spc="-5" dirty="0">
                <a:latin typeface="Times New Roman"/>
                <a:cs typeface="Times New Roman"/>
              </a:rPr>
              <a:t>strategies </a:t>
            </a:r>
            <a:r>
              <a:rPr sz="1200" dirty="0">
                <a:latin typeface="Times New Roman"/>
                <a:cs typeface="Times New Roman"/>
              </a:rPr>
              <a:t>have </a:t>
            </a:r>
            <a:r>
              <a:rPr sz="1200" spc="-5" dirty="0">
                <a:latin typeface="Times New Roman"/>
                <a:cs typeface="Times New Roman"/>
              </a:rPr>
              <a:t>been </a:t>
            </a:r>
            <a:r>
              <a:rPr sz="1200" dirty="0">
                <a:latin typeface="Times New Roman"/>
                <a:cs typeface="Times New Roman"/>
              </a:rPr>
              <a:t>proposed</a:t>
            </a:r>
            <a:r>
              <a:rPr sz="1200" b="1" dirty="0">
                <a:latin typeface="Times New Roman"/>
                <a:cs typeface="Times New Roman"/>
              </a:rPr>
              <a:t>: </a:t>
            </a:r>
            <a:r>
              <a:rPr sz="1200" b="1" spc="-5" dirty="0">
                <a:latin typeface="Times New Roman"/>
                <a:cs typeface="Times New Roman"/>
              </a:rPr>
              <a:t>brute force, backtracking, and  cause </a:t>
            </a:r>
            <a:r>
              <a:rPr sz="1200" b="1" dirty="0">
                <a:latin typeface="Times New Roman"/>
                <a:cs typeface="Times New Roman"/>
              </a:rPr>
              <a:t>elimination</a:t>
            </a:r>
            <a:r>
              <a:rPr sz="1200" dirty="0">
                <a:latin typeface="Times New Roman"/>
                <a:cs typeface="Times New Roman"/>
              </a:rPr>
              <a:t>. </a:t>
            </a:r>
            <a:r>
              <a:rPr sz="1200" spc="-5" dirty="0">
                <a:latin typeface="Times New Roman"/>
                <a:cs typeface="Times New Roman"/>
              </a:rPr>
              <a:t>Each </a:t>
            </a:r>
            <a:r>
              <a:rPr sz="1200" dirty="0">
                <a:latin typeface="Times New Roman"/>
                <a:cs typeface="Times New Roman"/>
              </a:rPr>
              <a:t>of these </a:t>
            </a:r>
            <a:r>
              <a:rPr sz="1200" spc="-5" dirty="0">
                <a:latin typeface="Times New Roman"/>
                <a:cs typeface="Times New Roman"/>
              </a:rPr>
              <a:t>strategies </a:t>
            </a:r>
            <a:r>
              <a:rPr sz="1200" dirty="0">
                <a:latin typeface="Times New Roman"/>
                <a:cs typeface="Times New Roman"/>
              </a:rPr>
              <a:t>can be </a:t>
            </a:r>
            <a:r>
              <a:rPr sz="1200" spc="-5" dirty="0">
                <a:latin typeface="Times New Roman"/>
                <a:cs typeface="Times New Roman"/>
              </a:rPr>
              <a:t>conducted manually, </a:t>
            </a:r>
            <a:r>
              <a:rPr sz="1200" dirty="0">
                <a:latin typeface="Times New Roman"/>
                <a:cs typeface="Times New Roman"/>
              </a:rPr>
              <a:t>but </a:t>
            </a:r>
            <a:r>
              <a:rPr sz="1200" spc="-5" dirty="0">
                <a:latin typeface="Times New Roman"/>
                <a:cs typeface="Times New Roman"/>
              </a:rPr>
              <a:t>modern  debugging tools can </a:t>
            </a:r>
            <a:r>
              <a:rPr sz="1200" dirty="0">
                <a:latin typeface="Times New Roman"/>
                <a:cs typeface="Times New Roman"/>
              </a:rPr>
              <a:t>make the </a:t>
            </a:r>
            <a:r>
              <a:rPr sz="1200" spc="-5" dirty="0">
                <a:latin typeface="Times New Roman"/>
                <a:cs typeface="Times New Roman"/>
              </a:rPr>
              <a:t>process much </a:t>
            </a:r>
            <a:r>
              <a:rPr sz="1200" dirty="0">
                <a:latin typeface="Times New Roman"/>
                <a:cs typeface="Times New Roman"/>
              </a:rPr>
              <a:t>more</a:t>
            </a:r>
            <a:r>
              <a:rPr sz="1200" spc="20" dirty="0">
                <a:latin typeface="Times New Roman"/>
                <a:cs typeface="Times New Roman"/>
              </a:rPr>
              <a:t> </a:t>
            </a:r>
            <a:r>
              <a:rPr sz="1200" spc="-5" dirty="0">
                <a:latin typeface="Times New Roman"/>
                <a:cs typeface="Times New Roman"/>
              </a:rPr>
              <a:t>effective.</a:t>
            </a:r>
            <a:endParaRPr sz="1200" dirty="0">
              <a:latin typeface="Times New Roman"/>
              <a:cs typeface="Times New Roman"/>
            </a:endParaRPr>
          </a:p>
          <a:p>
            <a:pPr marL="12700" algn="just">
              <a:lnSpc>
                <a:spcPct val="100000"/>
              </a:lnSpc>
              <a:spcBef>
                <a:spcPts val="180"/>
              </a:spcBef>
            </a:pPr>
            <a:r>
              <a:rPr sz="1200" b="1" spc="-5" dirty="0">
                <a:latin typeface="Times New Roman"/>
                <a:cs typeface="Times New Roman"/>
              </a:rPr>
              <a:t>Debugging Tactics.</a:t>
            </a:r>
            <a:endParaRPr sz="1200" dirty="0">
              <a:latin typeface="Times New Roman"/>
              <a:cs typeface="Times New Roman"/>
            </a:endParaRPr>
          </a:p>
          <a:p>
            <a:pPr marL="469265" marR="12065" indent="-228600" algn="just">
              <a:lnSpc>
                <a:spcPct val="110200"/>
              </a:lnSpc>
              <a:spcBef>
                <a:spcPts val="55"/>
              </a:spcBef>
              <a:buFont typeface="Symbol"/>
              <a:buChar char=""/>
              <a:tabLst>
                <a:tab pos="469900" algn="l"/>
              </a:tabLst>
            </a:pPr>
            <a:r>
              <a:rPr sz="1200" dirty="0">
                <a:latin typeface="Times New Roman"/>
                <a:cs typeface="Times New Roman"/>
              </a:rPr>
              <a:t>The </a:t>
            </a:r>
            <a:r>
              <a:rPr sz="1200" b="1" i="1" spc="-5" dirty="0">
                <a:latin typeface="Times New Roman"/>
                <a:cs typeface="Times New Roman"/>
              </a:rPr>
              <a:t>brute </a:t>
            </a:r>
            <a:r>
              <a:rPr sz="1200" b="1" i="1" dirty="0">
                <a:latin typeface="Times New Roman"/>
                <a:cs typeface="Times New Roman"/>
              </a:rPr>
              <a:t>force </a:t>
            </a:r>
            <a:r>
              <a:rPr sz="1200" b="1" dirty="0">
                <a:latin typeface="Times New Roman"/>
                <a:cs typeface="Times New Roman"/>
              </a:rPr>
              <a:t>category </a:t>
            </a:r>
            <a:r>
              <a:rPr sz="1200" dirty="0">
                <a:latin typeface="Times New Roman"/>
                <a:cs typeface="Times New Roman"/>
              </a:rPr>
              <a:t>of debugging </a:t>
            </a:r>
            <a:r>
              <a:rPr sz="1200" spc="-5" dirty="0">
                <a:latin typeface="Times New Roman"/>
                <a:cs typeface="Times New Roman"/>
              </a:rPr>
              <a:t>is </a:t>
            </a:r>
            <a:r>
              <a:rPr sz="1200" dirty="0">
                <a:latin typeface="Times New Roman"/>
                <a:cs typeface="Times New Roman"/>
              </a:rPr>
              <a:t>probably the most </a:t>
            </a:r>
            <a:r>
              <a:rPr sz="1200" spc="-5" dirty="0">
                <a:latin typeface="Times New Roman"/>
                <a:cs typeface="Times New Roman"/>
              </a:rPr>
              <a:t>common and least efficient  </a:t>
            </a:r>
            <a:r>
              <a:rPr sz="1200" dirty="0">
                <a:latin typeface="Times New Roman"/>
                <a:cs typeface="Times New Roman"/>
              </a:rPr>
              <a:t>method </a:t>
            </a:r>
            <a:r>
              <a:rPr sz="1200" spc="-5" dirty="0">
                <a:latin typeface="Times New Roman"/>
                <a:cs typeface="Times New Roman"/>
              </a:rPr>
              <a:t>for </a:t>
            </a:r>
            <a:r>
              <a:rPr sz="1200" dirty="0">
                <a:latin typeface="Times New Roman"/>
                <a:cs typeface="Times New Roman"/>
              </a:rPr>
              <a:t>isolating the </a:t>
            </a:r>
            <a:r>
              <a:rPr sz="1200" spc="-5" dirty="0">
                <a:latin typeface="Times New Roman"/>
                <a:cs typeface="Times New Roman"/>
              </a:rPr>
              <a:t>cause </a:t>
            </a:r>
            <a:r>
              <a:rPr sz="1200" dirty="0">
                <a:latin typeface="Times New Roman"/>
                <a:cs typeface="Times New Roman"/>
              </a:rPr>
              <a:t>of a </a:t>
            </a:r>
            <a:r>
              <a:rPr sz="1200" spc="-5" dirty="0">
                <a:latin typeface="Times New Roman"/>
                <a:cs typeface="Times New Roman"/>
              </a:rPr>
              <a:t>software</a:t>
            </a:r>
            <a:r>
              <a:rPr sz="1200" spc="-15" dirty="0">
                <a:latin typeface="Times New Roman"/>
                <a:cs typeface="Times New Roman"/>
              </a:rPr>
              <a:t> </a:t>
            </a:r>
            <a:r>
              <a:rPr sz="1200" spc="-5" dirty="0">
                <a:latin typeface="Times New Roman"/>
                <a:cs typeface="Times New Roman"/>
              </a:rPr>
              <a:t>error.</a:t>
            </a:r>
            <a:endParaRPr sz="1200" dirty="0">
              <a:latin typeface="Times New Roman"/>
              <a:cs typeface="Times New Roman"/>
            </a:endParaRPr>
          </a:p>
          <a:p>
            <a:pPr marL="469265" marR="8255" indent="-228600" algn="just">
              <a:lnSpc>
                <a:spcPct val="110300"/>
              </a:lnSpc>
              <a:spcBef>
                <a:spcPts val="80"/>
              </a:spcBef>
              <a:buFont typeface="Symbol"/>
              <a:buChar char=""/>
              <a:tabLst>
                <a:tab pos="469900" algn="l"/>
              </a:tabLst>
            </a:pPr>
            <a:r>
              <a:rPr sz="1200" spc="5" dirty="0">
                <a:latin typeface="Times New Roman"/>
                <a:cs typeface="Times New Roman"/>
              </a:rPr>
              <a:t>This </a:t>
            </a:r>
            <a:r>
              <a:rPr sz="1200" dirty="0">
                <a:latin typeface="Times New Roman"/>
                <a:cs typeface="Times New Roman"/>
              </a:rPr>
              <a:t>is </a:t>
            </a:r>
            <a:r>
              <a:rPr sz="1200" spc="5" dirty="0">
                <a:latin typeface="Times New Roman"/>
                <a:cs typeface="Times New Roman"/>
              </a:rPr>
              <a:t>the foremost common technique of debugging however </a:t>
            </a:r>
            <a:r>
              <a:rPr sz="1200" dirty="0">
                <a:latin typeface="Times New Roman"/>
                <a:cs typeface="Times New Roman"/>
              </a:rPr>
              <a:t>is that </a:t>
            </a:r>
            <a:r>
              <a:rPr sz="1200" spc="5" dirty="0">
                <a:latin typeface="Times New Roman"/>
                <a:cs typeface="Times New Roman"/>
              </a:rPr>
              <a:t>the </a:t>
            </a:r>
            <a:r>
              <a:rPr sz="1200" dirty="0">
                <a:latin typeface="Times New Roman"/>
                <a:cs typeface="Times New Roman"/>
              </a:rPr>
              <a:t>least  </a:t>
            </a:r>
            <a:r>
              <a:rPr sz="1200" spc="5" dirty="0">
                <a:latin typeface="Times New Roman"/>
                <a:cs typeface="Times New Roman"/>
              </a:rPr>
              <a:t>economical method. </a:t>
            </a:r>
            <a:r>
              <a:rPr sz="1200" dirty="0">
                <a:latin typeface="Times New Roman"/>
                <a:cs typeface="Times New Roman"/>
              </a:rPr>
              <a:t>during </a:t>
            </a:r>
            <a:r>
              <a:rPr sz="1200" spc="5" dirty="0">
                <a:latin typeface="Times New Roman"/>
                <a:cs typeface="Times New Roman"/>
              </a:rPr>
              <a:t>this approach, </a:t>
            </a:r>
            <a:r>
              <a:rPr sz="1200" dirty="0">
                <a:latin typeface="Times New Roman"/>
                <a:cs typeface="Times New Roman"/>
              </a:rPr>
              <a:t>the program is </a:t>
            </a:r>
            <a:r>
              <a:rPr sz="1200" spc="5" dirty="0">
                <a:latin typeface="Times New Roman"/>
                <a:cs typeface="Times New Roman"/>
              </a:rPr>
              <a:t>loaded </a:t>
            </a:r>
            <a:r>
              <a:rPr sz="1200" dirty="0">
                <a:latin typeface="Times New Roman"/>
                <a:cs typeface="Times New Roman"/>
              </a:rPr>
              <a:t>with </a:t>
            </a:r>
            <a:r>
              <a:rPr sz="1200" spc="5" dirty="0">
                <a:latin typeface="Times New Roman"/>
                <a:cs typeface="Times New Roman"/>
              </a:rPr>
              <a:t>print statements to  print the intermediate values with the hope </a:t>
            </a:r>
            <a:r>
              <a:rPr sz="1200" dirty="0">
                <a:latin typeface="Times New Roman"/>
                <a:cs typeface="Times New Roman"/>
              </a:rPr>
              <a:t>that a </a:t>
            </a:r>
            <a:r>
              <a:rPr sz="1200" spc="5" dirty="0">
                <a:latin typeface="Times New Roman"/>
                <a:cs typeface="Times New Roman"/>
              </a:rPr>
              <a:t>number of the </a:t>
            </a:r>
            <a:r>
              <a:rPr sz="1200" dirty="0">
                <a:latin typeface="Times New Roman"/>
                <a:cs typeface="Times New Roman"/>
              </a:rPr>
              <a:t>written </a:t>
            </a:r>
            <a:r>
              <a:rPr sz="1200" spc="5" dirty="0">
                <a:latin typeface="Times New Roman"/>
                <a:cs typeface="Times New Roman"/>
              </a:rPr>
              <a:t>values </a:t>
            </a:r>
            <a:r>
              <a:rPr sz="1200" dirty="0">
                <a:latin typeface="Times New Roman"/>
                <a:cs typeface="Times New Roman"/>
              </a:rPr>
              <a:t>can  </a:t>
            </a:r>
            <a:r>
              <a:rPr sz="1200" spc="5" dirty="0">
                <a:latin typeface="Times New Roman"/>
                <a:cs typeface="Times New Roman"/>
              </a:rPr>
              <a:t>facilitate to spot the statement in error. </a:t>
            </a:r>
            <a:r>
              <a:rPr sz="1200" dirty="0">
                <a:latin typeface="Times New Roman"/>
                <a:cs typeface="Times New Roman"/>
              </a:rPr>
              <a:t>This approach </a:t>
            </a:r>
            <a:r>
              <a:rPr sz="1200" spc="5" dirty="0">
                <a:latin typeface="Times New Roman"/>
                <a:cs typeface="Times New Roman"/>
              </a:rPr>
              <a:t>becomes </a:t>
            </a:r>
            <a:r>
              <a:rPr sz="1200" dirty="0">
                <a:latin typeface="Times New Roman"/>
                <a:cs typeface="Times New Roman"/>
              </a:rPr>
              <a:t>a </a:t>
            </a:r>
            <a:r>
              <a:rPr sz="1200" spc="5" dirty="0">
                <a:latin typeface="Times New Roman"/>
                <a:cs typeface="Times New Roman"/>
              </a:rPr>
              <a:t>lot of </a:t>
            </a:r>
            <a:r>
              <a:rPr sz="1200" dirty="0">
                <a:latin typeface="Times New Roman"/>
                <a:cs typeface="Times New Roman"/>
              </a:rPr>
              <a:t>systematic </a:t>
            </a:r>
            <a:r>
              <a:rPr sz="1200" spc="5" dirty="0">
                <a:latin typeface="Times New Roman"/>
                <a:cs typeface="Times New Roman"/>
              </a:rPr>
              <a:t>with </a:t>
            </a:r>
            <a:r>
              <a:rPr sz="1200" spc="310" dirty="0">
                <a:latin typeface="Times New Roman"/>
                <a:cs typeface="Times New Roman"/>
              </a:rPr>
              <a:t> </a:t>
            </a:r>
            <a:r>
              <a:rPr sz="1200" spc="5" dirty="0">
                <a:latin typeface="Times New Roman"/>
                <a:cs typeface="Times New Roman"/>
              </a:rPr>
              <a:t>the utilisation of </a:t>
            </a:r>
            <a:r>
              <a:rPr sz="1200" dirty="0">
                <a:latin typeface="Times New Roman"/>
                <a:cs typeface="Times New Roman"/>
              </a:rPr>
              <a:t>a </a:t>
            </a:r>
            <a:r>
              <a:rPr sz="1200" spc="5" dirty="0">
                <a:latin typeface="Times New Roman"/>
                <a:cs typeface="Times New Roman"/>
              </a:rPr>
              <a:t>symbolic program (also known </a:t>
            </a:r>
            <a:r>
              <a:rPr sz="1200" dirty="0">
                <a:latin typeface="Times New Roman"/>
                <a:cs typeface="Times New Roman"/>
              </a:rPr>
              <a:t>as a </a:t>
            </a:r>
            <a:r>
              <a:rPr sz="1200" spc="5" dirty="0">
                <a:latin typeface="Times New Roman"/>
                <a:cs typeface="Times New Roman"/>
              </a:rPr>
              <a:t>source code debugger), </a:t>
            </a:r>
            <a:r>
              <a:rPr sz="1200" dirty="0">
                <a:latin typeface="Times New Roman"/>
                <a:cs typeface="Times New Roman"/>
              </a:rPr>
              <a:t>as a </a:t>
            </a:r>
            <a:r>
              <a:rPr sz="1200" spc="5" dirty="0">
                <a:latin typeface="Times New Roman"/>
                <a:cs typeface="Times New Roman"/>
              </a:rPr>
              <a:t>result  of values of various variables will be </a:t>
            </a:r>
            <a:r>
              <a:rPr sz="1200" spc="10" dirty="0">
                <a:latin typeface="Times New Roman"/>
                <a:cs typeface="Times New Roman"/>
              </a:rPr>
              <a:t>simply </a:t>
            </a:r>
            <a:r>
              <a:rPr sz="1200" spc="5" dirty="0">
                <a:latin typeface="Times New Roman"/>
                <a:cs typeface="Times New Roman"/>
              </a:rPr>
              <a:t>checked and breakpoints and </a:t>
            </a:r>
            <a:r>
              <a:rPr sz="1200" spc="15" dirty="0">
                <a:latin typeface="Times New Roman"/>
                <a:cs typeface="Times New Roman"/>
              </a:rPr>
              <a:t>watch-points  </a:t>
            </a:r>
            <a:r>
              <a:rPr sz="1200" dirty="0">
                <a:latin typeface="Times New Roman"/>
                <a:cs typeface="Times New Roman"/>
              </a:rPr>
              <a:t>can </a:t>
            </a:r>
            <a:r>
              <a:rPr sz="1200" spc="5" dirty="0">
                <a:latin typeface="Times New Roman"/>
                <a:cs typeface="Times New Roman"/>
              </a:rPr>
              <a:t>be easily </a:t>
            </a:r>
            <a:r>
              <a:rPr sz="1200" dirty="0">
                <a:latin typeface="Times New Roman"/>
                <a:cs typeface="Times New Roman"/>
              </a:rPr>
              <a:t>set </a:t>
            </a:r>
            <a:r>
              <a:rPr sz="1200" spc="5" dirty="0">
                <a:latin typeface="Times New Roman"/>
                <a:cs typeface="Times New Roman"/>
              </a:rPr>
              <a:t>to check the values of variables</a:t>
            </a:r>
            <a:r>
              <a:rPr sz="1200" spc="90" dirty="0">
                <a:latin typeface="Times New Roman"/>
                <a:cs typeface="Times New Roman"/>
              </a:rPr>
              <a:t> </a:t>
            </a:r>
            <a:r>
              <a:rPr sz="1200" spc="5" dirty="0">
                <a:latin typeface="Times New Roman"/>
                <a:cs typeface="Times New Roman"/>
              </a:rPr>
              <a:t>effortlessly.</a:t>
            </a:r>
            <a:endParaRPr sz="1200" dirty="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127</a:t>
            </a:fld>
            <a:endParaRPr dirty="0"/>
          </a:p>
        </p:txBody>
      </p:sp>
    </p:spTree>
    <p:extLst>
      <p:ext uri="{BB962C8B-B14F-4D97-AF65-F5344CB8AC3E}">
        <p14:creationId xmlns:p14="http://schemas.microsoft.com/office/powerpoint/2010/main" val="7835596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128</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0618"/>
            <a:ext cx="5972175" cy="7548880"/>
          </a:xfrm>
          <a:prstGeom prst="rect">
            <a:avLst/>
          </a:prstGeom>
        </p:spPr>
        <p:txBody>
          <a:bodyPr vert="horz" wrap="square" lIns="0" tIns="12065" rIns="0" bIns="0" rtlCol="0">
            <a:spAutoFit/>
          </a:bodyPr>
          <a:lstStyle/>
          <a:p>
            <a:pPr marL="469265" marR="8255" indent="-228600" algn="just">
              <a:lnSpc>
                <a:spcPct val="110200"/>
              </a:lnSpc>
              <a:spcBef>
                <a:spcPts val="95"/>
              </a:spcBef>
              <a:buFont typeface="Symbol"/>
              <a:buChar char=""/>
              <a:tabLst>
                <a:tab pos="469900" algn="l"/>
              </a:tabLst>
            </a:pPr>
            <a:r>
              <a:rPr sz="1200" b="1" i="1" u="heavy" dirty="0" err="1" smtClean="0">
                <a:uFill>
                  <a:solidFill>
                    <a:srgbClr val="000000"/>
                  </a:solidFill>
                </a:uFill>
                <a:latin typeface="Times New Roman"/>
                <a:cs typeface="Times New Roman"/>
              </a:rPr>
              <a:t>Backtracking</a:t>
            </a:r>
            <a:r>
              <a:rPr sz="1200" dirty="0" err="1" smtClean="0">
                <a:latin typeface="Times New Roman"/>
                <a:cs typeface="Times New Roman"/>
              </a:rPr>
              <a:t>is</a:t>
            </a:r>
            <a:r>
              <a:rPr sz="1200" spc="-75" dirty="0" smtClean="0">
                <a:latin typeface="Times New Roman"/>
                <a:cs typeface="Times New Roman"/>
              </a:rPr>
              <a:t> </a:t>
            </a:r>
            <a:r>
              <a:rPr sz="1200" dirty="0" smtClean="0">
                <a:latin typeface="Times New Roman"/>
                <a:cs typeface="Times New Roman"/>
              </a:rPr>
              <a:t>a</a:t>
            </a:r>
            <a:r>
              <a:rPr sz="1200" spc="-80" dirty="0" smtClean="0">
                <a:latin typeface="Times New Roman"/>
                <a:cs typeface="Times New Roman"/>
              </a:rPr>
              <a:t> </a:t>
            </a:r>
            <a:r>
              <a:rPr sz="1200" dirty="0" smtClean="0">
                <a:latin typeface="Times New Roman"/>
                <a:cs typeface="Times New Roman"/>
              </a:rPr>
              <a:t>fairly</a:t>
            </a:r>
            <a:r>
              <a:rPr sz="1200" spc="-90" dirty="0" smtClean="0">
                <a:latin typeface="Times New Roman"/>
                <a:cs typeface="Times New Roman"/>
              </a:rPr>
              <a:t> </a:t>
            </a:r>
            <a:r>
              <a:rPr sz="1200" dirty="0" smtClean="0">
                <a:latin typeface="Times New Roman"/>
                <a:cs typeface="Times New Roman"/>
              </a:rPr>
              <a:t>common</a:t>
            </a:r>
            <a:r>
              <a:rPr sz="1200" spc="-75" dirty="0" smtClean="0">
                <a:latin typeface="Times New Roman"/>
                <a:cs typeface="Times New Roman"/>
              </a:rPr>
              <a:t> </a:t>
            </a:r>
            <a:r>
              <a:rPr sz="1200" spc="-5" dirty="0" smtClean="0">
                <a:latin typeface="Times New Roman"/>
                <a:cs typeface="Times New Roman"/>
              </a:rPr>
              <a:t>debugging</a:t>
            </a:r>
            <a:r>
              <a:rPr sz="1200" spc="-85" dirty="0" smtClean="0">
                <a:latin typeface="Times New Roman"/>
                <a:cs typeface="Times New Roman"/>
              </a:rPr>
              <a:t> </a:t>
            </a:r>
            <a:r>
              <a:rPr sz="1200" dirty="0" smtClean="0">
                <a:latin typeface="Times New Roman"/>
                <a:cs typeface="Times New Roman"/>
              </a:rPr>
              <a:t>approach</a:t>
            </a:r>
            <a:r>
              <a:rPr sz="1200" spc="-80" dirty="0" smtClean="0">
                <a:latin typeface="Times New Roman"/>
                <a:cs typeface="Times New Roman"/>
              </a:rPr>
              <a:t> </a:t>
            </a:r>
            <a:r>
              <a:rPr sz="1200" dirty="0" smtClean="0">
                <a:latin typeface="Times New Roman"/>
                <a:cs typeface="Times New Roman"/>
              </a:rPr>
              <a:t>that</a:t>
            </a:r>
            <a:r>
              <a:rPr sz="1200" spc="-75" dirty="0" smtClean="0">
                <a:latin typeface="Times New Roman"/>
                <a:cs typeface="Times New Roman"/>
              </a:rPr>
              <a:t> </a:t>
            </a:r>
            <a:r>
              <a:rPr sz="1200" dirty="0" smtClean="0">
                <a:latin typeface="Times New Roman"/>
                <a:cs typeface="Times New Roman"/>
              </a:rPr>
              <a:t>can</a:t>
            </a:r>
            <a:r>
              <a:rPr sz="1200" spc="-75" dirty="0" smtClean="0">
                <a:latin typeface="Times New Roman"/>
                <a:cs typeface="Times New Roman"/>
              </a:rPr>
              <a:t> </a:t>
            </a:r>
            <a:r>
              <a:rPr sz="1200" dirty="0" smtClean="0">
                <a:latin typeface="Times New Roman"/>
                <a:cs typeface="Times New Roman"/>
              </a:rPr>
              <a:t>be</a:t>
            </a:r>
            <a:r>
              <a:rPr sz="1200" spc="-85" dirty="0" smtClean="0">
                <a:latin typeface="Times New Roman"/>
                <a:cs typeface="Times New Roman"/>
              </a:rPr>
              <a:t> </a:t>
            </a:r>
            <a:r>
              <a:rPr sz="1200" spc="-5" dirty="0" smtClean="0">
                <a:latin typeface="Times New Roman"/>
                <a:cs typeface="Times New Roman"/>
              </a:rPr>
              <a:t>used</a:t>
            </a:r>
            <a:r>
              <a:rPr sz="1200" spc="-75" dirty="0" smtClean="0">
                <a:latin typeface="Times New Roman"/>
                <a:cs typeface="Times New Roman"/>
              </a:rPr>
              <a:t> </a:t>
            </a:r>
            <a:r>
              <a:rPr sz="1200" dirty="0" smtClean="0">
                <a:latin typeface="Times New Roman"/>
                <a:cs typeface="Times New Roman"/>
              </a:rPr>
              <a:t>successfully</a:t>
            </a:r>
            <a:r>
              <a:rPr sz="1200" spc="-100" dirty="0" smtClean="0">
                <a:latin typeface="Times New Roman"/>
                <a:cs typeface="Times New Roman"/>
              </a:rPr>
              <a:t> </a:t>
            </a:r>
            <a:r>
              <a:rPr sz="1200" dirty="0" smtClean="0">
                <a:latin typeface="Times New Roman"/>
                <a:cs typeface="Times New Roman"/>
              </a:rPr>
              <a:t>in</a:t>
            </a:r>
            <a:r>
              <a:rPr sz="1200" spc="-75" dirty="0" smtClean="0">
                <a:latin typeface="Times New Roman"/>
                <a:cs typeface="Times New Roman"/>
              </a:rPr>
              <a:t> </a:t>
            </a:r>
            <a:r>
              <a:rPr sz="1200" dirty="0" smtClean="0">
                <a:latin typeface="Times New Roman"/>
                <a:cs typeface="Times New Roman"/>
              </a:rPr>
              <a:t>small  </a:t>
            </a:r>
            <a:r>
              <a:rPr sz="1200" spc="-5" dirty="0" smtClean="0">
                <a:latin typeface="Times New Roman"/>
                <a:cs typeface="Times New Roman"/>
              </a:rPr>
              <a:t>programs. Beginning at </a:t>
            </a:r>
            <a:r>
              <a:rPr sz="1200" dirty="0" smtClean="0">
                <a:latin typeface="Times New Roman"/>
                <a:cs typeface="Times New Roman"/>
              </a:rPr>
              <a:t>the site where a </a:t>
            </a:r>
            <a:r>
              <a:rPr sz="1200" spc="-5" dirty="0" smtClean="0">
                <a:latin typeface="Times New Roman"/>
                <a:cs typeface="Times New Roman"/>
              </a:rPr>
              <a:t>symptom has </a:t>
            </a:r>
            <a:r>
              <a:rPr sz="1200" dirty="0" smtClean="0">
                <a:latin typeface="Times New Roman"/>
                <a:cs typeface="Times New Roman"/>
              </a:rPr>
              <a:t>been uncovered, the </a:t>
            </a:r>
            <a:r>
              <a:rPr sz="1200" spc="-5" dirty="0" smtClean="0">
                <a:latin typeface="Times New Roman"/>
                <a:cs typeface="Times New Roman"/>
              </a:rPr>
              <a:t>source code is  traced backward (manually) </a:t>
            </a:r>
            <a:r>
              <a:rPr sz="1200" dirty="0" smtClean="0">
                <a:latin typeface="Times New Roman"/>
                <a:cs typeface="Times New Roman"/>
              </a:rPr>
              <a:t>until the </a:t>
            </a:r>
            <a:r>
              <a:rPr sz="1200" spc="-5" dirty="0" smtClean="0">
                <a:latin typeface="Times New Roman"/>
                <a:cs typeface="Times New Roman"/>
              </a:rPr>
              <a:t>cause is </a:t>
            </a:r>
            <a:r>
              <a:rPr sz="1200" dirty="0" smtClean="0">
                <a:latin typeface="Times New Roman"/>
                <a:cs typeface="Times New Roman"/>
              </a:rPr>
              <a:t>found. </a:t>
            </a:r>
            <a:r>
              <a:rPr sz="1200" spc="-5" dirty="0" smtClean="0">
                <a:latin typeface="Times New Roman"/>
                <a:cs typeface="Times New Roman"/>
              </a:rPr>
              <a:t>Unfortunately, as </a:t>
            </a:r>
            <a:r>
              <a:rPr sz="1200" dirty="0" smtClean="0">
                <a:latin typeface="Times New Roman"/>
                <a:cs typeface="Times New Roman"/>
              </a:rPr>
              <a:t>the number </a:t>
            </a:r>
            <a:r>
              <a:rPr sz="1200" spc="5" dirty="0" smtClean="0">
                <a:latin typeface="Times New Roman"/>
                <a:cs typeface="Times New Roman"/>
              </a:rPr>
              <a:t>of  </a:t>
            </a:r>
            <a:r>
              <a:rPr sz="1200" spc="-5" dirty="0" smtClean="0">
                <a:latin typeface="Times New Roman"/>
                <a:cs typeface="Times New Roman"/>
              </a:rPr>
              <a:t>source</a:t>
            </a:r>
            <a:r>
              <a:rPr sz="1200" spc="-55" dirty="0" smtClean="0">
                <a:latin typeface="Times New Roman"/>
                <a:cs typeface="Times New Roman"/>
              </a:rPr>
              <a:t> </a:t>
            </a:r>
            <a:r>
              <a:rPr sz="1200" spc="-5" dirty="0" smtClean="0">
                <a:latin typeface="Times New Roman"/>
                <a:cs typeface="Times New Roman"/>
              </a:rPr>
              <a:t>lines</a:t>
            </a:r>
            <a:r>
              <a:rPr sz="1200" spc="-45" dirty="0" smtClean="0">
                <a:latin typeface="Times New Roman"/>
                <a:cs typeface="Times New Roman"/>
              </a:rPr>
              <a:t> </a:t>
            </a:r>
            <a:r>
              <a:rPr sz="1200" spc="-5" dirty="0" smtClean="0">
                <a:latin typeface="Times New Roman"/>
                <a:cs typeface="Times New Roman"/>
              </a:rPr>
              <a:t>increases,</a:t>
            </a:r>
            <a:r>
              <a:rPr sz="1200" spc="-45" dirty="0" smtClean="0">
                <a:latin typeface="Times New Roman"/>
                <a:cs typeface="Times New Roman"/>
              </a:rPr>
              <a:t> </a:t>
            </a:r>
            <a:r>
              <a:rPr sz="1200" dirty="0" smtClean="0">
                <a:latin typeface="Times New Roman"/>
                <a:cs typeface="Times New Roman"/>
              </a:rPr>
              <a:t>the</a:t>
            </a:r>
            <a:r>
              <a:rPr sz="1200" spc="-50" dirty="0" smtClean="0">
                <a:latin typeface="Times New Roman"/>
                <a:cs typeface="Times New Roman"/>
              </a:rPr>
              <a:t> </a:t>
            </a:r>
            <a:r>
              <a:rPr sz="1200" dirty="0" smtClean="0">
                <a:latin typeface="Times New Roman"/>
                <a:cs typeface="Times New Roman"/>
              </a:rPr>
              <a:t>number</a:t>
            </a:r>
            <a:r>
              <a:rPr sz="1200" spc="-50" dirty="0" smtClean="0">
                <a:latin typeface="Times New Roman"/>
                <a:cs typeface="Times New Roman"/>
              </a:rPr>
              <a:t> </a:t>
            </a:r>
            <a:r>
              <a:rPr sz="1200" dirty="0" smtClean="0">
                <a:latin typeface="Times New Roman"/>
                <a:cs typeface="Times New Roman"/>
              </a:rPr>
              <a:t>of</a:t>
            </a:r>
            <a:r>
              <a:rPr sz="1200" spc="-50" dirty="0" smtClean="0">
                <a:latin typeface="Times New Roman"/>
                <a:cs typeface="Times New Roman"/>
              </a:rPr>
              <a:t> </a:t>
            </a:r>
            <a:r>
              <a:rPr sz="1200" dirty="0" smtClean="0">
                <a:latin typeface="Times New Roman"/>
                <a:cs typeface="Times New Roman"/>
              </a:rPr>
              <a:t>potential</a:t>
            </a:r>
            <a:r>
              <a:rPr sz="1200" spc="-45" dirty="0" smtClean="0">
                <a:latin typeface="Times New Roman"/>
                <a:cs typeface="Times New Roman"/>
              </a:rPr>
              <a:t> </a:t>
            </a:r>
            <a:r>
              <a:rPr sz="1200" spc="-5" dirty="0" smtClean="0">
                <a:latin typeface="Times New Roman"/>
                <a:cs typeface="Times New Roman"/>
              </a:rPr>
              <a:t>backward</a:t>
            </a:r>
            <a:r>
              <a:rPr sz="1200" spc="-55" dirty="0" smtClean="0">
                <a:latin typeface="Times New Roman"/>
                <a:cs typeface="Times New Roman"/>
              </a:rPr>
              <a:t> </a:t>
            </a:r>
            <a:r>
              <a:rPr sz="1200" spc="-5" dirty="0" smtClean="0">
                <a:latin typeface="Times New Roman"/>
                <a:cs typeface="Times New Roman"/>
              </a:rPr>
              <a:t>paths</a:t>
            </a:r>
            <a:r>
              <a:rPr sz="1200" spc="-40" dirty="0" smtClean="0">
                <a:latin typeface="Times New Roman"/>
                <a:cs typeface="Times New Roman"/>
              </a:rPr>
              <a:t> </a:t>
            </a:r>
            <a:r>
              <a:rPr sz="1200" spc="5" dirty="0" smtClean="0">
                <a:latin typeface="Times New Roman"/>
                <a:cs typeface="Times New Roman"/>
              </a:rPr>
              <a:t>may</a:t>
            </a:r>
            <a:r>
              <a:rPr sz="1200" spc="-70" dirty="0" smtClean="0">
                <a:latin typeface="Times New Roman"/>
                <a:cs typeface="Times New Roman"/>
              </a:rPr>
              <a:t> </a:t>
            </a:r>
            <a:r>
              <a:rPr sz="1200" dirty="0" smtClean="0">
                <a:latin typeface="Times New Roman"/>
                <a:cs typeface="Times New Roman"/>
              </a:rPr>
              <a:t>become</a:t>
            </a:r>
            <a:r>
              <a:rPr sz="1200" spc="-35" dirty="0" smtClean="0">
                <a:latin typeface="Times New Roman"/>
                <a:cs typeface="Times New Roman"/>
              </a:rPr>
              <a:t> </a:t>
            </a:r>
            <a:r>
              <a:rPr sz="1200" dirty="0" smtClean="0">
                <a:latin typeface="Times New Roman"/>
                <a:cs typeface="Times New Roman"/>
              </a:rPr>
              <a:t>unmanageably  </a:t>
            </a:r>
            <a:r>
              <a:rPr sz="1200" spc="-5" dirty="0" smtClean="0">
                <a:latin typeface="Times New Roman"/>
                <a:cs typeface="Times New Roman"/>
              </a:rPr>
              <a:t>large.</a:t>
            </a:r>
            <a:endParaRPr sz="1200" dirty="0" smtClean="0">
              <a:latin typeface="Times New Roman"/>
              <a:cs typeface="Times New Roman"/>
            </a:endParaRPr>
          </a:p>
          <a:p>
            <a:pPr marL="469265" marR="5715" indent="-228600" algn="just">
              <a:lnSpc>
                <a:spcPct val="110400"/>
              </a:lnSpc>
              <a:spcBef>
                <a:spcPts val="80"/>
              </a:spcBef>
              <a:buFont typeface="Symbol"/>
              <a:buChar char=""/>
              <a:tabLst>
                <a:tab pos="469900" algn="l"/>
              </a:tabLst>
            </a:pPr>
            <a:r>
              <a:rPr sz="1200" dirty="0" smtClean="0">
                <a:latin typeface="Times New Roman"/>
                <a:cs typeface="Times New Roman"/>
              </a:rPr>
              <a:t>The third </a:t>
            </a:r>
            <a:r>
              <a:rPr sz="1200" spc="-5" dirty="0" smtClean="0">
                <a:latin typeface="Times New Roman"/>
                <a:cs typeface="Times New Roman"/>
              </a:rPr>
              <a:t>approach </a:t>
            </a:r>
            <a:r>
              <a:rPr sz="1200" dirty="0" smtClean="0">
                <a:latin typeface="Times New Roman"/>
                <a:cs typeface="Times New Roman"/>
              </a:rPr>
              <a:t>to </a:t>
            </a:r>
            <a:r>
              <a:rPr sz="1200" spc="-5" dirty="0" smtClean="0">
                <a:latin typeface="Times New Roman"/>
                <a:cs typeface="Times New Roman"/>
              </a:rPr>
              <a:t>debugging</a:t>
            </a:r>
            <a:r>
              <a:rPr sz="1200" b="1" spc="-5" dirty="0" smtClean="0">
                <a:latin typeface="Times New Roman"/>
                <a:cs typeface="Times New Roman"/>
              </a:rPr>
              <a:t>— </a:t>
            </a:r>
            <a:r>
              <a:rPr sz="1200" b="1" i="1" spc="-5" dirty="0" smtClean="0">
                <a:latin typeface="Times New Roman"/>
                <a:cs typeface="Times New Roman"/>
              </a:rPr>
              <a:t>cause </a:t>
            </a:r>
            <a:r>
              <a:rPr sz="1200" b="1" i="1" dirty="0" smtClean="0">
                <a:latin typeface="Times New Roman"/>
                <a:cs typeface="Times New Roman"/>
              </a:rPr>
              <a:t>elimination</a:t>
            </a:r>
            <a:r>
              <a:rPr sz="1200" dirty="0" smtClean="0">
                <a:latin typeface="Times New Roman"/>
                <a:cs typeface="Times New Roman"/>
              </a:rPr>
              <a:t>—is </a:t>
            </a:r>
            <a:r>
              <a:rPr sz="1200" spc="-5" dirty="0" smtClean="0">
                <a:latin typeface="Times New Roman"/>
                <a:cs typeface="Times New Roman"/>
              </a:rPr>
              <a:t>manifested </a:t>
            </a:r>
            <a:r>
              <a:rPr sz="1200" dirty="0" smtClean="0">
                <a:latin typeface="Times New Roman"/>
                <a:cs typeface="Times New Roman"/>
              </a:rPr>
              <a:t>by induction or  </a:t>
            </a:r>
            <a:r>
              <a:rPr sz="1200" spc="-5" dirty="0" smtClean="0">
                <a:latin typeface="Times New Roman"/>
                <a:cs typeface="Times New Roman"/>
              </a:rPr>
              <a:t>deduction and introduces </a:t>
            </a:r>
            <a:r>
              <a:rPr sz="1200" dirty="0" smtClean="0">
                <a:latin typeface="Times New Roman"/>
                <a:cs typeface="Times New Roman"/>
              </a:rPr>
              <a:t>the </a:t>
            </a:r>
            <a:r>
              <a:rPr sz="1200" spc="-5" dirty="0" smtClean="0">
                <a:latin typeface="Times New Roman"/>
                <a:cs typeface="Times New Roman"/>
              </a:rPr>
              <a:t>concept </a:t>
            </a:r>
            <a:r>
              <a:rPr sz="1200" dirty="0" smtClean="0">
                <a:latin typeface="Times New Roman"/>
                <a:cs typeface="Times New Roman"/>
              </a:rPr>
              <a:t>of binary </a:t>
            </a:r>
            <a:r>
              <a:rPr sz="1200" spc="-5" dirty="0" smtClean="0">
                <a:latin typeface="Times New Roman"/>
                <a:cs typeface="Times New Roman"/>
              </a:rPr>
              <a:t>partitioning. Data </a:t>
            </a:r>
            <a:r>
              <a:rPr sz="1200" dirty="0" smtClean="0">
                <a:latin typeface="Times New Roman"/>
                <a:cs typeface="Times New Roman"/>
              </a:rPr>
              <a:t>related to the </a:t>
            </a:r>
            <a:r>
              <a:rPr sz="1200" spc="-5" dirty="0" smtClean="0">
                <a:latin typeface="Times New Roman"/>
                <a:cs typeface="Times New Roman"/>
              </a:rPr>
              <a:t>error  occurrence </a:t>
            </a:r>
            <a:r>
              <a:rPr sz="1200" dirty="0" smtClean="0">
                <a:latin typeface="Times New Roman"/>
                <a:cs typeface="Times New Roman"/>
              </a:rPr>
              <a:t>are </a:t>
            </a:r>
            <a:r>
              <a:rPr sz="1200" spc="-5" dirty="0" smtClean="0">
                <a:latin typeface="Times New Roman"/>
                <a:cs typeface="Times New Roman"/>
              </a:rPr>
              <a:t>organized </a:t>
            </a:r>
            <a:r>
              <a:rPr sz="1200" dirty="0" smtClean="0">
                <a:latin typeface="Times New Roman"/>
                <a:cs typeface="Times New Roman"/>
              </a:rPr>
              <a:t>to isolate potential</a:t>
            </a:r>
            <a:r>
              <a:rPr sz="1200" spc="5" dirty="0" smtClean="0">
                <a:latin typeface="Times New Roman"/>
                <a:cs typeface="Times New Roman"/>
              </a:rPr>
              <a:t> </a:t>
            </a:r>
            <a:r>
              <a:rPr sz="1200" spc="-5" dirty="0" smtClean="0">
                <a:latin typeface="Times New Roman"/>
                <a:cs typeface="Times New Roman"/>
              </a:rPr>
              <a:t>causes.</a:t>
            </a:r>
            <a:endParaRPr sz="1200" dirty="0" smtClean="0">
              <a:latin typeface="Times New Roman"/>
              <a:cs typeface="Times New Roman"/>
            </a:endParaRPr>
          </a:p>
          <a:p>
            <a:pPr marL="469265" marR="5715" indent="-228600" algn="just">
              <a:lnSpc>
                <a:spcPct val="110300"/>
              </a:lnSpc>
              <a:spcBef>
                <a:spcPts val="80"/>
              </a:spcBef>
              <a:buFont typeface="Symbol"/>
              <a:buChar char=""/>
              <a:tabLst>
                <a:tab pos="469900" algn="l"/>
              </a:tabLst>
            </a:pPr>
            <a:r>
              <a:rPr sz="1200" dirty="0" smtClean="0">
                <a:latin typeface="Times New Roman"/>
                <a:cs typeface="Times New Roman"/>
              </a:rPr>
              <a:t>A </a:t>
            </a:r>
            <a:r>
              <a:rPr sz="1200" spc="-5" dirty="0" smtClean="0">
                <a:latin typeface="Times New Roman"/>
                <a:cs typeface="Times New Roman"/>
              </a:rPr>
              <a:t>“cause </a:t>
            </a:r>
            <a:r>
              <a:rPr sz="1200" spc="-5" dirty="0" err="1" smtClean="0">
                <a:latin typeface="Times New Roman"/>
                <a:cs typeface="Times New Roman"/>
              </a:rPr>
              <a:t>hypothesis”is</a:t>
            </a:r>
            <a:r>
              <a:rPr sz="1200" spc="-5" dirty="0" smtClean="0">
                <a:latin typeface="Times New Roman"/>
                <a:cs typeface="Times New Roman"/>
              </a:rPr>
              <a:t> </a:t>
            </a:r>
            <a:r>
              <a:rPr sz="1200" dirty="0" smtClean="0">
                <a:latin typeface="Times New Roman"/>
                <a:cs typeface="Times New Roman"/>
              </a:rPr>
              <a:t>devised </a:t>
            </a:r>
            <a:r>
              <a:rPr sz="1200" spc="-5" dirty="0" smtClean="0">
                <a:latin typeface="Times New Roman"/>
                <a:cs typeface="Times New Roman"/>
              </a:rPr>
              <a:t>and </a:t>
            </a:r>
            <a:r>
              <a:rPr sz="1200" dirty="0" smtClean="0">
                <a:latin typeface="Times New Roman"/>
                <a:cs typeface="Times New Roman"/>
              </a:rPr>
              <a:t>the </a:t>
            </a:r>
            <a:r>
              <a:rPr sz="1200" spc="-5" dirty="0" smtClean="0">
                <a:latin typeface="Times New Roman"/>
                <a:cs typeface="Times New Roman"/>
              </a:rPr>
              <a:t>aforementioned data </a:t>
            </a:r>
            <a:r>
              <a:rPr sz="1200" dirty="0" smtClean="0">
                <a:latin typeface="Times New Roman"/>
                <a:cs typeface="Times New Roman"/>
              </a:rPr>
              <a:t>are used to prove or disprove  the </a:t>
            </a:r>
            <a:r>
              <a:rPr sz="1200" spc="-5" dirty="0" smtClean="0">
                <a:latin typeface="Times New Roman"/>
                <a:cs typeface="Times New Roman"/>
              </a:rPr>
              <a:t>hypothesis. Alternatively, </a:t>
            </a:r>
            <a:r>
              <a:rPr sz="1200" dirty="0" smtClean="0">
                <a:latin typeface="Times New Roman"/>
                <a:cs typeface="Times New Roman"/>
              </a:rPr>
              <a:t>a list of </a:t>
            </a:r>
            <a:r>
              <a:rPr sz="1200" spc="-5" dirty="0" smtClean="0">
                <a:latin typeface="Times New Roman"/>
                <a:cs typeface="Times New Roman"/>
              </a:rPr>
              <a:t>all </a:t>
            </a:r>
            <a:r>
              <a:rPr sz="1200" dirty="0" smtClean="0">
                <a:latin typeface="Times New Roman"/>
                <a:cs typeface="Times New Roman"/>
              </a:rPr>
              <a:t>possible </a:t>
            </a:r>
            <a:r>
              <a:rPr sz="1200" spc="-5" dirty="0" smtClean="0">
                <a:latin typeface="Times New Roman"/>
                <a:cs typeface="Times New Roman"/>
              </a:rPr>
              <a:t>causes is </a:t>
            </a:r>
            <a:r>
              <a:rPr sz="1200" dirty="0" smtClean="0">
                <a:latin typeface="Times New Roman"/>
                <a:cs typeface="Times New Roman"/>
              </a:rPr>
              <a:t>developed </a:t>
            </a:r>
            <a:r>
              <a:rPr sz="1200" spc="-5" dirty="0" smtClean="0">
                <a:latin typeface="Times New Roman"/>
                <a:cs typeface="Times New Roman"/>
              </a:rPr>
              <a:t>and tests are  conducted</a:t>
            </a:r>
            <a:r>
              <a:rPr sz="1200" spc="-55" dirty="0" smtClean="0">
                <a:latin typeface="Times New Roman"/>
                <a:cs typeface="Times New Roman"/>
              </a:rPr>
              <a:t> </a:t>
            </a:r>
            <a:r>
              <a:rPr sz="1200" dirty="0" smtClean="0">
                <a:latin typeface="Times New Roman"/>
                <a:cs typeface="Times New Roman"/>
              </a:rPr>
              <a:t>to</a:t>
            </a:r>
            <a:r>
              <a:rPr sz="1200" spc="-50" dirty="0" smtClean="0">
                <a:latin typeface="Times New Roman"/>
                <a:cs typeface="Times New Roman"/>
              </a:rPr>
              <a:t> </a:t>
            </a:r>
            <a:r>
              <a:rPr sz="1200" spc="-5" dirty="0" smtClean="0">
                <a:latin typeface="Times New Roman"/>
                <a:cs typeface="Times New Roman"/>
              </a:rPr>
              <a:t>eliminate</a:t>
            </a:r>
            <a:r>
              <a:rPr sz="1200" spc="-55" dirty="0" smtClean="0">
                <a:latin typeface="Times New Roman"/>
                <a:cs typeface="Times New Roman"/>
              </a:rPr>
              <a:t> </a:t>
            </a:r>
            <a:r>
              <a:rPr sz="1200" dirty="0" smtClean="0">
                <a:latin typeface="Times New Roman"/>
                <a:cs typeface="Times New Roman"/>
              </a:rPr>
              <a:t>each.</a:t>
            </a:r>
            <a:r>
              <a:rPr sz="1200" spc="-40" dirty="0" smtClean="0">
                <a:latin typeface="Times New Roman"/>
                <a:cs typeface="Times New Roman"/>
              </a:rPr>
              <a:t> </a:t>
            </a:r>
            <a:r>
              <a:rPr sz="1200" spc="-10" dirty="0" smtClean="0">
                <a:latin typeface="Times New Roman"/>
                <a:cs typeface="Times New Roman"/>
              </a:rPr>
              <a:t>If</a:t>
            </a:r>
            <a:r>
              <a:rPr sz="1200" spc="-55" dirty="0" smtClean="0">
                <a:latin typeface="Times New Roman"/>
                <a:cs typeface="Times New Roman"/>
              </a:rPr>
              <a:t> </a:t>
            </a:r>
            <a:r>
              <a:rPr sz="1200" spc="-5" dirty="0" smtClean="0">
                <a:latin typeface="Times New Roman"/>
                <a:cs typeface="Times New Roman"/>
              </a:rPr>
              <a:t>initial</a:t>
            </a:r>
            <a:r>
              <a:rPr sz="1200" spc="-50" dirty="0" smtClean="0">
                <a:latin typeface="Times New Roman"/>
                <a:cs typeface="Times New Roman"/>
              </a:rPr>
              <a:t> </a:t>
            </a:r>
            <a:r>
              <a:rPr sz="1200" spc="-5" dirty="0" smtClean="0">
                <a:latin typeface="Times New Roman"/>
                <a:cs typeface="Times New Roman"/>
              </a:rPr>
              <a:t>tests</a:t>
            </a:r>
            <a:r>
              <a:rPr sz="1200" spc="-50" dirty="0" smtClean="0">
                <a:latin typeface="Times New Roman"/>
                <a:cs typeface="Times New Roman"/>
              </a:rPr>
              <a:t> </a:t>
            </a:r>
            <a:r>
              <a:rPr sz="1200" spc="-5" dirty="0" smtClean="0">
                <a:latin typeface="Times New Roman"/>
                <a:cs typeface="Times New Roman"/>
              </a:rPr>
              <a:t>indicate</a:t>
            </a:r>
            <a:r>
              <a:rPr sz="1200" spc="-50" dirty="0" smtClean="0">
                <a:latin typeface="Times New Roman"/>
                <a:cs typeface="Times New Roman"/>
              </a:rPr>
              <a:t> </a:t>
            </a:r>
            <a:r>
              <a:rPr sz="1200" dirty="0" smtClean="0">
                <a:latin typeface="Times New Roman"/>
                <a:cs typeface="Times New Roman"/>
              </a:rPr>
              <a:t>that</a:t>
            </a:r>
            <a:r>
              <a:rPr sz="1200" spc="-50" dirty="0" smtClean="0">
                <a:latin typeface="Times New Roman"/>
                <a:cs typeface="Times New Roman"/>
              </a:rPr>
              <a:t> </a:t>
            </a:r>
            <a:r>
              <a:rPr sz="1200" dirty="0" smtClean="0">
                <a:latin typeface="Times New Roman"/>
                <a:cs typeface="Times New Roman"/>
              </a:rPr>
              <a:t>a</a:t>
            </a:r>
            <a:r>
              <a:rPr sz="1200" spc="-55" dirty="0" smtClean="0">
                <a:latin typeface="Times New Roman"/>
                <a:cs typeface="Times New Roman"/>
              </a:rPr>
              <a:t> </a:t>
            </a:r>
            <a:r>
              <a:rPr sz="1200" spc="-5" dirty="0" smtClean="0">
                <a:latin typeface="Times New Roman"/>
                <a:cs typeface="Times New Roman"/>
              </a:rPr>
              <a:t>particular</a:t>
            </a:r>
            <a:r>
              <a:rPr sz="1200" spc="-45" dirty="0" smtClean="0">
                <a:latin typeface="Times New Roman"/>
                <a:cs typeface="Times New Roman"/>
              </a:rPr>
              <a:t> </a:t>
            </a:r>
            <a:r>
              <a:rPr sz="1200" spc="-5" dirty="0" smtClean="0">
                <a:latin typeface="Times New Roman"/>
                <a:cs typeface="Times New Roman"/>
              </a:rPr>
              <a:t>cause</a:t>
            </a:r>
            <a:r>
              <a:rPr sz="1200" spc="-55" dirty="0" smtClean="0">
                <a:latin typeface="Times New Roman"/>
                <a:cs typeface="Times New Roman"/>
              </a:rPr>
              <a:t> </a:t>
            </a:r>
            <a:r>
              <a:rPr sz="1200" dirty="0" smtClean="0">
                <a:latin typeface="Times New Roman"/>
                <a:cs typeface="Times New Roman"/>
              </a:rPr>
              <a:t>hypothesis</a:t>
            </a:r>
            <a:r>
              <a:rPr sz="1200" spc="-50" dirty="0" smtClean="0">
                <a:latin typeface="Times New Roman"/>
                <a:cs typeface="Times New Roman"/>
              </a:rPr>
              <a:t> </a:t>
            </a:r>
            <a:r>
              <a:rPr sz="1200" spc="-5" dirty="0" smtClean="0">
                <a:latin typeface="Times New Roman"/>
                <a:cs typeface="Times New Roman"/>
              </a:rPr>
              <a:t>shows  </a:t>
            </a:r>
            <a:r>
              <a:rPr sz="1200" dirty="0" smtClean="0">
                <a:latin typeface="Times New Roman"/>
                <a:cs typeface="Times New Roman"/>
              </a:rPr>
              <a:t>promise, </a:t>
            </a:r>
            <a:r>
              <a:rPr sz="1200" spc="-5" dirty="0" smtClean="0">
                <a:latin typeface="Times New Roman"/>
                <a:cs typeface="Times New Roman"/>
              </a:rPr>
              <a:t>data are refined </a:t>
            </a:r>
            <a:r>
              <a:rPr sz="1200" dirty="0" smtClean="0">
                <a:latin typeface="Times New Roman"/>
                <a:cs typeface="Times New Roman"/>
              </a:rPr>
              <a:t>in an </a:t>
            </a:r>
            <a:r>
              <a:rPr sz="1200" spc="-5" dirty="0" smtClean="0">
                <a:latin typeface="Times New Roman"/>
                <a:cs typeface="Times New Roman"/>
              </a:rPr>
              <a:t>attempt </a:t>
            </a:r>
            <a:r>
              <a:rPr sz="1200" dirty="0" smtClean="0">
                <a:latin typeface="Times New Roman"/>
                <a:cs typeface="Times New Roman"/>
              </a:rPr>
              <a:t>to isolate the</a:t>
            </a:r>
            <a:r>
              <a:rPr sz="1200" spc="10" dirty="0" smtClean="0">
                <a:latin typeface="Times New Roman"/>
                <a:cs typeface="Times New Roman"/>
              </a:rPr>
              <a:t> </a:t>
            </a:r>
            <a:r>
              <a:rPr sz="1200" spc="-5" dirty="0" smtClean="0">
                <a:latin typeface="Times New Roman"/>
                <a:cs typeface="Times New Roman"/>
              </a:rPr>
              <a:t>bug.</a:t>
            </a:r>
            <a:endParaRPr sz="1200" dirty="0" smtClean="0">
              <a:latin typeface="Times New Roman"/>
              <a:cs typeface="Times New Roman"/>
            </a:endParaRPr>
          </a:p>
          <a:p>
            <a:pPr marL="12700" algn="just">
              <a:lnSpc>
                <a:spcPct val="100000"/>
              </a:lnSpc>
              <a:spcBef>
                <a:spcPts val="165"/>
              </a:spcBef>
            </a:pPr>
            <a:r>
              <a:rPr sz="1200" b="1" spc="-5" dirty="0" smtClean="0">
                <a:latin typeface="Times New Roman"/>
                <a:cs typeface="Times New Roman"/>
              </a:rPr>
              <a:t>Automated Debugging.</a:t>
            </a:r>
            <a:endParaRPr sz="1200" dirty="0" smtClean="0">
              <a:latin typeface="Times New Roman"/>
              <a:cs typeface="Times New Roman"/>
            </a:endParaRPr>
          </a:p>
          <a:p>
            <a:pPr marL="469265" marR="10795" indent="-228600" algn="just">
              <a:lnSpc>
                <a:spcPts val="1580"/>
              </a:lnSpc>
              <a:spcBef>
                <a:spcPts val="70"/>
              </a:spcBef>
              <a:buSzPct val="70833"/>
              <a:buFont typeface="Symbol"/>
              <a:buChar char=""/>
              <a:tabLst>
                <a:tab pos="469900" algn="l"/>
              </a:tabLst>
            </a:pPr>
            <a:r>
              <a:rPr sz="1200" spc="-5" dirty="0" smtClean="0">
                <a:latin typeface="Times New Roman"/>
                <a:cs typeface="Times New Roman"/>
              </a:rPr>
              <a:t>Each </a:t>
            </a:r>
            <a:r>
              <a:rPr sz="1200" dirty="0" smtClean="0">
                <a:latin typeface="Times New Roman"/>
                <a:cs typeface="Times New Roman"/>
              </a:rPr>
              <a:t>of these debugging </a:t>
            </a:r>
            <a:r>
              <a:rPr sz="1200" spc="-5" dirty="0" smtClean="0">
                <a:latin typeface="Times New Roman"/>
                <a:cs typeface="Times New Roman"/>
              </a:rPr>
              <a:t>approaches can </a:t>
            </a:r>
            <a:r>
              <a:rPr sz="1200" dirty="0" smtClean="0">
                <a:latin typeface="Times New Roman"/>
                <a:cs typeface="Times New Roman"/>
              </a:rPr>
              <a:t>be </a:t>
            </a:r>
            <a:r>
              <a:rPr sz="1200" spc="-5" dirty="0" smtClean="0">
                <a:latin typeface="Times New Roman"/>
                <a:cs typeface="Times New Roman"/>
              </a:rPr>
              <a:t>supplemented </a:t>
            </a:r>
            <a:r>
              <a:rPr sz="1200" dirty="0" smtClean="0">
                <a:latin typeface="Times New Roman"/>
                <a:cs typeface="Times New Roman"/>
              </a:rPr>
              <a:t>with </a:t>
            </a:r>
            <a:r>
              <a:rPr sz="1200" spc="-5" dirty="0" smtClean="0">
                <a:latin typeface="Times New Roman"/>
                <a:cs typeface="Times New Roman"/>
              </a:rPr>
              <a:t>debugging </a:t>
            </a:r>
            <a:r>
              <a:rPr sz="1200" dirty="0" smtClean="0">
                <a:latin typeface="Times New Roman"/>
                <a:cs typeface="Times New Roman"/>
              </a:rPr>
              <a:t>tools that </a:t>
            </a:r>
            <a:r>
              <a:rPr sz="1200" spc="-5" dirty="0" smtClean="0">
                <a:latin typeface="Times New Roman"/>
                <a:cs typeface="Times New Roman"/>
              </a:rPr>
              <a:t>can  </a:t>
            </a:r>
            <a:r>
              <a:rPr sz="1200" dirty="0" smtClean="0">
                <a:latin typeface="Times New Roman"/>
                <a:cs typeface="Times New Roman"/>
              </a:rPr>
              <a:t>provide </a:t>
            </a:r>
            <a:r>
              <a:rPr sz="1200" spc="-5" dirty="0" smtClean="0">
                <a:latin typeface="Times New Roman"/>
                <a:cs typeface="Times New Roman"/>
              </a:rPr>
              <a:t>you </a:t>
            </a:r>
            <a:r>
              <a:rPr sz="1200" dirty="0" smtClean="0">
                <a:latin typeface="Times New Roman"/>
                <a:cs typeface="Times New Roman"/>
              </a:rPr>
              <a:t>with </a:t>
            </a:r>
            <a:r>
              <a:rPr sz="1200" spc="-5" dirty="0" err="1" smtClean="0">
                <a:latin typeface="Times New Roman"/>
                <a:cs typeface="Times New Roman"/>
              </a:rPr>
              <a:t>semiautomated</a:t>
            </a:r>
            <a:r>
              <a:rPr sz="1200" spc="-5" dirty="0" smtClean="0">
                <a:latin typeface="Times New Roman"/>
                <a:cs typeface="Times New Roman"/>
              </a:rPr>
              <a:t> support as debugging strategies </a:t>
            </a:r>
            <a:r>
              <a:rPr sz="1200" dirty="0" smtClean="0">
                <a:latin typeface="Times New Roman"/>
                <a:cs typeface="Times New Roman"/>
              </a:rPr>
              <a:t>are</a:t>
            </a:r>
            <a:r>
              <a:rPr sz="1200" spc="30" dirty="0" smtClean="0">
                <a:latin typeface="Times New Roman"/>
                <a:cs typeface="Times New Roman"/>
              </a:rPr>
              <a:t> </a:t>
            </a:r>
            <a:r>
              <a:rPr sz="1200" dirty="0" smtClean="0">
                <a:latin typeface="Times New Roman"/>
                <a:cs typeface="Times New Roman"/>
              </a:rPr>
              <a:t>attempted.</a:t>
            </a:r>
          </a:p>
          <a:p>
            <a:pPr marL="469265" marR="5080" indent="-228600" algn="just">
              <a:lnSpc>
                <a:spcPts val="1580"/>
              </a:lnSpc>
              <a:spcBef>
                <a:spcPts val="10"/>
              </a:spcBef>
              <a:buSzPct val="70833"/>
              <a:buFont typeface="Symbol"/>
              <a:buChar char=""/>
              <a:tabLst>
                <a:tab pos="469900" algn="l"/>
              </a:tabLst>
            </a:pPr>
            <a:r>
              <a:rPr sz="1200" spc="-5" dirty="0" smtClean="0">
                <a:latin typeface="Times New Roman"/>
                <a:cs typeface="Times New Roman"/>
              </a:rPr>
              <a:t>Integrated development environments (IDEs) </a:t>
            </a:r>
            <a:r>
              <a:rPr sz="1200" dirty="0" smtClean="0">
                <a:latin typeface="Times New Roman"/>
                <a:cs typeface="Times New Roman"/>
              </a:rPr>
              <a:t>provide a </a:t>
            </a:r>
            <a:r>
              <a:rPr sz="1200" spc="-5" dirty="0" smtClean="0">
                <a:latin typeface="Times New Roman"/>
                <a:cs typeface="Times New Roman"/>
              </a:rPr>
              <a:t>way </a:t>
            </a:r>
            <a:r>
              <a:rPr sz="1200" dirty="0" smtClean="0">
                <a:latin typeface="Times New Roman"/>
                <a:cs typeface="Times New Roman"/>
              </a:rPr>
              <a:t>to </a:t>
            </a:r>
            <a:r>
              <a:rPr sz="1200" spc="-5" dirty="0" smtClean="0">
                <a:latin typeface="Times New Roman"/>
                <a:cs typeface="Times New Roman"/>
              </a:rPr>
              <a:t>capture </a:t>
            </a:r>
            <a:r>
              <a:rPr sz="1200" dirty="0" smtClean="0">
                <a:latin typeface="Times New Roman"/>
                <a:cs typeface="Times New Roman"/>
              </a:rPr>
              <a:t>some of the  </a:t>
            </a:r>
            <a:r>
              <a:rPr sz="1200" spc="-5" dirty="0" smtClean="0">
                <a:latin typeface="Times New Roman"/>
                <a:cs typeface="Times New Roman"/>
              </a:rPr>
              <a:t>language-specific</a:t>
            </a:r>
            <a:r>
              <a:rPr sz="1200" spc="45" dirty="0" smtClean="0">
                <a:latin typeface="Times New Roman"/>
                <a:cs typeface="Times New Roman"/>
              </a:rPr>
              <a:t> </a:t>
            </a:r>
            <a:r>
              <a:rPr sz="1200" spc="-5" dirty="0" smtClean="0">
                <a:latin typeface="Times New Roman"/>
                <a:cs typeface="Times New Roman"/>
              </a:rPr>
              <a:t>predetermined</a:t>
            </a:r>
            <a:r>
              <a:rPr sz="1200" spc="50" dirty="0" smtClean="0">
                <a:latin typeface="Times New Roman"/>
                <a:cs typeface="Times New Roman"/>
              </a:rPr>
              <a:t> </a:t>
            </a:r>
            <a:r>
              <a:rPr sz="1200" spc="-5" dirty="0" smtClean="0">
                <a:latin typeface="Times New Roman"/>
                <a:cs typeface="Times New Roman"/>
              </a:rPr>
              <a:t>errors</a:t>
            </a:r>
            <a:r>
              <a:rPr sz="1200" spc="55" dirty="0" smtClean="0">
                <a:latin typeface="Times New Roman"/>
                <a:cs typeface="Times New Roman"/>
              </a:rPr>
              <a:t> </a:t>
            </a:r>
            <a:r>
              <a:rPr sz="1200" spc="-5" dirty="0" smtClean="0">
                <a:latin typeface="Times New Roman"/>
                <a:cs typeface="Times New Roman"/>
              </a:rPr>
              <a:t>(e.g.,</a:t>
            </a:r>
            <a:r>
              <a:rPr sz="1200" spc="60" dirty="0" smtClean="0">
                <a:latin typeface="Times New Roman"/>
                <a:cs typeface="Times New Roman"/>
              </a:rPr>
              <a:t> </a:t>
            </a:r>
            <a:r>
              <a:rPr sz="1200" spc="-5" dirty="0" smtClean="0">
                <a:latin typeface="Times New Roman"/>
                <a:cs typeface="Times New Roman"/>
              </a:rPr>
              <a:t>missing</a:t>
            </a:r>
            <a:r>
              <a:rPr sz="1200" spc="40" dirty="0" smtClean="0">
                <a:latin typeface="Times New Roman"/>
                <a:cs typeface="Times New Roman"/>
              </a:rPr>
              <a:t> </a:t>
            </a:r>
            <a:r>
              <a:rPr sz="1200" dirty="0" smtClean="0">
                <a:latin typeface="Times New Roman"/>
                <a:cs typeface="Times New Roman"/>
              </a:rPr>
              <a:t>end-of-statement</a:t>
            </a:r>
            <a:r>
              <a:rPr sz="1200" spc="50" dirty="0" smtClean="0">
                <a:latin typeface="Times New Roman"/>
                <a:cs typeface="Times New Roman"/>
              </a:rPr>
              <a:t> </a:t>
            </a:r>
            <a:r>
              <a:rPr sz="1200" spc="-5" dirty="0" smtClean="0">
                <a:latin typeface="Times New Roman"/>
                <a:cs typeface="Times New Roman"/>
              </a:rPr>
              <a:t>characters,</a:t>
            </a:r>
            <a:endParaRPr sz="1200" dirty="0" smtClean="0">
              <a:latin typeface="Times New Roman"/>
              <a:cs typeface="Times New Roman"/>
            </a:endParaRPr>
          </a:p>
          <a:p>
            <a:pPr marL="469265" algn="just">
              <a:lnSpc>
                <a:spcPct val="100000"/>
              </a:lnSpc>
              <a:spcBef>
                <a:spcPts val="80"/>
              </a:spcBef>
            </a:pPr>
            <a:r>
              <a:rPr sz="1200" spc="-5" dirty="0" smtClean="0">
                <a:latin typeface="Times New Roman"/>
                <a:cs typeface="Times New Roman"/>
              </a:rPr>
              <a:t>undefined variables, and so </a:t>
            </a:r>
            <a:r>
              <a:rPr sz="1200" dirty="0" smtClean="0">
                <a:latin typeface="Times New Roman"/>
                <a:cs typeface="Times New Roman"/>
              </a:rPr>
              <a:t>on) </a:t>
            </a:r>
            <a:r>
              <a:rPr sz="1200" spc="-5" dirty="0" smtClean="0">
                <a:latin typeface="Times New Roman"/>
                <a:cs typeface="Times New Roman"/>
              </a:rPr>
              <a:t>without requiring</a:t>
            </a:r>
            <a:r>
              <a:rPr sz="1200" spc="45" dirty="0" smtClean="0">
                <a:latin typeface="Times New Roman"/>
                <a:cs typeface="Times New Roman"/>
              </a:rPr>
              <a:t> </a:t>
            </a:r>
            <a:r>
              <a:rPr sz="1200" spc="-5" dirty="0" smtClean="0">
                <a:latin typeface="Times New Roman"/>
                <a:cs typeface="Times New Roman"/>
              </a:rPr>
              <a:t>compilation.”</a:t>
            </a:r>
            <a:endParaRPr sz="1200" dirty="0" smtClean="0">
              <a:latin typeface="Times New Roman"/>
              <a:cs typeface="Times New Roman"/>
            </a:endParaRPr>
          </a:p>
          <a:p>
            <a:pPr marL="469265" marR="10160" indent="-228600" algn="just">
              <a:lnSpc>
                <a:spcPct val="110000"/>
              </a:lnSpc>
              <a:buSzPct val="70833"/>
              <a:buFont typeface="Symbol"/>
              <a:buChar char=""/>
              <a:tabLst>
                <a:tab pos="508000" algn="l"/>
              </a:tabLst>
            </a:pPr>
            <a:r>
              <a:rPr dirty="0" smtClean="0"/>
              <a:t>	</a:t>
            </a:r>
            <a:r>
              <a:rPr sz="1200" dirty="0" smtClean="0">
                <a:latin typeface="Times New Roman"/>
                <a:cs typeface="Times New Roman"/>
              </a:rPr>
              <a:t>A </a:t>
            </a:r>
            <a:r>
              <a:rPr sz="1200" spc="-5" dirty="0" smtClean="0">
                <a:latin typeface="Times New Roman"/>
                <a:cs typeface="Times New Roman"/>
              </a:rPr>
              <a:t>wide </a:t>
            </a:r>
            <a:r>
              <a:rPr sz="1200" dirty="0" smtClean="0">
                <a:latin typeface="Times New Roman"/>
                <a:cs typeface="Times New Roman"/>
              </a:rPr>
              <a:t>variety </a:t>
            </a:r>
            <a:r>
              <a:rPr sz="1200" spc="5" dirty="0" smtClean="0">
                <a:latin typeface="Times New Roman"/>
                <a:cs typeface="Times New Roman"/>
              </a:rPr>
              <a:t>of </a:t>
            </a:r>
            <a:r>
              <a:rPr sz="1200" dirty="0" smtClean="0">
                <a:latin typeface="Times New Roman"/>
                <a:cs typeface="Times New Roman"/>
              </a:rPr>
              <a:t>debugging </a:t>
            </a:r>
            <a:r>
              <a:rPr sz="1200" spc="-5" dirty="0" smtClean="0">
                <a:latin typeface="Times New Roman"/>
                <a:cs typeface="Times New Roman"/>
              </a:rPr>
              <a:t>compilers, </a:t>
            </a:r>
            <a:r>
              <a:rPr sz="1200" dirty="0" smtClean="0">
                <a:latin typeface="Times New Roman"/>
                <a:cs typeface="Times New Roman"/>
              </a:rPr>
              <a:t>dynamic </a:t>
            </a:r>
            <a:r>
              <a:rPr sz="1200" spc="-5" dirty="0" smtClean="0">
                <a:latin typeface="Times New Roman"/>
                <a:cs typeface="Times New Roman"/>
              </a:rPr>
              <a:t>debugging aids (“tracers”), automatic  test-case generators, and cross-reference </a:t>
            </a:r>
            <a:r>
              <a:rPr sz="1200" dirty="0" smtClean="0">
                <a:latin typeface="Times New Roman"/>
                <a:cs typeface="Times New Roman"/>
              </a:rPr>
              <a:t>mapping tools </a:t>
            </a:r>
            <a:r>
              <a:rPr sz="1200" spc="-5" dirty="0" smtClean="0">
                <a:latin typeface="Times New Roman"/>
                <a:cs typeface="Times New Roman"/>
              </a:rPr>
              <a:t>are available. </a:t>
            </a:r>
            <a:r>
              <a:rPr sz="1200" dirty="0" smtClean="0">
                <a:latin typeface="Times New Roman"/>
                <a:cs typeface="Times New Roman"/>
              </a:rPr>
              <a:t>However, tools </a:t>
            </a:r>
            <a:r>
              <a:rPr sz="1200" spc="-5" dirty="0" smtClean="0">
                <a:latin typeface="Times New Roman"/>
                <a:cs typeface="Times New Roman"/>
              </a:rPr>
              <a:t>are  </a:t>
            </a:r>
            <a:r>
              <a:rPr sz="1200" dirty="0" smtClean="0">
                <a:latin typeface="Times New Roman"/>
                <a:cs typeface="Times New Roman"/>
              </a:rPr>
              <a:t>not a substitute for careful </a:t>
            </a:r>
            <a:r>
              <a:rPr sz="1200" spc="-5" dirty="0" smtClean="0">
                <a:latin typeface="Times New Roman"/>
                <a:cs typeface="Times New Roman"/>
              </a:rPr>
              <a:t>evaluation </a:t>
            </a:r>
            <a:r>
              <a:rPr sz="1200" dirty="0" smtClean="0">
                <a:latin typeface="Times New Roman"/>
                <a:cs typeface="Times New Roman"/>
              </a:rPr>
              <a:t>based on a </a:t>
            </a:r>
            <a:r>
              <a:rPr sz="1200" spc="-5" dirty="0" smtClean="0">
                <a:latin typeface="Times New Roman"/>
                <a:cs typeface="Times New Roman"/>
              </a:rPr>
              <a:t>complete design</a:t>
            </a:r>
            <a:r>
              <a:rPr sz="1200" spc="60" dirty="0" smtClean="0">
                <a:latin typeface="Times New Roman"/>
                <a:cs typeface="Times New Roman"/>
              </a:rPr>
              <a:t> </a:t>
            </a:r>
            <a:r>
              <a:rPr sz="1200" dirty="0" smtClean="0">
                <a:latin typeface="Times New Roman"/>
                <a:cs typeface="Times New Roman"/>
              </a:rPr>
              <a:t>model and </a:t>
            </a:r>
            <a:r>
              <a:rPr sz="1200" spc="-5" dirty="0" smtClean="0">
                <a:latin typeface="Times New Roman"/>
                <a:cs typeface="Times New Roman"/>
              </a:rPr>
              <a:t>clear </a:t>
            </a:r>
            <a:r>
              <a:rPr sz="1200" dirty="0" smtClean="0">
                <a:latin typeface="Times New Roman"/>
                <a:cs typeface="Times New Roman"/>
              </a:rPr>
              <a:t>source</a:t>
            </a:r>
          </a:p>
          <a:p>
            <a:pPr marL="469265">
              <a:lnSpc>
                <a:spcPct val="100000"/>
              </a:lnSpc>
              <a:spcBef>
                <a:spcPts val="160"/>
              </a:spcBef>
            </a:pPr>
            <a:r>
              <a:rPr sz="1200" spc="-5" dirty="0" smtClean="0">
                <a:latin typeface="Times New Roman"/>
                <a:cs typeface="Times New Roman"/>
              </a:rPr>
              <a:t>code</a:t>
            </a:r>
            <a:r>
              <a:rPr sz="850" spc="-5" dirty="0" smtClean="0">
                <a:latin typeface="Arial"/>
                <a:cs typeface="Arial"/>
              </a:rPr>
              <a:t>.</a:t>
            </a:r>
            <a:endParaRPr sz="850" dirty="0" smtClean="0">
              <a:latin typeface="Arial"/>
              <a:cs typeface="Arial"/>
            </a:endParaRPr>
          </a:p>
          <a:p>
            <a:pPr>
              <a:lnSpc>
                <a:spcPct val="100000"/>
              </a:lnSpc>
              <a:spcBef>
                <a:spcPts val="5"/>
              </a:spcBef>
            </a:pPr>
            <a:endParaRPr sz="1100" dirty="0">
              <a:latin typeface="Arial"/>
              <a:cs typeface="Arial"/>
            </a:endParaRPr>
          </a:p>
          <a:p>
            <a:pPr marL="12700" algn="just">
              <a:lnSpc>
                <a:spcPct val="100000"/>
              </a:lnSpc>
            </a:pPr>
            <a:r>
              <a:rPr sz="1200" b="1" spc="-5" dirty="0">
                <a:latin typeface="Times New Roman"/>
                <a:cs typeface="Times New Roman"/>
              </a:rPr>
              <a:t>SOFTWARE TESTING</a:t>
            </a:r>
            <a:r>
              <a:rPr sz="1200" b="1" dirty="0">
                <a:latin typeface="Times New Roman"/>
                <a:cs typeface="Times New Roman"/>
              </a:rPr>
              <a:t> </a:t>
            </a:r>
            <a:r>
              <a:rPr sz="1200" b="1" spc="-5" dirty="0">
                <a:latin typeface="Times New Roman"/>
                <a:cs typeface="Times New Roman"/>
              </a:rPr>
              <a:t>FUNDAMENTALS</a:t>
            </a:r>
            <a:endParaRPr sz="1200" dirty="0">
              <a:latin typeface="Times New Roman"/>
              <a:cs typeface="Times New Roman"/>
            </a:endParaRPr>
          </a:p>
          <a:p>
            <a:pPr marL="469265" marR="8255" indent="-228600" algn="just">
              <a:lnSpc>
                <a:spcPct val="110800"/>
              </a:lnSpc>
              <a:spcBef>
                <a:spcPts val="770"/>
              </a:spcBef>
              <a:buFont typeface="Symbol"/>
              <a:buChar char=""/>
              <a:tabLst>
                <a:tab pos="469900" algn="l"/>
              </a:tabLst>
            </a:pPr>
            <a:r>
              <a:rPr sz="1200" dirty="0">
                <a:latin typeface="Times New Roman"/>
                <a:cs typeface="Times New Roman"/>
              </a:rPr>
              <a:t>The </a:t>
            </a:r>
            <a:r>
              <a:rPr sz="1200" spc="-5" dirty="0">
                <a:latin typeface="Times New Roman"/>
                <a:cs typeface="Times New Roman"/>
              </a:rPr>
              <a:t>goal </a:t>
            </a:r>
            <a:r>
              <a:rPr sz="1200" dirty="0">
                <a:latin typeface="Times New Roman"/>
                <a:cs typeface="Times New Roman"/>
              </a:rPr>
              <a:t>of testing </a:t>
            </a:r>
            <a:r>
              <a:rPr sz="1200" spc="-5" dirty="0">
                <a:latin typeface="Times New Roman"/>
                <a:cs typeface="Times New Roman"/>
              </a:rPr>
              <a:t>is </a:t>
            </a:r>
            <a:r>
              <a:rPr sz="1200" dirty="0">
                <a:latin typeface="Times New Roman"/>
                <a:cs typeface="Times New Roman"/>
              </a:rPr>
              <a:t>to find </a:t>
            </a:r>
            <a:r>
              <a:rPr sz="1200" spc="-5" dirty="0">
                <a:latin typeface="Times New Roman"/>
                <a:cs typeface="Times New Roman"/>
              </a:rPr>
              <a:t>errors, and </a:t>
            </a:r>
            <a:r>
              <a:rPr sz="1200" dirty="0">
                <a:latin typeface="Times New Roman"/>
                <a:cs typeface="Times New Roman"/>
              </a:rPr>
              <a:t>a </a:t>
            </a:r>
            <a:r>
              <a:rPr sz="1200" spc="-5" dirty="0">
                <a:latin typeface="Times New Roman"/>
                <a:cs typeface="Times New Roman"/>
              </a:rPr>
              <a:t>good </a:t>
            </a:r>
            <a:r>
              <a:rPr sz="1200" dirty="0">
                <a:latin typeface="Times New Roman"/>
                <a:cs typeface="Times New Roman"/>
              </a:rPr>
              <a:t>test </a:t>
            </a:r>
            <a:r>
              <a:rPr sz="1200" spc="-5" dirty="0">
                <a:latin typeface="Times New Roman"/>
                <a:cs typeface="Times New Roman"/>
              </a:rPr>
              <a:t>is </a:t>
            </a:r>
            <a:r>
              <a:rPr sz="1200" dirty="0">
                <a:latin typeface="Times New Roman"/>
                <a:cs typeface="Times New Roman"/>
              </a:rPr>
              <a:t>one that </a:t>
            </a:r>
            <a:r>
              <a:rPr sz="1200" spc="-5" dirty="0">
                <a:latin typeface="Times New Roman"/>
                <a:cs typeface="Times New Roman"/>
              </a:rPr>
              <a:t>has </a:t>
            </a:r>
            <a:r>
              <a:rPr sz="1200" dirty="0">
                <a:latin typeface="Times New Roman"/>
                <a:cs typeface="Times New Roman"/>
              </a:rPr>
              <a:t>a </a:t>
            </a:r>
            <a:r>
              <a:rPr sz="1200" spc="-5" dirty="0">
                <a:latin typeface="Times New Roman"/>
                <a:cs typeface="Times New Roman"/>
              </a:rPr>
              <a:t>high </a:t>
            </a:r>
            <a:r>
              <a:rPr sz="1200" dirty="0">
                <a:latin typeface="Times New Roman"/>
                <a:cs typeface="Times New Roman"/>
              </a:rPr>
              <a:t>probability </a:t>
            </a:r>
            <a:r>
              <a:rPr sz="1200" spc="5" dirty="0">
                <a:latin typeface="Times New Roman"/>
                <a:cs typeface="Times New Roman"/>
              </a:rPr>
              <a:t>of  </a:t>
            </a:r>
            <a:r>
              <a:rPr sz="1200" dirty="0">
                <a:latin typeface="Times New Roman"/>
                <a:cs typeface="Times New Roman"/>
              </a:rPr>
              <a:t>finding </a:t>
            </a:r>
            <a:r>
              <a:rPr sz="1200" spc="-5" dirty="0">
                <a:latin typeface="Times New Roman"/>
                <a:cs typeface="Times New Roman"/>
              </a:rPr>
              <a:t>an</a:t>
            </a:r>
            <a:r>
              <a:rPr sz="1200" spc="-10" dirty="0">
                <a:latin typeface="Times New Roman"/>
                <a:cs typeface="Times New Roman"/>
              </a:rPr>
              <a:t> </a:t>
            </a:r>
            <a:r>
              <a:rPr sz="1200" spc="-5" dirty="0">
                <a:latin typeface="Times New Roman"/>
                <a:cs typeface="Times New Roman"/>
              </a:rPr>
              <a:t>error.</a:t>
            </a:r>
            <a:endParaRPr sz="1200" dirty="0">
              <a:latin typeface="Times New Roman"/>
              <a:cs typeface="Times New Roman"/>
            </a:endParaRPr>
          </a:p>
          <a:p>
            <a:pPr marL="12700" marR="8890" algn="just">
              <a:lnSpc>
                <a:spcPct val="102499"/>
              </a:lnSpc>
              <a:spcBef>
                <a:spcPts val="1105"/>
              </a:spcBef>
            </a:pPr>
            <a:r>
              <a:rPr sz="1200" dirty="0">
                <a:latin typeface="Times New Roman"/>
                <a:cs typeface="Times New Roman"/>
              </a:rPr>
              <a:t>The </a:t>
            </a:r>
            <a:r>
              <a:rPr sz="1200" spc="-5" dirty="0">
                <a:latin typeface="Times New Roman"/>
                <a:cs typeface="Times New Roman"/>
              </a:rPr>
              <a:t>tests themselves </a:t>
            </a:r>
            <a:r>
              <a:rPr sz="1200" dirty="0">
                <a:latin typeface="Times New Roman"/>
                <a:cs typeface="Times New Roman"/>
              </a:rPr>
              <a:t>must exhibit 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characteristics </a:t>
            </a:r>
            <a:r>
              <a:rPr sz="1200" dirty="0">
                <a:latin typeface="Times New Roman"/>
                <a:cs typeface="Times New Roman"/>
              </a:rPr>
              <a:t>that </a:t>
            </a:r>
            <a:r>
              <a:rPr sz="1200" spc="-5" dirty="0">
                <a:latin typeface="Times New Roman"/>
                <a:cs typeface="Times New Roman"/>
              </a:rPr>
              <a:t>achieve </a:t>
            </a:r>
            <a:r>
              <a:rPr sz="1200" dirty="0">
                <a:latin typeface="Times New Roman"/>
                <a:cs typeface="Times New Roman"/>
              </a:rPr>
              <a:t>the </a:t>
            </a:r>
            <a:r>
              <a:rPr sz="1200" spc="-5" dirty="0">
                <a:latin typeface="Times New Roman"/>
                <a:cs typeface="Times New Roman"/>
              </a:rPr>
              <a:t>goal </a:t>
            </a:r>
            <a:r>
              <a:rPr sz="1200" dirty="0">
                <a:latin typeface="Times New Roman"/>
                <a:cs typeface="Times New Roman"/>
              </a:rPr>
              <a:t>of finding the most  </a:t>
            </a:r>
            <a:r>
              <a:rPr sz="1200" spc="-5" dirty="0">
                <a:latin typeface="Times New Roman"/>
                <a:cs typeface="Times New Roman"/>
              </a:rPr>
              <a:t>errors with </a:t>
            </a:r>
            <a:r>
              <a:rPr sz="1200" dirty="0">
                <a:latin typeface="Times New Roman"/>
                <a:cs typeface="Times New Roman"/>
              </a:rPr>
              <a:t>a minimum of </a:t>
            </a:r>
            <a:r>
              <a:rPr sz="1200" spc="-5" dirty="0">
                <a:latin typeface="Times New Roman"/>
                <a:cs typeface="Times New Roman"/>
              </a:rPr>
              <a:t>effort.</a:t>
            </a:r>
            <a:endParaRPr sz="1200" dirty="0">
              <a:latin typeface="Times New Roman"/>
              <a:cs typeface="Times New Roman"/>
            </a:endParaRPr>
          </a:p>
          <a:p>
            <a:pPr marL="469265" indent="-228600">
              <a:lnSpc>
                <a:spcPct val="100000"/>
              </a:lnSpc>
              <a:spcBef>
                <a:spcPts val="885"/>
              </a:spcBef>
              <a:buFont typeface="Wingdings"/>
              <a:buChar char=""/>
              <a:tabLst>
                <a:tab pos="469900" algn="l"/>
              </a:tabLst>
            </a:pPr>
            <a:r>
              <a:rPr sz="1200" b="1" spc="-5" dirty="0">
                <a:latin typeface="Times New Roman"/>
                <a:cs typeface="Times New Roman"/>
              </a:rPr>
              <a:t>Testability</a:t>
            </a:r>
            <a:endParaRPr sz="1200" dirty="0">
              <a:latin typeface="Times New Roman"/>
              <a:cs typeface="Times New Roman"/>
            </a:endParaRPr>
          </a:p>
          <a:p>
            <a:pPr marL="469265" indent="-228600">
              <a:lnSpc>
                <a:spcPct val="100000"/>
              </a:lnSpc>
              <a:spcBef>
                <a:spcPts val="145"/>
              </a:spcBef>
              <a:buFont typeface="Wingdings"/>
              <a:buChar char=""/>
              <a:tabLst>
                <a:tab pos="469900" algn="l"/>
              </a:tabLst>
            </a:pPr>
            <a:r>
              <a:rPr sz="1200" b="1" spc="-5" dirty="0">
                <a:latin typeface="Times New Roman"/>
                <a:cs typeface="Times New Roman"/>
              </a:rPr>
              <a:t>Operability</a:t>
            </a:r>
            <a:endParaRPr sz="1200" dirty="0">
              <a:latin typeface="Times New Roman"/>
              <a:cs typeface="Times New Roman"/>
            </a:endParaRPr>
          </a:p>
          <a:p>
            <a:pPr marL="469265" indent="-228600">
              <a:lnSpc>
                <a:spcPct val="100000"/>
              </a:lnSpc>
              <a:spcBef>
                <a:spcPts val="135"/>
              </a:spcBef>
              <a:buFont typeface="Wingdings"/>
              <a:buChar char=""/>
              <a:tabLst>
                <a:tab pos="469900" algn="l"/>
              </a:tabLst>
            </a:pPr>
            <a:r>
              <a:rPr sz="1200" b="1" spc="-5" dirty="0">
                <a:latin typeface="Times New Roman"/>
                <a:cs typeface="Times New Roman"/>
              </a:rPr>
              <a:t>Observability</a:t>
            </a:r>
            <a:r>
              <a:rPr sz="1200" spc="-5" dirty="0">
                <a:latin typeface="Times New Roman"/>
                <a:cs typeface="Times New Roman"/>
              </a:rPr>
              <a:t>.</a:t>
            </a:r>
            <a:endParaRPr sz="1200" dirty="0">
              <a:latin typeface="Times New Roman"/>
              <a:cs typeface="Times New Roman"/>
            </a:endParaRPr>
          </a:p>
          <a:p>
            <a:pPr marL="469265" indent="-228600">
              <a:lnSpc>
                <a:spcPct val="100000"/>
              </a:lnSpc>
              <a:spcBef>
                <a:spcPts val="145"/>
              </a:spcBef>
              <a:buFont typeface="Wingdings"/>
              <a:buChar char=""/>
              <a:tabLst>
                <a:tab pos="469900" algn="l"/>
              </a:tabLst>
            </a:pPr>
            <a:r>
              <a:rPr sz="1200" b="1" spc="-5" dirty="0">
                <a:latin typeface="Times New Roman"/>
                <a:cs typeface="Times New Roman"/>
              </a:rPr>
              <a:t>Controllability</a:t>
            </a:r>
            <a:r>
              <a:rPr sz="1200" spc="-5" dirty="0">
                <a:latin typeface="Times New Roman"/>
                <a:cs typeface="Times New Roman"/>
              </a:rPr>
              <a:t>.</a:t>
            </a:r>
            <a:endParaRPr sz="1200" dirty="0">
              <a:latin typeface="Times New Roman"/>
              <a:cs typeface="Times New Roman"/>
            </a:endParaRPr>
          </a:p>
          <a:p>
            <a:pPr marL="469265" indent="-228600">
              <a:lnSpc>
                <a:spcPct val="100000"/>
              </a:lnSpc>
              <a:spcBef>
                <a:spcPts val="145"/>
              </a:spcBef>
              <a:buFont typeface="Wingdings"/>
              <a:buChar char=""/>
              <a:tabLst>
                <a:tab pos="469900" algn="l"/>
              </a:tabLst>
            </a:pPr>
            <a:r>
              <a:rPr sz="1200" b="1" spc="-5" dirty="0">
                <a:latin typeface="Times New Roman"/>
                <a:cs typeface="Times New Roman"/>
              </a:rPr>
              <a:t>Decomposability</a:t>
            </a:r>
            <a:r>
              <a:rPr sz="1200" spc="-5" dirty="0">
                <a:latin typeface="Times New Roman"/>
                <a:cs typeface="Times New Roman"/>
              </a:rPr>
              <a:t>.</a:t>
            </a:r>
            <a:endParaRPr sz="1200" dirty="0">
              <a:latin typeface="Times New Roman"/>
              <a:cs typeface="Times New Roman"/>
            </a:endParaRPr>
          </a:p>
          <a:p>
            <a:pPr marL="469265" indent="-228600">
              <a:lnSpc>
                <a:spcPct val="100000"/>
              </a:lnSpc>
              <a:spcBef>
                <a:spcPts val="165"/>
              </a:spcBef>
              <a:buFont typeface="Wingdings"/>
              <a:buChar char=""/>
              <a:tabLst>
                <a:tab pos="469900" algn="l"/>
              </a:tabLst>
            </a:pPr>
            <a:r>
              <a:rPr sz="1200" b="1" spc="-5" dirty="0">
                <a:latin typeface="Times New Roman"/>
                <a:cs typeface="Times New Roman"/>
              </a:rPr>
              <a:t>Simplicity</a:t>
            </a:r>
            <a:endParaRPr sz="1200" dirty="0">
              <a:latin typeface="Times New Roman"/>
              <a:cs typeface="Times New Roman"/>
            </a:endParaRPr>
          </a:p>
          <a:p>
            <a:pPr marL="469265" indent="-228600">
              <a:lnSpc>
                <a:spcPct val="100000"/>
              </a:lnSpc>
              <a:spcBef>
                <a:spcPts val="120"/>
              </a:spcBef>
              <a:buFont typeface="Wingdings"/>
              <a:buChar char=""/>
              <a:tabLst>
                <a:tab pos="469900" algn="l"/>
              </a:tabLst>
            </a:pPr>
            <a:r>
              <a:rPr sz="1200" b="1" dirty="0">
                <a:latin typeface="Times New Roman"/>
                <a:cs typeface="Times New Roman"/>
              </a:rPr>
              <a:t>Stability</a:t>
            </a:r>
            <a:r>
              <a:rPr sz="1200" dirty="0">
                <a:latin typeface="Times New Roman"/>
                <a:cs typeface="Times New Roman"/>
              </a:rPr>
              <a:t>.</a:t>
            </a:r>
          </a:p>
          <a:p>
            <a:pPr marL="469265" indent="-228600">
              <a:lnSpc>
                <a:spcPct val="100000"/>
              </a:lnSpc>
              <a:spcBef>
                <a:spcPts val="160"/>
              </a:spcBef>
              <a:buFont typeface="Wingdings"/>
              <a:buChar char=""/>
              <a:tabLst>
                <a:tab pos="469900" algn="l"/>
              </a:tabLst>
            </a:pPr>
            <a:r>
              <a:rPr sz="1200" b="1" dirty="0">
                <a:latin typeface="Times New Roman"/>
                <a:cs typeface="Times New Roman"/>
              </a:rPr>
              <a:t>Understandability</a:t>
            </a:r>
            <a:r>
              <a:rPr sz="1200" dirty="0">
                <a:latin typeface="Times New Roman"/>
                <a:cs typeface="Times New Roman"/>
              </a:rPr>
              <a:t>.</a:t>
            </a:r>
          </a:p>
        </p:txBody>
      </p:sp>
    </p:spTree>
    <p:extLst>
      <p:ext uri="{BB962C8B-B14F-4D97-AF65-F5344CB8AC3E}">
        <p14:creationId xmlns:p14="http://schemas.microsoft.com/office/powerpoint/2010/main" val="41869332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129</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9507"/>
            <a:ext cx="5971540" cy="7957820"/>
          </a:xfrm>
          <a:prstGeom prst="rect">
            <a:avLst/>
          </a:prstGeom>
        </p:spPr>
        <p:txBody>
          <a:bodyPr vert="horz" wrap="square" lIns="0" tIns="12700" rIns="0" bIns="0" rtlCol="0">
            <a:spAutoFit/>
          </a:bodyPr>
          <a:lstStyle/>
          <a:p>
            <a:pPr marL="12700" algn="just">
              <a:lnSpc>
                <a:spcPct val="100000"/>
              </a:lnSpc>
              <a:spcBef>
                <a:spcPts val="100"/>
              </a:spcBef>
            </a:pPr>
            <a:r>
              <a:rPr sz="1200" b="1" spc="-5" dirty="0">
                <a:latin typeface="Times New Roman"/>
                <a:cs typeface="Times New Roman"/>
              </a:rPr>
              <a:t>Test Characteristics</a:t>
            </a:r>
            <a:endParaRPr sz="1200">
              <a:latin typeface="Times New Roman"/>
              <a:cs typeface="Times New Roman"/>
            </a:endParaRPr>
          </a:p>
          <a:p>
            <a:pPr marL="469265" marR="7620" indent="-228600" algn="just">
              <a:lnSpc>
                <a:spcPct val="110000"/>
              </a:lnSpc>
              <a:spcBef>
                <a:spcPts val="780"/>
              </a:spcBef>
              <a:buFont typeface="Symbol"/>
              <a:buChar char=""/>
              <a:tabLst>
                <a:tab pos="469900" algn="l"/>
              </a:tabLst>
            </a:pPr>
            <a:r>
              <a:rPr sz="1200" spc="-5" dirty="0">
                <a:latin typeface="Times New Roman"/>
                <a:cs typeface="Times New Roman"/>
              </a:rPr>
              <a:t>A good </a:t>
            </a:r>
            <a:r>
              <a:rPr sz="1200" dirty="0">
                <a:latin typeface="Times New Roman"/>
                <a:cs typeface="Times New Roman"/>
              </a:rPr>
              <a:t>test </a:t>
            </a:r>
            <a:r>
              <a:rPr sz="1200" spc="-5" dirty="0">
                <a:latin typeface="Times New Roman"/>
                <a:cs typeface="Times New Roman"/>
              </a:rPr>
              <a:t>has </a:t>
            </a:r>
            <a:r>
              <a:rPr sz="1200" dirty="0">
                <a:latin typeface="Times New Roman"/>
                <a:cs typeface="Times New Roman"/>
              </a:rPr>
              <a:t>a </a:t>
            </a:r>
            <a:r>
              <a:rPr sz="1200" spc="-5" dirty="0">
                <a:latin typeface="Times New Roman"/>
                <a:cs typeface="Times New Roman"/>
              </a:rPr>
              <a:t>high </a:t>
            </a:r>
            <a:r>
              <a:rPr sz="1200" dirty="0">
                <a:latin typeface="Times New Roman"/>
                <a:cs typeface="Times New Roman"/>
              </a:rPr>
              <a:t>probability of finding </a:t>
            </a:r>
            <a:r>
              <a:rPr sz="1200" spc="-5" dirty="0">
                <a:latin typeface="Times New Roman"/>
                <a:cs typeface="Times New Roman"/>
              </a:rPr>
              <a:t>an error. </a:t>
            </a:r>
            <a:r>
              <a:rPr sz="1200" dirty="0">
                <a:latin typeface="Times New Roman"/>
                <a:cs typeface="Times New Roman"/>
              </a:rPr>
              <a:t>To </a:t>
            </a:r>
            <a:r>
              <a:rPr sz="1200" spc="-5" dirty="0">
                <a:latin typeface="Times New Roman"/>
                <a:cs typeface="Times New Roman"/>
              </a:rPr>
              <a:t>achieve </a:t>
            </a:r>
            <a:r>
              <a:rPr sz="1200" dirty="0">
                <a:latin typeface="Times New Roman"/>
                <a:cs typeface="Times New Roman"/>
              </a:rPr>
              <a:t>this </a:t>
            </a:r>
            <a:r>
              <a:rPr sz="1200" spc="-5" dirty="0">
                <a:latin typeface="Times New Roman"/>
                <a:cs typeface="Times New Roman"/>
              </a:rPr>
              <a:t>goal, </a:t>
            </a:r>
            <a:r>
              <a:rPr sz="1200" dirty="0">
                <a:latin typeface="Times New Roman"/>
                <a:cs typeface="Times New Roman"/>
              </a:rPr>
              <a:t>the </a:t>
            </a:r>
            <a:r>
              <a:rPr sz="1200" spc="-5" dirty="0">
                <a:latin typeface="Times New Roman"/>
                <a:cs typeface="Times New Roman"/>
              </a:rPr>
              <a:t>tester </a:t>
            </a:r>
            <a:r>
              <a:rPr sz="1200" dirty="0">
                <a:latin typeface="Times New Roman"/>
                <a:cs typeface="Times New Roman"/>
              </a:rPr>
              <a:t>must  </a:t>
            </a:r>
            <a:r>
              <a:rPr sz="1200" spc="-5" dirty="0">
                <a:latin typeface="Times New Roman"/>
                <a:cs typeface="Times New Roman"/>
              </a:rPr>
              <a:t>understand</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5" dirty="0">
                <a:latin typeface="Times New Roman"/>
                <a:cs typeface="Times New Roman"/>
              </a:rPr>
              <a:t>software</a:t>
            </a:r>
            <a:r>
              <a:rPr sz="1200" spc="-4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spc="-5" dirty="0">
                <a:latin typeface="Times New Roman"/>
                <a:cs typeface="Times New Roman"/>
              </a:rPr>
              <a:t>attempt</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spc="-5" dirty="0">
                <a:latin typeface="Times New Roman"/>
                <a:cs typeface="Times New Roman"/>
              </a:rPr>
              <a:t>develop</a:t>
            </a:r>
            <a:r>
              <a:rPr sz="1200" spc="-2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spc="-5" dirty="0">
                <a:latin typeface="Times New Roman"/>
                <a:cs typeface="Times New Roman"/>
              </a:rPr>
              <a:t>mental</a:t>
            </a:r>
            <a:r>
              <a:rPr sz="1200" spc="-30" dirty="0">
                <a:latin typeface="Times New Roman"/>
                <a:cs typeface="Times New Roman"/>
              </a:rPr>
              <a:t> </a:t>
            </a:r>
            <a:r>
              <a:rPr sz="1200" spc="-5" dirty="0">
                <a:latin typeface="Times New Roman"/>
                <a:cs typeface="Times New Roman"/>
              </a:rPr>
              <a:t>picture</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how</a:t>
            </a:r>
            <a:r>
              <a:rPr sz="1200" spc="-3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software</a:t>
            </a:r>
            <a:r>
              <a:rPr sz="1200" spc="-40" dirty="0">
                <a:latin typeface="Times New Roman"/>
                <a:cs typeface="Times New Roman"/>
              </a:rPr>
              <a:t> </a:t>
            </a:r>
            <a:r>
              <a:rPr sz="1200" dirty="0">
                <a:latin typeface="Times New Roman"/>
                <a:cs typeface="Times New Roman"/>
              </a:rPr>
              <a:t>might  </a:t>
            </a:r>
            <a:r>
              <a:rPr sz="1200" spc="-5" dirty="0">
                <a:latin typeface="Times New Roman"/>
                <a:cs typeface="Times New Roman"/>
              </a:rPr>
              <a:t>fail.</a:t>
            </a:r>
            <a:endParaRPr sz="1200">
              <a:latin typeface="Times New Roman"/>
              <a:cs typeface="Times New Roman"/>
            </a:endParaRPr>
          </a:p>
          <a:p>
            <a:pPr marL="469265" marR="9525" indent="-228600" algn="just">
              <a:lnSpc>
                <a:spcPct val="110000"/>
              </a:lnSpc>
              <a:spcBef>
                <a:spcPts val="95"/>
              </a:spcBef>
              <a:buFont typeface="Symbol"/>
              <a:buChar char=""/>
              <a:tabLst>
                <a:tab pos="469900" algn="l"/>
              </a:tabLst>
            </a:pPr>
            <a:r>
              <a:rPr sz="1200" spc="-5" dirty="0">
                <a:latin typeface="Times New Roman"/>
                <a:cs typeface="Times New Roman"/>
              </a:rPr>
              <a:t>A good </a:t>
            </a:r>
            <a:r>
              <a:rPr sz="1200" dirty="0">
                <a:latin typeface="Times New Roman"/>
                <a:cs typeface="Times New Roman"/>
              </a:rPr>
              <a:t>test </a:t>
            </a:r>
            <a:r>
              <a:rPr sz="1200" spc="-5" dirty="0">
                <a:latin typeface="Times New Roman"/>
                <a:cs typeface="Times New Roman"/>
              </a:rPr>
              <a:t>is </a:t>
            </a:r>
            <a:r>
              <a:rPr sz="1200" dirty="0">
                <a:latin typeface="Times New Roman"/>
                <a:cs typeface="Times New Roman"/>
              </a:rPr>
              <a:t>not </a:t>
            </a:r>
            <a:r>
              <a:rPr sz="1200" spc="-5" dirty="0">
                <a:latin typeface="Times New Roman"/>
                <a:cs typeface="Times New Roman"/>
              </a:rPr>
              <a:t>redundant. Testing </a:t>
            </a:r>
            <a:r>
              <a:rPr sz="1200" dirty="0">
                <a:latin typeface="Times New Roman"/>
                <a:cs typeface="Times New Roman"/>
              </a:rPr>
              <a:t>time </a:t>
            </a:r>
            <a:r>
              <a:rPr sz="1200" spc="-5" dirty="0">
                <a:latin typeface="Times New Roman"/>
                <a:cs typeface="Times New Roman"/>
              </a:rPr>
              <a:t>and resources </a:t>
            </a:r>
            <a:r>
              <a:rPr sz="1200" dirty="0">
                <a:latin typeface="Times New Roman"/>
                <a:cs typeface="Times New Roman"/>
              </a:rPr>
              <a:t>are limited. </a:t>
            </a:r>
            <a:r>
              <a:rPr sz="1200" spc="-5" dirty="0">
                <a:latin typeface="Times New Roman"/>
                <a:cs typeface="Times New Roman"/>
              </a:rPr>
              <a:t>There is </a:t>
            </a:r>
            <a:r>
              <a:rPr sz="1200" dirty="0">
                <a:latin typeface="Times New Roman"/>
                <a:cs typeface="Times New Roman"/>
              </a:rPr>
              <a:t>no </a:t>
            </a:r>
            <a:r>
              <a:rPr sz="1200" spc="-5" dirty="0">
                <a:latin typeface="Times New Roman"/>
                <a:cs typeface="Times New Roman"/>
              </a:rPr>
              <a:t>point in  conducting </a:t>
            </a:r>
            <a:r>
              <a:rPr sz="1200" dirty="0">
                <a:latin typeface="Times New Roman"/>
                <a:cs typeface="Times New Roman"/>
              </a:rPr>
              <a:t>a test that has the same purpose </a:t>
            </a:r>
            <a:r>
              <a:rPr sz="1200" spc="-5" dirty="0">
                <a:latin typeface="Times New Roman"/>
                <a:cs typeface="Times New Roman"/>
              </a:rPr>
              <a:t>as another </a:t>
            </a:r>
            <a:r>
              <a:rPr sz="1200" dirty="0">
                <a:latin typeface="Times New Roman"/>
                <a:cs typeface="Times New Roman"/>
              </a:rPr>
              <a:t>test. Every test should </a:t>
            </a:r>
            <a:r>
              <a:rPr sz="1200" spc="-5" dirty="0">
                <a:latin typeface="Times New Roman"/>
                <a:cs typeface="Times New Roman"/>
              </a:rPr>
              <a:t>have </a:t>
            </a:r>
            <a:r>
              <a:rPr sz="1200" dirty="0">
                <a:latin typeface="Times New Roman"/>
                <a:cs typeface="Times New Roman"/>
              </a:rPr>
              <a:t>a  </a:t>
            </a:r>
            <a:r>
              <a:rPr sz="1200" spc="-5" dirty="0">
                <a:latin typeface="Times New Roman"/>
                <a:cs typeface="Times New Roman"/>
              </a:rPr>
              <a:t>different </a:t>
            </a:r>
            <a:r>
              <a:rPr sz="1200" dirty="0">
                <a:latin typeface="Times New Roman"/>
                <a:cs typeface="Times New Roman"/>
              </a:rPr>
              <a:t>purpose </a:t>
            </a:r>
            <a:r>
              <a:rPr sz="1200" spc="-5" dirty="0">
                <a:latin typeface="Times New Roman"/>
                <a:cs typeface="Times New Roman"/>
              </a:rPr>
              <a:t>(even </a:t>
            </a:r>
            <a:r>
              <a:rPr sz="1200" dirty="0">
                <a:latin typeface="Times New Roman"/>
                <a:cs typeface="Times New Roman"/>
              </a:rPr>
              <a:t>if it </a:t>
            </a:r>
            <a:r>
              <a:rPr sz="1200" spc="-5" dirty="0">
                <a:latin typeface="Times New Roman"/>
                <a:cs typeface="Times New Roman"/>
              </a:rPr>
              <a:t>is </a:t>
            </a:r>
            <a:r>
              <a:rPr sz="1200" dirty="0">
                <a:latin typeface="Times New Roman"/>
                <a:cs typeface="Times New Roman"/>
              </a:rPr>
              <a:t>subtly</a:t>
            </a:r>
            <a:r>
              <a:rPr sz="1200" spc="-30" dirty="0">
                <a:latin typeface="Times New Roman"/>
                <a:cs typeface="Times New Roman"/>
              </a:rPr>
              <a:t> </a:t>
            </a:r>
            <a:r>
              <a:rPr sz="1200" spc="-5" dirty="0">
                <a:latin typeface="Times New Roman"/>
                <a:cs typeface="Times New Roman"/>
              </a:rPr>
              <a:t>different).</a:t>
            </a:r>
            <a:endParaRPr sz="1200">
              <a:latin typeface="Times New Roman"/>
              <a:cs typeface="Times New Roman"/>
            </a:endParaRPr>
          </a:p>
          <a:p>
            <a:pPr marL="469265" marR="8890" indent="-228600" algn="just">
              <a:lnSpc>
                <a:spcPct val="110000"/>
              </a:lnSpc>
              <a:spcBef>
                <a:spcPts val="100"/>
              </a:spcBef>
              <a:buFont typeface="Symbol"/>
              <a:buChar char=""/>
              <a:tabLst>
                <a:tab pos="469900" algn="l"/>
              </a:tabLst>
            </a:pPr>
            <a:r>
              <a:rPr sz="1200" spc="-5" dirty="0">
                <a:latin typeface="Times New Roman"/>
                <a:cs typeface="Times New Roman"/>
              </a:rPr>
              <a:t>A good test should </a:t>
            </a:r>
            <a:r>
              <a:rPr sz="1200" dirty="0">
                <a:latin typeface="Times New Roman"/>
                <a:cs typeface="Times New Roman"/>
              </a:rPr>
              <a:t>be </a:t>
            </a:r>
            <a:r>
              <a:rPr sz="1200" spc="-5" dirty="0">
                <a:latin typeface="Times New Roman"/>
                <a:cs typeface="Times New Roman"/>
              </a:rPr>
              <a:t>“best </a:t>
            </a:r>
            <a:r>
              <a:rPr sz="1200" dirty="0">
                <a:latin typeface="Times New Roman"/>
                <a:cs typeface="Times New Roman"/>
              </a:rPr>
              <a:t>of </a:t>
            </a:r>
            <a:r>
              <a:rPr sz="1200" spc="-5" dirty="0">
                <a:latin typeface="Times New Roman"/>
                <a:cs typeface="Times New Roman"/>
              </a:rPr>
              <a:t>breed” .In </a:t>
            </a:r>
            <a:r>
              <a:rPr sz="1200" dirty="0">
                <a:latin typeface="Times New Roman"/>
                <a:cs typeface="Times New Roman"/>
              </a:rPr>
              <a:t>a </a:t>
            </a:r>
            <a:r>
              <a:rPr sz="1200" spc="-5" dirty="0">
                <a:latin typeface="Times New Roman"/>
                <a:cs typeface="Times New Roman"/>
              </a:rPr>
              <a:t>group </a:t>
            </a:r>
            <a:r>
              <a:rPr sz="1200" dirty="0">
                <a:latin typeface="Times New Roman"/>
                <a:cs typeface="Times New Roman"/>
              </a:rPr>
              <a:t>of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have </a:t>
            </a:r>
            <a:r>
              <a:rPr sz="1200" dirty="0">
                <a:latin typeface="Times New Roman"/>
                <a:cs typeface="Times New Roman"/>
              </a:rPr>
              <a:t>a </a:t>
            </a:r>
            <a:r>
              <a:rPr sz="1200" spc="-5" dirty="0">
                <a:latin typeface="Times New Roman"/>
                <a:cs typeface="Times New Roman"/>
              </a:rPr>
              <a:t>similar intent, </a:t>
            </a:r>
            <a:r>
              <a:rPr sz="1200" dirty="0">
                <a:latin typeface="Times New Roman"/>
                <a:cs typeface="Times New Roman"/>
              </a:rPr>
              <a:t>time  </a:t>
            </a:r>
            <a:r>
              <a:rPr sz="1200" spc="-5" dirty="0">
                <a:latin typeface="Times New Roman"/>
                <a:cs typeface="Times New Roman"/>
              </a:rPr>
              <a:t>and resource </a:t>
            </a:r>
            <a:r>
              <a:rPr sz="1200" dirty="0">
                <a:latin typeface="Times New Roman"/>
                <a:cs typeface="Times New Roman"/>
              </a:rPr>
              <a:t>limitations may dictate the </a:t>
            </a:r>
            <a:r>
              <a:rPr sz="1200" spc="-5" dirty="0">
                <a:latin typeface="Times New Roman"/>
                <a:cs typeface="Times New Roman"/>
              </a:rPr>
              <a:t>execution </a:t>
            </a:r>
            <a:r>
              <a:rPr sz="1200" dirty="0">
                <a:latin typeface="Times New Roman"/>
                <a:cs typeface="Times New Roman"/>
              </a:rPr>
              <a:t>of </a:t>
            </a:r>
            <a:r>
              <a:rPr sz="1200" spc="5" dirty="0">
                <a:latin typeface="Times New Roman"/>
                <a:cs typeface="Times New Roman"/>
              </a:rPr>
              <a:t>only </a:t>
            </a:r>
            <a:r>
              <a:rPr sz="1200" dirty="0">
                <a:latin typeface="Times New Roman"/>
                <a:cs typeface="Times New Roman"/>
              </a:rPr>
              <a:t>those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has </a:t>
            </a:r>
            <a:r>
              <a:rPr sz="1200" dirty="0">
                <a:latin typeface="Times New Roman"/>
                <a:cs typeface="Times New Roman"/>
              </a:rPr>
              <a:t>the </a:t>
            </a:r>
            <a:r>
              <a:rPr sz="1200" spc="-5" dirty="0">
                <a:latin typeface="Times New Roman"/>
                <a:cs typeface="Times New Roman"/>
              </a:rPr>
              <a:t>highest  likelihood </a:t>
            </a:r>
            <a:r>
              <a:rPr sz="1200" dirty="0">
                <a:latin typeface="Times New Roman"/>
                <a:cs typeface="Times New Roman"/>
              </a:rPr>
              <a:t>of </a:t>
            </a:r>
            <a:r>
              <a:rPr sz="1200" spc="-5" dirty="0">
                <a:latin typeface="Times New Roman"/>
                <a:cs typeface="Times New Roman"/>
              </a:rPr>
              <a:t>uncovering </a:t>
            </a:r>
            <a:r>
              <a:rPr sz="1200" dirty="0">
                <a:latin typeface="Times New Roman"/>
                <a:cs typeface="Times New Roman"/>
              </a:rPr>
              <a:t>a whole </a:t>
            </a:r>
            <a:r>
              <a:rPr sz="1200" spc="-5" dirty="0">
                <a:latin typeface="Times New Roman"/>
                <a:cs typeface="Times New Roman"/>
              </a:rPr>
              <a:t>class </a:t>
            </a:r>
            <a:r>
              <a:rPr sz="1200" spc="5" dirty="0">
                <a:latin typeface="Times New Roman"/>
                <a:cs typeface="Times New Roman"/>
              </a:rPr>
              <a:t>of</a:t>
            </a:r>
            <a:r>
              <a:rPr sz="1200" spc="-5" dirty="0">
                <a:latin typeface="Times New Roman"/>
                <a:cs typeface="Times New Roman"/>
              </a:rPr>
              <a:t> errors.</a:t>
            </a:r>
            <a:endParaRPr sz="1200">
              <a:latin typeface="Times New Roman"/>
              <a:cs typeface="Times New Roman"/>
            </a:endParaRPr>
          </a:p>
          <a:p>
            <a:pPr marL="469265" marR="6985" indent="-228600" algn="just">
              <a:lnSpc>
                <a:spcPct val="110400"/>
              </a:lnSpc>
              <a:spcBef>
                <a:spcPts val="80"/>
              </a:spcBef>
              <a:buFont typeface="Symbol"/>
              <a:buChar char=""/>
              <a:tabLst>
                <a:tab pos="469900" algn="l"/>
              </a:tabLst>
            </a:pPr>
            <a:r>
              <a:rPr sz="1200" spc="-5" dirty="0">
                <a:latin typeface="Times New Roman"/>
                <a:cs typeface="Times New Roman"/>
              </a:rPr>
              <a:t>A good </a:t>
            </a:r>
            <a:r>
              <a:rPr sz="1200" dirty="0">
                <a:latin typeface="Times New Roman"/>
                <a:cs typeface="Times New Roman"/>
              </a:rPr>
              <a:t>test should be </a:t>
            </a:r>
            <a:r>
              <a:rPr sz="1200" spc="-5" dirty="0">
                <a:latin typeface="Times New Roman"/>
                <a:cs typeface="Times New Roman"/>
              </a:rPr>
              <a:t>neither </a:t>
            </a:r>
            <a:r>
              <a:rPr sz="1200" dirty="0">
                <a:latin typeface="Times New Roman"/>
                <a:cs typeface="Times New Roman"/>
              </a:rPr>
              <a:t>too simple nor </a:t>
            </a:r>
            <a:r>
              <a:rPr sz="1200" spc="-5" dirty="0">
                <a:latin typeface="Times New Roman"/>
                <a:cs typeface="Times New Roman"/>
              </a:rPr>
              <a:t>too </a:t>
            </a:r>
            <a:r>
              <a:rPr sz="1200" dirty="0">
                <a:latin typeface="Times New Roman"/>
                <a:cs typeface="Times New Roman"/>
              </a:rPr>
              <a:t>complex. </a:t>
            </a:r>
            <a:r>
              <a:rPr sz="1200" spc="-5" dirty="0">
                <a:latin typeface="Times New Roman"/>
                <a:cs typeface="Times New Roman"/>
              </a:rPr>
              <a:t>Although it is sometimes  </a:t>
            </a:r>
            <a:r>
              <a:rPr sz="1200" dirty="0">
                <a:latin typeface="Times New Roman"/>
                <a:cs typeface="Times New Roman"/>
              </a:rPr>
              <a:t>possible to </a:t>
            </a:r>
            <a:r>
              <a:rPr sz="1200" spc="-5" dirty="0">
                <a:latin typeface="Times New Roman"/>
                <a:cs typeface="Times New Roman"/>
              </a:rPr>
              <a:t>combine </a:t>
            </a:r>
            <a:r>
              <a:rPr sz="1200" dirty="0">
                <a:latin typeface="Times New Roman"/>
                <a:cs typeface="Times New Roman"/>
              </a:rPr>
              <a:t>a series of </a:t>
            </a:r>
            <a:r>
              <a:rPr sz="1200" spc="-5" dirty="0">
                <a:latin typeface="Times New Roman"/>
                <a:cs typeface="Times New Roman"/>
              </a:rPr>
              <a:t>tests </a:t>
            </a:r>
            <a:r>
              <a:rPr sz="1200" dirty="0">
                <a:latin typeface="Times New Roman"/>
                <a:cs typeface="Times New Roman"/>
              </a:rPr>
              <a:t>into one test </a:t>
            </a:r>
            <a:r>
              <a:rPr sz="1200" spc="-5" dirty="0">
                <a:latin typeface="Times New Roman"/>
                <a:cs typeface="Times New Roman"/>
              </a:rPr>
              <a:t>case, </a:t>
            </a:r>
            <a:r>
              <a:rPr sz="1200" dirty="0">
                <a:latin typeface="Times New Roman"/>
                <a:cs typeface="Times New Roman"/>
              </a:rPr>
              <a:t>the possible side </a:t>
            </a:r>
            <a:r>
              <a:rPr sz="1200" spc="-5" dirty="0">
                <a:latin typeface="Times New Roman"/>
                <a:cs typeface="Times New Roman"/>
              </a:rPr>
              <a:t>effects associated  </a:t>
            </a:r>
            <a:r>
              <a:rPr sz="1200" dirty="0">
                <a:latin typeface="Times New Roman"/>
                <a:cs typeface="Times New Roman"/>
              </a:rPr>
              <a:t>with this </a:t>
            </a:r>
            <a:r>
              <a:rPr sz="1200" spc="-5" dirty="0">
                <a:latin typeface="Times New Roman"/>
                <a:cs typeface="Times New Roman"/>
              </a:rPr>
              <a:t>approach </a:t>
            </a:r>
            <a:r>
              <a:rPr sz="1200" spc="5" dirty="0">
                <a:latin typeface="Times New Roman"/>
                <a:cs typeface="Times New Roman"/>
              </a:rPr>
              <a:t>may </a:t>
            </a:r>
            <a:r>
              <a:rPr sz="1200" dirty="0">
                <a:latin typeface="Times New Roman"/>
                <a:cs typeface="Times New Roman"/>
              </a:rPr>
              <a:t>mask </a:t>
            </a:r>
            <a:r>
              <a:rPr sz="1200" spc="-5" dirty="0">
                <a:latin typeface="Times New Roman"/>
                <a:cs typeface="Times New Roman"/>
              </a:rPr>
              <a:t>errors. </a:t>
            </a:r>
            <a:r>
              <a:rPr sz="1200" spc="-10" dirty="0">
                <a:latin typeface="Times New Roman"/>
                <a:cs typeface="Times New Roman"/>
              </a:rPr>
              <a:t>In </a:t>
            </a:r>
            <a:r>
              <a:rPr sz="1200" spc="-5" dirty="0">
                <a:latin typeface="Times New Roman"/>
                <a:cs typeface="Times New Roman"/>
              </a:rPr>
              <a:t>general, each </a:t>
            </a:r>
            <a:r>
              <a:rPr sz="1200" dirty="0">
                <a:latin typeface="Times New Roman"/>
                <a:cs typeface="Times New Roman"/>
              </a:rPr>
              <a:t>test should be executed</a:t>
            </a:r>
            <a:r>
              <a:rPr sz="1200" spc="20" dirty="0">
                <a:latin typeface="Times New Roman"/>
                <a:cs typeface="Times New Roman"/>
              </a:rPr>
              <a:t> </a:t>
            </a:r>
            <a:r>
              <a:rPr sz="1200" dirty="0">
                <a:latin typeface="Times New Roman"/>
                <a:cs typeface="Times New Roman"/>
              </a:rPr>
              <a:t>separately</a:t>
            </a:r>
            <a:endParaRPr sz="1200">
              <a:latin typeface="Times New Roman"/>
              <a:cs typeface="Times New Roman"/>
            </a:endParaRPr>
          </a:p>
          <a:p>
            <a:pPr marL="12700" algn="just">
              <a:lnSpc>
                <a:spcPct val="100000"/>
              </a:lnSpc>
              <a:spcBef>
                <a:spcPts val="1165"/>
              </a:spcBef>
            </a:pPr>
            <a:r>
              <a:rPr sz="1200" b="1" spc="-5" dirty="0">
                <a:latin typeface="Times New Roman"/>
                <a:cs typeface="Times New Roman"/>
              </a:rPr>
              <a:t>INTERNAL AND EXTERNAL VIEWS </a:t>
            </a:r>
            <a:r>
              <a:rPr sz="1200" b="1" dirty="0">
                <a:latin typeface="Times New Roman"/>
                <a:cs typeface="Times New Roman"/>
              </a:rPr>
              <a:t>OF</a:t>
            </a:r>
            <a:r>
              <a:rPr sz="1200" b="1" spc="10" dirty="0">
                <a:latin typeface="Times New Roman"/>
                <a:cs typeface="Times New Roman"/>
              </a:rPr>
              <a:t> </a:t>
            </a:r>
            <a:r>
              <a:rPr sz="1200" b="1" spc="-5" dirty="0">
                <a:latin typeface="Times New Roman"/>
                <a:cs typeface="Times New Roman"/>
              </a:rPr>
              <a:t>TESTING</a:t>
            </a:r>
            <a:endParaRPr sz="1200">
              <a:latin typeface="Times New Roman"/>
              <a:cs typeface="Times New Roman"/>
            </a:endParaRPr>
          </a:p>
          <a:p>
            <a:pPr marL="469265">
              <a:lnSpc>
                <a:spcPct val="100000"/>
              </a:lnSpc>
              <a:spcBef>
                <a:spcPts val="815"/>
              </a:spcBef>
            </a:pPr>
            <a:r>
              <a:rPr sz="1200" dirty="0">
                <a:latin typeface="Times New Roman"/>
                <a:cs typeface="Times New Roman"/>
              </a:rPr>
              <a:t>Any </a:t>
            </a:r>
            <a:r>
              <a:rPr sz="1200" spc="-5" dirty="0">
                <a:latin typeface="Times New Roman"/>
                <a:cs typeface="Times New Roman"/>
              </a:rPr>
              <a:t>engineered </a:t>
            </a:r>
            <a:r>
              <a:rPr sz="1200" dirty="0">
                <a:latin typeface="Times New Roman"/>
                <a:cs typeface="Times New Roman"/>
              </a:rPr>
              <a:t>product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tested </a:t>
            </a:r>
            <a:r>
              <a:rPr sz="1200" dirty="0">
                <a:latin typeface="Times New Roman"/>
                <a:cs typeface="Times New Roman"/>
              </a:rPr>
              <a:t>in one of two</a:t>
            </a:r>
            <a:r>
              <a:rPr sz="1200" spc="-15" dirty="0">
                <a:latin typeface="Times New Roman"/>
                <a:cs typeface="Times New Roman"/>
              </a:rPr>
              <a:t> </a:t>
            </a:r>
            <a:r>
              <a:rPr sz="1200" spc="-5" dirty="0">
                <a:latin typeface="Times New Roman"/>
                <a:cs typeface="Times New Roman"/>
              </a:rPr>
              <a:t>ways:</a:t>
            </a:r>
            <a:endParaRPr sz="1200">
              <a:latin typeface="Times New Roman"/>
              <a:cs typeface="Times New Roman"/>
            </a:endParaRPr>
          </a:p>
          <a:p>
            <a:pPr marL="12700" marR="5080" lvl="1" indent="456565" algn="just">
              <a:lnSpc>
                <a:spcPct val="103600"/>
              </a:lnSpc>
              <a:spcBef>
                <a:spcPts val="810"/>
              </a:spcBef>
              <a:buAutoNum type="arabicParenBoth"/>
              <a:tabLst>
                <a:tab pos="687705" algn="l"/>
              </a:tabLst>
            </a:pPr>
            <a:r>
              <a:rPr sz="1200" dirty="0">
                <a:latin typeface="Times New Roman"/>
                <a:cs typeface="Times New Roman"/>
              </a:rPr>
              <a:t>Knowing the specified </a:t>
            </a:r>
            <a:r>
              <a:rPr sz="1200" spc="-5" dirty="0">
                <a:latin typeface="Times New Roman"/>
                <a:cs typeface="Times New Roman"/>
              </a:rPr>
              <a:t>function </a:t>
            </a:r>
            <a:r>
              <a:rPr sz="1200" dirty="0">
                <a:latin typeface="Times New Roman"/>
                <a:cs typeface="Times New Roman"/>
              </a:rPr>
              <a:t>that a </a:t>
            </a:r>
            <a:r>
              <a:rPr sz="1200" spc="-5" dirty="0">
                <a:latin typeface="Times New Roman"/>
                <a:cs typeface="Times New Roman"/>
              </a:rPr>
              <a:t>product has been designed </a:t>
            </a:r>
            <a:r>
              <a:rPr sz="1200" dirty="0">
                <a:latin typeface="Times New Roman"/>
                <a:cs typeface="Times New Roman"/>
              </a:rPr>
              <a:t>to perform, </a:t>
            </a:r>
            <a:r>
              <a:rPr sz="1200" spc="-5" dirty="0">
                <a:latin typeface="Times New Roman"/>
                <a:cs typeface="Times New Roman"/>
              </a:rPr>
              <a:t>tests can  </a:t>
            </a:r>
            <a:r>
              <a:rPr sz="1200" dirty="0">
                <a:latin typeface="Times New Roman"/>
                <a:cs typeface="Times New Roman"/>
              </a:rPr>
              <a:t>be </a:t>
            </a:r>
            <a:r>
              <a:rPr sz="1200" spc="-5" dirty="0">
                <a:latin typeface="Times New Roman"/>
                <a:cs typeface="Times New Roman"/>
              </a:rPr>
              <a:t>conducted </a:t>
            </a:r>
            <a:r>
              <a:rPr sz="1200" dirty="0">
                <a:latin typeface="Times New Roman"/>
                <a:cs typeface="Times New Roman"/>
              </a:rPr>
              <a:t>that demonstrate </a:t>
            </a:r>
            <a:r>
              <a:rPr sz="1200" spc="-5" dirty="0">
                <a:latin typeface="Times New Roman"/>
                <a:cs typeface="Times New Roman"/>
              </a:rPr>
              <a:t>each </a:t>
            </a:r>
            <a:r>
              <a:rPr sz="1200" dirty="0">
                <a:latin typeface="Times New Roman"/>
                <a:cs typeface="Times New Roman"/>
              </a:rPr>
              <a:t>function </a:t>
            </a:r>
            <a:r>
              <a:rPr sz="1200" spc="-5" dirty="0">
                <a:latin typeface="Times New Roman"/>
                <a:cs typeface="Times New Roman"/>
              </a:rPr>
              <a:t>is </a:t>
            </a:r>
            <a:r>
              <a:rPr sz="1200" dirty="0">
                <a:latin typeface="Times New Roman"/>
                <a:cs typeface="Times New Roman"/>
              </a:rPr>
              <a:t>fully </a:t>
            </a:r>
            <a:r>
              <a:rPr sz="1200" spc="-5" dirty="0">
                <a:latin typeface="Times New Roman"/>
                <a:cs typeface="Times New Roman"/>
              </a:rPr>
              <a:t>operational </a:t>
            </a:r>
            <a:r>
              <a:rPr sz="1200" dirty="0">
                <a:latin typeface="Times New Roman"/>
                <a:cs typeface="Times New Roman"/>
              </a:rPr>
              <a:t>while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same </a:t>
            </a:r>
            <a:r>
              <a:rPr sz="1200" dirty="0">
                <a:latin typeface="Times New Roman"/>
                <a:cs typeface="Times New Roman"/>
              </a:rPr>
              <a:t>time searching  for </a:t>
            </a:r>
            <a:r>
              <a:rPr sz="1200" spc="-5" dirty="0">
                <a:latin typeface="Times New Roman"/>
                <a:cs typeface="Times New Roman"/>
              </a:rPr>
              <a:t>errors </a:t>
            </a:r>
            <a:r>
              <a:rPr sz="1200" dirty="0">
                <a:latin typeface="Times New Roman"/>
                <a:cs typeface="Times New Roman"/>
              </a:rPr>
              <a:t>in </a:t>
            </a:r>
            <a:r>
              <a:rPr sz="1200" spc="-5" dirty="0">
                <a:latin typeface="Times New Roman"/>
                <a:cs typeface="Times New Roman"/>
              </a:rPr>
              <a:t>each </a:t>
            </a:r>
            <a:r>
              <a:rPr sz="1200" dirty="0">
                <a:latin typeface="Times New Roman"/>
                <a:cs typeface="Times New Roman"/>
              </a:rPr>
              <a:t>function. :The </a:t>
            </a:r>
            <a:r>
              <a:rPr sz="1200" spc="-5" dirty="0">
                <a:latin typeface="Times New Roman"/>
                <a:cs typeface="Times New Roman"/>
              </a:rPr>
              <a:t>first </a:t>
            </a:r>
            <a:r>
              <a:rPr sz="1200" dirty="0">
                <a:latin typeface="Times New Roman"/>
                <a:cs typeface="Times New Roman"/>
              </a:rPr>
              <a:t>test </a:t>
            </a:r>
            <a:r>
              <a:rPr sz="1200" spc="-5" dirty="0">
                <a:latin typeface="Times New Roman"/>
                <a:cs typeface="Times New Roman"/>
              </a:rPr>
              <a:t>approach takes an external </a:t>
            </a:r>
            <a:r>
              <a:rPr sz="1200" dirty="0">
                <a:latin typeface="Times New Roman"/>
                <a:cs typeface="Times New Roman"/>
              </a:rPr>
              <a:t>view and </a:t>
            </a:r>
            <a:r>
              <a:rPr sz="1200" spc="-5" dirty="0">
                <a:latin typeface="Times New Roman"/>
                <a:cs typeface="Times New Roman"/>
              </a:rPr>
              <a:t>is </a:t>
            </a:r>
            <a:r>
              <a:rPr sz="1200" b="1" u="heavy" spc="-5" dirty="0">
                <a:uFill>
                  <a:solidFill>
                    <a:srgbClr val="000000"/>
                  </a:solidFill>
                </a:uFill>
                <a:latin typeface="Times New Roman"/>
                <a:cs typeface="Times New Roman"/>
              </a:rPr>
              <a:t>called black-box  testing.</a:t>
            </a:r>
            <a:endParaRPr sz="1200">
              <a:latin typeface="Times New Roman"/>
              <a:cs typeface="Times New Roman"/>
            </a:endParaRPr>
          </a:p>
          <a:p>
            <a:pPr marL="12700" marR="8890" lvl="1" indent="456565" algn="just">
              <a:lnSpc>
                <a:spcPct val="103899"/>
              </a:lnSpc>
              <a:spcBef>
                <a:spcPts val="785"/>
              </a:spcBef>
              <a:buAutoNum type="arabicParenBoth"/>
              <a:tabLst>
                <a:tab pos="687705" algn="l"/>
              </a:tabLst>
            </a:pPr>
            <a:r>
              <a:rPr sz="1200" spc="-5" dirty="0">
                <a:latin typeface="Times New Roman"/>
                <a:cs typeface="Times New Roman"/>
              </a:rPr>
              <a:t>Knowing </a:t>
            </a:r>
            <a:r>
              <a:rPr sz="1200" dirty="0">
                <a:latin typeface="Times New Roman"/>
                <a:cs typeface="Times New Roman"/>
              </a:rPr>
              <a:t>the </a:t>
            </a:r>
            <a:r>
              <a:rPr sz="1200" spc="-5" dirty="0">
                <a:latin typeface="Times New Roman"/>
                <a:cs typeface="Times New Roman"/>
              </a:rPr>
              <a:t>internal workings </a:t>
            </a:r>
            <a:r>
              <a:rPr sz="1200" dirty="0">
                <a:latin typeface="Times New Roman"/>
                <a:cs typeface="Times New Roman"/>
              </a:rPr>
              <a:t>of a </a:t>
            </a:r>
            <a:r>
              <a:rPr sz="1200" spc="-5" dirty="0">
                <a:latin typeface="Times New Roman"/>
                <a:cs typeface="Times New Roman"/>
              </a:rPr>
              <a:t>product, tests can </a:t>
            </a:r>
            <a:r>
              <a:rPr sz="1200" dirty="0">
                <a:latin typeface="Times New Roman"/>
                <a:cs typeface="Times New Roman"/>
              </a:rPr>
              <a:t>be </a:t>
            </a:r>
            <a:r>
              <a:rPr sz="1200" spc="-5" dirty="0">
                <a:latin typeface="Times New Roman"/>
                <a:cs typeface="Times New Roman"/>
              </a:rPr>
              <a:t>conducted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“all  gears </a:t>
            </a:r>
            <a:r>
              <a:rPr sz="1200" dirty="0">
                <a:latin typeface="Times New Roman"/>
                <a:cs typeface="Times New Roman"/>
              </a:rPr>
              <a:t>mesh,” that is, </a:t>
            </a:r>
            <a:r>
              <a:rPr sz="1200" spc="-5" dirty="0">
                <a:latin typeface="Times New Roman"/>
                <a:cs typeface="Times New Roman"/>
              </a:rPr>
              <a:t>internal operations are </a:t>
            </a:r>
            <a:r>
              <a:rPr sz="1200" dirty="0">
                <a:latin typeface="Times New Roman"/>
                <a:cs typeface="Times New Roman"/>
              </a:rPr>
              <a:t>performed </a:t>
            </a:r>
            <a:r>
              <a:rPr sz="1200" spc="-5" dirty="0">
                <a:latin typeface="Times New Roman"/>
                <a:cs typeface="Times New Roman"/>
              </a:rPr>
              <a:t>according </a:t>
            </a:r>
            <a:r>
              <a:rPr sz="1200" dirty="0">
                <a:latin typeface="Times New Roman"/>
                <a:cs typeface="Times New Roman"/>
              </a:rPr>
              <a:t>to </a:t>
            </a:r>
            <a:r>
              <a:rPr sz="1200" spc="-5" dirty="0">
                <a:latin typeface="Times New Roman"/>
                <a:cs typeface="Times New Roman"/>
              </a:rPr>
              <a:t>specifications and all internal  components have </a:t>
            </a:r>
            <a:r>
              <a:rPr sz="1200" dirty="0">
                <a:latin typeface="Times New Roman"/>
                <a:cs typeface="Times New Roman"/>
              </a:rPr>
              <a:t>been adequately </a:t>
            </a:r>
            <a:r>
              <a:rPr sz="1200" spc="-5" dirty="0">
                <a:latin typeface="Times New Roman"/>
                <a:cs typeface="Times New Roman"/>
              </a:rPr>
              <a:t>exercised. </a:t>
            </a:r>
            <a:r>
              <a:rPr sz="1200" dirty="0">
                <a:latin typeface="Times New Roman"/>
                <a:cs typeface="Times New Roman"/>
              </a:rPr>
              <a:t>The </a:t>
            </a:r>
            <a:r>
              <a:rPr sz="1200" spc="-5" dirty="0">
                <a:latin typeface="Times New Roman"/>
                <a:cs typeface="Times New Roman"/>
              </a:rPr>
              <a:t>second requires an internal </a:t>
            </a:r>
            <a:r>
              <a:rPr sz="1200" dirty="0">
                <a:latin typeface="Times New Roman"/>
                <a:cs typeface="Times New Roman"/>
              </a:rPr>
              <a:t>view </a:t>
            </a:r>
            <a:r>
              <a:rPr sz="1200" spc="-5" dirty="0">
                <a:latin typeface="Times New Roman"/>
                <a:cs typeface="Times New Roman"/>
              </a:rPr>
              <a:t>and is termed </a:t>
            </a:r>
            <a:r>
              <a:rPr sz="1200" u="heavy" spc="-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white-box testing.</a:t>
            </a:r>
            <a:endParaRPr sz="1200">
              <a:latin typeface="Times New Roman"/>
              <a:cs typeface="Times New Roman"/>
            </a:endParaRPr>
          </a:p>
          <a:p>
            <a:pPr marL="12700" algn="just">
              <a:lnSpc>
                <a:spcPct val="100000"/>
              </a:lnSpc>
              <a:spcBef>
                <a:spcPts val="840"/>
              </a:spcBef>
            </a:pPr>
            <a:r>
              <a:rPr sz="1200" b="1" spc="-5" dirty="0">
                <a:latin typeface="Times New Roman"/>
                <a:cs typeface="Times New Roman"/>
              </a:rPr>
              <a:t>A:WHITE-BOX TESTING</a:t>
            </a:r>
            <a:endParaRPr sz="1200">
              <a:latin typeface="Times New Roman"/>
              <a:cs typeface="Times New Roman"/>
            </a:endParaRPr>
          </a:p>
          <a:p>
            <a:pPr marL="12700" marR="6985" indent="456565" algn="just">
              <a:lnSpc>
                <a:spcPct val="103600"/>
              </a:lnSpc>
              <a:spcBef>
                <a:spcPts val="790"/>
              </a:spcBef>
            </a:pPr>
            <a:r>
              <a:rPr sz="1200" b="1" u="heavy" spc="-5" dirty="0">
                <a:uFill>
                  <a:solidFill>
                    <a:srgbClr val="000000"/>
                  </a:solidFill>
                </a:uFill>
                <a:latin typeface="Times New Roman"/>
                <a:cs typeface="Times New Roman"/>
              </a:rPr>
              <a:t>White-box testing, sometimes called </a:t>
            </a:r>
            <a:r>
              <a:rPr sz="1200" b="1" u="heavy" dirty="0">
                <a:uFill>
                  <a:solidFill>
                    <a:srgbClr val="000000"/>
                  </a:solidFill>
                </a:uFill>
                <a:latin typeface="Times New Roman"/>
                <a:cs typeface="Times New Roman"/>
              </a:rPr>
              <a:t>glass-box </a:t>
            </a:r>
            <a:r>
              <a:rPr sz="1200" b="1" u="heavy" spc="-5" dirty="0">
                <a:uFill>
                  <a:solidFill>
                    <a:srgbClr val="000000"/>
                  </a:solidFill>
                </a:uFill>
                <a:latin typeface="Times New Roman"/>
                <a:cs typeface="Times New Roman"/>
              </a:rPr>
              <a:t>testing </a:t>
            </a:r>
            <a:r>
              <a:rPr sz="1200" b="1" u="heavy" dirty="0">
                <a:uFill>
                  <a:solidFill>
                    <a:srgbClr val="000000"/>
                  </a:solidFill>
                </a:uFill>
                <a:latin typeface="Times New Roman"/>
                <a:cs typeface="Times New Roman"/>
              </a:rPr>
              <a:t>or </a:t>
            </a:r>
            <a:r>
              <a:rPr sz="1200" b="1" u="heavy" spc="-5" dirty="0">
                <a:uFill>
                  <a:solidFill>
                    <a:srgbClr val="000000"/>
                  </a:solidFill>
                </a:uFill>
                <a:latin typeface="Times New Roman"/>
                <a:cs typeface="Times New Roman"/>
              </a:rPr>
              <a:t>structural </a:t>
            </a:r>
            <a:r>
              <a:rPr sz="1200" b="1" u="heavy" dirty="0">
                <a:uFill>
                  <a:solidFill>
                    <a:srgbClr val="000000"/>
                  </a:solidFill>
                </a:uFill>
                <a:latin typeface="Times New Roman"/>
                <a:cs typeface="Times New Roman"/>
              </a:rPr>
              <a:t>testing,</a:t>
            </a:r>
            <a:r>
              <a:rPr sz="1200" b="1" dirty="0">
                <a:latin typeface="Times New Roman"/>
                <a:cs typeface="Times New Roman"/>
              </a:rPr>
              <a:t> </a:t>
            </a:r>
            <a:r>
              <a:rPr sz="1200" spc="-5" dirty="0">
                <a:latin typeface="Times New Roman"/>
                <a:cs typeface="Times New Roman"/>
              </a:rPr>
              <a:t>is </a:t>
            </a:r>
            <a:r>
              <a:rPr sz="1200" dirty="0">
                <a:latin typeface="Times New Roman"/>
                <a:cs typeface="Times New Roman"/>
              </a:rPr>
              <a:t>a test-  </a:t>
            </a:r>
            <a:r>
              <a:rPr sz="1200" spc="-5" dirty="0">
                <a:latin typeface="Times New Roman"/>
                <a:cs typeface="Times New Roman"/>
              </a:rPr>
              <a:t>case design </a:t>
            </a:r>
            <a:r>
              <a:rPr sz="1200" dirty="0">
                <a:latin typeface="Times New Roman"/>
                <a:cs typeface="Times New Roman"/>
              </a:rPr>
              <a:t>philosophy that </a:t>
            </a:r>
            <a:r>
              <a:rPr sz="1200" spc="-5" dirty="0">
                <a:latin typeface="Times New Roman"/>
                <a:cs typeface="Times New Roman"/>
              </a:rPr>
              <a:t>uses </a:t>
            </a:r>
            <a:r>
              <a:rPr sz="1200" dirty="0">
                <a:latin typeface="Times New Roman"/>
                <a:cs typeface="Times New Roman"/>
              </a:rPr>
              <a:t>the </a:t>
            </a:r>
            <a:r>
              <a:rPr sz="1200" spc="-5" dirty="0">
                <a:latin typeface="Times New Roman"/>
                <a:cs typeface="Times New Roman"/>
              </a:rPr>
              <a:t>control structure described as </a:t>
            </a:r>
            <a:r>
              <a:rPr sz="1200" dirty="0">
                <a:latin typeface="Times New Roman"/>
                <a:cs typeface="Times New Roman"/>
              </a:rPr>
              <a:t>part of </a:t>
            </a:r>
            <a:r>
              <a:rPr sz="1200" spc="-5" dirty="0">
                <a:latin typeface="Times New Roman"/>
                <a:cs typeface="Times New Roman"/>
              </a:rPr>
              <a:t>component-level design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derive</a:t>
            </a:r>
            <a:r>
              <a:rPr sz="1200" spc="-25" dirty="0">
                <a:latin typeface="Times New Roman"/>
                <a:cs typeface="Times New Roman"/>
              </a:rPr>
              <a:t> </a:t>
            </a:r>
            <a:r>
              <a:rPr sz="1200" dirty="0">
                <a:latin typeface="Times New Roman"/>
                <a:cs typeface="Times New Roman"/>
              </a:rPr>
              <a:t>test</a:t>
            </a:r>
            <a:r>
              <a:rPr sz="1200" spc="-20" dirty="0">
                <a:latin typeface="Times New Roman"/>
                <a:cs typeface="Times New Roman"/>
              </a:rPr>
              <a:t> </a:t>
            </a:r>
            <a:r>
              <a:rPr sz="1200" spc="-5" dirty="0">
                <a:latin typeface="Times New Roman"/>
                <a:cs typeface="Times New Roman"/>
              </a:rPr>
              <a:t>cases.</a:t>
            </a:r>
            <a:r>
              <a:rPr sz="1200" spc="-15" dirty="0">
                <a:latin typeface="Times New Roman"/>
                <a:cs typeface="Times New Roman"/>
              </a:rPr>
              <a:t> </a:t>
            </a:r>
            <a:r>
              <a:rPr sz="1200" dirty="0">
                <a:latin typeface="Times New Roman"/>
                <a:cs typeface="Times New Roman"/>
              </a:rPr>
              <a:t>Using</a:t>
            </a:r>
            <a:r>
              <a:rPr sz="1200" spc="-20" dirty="0">
                <a:latin typeface="Times New Roman"/>
                <a:cs typeface="Times New Roman"/>
              </a:rPr>
              <a:t> </a:t>
            </a:r>
            <a:r>
              <a:rPr sz="1200" spc="-5" dirty="0">
                <a:latin typeface="Times New Roman"/>
                <a:cs typeface="Times New Roman"/>
              </a:rPr>
              <a:t>white-box</a:t>
            </a:r>
            <a:r>
              <a:rPr sz="1200" spc="-10" dirty="0">
                <a:latin typeface="Times New Roman"/>
                <a:cs typeface="Times New Roman"/>
              </a:rPr>
              <a:t> </a:t>
            </a:r>
            <a:r>
              <a:rPr sz="1200" dirty="0">
                <a:latin typeface="Times New Roman"/>
                <a:cs typeface="Times New Roman"/>
              </a:rPr>
              <a:t>testing</a:t>
            </a:r>
            <a:r>
              <a:rPr sz="1200" spc="-30" dirty="0">
                <a:latin typeface="Times New Roman"/>
                <a:cs typeface="Times New Roman"/>
              </a:rPr>
              <a:t> </a:t>
            </a:r>
            <a:r>
              <a:rPr sz="1200" dirty="0">
                <a:latin typeface="Times New Roman"/>
                <a:cs typeface="Times New Roman"/>
              </a:rPr>
              <a:t>methods,</a:t>
            </a:r>
            <a:r>
              <a:rPr sz="1200" spc="-15" dirty="0">
                <a:latin typeface="Times New Roman"/>
                <a:cs typeface="Times New Roman"/>
              </a:rPr>
              <a:t> </a:t>
            </a:r>
            <a:r>
              <a:rPr sz="1200" spc="-5" dirty="0">
                <a:latin typeface="Times New Roman"/>
                <a:cs typeface="Times New Roman"/>
              </a:rPr>
              <a:t>we</a:t>
            </a:r>
            <a:r>
              <a:rPr sz="1200" spc="-10" dirty="0">
                <a:latin typeface="Times New Roman"/>
                <a:cs typeface="Times New Roman"/>
              </a:rPr>
              <a:t> </a:t>
            </a:r>
            <a:r>
              <a:rPr sz="1200" spc="-5" dirty="0">
                <a:latin typeface="Times New Roman"/>
                <a:cs typeface="Times New Roman"/>
              </a:rPr>
              <a:t>can</a:t>
            </a:r>
            <a:r>
              <a:rPr sz="1200" spc="-10" dirty="0">
                <a:latin typeface="Times New Roman"/>
                <a:cs typeface="Times New Roman"/>
              </a:rPr>
              <a:t> </a:t>
            </a:r>
            <a:r>
              <a:rPr sz="1200" spc="-5" dirty="0">
                <a:latin typeface="Times New Roman"/>
                <a:cs typeface="Times New Roman"/>
              </a:rPr>
              <a:t>derive</a:t>
            </a:r>
            <a:r>
              <a:rPr sz="1200" spc="-10" dirty="0">
                <a:latin typeface="Times New Roman"/>
                <a:cs typeface="Times New Roman"/>
              </a:rPr>
              <a:t> </a:t>
            </a:r>
            <a:r>
              <a:rPr sz="1200" dirty="0">
                <a:latin typeface="Times New Roman"/>
                <a:cs typeface="Times New Roman"/>
              </a:rPr>
              <a:t>test</a:t>
            </a:r>
            <a:r>
              <a:rPr sz="1200" spc="-20" dirty="0">
                <a:latin typeface="Times New Roman"/>
                <a:cs typeface="Times New Roman"/>
              </a:rPr>
              <a:t> </a:t>
            </a:r>
            <a:r>
              <a:rPr sz="1200" dirty="0">
                <a:latin typeface="Times New Roman"/>
                <a:cs typeface="Times New Roman"/>
              </a:rPr>
              <a:t>cases</a:t>
            </a:r>
            <a:r>
              <a:rPr sz="1200" spc="-15" dirty="0">
                <a:latin typeface="Times New Roman"/>
                <a:cs typeface="Times New Roman"/>
              </a:rPr>
              <a:t> </a:t>
            </a:r>
            <a:r>
              <a:rPr sz="1200" b="1" dirty="0">
                <a:latin typeface="Times New Roman"/>
                <a:cs typeface="Times New Roman"/>
              </a:rPr>
              <a:t>that</a:t>
            </a:r>
            <a:r>
              <a:rPr sz="1200" b="1" spc="-10" dirty="0">
                <a:latin typeface="Times New Roman"/>
                <a:cs typeface="Times New Roman"/>
              </a:rPr>
              <a:t> </a:t>
            </a:r>
            <a:r>
              <a:rPr sz="1200" b="1" dirty="0">
                <a:latin typeface="Times New Roman"/>
                <a:cs typeface="Times New Roman"/>
              </a:rPr>
              <a:t>(1)</a:t>
            </a:r>
            <a:r>
              <a:rPr sz="1200" b="1" spc="-25" dirty="0">
                <a:latin typeface="Times New Roman"/>
                <a:cs typeface="Times New Roman"/>
              </a:rPr>
              <a:t> </a:t>
            </a:r>
            <a:r>
              <a:rPr sz="1200" b="1" spc="-5" dirty="0">
                <a:latin typeface="Times New Roman"/>
                <a:cs typeface="Times New Roman"/>
              </a:rPr>
              <a:t>guarantee  </a:t>
            </a:r>
            <a:r>
              <a:rPr sz="1200" b="1" dirty="0">
                <a:latin typeface="Times New Roman"/>
                <a:cs typeface="Times New Roman"/>
              </a:rPr>
              <a:t>that all </a:t>
            </a:r>
            <a:r>
              <a:rPr sz="1200" b="1" spc="-5" dirty="0">
                <a:latin typeface="Times New Roman"/>
                <a:cs typeface="Times New Roman"/>
              </a:rPr>
              <a:t>independent paths </a:t>
            </a:r>
            <a:r>
              <a:rPr sz="1200" b="1" dirty="0">
                <a:latin typeface="Times New Roman"/>
                <a:cs typeface="Times New Roman"/>
              </a:rPr>
              <a:t>within a </a:t>
            </a:r>
            <a:r>
              <a:rPr sz="1200" b="1" spc="-5" dirty="0">
                <a:latin typeface="Times New Roman"/>
                <a:cs typeface="Times New Roman"/>
              </a:rPr>
              <a:t>module have been exercised </a:t>
            </a:r>
            <a:r>
              <a:rPr sz="1200" b="1" dirty="0">
                <a:latin typeface="Times New Roman"/>
                <a:cs typeface="Times New Roman"/>
              </a:rPr>
              <a:t>at least </a:t>
            </a:r>
            <a:r>
              <a:rPr sz="1200" b="1" spc="-5" dirty="0">
                <a:latin typeface="Times New Roman"/>
                <a:cs typeface="Times New Roman"/>
              </a:rPr>
              <a:t>once, </a:t>
            </a:r>
            <a:r>
              <a:rPr sz="1200" b="1" dirty="0">
                <a:latin typeface="Times New Roman"/>
                <a:cs typeface="Times New Roman"/>
              </a:rPr>
              <a:t>(2) </a:t>
            </a:r>
            <a:r>
              <a:rPr sz="1200" b="1" spc="-5" dirty="0">
                <a:latin typeface="Times New Roman"/>
                <a:cs typeface="Times New Roman"/>
              </a:rPr>
              <a:t>exercise </a:t>
            </a:r>
            <a:r>
              <a:rPr sz="1200" b="1" dirty="0">
                <a:latin typeface="Times New Roman"/>
                <a:cs typeface="Times New Roman"/>
              </a:rPr>
              <a:t>all  </a:t>
            </a:r>
            <a:r>
              <a:rPr sz="1200" b="1" spc="-5" dirty="0">
                <a:latin typeface="Times New Roman"/>
                <a:cs typeface="Times New Roman"/>
              </a:rPr>
              <a:t>logical decisions </a:t>
            </a:r>
            <a:r>
              <a:rPr sz="1200" b="1" spc="-10" dirty="0">
                <a:latin typeface="Times New Roman"/>
                <a:cs typeface="Times New Roman"/>
              </a:rPr>
              <a:t>on </a:t>
            </a:r>
            <a:r>
              <a:rPr sz="1200" b="1" spc="-5" dirty="0">
                <a:latin typeface="Times New Roman"/>
                <a:cs typeface="Times New Roman"/>
              </a:rPr>
              <a:t>their true and false sides, </a:t>
            </a:r>
            <a:r>
              <a:rPr sz="1200" b="1" spc="-10" dirty="0">
                <a:latin typeface="Times New Roman"/>
                <a:cs typeface="Times New Roman"/>
              </a:rPr>
              <a:t>(3) </a:t>
            </a:r>
            <a:r>
              <a:rPr sz="1200" b="1" spc="-5" dirty="0">
                <a:latin typeface="Times New Roman"/>
                <a:cs typeface="Times New Roman"/>
              </a:rPr>
              <a:t>execute </a:t>
            </a:r>
            <a:r>
              <a:rPr sz="1200" b="1" dirty="0">
                <a:latin typeface="Times New Roman"/>
                <a:cs typeface="Times New Roman"/>
              </a:rPr>
              <a:t>all loops at </a:t>
            </a:r>
            <a:r>
              <a:rPr sz="1200" b="1" spc="-5" dirty="0">
                <a:latin typeface="Times New Roman"/>
                <a:cs typeface="Times New Roman"/>
              </a:rPr>
              <a:t>their boundaries and  within their </a:t>
            </a:r>
            <a:r>
              <a:rPr sz="1200" b="1" dirty="0">
                <a:latin typeface="Times New Roman"/>
                <a:cs typeface="Times New Roman"/>
              </a:rPr>
              <a:t>operational </a:t>
            </a:r>
            <a:r>
              <a:rPr sz="1200" b="1" spc="-5" dirty="0">
                <a:latin typeface="Times New Roman"/>
                <a:cs typeface="Times New Roman"/>
              </a:rPr>
              <a:t>bounds, and </a:t>
            </a:r>
            <a:r>
              <a:rPr sz="1200" b="1" dirty="0">
                <a:latin typeface="Times New Roman"/>
                <a:cs typeface="Times New Roman"/>
              </a:rPr>
              <a:t>(4) exercise </a:t>
            </a:r>
            <a:r>
              <a:rPr sz="1200" b="1" spc="-5" dirty="0">
                <a:latin typeface="Times New Roman"/>
                <a:cs typeface="Times New Roman"/>
              </a:rPr>
              <a:t>internal </a:t>
            </a:r>
            <a:r>
              <a:rPr sz="1200" b="1" dirty="0">
                <a:latin typeface="Times New Roman"/>
                <a:cs typeface="Times New Roman"/>
              </a:rPr>
              <a:t>data </a:t>
            </a:r>
            <a:r>
              <a:rPr sz="1200" b="1" spc="-5" dirty="0">
                <a:latin typeface="Times New Roman"/>
                <a:cs typeface="Times New Roman"/>
              </a:rPr>
              <a:t>structures </a:t>
            </a:r>
            <a:r>
              <a:rPr sz="1200" b="1" dirty="0">
                <a:latin typeface="Times New Roman"/>
                <a:cs typeface="Times New Roman"/>
              </a:rPr>
              <a:t>to </a:t>
            </a:r>
            <a:r>
              <a:rPr sz="1200" b="1" spc="-5" dirty="0">
                <a:latin typeface="Times New Roman"/>
                <a:cs typeface="Times New Roman"/>
              </a:rPr>
              <a:t>ensure their  </a:t>
            </a:r>
            <a:r>
              <a:rPr sz="1200" b="1" dirty="0">
                <a:latin typeface="Times New Roman"/>
                <a:cs typeface="Times New Roman"/>
              </a:rPr>
              <a:t>validity.</a:t>
            </a:r>
            <a:endParaRPr sz="1200">
              <a:latin typeface="Times New Roman"/>
              <a:cs typeface="Times New Roman"/>
            </a:endParaRPr>
          </a:p>
          <a:p>
            <a:pPr marL="127000">
              <a:lnSpc>
                <a:spcPct val="100000"/>
              </a:lnSpc>
              <a:spcBef>
                <a:spcPts val="840"/>
              </a:spcBef>
            </a:pPr>
            <a:r>
              <a:rPr sz="1200" b="1" spc="-5" dirty="0">
                <a:latin typeface="Times New Roman"/>
                <a:cs typeface="Times New Roman"/>
              </a:rPr>
              <a:t>A1: BASIS PATH</a:t>
            </a:r>
            <a:r>
              <a:rPr sz="1200" b="1" spc="5" dirty="0">
                <a:latin typeface="Times New Roman"/>
                <a:cs typeface="Times New Roman"/>
              </a:rPr>
              <a:t> </a:t>
            </a:r>
            <a:r>
              <a:rPr sz="1200" b="1" spc="-5" dirty="0">
                <a:latin typeface="Times New Roman"/>
                <a:cs typeface="Times New Roman"/>
              </a:rPr>
              <a:t>TESTING</a:t>
            </a:r>
            <a:endParaRPr sz="1200">
              <a:latin typeface="Times New Roman"/>
              <a:cs typeface="Times New Roman"/>
            </a:endParaRPr>
          </a:p>
          <a:p>
            <a:pPr marL="12700" marR="6985" indent="456565" algn="just">
              <a:lnSpc>
                <a:spcPct val="103000"/>
              </a:lnSpc>
              <a:spcBef>
                <a:spcPts val="795"/>
              </a:spcBef>
            </a:pPr>
            <a:r>
              <a:rPr sz="1200" spc="-5" dirty="0">
                <a:latin typeface="Times New Roman"/>
                <a:cs typeface="Times New Roman"/>
              </a:rPr>
              <a:t>Basis path </a:t>
            </a:r>
            <a:r>
              <a:rPr sz="1200" dirty="0">
                <a:latin typeface="Times New Roman"/>
                <a:cs typeface="Times New Roman"/>
              </a:rPr>
              <a:t>testing </a:t>
            </a:r>
            <a:r>
              <a:rPr sz="1200" spc="-5" dirty="0">
                <a:latin typeface="Times New Roman"/>
                <a:cs typeface="Times New Roman"/>
              </a:rPr>
              <a:t>is </a:t>
            </a:r>
            <a:r>
              <a:rPr sz="1200" dirty="0">
                <a:latin typeface="Times New Roman"/>
                <a:cs typeface="Times New Roman"/>
              </a:rPr>
              <a:t>a white-box testing </a:t>
            </a:r>
            <a:r>
              <a:rPr sz="1200" spc="-5" dirty="0">
                <a:latin typeface="Times New Roman"/>
                <a:cs typeface="Times New Roman"/>
              </a:rPr>
              <a:t>technique which enables </a:t>
            </a:r>
            <a:r>
              <a:rPr sz="1200" dirty="0">
                <a:latin typeface="Times New Roman"/>
                <a:cs typeface="Times New Roman"/>
              </a:rPr>
              <a:t>the test-case </a:t>
            </a:r>
            <a:r>
              <a:rPr sz="1200" spc="-5" dirty="0">
                <a:latin typeface="Times New Roman"/>
                <a:cs typeface="Times New Roman"/>
              </a:rPr>
              <a:t>designer </a:t>
            </a:r>
            <a:r>
              <a:rPr sz="1200" dirty="0">
                <a:latin typeface="Times New Roman"/>
                <a:cs typeface="Times New Roman"/>
              </a:rPr>
              <a:t>to  </a:t>
            </a:r>
            <a:r>
              <a:rPr sz="1200" spc="-5" dirty="0">
                <a:latin typeface="Times New Roman"/>
                <a:cs typeface="Times New Roman"/>
              </a:rPr>
              <a:t>derive </a:t>
            </a:r>
            <a:r>
              <a:rPr sz="1200" dirty="0">
                <a:latin typeface="Times New Roman"/>
                <a:cs typeface="Times New Roman"/>
              </a:rPr>
              <a:t>a </a:t>
            </a:r>
            <a:r>
              <a:rPr sz="1200" spc="-5" dirty="0">
                <a:latin typeface="Times New Roman"/>
                <a:cs typeface="Times New Roman"/>
              </a:rPr>
              <a:t>logical </a:t>
            </a:r>
            <a:r>
              <a:rPr sz="1200" dirty="0">
                <a:latin typeface="Times New Roman"/>
                <a:cs typeface="Times New Roman"/>
              </a:rPr>
              <a:t>complexity </a:t>
            </a:r>
            <a:r>
              <a:rPr sz="1200" spc="-5" dirty="0">
                <a:latin typeface="Times New Roman"/>
                <a:cs typeface="Times New Roman"/>
              </a:rPr>
              <a:t>measure </a:t>
            </a:r>
            <a:r>
              <a:rPr sz="1200" dirty="0">
                <a:latin typeface="Times New Roman"/>
                <a:cs typeface="Times New Roman"/>
              </a:rPr>
              <a:t>of a </a:t>
            </a:r>
            <a:r>
              <a:rPr sz="1200" spc="-5" dirty="0">
                <a:latin typeface="Times New Roman"/>
                <a:cs typeface="Times New Roman"/>
              </a:rPr>
              <a:t>procedural design and use </a:t>
            </a:r>
            <a:r>
              <a:rPr sz="1200" dirty="0">
                <a:latin typeface="Times New Roman"/>
                <a:cs typeface="Times New Roman"/>
              </a:rPr>
              <a:t>this </a:t>
            </a:r>
            <a:r>
              <a:rPr sz="1200" spc="-5" dirty="0">
                <a:latin typeface="Times New Roman"/>
                <a:cs typeface="Times New Roman"/>
              </a:rPr>
              <a:t>measure as </a:t>
            </a:r>
            <a:r>
              <a:rPr sz="1200" dirty="0">
                <a:latin typeface="Times New Roman"/>
                <a:cs typeface="Times New Roman"/>
              </a:rPr>
              <a:t>a </a:t>
            </a:r>
            <a:r>
              <a:rPr sz="1200" spc="-5" dirty="0">
                <a:latin typeface="Times New Roman"/>
                <a:cs typeface="Times New Roman"/>
              </a:rPr>
              <a:t>guide </a:t>
            </a:r>
            <a:r>
              <a:rPr sz="1200" dirty="0">
                <a:latin typeface="Times New Roman"/>
                <a:cs typeface="Times New Roman"/>
              </a:rPr>
              <a:t>for  </a:t>
            </a:r>
            <a:r>
              <a:rPr sz="1200" spc="-5" dirty="0">
                <a:latin typeface="Times New Roman"/>
                <a:cs typeface="Times New Roman"/>
              </a:rPr>
              <a:t>defining </a:t>
            </a:r>
            <a:r>
              <a:rPr sz="1200" dirty="0">
                <a:latin typeface="Times New Roman"/>
                <a:cs typeface="Times New Roman"/>
              </a:rPr>
              <a:t>a basis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execution paths. </a:t>
            </a:r>
            <a:r>
              <a:rPr sz="1200" dirty="0">
                <a:latin typeface="Times New Roman"/>
                <a:cs typeface="Times New Roman"/>
              </a:rPr>
              <a:t>Test </a:t>
            </a:r>
            <a:r>
              <a:rPr sz="1200" spc="-5" dirty="0">
                <a:latin typeface="Times New Roman"/>
                <a:cs typeface="Times New Roman"/>
              </a:rPr>
              <a:t>cases derived </a:t>
            </a:r>
            <a:r>
              <a:rPr sz="1200" dirty="0">
                <a:latin typeface="Times New Roman"/>
                <a:cs typeface="Times New Roman"/>
              </a:rPr>
              <a:t>to </a:t>
            </a:r>
            <a:r>
              <a:rPr sz="1200" spc="-5" dirty="0">
                <a:latin typeface="Times New Roman"/>
                <a:cs typeface="Times New Roman"/>
              </a:rPr>
              <a:t>exercise </a:t>
            </a:r>
            <a:r>
              <a:rPr sz="1200" dirty="0">
                <a:latin typeface="Times New Roman"/>
                <a:cs typeface="Times New Roman"/>
              </a:rPr>
              <a:t>the basis </a:t>
            </a:r>
            <a:r>
              <a:rPr sz="1200" spc="-5" dirty="0">
                <a:latin typeface="Times New Roman"/>
                <a:cs typeface="Times New Roman"/>
              </a:rPr>
              <a:t>set </a:t>
            </a:r>
            <a:r>
              <a:rPr sz="1200" dirty="0">
                <a:latin typeface="Times New Roman"/>
                <a:cs typeface="Times New Roman"/>
              </a:rPr>
              <a:t>are </a:t>
            </a:r>
            <a:r>
              <a:rPr sz="1200" spc="-5" dirty="0">
                <a:latin typeface="Times New Roman"/>
                <a:cs typeface="Times New Roman"/>
              </a:rPr>
              <a:t>guaranteed  </a:t>
            </a:r>
            <a:r>
              <a:rPr sz="1200" dirty="0">
                <a:latin typeface="Times New Roman"/>
                <a:cs typeface="Times New Roman"/>
              </a:rPr>
              <a:t>to </a:t>
            </a:r>
            <a:r>
              <a:rPr sz="1200" spc="-5" dirty="0">
                <a:latin typeface="Times New Roman"/>
                <a:cs typeface="Times New Roman"/>
              </a:rPr>
              <a:t>execute </a:t>
            </a:r>
            <a:r>
              <a:rPr sz="1200" dirty="0">
                <a:latin typeface="Times New Roman"/>
                <a:cs typeface="Times New Roman"/>
              </a:rPr>
              <a:t>every statement in the </a:t>
            </a:r>
            <a:r>
              <a:rPr sz="1200" spc="-5" dirty="0">
                <a:latin typeface="Times New Roman"/>
                <a:cs typeface="Times New Roman"/>
              </a:rPr>
              <a:t>program </a:t>
            </a:r>
            <a:r>
              <a:rPr sz="1200" dirty="0">
                <a:latin typeface="Times New Roman"/>
                <a:cs typeface="Times New Roman"/>
              </a:rPr>
              <a:t>at </a:t>
            </a:r>
            <a:r>
              <a:rPr sz="1200" spc="-5" dirty="0">
                <a:latin typeface="Times New Roman"/>
                <a:cs typeface="Times New Roman"/>
              </a:rPr>
              <a:t>least </a:t>
            </a:r>
            <a:r>
              <a:rPr sz="1200" dirty="0">
                <a:latin typeface="Times New Roman"/>
                <a:cs typeface="Times New Roman"/>
              </a:rPr>
              <a:t>one time </a:t>
            </a:r>
            <a:r>
              <a:rPr sz="1200" spc="-5" dirty="0">
                <a:latin typeface="Times New Roman"/>
                <a:cs typeface="Times New Roman"/>
              </a:rPr>
              <a:t>during</a:t>
            </a:r>
            <a:r>
              <a:rPr sz="1200" spc="-15" dirty="0">
                <a:latin typeface="Times New Roman"/>
                <a:cs typeface="Times New Roman"/>
              </a:rPr>
              <a:t> </a:t>
            </a:r>
            <a:r>
              <a:rPr sz="1200" spc="-5" dirty="0">
                <a:latin typeface="Times New Roman"/>
                <a:cs typeface="Times New Roman"/>
              </a:rPr>
              <a:t>testing.</a:t>
            </a:r>
            <a:endParaRPr sz="1200">
              <a:latin typeface="Times New Roman"/>
              <a:cs typeface="Times New Roman"/>
            </a:endParaRPr>
          </a:p>
        </p:txBody>
      </p:sp>
    </p:spTree>
    <p:extLst>
      <p:ext uri="{BB962C8B-B14F-4D97-AF65-F5344CB8AC3E}">
        <p14:creationId xmlns:p14="http://schemas.microsoft.com/office/powerpoint/2010/main" val="88956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898906"/>
            <a:ext cx="5742305" cy="1609090"/>
          </a:xfrm>
          <a:prstGeom prst="rect">
            <a:avLst/>
          </a:prstGeom>
        </p:spPr>
        <p:txBody>
          <a:bodyPr vert="horz" wrap="square" lIns="0" tIns="12700" rIns="0" bIns="0" rtlCol="0">
            <a:spAutoFit/>
          </a:bodyPr>
          <a:lstStyle/>
          <a:p>
            <a:pPr marL="320040" indent="-267335">
              <a:lnSpc>
                <a:spcPts val="1405"/>
              </a:lnSpc>
              <a:spcBef>
                <a:spcPts val="100"/>
              </a:spcBef>
              <a:buFont typeface="Symbol"/>
              <a:buChar char=""/>
              <a:tabLst>
                <a:tab pos="320040" algn="l"/>
                <a:tab pos="320675" algn="l"/>
              </a:tabLst>
            </a:pPr>
            <a:r>
              <a:rPr sz="1200" dirty="0">
                <a:latin typeface="Times New Roman"/>
                <a:cs typeface="Times New Roman"/>
              </a:rPr>
              <a:t>The </a:t>
            </a:r>
            <a:r>
              <a:rPr sz="1200" spc="-5" dirty="0">
                <a:latin typeface="Times New Roman"/>
                <a:cs typeface="Times New Roman"/>
              </a:rPr>
              <a:t>integration process is performed </a:t>
            </a:r>
            <a:r>
              <a:rPr sz="1200" dirty="0">
                <a:latin typeface="Times New Roman"/>
                <a:cs typeface="Times New Roman"/>
              </a:rPr>
              <a:t>in a </a:t>
            </a:r>
            <a:r>
              <a:rPr sz="1200" spc="-5" dirty="0">
                <a:latin typeface="Times New Roman"/>
                <a:cs typeface="Times New Roman"/>
              </a:rPr>
              <a:t>series </a:t>
            </a:r>
            <a:r>
              <a:rPr sz="1200" spc="5" dirty="0">
                <a:latin typeface="Times New Roman"/>
                <a:cs typeface="Times New Roman"/>
              </a:rPr>
              <a:t>of </a:t>
            </a:r>
            <a:r>
              <a:rPr sz="1200" dirty="0">
                <a:latin typeface="Times New Roman"/>
                <a:cs typeface="Times New Roman"/>
              </a:rPr>
              <a:t>five</a:t>
            </a:r>
            <a:r>
              <a:rPr sz="1200" spc="15" dirty="0">
                <a:latin typeface="Times New Roman"/>
                <a:cs typeface="Times New Roman"/>
              </a:rPr>
              <a:t> </a:t>
            </a:r>
            <a:r>
              <a:rPr sz="1200" spc="-5" dirty="0">
                <a:latin typeface="Times New Roman"/>
                <a:cs typeface="Times New Roman"/>
              </a:rPr>
              <a:t>steps:</a:t>
            </a:r>
            <a:endParaRPr sz="1200">
              <a:latin typeface="Times New Roman"/>
              <a:cs typeface="Times New Roman"/>
            </a:endParaRPr>
          </a:p>
          <a:p>
            <a:pPr marL="240665" marR="5080" indent="-228600">
              <a:lnSpc>
                <a:spcPts val="1380"/>
              </a:lnSpc>
              <a:spcBef>
                <a:spcPts val="60"/>
              </a:spcBef>
              <a:buAutoNum type="arabicPeriod"/>
              <a:tabLst>
                <a:tab pos="241300" algn="l"/>
                <a:tab pos="1989455" algn="l"/>
              </a:tabLst>
            </a:pPr>
            <a:r>
              <a:rPr sz="1200" dirty="0">
                <a:latin typeface="Times New Roman"/>
                <a:cs typeface="Times New Roman"/>
              </a:rPr>
              <a:t>The</a:t>
            </a:r>
            <a:r>
              <a:rPr sz="1200" spc="-80" dirty="0">
                <a:latin typeface="Times New Roman"/>
                <a:cs typeface="Times New Roman"/>
              </a:rPr>
              <a:t> </a:t>
            </a:r>
            <a:r>
              <a:rPr sz="1200" dirty="0">
                <a:latin typeface="Times New Roman"/>
                <a:cs typeface="Times New Roman"/>
              </a:rPr>
              <a:t>main</a:t>
            </a:r>
            <a:r>
              <a:rPr sz="1200" spc="-70" dirty="0">
                <a:latin typeface="Times New Roman"/>
                <a:cs typeface="Times New Roman"/>
              </a:rPr>
              <a:t> </a:t>
            </a:r>
            <a:r>
              <a:rPr sz="1200" spc="-5" dirty="0">
                <a:latin typeface="Times New Roman"/>
                <a:cs typeface="Times New Roman"/>
              </a:rPr>
              <a:t>control</a:t>
            </a:r>
            <a:r>
              <a:rPr sz="1200" spc="-70" dirty="0">
                <a:latin typeface="Times New Roman"/>
                <a:cs typeface="Times New Roman"/>
              </a:rPr>
              <a:t> </a:t>
            </a:r>
            <a:r>
              <a:rPr sz="1200" dirty="0">
                <a:latin typeface="Times New Roman"/>
                <a:cs typeface="Times New Roman"/>
              </a:rPr>
              <a:t>module</a:t>
            </a:r>
            <a:r>
              <a:rPr sz="1200" spc="-75"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spc="-5" dirty="0">
                <a:latin typeface="Times New Roman"/>
                <a:cs typeface="Times New Roman"/>
              </a:rPr>
              <a:t>used</a:t>
            </a:r>
            <a:r>
              <a:rPr sz="1200" spc="-70" dirty="0">
                <a:latin typeface="Times New Roman"/>
                <a:cs typeface="Times New Roman"/>
              </a:rPr>
              <a:t> </a:t>
            </a:r>
            <a:r>
              <a:rPr sz="1200" spc="-5" dirty="0">
                <a:latin typeface="Times New Roman"/>
                <a:cs typeface="Times New Roman"/>
              </a:rPr>
              <a:t>as</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test</a:t>
            </a:r>
            <a:r>
              <a:rPr sz="1200" spc="-70" dirty="0">
                <a:latin typeface="Times New Roman"/>
                <a:cs typeface="Times New Roman"/>
              </a:rPr>
              <a:t> </a:t>
            </a:r>
            <a:r>
              <a:rPr sz="1200" spc="-5" dirty="0">
                <a:latin typeface="Times New Roman"/>
                <a:cs typeface="Times New Roman"/>
              </a:rPr>
              <a:t>driver</a:t>
            </a:r>
            <a:r>
              <a:rPr sz="1200" spc="-75" dirty="0">
                <a:latin typeface="Times New Roman"/>
                <a:cs typeface="Times New Roman"/>
              </a:rPr>
              <a:t> </a:t>
            </a:r>
            <a:r>
              <a:rPr sz="1200" spc="-5" dirty="0">
                <a:latin typeface="Times New Roman"/>
                <a:cs typeface="Times New Roman"/>
              </a:rPr>
              <a:t>and</a:t>
            </a:r>
            <a:r>
              <a:rPr sz="1200" spc="-60" dirty="0">
                <a:latin typeface="Times New Roman"/>
                <a:cs typeface="Times New Roman"/>
              </a:rPr>
              <a:t> </a:t>
            </a:r>
            <a:r>
              <a:rPr sz="1200" spc="-5" dirty="0">
                <a:latin typeface="Times New Roman"/>
                <a:cs typeface="Times New Roman"/>
              </a:rPr>
              <a:t>stubs</a:t>
            </a:r>
            <a:r>
              <a:rPr sz="1200" spc="-65" dirty="0">
                <a:latin typeface="Times New Roman"/>
                <a:cs typeface="Times New Roman"/>
              </a:rPr>
              <a:t> </a:t>
            </a:r>
            <a:r>
              <a:rPr sz="1200" spc="-5" dirty="0">
                <a:latin typeface="Times New Roman"/>
                <a:cs typeface="Times New Roman"/>
              </a:rPr>
              <a:t>are</a:t>
            </a:r>
            <a:r>
              <a:rPr sz="1200" spc="-80" dirty="0">
                <a:latin typeface="Times New Roman"/>
                <a:cs typeface="Times New Roman"/>
              </a:rPr>
              <a:t> </a:t>
            </a:r>
            <a:r>
              <a:rPr sz="1200" dirty="0">
                <a:latin typeface="Times New Roman"/>
                <a:cs typeface="Times New Roman"/>
              </a:rPr>
              <a:t>substituted</a:t>
            </a:r>
            <a:r>
              <a:rPr sz="1200" spc="-65" dirty="0">
                <a:latin typeface="Times New Roman"/>
                <a:cs typeface="Times New Roman"/>
              </a:rPr>
              <a:t> </a:t>
            </a:r>
            <a:r>
              <a:rPr sz="1200" dirty="0">
                <a:latin typeface="Times New Roman"/>
                <a:cs typeface="Times New Roman"/>
              </a:rPr>
              <a:t>for</a:t>
            </a:r>
            <a:r>
              <a:rPr sz="1200" spc="-75" dirty="0">
                <a:latin typeface="Times New Roman"/>
                <a:cs typeface="Times New Roman"/>
              </a:rPr>
              <a:t> </a:t>
            </a:r>
            <a:r>
              <a:rPr sz="1200" spc="-5" dirty="0">
                <a:latin typeface="Times New Roman"/>
                <a:cs typeface="Times New Roman"/>
              </a:rPr>
              <a:t>all</a:t>
            </a:r>
            <a:r>
              <a:rPr sz="1200" spc="-65" dirty="0">
                <a:latin typeface="Times New Roman"/>
                <a:cs typeface="Times New Roman"/>
              </a:rPr>
              <a:t> </a:t>
            </a:r>
            <a:r>
              <a:rPr sz="1200" spc="-5" dirty="0">
                <a:latin typeface="Times New Roman"/>
                <a:cs typeface="Times New Roman"/>
              </a:rPr>
              <a:t>components  </a:t>
            </a:r>
            <a:r>
              <a:rPr sz="1200" dirty="0">
                <a:latin typeface="Times New Roman"/>
                <a:cs typeface="Times New Roman"/>
              </a:rPr>
              <a:t>directly subordinate</a:t>
            </a:r>
            <a:r>
              <a:rPr sz="1200" spc="-25"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the	main </a:t>
            </a:r>
            <a:r>
              <a:rPr sz="1200" spc="-5" dirty="0">
                <a:latin typeface="Times New Roman"/>
                <a:cs typeface="Times New Roman"/>
              </a:rPr>
              <a:t>control </a:t>
            </a:r>
            <a:r>
              <a:rPr sz="1200" dirty="0">
                <a:latin typeface="Times New Roman"/>
                <a:cs typeface="Times New Roman"/>
              </a:rPr>
              <a:t>module.</a:t>
            </a:r>
            <a:endParaRPr sz="1200">
              <a:latin typeface="Times New Roman"/>
              <a:cs typeface="Times New Roman"/>
            </a:endParaRPr>
          </a:p>
          <a:p>
            <a:pPr marL="240665" marR="5715" indent="-228600">
              <a:lnSpc>
                <a:spcPts val="1380"/>
              </a:lnSpc>
              <a:buAutoNum type="arabicPeriod"/>
              <a:tabLst>
                <a:tab pos="241300" algn="l"/>
              </a:tabLst>
            </a:pPr>
            <a:r>
              <a:rPr sz="1200" spc="-5" dirty="0">
                <a:latin typeface="Times New Roman"/>
                <a:cs typeface="Times New Roman"/>
              </a:rPr>
              <a:t>Depending </a:t>
            </a:r>
            <a:r>
              <a:rPr sz="1200" dirty="0">
                <a:latin typeface="Times New Roman"/>
                <a:cs typeface="Times New Roman"/>
              </a:rPr>
              <a:t>on the integration approach </a:t>
            </a:r>
            <a:r>
              <a:rPr sz="1200" spc="-5" dirty="0">
                <a:latin typeface="Times New Roman"/>
                <a:cs typeface="Times New Roman"/>
              </a:rPr>
              <a:t>selected </a:t>
            </a:r>
            <a:r>
              <a:rPr sz="1200" dirty="0">
                <a:latin typeface="Times New Roman"/>
                <a:cs typeface="Times New Roman"/>
              </a:rPr>
              <a:t>(i.e., </a:t>
            </a:r>
            <a:r>
              <a:rPr sz="1200" spc="-5" dirty="0">
                <a:latin typeface="Times New Roman"/>
                <a:cs typeface="Times New Roman"/>
              </a:rPr>
              <a:t>depth </a:t>
            </a:r>
            <a:r>
              <a:rPr sz="1200" spc="5" dirty="0">
                <a:latin typeface="Times New Roman"/>
                <a:cs typeface="Times New Roman"/>
              </a:rPr>
              <a:t>or </a:t>
            </a:r>
            <a:r>
              <a:rPr sz="1200" spc="-5" dirty="0">
                <a:latin typeface="Times New Roman"/>
                <a:cs typeface="Times New Roman"/>
              </a:rPr>
              <a:t>breadth </a:t>
            </a:r>
            <a:r>
              <a:rPr sz="1200" dirty="0">
                <a:latin typeface="Times New Roman"/>
                <a:cs typeface="Times New Roman"/>
              </a:rPr>
              <a:t>first), </a:t>
            </a:r>
            <a:r>
              <a:rPr sz="1200" spc="-5" dirty="0">
                <a:latin typeface="Times New Roman"/>
                <a:cs typeface="Times New Roman"/>
              </a:rPr>
              <a:t>subordinate  stubs are replaced </a:t>
            </a:r>
            <a:r>
              <a:rPr sz="1200" dirty="0">
                <a:latin typeface="Times New Roman"/>
                <a:cs typeface="Times New Roman"/>
              </a:rPr>
              <a:t>one </a:t>
            </a:r>
            <a:r>
              <a:rPr sz="1200" spc="-5" dirty="0">
                <a:latin typeface="Times New Roman"/>
                <a:cs typeface="Times New Roman"/>
              </a:rPr>
              <a:t>at </a:t>
            </a:r>
            <a:r>
              <a:rPr sz="1200" dirty="0">
                <a:latin typeface="Times New Roman"/>
                <a:cs typeface="Times New Roman"/>
              </a:rPr>
              <a:t>a time </a:t>
            </a:r>
            <a:r>
              <a:rPr sz="1200" spc="-5" dirty="0">
                <a:latin typeface="Times New Roman"/>
                <a:cs typeface="Times New Roman"/>
              </a:rPr>
              <a:t>with</a:t>
            </a:r>
            <a:r>
              <a:rPr sz="1200" spc="15" dirty="0">
                <a:latin typeface="Times New Roman"/>
                <a:cs typeface="Times New Roman"/>
              </a:rPr>
              <a:t> </a:t>
            </a:r>
            <a:r>
              <a:rPr sz="1200" spc="-5" dirty="0">
                <a:latin typeface="Times New Roman"/>
                <a:cs typeface="Times New Roman"/>
              </a:rPr>
              <a:t>actualcomponents.</a:t>
            </a:r>
            <a:endParaRPr sz="1200">
              <a:latin typeface="Times New Roman"/>
              <a:cs typeface="Times New Roman"/>
            </a:endParaRPr>
          </a:p>
          <a:p>
            <a:pPr marL="240665" indent="-228600">
              <a:lnSpc>
                <a:spcPts val="1315"/>
              </a:lnSpc>
              <a:buAutoNum type="arabicPeriod"/>
              <a:tabLst>
                <a:tab pos="241300" algn="l"/>
              </a:tabLst>
            </a:pPr>
            <a:r>
              <a:rPr sz="1200" spc="-5" dirty="0">
                <a:latin typeface="Times New Roman"/>
                <a:cs typeface="Times New Roman"/>
              </a:rPr>
              <a:t>Tests are conducted as each component is</a:t>
            </a:r>
            <a:r>
              <a:rPr sz="1200" spc="40" dirty="0">
                <a:latin typeface="Times New Roman"/>
                <a:cs typeface="Times New Roman"/>
              </a:rPr>
              <a:t> </a:t>
            </a:r>
            <a:r>
              <a:rPr sz="1200" spc="-5" dirty="0">
                <a:latin typeface="Times New Roman"/>
                <a:cs typeface="Times New Roman"/>
              </a:rPr>
              <a:t>integrated.</a:t>
            </a:r>
            <a:endParaRPr sz="1200">
              <a:latin typeface="Times New Roman"/>
              <a:cs typeface="Times New Roman"/>
            </a:endParaRPr>
          </a:p>
          <a:p>
            <a:pPr marL="240665" indent="-228600">
              <a:lnSpc>
                <a:spcPts val="1380"/>
              </a:lnSpc>
              <a:buAutoNum type="arabicPeriod"/>
              <a:tabLst>
                <a:tab pos="241300" algn="l"/>
              </a:tabLst>
            </a:pPr>
            <a:r>
              <a:rPr sz="1200" spc="-5" dirty="0">
                <a:latin typeface="Times New Roman"/>
                <a:cs typeface="Times New Roman"/>
              </a:rPr>
              <a:t>On completion </a:t>
            </a:r>
            <a:r>
              <a:rPr sz="1200" dirty="0">
                <a:latin typeface="Times New Roman"/>
                <a:cs typeface="Times New Roman"/>
              </a:rPr>
              <a:t>of </a:t>
            </a:r>
            <a:r>
              <a:rPr sz="1200" spc="-5" dirty="0">
                <a:latin typeface="Times New Roman"/>
                <a:cs typeface="Times New Roman"/>
              </a:rPr>
              <a:t>each </a:t>
            </a:r>
            <a:r>
              <a:rPr sz="1200" dirty="0">
                <a:latin typeface="Times New Roman"/>
                <a:cs typeface="Times New Roman"/>
              </a:rPr>
              <a:t>set of tests, </a:t>
            </a:r>
            <a:r>
              <a:rPr sz="1200" spc="-5" dirty="0">
                <a:latin typeface="Times New Roman"/>
                <a:cs typeface="Times New Roman"/>
              </a:rPr>
              <a:t>another </a:t>
            </a:r>
            <a:r>
              <a:rPr sz="1200" dirty="0">
                <a:latin typeface="Times New Roman"/>
                <a:cs typeface="Times New Roman"/>
              </a:rPr>
              <a:t>stub </a:t>
            </a:r>
            <a:r>
              <a:rPr sz="1200" spc="-5" dirty="0">
                <a:latin typeface="Times New Roman"/>
                <a:cs typeface="Times New Roman"/>
              </a:rPr>
              <a:t>is replaced </a:t>
            </a:r>
            <a:r>
              <a:rPr sz="1200" dirty="0">
                <a:latin typeface="Times New Roman"/>
                <a:cs typeface="Times New Roman"/>
              </a:rPr>
              <a:t>with the</a:t>
            </a:r>
            <a:r>
              <a:rPr sz="1200" spc="30" dirty="0">
                <a:latin typeface="Times New Roman"/>
                <a:cs typeface="Times New Roman"/>
              </a:rPr>
              <a:t> </a:t>
            </a:r>
            <a:r>
              <a:rPr sz="1200" dirty="0">
                <a:latin typeface="Times New Roman"/>
                <a:cs typeface="Times New Roman"/>
              </a:rPr>
              <a:t>realcomponent.</a:t>
            </a:r>
            <a:endParaRPr sz="1200">
              <a:latin typeface="Times New Roman"/>
              <a:cs typeface="Times New Roman"/>
            </a:endParaRPr>
          </a:p>
          <a:p>
            <a:pPr marL="240665" marR="9525" indent="-228600">
              <a:lnSpc>
                <a:spcPts val="1380"/>
              </a:lnSpc>
              <a:spcBef>
                <a:spcPts val="65"/>
              </a:spcBef>
              <a:buAutoNum type="arabicPeriod"/>
              <a:tabLst>
                <a:tab pos="241300" algn="l"/>
              </a:tabLst>
            </a:pPr>
            <a:r>
              <a:rPr sz="1200" spc="-5" dirty="0">
                <a:latin typeface="Times New Roman"/>
                <a:cs typeface="Times New Roman"/>
              </a:rPr>
              <a:t>Regression </a:t>
            </a:r>
            <a:r>
              <a:rPr sz="1200" dirty="0">
                <a:latin typeface="Times New Roman"/>
                <a:cs typeface="Times New Roman"/>
              </a:rPr>
              <a:t>testing (discussed </a:t>
            </a:r>
            <a:r>
              <a:rPr sz="1200" spc="-5" dirty="0">
                <a:latin typeface="Times New Roman"/>
                <a:cs typeface="Times New Roman"/>
              </a:rPr>
              <a:t>later </a:t>
            </a:r>
            <a:r>
              <a:rPr sz="1200" dirty="0">
                <a:latin typeface="Times New Roman"/>
                <a:cs typeface="Times New Roman"/>
              </a:rPr>
              <a:t>in this </a:t>
            </a:r>
            <a:r>
              <a:rPr sz="1200" spc="-5" dirty="0">
                <a:latin typeface="Times New Roman"/>
                <a:cs typeface="Times New Roman"/>
              </a:rPr>
              <a:t>section) </a:t>
            </a:r>
            <a:r>
              <a:rPr sz="1200" dirty="0">
                <a:latin typeface="Times New Roman"/>
                <a:cs typeface="Times New Roman"/>
              </a:rPr>
              <a:t>may </a:t>
            </a:r>
            <a:r>
              <a:rPr sz="1200" spc="5" dirty="0">
                <a:latin typeface="Times New Roman"/>
                <a:cs typeface="Times New Roman"/>
              </a:rPr>
              <a:t>be </a:t>
            </a:r>
            <a:r>
              <a:rPr sz="1200" spc="-5" dirty="0">
                <a:latin typeface="Times New Roman"/>
                <a:cs typeface="Times New Roman"/>
              </a:rPr>
              <a:t>conducted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new  errors </a:t>
            </a:r>
            <a:r>
              <a:rPr sz="1200" dirty="0">
                <a:latin typeface="Times New Roman"/>
                <a:cs typeface="Times New Roman"/>
              </a:rPr>
              <a:t>have not been</a:t>
            </a:r>
            <a:r>
              <a:rPr sz="1200" spc="-5" dirty="0">
                <a:latin typeface="Times New Roman"/>
                <a:cs typeface="Times New Roman"/>
              </a:rPr>
              <a:t> introduced.</a:t>
            </a:r>
            <a:endParaRPr sz="1200">
              <a:latin typeface="Times New Roman"/>
              <a:cs typeface="Times New Roman"/>
            </a:endParaRPr>
          </a:p>
        </p:txBody>
      </p:sp>
      <p:sp>
        <p:nvSpPr>
          <p:cNvPr id="5" name="object 5"/>
          <p:cNvSpPr txBox="1"/>
          <p:nvPr/>
        </p:nvSpPr>
        <p:spPr>
          <a:xfrm>
            <a:off x="902004" y="4537075"/>
            <a:ext cx="5970905" cy="3609340"/>
          </a:xfrm>
          <a:prstGeom prst="rect">
            <a:avLst/>
          </a:prstGeom>
        </p:spPr>
        <p:txBody>
          <a:bodyPr vert="horz" wrap="square" lIns="0" tIns="12700" rIns="0" bIns="0" rtlCol="0">
            <a:spAutoFit/>
          </a:bodyPr>
          <a:lstStyle/>
          <a:p>
            <a:pPr marL="2294255" algn="just">
              <a:lnSpc>
                <a:spcPts val="1415"/>
              </a:lnSpc>
              <a:spcBef>
                <a:spcPts val="100"/>
              </a:spcBef>
            </a:pPr>
            <a:r>
              <a:rPr sz="1200" spc="-5" dirty="0">
                <a:latin typeface="Times New Roman"/>
                <a:cs typeface="Times New Roman"/>
              </a:rPr>
              <a:t>Figure </a:t>
            </a:r>
            <a:r>
              <a:rPr sz="1200" dirty="0">
                <a:latin typeface="Times New Roman"/>
                <a:cs typeface="Times New Roman"/>
              </a:rPr>
              <a:t>: Top </a:t>
            </a:r>
            <a:r>
              <a:rPr sz="1200" spc="-5" dirty="0">
                <a:latin typeface="Times New Roman"/>
                <a:cs typeface="Times New Roman"/>
              </a:rPr>
              <a:t>down</a:t>
            </a:r>
            <a:r>
              <a:rPr sz="1200" spc="-10" dirty="0">
                <a:latin typeface="Times New Roman"/>
                <a:cs typeface="Times New Roman"/>
              </a:rPr>
              <a:t> </a:t>
            </a:r>
            <a:r>
              <a:rPr sz="1200" spc="-5" dirty="0">
                <a:latin typeface="Times New Roman"/>
                <a:cs typeface="Times New Roman"/>
              </a:rPr>
              <a:t>integration</a:t>
            </a:r>
            <a:endParaRPr sz="1200">
              <a:latin typeface="Times New Roman"/>
              <a:cs typeface="Times New Roman"/>
            </a:endParaRPr>
          </a:p>
          <a:p>
            <a:pPr marL="12700" algn="just">
              <a:lnSpc>
                <a:spcPts val="1415"/>
              </a:lnSpc>
            </a:pPr>
            <a:r>
              <a:rPr sz="1200" dirty="0">
                <a:latin typeface="Times New Roman"/>
                <a:cs typeface="Times New Roman"/>
              </a:rPr>
              <a:t>The</a:t>
            </a:r>
            <a:r>
              <a:rPr sz="1200" spc="220" dirty="0">
                <a:latin typeface="Times New Roman"/>
                <a:cs typeface="Times New Roman"/>
              </a:rPr>
              <a:t> </a:t>
            </a:r>
            <a:r>
              <a:rPr sz="1200" spc="-5" dirty="0">
                <a:latin typeface="Times New Roman"/>
                <a:cs typeface="Times New Roman"/>
              </a:rPr>
              <a:t>process</a:t>
            </a:r>
            <a:r>
              <a:rPr sz="1200" spc="229" dirty="0">
                <a:latin typeface="Times New Roman"/>
                <a:cs typeface="Times New Roman"/>
              </a:rPr>
              <a:t> </a:t>
            </a:r>
            <a:r>
              <a:rPr sz="1200" spc="-5" dirty="0">
                <a:latin typeface="Times New Roman"/>
                <a:cs typeface="Times New Roman"/>
              </a:rPr>
              <a:t>continues</a:t>
            </a:r>
            <a:r>
              <a:rPr sz="1200" spc="235" dirty="0">
                <a:latin typeface="Times New Roman"/>
                <a:cs typeface="Times New Roman"/>
              </a:rPr>
              <a:t> </a:t>
            </a:r>
            <a:r>
              <a:rPr sz="1200" dirty="0">
                <a:latin typeface="Times New Roman"/>
                <a:cs typeface="Times New Roman"/>
              </a:rPr>
              <a:t>from</a:t>
            </a:r>
            <a:r>
              <a:rPr sz="1200" spc="229" dirty="0">
                <a:latin typeface="Times New Roman"/>
                <a:cs typeface="Times New Roman"/>
              </a:rPr>
              <a:t> </a:t>
            </a:r>
            <a:r>
              <a:rPr sz="1200" dirty="0">
                <a:latin typeface="Times New Roman"/>
                <a:cs typeface="Times New Roman"/>
              </a:rPr>
              <a:t>step</a:t>
            </a:r>
            <a:r>
              <a:rPr sz="1200" spc="229" dirty="0">
                <a:latin typeface="Times New Roman"/>
                <a:cs typeface="Times New Roman"/>
              </a:rPr>
              <a:t> </a:t>
            </a:r>
            <a:r>
              <a:rPr sz="1200" dirty="0">
                <a:latin typeface="Times New Roman"/>
                <a:cs typeface="Times New Roman"/>
              </a:rPr>
              <a:t>2</a:t>
            </a:r>
            <a:r>
              <a:rPr sz="1200" spc="225" dirty="0">
                <a:latin typeface="Times New Roman"/>
                <a:cs typeface="Times New Roman"/>
              </a:rPr>
              <a:t> </a:t>
            </a:r>
            <a:r>
              <a:rPr sz="1200" dirty="0">
                <a:latin typeface="Times New Roman"/>
                <a:cs typeface="Times New Roman"/>
              </a:rPr>
              <a:t>until</a:t>
            </a:r>
            <a:r>
              <a:rPr sz="1200" spc="229" dirty="0">
                <a:latin typeface="Times New Roman"/>
                <a:cs typeface="Times New Roman"/>
              </a:rPr>
              <a:t> </a:t>
            </a:r>
            <a:r>
              <a:rPr sz="1200" dirty="0">
                <a:latin typeface="Times New Roman"/>
                <a:cs typeface="Times New Roman"/>
              </a:rPr>
              <a:t>the</a:t>
            </a:r>
            <a:r>
              <a:rPr sz="1200" spc="260" dirty="0">
                <a:latin typeface="Times New Roman"/>
                <a:cs typeface="Times New Roman"/>
              </a:rPr>
              <a:t> </a:t>
            </a:r>
            <a:r>
              <a:rPr sz="1200" spc="-5" dirty="0">
                <a:latin typeface="Times New Roman"/>
                <a:cs typeface="Times New Roman"/>
              </a:rPr>
              <a:t>entire</a:t>
            </a:r>
            <a:r>
              <a:rPr sz="1200" spc="215" dirty="0">
                <a:latin typeface="Times New Roman"/>
                <a:cs typeface="Times New Roman"/>
              </a:rPr>
              <a:t> </a:t>
            </a:r>
            <a:r>
              <a:rPr sz="1200" spc="-5" dirty="0">
                <a:latin typeface="Times New Roman"/>
                <a:cs typeface="Times New Roman"/>
              </a:rPr>
              <a:t>program</a:t>
            </a:r>
            <a:r>
              <a:rPr sz="1200" spc="229" dirty="0">
                <a:latin typeface="Times New Roman"/>
                <a:cs typeface="Times New Roman"/>
              </a:rPr>
              <a:t> </a:t>
            </a:r>
            <a:r>
              <a:rPr sz="1200" dirty="0">
                <a:latin typeface="Times New Roman"/>
                <a:cs typeface="Times New Roman"/>
              </a:rPr>
              <a:t>structure</a:t>
            </a:r>
            <a:r>
              <a:rPr sz="1200" spc="220" dirty="0">
                <a:latin typeface="Times New Roman"/>
                <a:cs typeface="Times New Roman"/>
              </a:rPr>
              <a:t> </a:t>
            </a:r>
            <a:r>
              <a:rPr sz="1200" spc="-5" dirty="0">
                <a:latin typeface="Times New Roman"/>
                <a:cs typeface="Times New Roman"/>
              </a:rPr>
              <a:t>is</a:t>
            </a:r>
            <a:r>
              <a:rPr sz="1200" spc="245" dirty="0">
                <a:latin typeface="Times New Roman"/>
                <a:cs typeface="Times New Roman"/>
              </a:rPr>
              <a:t> </a:t>
            </a:r>
            <a:r>
              <a:rPr sz="1200" dirty="0">
                <a:latin typeface="Times New Roman"/>
                <a:cs typeface="Times New Roman"/>
              </a:rPr>
              <a:t>built.</a:t>
            </a:r>
            <a:r>
              <a:rPr sz="1200" spc="229" dirty="0">
                <a:latin typeface="Times New Roman"/>
                <a:cs typeface="Times New Roman"/>
              </a:rPr>
              <a:t> </a:t>
            </a:r>
            <a:r>
              <a:rPr sz="1200" dirty="0">
                <a:latin typeface="Times New Roman"/>
                <a:cs typeface="Times New Roman"/>
              </a:rPr>
              <a:t>The</a:t>
            </a:r>
            <a:r>
              <a:rPr sz="1200" spc="220" dirty="0">
                <a:latin typeface="Times New Roman"/>
                <a:cs typeface="Times New Roman"/>
              </a:rPr>
              <a:t> </a:t>
            </a:r>
            <a:r>
              <a:rPr sz="1200" dirty="0">
                <a:latin typeface="Times New Roman"/>
                <a:cs typeface="Times New Roman"/>
              </a:rPr>
              <a:t>top-down</a:t>
            </a:r>
            <a:endParaRPr sz="1200">
              <a:latin typeface="Times New Roman"/>
              <a:cs typeface="Times New Roman"/>
            </a:endParaRPr>
          </a:p>
          <a:p>
            <a:pPr marL="12700" marR="5080" algn="just">
              <a:lnSpc>
                <a:spcPts val="1580"/>
              </a:lnSpc>
              <a:spcBef>
                <a:spcPts val="80"/>
              </a:spcBef>
            </a:pPr>
            <a:r>
              <a:rPr sz="1200" spc="-5" dirty="0">
                <a:latin typeface="Times New Roman"/>
                <a:cs typeface="Times New Roman"/>
              </a:rPr>
              <a:t>integration </a:t>
            </a:r>
            <a:r>
              <a:rPr sz="1200" dirty="0">
                <a:latin typeface="Times New Roman"/>
                <a:cs typeface="Times New Roman"/>
              </a:rPr>
              <a:t>strategy verifies major </a:t>
            </a:r>
            <a:r>
              <a:rPr sz="1200" spc="-5" dirty="0">
                <a:latin typeface="Times New Roman"/>
                <a:cs typeface="Times New Roman"/>
              </a:rPr>
              <a:t>control </a:t>
            </a:r>
            <a:r>
              <a:rPr sz="1200" dirty="0">
                <a:latin typeface="Times New Roman"/>
                <a:cs typeface="Times New Roman"/>
              </a:rPr>
              <a:t>or </a:t>
            </a:r>
            <a:r>
              <a:rPr sz="1200" spc="-5" dirty="0">
                <a:latin typeface="Times New Roman"/>
                <a:cs typeface="Times New Roman"/>
              </a:rPr>
              <a:t>decision </a:t>
            </a:r>
            <a:r>
              <a:rPr sz="1200" dirty="0">
                <a:latin typeface="Times New Roman"/>
                <a:cs typeface="Times New Roman"/>
              </a:rPr>
              <a:t>points </a:t>
            </a:r>
            <a:r>
              <a:rPr sz="1200" spc="-5" dirty="0">
                <a:latin typeface="Times New Roman"/>
                <a:cs typeface="Times New Roman"/>
              </a:rPr>
              <a:t>earlyin </a:t>
            </a:r>
            <a:r>
              <a:rPr sz="1200" dirty="0">
                <a:latin typeface="Times New Roman"/>
                <a:cs typeface="Times New Roman"/>
              </a:rPr>
              <a:t>the test </a:t>
            </a:r>
            <a:r>
              <a:rPr sz="1200" spc="-5" dirty="0">
                <a:latin typeface="Times New Roman"/>
                <a:cs typeface="Times New Roman"/>
              </a:rPr>
              <a:t>process. </a:t>
            </a:r>
            <a:r>
              <a:rPr sz="1200" spc="-10" dirty="0">
                <a:latin typeface="Times New Roman"/>
                <a:cs typeface="Times New Roman"/>
              </a:rPr>
              <a:t>In </a:t>
            </a:r>
            <a:r>
              <a:rPr sz="1200" dirty="0">
                <a:latin typeface="Times New Roman"/>
                <a:cs typeface="Times New Roman"/>
              </a:rPr>
              <a:t>a “well-  </a:t>
            </a:r>
            <a:r>
              <a:rPr sz="1200" spc="-5" dirty="0">
                <a:latin typeface="Times New Roman"/>
                <a:cs typeface="Times New Roman"/>
              </a:rPr>
              <a:t>factored” program structure, decision </a:t>
            </a:r>
            <a:r>
              <a:rPr sz="1200" dirty="0">
                <a:latin typeface="Times New Roman"/>
                <a:cs typeface="Times New Roman"/>
              </a:rPr>
              <a:t>making occurs </a:t>
            </a:r>
            <a:r>
              <a:rPr sz="1200" spc="-5" dirty="0">
                <a:latin typeface="Times New Roman"/>
                <a:cs typeface="Times New Roman"/>
              </a:rPr>
              <a:t>at </a:t>
            </a:r>
            <a:r>
              <a:rPr sz="1200" dirty="0">
                <a:latin typeface="Times New Roman"/>
                <a:cs typeface="Times New Roman"/>
              </a:rPr>
              <a:t>upper levels in the hierarchy </a:t>
            </a:r>
            <a:r>
              <a:rPr sz="1200" spc="-5" dirty="0">
                <a:latin typeface="Times New Roman"/>
                <a:cs typeface="Times New Roman"/>
              </a:rPr>
              <a:t>and </a:t>
            </a:r>
            <a:r>
              <a:rPr sz="1200" dirty="0">
                <a:latin typeface="Times New Roman"/>
                <a:cs typeface="Times New Roman"/>
              </a:rPr>
              <a:t>is  </a:t>
            </a:r>
            <a:r>
              <a:rPr sz="1200" spc="-5" dirty="0">
                <a:latin typeface="Times New Roman"/>
                <a:cs typeface="Times New Roman"/>
              </a:rPr>
              <a:t>therefore encountered </a:t>
            </a:r>
            <a:r>
              <a:rPr sz="1200" dirty="0">
                <a:latin typeface="Times New Roman"/>
                <a:cs typeface="Times New Roman"/>
              </a:rPr>
              <a:t>first.  </a:t>
            </a:r>
            <a:r>
              <a:rPr sz="1200" spc="-15" dirty="0">
                <a:latin typeface="Times New Roman"/>
                <a:cs typeface="Times New Roman"/>
              </a:rPr>
              <a:t>If  </a:t>
            </a:r>
            <a:r>
              <a:rPr sz="1200" dirty="0">
                <a:latin typeface="Times New Roman"/>
                <a:cs typeface="Times New Roman"/>
              </a:rPr>
              <a:t>major </a:t>
            </a:r>
            <a:r>
              <a:rPr sz="1200" spc="-5" dirty="0">
                <a:latin typeface="Times New Roman"/>
                <a:cs typeface="Times New Roman"/>
              </a:rPr>
              <a:t>control </a:t>
            </a:r>
            <a:r>
              <a:rPr sz="1200" dirty="0">
                <a:latin typeface="Times New Roman"/>
                <a:cs typeface="Times New Roman"/>
              </a:rPr>
              <a:t>problems do </a:t>
            </a:r>
            <a:r>
              <a:rPr sz="1200" spc="-5" dirty="0">
                <a:latin typeface="Times New Roman"/>
                <a:cs typeface="Times New Roman"/>
              </a:rPr>
              <a:t>exist,  early recognition is  essential. </a:t>
            </a:r>
            <a:r>
              <a:rPr sz="1200" spc="90" dirty="0">
                <a:latin typeface="Times New Roman"/>
                <a:cs typeface="Times New Roman"/>
              </a:rPr>
              <a:t> </a:t>
            </a:r>
            <a:r>
              <a:rPr sz="1200" spc="-15" dirty="0">
                <a:latin typeface="Times New Roman"/>
                <a:cs typeface="Times New Roman"/>
              </a:rPr>
              <a:t>If</a:t>
            </a:r>
            <a:endParaRPr sz="1200">
              <a:latin typeface="Times New Roman"/>
              <a:cs typeface="Times New Roman"/>
            </a:endParaRPr>
          </a:p>
          <a:p>
            <a:pPr marL="12700" marR="6350" algn="just">
              <a:lnSpc>
                <a:spcPts val="1580"/>
              </a:lnSpc>
              <a:spcBef>
                <a:spcPts val="25"/>
              </a:spcBef>
            </a:pPr>
            <a:r>
              <a:rPr sz="1200" spc="-5" dirty="0">
                <a:latin typeface="Times New Roman"/>
                <a:cs typeface="Times New Roman"/>
              </a:rPr>
              <a:t>depth-first integration is selected, </a:t>
            </a:r>
            <a:r>
              <a:rPr sz="1200" dirty="0">
                <a:latin typeface="Times New Roman"/>
                <a:cs typeface="Times New Roman"/>
              </a:rPr>
              <a:t>a </a:t>
            </a:r>
            <a:r>
              <a:rPr sz="1200" spc="-5" dirty="0">
                <a:latin typeface="Times New Roman"/>
                <a:cs typeface="Times New Roman"/>
              </a:rPr>
              <a:t>complete </a:t>
            </a:r>
            <a:r>
              <a:rPr sz="1200" dirty="0">
                <a:latin typeface="Times New Roman"/>
                <a:cs typeface="Times New Roman"/>
              </a:rPr>
              <a:t>function of the </a:t>
            </a:r>
            <a:r>
              <a:rPr sz="1200" spc="-5" dirty="0">
                <a:latin typeface="Times New Roman"/>
                <a:cs typeface="Times New Roman"/>
              </a:rPr>
              <a:t>software </a:t>
            </a:r>
            <a:r>
              <a:rPr sz="1200" dirty="0">
                <a:latin typeface="Times New Roman"/>
                <a:cs typeface="Times New Roman"/>
              </a:rPr>
              <a:t>may be </a:t>
            </a:r>
            <a:r>
              <a:rPr sz="1200" spc="-5" dirty="0">
                <a:latin typeface="Times New Roman"/>
                <a:cs typeface="Times New Roman"/>
              </a:rPr>
              <a:t>implemented and  demonstrated. </a:t>
            </a:r>
            <a:r>
              <a:rPr sz="1200" dirty="0">
                <a:latin typeface="Times New Roman"/>
                <a:cs typeface="Times New Roman"/>
              </a:rPr>
              <a:t>Early demonstration of </a:t>
            </a:r>
            <a:r>
              <a:rPr sz="1200" spc="-5" dirty="0">
                <a:latin typeface="Times New Roman"/>
                <a:cs typeface="Times New Roman"/>
              </a:rPr>
              <a:t>functional </a:t>
            </a:r>
            <a:r>
              <a:rPr sz="1200" dirty="0">
                <a:latin typeface="Times New Roman"/>
                <a:cs typeface="Times New Roman"/>
              </a:rPr>
              <a:t>capability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confidence builder </a:t>
            </a:r>
            <a:r>
              <a:rPr sz="1200" dirty="0">
                <a:latin typeface="Times New Roman"/>
                <a:cs typeface="Times New Roman"/>
              </a:rPr>
              <a:t>for </a:t>
            </a:r>
            <a:r>
              <a:rPr sz="1200" spc="-5" dirty="0">
                <a:latin typeface="Times New Roman"/>
                <a:cs typeface="Times New Roman"/>
              </a:rPr>
              <a:t>all  stakeholders.</a:t>
            </a:r>
            <a:endParaRPr sz="1200">
              <a:latin typeface="Times New Roman"/>
              <a:cs typeface="Times New Roman"/>
            </a:endParaRPr>
          </a:p>
          <a:p>
            <a:pPr marL="12700" marR="6985" algn="just">
              <a:lnSpc>
                <a:spcPts val="1580"/>
              </a:lnSpc>
              <a:spcBef>
                <a:spcPts val="10"/>
              </a:spcBef>
            </a:pPr>
            <a:r>
              <a:rPr sz="1200" b="1" spc="-5" dirty="0">
                <a:latin typeface="Times New Roman"/>
                <a:cs typeface="Times New Roman"/>
              </a:rPr>
              <a:t>Bottom-Up Integration. </a:t>
            </a:r>
            <a:r>
              <a:rPr sz="1200" i="1" spc="-5" dirty="0">
                <a:latin typeface="Times New Roman"/>
                <a:cs typeface="Times New Roman"/>
              </a:rPr>
              <a:t>Bottom-up integration testing, </a:t>
            </a:r>
            <a:r>
              <a:rPr sz="1200" spc="-5" dirty="0">
                <a:latin typeface="Times New Roman"/>
                <a:cs typeface="Times New Roman"/>
              </a:rPr>
              <a:t>as its name implies, begins construction  and</a:t>
            </a:r>
            <a:r>
              <a:rPr sz="1200" spc="45" dirty="0">
                <a:latin typeface="Times New Roman"/>
                <a:cs typeface="Times New Roman"/>
              </a:rPr>
              <a:t> </a:t>
            </a:r>
            <a:r>
              <a:rPr sz="1200" dirty="0">
                <a:latin typeface="Times New Roman"/>
                <a:cs typeface="Times New Roman"/>
              </a:rPr>
              <a:t>testing</a:t>
            </a:r>
            <a:r>
              <a:rPr sz="1200" spc="35" dirty="0">
                <a:latin typeface="Times New Roman"/>
                <a:cs typeface="Times New Roman"/>
              </a:rPr>
              <a:t> </a:t>
            </a:r>
            <a:r>
              <a:rPr sz="1200" dirty="0">
                <a:latin typeface="Times New Roman"/>
                <a:cs typeface="Times New Roman"/>
              </a:rPr>
              <a:t>with</a:t>
            </a:r>
            <a:r>
              <a:rPr sz="1200" spc="55" dirty="0">
                <a:latin typeface="Times New Roman"/>
                <a:cs typeface="Times New Roman"/>
              </a:rPr>
              <a:t> </a:t>
            </a:r>
            <a:r>
              <a:rPr sz="1200" i="1" dirty="0">
                <a:latin typeface="Times New Roman"/>
                <a:cs typeface="Times New Roman"/>
              </a:rPr>
              <a:t>atomic</a:t>
            </a:r>
            <a:r>
              <a:rPr sz="1200" i="1" spc="55" dirty="0">
                <a:latin typeface="Times New Roman"/>
                <a:cs typeface="Times New Roman"/>
              </a:rPr>
              <a:t> </a:t>
            </a:r>
            <a:r>
              <a:rPr sz="1200" i="1" spc="-5" dirty="0">
                <a:latin typeface="Times New Roman"/>
                <a:cs typeface="Times New Roman"/>
              </a:rPr>
              <a:t>modules</a:t>
            </a:r>
            <a:r>
              <a:rPr sz="1200" i="1" spc="55" dirty="0">
                <a:latin typeface="Times New Roman"/>
                <a:cs typeface="Times New Roman"/>
              </a:rPr>
              <a:t> </a:t>
            </a:r>
            <a:r>
              <a:rPr sz="1200" spc="-5" dirty="0">
                <a:latin typeface="Times New Roman"/>
                <a:cs typeface="Times New Roman"/>
              </a:rPr>
              <a:t>(i.e.,</a:t>
            </a:r>
            <a:r>
              <a:rPr sz="1200" spc="45" dirty="0">
                <a:latin typeface="Times New Roman"/>
                <a:cs typeface="Times New Roman"/>
              </a:rPr>
              <a:t> </a:t>
            </a:r>
            <a:r>
              <a:rPr sz="1200" dirty="0">
                <a:latin typeface="Times New Roman"/>
                <a:cs typeface="Times New Roman"/>
              </a:rPr>
              <a:t>components</a:t>
            </a:r>
            <a:r>
              <a:rPr sz="1200" spc="45" dirty="0">
                <a:latin typeface="Times New Roman"/>
                <a:cs typeface="Times New Roman"/>
              </a:rPr>
              <a:t> </a:t>
            </a:r>
            <a:r>
              <a:rPr sz="1200" spc="-5" dirty="0">
                <a:latin typeface="Times New Roman"/>
                <a:cs typeface="Times New Roman"/>
              </a:rPr>
              <a:t>at</a:t>
            </a:r>
            <a:r>
              <a:rPr sz="1200" spc="5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lowest</a:t>
            </a:r>
            <a:r>
              <a:rPr sz="1200" spc="55" dirty="0">
                <a:latin typeface="Times New Roman"/>
                <a:cs typeface="Times New Roman"/>
              </a:rPr>
              <a:t> </a:t>
            </a:r>
            <a:r>
              <a:rPr sz="1200" spc="-5" dirty="0">
                <a:latin typeface="Times New Roman"/>
                <a:cs typeface="Times New Roman"/>
              </a:rPr>
              <a:t>levels</a:t>
            </a:r>
            <a:r>
              <a:rPr sz="1200" spc="50"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program</a:t>
            </a:r>
            <a:r>
              <a:rPr sz="1200" spc="45" dirty="0">
                <a:latin typeface="Times New Roman"/>
                <a:cs typeface="Times New Roman"/>
              </a:rPr>
              <a:t> </a:t>
            </a:r>
            <a:r>
              <a:rPr sz="1200" dirty="0">
                <a:latin typeface="Times New Roman"/>
                <a:cs typeface="Times New Roman"/>
              </a:rPr>
              <a:t>structure).</a:t>
            </a:r>
            <a:endParaRPr sz="1200">
              <a:latin typeface="Times New Roman"/>
              <a:cs typeface="Times New Roman"/>
            </a:endParaRPr>
          </a:p>
          <a:p>
            <a:pPr marL="12700" marR="5080" algn="just">
              <a:lnSpc>
                <a:spcPts val="1580"/>
              </a:lnSpc>
              <a:spcBef>
                <a:spcPts val="20"/>
              </a:spcBef>
            </a:pPr>
            <a:r>
              <a:rPr sz="1200" spc="-5" dirty="0">
                <a:latin typeface="Times New Roman"/>
                <a:cs typeface="Times New Roman"/>
              </a:rPr>
              <a:t>Because</a:t>
            </a:r>
            <a:r>
              <a:rPr sz="1200" spc="-20" dirty="0">
                <a:latin typeface="Times New Roman"/>
                <a:cs typeface="Times New Roman"/>
              </a:rPr>
              <a:t> </a:t>
            </a:r>
            <a:r>
              <a:rPr sz="1200" spc="-5" dirty="0">
                <a:latin typeface="Times New Roman"/>
                <a:cs typeface="Times New Roman"/>
              </a:rPr>
              <a:t>components</a:t>
            </a:r>
            <a:r>
              <a:rPr sz="1200" spc="-30" dirty="0">
                <a:latin typeface="Times New Roman"/>
                <a:cs typeface="Times New Roman"/>
              </a:rPr>
              <a:t> </a:t>
            </a:r>
            <a:r>
              <a:rPr sz="1200" dirty="0">
                <a:latin typeface="Times New Roman"/>
                <a:cs typeface="Times New Roman"/>
              </a:rPr>
              <a:t>are</a:t>
            </a:r>
            <a:r>
              <a:rPr sz="1200" spc="-20" dirty="0">
                <a:latin typeface="Times New Roman"/>
                <a:cs typeface="Times New Roman"/>
              </a:rPr>
              <a:t> </a:t>
            </a:r>
            <a:r>
              <a:rPr sz="1200" spc="-5" dirty="0">
                <a:latin typeface="Times New Roman"/>
                <a:cs typeface="Times New Roman"/>
              </a:rPr>
              <a:t>integrated</a:t>
            </a:r>
            <a:r>
              <a:rPr sz="1200" spc="-20"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bottom</a:t>
            </a:r>
            <a:r>
              <a:rPr sz="1200" spc="-25" dirty="0">
                <a:latin typeface="Times New Roman"/>
                <a:cs typeface="Times New Roman"/>
              </a:rPr>
              <a:t> </a:t>
            </a:r>
            <a:r>
              <a:rPr sz="1200" dirty="0">
                <a:latin typeface="Times New Roman"/>
                <a:cs typeface="Times New Roman"/>
              </a:rPr>
              <a:t>up,</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functionality</a:t>
            </a:r>
            <a:r>
              <a:rPr sz="1200" spc="-50" dirty="0">
                <a:latin typeface="Times New Roman"/>
                <a:cs typeface="Times New Roman"/>
              </a:rPr>
              <a:t> </a:t>
            </a:r>
            <a:r>
              <a:rPr sz="1200" dirty="0">
                <a:latin typeface="Times New Roman"/>
                <a:cs typeface="Times New Roman"/>
              </a:rPr>
              <a:t>provided</a:t>
            </a:r>
            <a:r>
              <a:rPr sz="1200" spc="-30" dirty="0">
                <a:latin typeface="Times New Roman"/>
                <a:cs typeface="Times New Roman"/>
              </a:rPr>
              <a:t> </a:t>
            </a:r>
            <a:r>
              <a:rPr sz="1200" spc="5" dirty="0">
                <a:latin typeface="Times New Roman"/>
                <a:cs typeface="Times New Roman"/>
              </a:rPr>
              <a:t>by</a:t>
            </a:r>
            <a:r>
              <a:rPr sz="1200" spc="-40" dirty="0">
                <a:latin typeface="Times New Roman"/>
                <a:cs typeface="Times New Roman"/>
              </a:rPr>
              <a:t> </a:t>
            </a:r>
            <a:r>
              <a:rPr sz="1200" spc="-5" dirty="0">
                <a:latin typeface="Times New Roman"/>
                <a:cs typeface="Times New Roman"/>
              </a:rPr>
              <a:t>components  subordinate </a:t>
            </a:r>
            <a:r>
              <a:rPr sz="1200" dirty="0">
                <a:latin typeface="Times New Roman"/>
                <a:cs typeface="Times New Roman"/>
              </a:rPr>
              <a:t>to a </a:t>
            </a:r>
            <a:r>
              <a:rPr sz="1200" spc="-5" dirty="0">
                <a:latin typeface="Times New Roman"/>
                <a:cs typeface="Times New Roman"/>
              </a:rPr>
              <a:t>given level is always available </a:t>
            </a:r>
            <a:r>
              <a:rPr sz="1200" dirty="0">
                <a:latin typeface="Times New Roman"/>
                <a:cs typeface="Times New Roman"/>
              </a:rPr>
              <a:t>and the </a:t>
            </a:r>
            <a:r>
              <a:rPr sz="1200" spc="-5" dirty="0">
                <a:latin typeface="Times New Roman"/>
                <a:cs typeface="Times New Roman"/>
              </a:rPr>
              <a:t>need </a:t>
            </a:r>
            <a:r>
              <a:rPr sz="1200" dirty="0">
                <a:latin typeface="Times New Roman"/>
                <a:cs typeface="Times New Roman"/>
              </a:rPr>
              <a:t>for </a:t>
            </a:r>
            <a:r>
              <a:rPr sz="1200" spc="-5" dirty="0">
                <a:latin typeface="Times New Roman"/>
                <a:cs typeface="Times New Roman"/>
              </a:rPr>
              <a:t>stubs is eliminated. A </a:t>
            </a:r>
            <a:r>
              <a:rPr sz="1200" dirty="0">
                <a:latin typeface="Times New Roman"/>
                <a:cs typeface="Times New Roman"/>
              </a:rPr>
              <a:t>bottom-up  </a:t>
            </a:r>
            <a:r>
              <a:rPr sz="1200" spc="-5" dirty="0">
                <a:latin typeface="Times New Roman"/>
                <a:cs typeface="Times New Roman"/>
              </a:rPr>
              <a:t>integration </a:t>
            </a:r>
            <a:r>
              <a:rPr sz="1200" dirty="0">
                <a:latin typeface="Times New Roman"/>
                <a:cs typeface="Times New Roman"/>
              </a:rPr>
              <a:t>strategy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implemented with </a:t>
            </a:r>
            <a:r>
              <a:rPr sz="1200" dirty="0">
                <a:latin typeface="Times New Roman"/>
                <a:cs typeface="Times New Roman"/>
              </a:rPr>
              <a:t>the </a:t>
            </a:r>
            <a:r>
              <a:rPr sz="1200" spc="-5" dirty="0">
                <a:latin typeface="Times New Roman"/>
                <a:cs typeface="Times New Roman"/>
              </a:rPr>
              <a:t>following</a:t>
            </a:r>
            <a:r>
              <a:rPr sz="1200" spc="-40" dirty="0">
                <a:latin typeface="Times New Roman"/>
                <a:cs typeface="Times New Roman"/>
              </a:rPr>
              <a:t> </a:t>
            </a:r>
            <a:r>
              <a:rPr sz="1200" spc="-5" dirty="0">
                <a:latin typeface="Times New Roman"/>
                <a:cs typeface="Times New Roman"/>
              </a:rPr>
              <a:t>steps:</a:t>
            </a:r>
            <a:endParaRPr sz="1200">
              <a:latin typeface="Times New Roman"/>
              <a:cs typeface="Times New Roman"/>
            </a:endParaRPr>
          </a:p>
          <a:p>
            <a:pPr marL="469265" indent="-228600" algn="just">
              <a:lnSpc>
                <a:spcPct val="100000"/>
              </a:lnSpc>
              <a:spcBef>
                <a:spcPts val="75"/>
              </a:spcBef>
              <a:buAutoNum type="arabicPeriod"/>
              <a:tabLst>
                <a:tab pos="469900" algn="l"/>
              </a:tabLst>
            </a:pPr>
            <a:r>
              <a:rPr sz="1200" spc="-5" dirty="0">
                <a:latin typeface="Times New Roman"/>
                <a:cs typeface="Times New Roman"/>
              </a:rPr>
              <a:t>Low-level components </a:t>
            </a:r>
            <a:r>
              <a:rPr sz="1200" dirty="0">
                <a:latin typeface="Times New Roman"/>
                <a:cs typeface="Times New Roman"/>
              </a:rPr>
              <a:t>are combined into </a:t>
            </a:r>
            <a:r>
              <a:rPr sz="1200" spc="-5" dirty="0">
                <a:latin typeface="Times New Roman"/>
                <a:cs typeface="Times New Roman"/>
              </a:rPr>
              <a:t>clusters (sometimes called </a:t>
            </a:r>
            <a:r>
              <a:rPr sz="1200" i="1" dirty="0">
                <a:latin typeface="Times New Roman"/>
                <a:cs typeface="Times New Roman"/>
              </a:rPr>
              <a:t>builds </a:t>
            </a:r>
            <a:r>
              <a:rPr sz="1200" dirty="0">
                <a:latin typeface="Times New Roman"/>
                <a:cs typeface="Times New Roman"/>
              </a:rPr>
              <a:t>) </a:t>
            </a:r>
            <a:r>
              <a:rPr sz="1200" spc="-5" dirty="0">
                <a:latin typeface="Times New Roman"/>
                <a:cs typeface="Times New Roman"/>
              </a:rPr>
              <a:t>that</a:t>
            </a:r>
            <a:r>
              <a:rPr sz="1200" spc="160" dirty="0">
                <a:latin typeface="Times New Roman"/>
                <a:cs typeface="Times New Roman"/>
              </a:rPr>
              <a:t> </a:t>
            </a:r>
            <a:r>
              <a:rPr sz="1200" spc="-5" dirty="0">
                <a:latin typeface="Times New Roman"/>
                <a:cs typeface="Times New Roman"/>
              </a:rPr>
              <a:t>perform</a:t>
            </a:r>
            <a:endParaRPr sz="1200">
              <a:latin typeface="Times New Roman"/>
              <a:cs typeface="Times New Roman"/>
            </a:endParaRPr>
          </a:p>
          <a:p>
            <a:pPr marL="469265" algn="just">
              <a:lnSpc>
                <a:spcPct val="100000"/>
              </a:lnSpc>
              <a:spcBef>
                <a:spcPts val="160"/>
              </a:spcBef>
            </a:pPr>
            <a:r>
              <a:rPr sz="1200" dirty="0">
                <a:latin typeface="Times New Roman"/>
                <a:cs typeface="Times New Roman"/>
              </a:rPr>
              <a:t>a </a:t>
            </a:r>
            <a:r>
              <a:rPr sz="1200" spc="-5" dirty="0">
                <a:latin typeface="Times New Roman"/>
                <a:cs typeface="Times New Roman"/>
              </a:rPr>
              <a:t>specific </a:t>
            </a:r>
            <a:r>
              <a:rPr sz="1200" dirty="0">
                <a:latin typeface="Times New Roman"/>
                <a:cs typeface="Times New Roman"/>
              </a:rPr>
              <a:t>software </a:t>
            </a:r>
            <a:r>
              <a:rPr sz="1200" spc="-5" dirty="0">
                <a:latin typeface="Times New Roman"/>
                <a:cs typeface="Times New Roman"/>
              </a:rPr>
              <a:t>sub</a:t>
            </a:r>
            <a:r>
              <a:rPr sz="1200" spc="-15" dirty="0">
                <a:latin typeface="Times New Roman"/>
                <a:cs typeface="Times New Roman"/>
              </a:rPr>
              <a:t> </a:t>
            </a:r>
            <a:r>
              <a:rPr sz="1200" dirty="0">
                <a:latin typeface="Times New Roman"/>
                <a:cs typeface="Times New Roman"/>
              </a:rPr>
              <a:t>function.</a:t>
            </a:r>
            <a:endParaRPr sz="1200">
              <a:latin typeface="Times New Roman"/>
              <a:cs typeface="Times New Roman"/>
            </a:endParaRPr>
          </a:p>
          <a:p>
            <a:pPr marL="469265" indent="-228600">
              <a:lnSpc>
                <a:spcPct val="100000"/>
              </a:lnSpc>
              <a:spcBef>
                <a:spcPts val="145"/>
              </a:spcBef>
              <a:buAutoNum type="arabicPeriod" startAt="2"/>
              <a:tabLst>
                <a:tab pos="469900" algn="l"/>
              </a:tabLst>
            </a:pPr>
            <a:r>
              <a:rPr sz="1200" spc="-5" dirty="0">
                <a:latin typeface="Times New Roman"/>
                <a:cs typeface="Times New Roman"/>
              </a:rPr>
              <a:t>A </a:t>
            </a:r>
            <a:r>
              <a:rPr sz="1200" i="1" spc="-5" dirty="0">
                <a:latin typeface="Times New Roman"/>
                <a:cs typeface="Times New Roman"/>
              </a:rPr>
              <a:t>driver </a:t>
            </a:r>
            <a:r>
              <a:rPr sz="1200" dirty="0">
                <a:latin typeface="Times New Roman"/>
                <a:cs typeface="Times New Roman"/>
              </a:rPr>
              <a:t>(a </a:t>
            </a:r>
            <a:r>
              <a:rPr sz="1200" spc="-5" dirty="0">
                <a:latin typeface="Times New Roman"/>
                <a:cs typeface="Times New Roman"/>
              </a:rPr>
              <a:t>control </a:t>
            </a:r>
            <a:r>
              <a:rPr sz="1200" dirty="0">
                <a:latin typeface="Times New Roman"/>
                <a:cs typeface="Times New Roman"/>
              </a:rPr>
              <a:t>program for testing) </a:t>
            </a:r>
            <a:r>
              <a:rPr sz="1200" spc="-5" dirty="0">
                <a:latin typeface="Times New Roman"/>
                <a:cs typeface="Times New Roman"/>
              </a:rPr>
              <a:t>is written </a:t>
            </a:r>
            <a:r>
              <a:rPr sz="1200" dirty="0">
                <a:latin typeface="Times New Roman"/>
                <a:cs typeface="Times New Roman"/>
              </a:rPr>
              <a:t>to </a:t>
            </a:r>
            <a:r>
              <a:rPr sz="1200" spc="-5" dirty="0">
                <a:latin typeface="Times New Roman"/>
                <a:cs typeface="Times New Roman"/>
              </a:rPr>
              <a:t>coordinate </a:t>
            </a:r>
            <a:r>
              <a:rPr sz="1200" dirty="0">
                <a:latin typeface="Times New Roman"/>
                <a:cs typeface="Times New Roman"/>
              </a:rPr>
              <a:t>test-case input </a:t>
            </a:r>
            <a:r>
              <a:rPr sz="1200" spc="-5" dirty="0">
                <a:latin typeface="Times New Roman"/>
                <a:cs typeface="Times New Roman"/>
              </a:rPr>
              <a:t>and</a:t>
            </a:r>
            <a:r>
              <a:rPr sz="1200" spc="-45" dirty="0">
                <a:latin typeface="Times New Roman"/>
                <a:cs typeface="Times New Roman"/>
              </a:rPr>
              <a:t> </a:t>
            </a:r>
            <a:r>
              <a:rPr sz="1200" dirty="0">
                <a:latin typeface="Times New Roman"/>
                <a:cs typeface="Times New Roman"/>
              </a:rPr>
              <a:t>output.</a:t>
            </a:r>
            <a:endParaRPr sz="1200">
              <a:latin typeface="Times New Roman"/>
              <a:cs typeface="Times New Roman"/>
            </a:endParaRPr>
          </a:p>
          <a:p>
            <a:pPr marL="469265" indent="-228600">
              <a:lnSpc>
                <a:spcPct val="100000"/>
              </a:lnSpc>
              <a:spcBef>
                <a:spcPts val="145"/>
              </a:spcBef>
              <a:buAutoNum type="arabicPeriod" startAt="2"/>
              <a:tabLst>
                <a:tab pos="469900" algn="l"/>
              </a:tabLst>
            </a:pPr>
            <a:r>
              <a:rPr sz="1200" dirty="0">
                <a:latin typeface="Times New Roman"/>
                <a:cs typeface="Times New Roman"/>
              </a:rPr>
              <a:t>The </a:t>
            </a:r>
            <a:r>
              <a:rPr sz="1200" spc="-5" dirty="0">
                <a:latin typeface="Times New Roman"/>
                <a:cs typeface="Times New Roman"/>
              </a:rPr>
              <a:t>cluster is</a:t>
            </a:r>
            <a:r>
              <a:rPr sz="1200" spc="-10" dirty="0">
                <a:latin typeface="Times New Roman"/>
                <a:cs typeface="Times New Roman"/>
              </a:rPr>
              <a:t> </a:t>
            </a:r>
            <a:r>
              <a:rPr sz="1200" dirty="0">
                <a:latin typeface="Times New Roman"/>
                <a:cs typeface="Times New Roman"/>
              </a:rPr>
              <a:t>tested.</a:t>
            </a:r>
            <a:endParaRPr sz="1200">
              <a:latin typeface="Times New Roman"/>
              <a:cs typeface="Times New Roman"/>
            </a:endParaRPr>
          </a:p>
          <a:p>
            <a:pPr marL="469265" indent="-228600">
              <a:lnSpc>
                <a:spcPct val="100000"/>
              </a:lnSpc>
              <a:spcBef>
                <a:spcPts val="145"/>
              </a:spcBef>
              <a:buAutoNum type="arabicPeriod" startAt="2"/>
              <a:tabLst>
                <a:tab pos="469900" algn="l"/>
              </a:tabLst>
            </a:pPr>
            <a:r>
              <a:rPr sz="1200" spc="-5" dirty="0">
                <a:latin typeface="Times New Roman"/>
                <a:cs typeface="Times New Roman"/>
              </a:rPr>
              <a:t>Drivers </a:t>
            </a:r>
            <a:r>
              <a:rPr sz="1200" dirty="0">
                <a:latin typeface="Times New Roman"/>
                <a:cs typeface="Times New Roman"/>
              </a:rPr>
              <a:t>are removed </a:t>
            </a:r>
            <a:r>
              <a:rPr sz="1200" spc="-5" dirty="0">
                <a:latin typeface="Times New Roman"/>
                <a:cs typeface="Times New Roman"/>
              </a:rPr>
              <a:t>and clusters are combined </a:t>
            </a:r>
            <a:r>
              <a:rPr sz="1200" dirty="0">
                <a:latin typeface="Times New Roman"/>
                <a:cs typeface="Times New Roman"/>
              </a:rPr>
              <a:t>moving upward in the </a:t>
            </a:r>
            <a:r>
              <a:rPr sz="1200" spc="-5" dirty="0">
                <a:latin typeface="Times New Roman"/>
                <a:cs typeface="Times New Roman"/>
              </a:rPr>
              <a:t>program</a:t>
            </a:r>
            <a:r>
              <a:rPr sz="1200" spc="65" dirty="0">
                <a:latin typeface="Times New Roman"/>
                <a:cs typeface="Times New Roman"/>
              </a:rPr>
              <a:t> </a:t>
            </a:r>
            <a:r>
              <a:rPr sz="1200" spc="-5" dirty="0">
                <a:latin typeface="Times New Roman"/>
                <a:cs typeface="Times New Roman"/>
              </a:rPr>
              <a:t>structure.</a:t>
            </a:r>
            <a:endParaRPr sz="1200">
              <a:latin typeface="Times New Roman"/>
              <a:cs typeface="Times New Roman"/>
            </a:endParaRPr>
          </a:p>
        </p:txBody>
      </p:sp>
      <p:sp>
        <p:nvSpPr>
          <p:cNvPr id="6" name="object 6"/>
          <p:cNvSpPr/>
          <p:nvPr/>
        </p:nvSpPr>
        <p:spPr>
          <a:xfrm>
            <a:off x="2218944" y="2677667"/>
            <a:ext cx="3790187" cy="1879091"/>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a:t>
            </a:fld>
            <a:endParaRP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5969635" cy="952500"/>
          </a:xfrm>
          <a:prstGeom prst="rect">
            <a:avLst/>
          </a:prstGeom>
        </p:spPr>
        <p:txBody>
          <a:bodyPr vert="horz" wrap="square" lIns="0" tIns="12700" rIns="0" bIns="0" rtlCol="0">
            <a:spAutoFit/>
          </a:bodyPr>
          <a:lstStyle/>
          <a:p>
            <a:pPr marL="12700">
              <a:lnSpc>
                <a:spcPct val="100000"/>
              </a:lnSpc>
              <a:spcBef>
                <a:spcPts val="100"/>
              </a:spcBef>
              <a:tabLst>
                <a:tab pos="5371465" algn="l"/>
              </a:tabLst>
            </a:pPr>
            <a:r>
              <a:rPr sz="1100" spc="-5" dirty="0">
                <a:latin typeface="Carlito"/>
                <a:cs typeface="Carlito"/>
              </a:rPr>
              <a:t>CST 309 MANAGEMENT </a:t>
            </a:r>
            <a:r>
              <a:rPr sz="1100" dirty="0">
                <a:latin typeface="Carlito"/>
                <a:cs typeface="Carlito"/>
              </a:rPr>
              <a:t>OF</a:t>
            </a:r>
            <a:r>
              <a:rPr sz="1100" spc="25" dirty="0">
                <a:latin typeface="Carlito"/>
                <a:cs typeface="Carlito"/>
              </a:rPr>
              <a:t> </a:t>
            </a:r>
            <a:r>
              <a:rPr sz="1100" spc="-5" dirty="0">
                <a:latin typeface="Carlito"/>
                <a:cs typeface="Carlito"/>
              </a:rPr>
              <a:t>SOFTWARE</a:t>
            </a:r>
            <a:r>
              <a:rPr sz="1100" spc="10" dirty="0">
                <a:latin typeface="Carlito"/>
                <a:cs typeface="Carlito"/>
              </a:rPr>
              <a:t> </a:t>
            </a:r>
            <a:r>
              <a:rPr sz="1100" spc="-5" dirty="0">
                <a:latin typeface="Carlito"/>
                <a:cs typeface="Carlito"/>
              </a:rPr>
              <a:t>SYSTEMS	S5</a:t>
            </a:r>
            <a:r>
              <a:rPr sz="1100" spc="-10" dirty="0">
                <a:latin typeface="Carlito"/>
                <a:cs typeface="Carlito"/>
              </a:rPr>
              <a:t> </a:t>
            </a:r>
            <a:r>
              <a:rPr sz="1100" spc="-5" dirty="0">
                <a:latin typeface="Carlito"/>
                <a:cs typeface="Carlito"/>
              </a:rPr>
              <a:t>CSE</a:t>
            </a:r>
            <a:endParaRPr sz="1100" dirty="0">
              <a:latin typeface="Carlito"/>
              <a:cs typeface="Carlito"/>
            </a:endParaRPr>
          </a:p>
          <a:p>
            <a:pPr>
              <a:lnSpc>
                <a:spcPct val="100000"/>
              </a:lnSpc>
            </a:pPr>
            <a:endParaRPr sz="1100" dirty="0">
              <a:latin typeface="Carlito"/>
              <a:cs typeface="Carlito"/>
            </a:endParaRPr>
          </a:p>
          <a:p>
            <a:pPr marL="469265">
              <a:lnSpc>
                <a:spcPct val="100000"/>
              </a:lnSpc>
              <a:spcBef>
                <a:spcPts val="910"/>
              </a:spcBef>
            </a:pPr>
            <a:r>
              <a:rPr sz="1200" b="1" spc="-5" dirty="0">
                <a:latin typeface="Times New Roman"/>
                <a:cs typeface="Times New Roman"/>
              </a:rPr>
              <a:t>A.1.1 Flow Graph</a:t>
            </a:r>
            <a:r>
              <a:rPr sz="1200" b="1" spc="20" dirty="0">
                <a:latin typeface="Times New Roman"/>
                <a:cs typeface="Times New Roman"/>
              </a:rPr>
              <a:t> </a:t>
            </a:r>
            <a:r>
              <a:rPr sz="1200" b="1" spc="-5" dirty="0">
                <a:latin typeface="Times New Roman"/>
                <a:cs typeface="Times New Roman"/>
              </a:rPr>
              <a:t>Notation</a:t>
            </a:r>
            <a:endParaRPr sz="1200" dirty="0">
              <a:latin typeface="Times New Roman"/>
              <a:cs typeface="Times New Roman"/>
            </a:endParaRPr>
          </a:p>
          <a:p>
            <a:pPr marL="926465">
              <a:lnSpc>
                <a:spcPct val="100000"/>
              </a:lnSpc>
              <a:spcBef>
                <a:spcPts val="844"/>
              </a:spcBef>
            </a:pPr>
            <a:r>
              <a:rPr sz="1200" dirty="0">
                <a:latin typeface="Times New Roman"/>
                <a:cs typeface="Times New Roman"/>
              </a:rPr>
              <a:t>The flow </a:t>
            </a:r>
            <a:r>
              <a:rPr sz="1200" spc="-5" dirty="0">
                <a:latin typeface="Times New Roman"/>
                <a:cs typeface="Times New Roman"/>
              </a:rPr>
              <a:t>graph depicts logical control </a:t>
            </a:r>
            <a:r>
              <a:rPr sz="1200" dirty="0">
                <a:latin typeface="Times New Roman"/>
                <a:cs typeface="Times New Roman"/>
              </a:rPr>
              <a:t>flow using the notation </a:t>
            </a:r>
            <a:r>
              <a:rPr sz="1200" spc="-5" dirty="0">
                <a:latin typeface="Times New Roman"/>
                <a:cs typeface="Times New Roman"/>
              </a:rPr>
              <a:t>illustrated in</a:t>
            </a:r>
            <a:r>
              <a:rPr sz="1200" spc="160" dirty="0">
                <a:latin typeface="Times New Roman"/>
                <a:cs typeface="Times New Roman"/>
              </a:rPr>
              <a:t> </a:t>
            </a:r>
            <a:r>
              <a:rPr sz="1200" spc="-5" dirty="0">
                <a:latin typeface="Times New Roman"/>
                <a:cs typeface="Times New Roman"/>
              </a:rPr>
              <a:t>Figure</a:t>
            </a:r>
            <a:endParaRPr sz="1200" dirty="0">
              <a:latin typeface="Times New Roman"/>
              <a:cs typeface="Times New Roman"/>
            </a:endParaRPr>
          </a:p>
        </p:txBody>
      </p:sp>
      <p:sp>
        <p:nvSpPr>
          <p:cNvPr id="3" name="object 3"/>
          <p:cNvSpPr txBox="1"/>
          <p:nvPr/>
        </p:nvSpPr>
        <p:spPr>
          <a:xfrm>
            <a:off x="902004" y="5905880"/>
            <a:ext cx="5970270" cy="3217545"/>
          </a:xfrm>
          <a:prstGeom prst="rect">
            <a:avLst/>
          </a:prstGeom>
        </p:spPr>
        <p:txBody>
          <a:bodyPr vert="horz" wrap="square" lIns="0" tIns="12700" rIns="0" bIns="0" rtlCol="0">
            <a:spAutoFit/>
          </a:bodyPr>
          <a:lstStyle/>
          <a:p>
            <a:pPr marL="926465" marR="8890" indent="-228600" algn="just">
              <a:lnSpc>
                <a:spcPct val="110000"/>
              </a:lnSpc>
              <a:spcBef>
                <a:spcPts val="100"/>
              </a:spcBef>
              <a:buFont typeface="Symbol"/>
              <a:buChar char=""/>
              <a:tabLst>
                <a:tab pos="927100" algn="l"/>
              </a:tabLst>
            </a:pPr>
            <a:r>
              <a:rPr sz="1200" dirty="0">
                <a:latin typeface="Times New Roman"/>
                <a:cs typeface="Times New Roman"/>
              </a:rPr>
              <a:t>To </a:t>
            </a:r>
            <a:r>
              <a:rPr sz="1200" spc="-5" dirty="0">
                <a:latin typeface="Times New Roman"/>
                <a:cs typeface="Times New Roman"/>
              </a:rPr>
              <a:t>illustrate </a:t>
            </a:r>
            <a:r>
              <a:rPr sz="1200" dirty="0">
                <a:latin typeface="Times New Roman"/>
                <a:cs typeface="Times New Roman"/>
              </a:rPr>
              <a:t>the </a:t>
            </a:r>
            <a:r>
              <a:rPr sz="1200" spc="-5" dirty="0">
                <a:latin typeface="Times New Roman"/>
                <a:cs typeface="Times New Roman"/>
              </a:rPr>
              <a:t>use </a:t>
            </a:r>
            <a:r>
              <a:rPr sz="1200" dirty="0">
                <a:latin typeface="Times New Roman"/>
                <a:cs typeface="Times New Roman"/>
              </a:rPr>
              <a:t>of a flow </a:t>
            </a:r>
            <a:r>
              <a:rPr sz="1200" spc="-5" dirty="0">
                <a:latin typeface="Times New Roman"/>
                <a:cs typeface="Times New Roman"/>
              </a:rPr>
              <a:t>graph, consider </a:t>
            </a:r>
            <a:r>
              <a:rPr sz="1200" dirty="0">
                <a:latin typeface="Times New Roman"/>
                <a:cs typeface="Times New Roman"/>
              </a:rPr>
              <a:t>the </a:t>
            </a:r>
            <a:r>
              <a:rPr sz="1200" spc="-5" dirty="0">
                <a:latin typeface="Times New Roman"/>
                <a:cs typeface="Times New Roman"/>
              </a:rPr>
              <a:t>procedural design representation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23.2a . </a:t>
            </a:r>
            <a:r>
              <a:rPr sz="1200" spc="-5" dirty="0">
                <a:latin typeface="Times New Roman"/>
                <a:cs typeface="Times New Roman"/>
              </a:rPr>
              <a:t>Here, </a:t>
            </a:r>
            <a:r>
              <a:rPr sz="1200" dirty="0">
                <a:latin typeface="Times New Roman"/>
                <a:cs typeface="Times New Roman"/>
              </a:rPr>
              <a:t>a </a:t>
            </a:r>
            <a:r>
              <a:rPr sz="1200" spc="-5" dirty="0">
                <a:latin typeface="Times New Roman"/>
                <a:cs typeface="Times New Roman"/>
              </a:rPr>
              <a:t>flowchart is used </a:t>
            </a:r>
            <a:r>
              <a:rPr sz="1200" dirty="0">
                <a:latin typeface="Times New Roman"/>
                <a:cs typeface="Times New Roman"/>
              </a:rPr>
              <a:t>to depict </a:t>
            </a:r>
            <a:r>
              <a:rPr sz="1200" spc="-5" dirty="0">
                <a:latin typeface="Times New Roman"/>
                <a:cs typeface="Times New Roman"/>
              </a:rPr>
              <a:t>program control</a:t>
            </a:r>
            <a:r>
              <a:rPr sz="1200" spc="90" dirty="0">
                <a:latin typeface="Times New Roman"/>
                <a:cs typeface="Times New Roman"/>
              </a:rPr>
              <a:t> </a:t>
            </a:r>
            <a:r>
              <a:rPr sz="1200" spc="-5" dirty="0">
                <a:latin typeface="Times New Roman"/>
                <a:cs typeface="Times New Roman"/>
              </a:rPr>
              <a:t>structure.</a:t>
            </a:r>
            <a:endParaRPr sz="1200" dirty="0">
              <a:latin typeface="Times New Roman"/>
              <a:cs typeface="Times New Roman"/>
            </a:endParaRPr>
          </a:p>
          <a:p>
            <a:pPr marL="926465" indent="-229235" algn="just">
              <a:lnSpc>
                <a:spcPct val="100000"/>
              </a:lnSpc>
              <a:spcBef>
                <a:spcPts val="240"/>
              </a:spcBef>
              <a:buFont typeface="Symbol"/>
              <a:buChar char=""/>
              <a:tabLst>
                <a:tab pos="927100" algn="l"/>
              </a:tabLst>
            </a:pPr>
            <a:r>
              <a:rPr sz="1200" spc="-5" dirty="0">
                <a:latin typeface="Times New Roman"/>
                <a:cs typeface="Times New Roman"/>
              </a:rPr>
              <a:t>Figure </a:t>
            </a:r>
            <a:r>
              <a:rPr sz="1200" dirty="0">
                <a:latin typeface="Times New Roman"/>
                <a:cs typeface="Times New Roman"/>
              </a:rPr>
              <a:t>23.2bmaps the </a:t>
            </a:r>
            <a:r>
              <a:rPr sz="1200" spc="-5" dirty="0">
                <a:latin typeface="Times New Roman"/>
                <a:cs typeface="Times New Roman"/>
              </a:rPr>
              <a:t>flowchart </a:t>
            </a:r>
            <a:r>
              <a:rPr sz="1200" dirty="0">
                <a:latin typeface="Times New Roman"/>
                <a:cs typeface="Times New Roman"/>
              </a:rPr>
              <a:t>into a corresponding</a:t>
            </a:r>
            <a:r>
              <a:rPr sz="1200" spc="-25" dirty="0">
                <a:latin typeface="Times New Roman"/>
                <a:cs typeface="Times New Roman"/>
              </a:rPr>
              <a:t> </a:t>
            </a:r>
            <a:r>
              <a:rPr sz="1200" dirty="0">
                <a:latin typeface="Times New Roman"/>
                <a:cs typeface="Times New Roman"/>
              </a:rPr>
              <a:t>flow</a:t>
            </a:r>
          </a:p>
          <a:p>
            <a:pPr marL="926465" marR="6985" indent="-228600" algn="just">
              <a:lnSpc>
                <a:spcPct val="110000"/>
              </a:lnSpc>
              <a:spcBef>
                <a:spcPts val="85"/>
              </a:spcBef>
              <a:buFont typeface="Symbol"/>
              <a:buChar char=""/>
              <a:tabLst>
                <a:tab pos="927100" algn="l"/>
              </a:tabLst>
            </a:pPr>
            <a:r>
              <a:rPr sz="1200" spc="-5" dirty="0">
                <a:latin typeface="Times New Roman"/>
                <a:cs typeface="Times New Roman"/>
              </a:rPr>
              <a:t>Referring </a:t>
            </a:r>
            <a:r>
              <a:rPr sz="1200" dirty="0">
                <a:latin typeface="Times New Roman"/>
                <a:cs typeface="Times New Roman"/>
              </a:rPr>
              <a:t>to </a:t>
            </a:r>
            <a:r>
              <a:rPr sz="1200" spc="-5" dirty="0">
                <a:latin typeface="Times New Roman"/>
                <a:cs typeface="Times New Roman"/>
              </a:rPr>
              <a:t>Figure </a:t>
            </a:r>
            <a:r>
              <a:rPr sz="1200" dirty="0">
                <a:latin typeface="Times New Roman"/>
                <a:cs typeface="Times New Roman"/>
              </a:rPr>
              <a:t>23.2b, </a:t>
            </a:r>
            <a:r>
              <a:rPr sz="1200" spc="-5" dirty="0">
                <a:latin typeface="Times New Roman"/>
                <a:cs typeface="Times New Roman"/>
              </a:rPr>
              <a:t>each </a:t>
            </a:r>
            <a:r>
              <a:rPr sz="1200" dirty="0">
                <a:latin typeface="Times New Roman"/>
                <a:cs typeface="Times New Roman"/>
              </a:rPr>
              <a:t>circle, </a:t>
            </a:r>
            <a:r>
              <a:rPr sz="1200" spc="-5" dirty="0">
                <a:latin typeface="Times New Roman"/>
                <a:cs typeface="Times New Roman"/>
              </a:rPr>
              <a:t>called </a:t>
            </a:r>
            <a:r>
              <a:rPr sz="1200" dirty="0">
                <a:latin typeface="Times New Roman"/>
                <a:cs typeface="Times New Roman"/>
              </a:rPr>
              <a:t>a flow </a:t>
            </a:r>
            <a:r>
              <a:rPr sz="1200" spc="-5" dirty="0">
                <a:latin typeface="Times New Roman"/>
                <a:cs typeface="Times New Roman"/>
              </a:rPr>
              <a:t>graph node, represents </a:t>
            </a:r>
            <a:r>
              <a:rPr sz="1200" dirty="0">
                <a:latin typeface="Times New Roman"/>
                <a:cs typeface="Times New Roman"/>
              </a:rPr>
              <a:t>one or  more </a:t>
            </a:r>
            <a:r>
              <a:rPr sz="1200" spc="-5" dirty="0">
                <a:latin typeface="Times New Roman"/>
                <a:cs typeface="Times New Roman"/>
              </a:rPr>
              <a:t>procedural</a:t>
            </a:r>
            <a:r>
              <a:rPr sz="1200" spc="-15" dirty="0">
                <a:latin typeface="Times New Roman"/>
                <a:cs typeface="Times New Roman"/>
              </a:rPr>
              <a:t> </a:t>
            </a:r>
            <a:r>
              <a:rPr sz="1200" dirty="0">
                <a:latin typeface="Times New Roman"/>
                <a:cs typeface="Times New Roman"/>
              </a:rPr>
              <a:t>statements.</a:t>
            </a:r>
          </a:p>
          <a:p>
            <a:pPr marL="926465" marR="8255" indent="-228600" algn="just">
              <a:lnSpc>
                <a:spcPct val="110100"/>
              </a:lnSpc>
              <a:spcBef>
                <a:spcPts val="90"/>
              </a:spcBef>
              <a:buFont typeface="Symbol"/>
              <a:buChar char=""/>
              <a:tabLst>
                <a:tab pos="927100" algn="l"/>
              </a:tabLst>
            </a:pPr>
            <a:r>
              <a:rPr sz="1200" spc="-5" dirty="0">
                <a:latin typeface="Times New Roman"/>
                <a:cs typeface="Times New Roman"/>
              </a:rPr>
              <a:t>A sequence </a:t>
            </a:r>
            <a:r>
              <a:rPr sz="1200" dirty="0">
                <a:latin typeface="Times New Roman"/>
                <a:cs typeface="Times New Roman"/>
              </a:rPr>
              <a:t>of </a:t>
            </a:r>
            <a:r>
              <a:rPr sz="1200" spc="-5" dirty="0">
                <a:latin typeface="Times New Roman"/>
                <a:cs typeface="Times New Roman"/>
              </a:rPr>
              <a:t>process </a:t>
            </a:r>
            <a:r>
              <a:rPr sz="1200" dirty="0">
                <a:latin typeface="Times New Roman"/>
                <a:cs typeface="Times New Roman"/>
              </a:rPr>
              <a:t>boxes </a:t>
            </a:r>
            <a:r>
              <a:rPr sz="1200" spc="-5" dirty="0">
                <a:latin typeface="Times New Roman"/>
                <a:cs typeface="Times New Roman"/>
              </a:rPr>
              <a:t>and </a:t>
            </a:r>
            <a:r>
              <a:rPr sz="1200" dirty="0">
                <a:latin typeface="Times New Roman"/>
                <a:cs typeface="Times New Roman"/>
              </a:rPr>
              <a:t>a </a:t>
            </a:r>
            <a:r>
              <a:rPr sz="1200" spc="-5" dirty="0">
                <a:latin typeface="Times New Roman"/>
                <a:cs typeface="Times New Roman"/>
              </a:rPr>
              <a:t>decision </a:t>
            </a:r>
            <a:r>
              <a:rPr sz="1200" dirty="0">
                <a:latin typeface="Times New Roman"/>
                <a:cs typeface="Times New Roman"/>
              </a:rPr>
              <a:t>diamond </a:t>
            </a:r>
            <a:r>
              <a:rPr sz="1200" spc="-5" dirty="0">
                <a:latin typeface="Times New Roman"/>
                <a:cs typeface="Times New Roman"/>
              </a:rPr>
              <a:t>can </a:t>
            </a:r>
            <a:r>
              <a:rPr sz="1200" dirty="0">
                <a:latin typeface="Times New Roman"/>
                <a:cs typeface="Times New Roman"/>
              </a:rPr>
              <a:t>map into a single </a:t>
            </a:r>
            <a:r>
              <a:rPr sz="1200" spc="-5" dirty="0">
                <a:latin typeface="Times New Roman"/>
                <a:cs typeface="Times New Roman"/>
              </a:rPr>
              <a:t>node.  </a:t>
            </a:r>
            <a:r>
              <a:rPr sz="1200" dirty="0">
                <a:latin typeface="Times New Roman"/>
                <a:cs typeface="Times New Roman"/>
              </a:rPr>
              <a:t>The </a:t>
            </a:r>
            <a:r>
              <a:rPr sz="1200" spc="-5" dirty="0">
                <a:latin typeface="Times New Roman"/>
                <a:cs typeface="Times New Roman"/>
              </a:rPr>
              <a:t>arrows </a:t>
            </a:r>
            <a:r>
              <a:rPr sz="1200" dirty="0">
                <a:latin typeface="Times New Roman"/>
                <a:cs typeface="Times New Roman"/>
              </a:rPr>
              <a:t>on the </a:t>
            </a:r>
            <a:r>
              <a:rPr sz="1200" spc="-5" dirty="0">
                <a:latin typeface="Times New Roman"/>
                <a:cs typeface="Times New Roman"/>
              </a:rPr>
              <a:t>w graph, called edges </a:t>
            </a:r>
            <a:r>
              <a:rPr sz="1200" dirty="0">
                <a:latin typeface="Times New Roman"/>
                <a:cs typeface="Times New Roman"/>
              </a:rPr>
              <a:t>or links, </a:t>
            </a:r>
            <a:r>
              <a:rPr sz="1200" spc="-5" dirty="0">
                <a:latin typeface="Times New Roman"/>
                <a:cs typeface="Times New Roman"/>
              </a:rPr>
              <a:t>represent </a:t>
            </a:r>
            <a:r>
              <a:rPr sz="1200" dirty="0">
                <a:latin typeface="Times New Roman"/>
                <a:cs typeface="Times New Roman"/>
              </a:rPr>
              <a:t>flow of </a:t>
            </a:r>
            <a:r>
              <a:rPr sz="1200" spc="-5" dirty="0">
                <a:latin typeface="Times New Roman"/>
                <a:cs typeface="Times New Roman"/>
              </a:rPr>
              <a:t>control and are  analogous </a:t>
            </a:r>
            <a:r>
              <a:rPr sz="1200" dirty="0">
                <a:latin typeface="Times New Roman"/>
                <a:cs typeface="Times New Roman"/>
              </a:rPr>
              <a:t>to </a:t>
            </a:r>
            <a:r>
              <a:rPr sz="1200" spc="-5" dirty="0">
                <a:latin typeface="Times New Roman"/>
                <a:cs typeface="Times New Roman"/>
              </a:rPr>
              <a:t>flowchart</a:t>
            </a:r>
            <a:r>
              <a:rPr sz="1200" dirty="0">
                <a:latin typeface="Times New Roman"/>
                <a:cs typeface="Times New Roman"/>
              </a:rPr>
              <a:t> </a:t>
            </a:r>
            <a:r>
              <a:rPr sz="1200" spc="-5" dirty="0">
                <a:latin typeface="Times New Roman"/>
                <a:cs typeface="Times New Roman"/>
              </a:rPr>
              <a:t>arrows.</a:t>
            </a:r>
            <a:endParaRPr sz="1200" dirty="0">
              <a:latin typeface="Times New Roman"/>
              <a:cs typeface="Times New Roman"/>
            </a:endParaRPr>
          </a:p>
          <a:p>
            <a:pPr marL="926465" marR="5080" indent="-228600" algn="just">
              <a:lnSpc>
                <a:spcPct val="110400"/>
              </a:lnSpc>
              <a:spcBef>
                <a:spcPts val="80"/>
              </a:spcBef>
              <a:buFont typeface="Symbol"/>
              <a:buChar char=""/>
              <a:tabLst>
                <a:tab pos="927100" algn="l"/>
              </a:tabLst>
            </a:pPr>
            <a:r>
              <a:rPr sz="1200" spc="-5" dirty="0">
                <a:latin typeface="Times New Roman"/>
                <a:cs typeface="Times New Roman"/>
              </a:rPr>
              <a:t>An edge </a:t>
            </a:r>
            <a:r>
              <a:rPr sz="1200" dirty="0">
                <a:latin typeface="Times New Roman"/>
                <a:cs typeface="Times New Roman"/>
              </a:rPr>
              <a:t>must </a:t>
            </a:r>
            <a:r>
              <a:rPr sz="1200" spc="-5" dirty="0">
                <a:latin typeface="Times New Roman"/>
                <a:cs typeface="Times New Roman"/>
              </a:rPr>
              <a:t>terminate at </a:t>
            </a:r>
            <a:r>
              <a:rPr sz="1200" dirty="0">
                <a:latin typeface="Times New Roman"/>
                <a:cs typeface="Times New Roman"/>
              </a:rPr>
              <a:t>a node, </a:t>
            </a:r>
            <a:r>
              <a:rPr sz="1200" spc="-5" dirty="0">
                <a:latin typeface="Times New Roman"/>
                <a:cs typeface="Times New Roman"/>
              </a:rPr>
              <a:t>even </a:t>
            </a:r>
            <a:r>
              <a:rPr sz="1200" dirty="0">
                <a:latin typeface="Times New Roman"/>
                <a:cs typeface="Times New Roman"/>
              </a:rPr>
              <a:t>if the node </a:t>
            </a:r>
            <a:r>
              <a:rPr sz="1200" spc="-5" dirty="0">
                <a:latin typeface="Times New Roman"/>
                <a:cs typeface="Times New Roman"/>
              </a:rPr>
              <a:t>does </a:t>
            </a:r>
            <a:r>
              <a:rPr sz="1200" dirty="0">
                <a:latin typeface="Times New Roman"/>
                <a:cs typeface="Times New Roman"/>
              </a:rPr>
              <a:t>not </a:t>
            </a:r>
            <a:r>
              <a:rPr sz="1200" spc="-5" dirty="0">
                <a:latin typeface="Times New Roman"/>
                <a:cs typeface="Times New Roman"/>
              </a:rPr>
              <a:t>represent </a:t>
            </a:r>
            <a:r>
              <a:rPr sz="1200" spc="5" dirty="0">
                <a:latin typeface="Times New Roman"/>
                <a:cs typeface="Times New Roman"/>
              </a:rPr>
              <a:t>any  </a:t>
            </a:r>
            <a:r>
              <a:rPr sz="1200" spc="-5" dirty="0">
                <a:latin typeface="Times New Roman"/>
                <a:cs typeface="Times New Roman"/>
              </a:rPr>
              <a:t>procedural statements (e.g., </a:t>
            </a:r>
            <a:r>
              <a:rPr sz="1200" dirty="0">
                <a:latin typeface="Times New Roman"/>
                <a:cs typeface="Times New Roman"/>
              </a:rPr>
              <a:t>see the flow </a:t>
            </a:r>
            <a:r>
              <a:rPr sz="1200" spc="-5" dirty="0">
                <a:latin typeface="Times New Roman"/>
                <a:cs typeface="Times New Roman"/>
              </a:rPr>
              <a:t>graph symbol </a:t>
            </a:r>
            <a:r>
              <a:rPr sz="1200" dirty="0">
                <a:latin typeface="Times New Roman"/>
                <a:cs typeface="Times New Roman"/>
              </a:rPr>
              <a:t>for the if-then-else  </a:t>
            </a:r>
            <a:r>
              <a:rPr sz="1200" spc="-5" dirty="0">
                <a:latin typeface="Times New Roman"/>
                <a:cs typeface="Times New Roman"/>
              </a:rPr>
              <a:t>construct)</a:t>
            </a:r>
            <a:endParaRPr sz="1200" dirty="0">
              <a:latin typeface="Times New Roman"/>
              <a:cs typeface="Times New Roman"/>
            </a:endParaRPr>
          </a:p>
          <a:p>
            <a:pPr marL="926465" marR="10795" indent="-228600" algn="just">
              <a:lnSpc>
                <a:spcPct val="110800"/>
              </a:lnSpc>
              <a:spcBef>
                <a:spcPts val="75"/>
              </a:spcBef>
              <a:buFont typeface="Symbol"/>
              <a:buChar char=""/>
              <a:tabLst>
                <a:tab pos="927100" algn="l"/>
              </a:tabLst>
            </a:pPr>
            <a:r>
              <a:rPr sz="1200" spc="-5" dirty="0">
                <a:latin typeface="Times New Roman"/>
                <a:cs typeface="Times New Roman"/>
              </a:rPr>
              <a:t>Areas </a:t>
            </a:r>
            <a:r>
              <a:rPr sz="1200" dirty="0">
                <a:latin typeface="Times New Roman"/>
                <a:cs typeface="Times New Roman"/>
              </a:rPr>
              <a:t>bounded </a:t>
            </a:r>
            <a:r>
              <a:rPr sz="1200" spc="10" dirty="0">
                <a:latin typeface="Times New Roman"/>
                <a:cs typeface="Times New Roman"/>
              </a:rPr>
              <a:t>by </a:t>
            </a:r>
            <a:r>
              <a:rPr sz="1200" spc="-5" dirty="0">
                <a:latin typeface="Times New Roman"/>
                <a:cs typeface="Times New Roman"/>
              </a:rPr>
              <a:t>edges and nodes </a:t>
            </a:r>
            <a:r>
              <a:rPr sz="1200" dirty="0">
                <a:latin typeface="Times New Roman"/>
                <a:cs typeface="Times New Roman"/>
              </a:rPr>
              <a:t>are </a:t>
            </a:r>
            <a:r>
              <a:rPr sz="1200" spc="-5" dirty="0">
                <a:latin typeface="Times New Roman"/>
                <a:cs typeface="Times New Roman"/>
              </a:rPr>
              <a:t>called regions. </a:t>
            </a:r>
            <a:r>
              <a:rPr sz="1200" dirty="0">
                <a:latin typeface="Times New Roman"/>
                <a:cs typeface="Times New Roman"/>
              </a:rPr>
              <a:t>When </a:t>
            </a:r>
            <a:r>
              <a:rPr sz="1200" spc="-5" dirty="0">
                <a:latin typeface="Times New Roman"/>
                <a:cs typeface="Times New Roman"/>
              </a:rPr>
              <a:t>counting regions, we  </a:t>
            </a:r>
            <a:r>
              <a:rPr sz="1200" dirty="0">
                <a:latin typeface="Times New Roman"/>
                <a:cs typeface="Times New Roman"/>
              </a:rPr>
              <a:t>include the </a:t>
            </a:r>
            <a:r>
              <a:rPr sz="1200" spc="-5" dirty="0">
                <a:latin typeface="Times New Roman"/>
                <a:cs typeface="Times New Roman"/>
              </a:rPr>
              <a:t>area </a:t>
            </a:r>
            <a:r>
              <a:rPr sz="1200" dirty="0">
                <a:latin typeface="Times New Roman"/>
                <a:cs typeface="Times New Roman"/>
              </a:rPr>
              <a:t>outside the </a:t>
            </a:r>
            <a:r>
              <a:rPr sz="1200" spc="-5" dirty="0">
                <a:latin typeface="Times New Roman"/>
                <a:cs typeface="Times New Roman"/>
              </a:rPr>
              <a:t>graph as </a:t>
            </a:r>
            <a:r>
              <a:rPr sz="1200" dirty="0">
                <a:latin typeface="Times New Roman"/>
                <a:cs typeface="Times New Roman"/>
              </a:rPr>
              <a:t>a</a:t>
            </a:r>
            <a:r>
              <a:rPr sz="1200" spc="-5" dirty="0">
                <a:latin typeface="Times New Roman"/>
                <a:cs typeface="Times New Roman"/>
              </a:rPr>
              <a:t> region.</a:t>
            </a:r>
            <a:endParaRPr sz="1200" dirty="0">
              <a:latin typeface="Times New Roman"/>
              <a:cs typeface="Times New Roman"/>
            </a:endParaRPr>
          </a:p>
          <a:p>
            <a:pPr marL="12700" marR="5080" indent="494665">
              <a:lnSpc>
                <a:spcPct val="103299"/>
              </a:lnSpc>
              <a:spcBef>
                <a:spcPts val="1090"/>
              </a:spcBef>
            </a:pPr>
            <a:r>
              <a:rPr sz="1200" dirty="0">
                <a:latin typeface="Times New Roman"/>
                <a:cs typeface="Times New Roman"/>
              </a:rPr>
              <a:t>When </a:t>
            </a:r>
            <a:r>
              <a:rPr sz="1200" spc="-5" dirty="0">
                <a:latin typeface="Times New Roman"/>
                <a:cs typeface="Times New Roman"/>
              </a:rPr>
              <a:t>compound </a:t>
            </a:r>
            <a:r>
              <a:rPr sz="1200" dirty="0">
                <a:latin typeface="Times New Roman"/>
                <a:cs typeface="Times New Roman"/>
              </a:rPr>
              <a:t>conditions </a:t>
            </a:r>
            <a:r>
              <a:rPr sz="1200" spc="-5" dirty="0">
                <a:latin typeface="Times New Roman"/>
                <a:cs typeface="Times New Roman"/>
              </a:rPr>
              <a:t>are encountered </a:t>
            </a:r>
            <a:r>
              <a:rPr sz="1200" dirty="0">
                <a:latin typeface="Times New Roman"/>
                <a:cs typeface="Times New Roman"/>
              </a:rPr>
              <a:t>in a </a:t>
            </a:r>
            <a:r>
              <a:rPr sz="1200" spc="-5" dirty="0">
                <a:latin typeface="Times New Roman"/>
                <a:cs typeface="Times New Roman"/>
              </a:rPr>
              <a:t>procedural design, </a:t>
            </a:r>
            <a:r>
              <a:rPr sz="1200" dirty="0">
                <a:latin typeface="Times New Roman"/>
                <a:cs typeface="Times New Roman"/>
              </a:rPr>
              <a:t>the </a:t>
            </a:r>
            <a:r>
              <a:rPr sz="1200" spc="-5" dirty="0">
                <a:latin typeface="Times New Roman"/>
                <a:cs typeface="Times New Roman"/>
              </a:rPr>
              <a:t>generation </a:t>
            </a:r>
            <a:r>
              <a:rPr sz="1200" dirty="0">
                <a:latin typeface="Times New Roman"/>
                <a:cs typeface="Times New Roman"/>
              </a:rPr>
              <a:t>of  </a:t>
            </a:r>
            <a:r>
              <a:rPr sz="1200" spc="-5" dirty="0">
                <a:latin typeface="Times New Roman"/>
                <a:cs typeface="Times New Roman"/>
              </a:rPr>
              <a:t>aflow graph becomes </a:t>
            </a:r>
            <a:r>
              <a:rPr sz="1200" dirty="0">
                <a:latin typeface="Times New Roman"/>
                <a:cs typeface="Times New Roman"/>
              </a:rPr>
              <a:t>slightly</a:t>
            </a:r>
            <a:r>
              <a:rPr sz="1200" spc="-220" dirty="0">
                <a:latin typeface="Times New Roman"/>
                <a:cs typeface="Times New Roman"/>
              </a:rPr>
              <a:t> </a:t>
            </a:r>
            <a:r>
              <a:rPr sz="1200" dirty="0">
                <a:latin typeface="Times New Roman"/>
                <a:cs typeface="Times New Roman"/>
              </a:rPr>
              <a:t>more </a:t>
            </a:r>
            <a:r>
              <a:rPr sz="1200" spc="-5" dirty="0">
                <a:latin typeface="Times New Roman"/>
                <a:cs typeface="Times New Roman"/>
              </a:rPr>
              <a:t>complicated. A compound condition occurs when </a:t>
            </a:r>
            <a:r>
              <a:rPr sz="1200" dirty="0">
                <a:latin typeface="Times New Roman"/>
                <a:cs typeface="Times New Roman"/>
              </a:rPr>
              <a:t>one or more</a:t>
            </a:r>
          </a:p>
        </p:txBody>
      </p:sp>
      <p:sp>
        <p:nvSpPr>
          <p:cNvPr id="4" name="object 4"/>
          <p:cNvSpPr/>
          <p:nvPr/>
        </p:nvSpPr>
        <p:spPr>
          <a:xfrm>
            <a:off x="914400" y="1394460"/>
            <a:ext cx="6667500" cy="4428744"/>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130</a:t>
            </a:fld>
            <a:endParaRPr dirty="0"/>
          </a:p>
        </p:txBody>
      </p:sp>
    </p:spTree>
    <p:extLst>
      <p:ext uri="{BB962C8B-B14F-4D97-AF65-F5344CB8AC3E}">
        <p14:creationId xmlns:p14="http://schemas.microsoft.com/office/powerpoint/2010/main" val="315801441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8365" cy="963294"/>
          </a:xfrm>
          <a:prstGeom prst="rect">
            <a:avLst/>
          </a:prstGeom>
        </p:spPr>
        <p:txBody>
          <a:bodyPr vert="horz" wrap="square" lIns="0" tIns="6350" rIns="0" bIns="0" rtlCol="0">
            <a:spAutoFit/>
          </a:bodyPr>
          <a:lstStyle/>
          <a:p>
            <a:pPr marL="12700" marR="5080" algn="just">
              <a:lnSpc>
                <a:spcPct val="103200"/>
              </a:lnSpc>
              <a:spcBef>
                <a:spcPts val="50"/>
              </a:spcBef>
            </a:pPr>
            <a:r>
              <a:rPr sz="1200" spc="-5" dirty="0">
                <a:latin typeface="Times New Roman"/>
                <a:cs typeface="Times New Roman"/>
              </a:rPr>
              <a:t>Boolean </a:t>
            </a:r>
            <a:r>
              <a:rPr sz="1200" dirty="0">
                <a:latin typeface="Times New Roman"/>
                <a:cs typeface="Times New Roman"/>
              </a:rPr>
              <a:t>operators </a:t>
            </a:r>
            <a:r>
              <a:rPr sz="1200" spc="-5" dirty="0">
                <a:latin typeface="Times New Roman"/>
                <a:cs typeface="Times New Roman"/>
              </a:rPr>
              <a:t>(logical OR, AND, NAND, NOR) is present </a:t>
            </a:r>
            <a:r>
              <a:rPr sz="1200" dirty="0">
                <a:latin typeface="Times New Roman"/>
                <a:cs typeface="Times New Roman"/>
              </a:rPr>
              <a:t>in a </a:t>
            </a:r>
            <a:r>
              <a:rPr sz="1200" spc="-5" dirty="0">
                <a:latin typeface="Times New Roman"/>
                <a:cs typeface="Times New Roman"/>
              </a:rPr>
              <a:t>conditional statement.  Referring </a:t>
            </a:r>
            <a:r>
              <a:rPr sz="1200" dirty="0">
                <a:latin typeface="Times New Roman"/>
                <a:cs typeface="Times New Roman"/>
              </a:rPr>
              <a:t>to </a:t>
            </a:r>
            <a:r>
              <a:rPr sz="1200" spc="-5" dirty="0">
                <a:latin typeface="Times New Roman"/>
                <a:cs typeface="Times New Roman"/>
              </a:rPr>
              <a:t>Figure, </a:t>
            </a:r>
            <a:r>
              <a:rPr sz="1200" dirty="0">
                <a:latin typeface="Times New Roman"/>
                <a:cs typeface="Times New Roman"/>
              </a:rPr>
              <a:t>the </a:t>
            </a:r>
            <a:r>
              <a:rPr sz="1200" spc="-5" dirty="0">
                <a:latin typeface="Times New Roman"/>
                <a:cs typeface="Times New Roman"/>
              </a:rPr>
              <a:t>program design language (PDL) segment translates </a:t>
            </a:r>
            <a:r>
              <a:rPr sz="1200" dirty="0">
                <a:latin typeface="Times New Roman"/>
                <a:cs typeface="Times New Roman"/>
              </a:rPr>
              <a:t>into the flow </a:t>
            </a:r>
            <a:r>
              <a:rPr sz="1200" spc="-5" dirty="0">
                <a:latin typeface="Times New Roman"/>
                <a:cs typeface="Times New Roman"/>
              </a:rPr>
              <a:t>graph  shown. </a:t>
            </a:r>
            <a:r>
              <a:rPr sz="1200" dirty="0">
                <a:latin typeface="Times New Roman"/>
                <a:cs typeface="Times New Roman"/>
              </a:rPr>
              <a:t>Note that a separate node </a:t>
            </a:r>
            <a:r>
              <a:rPr sz="1200" spc="-5" dirty="0">
                <a:latin typeface="Times New Roman"/>
                <a:cs typeface="Times New Roman"/>
              </a:rPr>
              <a:t>is created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of the </a:t>
            </a:r>
            <a:r>
              <a:rPr sz="1200" spc="-5" dirty="0">
                <a:latin typeface="Times New Roman"/>
                <a:cs typeface="Times New Roman"/>
              </a:rPr>
              <a:t>conditions </a:t>
            </a:r>
            <a:r>
              <a:rPr sz="1200" dirty="0">
                <a:latin typeface="Times New Roman"/>
                <a:cs typeface="Times New Roman"/>
              </a:rPr>
              <a:t>a and b in the </a:t>
            </a:r>
            <a:r>
              <a:rPr sz="1200" spc="-5" dirty="0">
                <a:latin typeface="Times New Roman"/>
                <a:cs typeface="Times New Roman"/>
              </a:rPr>
              <a:t>statement </a:t>
            </a:r>
            <a:r>
              <a:rPr sz="1200" spc="-15" dirty="0">
                <a:latin typeface="Times New Roman"/>
                <a:cs typeface="Times New Roman"/>
              </a:rPr>
              <a:t>IF  </a:t>
            </a:r>
            <a:r>
              <a:rPr sz="1200" dirty="0">
                <a:latin typeface="Times New Roman"/>
                <a:cs typeface="Times New Roman"/>
              </a:rPr>
              <a:t>a </a:t>
            </a:r>
            <a:r>
              <a:rPr sz="1200" spc="-5" dirty="0">
                <a:latin typeface="Times New Roman"/>
                <a:cs typeface="Times New Roman"/>
              </a:rPr>
              <a:t>OR </a:t>
            </a:r>
            <a:r>
              <a:rPr sz="1200" dirty="0">
                <a:latin typeface="Times New Roman"/>
                <a:cs typeface="Times New Roman"/>
              </a:rPr>
              <a:t>b. </a:t>
            </a:r>
            <a:r>
              <a:rPr sz="1200" spc="-5" dirty="0">
                <a:latin typeface="Times New Roman"/>
                <a:cs typeface="Times New Roman"/>
              </a:rPr>
              <a:t>Each </a:t>
            </a:r>
            <a:r>
              <a:rPr sz="1200" dirty="0">
                <a:latin typeface="Times New Roman"/>
                <a:cs typeface="Times New Roman"/>
              </a:rPr>
              <a:t>node that contains a </a:t>
            </a:r>
            <a:r>
              <a:rPr sz="1200" spc="-5" dirty="0">
                <a:latin typeface="Times New Roman"/>
                <a:cs typeface="Times New Roman"/>
              </a:rPr>
              <a:t>condition is called </a:t>
            </a:r>
            <a:r>
              <a:rPr sz="1200" dirty="0">
                <a:latin typeface="Times New Roman"/>
                <a:cs typeface="Times New Roman"/>
              </a:rPr>
              <a:t>a predicate node </a:t>
            </a:r>
            <a:r>
              <a:rPr sz="1200" spc="-5" dirty="0">
                <a:latin typeface="Times New Roman"/>
                <a:cs typeface="Times New Roman"/>
              </a:rPr>
              <a:t>and is characterized </a:t>
            </a:r>
            <a:r>
              <a:rPr sz="1200" spc="5" dirty="0">
                <a:latin typeface="Times New Roman"/>
                <a:cs typeface="Times New Roman"/>
              </a:rPr>
              <a:t>by</a:t>
            </a:r>
            <a:r>
              <a:rPr sz="1200" spc="-120" dirty="0">
                <a:latin typeface="Times New Roman"/>
                <a:cs typeface="Times New Roman"/>
              </a:rPr>
              <a:t> </a:t>
            </a:r>
            <a:r>
              <a:rPr sz="1200" spc="-5" dirty="0">
                <a:latin typeface="Times New Roman"/>
                <a:cs typeface="Times New Roman"/>
              </a:rPr>
              <a:t>two  </a:t>
            </a:r>
            <a:r>
              <a:rPr sz="1200" dirty="0">
                <a:latin typeface="Times New Roman"/>
                <a:cs typeface="Times New Roman"/>
              </a:rPr>
              <a:t>or </a:t>
            </a:r>
            <a:r>
              <a:rPr sz="1200" spc="-5" dirty="0">
                <a:latin typeface="Times New Roman"/>
                <a:cs typeface="Times New Roman"/>
              </a:rPr>
              <a:t>more </a:t>
            </a:r>
            <a:r>
              <a:rPr sz="1200" dirty="0">
                <a:latin typeface="Times New Roman"/>
                <a:cs typeface="Times New Roman"/>
              </a:rPr>
              <a:t>edges </a:t>
            </a:r>
            <a:r>
              <a:rPr sz="1200" spc="-5" dirty="0">
                <a:latin typeface="Times New Roman"/>
                <a:cs typeface="Times New Roman"/>
              </a:rPr>
              <a:t>emanating from</a:t>
            </a:r>
            <a:r>
              <a:rPr sz="1200" dirty="0">
                <a:latin typeface="Times New Roman"/>
                <a:cs typeface="Times New Roman"/>
              </a:rPr>
              <a:t> it.</a:t>
            </a:r>
          </a:p>
        </p:txBody>
      </p:sp>
      <p:sp>
        <p:nvSpPr>
          <p:cNvPr id="5" name="object 5"/>
          <p:cNvSpPr txBox="1"/>
          <p:nvPr/>
        </p:nvSpPr>
        <p:spPr>
          <a:xfrm>
            <a:off x="902004" y="3898518"/>
            <a:ext cx="5969635" cy="4360553"/>
          </a:xfrm>
          <a:prstGeom prst="rect">
            <a:avLst/>
          </a:prstGeom>
        </p:spPr>
        <p:txBody>
          <a:bodyPr vert="horz" wrap="square" lIns="0" tIns="119380" rIns="0" bIns="0" rtlCol="0">
            <a:spAutoFit/>
          </a:bodyPr>
          <a:lstStyle/>
          <a:p>
            <a:pPr marL="926465">
              <a:lnSpc>
                <a:spcPct val="100000"/>
              </a:lnSpc>
              <a:spcBef>
                <a:spcPts val="940"/>
              </a:spcBef>
            </a:pPr>
            <a:r>
              <a:rPr lang="en-US" sz="1200" b="1" spc="-5" dirty="0" smtClean="0">
                <a:latin typeface="Times New Roman"/>
                <a:cs typeface="Times New Roman"/>
              </a:rPr>
              <a:t> </a:t>
            </a:r>
            <a:r>
              <a:rPr sz="1200" dirty="0" smtClean="0">
                <a:latin typeface="Times New Roman"/>
                <a:cs typeface="Times New Roman"/>
              </a:rPr>
              <a:t>must </a:t>
            </a:r>
            <a:r>
              <a:rPr sz="1200" dirty="0">
                <a:latin typeface="Times New Roman"/>
                <a:cs typeface="Times New Roman"/>
              </a:rPr>
              <a:t>move along </a:t>
            </a:r>
            <a:r>
              <a:rPr sz="1200" spc="-5" dirty="0">
                <a:latin typeface="Times New Roman"/>
                <a:cs typeface="Times New Roman"/>
              </a:rPr>
              <a:t>at </a:t>
            </a:r>
            <a:r>
              <a:rPr sz="1200" dirty="0">
                <a:latin typeface="Times New Roman"/>
                <a:cs typeface="Times New Roman"/>
              </a:rPr>
              <a:t>least one </a:t>
            </a:r>
            <a:r>
              <a:rPr sz="1200" spc="-5" dirty="0">
                <a:latin typeface="Times New Roman"/>
                <a:cs typeface="Times New Roman"/>
              </a:rPr>
              <a:t>edge </a:t>
            </a:r>
            <a:r>
              <a:rPr sz="1200" dirty="0">
                <a:latin typeface="Times New Roman"/>
                <a:cs typeface="Times New Roman"/>
              </a:rPr>
              <a:t>that </a:t>
            </a:r>
            <a:r>
              <a:rPr sz="1200" spc="-5" dirty="0">
                <a:latin typeface="Times New Roman"/>
                <a:cs typeface="Times New Roman"/>
              </a:rPr>
              <a:t>has </a:t>
            </a:r>
            <a:r>
              <a:rPr sz="1200" dirty="0">
                <a:latin typeface="Times New Roman"/>
                <a:cs typeface="Times New Roman"/>
              </a:rPr>
              <a:t>not been </a:t>
            </a:r>
            <a:r>
              <a:rPr sz="1200" spc="-5" dirty="0">
                <a:latin typeface="Times New Roman"/>
                <a:cs typeface="Times New Roman"/>
              </a:rPr>
              <a:t>traversed before </a:t>
            </a:r>
            <a:r>
              <a:rPr sz="1200" dirty="0">
                <a:latin typeface="Times New Roman"/>
                <a:cs typeface="Times New Roman"/>
              </a:rPr>
              <a:t>the </a:t>
            </a:r>
            <a:r>
              <a:rPr sz="1200" spc="-5" dirty="0">
                <a:latin typeface="Times New Roman"/>
                <a:cs typeface="Times New Roman"/>
              </a:rPr>
              <a:t>path is  defined. For example,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independent paths </a:t>
            </a:r>
            <a:r>
              <a:rPr sz="1200" dirty="0">
                <a:latin typeface="Times New Roman"/>
                <a:cs typeface="Times New Roman"/>
              </a:rPr>
              <a:t>for the flow </a:t>
            </a:r>
            <a:r>
              <a:rPr sz="1200" spc="-5" dirty="0">
                <a:latin typeface="Times New Roman"/>
                <a:cs typeface="Times New Roman"/>
              </a:rPr>
              <a:t>graph illustrated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 b </a:t>
            </a:r>
            <a:r>
              <a:rPr sz="1200" spc="-5" dirty="0">
                <a:latin typeface="Times New Roman"/>
                <a:cs typeface="Times New Roman"/>
              </a:rPr>
              <a:t>is  </a:t>
            </a:r>
            <a:r>
              <a:rPr sz="1200" dirty="0">
                <a:latin typeface="Times New Roman"/>
                <a:cs typeface="Times New Roman"/>
              </a:rPr>
              <a:t>not </a:t>
            </a:r>
            <a:r>
              <a:rPr sz="1200" spc="-5" dirty="0">
                <a:latin typeface="Times New Roman"/>
                <a:cs typeface="Times New Roman"/>
              </a:rPr>
              <a:t>considered </a:t>
            </a:r>
            <a:r>
              <a:rPr sz="1200" dirty="0">
                <a:latin typeface="Times New Roman"/>
                <a:cs typeface="Times New Roman"/>
              </a:rPr>
              <a:t>to be </a:t>
            </a:r>
            <a:r>
              <a:rPr sz="1200" spc="-5" dirty="0">
                <a:latin typeface="Times New Roman"/>
                <a:cs typeface="Times New Roman"/>
              </a:rPr>
              <a:t>an independent path because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simply a </a:t>
            </a:r>
            <a:r>
              <a:rPr sz="1200" spc="-5" dirty="0">
                <a:latin typeface="Times New Roman"/>
                <a:cs typeface="Times New Roman"/>
              </a:rPr>
              <a:t>combination </a:t>
            </a:r>
            <a:r>
              <a:rPr sz="1200" dirty="0">
                <a:latin typeface="Times New Roman"/>
                <a:cs typeface="Times New Roman"/>
              </a:rPr>
              <a:t>of already </a:t>
            </a:r>
            <a:r>
              <a:rPr sz="1200" spc="-5" dirty="0">
                <a:latin typeface="Times New Roman"/>
                <a:cs typeface="Times New Roman"/>
              </a:rPr>
              <a:t>specified  paths </a:t>
            </a:r>
            <a:r>
              <a:rPr sz="1200" dirty="0">
                <a:latin typeface="Times New Roman"/>
                <a:cs typeface="Times New Roman"/>
              </a:rPr>
              <a:t>and </a:t>
            </a:r>
            <a:r>
              <a:rPr sz="1200" spc="-5" dirty="0">
                <a:latin typeface="Times New Roman"/>
                <a:cs typeface="Times New Roman"/>
              </a:rPr>
              <a:t>does </a:t>
            </a:r>
            <a:r>
              <a:rPr sz="1200" dirty="0">
                <a:latin typeface="Times New Roman"/>
                <a:cs typeface="Times New Roman"/>
              </a:rPr>
              <a:t>not traverse </a:t>
            </a:r>
            <a:r>
              <a:rPr sz="1200" spc="5" dirty="0">
                <a:latin typeface="Times New Roman"/>
                <a:cs typeface="Times New Roman"/>
              </a:rPr>
              <a:t>any </a:t>
            </a:r>
            <a:r>
              <a:rPr sz="1200" spc="-5" dirty="0">
                <a:latin typeface="Times New Roman"/>
                <a:cs typeface="Times New Roman"/>
              </a:rPr>
              <a:t>new</a:t>
            </a:r>
            <a:r>
              <a:rPr sz="1200" spc="-25" dirty="0">
                <a:latin typeface="Times New Roman"/>
                <a:cs typeface="Times New Roman"/>
              </a:rPr>
              <a:t> </a:t>
            </a:r>
            <a:r>
              <a:rPr sz="1200" spc="-5" dirty="0">
                <a:latin typeface="Times New Roman"/>
                <a:cs typeface="Times New Roman"/>
              </a:rPr>
              <a:t>edges.</a:t>
            </a:r>
            <a:endParaRPr sz="1200" dirty="0">
              <a:latin typeface="Times New Roman"/>
              <a:cs typeface="Times New Roman"/>
            </a:endParaRPr>
          </a:p>
          <a:p>
            <a:pPr marL="50800">
              <a:lnSpc>
                <a:spcPct val="100000"/>
              </a:lnSpc>
              <a:spcBef>
                <a:spcPts val="855"/>
              </a:spcBef>
            </a:pPr>
            <a:r>
              <a:rPr sz="1200" spc="-5" dirty="0">
                <a:latin typeface="Times New Roman"/>
                <a:cs typeface="Times New Roman"/>
              </a:rPr>
              <a:t>Path </a:t>
            </a:r>
            <a:r>
              <a:rPr sz="1200" dirty="0">
                <a:latin typeface="Times New Roman"/>
                <a:cs typeface="Times New Roman"/>
              </a:rPr>
              <a:t>1: </a:t>
            </a:r>
            <a:r>
              <a:rPr sz="1200" spc="-5" dirty="0">
                <a:latin typeface="Times New Roman"/>
                <a:cs typeface="Times New Roman"/>
              </a:rPr>
              <a:t>1-11</a:t>
            </a:r>
            <a:endParaRPr sz="1200" dirty="0">
              <a:latin typeface="Times New Roman"/>
              <a:cs typeface="Times New Roman"/>
            </a:endParaRPr>
          </a:p>
          <a:p>
            <a:pPr marL="12700">
              <a:lnSpc>
                <a:spcPct val="100000"/>
              </a:lnSpc>
              <a:spcBef>
                <a:spcPts val="850"/>
              </a:spcBef>
            </a:pPr>
            <a:r>
              <a:rPr sz="1200" spc="-5" dirty="0">
                <a:latin typeface="Times New Roman"/>
                <a:cs typeface="Times New Roman"/>
              </a:rPr>
              <a:t>Path </a:t>
            </a:r>
            <a:r>
              <a:rPr sz="1200" dirty="0">
                <a:latin typeface="Times New Roman"/>
                <a:cs typeface="Times New Roman"/>
              </a:rPr>
              <a:t>2: </a:t>
            </a:r>
            <a:r>
              <a:rPr sz="1200" spc="-5" dirty="0">
                <a:latin typeface="Times New Roman"/>
                <a:cs typeface="Times New Roman"/>
              </a:rPr>
              <a:t>1-2-3-4-5-10-1-11</a:t>
            </a:r>
            <a:endParaRPr sz="1200" dirty="0">
              <a:latin typeface="Times New Roman"/>
              <a:cs typeface="Times New Roman"/>
            </a:endParaRPr>
          </a:p>
          <a:p>
            <a:pPr marL="12700">
              <a:lnSpc>
                <a:spcPct val="100000"/>
              </a:lnSpc>
              <a:spcBef>
                <a:spcPts val="855"/>
              </a:spcBef>
            </a:pPr>
            <a:r>
              <a:rPr sz="1200" spc="-5" dirty="0">
                <a:latin typeface="Times New Roman"/>
                <a:cs typeface="Times New Roman"/>
              </a:rPr>
              <a:t>Path </a:t>
            </a:r>
            <a:r>
              <a:rPr sz="1200" dirty="0">
                <a:latin typeface="Times New Roman"/>
                <a:cs typeface="Times New Roman"/>
              </a:rPr>
              <a:t>3:</a:t>
            </a:r>
            <a:r>
              <a:rPr sz="1200" spc="-5" dirty="0">
                <a:latin typeface="Times New Roman"/>
                <a:cs typeface="Times New Roman"/>
              </a:rPr>
              <a:t> 1-2-3-6-8-9-10-1-11</a:t>
            </a:r>
            <a:endParaRPr sz="1200" dirty="0">
              <a:latin typeface="Times New Roman"/>
              <a:cs typeface="Times New Roman"/>
            </a:endParaRPr>
          </a:p>
          <a:p>
            <a:pPr marL="12700" algn="just">
              <a:lnSpc>
                <a:spcPct val="100000"/>
              </a:lnSpc>
              <a:spcBef>
                <a:spcPts val="840"/>
              </a:spcBef>
            </a:pPr>
            <a:r>
              <a:rPr sz="1200" spc="-5" dirty="0">
                <a:latin typeface="Times New Roman"/>
                <a:cs typeface="Times New Roman"/>
              </a:rPr>
              <a:t>Path </a:t>
            </a:r>
            <a:r>
              <a:rPr sz="1200" dirty="0">
                <a:latin typeface="Times New Roman"/>
                <a:cs typeface="Times New Roman"/>
              </a:rPr>
              <a:t>4:</a:t>
            </a:r>
            <a:r>
              <a:rPr sz="1200" spc="-5" dirty="0">
                <a:latin typeface="Times New Roman"/>
                <a:cs typeface="Times New Roman"/>
              </a:rPr>
              <a:t> 1-2-3-6-7-9-10-1-11</a:t>
            </a:r>
            <a:endParaRPr sz="1200" dirty="0">
              <a:latin typeface="Times New Roman"/>
              <a:cs typeface="Times New Roman"/>
            </a:endParaRPr>
          </a:p>
          <a:p>
            <a:pPr marL="50800" marR="3043555" indent="-38100" algn="just">
              <a:lnSpc>
                <a:spcPct val="159200"/>
              </a:lnSpc>
            </a:pPr>
            <a:r>
              <a:rPr sz="1200" spc="-5" dirty="0">
                <a:latin typeface="Times New Roman"/>
                <a:cs typeface="Times New Roman"/>
              </a:rPr>
              <a:t>Note </a:t>
            </a:r>
            <a:r>
              <a:rPr sz="1200" dirty="0">
                <a:latin typeface="Times New Roman"/>
                <a:cs typeface="Times New Roman"/>
              </a:rPr>
              <a:t>that </a:t>
            </a:r>
            <a:r>
              <a:rPr sz="1200" spc="-5" dirty="0">
                <a:latin typeface="Times New Roman"/>
                <a:cs typeface="Times New Roman"/>
              </a:rPr>
              <a:t>each new </a:t>
            </a:r>
            <a:r>
              <a:rPr sz="1200" dirty="0">
                <a:latin typeface="Times New Roman"/>
                <a:cs typeface="Times New Roman"/>
              </a:rPr>
              <a:t>path </a:t>
            </a:r>
            <a:r>
              <a:rPr sz="1200" spc="-5" dirty="0">
                <a:latin typeface="Times New Roman"/>
                <a:cs typeface="Times New Roman"/>
              </a:rPr>
              <a:t>introduces </a:t>
            </a:r>
            <a:r>
              <a:rPr sz="1200" dirty="0">
                <a:latin typeface="Times New Roman"/>
                <a:cs typeface="Times New Roman"/>
              </a:rPr>
              <a:t>a new </a:t>
            </a:r>
            <a:r>
              <a:rPr sz="1200" spc="-5" dirty="0">
                <a:latin typeface="Times New Roman"/>
                <a:cs typeface="Times New Roman"/>
              </a:rPr>
              <a:t>edge.  </a:t>
            </a:r>
            <a:r>
              <a:rPr sz="1200" dirty="0">
                <a:latin typeface="Times New Roman"/>
                <a:cs typeface="Times New Roman"/>
              </a:rPr>
              <a:t>The </a:t>
            </a:r>
            <a:r>
              <a:rPr sz="1200" spc="-5" dirty="0">
                <a:latin typeface="Times New Roman"/>
                <a:cs typeface="Times New Roman"/>
              </a:rPr>
              <a:t>path</a:t>
            </a:r>
            <a:r>
              <a:rPr sz="1200" dirty="0">
                <a:latin typeface="Times New Roman"/>
                <a:cs typeface="Times New Roman"/>
              </a:rPr>
              <a:t> </a:t>
            </a:r>
            <a:r>
              <a:rPr sz="1200" spc="-5" dirty="0">
                <a:latin typeface="Times New Roman"/>
                <a:cs typeface="Times New Roman"/>
              </a:rPr>
              <a:t>1-2-3-4-5-10-1-2-3-6-8-9-10-1-11</a:t>
            </a:r>
            <a:endParaRPr sz="1200" dirty="0">
              <a:latin typeface="Times New Roman"/>
              <a:cs typeface="Times New Roman"/>
            </a:endParaRPr>
          </a:p>
          <a:p>
            <a:pPr marL="12700" marR="6350" indent="456565" algn="just">
              <a:lnSpc>
                <a:spcPct val="103200"/>
              </a:lnSpc>
              <a:spcBef>
                <a:spcPts val="815"/>
              </a:spcBef>
            </a:pPr>
            <a:r>
              <a:rPr sz="1200" spc="-5" dirty="0">
                <a:latin typeface="Times New Roman"/>
                <a:cs typeface="Times New Roman"/>
              </a:rPr>
              <a:t>Paths </a:t>
            </a:r>
            <a:r>
              <a:rPr sz="1200" dirty="0">
                <a:latin typeface="Times New Roman"/>
                <a:cs typeface="Times New Roman"/>
              </a:rPr>
              <a:t>1 </a:t>
            </a:r>
            <a:r>
              <a:rPr sz="1200" spc="-5" dirty="0">
                <a:latin typeface="Times New Roman"/>
                <a:cs typeface="Times New Roman"/>
              </a:rPr>
              <a:t>through </a:t>
            </a:r>
            <a:r>
              <a:rPr sz="1200" dirty="0">
                <a:latin typeface="Times New Roman"/>
                <a:cs typeface="Times New Roman"/>
              </a:rPr>
              <a:t>4 </a:t>
            </a:r>
            <a:r>
              <a:rPr sz="1200" spc="-5" dirty="0">
                <a:latin typeface="Times New Roman"/>
                <a:cs typeface="Times New Roman"/>
              </a:rPr>
              <a:t>constitute </a:t>
            </a:r>
            <a:r>
              <a:rPr sz="1200" dirty="0">
                <a:latin typeface="Times New Roman"/>
                <a:cs typeface="Times New Roman"/>
              </a:rPr>
              <a:t>a </a:t>
            </a:r>
            <a:r>
              <a:rPr sz="1200" spc="-5" dirty="0">
                <a:latin typeface="Times New Roman"/>
                <a:cs typeface="Times New Roman"/>
              </a:rPr>
              <a:t>basis set </a:t>
            </a:r>
            <a:r>
              <a:rPr sz="1200" dirty="0">
                <a:latin typeface="Times New Roman"/>
                <a:cs typeface="Times New Roman"/>
              </a:rPr>
              <a:t>for the flow </a:t>
            </a:r>
            <a:r>
              <a:rPr sz="1200" spc="-5" dirty="0">
                <a:latin typeface="Times New Roman"/>
                <a:cs typeface="Times New Roman"/>
              </a:rPr>
              <a:t>graph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23.2b . </a:t>
            </a:r>
            <a:r>
              <a:rPr sz="1200" spc="5" dirty="0">
                <a:latin typeface="Times New Roman"/>
                <a:cs typeface="Times New Roman"/>
              </a:rPr>
              <a:t>That </a:t>
            </a:r>
            <a:r>
              <a:rPr sz="1200" spc="-5" dirty="0">
                <a:latin typeface="Times New Roman"/>
                <a:cs typeface="Times New Roman"/>
              </a:rPr>
              <a:t>is, </a:t>
            </a:r>
            <a:r>
              <a:rPr sz="1200" spc="5" dirty="0">
                <a:latin typeface="Times New Roman"/>
                <a:cs typeface="Times New Roman"/>
              </a:rPr>
              <a:t>if </a:t>
            </a:r>
            <a:r>
              <a:rPr sz="1200" spc="-5" dirty="0">
                <a:latin typeface="Times New Roman"/>
                <a:cs typeface="Times New Roman"/>
              </a:rPr>
              <a:t>you  can design tests </a:t>
            </a:r>
            <a:r>
              <a:rPr sz="1200" dirty="0">
                <a:latin typeface="Times New Roman"/>
                <a:cs typeface="Times New Roman"/>
              </a:rPr>
              <a:t>to </a:t>
            </a:r>
            <a:r>
              <a:rPr sz="1200" spc="-5" dirty="0">
                <a:latin typeface="Times New Roman"/>
                <a:cs typeface="Times New Roman"/>
              </a:rPr>
              <a:t>force execution </a:t>
            </a:r>
            <a:r>
              <a:rPr sz="1200" dirty="0">
                <a:latin typeface="Times New Roman"/>
                <a:cs typeface="Times New Roman"/>
              </a:rPr>
              <a:t>of these </a:t>
            </a:r>
            <a:r>
              <a:rPr sz="1200" spc="-5" dirty="0">
                <a:latin typeface="Times New Roman"/>
                <a:cs typeface="Times New Roman"/>
              </a:rPr>
              <a:t>paths </a:t>
            </a:r>
            <a:r>
              <a:rPr sz="1200" dirty="0">
                <a:latin typeface="Times New Roman"/>
                <a:cs typeface="Times New Roman"/>
              </a:rPr>
              <a:t>(a </a:t>
            </a:r>
            <a:r>
              <a:rPr sz="1200" spc="-5" dirty="0">
                <a:latin typeface="Times New Roman"/>
                <a:cs typeface="Times New Roman"/>
              </a:rPr>
              <a:t>basis set), </a:t>
            </a:r>
            <a:r>
              <a:rPr sz="1200" dirty="0">
                <a:latin typeface="Times New Roman"/>
                <a:cs typeface="Times New Roman"/>
              </a:rPr>
              <a:t>every statement in the </a:t>
            </a:r>
            <a:r>
              <a:rPr sz="1200" spc="-5" dirty="0">
                <a:latin typeface="Times New Roman"/>
                <a:cs typeface="Times New Roman"/>
              </a:rPr>
              <a:t>program</a:t>
            </a:r>
            <a:r>
              <a:rPr sz="1200" spc="-150" dirty="0">
                <a:latin typeface="Times New Roman"/>
                <a:cs typeface="Times New Roman"/>
              </a:rPr>
              <a:t> </a:t>
            </a:r>
            <a:r>
              <a:rPr sz="1200" dirty="0">
                <a:latin typeface="Times New Roman"/>
                <a:cs typeface="Times New Roman"/>
              </a:rPr>
              <a:t>will  </a:t>
            </a:r>
            <a:r>
              <a:rPr sz="1200" spc="-5" dirty="0">
                <a:latin typeface="Times New Roman"/>
                <a:cs typeface="Times New Roman"/>
              </a:rPr>
              <a:t>have</a:t>
            </a:r>
            <a:r>
              <a:rPr sz="1200" spc="-40" dirty="0">
                <a:latin typeface="Times New Roman"/>
                <a:cs typeface="Times New Roman"/>
              </a:rPr>
              <a:t> </a:t>
            </a:r>
            <a:r>
              <a:rPr sz="1200" spc="-5" dirty="0">
                <a:latin typeface="Times New Roman"/>
                <a:cs typeface="Times New Roman"/>
              </a:rPr>
              <a:t>been</a:t>
            </a:r>
            <a:r>
              <a:rPr sz="1200" spc="-15" dirty="0">
                <a:latin typeface="Times New Roman"/>
                <a:cs typeface="Times New Roman"/>
              </a:rPr>
              <a:t> </a:t>
            </a:r>
            <a:r>
              <a:rPr sz="1200" spc="-5" dirty="0">
                <a:latin typeface="Times New Roman"/>
                <a:cs typeface="Times New Roman"/>
              </a:rPr>
              <a:t>guaranteed</a:t>
            </a:r>
            <a:r>
              <a:rPr sz="1200"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be</a:t>
            </a:r>
            <a:r>
              <a:rPr sz="1200" spc="-35" dirty="0">
                <a:latin typeface="Times New Roman"/>
                <a:cs typeface="Times New Roman"/>
              </a:rPr>
              <a:t> </a:t>
            </a:r>
            <a:r>
              <a:rPr sz="1200" spc="-5" dirty="0">
                <a:latin typeface="Times New Roman"/>
                <a:cs typeface="Times New Roman"/>
              </a:rPr>
              <a:t>executed</a:t>
            </a:r>
            <a:r>
              <a:rPr sz="1200" spc="-30" dirty="0">
                <a:latin typeface="Times New Roman"/>
                <a:cs typeface="Times New Roman"/>
              </a:rPr>
              <a:t> </a:t>
            </a:r>
            <a:r>
              <a:rPr sz="1200" spc="-5" dirty="0">
                <a:latin typeface="Times New Roman"/>
                <a:cs typeface="Times New Roman"/>
              </a:rPr>
              <a:t>at</a:t>
            </a:r>
            <a:r>
              <a:rPr sz="1200" spc="-25" dirty="0">
                <a:latin typeface="Times New Roman"/>
                <a:cs typeface="Times New Roman"/>
              </a:rPr>
              <a:t> </a:t>
            </a:r>
            <a:r>
              <a:rPr sz="1200" spc="-5" dirty="0">
                <a:latin typeface="Times New Roman"/>
                <a:cs typeface="Times New Roman"/>
              </a:rPr>
              <a:t>least</a:t>
            </a:r>
            <a:r>
              <a:rPr sz="1200" spc="-25" dirty="0">
                <a:latin typeface="Times New Roman"/>
                <a:cs typeface="Times New Roman"/>
              </a:rPr>
              <a:t> </a:t>
            </a:r>
            <a:r>
              <a:rPr sz="1200" dirty="0">
                <a:latin typeface="Times New Roman"/>
                <a:cs typeface="Times New Roman"/>
              </a:rPr>
              <a:t>one</a:t>
            </a:r>
            <a:r>
              <a:rPr sz="1200" spc="-35" dirty="0">
                <a:latin typeface="Times New Roman"/>
                <a:cs typeface="Times New Roman"/>
              </a:rPr>
              <a:t> </a:t>
            </a:r>
            <a:r>
              <a:rPr sz="1200" spc="-5" dirty="0">
                <a:latin typeface="Times New Roman"/>
                <a:cs typeface="Times New Roman"/>
              </a:rPr>
              <a:t>time</a:t>
            </a:r>
            <a:r>
              <a:rPr sz="1200" spc="-3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dirty="0">
                <a:latin typeface="Times New Roman"/>
                <a:cs typeface="Times New Roman"/>
              </a:rPr>
              <a:t>every</a:t>
            </a:r>
            <a:r>
              <a:rPr sz="1200" spc="-50" dirty="0">
                <a:latin typeface="Times New Roman"/>
                <a:cs typeface="Times New Roman"/>
              </a:rPr>
              <a:t> </a:t>
            </a:r>
            <a:r>
              <a:rPr sz="1200" spc="-5" dirty="0">
                <a:latin typeface="Times New Roman"/>
                <a:cs typeface="Times New Roman"/>
              </a:rPr>
              <a:t>condition</a:t>
            </a:r>
            <a:r>
              <a:rPr sz="1200" spc="-25" dirty="0">
                <a:latin typeface="Times New Roman"/>
                <a:cs typeface="Times New Roman"/>
              </a:rPr>
              <a:t> </a:t>
            </a:r>
            <a:r>
              <a:rPr sz="1200" spc="-5" dirty="0">
                <a:latin typeface="Times New Roman"/>
                <a:cs typeface="Times New Roman"/>
              </a:rPr>
              <a:t>will</a:t>
            </a:r>
            <a:r>
              <a:rPr sz="1200" spc="-25" dirty="0">
                <a:latin typeface="Times New Roman"/>
                <a:cs typeface="Times New Roman"/>
              </a:rPr>
              <a:t> </a:t>
            </a:r>
            <a:r>
              <a:rPr sz="1200" spc="-5" dirty="0">
                <a:latin typeface="Times New Roman"/>
                <a:cs typeface="Times New Roman"/>
              </a:rPr>
              <a:t>have</a:t>
            </a:r>
            <a:r>
              <a:rPr sz="1200" spc="-35" dirty="0">
                <a:latin typeface="Times New Roman"/>
                <a:cs typeface="Times New Roman"/>
              </a:rPr>
              <a:t> </a:t>
            </a:r>
            <a:r>
              <a:rPr sz="1200" spc="-5" dirty="0">
                <a:latin typeface="Times New Roman"/>
                <a:cs typeface="Times New Roman"/>
              </a:rPr>
              <a:t>been</a:t>
            </a:r>
            <a:r>
              <a:rPr sz="1200" spc="-30" dirty="0">
                <a:latin typeface="Times New Roman"/>
                <a:cs typeface="Times New Roman"/>
              </a:rPr>
              <a:t> </a:t>
            </a:r>
            <a:r>
              <a:rPr sz="1200" spc="-5" dirty="0">
                <a:latin typeface="Times New Roman"/>
                <a:cs typeface="Times New Roman"/>
              </a:rPr>
              <a:t>executed  </a:t>
            </a:r>
            <a:r>
              <a:rPr sz="1200" dirty="0">
                <a:latin typeface="Times New Roman"/>
                <a:cs typeface="Times New Roman"/>
              </a:rPr>
              <a:t>on </a:t>
            </a:r>
            <a:r>
              <a:rPr sz="1200" spc="-5" dirty="0">
                <a:latin typeface="Times New Roman"/>
                <a:cs typeface="Times New Roman"/>
              </a:rPr>
              <a:t>its </a:t>
            </a:r>
            <a:r>
              <a:rPr sz="1200" dirty="0">
                <a:latin typeface="Times New Roman"/>
                <a:cs typeface="Times New Roman"/>
              </a:rPr>
              <a:t>true </a:t>
            </a:r>
            <a:r>
              <a:rPr sz="1200" spc="-5" dirty="0">
                <a:latin typeface="Times New Roman"/>
                <a:cs typeface="Times New Roman"/>
              </a:rPr>
              <a:t>and false sides. </a:t>
            </a:r>
            <a:r>
              <a:rPr sz="1200" spc="-15" dirty="0">
                <a:latin typeface="Times New Roman"/>
                <a:cs typeface="Times New Roman"/>
              </a:rPr>
              <a:t>It </a:t>
            </a:r>
            <a:r>
              <a:rPr sz="1200" dirty="0">
                <a:latin typeface="Times New Roman"/>
                <a:cs typeface="Times New Roman"/>
              </a:rPr>
              <a:t>should be noted that </a:t>
            </a:r>
            <a:r>
              <a:rPr sz="1200" spc="-5" dirty="0">
                <a:latin typeface="Times New Roman"/>
                <a:cs typeface="Times New Roman"/>
              </a:rPr>
              <a:t>the basis set is </a:t>
            </a:r>
            <a:r>
              <a:rPr sz="1200" dirty="0">
                <a:latin typeface="Times New Roman"/>
                <a:cs typeface="Times New Roman"/>
              </a:rPr>
              <a:t>not unique. </a:t>
            </a:r>
            <a:r>
              <a:rPr sz="1200" spc="-15" dirty="0">
                <a:latin typeface="Times New Roman"/>
                <a:cs typeface="Times New Roman"/>
              </a:rPr>
              <a:t>In </a:t>
            </a:r>
            <a:r>
              <a:rPr sz="1200" spc="-5" dirty="0">
                <a:latin typeface="Times New Roman"/>
                <a:cs typeface="Times New Roman"/>
              </a:rPr>
              <a:t>fact, </a:t>
            </a:r>
            <a:r>
              <a:rPr sz="1200" dirty="0">
                <a:latin typeface="Times New Roman"/>
                <a:cs typeface="Times New Roman"/>
              </a:rPr>
              <a:t>a number of  </a:t>
            </a:r>
            <a:r>
              <a:rPr sz="1200" spc="-5" dirty="0">
                <a:latin typeface="Times New Roman"/>
                <a:cs typeface="Times New Roman"/>
              </a:rPr>
              <a:t>different </a:t>
            </a:r>
            <a:r>
              <a:rPr sz="1200" dirty="0">
                <a:latin typeface="Times New Roman"/>
                <a:cs typeface="Times New Roman"/>
              </a:rPr>
              <a:t>basis </a:t>
            </a:r>
            <a:r>
              <a:rPr sz="1200" spc="-5" dirty="0">
                <a:latin typeface="Times New Roman"/>
                <a:cs typeface="Times New Roman"/>
              </a:rPr>
              <a:t>sets can </a:t>
            </a:r>
            <a:r>
              <a:rPr sz="1200" spc="5" dirty="0">
                <a:latin typeface="Times New Roman"/>
                <a:cs typeface="Times New Roman"/>
              </a:rPr>
              <a:t>be </a:t>
            </a:r>
            <a:r>
              <a:rPr sz="1200" spc="-5" dirty="0">
                <a:latin typeface="Times New Roman"/>
                <a:cs typeface="Times New Roman"/>
              </a:rPr>
              <a:t>derived </a:t>
            </a:r>
            <a:r>
              <a:rPr sz="1200" dirty="0">
                <a:latin typeface="Times New Roman"/>
                <a:cs typeface="Times New Roman"/>
              </a:rPr>
              <a:t>for a </a:t>
            </a:r>
            <a:r>
              <a:rPr sz="1200" spc="-5" dirty="0">
                <a:latin typeface="Times New Roman"/>
                <a:cs typeface="Times New Roman"/>
              </a:rPr>
              <a:t>given procedural</a:t>
            </a:r>
            <a:r>
              <a:rPr sz="1200" spc="25" dirty="0">
                <a:latin typeface="Times New Roman"/>
                <a:cs typeface="Times New Roman"/>
              </a:rPr>
              <a:t> </a:t>
            </a:r>
            <a:r>
              <a:rPr sz="1200" spc="-5" dirty="0">
                <a:latin typeface="Times New Roman"/>
                <a:cs typeface="Times New Roman"/>
              </a:rPr>
              <a:t>design.</a:t>
            </a:r>
            <a:endParaRPr sz="1200" dirty="0">
              <a:latin typeface="Times New Roman"/>
              <a:cs typeface="Times New Roman"/>
            </a:endParaRPr>
          </a:p>
          <a:p>
            <a:pPr marL="12700" marR="7620" indent="456565" algn="just">
              <a:lnSpc>
                <a:spcPct val="103299"/>
              </a:lnSpc>
              <a:spcBef>
                <a:spcPts val="815"/>
              </a:spcBef>
            </a:pPr>
            <a:r>
              <a:rPr sz="1200" spc="-5" dirty="0">
                <a:latin typeface="Times New Roman"/>
                <a:cs typeface="Times New Roman"/>
              </a:rPr>
              <a:t>Cyclomatic </a:t>
            </a:r>
            <a:r>
              <a:rPr sz="1200" dirty="0">
                <a:latin typeface="Times New Roman"/>
                <a:cs typeface="Times New Roman"/>
              </a:rPr>
              <a:t>complexity is a </a:t>
            </a:r>
            <a:r>
              <a:rPr sz="1200" spc="-5" dirty="0">
                <a:latin typeface="Times New Roman"/>
                <a:cs typeface="Times New Roman"/>
              </a:rPr>
              <a:t>software metric </a:t>
            </a:r>
            <a:r>
              <a:rPr sz="1200" dirty="0">
                <a:latin typeface="Times New Roman"/>
                <a:cs typeface="Times New Roman"/>
              </a:rPr>
              <a:t>that </a:t>
            </a:r>
            <a:r>
              <a:rPr sz="1200" spc="-5" dirty="0">
                <a:latin typeface="Times New Roman"/>
                <a:cs typeface="Times New Roman"/>
              </a:rPr>
              <a:t>provides </a:t>
            </a:r>
            <a:r>
              <a:rPr sz="1200" dirty="0">
                <a:latin typeface="Times New Roman"/>
                <a:cs typeface="Times New Roman"/>
              </a:rPr>
              <a:t>a </a:t>
            </a:r>
            <a:r>
              <a:rPr sz="1200" spc="-5" dirty="0">
                <a:latin typeface="Times New Roman"/>
                <a:cs typeface="Times New Roman"/>
              </a:rPr>
              <a:t>quantitative measure </a:t>
            </a:r>
            <a:r>
              <a:rPr sz="1200" dirty="0">
                <a:latin typeface="Times New Roman"/>
                <a:cs typeface="Times New Roman"/>
              </a:rPr>
              <a:t>of the  </a:t>
            </a:r>
            <a:r>
              <a:rPr sz="1200" spc="-5" dirty="0">
                <a:latin typeface="Times New Roman"/>
                <a:cs typeface="Times New Roman"/>
              </a:rPr>
              <a:t>logical </a:t>
            </a:r>
            <a:r>
              <a:rPr sz="1200" dirty="0">
                <a:latin typeface="Times New Roman"/>
                <a:cs typeface="Times New Roman"/>
              </a:rPr>
              <a:t>complexity of a </a:t>
            </a:r>
            <a:r>
              <a:rPr sz="1200" spc="-5" dirty="0">
                <a:latin typeface="Times New Roman"/>
                <a:cs typeface="Times New Roman"/>
              </a:rPr>
              <a:t>program. </a:t>
            </a:r>
            <a:r>
              <a:rPr sz="1200" dirty="0">
                <a:latin typeface="Times New Roman"/>
                <a:cs typeface="Times New Roman"/>
              </a:rPr>
              <a:t>When used in the context of the </a:t>
            </a:r>
            <a:r>
              <a:rPr sz="1200" spc="-5" dirty="0">
                <a:latin typeface="Times New Roman"/>
                <a:cs typeface="Times New Roman"/>
              </a:rPr>
              <a:t>basis path </a:t>
            </a:r>
            <a:r>
              <a:rPr sz="1200" dirty="0">
                <a:latin typeface="Times New Roman"/>
                <a:cs typeface="Times New Roman"/>
              </a:rPr>
              <a:t>testing method, the  </a:t>
            </a:r>
            <a:r>
              <a:rPr sz="1200" spc="-5" dirty="0">
                <a:latin typeface="Times New Roman"/>
                <a:cs typeface="Times New Roman"/>
              </a:rPr>
              <a:t>value</a:t>
            </a:r>
            <a:r>
              <a:rPr sz="1200" spc="60" dirty="0">
                <a:latin typeface="Times New Roman"/>
                <a:cs typeface="Times New Roman"/>
              </a:rPr>
              <a:t> </a:t>
            </a:r>
            <a:r>
              <a:rPr sz="1200" spc="-5" dirty="0">
                <a:latin typeface="Times New Roman"/>
                <a:cs typeface="Times New Roman"/>
              </a:rPr>
              <a:t>computed</a:t>
            </a:r>
            <a:r>
              <a:rPr sz="1200" spc="65" dirty="0">
                <a:latin typeface="Times New Roman"/>
                <a:cs typeface="Times New Roman"/>
              </a:rPr>
              <a:t> </a:t>
            </a:r>
            <a:r>
              <a:rPr sz="1200" dirty="0">
                <a:latin typeface="Times New Roman"/>
                <a:cs typeface="Times New Roman"/>
              </a:rPr>
              <a:t>for</a:t>
            </a:r>
            <a:r>
              <a:rPr sz="1200" spc="55" dirty="0">
                <a:latin typeface="Times New Roman"/>
                <a:cs typeface="Times New Roman"/>
              </a:rPr>
              <a:t> </a:t>
            </a:r>
            <a:r>
              <a:rPr sz="1200" spc="-5" dirty="0">
                <a:latin typeface="Times New Roman"/>
                <a:cs typeface="Times New Roman"/>
              </a:rPr>
              <a:t>cyclomatic</a:t>
            </a:r>
            <a:r>
              <a:rPr sz="1200" spc="65" dirty="0">
                <a:latin typeface="Times New Roman"/>
                <a:cs typeface="Times New Roman"/>
              </a:rPr>
              <a:t> </a:t>
            </a:r>
            <a:r>
              <a:rPr sz="1200" dirty="0">
                <a:latin typeface="Times New Roman"/>
                <a:cs typeface="Times New Roman"/>
              </a:rPr>
              <a:t>complexity</a:t>
            </a:r>
            <a:r>
              <a:rPr sz="1200" spc="30" dirty="0">
                <a:latin typeface="Times New Roman"/>
                <a:cs typeface="Times New Roman"/>
              </a:rPr>
              <a:t> </a:t>
            </a:r>
            <a:r>
              <a:rPr sz="1200" spc="-5" dirty="0">
                <a:latin typeface="Times New Roman"/>
                <a:cs typeface="Times New Roman"/>
              </a:rPr>
              <a:t>defines</a:t>
            </a:r>
            <a:r>
              <a:rPr sz="1200" spc="65"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dirty="0">
                <a:latin typeface="Times New Roman"/>
                <a:cs typeface="Times New Roman"/>
              </a:rPr>
              <a:t>number</a:t>
            </a:r>
            <a:r>
              <a:rPr sz="1200" spc="60"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spc="-5" dirty="0">
                <a:latin typeface="Times New Roman"/>
                <a:cs typeface="Times New Roman"/>
              </a:rPr>
              <a:t>independent</a:t>
            </a:r>
            <a:r>
              <a:rPr sz="1200" spc="70" dirty="0">
                <a:latin typeface="Times New Roman"/>
                <a:cs typeface="Times New Roman"/>
              </a:rPr>
              <a:t> </a:t>
            </a:r>
            <a:r>
              <a:rPr sz="1200" spc="-5" dirty="0">
                <a:latin typeface="Times New Roman"/>
                <a:cs typeface="Times New Roman"/>
              </a:rPr>
              <a:t>paths</a:t>
            </a:r>
            <a:r>
              <a:rPr sz="1200" spc="70" dirty="0">
                <a:latin typeface="Times New Roman"/>
                <a:cs typeface="Times New Roman"/>
              </a:rPr>
              <a:t> </a:t>
            </a:r>
            <a:r>
              <a:rPr sz="1200" dirty="0">
                <a:latin typeface="Times New Roman"/>
                <a:cs typeface="Times New Roman"/>
              </a:rPr>
              <a:t>in</a:t>
            </a:r>
            <a:r>
              <a:rPr sz="1200" spc="65"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spc="-5" dirty="0">
                <a:latin typeface="Times New Roman"/>
                <a:cs typeface="Times New Roman"/>
              </a:rPr>
              <a:t>basis</a:t>
            </a:r>
            <a:endParaRPr sz="1200" dirty="0">
              <a:latin typeface="Times New Roman"/>
              <a:cs typeface="Times New Roman"/>
            </a:endParaRPr>
          </a:p>
        </p:txBody>
      </p:sp>
      <p:sp>
        <p:nvSpPr>
          <p:cNvPr id="6" name="object 6"/>
          <p:cNvSpPr/>
          <p:nvPr/>
        </p:nvSpPr>
        <p:spPr>
          <a:xfrm>
            <a:off x="1371600" y="1961388"/>
            <a:ext cx="4486656" cy="1952243"/>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131</a:t>
            </a:fld>
            <a:endParaRPr dirty="0"/>
          </a:p>
        </p:txBody>
      </p:sp>
    </p:spTree>
    <p:extLst>
      <p:ext uri="{BB962C8B-B14F-4D97-AF65-F5344CB8AC3E}">
        <p14:creationId xmlns:p14="http://schemas.microsoft.com/office/powerpoint/2010/main" val="32147071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132</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7730" cy="7988300"/>
          </a:xfrm>
          <a:prstGeom prst="rect">
            <a:avLst/>
          </a:prstGeom>
        </p:spPr>
        <p:txBody>
          <a:bodyPr vert="horz" wrap="square" lIns="0" tIns="7620" rIns="0" bIns="0" rtlCol="0">
            <a:spAutoFit/>
          </a:bodyPr>
          <a:lstStyle/>
          <a:p>
            <a:pPr marL="12700" marR="7620">
              <a:lnSpc>
                <a:spcPct val="102600"/>
              </a:lnSpc>
              <a:spcBef>
                <a:spcPts val="60"/>
              </a:spcBef>
            </a:pPr>
            <a:r>
              <a:rPr sz="1200" spc="-5" dirty="0">
                <a:latin typeface="Times New Roman"/>
                <a:cs typeface="Times New Roman"/>
              </a:rPr>
              <a:t>set </a:t>
            </a:r>
            <a:r>
              <a:rPr sz="1200" dirty="0">
                <a:latin typeface="Times New Roman"/>
                <a:cs typeface="Times New Roman"/>
              </a:rPr>
              <a:t>of a </a:t>
            </a:r>
            <a:r>
              <a:rPr sz="1200" spc="-5" dirty="0">
                <a:latin typeface="Times New Roman"/>
                <a:cs typeface="Times New Roman"/>
              </a:rPr>
              <a:t>program and </a:t>
            </a:r>
            <a:r>
              <a:rPr sz="1200" dirty="0">
                <a:latin typeface="Times New Roman"/>
                <a:cs typeface="Times New Roman"/>
              </a:rPr>
              <a:t>provides </a:t>
            </a:r>
            <a:r>
              <a:rPr sz="1200" spc="-10" dirty="0">
                <a:latin typeface="Times New Roman"/>
                <a:cs typeface="Times New Roman"/>
              </a:rPr>
              <a:t>you </a:t>
            </a:r>
            <a:r>
              <a:rPr sz="1200" dirty="0">
                <a:latin typeface="Times New Roman"/>
                <a:cs typeface="Times New Roman"/>
              </a:rPr>
              <a:t>with </a:t>
            </a:r>
            <a:r>
              <a:rPr sz="1200" spc="-5" dirty="0">
                <a:latin typeface="Times New Roman"/>
                <a:cs typeface="Times New Roman"/>
              </a:rPr>
              <a:t>an </a:t>
            </a:r>
            <a:r>
              <a:rPr sz="1200" dirty="0">
                <a:latin typeface="Times New Roman"/>
                <a:cs typeface="Times New Roman"/>
              </a:rPr>
              <a:t>upper bound for the number of </a:t>
            </a:r>
            <a:r>
              <a:rPr sz="1200" spc="-5" dirty="0">
                <a:latin typeface="Times New Roman"/>
                <a:cs typeface="Times New Roman"/>
              </a:rPr>
              <a:t>tests </a:t>
            </a:r>
            <a:r>
              <a:rPr sz="1200" dirty="0">
                <a:latin typeface="Times New Roman"/>
                <a:cs typeface="Times New Roman"/>
              </a:rPr>
              <a:t>that must be  </a:t>
            </a:r>
            <a:r>
              <a:rPr sz="1200" spc="-5" dirty="0">
                <a:latin typeface="Times New Roman"/>
                <a:cs typeface="Times New Roman"/>
              </a:rPr>
              <a:t>conducted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all statements have </a:t>
            </a:r>
            <a:r>
              <a:rPr sz="1200" dirty="0">
                <a:latin typeface="Times New Roman"/>
                <a:cs typeface="Times New Roman"/>
              </a:rPr>
              <a:t>been </a:t>
            </a:r>
            <a:r>
              <a:rPr sz="1200" spc="-5" dirty="0">
                <a:latin typeface="Times New Roman"/>
                <a:cs typeface="Times New Roman"/>
              </a:rPr>
              <a:t>executed at least</a:t>
            </a:r>
            <a:r>
              <a:rPr sz="1200" spc="60" dirty="0">
                <a:latin typeface="Times New Roman"/>
                <a:cs typeface="Times New Roman"/>
              </a:rPr>
              <a:t> </a:t>
            </a:r>
            <a:r>
              <a:rPr sz="1200" dirty="0">
                <a:latin typeface="Times New Roman"/>
                <a:cs typeface="Times New Roman"/>
              </a:rPr>
              <a:t>once.</a:t>
            </a:r>
          </a:p>
          <a:p>
            <a:pPr marL="12700" marR="5715" indent="456565" algn="just">
              <a:lnSpc>
                <a:spcPct val="102499"/>
              </a:lnSpc>
              <a:spcBef>
                <a:spcPts val="830"/>
              </a:spcBef>
            </a:pPr>
            <a:r>
              <a:rPr sz="1200" b="1" spc="-5" dirty="0">
                <a:latin typeface="Times New Roman"/>
                <a:cs typeface="Times New Roman"/>
              </a:rPr>
              <a:t>Cyclomatic complexity </a:t>
            </a:r>
            <a:r>
              <a:rPr sz="1200" spc="-5" dirty="0">
                <a:latin typeface="Times New Roman"/>
                <a:cs typeface="Times New Roman"/>
              </a:rPr>
              <a:t>has </a:t>
            </a:r>
            <a:r>
              <a:rPr sz="1200" dirty="0">
                <a:latin typeface="Times New Roman"/>
                <a:cs typeface="Times New Roman"/>
              </a:rPr>
              <a:t>a </a:t>
            </a:r>
            <a:r>
              <a:rPr sz="1200" spc="-5" dirty="0">
                <a:latin typeface="Times New Roman"/>
                <a:cs typeface="Times New Roman"/>
              </a:rPr>
              <a:t>foundation </a:t>
            </a:r>
            <a:r>
              <a:rPr sz="1200" dirty="0">
                <a:latin typeface="Times New Roman"/>
                <a:cs typeface="Times New Roman"/>
              </a:rPr>
              <a:t>in graph theory </a:t>
            </a:r>
            <a:r>
              <a:rPr sz="1200" spc="-5" dirty="0">
                <a:latin typeface="Times New Roman"/>
                <a:cs typeface="Times New Roman"/>
              </a:rPr>
              <a:t>and </a:t>
            </a:r>
            <a:r>
              <a:rPr sz="1200" dirty="0">
                <a:latin typeface="Times New Roman"/>
                <a:cs typeface="Times New Roman"/>
              </a:rPr>
              <a:t>provides </a:t>
            </a:r>
            <a:r>
              <a:rPr sz="1200" spc="-10" dirty="0">
                <a:latin typeface="Times New Roman"/>
                <a:cs typeface="Times New Roman"/>
              </a:rPr>
              <a:t>you </a:t>
            </a:r>
            <a:r>
              <a:rPr sz="1200" dirty="0">
                <a:latin typeface="Times New Roman"/>
                <a:cs typeface="Times New Roman"/>
              </a:rPr>
              <a:t>with </a:t>
            </a:r>
            <a:r>
              <a:rPr sz="1200" spc="-5" dirty="0">
                <a:latin typeface="Times New Roman"/>
                <a:cs typeface="Times New Roman"/>
              </a:rPr>
              <a:t>an  </a:t>
            </a:r>
            <a:r>
              <a:rPr sz="1200" dirty="0">
                <a:latin typeface="Times New Roman"/>
                <a:cs typeface="Times New Roman"/>
              </a:rPr>
              <a:t>extremely </a:t>
            </a:r>
            <a:r>
              <a:rPr sz="1200" spc="-5" dirty="0">
                <a:latin typeface="Times New Roman"/>
                <a:cs typeface="Times New Roman"/>
              </a:rPr>
              <a:t>useful </a:t>
            </a:r>
            <a:r>
              <a:rPr sz="1200" dirty="0">
                <a:latin typeface="Times New Roman"/>
                <a:cs typeface="Times New Roman"/>
              </a:rPr>
              <a:t>software </a:t>
            </a:r>
            <a:r>
              <a:rPr sz="1200" spc="-5" dirty="0">
                <a:latin typeface="Times New Roman"/>
                <a:cs typeface="Times New Roman"/>
              </a:rPr>
              <a:t>metric. </a:t>
            </a:r>
            <a:r>
              <a:rPr sz="1200" dirty="0">
                <a:latin typeface="Times New Roman"/>
                <a:cs typeface="Times New Roman"/>
              </a:rPr>
              <a:t>Complexity </a:t>
            </a:r>
            <a:r>
              <a:rPr sz="1200" spc="-5" dirty="0">
                <a:latin typeface="Times New Roman"/>
                <a:cs typeface="Times New Roman"/>
              </a:rPr>
              <a:t>is </a:t>
            </a:r>
            <a:r>
              <a:rPr sz="1200" dirty="0">
                <a:latin typeface="Times New Roman"/>
                <a:cs typeface="Times New Roman"/>
              </a:rPr>
              <a:t>computed in one of </a:t>
            </a:r>
            <a:r>
              <a:rPr sz="1200" spc="-5" dirty="0">
                <a:latin typeface="Times New Roman"/>
                <a:cs typeface="Times New Roman"/>
              </a:rPr>
              <a:t>three</a:t>
            </a:r>
            <a:r>
              <a:rPr sz="1200" spc="-55" dirty="0">
                <a:latin typeface="Times New Roman"/>
                <a:cs typeface="Times New Roman"/>
              </a:rPr>
              <a:t> </a:t>
            </a:r>
            <a:r>
              <a:rPr sz="1200" spc="-5" dirty="0">
                <a:latin typeface="Times New Roman"/>
                <a:cs typeface="Times New Roman"/>
              </a:rPr>
              <a:t>ways:</a:t>
            </a:r>
            <a:endParaRPr sz="1200" dirty="0">
              <a:latin typeface="Times New Roman"/>
              <a:cs typeface="Times New Roman"/>
            </a:endParaRPr>
          </a:p>
          <a:p>
            <a:pPr marL="469265">
              <a:lnSpc>
                <a:spcPct val="100000"/>
              </a:lnSpc>
              <a:spcBef>
                <a:spcPts val="850"/>
              </a:spcBef>
            </a:pPr>
            <a:r>
              <a:rPr sz="1200" dirty="0">
                <a:latin typeface="Times New Roman"/>
                <a:cs typeface="Times New Roman"/>
              </a:rPr>
              <a:t>1.</a:t>
            </a:r>
            <a:r>
              <a:rPr sz="1200" spc="-35" dirty="0">
                <a:latin typeface="Times New Roman"/>
                <a:cs typeface="Times New Roman"/>
              </a:rPr>
              <a:t> </a:t>
            </a:r>
            <a:r>
              <a:rPr sz="1200" b="1" u="heavy" spc="-5" dirty="0">
                <a:uFill>
                  <a:solidFill>
                    <a:srgbClr val="000000"/>
                  </a:solidFill>
                </a:uFill>
                <a:latin typeface="Times New Roman"/>
                <a:cs typeface="Times New Roman"/>
              </a:rPr>
              <a:t>The</a:t>
            </a:r>
            <a:r>
              <a:rPr sz="1200" b="1" u="heavy" spc="-3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number</a:t>
            </a:r>
            <a:r>
              <a:rPr sz="1200" b="1" u="heavy" spc="-4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of</a:t>
            </a:r>
            <a:r>
              <a:rPr sz="1200" b="1" u="heavy" spc="-2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regions</a:t>
            </a:r>
            <a:r>
              <a:rPr sz="1200" b="1" u="heavy" spc="-3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of</a:t>
            </a:r>
            <a:r>
              <a:rPr sz="1200" b="1" u="heavy" spc="-2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the</a:t>
            </a:r>
            <a:r>
              <a:rPr sz="1200" b="1" u="heavy" spc="-5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flow graph</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corresponds</a:t>
            </a:r>
            <a:r>
              <a:rPr sz="1200" b="1" u="heavy" spc="-3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to</a:t>
            </a:r>
            <a:r>
              <a:rPr sz="1200" b="1" u="heavy" spc="-3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the</a:t>
            </a:r>
            <a:r>
              <a:rPr sz="1200" b="1" u="heavy" spc="-3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cyclomatic</a:t>
            </a:r>
            <a:r>
              <a:rPr sz="1200" b="1" u="heavy" spc="-3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complexity.</a:t>
            </a:r>
            <a:endParaRPr sz="1200" dirty="0">
              <a:latin typeface="Times New Roman"/>
              <a:cs typeface="Times New Roman"/>
            </a:endParaRPr>
          </a:p>
          <a:p>
            <a:pPr marL="926465" marR="5080" indent="-457200">
              <a:lnSpc>
                <a:spcPct val="160000"/>
              </a:lnSpc>
            </a:pPr>
            <a:r>
              <a:rPr sz="1200" b="1" u="heavy" dirty="0">
                <a:uFill>
                  <a:solidFill>
                    <a:srgbClr val="000000"/>
                  </a:solidFill>
                </a:uFill>
                <a:latin typeface="Times New Roman"/>
                <a:cs typeface="Times New Roman"/>
              </a:rPr>
              <a:t> 2. </a:t>
            </a:r>
            <a:r>
              <a:rPr sz="1200" b="1" u="heavy" spc="-5" dirty="0">
                <a:uFill>
                  <a:solidFill>
                    <a:srgbClr val="000000"/>
                  </a:solidFill>
                </a:uFill>
                <a:latin typeface="Times New Roman"/>
                <a:cs typeface="Times New Roman"/>
              </a:rPr>
              <a:t>Cyclomatic complexity V( G) </a:t>
            </a:r>
            <a:r>
              <a:rPr sz="1200" b="1" u="heavy" dirty="0">
                <a:uFill>
                  <a:solidFill>
                    <a:srgbClr val="000000"/>
                  </a:solidFill>
                </a:uFill>
                <a:latin typeface="Times New Roman"/>
                <a:cs typeface="Times New Roman"/>
              </a:rPr>
              <a:t>for a flow </a:t>
            </a:r>
            <a:r>
              <a:rPr sz="1200" b="1" u="heavy" spc="-5" dirty="0">
                <a:uFill>
                  <a:solidFill>
                    <a:srgbClr val="000000"/>
                  </a:solidFill>
                </a:uFill>
                <a:latin typeface="Times New Roman"/>
                <a:cs typeface="Times New Roman"/>
              </a:rPr>
              <a:t>graph </a:t>
            </a:r>
            <a:r>
              <a:rPr sz="1200" b="1" u="heavy" dirty="0">
                <a:uFill>
                  <a:solidFill>
                    <a:srgbClr val="000000"/>
                  </a:solidFill>
                </a:uFill>
                <a:latin typeface="Times New Roman"/>
                <a:cs typeface="Times New Roman"/>
              </a:rPr>
              <a:t>G </a:t>
            </a:r>
            <a:r>
              <a:rPr sz="1200" b="1" u="heavy" spc="-5" dirty="0">
                <a:uFill>
                  <a:solidFill>
                    <a:srgbClr val="000000"/>
                  </a:solidFill>
                </a:uFill>
                <a:latin typeface="Times New Roman"/>
                <a:cs typeface="Times New Roman"/>
              </a:rPr>
              <a:t>is </a:t>
            </a:r>
            <a:r>
              <a:rPr sz="1200" b="1" u="heavy" dirty="0">
                <a:uFill>
                  <a:solidFill>
                    <a:srgbClr val="000000"/>
                  </a:solidFill>
                </a:uFill>
                <a:latin typeface="Times New Roman"/>
                <a:cs typeface="Times New Roman"/>
              </a:rPr>
              <a:t>defined </a:t>
            </a:r>
            <a:r>
              <a:rPr sz="1200" b="1" u="heavy" spc="-5" dirty="0">
                <a:uFill>
                  <a:solidFill>
                    <a:srgbClr val="000000"/>
                  </a:solidFill>
                </a:uFill>
                <a:latin typeface="Times New Roman"/>
                <a:cs typeface="Times New Roman"/>
              </a:rPr>
              <a:t>as V( G) </a:t>
            </a:r>
            <a:r>
              <a:rPr sz="1200" b="1" u="heavy" dirty="0">
                <a:uFill>
                  <a:solidFill>
                    <a:srgbClr val="000000"/>
                  </a:solidFill>
                </a:uFill>
                <a:latin typeface="Times New Roman"/>
                <a:cs typeface="Times New Roman"/>
              </a:rPr>
              <a:t>=E-N+ 2 </a:t>
            </a:r>
            <a:r>
              <a:rPr sz="1200" b="1" dirty="0">
                <a:latin typeface="Times New Roman"/>
                <a:cs typeface="Times New Roman"/>
              </a:rPr>
              <a:t> </a:t>
            </a:r>
            <a:r>
              <a:rPr sz="1200" b="1" u="heavy" spc="-5" dirty="0">
                <a:uFill>
                  <a:solidFill>
                    <a:srgbClr val="000000"/>
                  </a:solidFill>
                </a:uFill>
                <a:latin typeface="Times New Roman"/>
                <a:cs typeface="Times New Roman"/>
              </a:rPr>
              <a:t>where </a:t>
            </a:r>
            <a:r>
              <a:rPr sz="1200" b="1" u="heavy" dirty="0">
                <a:uFill>
                  <a:solidFill>
                    <a:srgbClr val="000000"/>
                  </a:solidFill>
                </a:uFill>
                <a:latin typeface="Times New Roman"/>
                <a:cs typeface="Times New Roman"/>
              </a:rPr>
              <a:t>E </a:t>
            </a:r>
            <a:r>
              <a:rPr sz="1200" b="1" u="heavy" spc="-5" dirty="0">
                <a:uFill>
                  <a:solidFill>
                    <a:srgbClr val="000000"/>
                  </a:solidFill>
                </a:uFill>
                <a:latin typeface="Times New Roman"/>
                <a:cs typeface="Times New Roman"/>
              </a:rPr>
              <a:t>is the number </a:t>
            </a:r>
            <a:r>
              <a:rPr sz="1200" b="1" u="heavy" dirty="0">
                <a:uFill>
                  <a:solidFill>
                    <a:srgbClr val="000000"/>
                  </a:solidFill>
                </a:uFill>
                <a:latin typeface="Times New Roman"/>
                <a:cs typeface="Times New Roman"/>
              </a:rPr>
              <a:t>of flow </a:t>
            </a:r>
            <a:r>
              <a:rPr sz="1200" b="1" u="heavy" spc="-5" dirty="0">
                <a:uFill>
                  <a:solidFill>
                    <a:srgbClr val="000000"/>
                  </a:solidFill>
                </a:uFill>
                <a:latin typeface="Times New Roman"/>
                <a:cs typeface="Times New Roman"/>
              </a:rPr>
              <a:t>graph edges and N is the number </a:t>
            </a:r>
            <a:r>
              <a:rPr sz="1200" b="1" u="heavy" dirty="0">
                <a:uFill>
                  <a:solidFill>
                    <a:srgbClr val="000000"/>
                  </a:solidFill>
                </a:uFill>
                <a:latin typeface="Times New Roman"/>
                <a:cs typeface="Times New Roman"/>
              </a:rPr>
              <a:t>of flow</a:t>
            </a:r>
            <a:r>
              <a:rPr sz="1200" b="1" u="heavy" spc="-12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graph</a:t>
            </a:r>
            <a:endParaRPr sz="1200" dirty="0">
              <a:latin typeface="Times New Roman"/>
              <a:cs typeface="Times New Roman"/>
            </a:endParaRPr>
          </a:p>
          <a:p>
            <a:pPr marL="469265">
              <a:lnSpc>
                <a:spcPct val="100000"/>
              </a:lnSpc>
              <a:spcBef>
                <a:spcPts val="35"/>
              </a:spcBef>
            </a:pPr>
            <a:r>
              <a:rPr sz="1200" b="1" u="heavy" spc="-5" dirty="0">
                <a:uFill>
                  <a:solidFill>
                    <a:srgbClr val="000000"/>
                  </a:solidFill>
                </a:uFill>
                <a:latin typeface="Times New Roman"/>
                <a:cs typeface="Times New Roman"/>
              </a:rPr>
              <a:t>nodes.</a:t>
            </a:r>
            <a:endParaRPr sz="1200" dirty="0">
              <a:latin typeface="Times New Roman"/>
              <a:cs typeface="Times New Roman"/>
            </a:endParaRPr>
          </a:p>
          <a:p>
            <a:pPr marL="469265">
              <a:lnSpc>
                <a:spcPct val="100000"/>
              </a:lnSpc>
              <a:spcBef>
                <a:spcPts val="855"/>
              </a:spcBef>
            </a:pPr>
            <a:r>
              <a:rPr sz="1200" b="1" u="heavy" dirty="0">
                <a:uFill>
                  <a:solidFill>
                    <a:srgbClr val="000000"/>
                  </a:solidFill>
                </a:uFill>
                <a:latin typeface="Times New Roman"/>
                <a:cs typeface="Times New Roman"/>
              </a:rPr>
              <a:t> 3. </a:t>
            </a:r>
            <a:r>
              <a:rPr sz="1200" b="1" u="heavy" spc="-5" dirty="0">
                <a:uFill>
                  <a:solidFill>
                    <a:srgbClr val="000000"/>
                  </a:solidFill>
                </a:uFill>
                <a:latin typeface="Times New Roman"/>
                <a:cs typeface="Times New Roman"/>
              </a:rPr>
              <a:t>Cyclomatic complexity V( G) </a:t>
            </a:r>
            <a:r>
              <a:rPr sz="1200" b="1" u="heavy" dirty="0">
                <a:uFill>
                  <a:solidFill>
                    <a:srgbClr val="000000"/>
                  </a:solidFill>
                </a:uFill>
                <a:latin typeface="Times New Roman"/>
                <a:cs typeface="Times New Roman"/>
              </a:rPr>
              <a:t>for a flow </a:t>
            </a:r>
            <a:r>
              <a:rPr sz="1200" b="1" u="heavy" spc="-5" dirty="0">
                <a:uFill>
                  <a:solidFill>
                    <a:srgbClr val="000000"/>
                  </a:solidFill>
                </a:uFill>
                <a:latin typeface="Times New Roman"/>
                <a:cs typeface="Times New Roman"/>
              </a:rPr>
              <a:t>graph </a:t>
            </a:r>
            <a:r>
              <a:rPr sz="1200" b="1" u="heavy" dirty="0">
                <a:uFill>
                  <a:solidFill>
                    <a:srgbClr val="000000"/>
                  </a:solidFill>
                </a:uFill>
                <a:latin typeface="Times New Roman"/>
                <a:cs typeface="Times New Roman"/>
              </a:rPr>
              <a:t>G </a:t>
            </a:r>
            <a:r>
              <a:rPr sz="1200" b="1" u="heavy" spc="-5" dirty="0">
                <a:uFill>
                  <a:solidFill>
                    <a:srgbClr val="000000"/>
                  </a:solidFill>
                </a:uFill>
                <a:latin typeface="Times New Roman"/>
                <a:cs typeface="Times New Roman"/>
              </a:rPr>
              <a:t>is </a:t>
            </a:r>
            <a:r>
              <a:rPr sz="1200" b="1" u="heavy" dirty="0">
                <a:uFill>
                  <a:solidFill>
                    <a:srgbClr val="000000"/>
                  </a:solidFill>
                </a:uFill>
                <a:latin typeface="Times New Roman"/>
                <a:cs typeface="Times New Roman"/>
              </a:rPr>
              <a:t>also </a:t>
            </a:r>
            <a:r>
              <a:rPr sz="1200" b="1" u="heavy" spc="-5" dirty="0">
                <a:uFill>
                  <a:solidFill>
                    <a:srgbClr val="000000"/>
                  </a:solidFill>
                </a:uFill>
                <a:latin typeface="Times New Roman"/>
                <a:cs typeface="Times New Roman"/>
              </a:rPr>
              <a:t>defined </a:t>
            </a:r>
            <a:r>
              <a:rPr sz="1200" b="1" u="heavy" spc="-10" dirty="0">
                <a:uFill>
                  <a:solidFill>
                    <a:srgbClr val="000000"/>
                  </a:solidFill>
                </a:uFill>
                <a:latin typeface="Times New Roman"/>
                <a:cs typeface="Times New Roman"/>
              </a:rPr>
              <a:t>as </a:t>
            </a:r>
            <a:r>
              <a:rPr sz="1200" b="1" u="heavy" spc="-5" dirty="0">
                <a:uFill>
                  <a:solidFill>
                    <a:srgbClr val="000000"/>
                  </a:solidFill>
                </a:uFill>
                <a:latin typeface="Times New Roman"/>
                <a:cs typeface="Times New Roman"/>
              </a:rPr>
              <a:t>V( G)</a:t>
            </a:r>
            <a:r>
              <a:rPr sz="1200" b="1" u="heavy" spc="7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=P+1</a:t>
            </a:r>
            <a:endParaRPr sz="1200" dirty="0">
              <a:latin typeface="Times New Roman"/>
              <a:cs typeface="Times New Roman"/>
            </a:endParaRPr>
          </a:p>
          <a:p>
            <a:pPr marL="926465">
              <a:lnSpc>
                <a:spcPct val="100000"/>
              </a:lnSpc>
              <a:spcBef>
                <a:spcPts val="830"/>
              </a:spcBef>
            </a:pPr>
            <a:r>
              <a:rPr sz="1200" spc="-5" dirty="0">
                <a:latin typeface="Times New Roman"/>
                <a:cs typeface="Times New Roman"/>
              </a:rPr>
              <a:t>where P is </a:t>
            </a:r>
            <a:r>
              <a:rPr sz="1200" dirty="0">
                <a:latin typeface="Times New Roman"/>
                <a:cs typeface="Times New Roman"/>
              </a:rPr>
              <a:t>the number </a:t>
            </a:r>
            <a:r>
              <a:rPr sz="1200" spc="5" dirty="0">
                <a:latin typeface="Times New Roman"/>
                <a:cs typeface="Times New Roman"/>
              </a:rPr>
              <a:t>of </a:t>
            </a:r>
            <a:r>
              <a:rPr sz="1200" spc="-5" dirty="0">
                <a:latin typeface="Times New Roman"/>
                <a:cs typeface="Times New Roman"/>
              </a:rPr>
              <a:t>predicate </a:t>
            </a:r>
            <a:r>
              <a:rPr sz="1200" dirty="0">
                <a:latin typeface="Times New Roman"/>
                <a:cs typeface="Times New Roman"/>
              </a:rPr>
              <a:t>nodes contained in the flow </a:t>
            </a:r>
            <a:r>
              <a:rPr sz="1200" spc="-5" dirty="0">
                <a:latin typeface="Times New Roman"/>
                <a:cs typeface="Times New Roman"/>
              </a:rPr>
              <a:t>graph</a:t>
            </a:r>
            <a:r>
              <a:rPr sz="1200" spc="-20" dirty="0">
                <a:latin typeface="Times New Roman"/>
                <a:cs typeface="Times New Roman"/>
              </a:rPr>
              <a:t> </a:t>
            </a:r>
            <a:r>
              <a:rPr sz="1200" spc="-5" dirty="0">
                <a:latin typeface="Times New Roman"/>
                <a:cs typeface="Times New Roman"/>
              </a:rPr>
              <a:t>G.</a:t>
            </a:r>
            <a:endParaRPr sz="1200" dirty="0">
              <a:latin typeface="Times New Roman"/>
              <a:cs typeface="Times New Roman"/>
            </a:endParaRPr>
          </a:p>
          <a:p>
            <a:pPr marL="12700" marR="9525">
              <a:lnSpc>
                <a:spcPct val="102499"/>
              </a:lnSpc>
              <a:spcBef>
                <a:spcPts val="830"/>
              </a:spcBef>
            </a:pPr>
            <a:r>
              <a:rPr sz="1200" spc="-5" dirty="0">
                <a:latin typeface="Times New Roman"/>
                <a:cs typeface="Times New Roman"/>
              </a:rPr>
              <a:t>Referring </a:t>
            </a:r>
            <a:r>
              <a:rPr sz="1200" dirty="0">
                <a:latin typeface="Times New Roman"/>
                <a:cs typeface="Times New Roman"/>
              </a:rPr>
              <a:t>once more to the flow </a:t>
            </a:r>
            <a:r>
              <a:rPr sz="1200" spc="-5" dirty="0">
                <a:latin typeface="Times New Roman"/>
                <a:cs typeface="Times New Roman"/>
              </a:rPr>
              <a:t>graph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23.2b , the </a:t>
            </a:r>
            <a:r>
              <a:rPr sz="1200" spc="-5" dirty="0">
                <a:latin typeface="Times New Roman"/>
                <a:cs typeface="Times New Roman"/>
              </a:rPr>
              <a:t>cyclomatic </a:t>
            </a:r>
            <a:r>
              <a:rPr sz="1200" dirty="0">
                <a:latin typeface="Times New Roman"/>
                <a:cs typeface="Times New Roman"/>
              </a:rPr>
              <a:t>complexity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computed </a:t>
            </a:r>
            <a:r>
              <a:rPr sz="1200" dirty="0">
                <a:latin typeface="Times New Roman"/>
                <a:cs typeface="Times New Roman"/>
              </a:rPr>
              <a:t>using </a:t>
            </a:r>
            <a:r>
              <a:rPr sz="1200" spc="-5" dirty="0">
                <a:latin typeface="Times New Roman"/>
                <a:cs typeface="Times New Roman"/>
              </a:rPr>
              <a:t>each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algorithms </a:t>
            </a:r>
            <a:r>
              <a:rPr sz="1200" dirty="0">
                <a:latin typeface="Times New Roman"/>
                <a:cs typeface="Times New Roman"/>
              </a:rPr>
              <a:t>just</a:t>
            </a:r>
            <a:r>
              <a:rPr sz="1200" spc="-10" dirty="0">
                <a:latin typeface="Times New Roman"/>
                <a:cs typeface="Times New Roman"/>
              </a:rPr>
              <a:t> </a:t>
            </a:r>
            <a:r>
              <a:rPr sz="1200" spc="-5" dirty="0">
                <a:latin typeface="Times New Roman"/>
                <a:cs typeface="Times New Roman"/>
              </a:rPr>
              <a:t>noted:</a:t>
            </a:r>
            <a:endParaRPr sz="1200" dirty="0">
              <a:latin typeface="Times New Roman"/>
              <a:cs typeface="Times New Roman"/>
            </a:endParaRPr>
          </a:p>
          <a:p>
            <a:pPr marL="621665" indent="-153035">
              <a:lnSpc>
                <a:spcPct val="100000"/>
              </a:lnSpc>
              <a:spcBef>
                <a:spcPts val="840"/>
              </a:spcBef>
              <a:buAutoNum type="arabicPeriod"/>
              <a:tabLst>
                <a:tab pos="622300" algn="l"/>
              </a:tabLst>
            </a:pPr>
            <a:r>
              <a:rPr sz="1200" dirty="0">
                <a:latin typeface="Times New Roman"/>
                <a:cs typeface="Times New Roman"/>
              </a:rPr>
              <a:t>The </a:t>
            </a:r>
            <a:r>
              <a:rPr sz="1200" spc="-5" dirty="0">
                <a:latin typeface="Times New Roman"/>
                <a:cs typeface="Times New Roman"/>
              </a:rPr>
              <a:t>flow graph has </a:t>
            </a:r>
            <a:r>
              <a:rPr sz="1200" b="1" u="heavy" dirty="0">
                <a:uFill>
                  <a:solidFill>
                    <a:srgbClr val="000000"/>
                  </a:solidFill>
                </a:uFill>
                <a:latin typeface="Times New Roman"/>
                <a:cs typeface="Times New Roman"/>
              </a:rPr>
              <a:t>four</a:t>
            </a:r>
            <a:r>
              <a:rPr sz="1200" b="1" spc="5" dirty="0">
                <a:latin typeface="Times New Roman"/>
                <a:cs typeface="Times New Roman"/>
              </a:rPr>
              <a:t> </a:t>
            </a:r>
            <a:r>
              <a:rPr sz="1200" spc="-5" dirty="0">
                <a:latin typeface="Times New Roman"/>
                <a:cs typeface="Times New Roman"/>
              </a:rPr>
              <a:t>regions.</a:t>
            </a:r>
            <a:endParaRPr sz="1200" dirty="0">
              <a:latin typeface="Times New Roman"/>
              <a:cs typeface="Times New Roman"/>
            </a:endParaRPr>
          </a:p>
          <a:p>
            <a:pPr marL="621665" indent="-153035">
              <a:lnSpc>
                <a:spcPct val="100000"/>
              </a:lnSpc>
              <a:spcBef>
                <a:spcPts val="850"/>
              </a:spcBef>
              <a:buAutoNum type="arabicPeriod"/>
              <a:tabLst>
                <a:tab pos="622300" algn="l"/>
              </a:tabLst>
            </a:pPr>
            <a:r>
              <a:rPr sz="1200" spc="-5" dirty="0">
                <a:latin typeface="Times New Roman"/>
                <a:cs typeface="Times New Roman"/>
              </a:rPr>
              <a:t>V( G) </a:t>
            </a:r>
            <a:r>
              <a:rPr sz="1200" dirty="0">
                <a:latin typeface="Times New Roman"/>
                <a:cs typeface="Times New Roman"/>
              </a:rPr>
              <a:t>= 11 </a:t>
            </a:r>
            <a:r>
              <a:rPr sz="1200" spc="-5" dirty="0">
                <a:latin typeface="Times New Roman"/>
                <a:cs typeface="Times New Roman"/>
              </a:rPr>
              <a:t>edges </a:t>
            </a:r>
            <a:r>
              <a:rPr sz="1200" dirty="0">
                <a:latin typeface="Times New Roman"/>
                <a:cs typeface="Times New Roman"/>
              </a:rPr>
              <a:t>- 9 nodes + 2 =</a:t>
            </a:r>
            <a:r>
              <a:rPr sz="1200" spc="-20" dirty="0">
                <a:latin typeface="Times New Roman"/>
                <a:cs typeface="Times New Roman"/>
              </a:rPr>
              <a:t> </a:t>
            </a:r>
            <a:r>
              <a:rPr sz="1200" dirty="0">
                <a:latin typeface="Times New Roman"/>
                <a:cs typeface="Times New Roman"/>
              </a:rPr>
              <a:t>4.</a:t>
            </a:r>
          </a:p>
          <a:p>
            <a:pPr marL="621665" indent="-153035">
              <a:lnSpc>
                <a:spcPct val="100000"/>
              </a:lnSpc>
              <a:spcBef>
                <a:spcPts val="850"/>
              </a:spcBef>
              <a:buAutoNum type="arabicPeriod"/>
              <a:tabLst>
                <a:tab pos="622300" algn="l"/>
              </a:tabLst>
            </a:pPr>
            <a:r>
              <a:rPr sz="1200" spc="-5" dirty="0">
                <a:latin typeface="Times New Roman"/>
                <a:cs typeface="Times New Roman"/>
              </a:rPr>
              <a:t>V( G) </a:t>
            </a:r>
            <a:r>
              <a:rPr sz="1200" dirty="0">
                <a:latin typeface="Times New Roman"/>
                <a:cs typeface="Times New Roman"/>
              </a:rPr>
              <a:t>= 3 predicate nodes + 1 =</a:t>
            </a:r>
            <a:r>
              <a:rPr sz="1200" spc="-35" dirty="0">
                <a:latin typeface="Times New Roman"/>
                <a:cs typeface="Times New Roman"/>
              </a:rPr>
              <a:t> </a:t>
            </a:r>
            <a:r>
              <a:rPr sz="1200" dirty="0">
                <a:latin typeface="Times New Roman"/>
                <a:cs typeface="Times New Roman"/>
              </a:rPr>
              <a:t>4.</a:t>
            </a:r>
          </a:p>
          <a:p>
            <a:pPr marL="507365">
              <a:lnSpc>
                <a:spcPct val="100000"/>
              </a:lnSpc>
              <a:spcBef>
                <a:spcPts val="855"/>
              </a:spcBef>
            </a:pPr>
            <a:r>
              <a:rPr sz="1200" spc="-5" dirty="0">
                <a:latin typeface="Times New Roman"/>
                <a:cs typeface="Times New Roman"/>
              </a:rPr>
              <a:t>Therefore, </a:t>
            </a:r>
            <a:r>
              <a:rPr sz="1200" dirty="0">
                <a:latin typeface="Times New Roman"/>
                <a:cs typeface="Times New Roman"/>
              </a:rPr>
              <a:t>the </a:t>
            </a:r>
            <a:r>
              <a:rPr sz="1200" spc="-5" dirty="0">
                <a:latin typeface="Times New Roman"/>
                <a:cs typeface="Times New Roman"/>
              </a:rPr>
              <a:t>cyclomatic </a:t>
            </a:r>
            <a:r>
              <a:rPr sz="1200" dirty="0">
                <a:latin typeface="Times New Roman"/>
                <a:cs typeface="Times New Roman"/>
              </a:rPr>
              <a:t>complexity </a:t>
            </a:r>
            <a:r>
              <a:rPr sz="1200" spc="5" dirty="0">
                <a:latin typeface="Times New Roman"/>
                <a:cs typeface="Times New Roman"/>
              </a:rPr>
              <a:t>of </a:t>
            </a:r>
            <a:r>
              <a:rPr sz="1200" dirty="0">
                <a:latin typeface="Times New Roman"/>
                <a:cs typeface="Times New Roman"/>
              </a:rPr>
              <a:t>the flow </a:t>
            </a:r>
            <a:r>
              <a:rPr sz="1200" spc="-5" dirty="0">
                <a:latin typeface="Times New Roman"/>
                <a:cs typeface="Times New Roman"/>
              </a:rPr>
              <a:t>graph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23.2bis</a:t>
            </a:r>
            <a:r>
              <a:rPr sz="1200" spc="-30" dirty="0">
                <a:latin typeface="Times New Roman"/>
                <a:cs typeface="Times New Roman"/>
              </a:rPr>
              <a:t> </a:t>
            </a:r>
            <a:r>
              <a:rPr sz="1200" dirty="0">
                <a:latin typeface="Times New Roman"/>
                <a:cs typeface="Times New Roman"/>
              </a:rPr>
              <a:t>4.</a:t>
            </a:r>
          </a:p>
          <a:p>
            <a:pPr marL="12700" marR="5080" indent="494665" algn="just">
              <a:lnSpc>
                <a:spcPct val="103000"/>
              </a:lnSpc>
              <a:spcBef>
                <a:spcPts val="819"/>
              </a:spcBef>
            </a:pPr>
            <a:r>
              <a:rPr sz="1200" spc="-5" dirty="0">
                <a:latin typeface="Times New Roman"/>
                <a:cs typeface="Times New Roman"/>
              </a:rPr>
              <a:t>More important, </a:t>
            </a:r>
            <a:r>
              <a:rPr sz="1200" dirty="0">
                <a:latin typeface="Times New Roman"/>
                <a:cs typeface="Times New Roman"/>
              </a:rPr>
              <a:t>the value for </a:t>
            </a:r>
            <a:r>
              <a:rPr sz="1200" spc="-5" dirty="0">
                <a:latin typeface="Times New Roman"/>
                <a:cs typeface="Times New Roman"/>
              </a:rPr>
              <a:t>V( G) provides you </a:t>
            </a:r>
            <a:r>
              <a:rPr sz="1200" dirty="0">
                <a:latin typeface="Times New Roman"/>
                <a:cs typeface="Times New Roman"/>
              </a:rPr>
              <a:t>with an upper bound for the number of  </a:t>
            </a:r>
            <a:r>
              <a:rPr sz="1200" spc="-5" dirty="0">
                <a:latin typeface="Times New Roman"/>
                <a:cs typeface="Times New Roman"/>
              </a:rPr>
              <a:t>independent paths </a:t>
            </a:r>
            <a:r>
              <a:rPr sz="1200" dirty="0">
                <a:latin typeface="Times New Roman"/>
                <a:cs typeface="Times New Roman"/>
              </a:rPr>
              <a:t>that </a:t>
            </a:r>
            <a:r>
              <a:rPr sz="1200" spc="-5" dirty="0">
                <a:latin typeface="Times New Roman"/>
                <a:cs typeface="Times New Roman"/>
              </a:rPr>
              <a:t>form </a:t>
            </a:r>
            <a:r>
              <a:rPr sz="1200" dirty="0">
                <a:latin typeface="Times New Roman"/>
                <a:cs typeface="Times New Roman"/>
              </a:rPr>
              <a:t>the </a:t>
            </a:r>
            <a:r>
              <a:rPr sz="1200" spc="-5" dirty="0">
                <a:latin typeface="Times New Roman"/>
                <a:cs typeface="Times New Roman"/>
              </a:rPr>
              <a:t>basis set and, </a:t>
            </a:r>
            <a:r>
              <a:rPr sz="1200" spc="5" dirty="0">
                <a:latin typeface="Times New Roman"/>
                <a:cs typeface="Times New Roman"/>
              </a:rPr>
              <a:t>by </a:t>
            </a:r>
            <a:r>
              <a:rPr sz="1200" spc="-5" dirty="0">
                <a:latin typeface="Times New Roman"/>
                <a:cs typeface="Times New Roman"/>
              </a:rPr>
              <a:t>implication, an upper bound </a:t>
            </a:r>
            <a:r>
              <a:rPr sz="1200" dirty="0">
                <a:latin typeface="Times New Roman"/>
                <a:cs typeface="Times New Roman"/>
              </a:rPr>
              <a:t>on the number of  </a:t>
            </a:r>
            <a:r>
              <a:rPr sz="1200" spc="-5" dirty="0">
                <a:latin typeface="Times New Roman"/>
                <a:cs typeface="Times New Roman"/>
              </a:rPr>
              <a:t>tests that </a:t>
            </a:r>
            <a:r>
              <a:rPr sz="1200" dirty="0">
                <a:latin typeface="Times New Roman"/>
                <a:cs typeface="Times New Roman"/>
              </a:rPr>
              <a:t>must be </a:t>
            </a:r>
            <a:r>
              <a:rPr sz="1200" spc="-5" dirty="0">
                <a:latin typeface="Times New Roman"/>
                <a:cs typeface="Times New Roman"/>
              </a:rPr>
              <a:t>designed and executed </a:t>
            </a:r>
            <a:r>
              <a:rPr sz="1200" dirty="0">
                <a:latin typeface="Times New Roman"/>
                <a:cs typeface="Times New Roman"/>
              </a:rPr>
              <a:t>to </a:t>
            </a:r>
            <a:r>
              <a:rPr sz="1200" spc="-5" dirty="0">
                <a:latin typeface="Times New Roman"/>
                <a:cs typeface="Times New Roman"/>
              </a:rPr>
              <a:t>guarantee coverage </a:t>
            </a:r>
            <a:r>
              <a:rPr sz="1200" spc="5" dirty="0">
                <a:latin typeface="Times New Roman"/>
                <a:cs typeface="Times New Roman"/>
              </a:rPr>
              <a:t>of </a:t>
            </a:r>
            <a:r>
              <a:rPr sz="1200" spc="-5" dirty="0">
                <a:latin typeface="Times New Roman"/>
                <a:cs typeface="Times New Roman"/>
              </a:rPr>
              <a:t>all </a:t>
            </a:r>
            <a:r>
              <a:rPr sz="1200" dirty="0">
                <a:latin typeface="Times New Roman"/>
                <a:cs typeface="Times New Roman"/>
              </a:rPr>
              <a:t>program</a:t>
            </a:r>
            <a:r>
              <a:rPr sz="1200" spc="95" dirty="0">
                <a:latin typeface="Times New Roman"/>
                <a:cs typeface="Times New Roman"/>
              </a:rPr>
              <a:t> </a:t>
            </a:r>
            <a:r>
              <a:rPr sz="1200" spc="-5" dirty="0">
                <a:latin typeface="Times New Roman"/>
                <a:cs typeface="Times New Roman"/>
              </a:rPr>
              <a:t>statements</a:t>
            </a:r>
            <a:endParaRPr sz="1200" dirty="0">
              <a:latin typeface="Times New Roman"/>
              <a:cs typeface="Times New Roman"/>
            </a:endParaRPr>
          </a:p>
          <a:p>
            <a:pPr marL="469265">
              <a:lnSpc>
                <a:spcPct val="100000"/>
              </a:lnSpc>
              <a:spcBef>
                <a:spcPts val="840"/>
              </a:spcBef>
            </a:pPr>
            <a:r>
              <a:rPr sz="1200" spc="-5" dirty="0">
                <a:latin typeface="Times New Roman"/>
                <a:cs typeface="Times New Roman"/>
              </a:rPr>
              <a:t>A</a:t>
            </a:r>
            <a:r>
              <a:rPr sz="1200" b="1" spc="-5" dirty="0">
                <a:latin typeface="Times New Roman"/>
                <a:cs typeface="Times New Roman"/>
              </a:rPr>
              <a:t>.1.3 Graph</a:t>
            </a:r>
            <a:r>
              <a:rPr sz="1200" b="1" dirty="0">
                <a:latin typeface="Times New Roman"/>
                <a:cs typeface="Times New Roman"/>
              </a:rPr>
              <a:t> </a:t>
            </a:r>
            <a:r>
              <a:rPr sz="1200" b="1" spc="-5" dirty="0">
                <a:latin typeface="Times New Roman"/>
                <a:cs typeface="Times New Roman"/>
              </a:rPr>
              <a:t>Matrices</a:t>
            </a:r>
            <a:endParaRPr sz="1200" dirty="0">
              <a:latin typeface="Times New Roman"/>
              <a:cs typeface="Times New Roman"/>
            </a:endParaRPr>
          </a:p>
          <a:p>
            <a:pPr marL="12700" marR="10160" indent="456565" algn="just">
              <a:lnSpc>
                <a:spcPct val="102499"/>
              </a:lnSpc>
              <a:spcBef>
                <a:spcPts val="830"/>
              </a:spcBef>
            </a:pPr>
            <a:r>
              <a:rPr sz="1200" spc="-5" dirty="0">
                <a:latin typeface="Times New Roman"/>
                <a:cs typeface="Times New Roman"/>
              </a:rPr>
              <a:t>A data structure, called </a:t>
            </a:r>
            <a:r>
              <a:rPr sz="1200" dirty="0">
                <a:latin typeface="Times New Roman"/>
                <a:cs typeface="Times New Roman"/>
              </a:rPr>
              <a:t>a </a:t>
            </a:r>
            <a:r>
              <a:rPr sz="1200" spc="-5" dirty="0">
                <a:latin typeface="Times New Roman"/>
                <a:cs typeface="Times New Roman"/>
              </a:rPr>
              <a:t>graph </a:t>
            </a:r>
            <a:r>
              <a:rPr sz="1200" dirty="0">
                <a:latin typeface="Times New Roman"/>
                <a:cs typeface="Times New Roman"/>
              </a:rPr>
              <a:t>matrix, </a:t>
            </a:r>
            <a:r>
              <a:rPr sz="1200" spc="-5" dirty="0">
                <a:latin typeface="Times New Roman"/>
                <a:cs typeface="Times New Roman"/>
              </a:rPr>
              <a:t>can </a:t>
            </a:r>
            <a:r>
              <a:rPr sz="1200" dirty="0">
                <a:latin typeface="Times New Roman"/>
                <a:cs typeface="Times New Roman"/>
              </a:rPr>
              <a:t>be quite </a:t>
            </a:r>
            <a:r>
              <a:rPr sz="1200" spc="-5" dirty="0">
                <a:latin typeface="Times New Roman"/>
                <a:cs typeface="Times New Roman"/>
              </a:rPr>
              <a:t>useful </a:t>
            </a:r>
            <a:r>
              <a:rPr sz="1200" dirty="0">
                <a:latin typeface="Times New Roman"/>
                <a:cs typeface="Times New Roman"/>
              </a:rPr>
              <a:t>for developing a </a:t>
            </a:r>
            <a:r>
              <a:rPr sz="1200" spc="-5" dirty="0">
                <a:latin typeface="Times New Roman"/>
                <a:cs typeface="Times New Roman"/>
              </a:rPr>
              <a:t>software </a:t>
            </a:r>
            <a:r>
              <a:rPr sz="1200" dirty="0">
                <a:latin typeface="Times New Roman"/>
                <a:cs typeface="Times New Roman"/>
              </a:rPr>
              <a:t>tool  that </a:t>
            </a:r>
            <a:r>
              <a:rPr sz="1200" spc="-5" dirty="0">
                <a:latin typeface="Times New Roman"/>
                <a:cs typeface="Times New Roman"/>
              </a:rPr>
              <a:t>assists </a:t>
            </a:r>
            <a:r>
              <a:rPr sz="1200" dirty="0">
                <a:latin typeface="Times New Roman"/>
                <a:cs typeface="Times New Roman"/>
              </a:rPr>
              <a:t>in </a:t>
            </a:r>
            <a:r>
              <a:rPr sz="1200" spc="-5" dirty="0">
                <a:latin typeface="Times New Roman"/>
                <a:cs typeface="Times New Roman"/>
              </a:rPr>
              <a:t>basis </a:t>
            </a:r>
            <a:r>
              <a:rPr sz="1200" dirty="0">
                <a:latin typeface="Times New Roman"/>
                <a:cs typeface="Times New Roman"/>
              </a:rPr>
              <a:t>path</a:t>
            </a:r>
            <a:r>
              <a:rPr sz="1200" spc="5" dirty="0">
                <a:latin typeface="Times New Roman"/>
                <a:cs typeface="Times New Roman"/>
              </a:rPr>
              <a:t> </a:t>
            </a:r>
            <a:r>
              <a:rPr sz="1200" spc="-5" dirty="0">
                <a:latin typeface="Times New Roman"/>
                <a:cs typeface="Times New Roman"/>
              </a:rPr>
              <a:t>testing.</a:t>
            </a:r>
            <a:endParaRPr sz="1200" dirty="0">
              <a:latin typeface="Times New Roman"/>
              <a:cs typeface="Times New Roman"/>
            </a:endParaRPr>
          </a:p>
          <a:p>
            <a:pPr marL="12700" marR="5080" indent="494665" algn="just">
              <a:lnSpc>
                <a:spcPct val="103099"/>
              </a:lnSpc>
              <a:spcBef>
                <a:spcPts val="815"/>
              </a:spcBef>
            </a:pPr>
            <a:r>
              <a:rPr sz="1200" spc="-5" dirty="0">
                <a:latin typeface="Times New Roman"/>
                <a:cs typeface="Times New Roman"/>
              </a:rPr>
              <a:t>A graph matrix is </a:t>
            </a:r>
            <a:r>
              <a:rPr sz="1200" dirty="0">
                <a:latin typeface="Times New Roman"/>
                <a:cs typeface="Times New Roman"/>
              </a:rPr>
              <a:t>a square </a:t>
            </a:r>
            <a:r>
              <a:rPr sz="1200" spc="-5" dirty="0">
                <a:latin typeface="Times New Roman"/>
                <a:cs typeface="Times New Roman"/>
              </a:rPr>
              <a:t>matrix whose </a:t>
            </a:r>
            <a:r>
              <a:rPr sz="1200" dirty="0">
                <a:latin typeface="Times New Roman"/>
                <a:cs typeface="Times New Roman"/>
              </a:rPr>
              <a:t>size (i.e., number </a:t>
            </a:r>
            <a:r>
              <a:rPr sz="1200" spc="5" dirty="0">
                <a:latin typeface="Times New Roman"/>
                <a:cs typeface="Times New Roman"/>
              </a:rPr>
              <a:t>of </a:t>
            </a:r>
            <a:r>
              <a:rPr sz="1200" spc="-5" dirty="0">
                <a:latin typeface="Times New Roman"/>
                <a:cs typeface="Times New Roman"/>
              </a:rPr>
              <a:t>rows and </a:t>
            </a:r>
            <a:r>
              <a:rPr sz="1200" dirty="0">
                <a:latin typeface="Times New Roman"/>
                <a:cs typeface="Times New Roman"/>
              </a:rPr>
              <a:t>columns) </a:t>
            </a:r>
            <a:r>
              <a:rPr sz="1200" spc="-5" dirty="0">
                <a:latin typeface="Times New Roman"/>
                <a:cs typeface="Times New Roman"/>
              </a:rPr>
              <a:t>is equal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number</a:t>
            </a:r>
            <a:r>
              <a:rPr sz="1200" spc="-55" dirty="0">
                <a:latin typeface="Times New Roman"/>
                <a:cs typeface="Times New Roman"/>
              </a:rPr>
              <a:t> </a:t>
            </a:r>
            <a:r>
              <a:rPr sz="1200" spc="5" dirty="0">
                <a:latin typeface="Times New Roman"/>
                <a:cs typeface="Times New Roman"/>
              </a:rPr>
              <a:t>of</a:t>
            </a:r>
            <a:r>
              <a:rPr sz="1200" spc="-50" dirty="0">
                <a:latin typeface="Times New Roman"/>
                <a:cs typeface="Times New Roman"/>
              </a:rPr>
              <a:t> </a:t>
            </a:r>
            <a:r>
              <a:rPr sz="1200" spc="-5" dirty="0">
                <a:latin typeface="Times New Roman"/>
                <a:cs typeface="Times New Roman"/>
              </a:rPr>
              <a:t>nodes</a:t>
            </a:r>
            <a:r>
              <a:rPr sz="1200" spc="-35" dirty="0">
                <a:latin typeface="Times New Roman"/>
                <a:cs typeface="Times New Roman"/>
              </a:rPr>
              <a:t> </a:t>
            </a:r>
            <a:r>
              <a:rPr sz="1200" spc="5" dirty="0">
                <a:latin typeface="Times New Roman"/>
                <a:cs typeface="Times New Roman"/>
              </a:rPr>
              <a:t>on</a:t>
            </a:r>
            <a:r>
              <a:rPr sz="1200" spc="-5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flow</a:t>
            </a:r>
            <a:r>
              <a:rPr sz="1200" spc="-40" dirty="0">
                <a:latin typeface="Times New Roman"/>
                <a:cs typeface="Times New Roman"/>
              </a:rPr>
              <a:t> </a:t>
            </a:r>
            <a:r>
              <a:rPr sz="1200" spc="-5" dirty="0">
                <a:latin typeface="Times New Roman"/>
                <a:cs typeface="Times New Roman"/>
              </a:rPr>
              <a:t>graph.</a:t>
            </a:r>
            <a:r>
              <a:rPr sz="1200" spc="-35" dirty="0">
                <a:latin typeface="Times New Roman"/>
                <a:cs typeface="Times New Roman"/>
              </a:rPr>
              <a:t> </a:t>
            </a:r>
            <a:r>
              <a:rPr sz="1200" spc="-5" dirty="0">
                <a:latin typeface="Times New Roman"/>
                <a:cs typeface="Times New Roman"/>
              </a:rPr>
              <a:t>Each</a:t>
            </a:r>
            <a:r>
              <a:rPr sz="1200" spc="-35" dirty="0">
                <a:latin typeface="Times New Roman"/>
                <a:cs typeface="Times New Roman"/>
              </a:rPr>
              <a:t> </a:t>
            </a:r>
            <a:r>
              <a:rPr sz="1200" dirty="0">
                <a:latin typeface="Times New Roman"/>
                <a:cs typeface="Times New Roman"/>
              </a:rPr>
              <a:t>row</a:t>
            </a:r>
            <a:r>
              <a:rPr sz="1200" spc="-5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column</a:t>
            </a:r>
            <a:r>
              <a:rPr sz="1200" spc="-45" dirty="0">
                <a:latin typeface="Times New Roman"/>
                <a:cs typeface="Times New Roman"/>
              </a:rPr>
              <a:t> </a:t>
            </a:r>
            <a:r>
              <a:rPr sz="1200" dirty="0">
                <a:latin typeface="Times New Roman"/>
                <a:cs typeface="Times New Roman"/>
              </a:rPr>
              <a:t>corresponds</a:t>
            </a:r>
            <a:r>
              <a:rPr sz="1200" spc="-50"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spc="-5" dirty="0">
                <a:latin typeface="Times New Roman"/>
                <a:cs typeface="Times New Roman"/>
              </a:rPr>
              <a:t>an</a:t>
            </a:r>
            <a:r>
              <a:rPr sz="1200" spc="-45" dirty="0">
                <a:latin typeface="Times New Roman"/>
                <a:cs typeface="Times New Roman"/>
              </a:rPr>
              <a:t> </a:t>
            </a:r>
            <a:r>
              <a:rPr sz="1200" spc="-5" dirty="0">
                <a:latin typeface="Times New Roman"/>
                <a:cs typeface="Times New Roman"/>
              </a:rPr>
              <a:t>identified</a:t>
            </a:r>
            <a:r>
              <a:rPr sz="1200" spc="-40" dirty="0">
                <a:latin typeface="Times New Roman"/>
                <a:cs typeface="Times New Roman"/>
              </a:rPr>
              <a:t> </a:t>
            </a:r>
            <a:r>
              <a:rPr sz="1200" spc="-5" dirty="0">
                <a:latin typeface="Times New Roman"/>
                <a:cs typeface="Times New Roman"/>
              </a:rPr>
              <a:t>node,  and matrix entries </a:t>
            </a:r>
            <a:r>
              <a:rPr sz="1200" dirty="0">
                <a:latin typeface="Times New Roman"/>
                <a:cs typeface="Times New Roman"/>
              </a:rPr>
              <a:t>correspond to </a:t>
            </a:r>
            <a:r>
              <a:rPr sz="1200" spc="-5" dirty="0">
                <a:latin typeface="Times New Roman"/>
                <a:cs typeface="Times New Roman"/>
              </a:rPr>
              <a:t>connections (an edge) between </a:t>
            </a:r>
            <a:r>
              <a:rPr sz="1200" dirty="0">
                <a:latin typeface="Times New Roman"/>
                <a:cs typeface="Times New Roman"/>
              </a:rPr>
              <a:t>nodes. </a:t>
            </a:r>
            <a:r>
              <a:rPr sz="1200" spc="-5" dirty="0">
                <a:latin typeface="Times New Roman"/>
                <a:cs typeface="Times New Roman"/>
              </a:rPr>
              <a:t>A </a:t>
            </a:r>
            <a:r>
              <a:rPr sz="1200" dirty="0">
                <a:latin typeface="Times New Roman"/>
                <a:cs typeface="Times New Roman"/>
              </a:rPr>
              <a:t>simple example of a  flow </a:t>
            </a:r>
            <a:r>
              <a:rPr sz="1200" spc="-5" dirty="0">
                <a:latin typeface="Times New Roman"/>
                <a:cs typeface="Times New Roman"/>
              </a:rPr>
              <a:t>graph and its </a:t>
            </a:r>
            <a:r>
              <a:rPr sz="1200" dirty="0">
                <a:latin typeface="Times New Roman"/>
                <a:cs typeface="Times New Roman"/>
              </a:rPr>
              <a:t>corresponding </a:t>
            </a:r>
            <a:r>
              <a:rPr sz="1200" spc="-5" dirty="0">
                <a:latin typeface="Times New Roman"/>
                <a:cs typeface="Times New Roman"/>
              </a:rPr>
              <a:t>graph matrix Figure</a:t>
            </a:r>
            <a:r>
              <a:rPr sz="1200" spc="35" dirty="0">
                <a:latin typeface="Times New Roman"/>
                <a:cs typeface="Times New Roman"/>
              </a:rPr>
              <a:t> </a:t>
            </a:r>
            <a:r>
              <a:rPr sz="1200" spc="-5" dirty="0">
                <a:latin typeface="Times New Roman"/>
                <a:cs typeface="Times New Roman"/>
              </a:rPr>
              <a:t>below.</a:t>
            </a:r>
            <a:endParaRPr sz="1200" dirty="0">
              <a:latin typeface="Times New Roman"/>
              <a:cs typeface="Times New Roman"/>
            </a:endParaRPr>
          </a:p>
          <a:p>
            <a:pPr marL="12700" marR="6985" indent="456565" algn="just">
              <a:lnSpc>
                <a:spcPct val="102899"/>
              </a:lnSpc>
              <a:spcBef>
                <a:spcPts val="825"/>
              </a:spcBef>
            </a:pPr>
            <a:r>
              <a:rPr sz="1200" spc="-5" dirty="0">
                <a:latin typeface="Times New Roman"/>
                <a:cs typeface="Times New Roman"/>
              </a:rPr>
              <a:t>Referring </a:t>
            </a:r>
            <a:r>
              <a:rPr sz="1200" dirty="0">
                <a:latin typeface="Times New Roman"/>
                <a:cs typeface="Times New Roman"/>
              </a:rPr>
              <a:t>to the </a:t>
            </a:r>
            <a:r>
              <a:rPr sz="1200" spc="-5" dirty="0">
                <a:latin typeface="Times New Roman"/>
                <a:cs typeface="Times New Roman"/>
              </a:rPr>
              <a:t>figure, each </a:t>
            </a:r>
            <a:r>
              <a:rPr sz="1200" dirty="0">
                <a:latin typeface="Times New Roman"/>
                <a:cs typeface="Times New Roman"/>
              </a:rPr>
              <a:t>node on the flow </a:t>
            </a:r>
            <a:r>
              <a:rPr sz="1200" spc="-5" dirty="0">
                <a:latin typeface="Times New Roman"/>
                <a:cs typeface="Times New Roman"/>
              </a:rPr>
              <a:t>graph is identified </a:t>
            </a:r>
            <a:r>
              <a:rPr sz="1200" spc="5" dirty="0">
                <a:latin typeface="Times New Roman"/>
                <a:cs typeface="Times New Roman"/>
              </a:rPr>
              <a:t>by </a:t>
            </a:r>
            <a:r>
              <a:rPr sz="1200" dirty="0">
                <a:latin typeface="Times New Roman"/>
                <a:cs typeface="Times New Roman"/>
              </a:rPr>
              <a:t>numbers, while </a:t>
            </a:r>
            <a:r>
              <a:rPr sz="1200" spc="-5" dirty="0">
                <a:latin typeface="Times New Roman"/>
                <a:cs typeface="Times New Roman"/>
              </a:rPr>
              <a:t>each  edge is identified </a:t>
            </a:r>
            <a:r>
              <a:rPr sz="1200" spc="10" dirty="0">
                <a:latin typeface="Times New Roman"/>
                <a:cs typeface="Times New Roman"/>
              </a:rPr>
              <a:t>by </a:t>
            </a:r>
            <a:r>
              <a:rPr sz="1200" dirty="0">
                <a:latin typeface="Times New Roman"/>
                <a:cs typeface="Times New Roman"/>
              </a:rPr>
              <a:t>letters. </a:t>
            </a:r>
            <a:r>
              <a:rPr sz="1200" spc="-5" dirty="0">
                <a:latin typeface="Times New Roman"/>
                <a:cs typeface="Times New Roman"/>
              </a:rPr>
              <a:t>A </a:t>
            </a:r>
            <a:r>
              <a:rPr sz="1200" dirty="0">
                <a:latin typeface="Times New Roman"/>
                <a:cs typeface="Times New Roman"/>
              </a:rPr>
              <a:t>letter entry </a:t>
            </a:r>
            <a:r>
              <a:rPr sz="1200" spc="-5" dirty="0">
                <a:latin typeface="Times New Roman"/>
                <a:cs typeface="Times New Roman"/>
              </a:rPr>
              <a:t>is </a:t>
            </a:r>
            <a:r>
              <a:rPr sz="1200" dirty="0">
                <a:latin typeface="Times New Roman"/>
                <a:cs typeface="Times New Roman"/>
              </a:rPr>
              <a:t>made in the </a:t>
            </a:r>
            <a:r>
              <a:rPr sz="1200" spc="-5" dirty="0">
                <a:latin typeface="Times New Roman"/>
                <a:cs typeface="Times New Roman"/>
              </a:rPr>
              <a:t>matrix </a:t>
            </a:r>
            <a:r>
              <a:rPr sz="1200" dirty="0">
                <a:latin typeface="Times New Roman"/>
                <a:cs typeface="Times New Roman"/>
              </a:rPr>
              <a:t>to correspond to a </a:t>
            </a:r>
            <a:r>
              <a:rPr sz="1200" spc="-5" dirty="0">
                <a:latin typeface="Times New Roman"/>
                <a:cs typeface="Times New Roman"/>
              </a:rPr>
              <a:t>connection  between two </a:t>
            </a:r>
            <a:r>
              <a:rPr sz="1200" dirty="0">
                <a:latin typeface="Times New Roman"/>
                <a:cs typeface="Times New Roman"/>
              </a:rPr>
              <a:t>nodes. </a:t>
            </a:r>
            <a:r>
              <a:rPr sz="1200" spc="-5" dirty="0">
                <a:latin typeface="Times New Roman"/>
                <a:cs typeface="Times New Roman"/>
              </a:rPr>
              <a:t>For example, </a:t>
            </a:r>
            <a:r>
              <a:rPr sz="1200" dirty="0">
                <a:latin typeface="Times New Roman"/>
                <a:cs typeface="Times New Roman"/>
              </a:rPr>
              <a:t>node 3 </a:t>
            </a:r>
            <a:r>
              <a:rPr sz="1200" spc="-5" dirty="0">
                <a:latin typeface="Times New Roman"/>
                <a:cs typeface="Times New Roman"/>
              </a:rPr>
              <a:t>is connected </a:t>
            </a:r>
            <a:r>
              <a:rPr sz="1200" dirty="0">
                <a:latin typeface="Times New Roman"/>
                <a:cs typeface="Times New Roman"/>
              </a:rPr>
              <a:t>to node 4 </a:t>
            </a:r>
            <a:r>
              <a:rPr sz="1200" spc="10" dirty="0">
                <a:latin typeface="Times New Roman"/>
                <a:cs typeface="Times New Roman"/>
              </a:rPr>
              <a:t>by </a:t>
            </a:r>
            <a:r>
              <a:rPr sz="1200" dirty="0">
                <a:latin typeface="Times New Roman"/>
                <a:cs typeface="Times New Roman"/>
              </a:rPr>
              <a:t>edge</a:t>
            </a:r>
            <a:r>
              <a:rPr sz="1200" spc="-10" dirty="0">
                <a:latin typeface="Times New Roman"/>
                <a:cs typeface="Times New Roman"/>
              </a:rPr>
              <a:t> </a:t>
            </a:r>
            <a:r>
              <a:rPr sz="1200" dirty="0">
                <a:latin typeface="Times New Roman"/>
                <a:cs typeface="Times New Roman"/>
              </a:rPr>
              <a:t>b.</a:t>
            </a:r>
          </a:p>
          <a:p>
            <a:pPr marL="12700" marR="5080" indent="494665" algn="just">
              <a:lnSpc>
                <a:spcPct val="103299"/>
              </a:lnSpc>
              <a:spcBef>
                <a:spcPts val="819"/>
              </a:spcBef>
            </a:pPr>
            <a:r>
              <a:rPr sz="1200" spc="-5" dirty="0">
                <a:latin typeface="Times New Roman"/>
                <a:cs typeface="Times New Roman"/>
              </a:rPr>
              <a:t>To </a:t>
            </a:r>
            <a:r>
              <a:rPr sz="1200" dirty="0">
                <a:latin typeface="Times New Roman"/>
                <a:cs typeface="Times New Roman"/>
              </a:rPr>
              <a:t>this point, the </a:t>
            </a:r>
            <a:r>
              <a:rPr sz="1200" spc="-5" dirty="0">
                <a:latin typeface="Times New Roman"/>
                <a:cs typeface="Times New Roman"/>
              </a:rPr>
              <a:t>graph matrix is </a:t>
            </a:r>
            <a:r>
              <a:rPr sz="1200" dirty="0">
                <a:latin typeface="Times New Roman"/>
                <a:cs typeface="Times New Roman"/>
              </a:rPr>
              <a:t>nothing more than a tabular representation of a flow  </a:t>
            </a:r>
            <a:r>
              <a:rPr sz="1200" spc="-5" dirty="0">
                <a:latin typeface="Times New Roman"/>
                <a:cs typeface="Times New Roman"/>
              </a:rPr>
              <a:t>graph. However, </a:t>
            </a:r>
            <a:r>
              <a:rPr sz="1200" spc="10" dirty="0">
                <a:latin typeface="Times New Roman"/>
                <a:cs typeface="Times New Roman"/>
              </a:rPr>
              <a:t>by </a:t>
            </a:r>
            <a:r>
              <a:rPr sz="1200" spc="-5" dirty="0">
                <a:latin typeface="Times New Roman"/>
                <a:cs typeface="Times New Roman"/>
              </a:rPr>
              <a:t>adding </a:t>
            </a:r>
            <a:r>
              <a:rPr sz="1200" dirty="0">
                <a:latin typeface="Times New Roman"/>
                <a:cs typeface="Times New Roman"/>
              </a:rPr>
              <a:t>a link </a:t>
            </a:r>
            <a:r>
              <a:rPr sz="1200" spc="-5" dirty="0">
                <a:latin typeface="Times New Roman"/>
                <a:cs typeface="Times New Roman"/>
              </a:rPr>
              <a:t>weight </a:t>
            </a:r>
            <a:r>
              <a:rPr sz="1200" dirty="0">
                <a:latin typeface="Times New Roman"/>
                <a:cs typeface="Times New Roman"/>
              </a:rPr>
              <a:t>to </a:t>
            </a:r>
            <a:r>
              <a:rPr sz="1200" spc="-5" dirty="0">
                <a:latin typeface="Times New Roman"/>
                <a:cs typeface="Times New Roman"/>
              </a:rPr>
              <a:t>each matrix entry, </a:t>
            </a:r>
            <a:r>
              <a:rPr sz="1200" dirty="0">
                <a:latin typeface="Times New Roman"/>
                <a:cs typeface="Times New Roman"/>
              </a:rPr>
              <a:t>the </a:t>
            </a:r>
            <a:r>
              <a:rPr sz="1200" spc="-5" dirty="0">
                <a:latin typeface="Times New Roman"/>
                <a:cs typeface="Times New Roman"/>
              </a:rPr>
              <a:t>graph matrix can become </a:t>
            </a:r>
            <a:r>
              <a:rPr sz="1200" dirty="0">
                <a:latin typeface="Times New Roman"/>
                <a:cs typeface="Times New Roman"/>
              </a:rPr>
              <a:t>a  </a:t>
            </a:r>
            <a:r>
              <a:rPr sz="1200" spc="-5" dirty="0">
                <a:latin typeface="Times New Roman"/>
                <a:cs typeface="Times New Roman"/>
              </a:rPr>
              <a:t>powerful </a:t>
            </a:r>
            <a:r>
              <a:rPr sz="1200" dirty="0">
                <a:latin typeface="Times New Roman"/>
                <a:cs typeface="Times New Roman"/>
              </a:rPr>
              <a:t>tool for evaluating </a:t>
            </a:r>
            <a:r>
              <a:rPr sz="1200" spc="-5" dirty="0">
                <a:latin typeface="Times New Roman"/>
                <a:cs typeface="Times New Roman"/>
              </a:rPr>
              <a:t>program control </a:t>
            </a:r>
            <a:r>
              <a:rPr sz="1200" dirty="0">
                <a:latin typeface="Times New Roman"/>
                <a:cs typeface="Times New Roman"/>
              </a:rPr>
              <a:t>structure during </a:t>
            </a:r>
            <a:r>
              <a:rPr sz="1200" spc="-5" dirty="0">
                <a:latin typeface="Times New Roman"/>
                <a:cs typeface="Times New Roman"/>
              </a:rPr>
              <a:t>testing. </a:t>
            </a:r>
            <a:r>
              <a:rPr sz="1200" dirty="0">
                <a:latin typeface="Times New Roman"/>
                <a:cs typeface="Times New Roman"/>
              </a:rPr>
              <a:t>The </a:t>
            </a:r>
            <a:r>
              <a:rPr sz="1200" spc="5" dirty="0">
                <a:latin typeface="Times New Roman"/>
                <a:cs typeface="Times New Roman"/>
              </a:rPr>
              <a:t>link </a:t>
            </a:r>
            <a:r>
              <a:rPr sz="1200" spc="-5" dirty="0">
                <a:latin typeface="Times New Roman"/>
                <a:cs typeface="Times New Roman"/>
              </a:rPr>
              <a:t>weight </a:t>
            </a:r>
            <a:r>
              <a:rPr sz="1200" dirty="0">
                <a:latin typeface="Times New Roman"/>
                <a:cs typeface="Times New Roman"/>
              </a:rPr>
              <a:t>provides  </a:t>
            </a:r>
            <a:r>
              <a:rPr sz="1200" spc="-5" dirty="0">
                <a:latin typeface="Times New Roman"/>
                <a:cs typeface="Times New Roman"/>
              </a:rPr>
              <a:t>additional</a:t>
            </a:r>
            <a:r>
              <a:rPr sz="1200" spc="30" dirty="0">
                <a:latin typeface="Times New Roman"/>
                <a:cs typeface="Times New Roman"/>
              </a:rPr>
              <a:t> </a:t>
            </a:r>
            <a:r>
              <a:rPr sz="1200" spc="-5" dirty="0">
                <a:latin typeface="Times New Roman"/>
                <a:cs typeface="Times New Roman"/>
              </a:rPr>
              <a:t>information</a:t>
            </a:r>
            <a:r>
              <a:rPr sz="1200" spc="35" dirty="0">
                <a:latin typeface="Times New Roman"/>
                <a:cs typeface="Times New Roman"/>
              </a:rPr>
              <a:t> </a:t>
            </a:r>
            <a:r>
              <a:rPr sz="1200" spc="-5" dirty="0">
                <a:latin typeface="Times New Roman"/>
                <a:cs typeface="Times New Roman"/>
              </a:rPr>
              <a:t>about</a:t>
            </a:r>
            <a:r>
              <a:rPr sz="1200" spc="40" dirty="0">
                <a:latin typeface="Times New Roman"/>
                <a:cs typeface="Times New Roman"/>
              </a:rPr>
              <a:t> </a:t>
            </a:r>
            <a:r>
              <a:rPr sz="1200" spc="-5" dirty="0">
                <a:latin typeface="Times New Roman"/>
                <a:cs typeface="Times New Roman"/>
              </a:rPr>
              <a:t>control</a:t>
            </a:r>
            <a:r>
              <a:rPr sz="1200" spc="30" dirty="0">
                <a:latin typeface="Times New Roman"/>
                <a:cs typeface="Times New Roman"/>
              </a:rPr>
              <a:t> </a:t>
            </a:r>
            <a:r>
              <a:rPr sz="1200" spc="-5" dirty="0">
                <a:latin typeface="Times New Roman"/>
                <a:cs typeface="Times New Roman"/>
              </a:rPr>
              <a:t>flow.</a:t>
            </a:r>
            <a:r>
              <a:rPr sz="1200" spc="45" dirty="0">
                <a:latin typeface="Times New Roman"/>
                <a:cs typeface="Times New Roman"/>
              </a:rPr>
              <a:t> </a:t>
            </a:r>
            <a:r>
              <a:rPr sz="1200" spc="-15" dirty="0">
                <a:latin typeface="Times New Roman"/>
                <a:cs typeface="Times New Roman"/>
              </a:rPr>
              <a:t>In</a:t>
            </a:r>
            <a:r>
              <a:rPr sz="1200" spc="30" dirty="0">
                <a:latin typeface="Times New Roman"/>
                <a:cs typeface="Times New Roman"/>
              </a:rPr>
              <a:t> </a:t>
            </a:r>
            <a:r>
              <a:rPr sz="1200" spc="-5" dirty="0">
                <a:latin typeface="Times New Roman"/>
                <a:cs typeface="Times New Roman"/>
              </a:rPr>
              <a:t>its</a:t>
            </a:r>
            <a:r>
              <a:rPr sz="1200" spc="35" dirty="0">
                <a:latin typeface="Times New Roman"/>
                <a:cs typeface="Times New Roman"/>
              </a:rPr>
              <a:t> </a:t>
            </a:r>
            <a:r>
              <a:rPr sz="1200" spc="-5" dirty="0">
                <a:latin typeface="Times New Roman"/>
                <a:cs typeface="Times New Roman"/>
              </a:rPr>
              <a:t>simplest</a:t>
            </a:r>
            <a:r>
              <a:rPr sz="1200" spc="35" dirty="0">
                <a:latin typeface="Times New Roman"/>
                <a:cs typeface="Times New Roman"/>
              </a:rPr>
              <a:t> </a:t>
            </a:r>
            <a:r>
              <a:rPr sz="1200" spc="-5" dirty="0">
                <a:latin typeface="Times New Roman"/>
                <a:cs typeface="Times New Roman"/>
              </a:rPr>
              <a:t>form,</a:t>
            </a:r>
            <a:r>
              <a:rPr sz="1200" spc="4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link</a:t>
            </a:r>
            <a:r>
              <a:rPr sz="1200" spc="35" dirty="0">
                <a:latin typeface="Times New Roman"/>
                <a:cs typeface="Times New Roman"/>
              </a:rPr>
              <a:t> </a:t>
            </a:r>
            <a:r>
              <a:rPr sz="1200" spc="-10" dirty="0">
                <a:latin typeface="Times New Roman"/>
                <a:cs typeface="Times New Roman"/>
              </a:rPr>
              <a:t>weight</a:t>
            </a:r>
            <a:r>
              <a:rPr sz="1200" spc="35" dirty="0">
                <a:latin typeface="Times New Roman"/>
                <a:cs typeface="Times New Roman"/>
              </a:rPr>
              <a:t> </a:t>
            </a:r>
            <a:r>
              <a:rPr sz="1200" spc="-5" dirty="0">
                <a:latin typeface="Times New Roman"/>
                <a:cs typeface="Times New Roman"/>
              </a:rPr>
              <a:t>is</a:t>
            </a:r>
            <a:r>
              <a:rPr sz="1200" spc="40" dirty="0">
                <a:latin typeface="Times New Roman"/>
                <a:cs typeface="Times New Roman"/>
              </a:rPr>
              <a:t> </a:t>
            </a:r>
            <a:r>
              <a:rPr sz="1200" dirty="0">
                <a:latin typeface="Times New Roman"/>
                <a:cs typeface="Times New Roman"/>
              </a:rPr>
              <a:t>1</a:t>
            </a:r>
            <a:r>
              <a:rPr sz="1200" spc="3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connection</a:t>
            </a:r>
            <a:endParaRPr sz="1200" dirty="0">
              <a:latin typeface="Times New Roman"/>
              <a:cs typeface="Times New Roman"/>
            </a:endParaRPr>
          </a:p>
        </p:txBody>
      </p:sp>
    </p:spTree>
    <p:extLst>
      <p:ext uri="{BB962C8B-B14F-4D97-AF65-F5344CB8AC3E}">
        <p14:creationId xmlns:p14="http://schemas.microsoft.com/office/powerpoint/2010/main" val="141298103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7095" cy="1558925"/>
          </a:xfrm>
          <a:prstGeom prst="rect">
            <a:avLst/>
          </a:prstGeom>
        </p:spPr>
        <p:txBody>
          <a:bodyPr vert="horz" wrap="square" lIns="0" tIns="7620" rIns="0" bIns="0" rtlCol="0">
            <a:spAutoFit/>
          </a:bodyPr>
          <a:lstStyle/>
          <a:p>
            <a:pPr marL="12700" marR="5080">
              <a:lnSpc>
                <a:spcPct val="102600"/>
              </a:lnSpc>
              <a:spcBef>
                <a:spcPts val="60"/>
              </a:spcBef>
            </a:pPr>
            <a:r>
              <a:rPr sz="1200" dirty="0">
                <a:latin typeface="Times New Roman"/>
                <a:cs typeface="Times New Roman"/>
              </a:rPr>
              <a:t>exists) or 0 (a </a:t>
            </a:r>
            <a:r>
              <a:rPr sz="1200" spc="-5" dirty="0">
                <a:latin typeface="Times New Roman"/>
                <a:cs typeface="Times New Roman"/>
              </a:rPr>
              <a:t>connection does </a:t>
            </a:r>
            <a:r>
              <a:rPr sz="1200" dirty="0">
                <a:latin typeface="Times New Roman"/>
                <a:cs typeface="Times New Roman"/>
              </a:rPr>
              <a:t>not exist). </a:t>
            </a:r>
            <a:r>
              <a:rPr sz="1200" spc="-5" dirty="0">
                <a:latin typeface="Times New Roman"/>
                <a:cs typeface="Times New Roman"/>
              </a:rPr>
              <a:t>But </a:t>
            </a:r>
            <a:r>
              <a:rPr sz="1200" dirty="0">
                <a:latin typeface="Times New Roman"/>
                <a:cs typeface="Times New Roman"/>
              </a:rPr>
              <a:t>link </a:t>
            </a:r>
            <a:r>
              <a:rPr sz="1200" spc="-5" dirty="0">
                <a:latin typeface="Times New Roman"/>
                <a:cs typeface="Times New Roman"/>
              </a:rPr>
              <a:t>weights can </a:t>
            </a:r>
            <a:r>
              <a:rPr sz="1200" dirty="0">
                <a:latin typeface="Times New Roman"/>
                <a:cs typeface="Times New Roman"/>
              </a:rPr>
              <a:t>be </a:t>
            </a:r>
            <a:r>
              <a:rPr sz="1200" spc="-5" dirty="0">
                <a:latin typeface="Times New Roman"/>
                <a:cs typeface="Times New Roman"/>
              </a:rPr>
              <a:t>assigned other, </a:t>
            </a:r>
            <a:r>
              <a:rPr sz="1200" dirty="0">
                <a:latin typeface="Times New Roman"/>
                <a:cs typeface="Times New Roman"/>
              </a:rPr>
              <a:t>more</a:t>
            </a:r>
            <a:r>
              <a:rPr sz="1200" spc="-105" dirty="0">
                <a:latin typeface="Times New Roman"/>
                <a:cs typeface="Times New Roman"/>
              </a:rPr>
              <a:t> </a:t>
            </a:r>
            <a:r>
              <a:rPr sz="1200" spc="-5" dirty="0">
                <a:latin typeface="Times New Roman"/>
                <a:cs typeface="Times New Roman"/>
              </a:rPr>
              <a:t>interesting  properties:</a:t>
            </a:r>
            <a:endParaRPr sz="1200" dirty="0">
              <a:latin typeface="Times New Roman"/>
              <a:cs typeface="Times New Roman"/>
            </a:endParaRPr>
          </a:p>
          <a:p>
            <a:pPr marL="560705" indent="-92075">
              <a:lnSpc>
                <a:spcPct val="100000"/>
              </a:lnSpc>
              <a:spcBef>
                <a:spcPts val="855"/>
              </a:spcBef>
              <a:buChar char="•"/>
              <a:tabLst>
                <a:tab pos="561340" algn="l"/>
              </a:tabLst>
            </a:pPr>
            <a:r>
              <a:rPr sz="1200" dirty="0">
                <a:latin typeface="Times New Roman"/>
                <a:cs typeface="Times New Roman"/>
              </a:rPr>
              <a:t>The probability that a link </a:t>
            </a:r>
            <a:r>
              <a:rPr sz="1200" spc="-5" dirty="0">
                <a:latin typeface="Times New Roman"/>
                <a:cs typeface="Times New Roman"/>
              </a:rPr>
              <a:t>(edge) will </a:t>
            </a:r>
            <a:r>
              <a:rPr sz="1200" dirty="0">
                <a:latin typeface="Times New Roman"/>
                <a:cs typeface="Times New Roman"/>
              </a:rPr>
              <a:t>be</a:t>
            </a:r>
            <a:r>
              <a:rPr sz="1200" spc="-35" dirty="0">
                <a:latin typeface="Times New Roman"/>
                <a:cs typeface="Times New Roman"/>
              </a:rPr>
              <a:t> </a:t>
            </a:r>
            <a:r>
              <a:rPr sz="1200" dirty="0">
                <a:latin typeface="Times New Roman"/>
                <a:cs typeface="Times New Roman"/>
              </a:rPr>
              <a:t>executed.</a:t>
            </a:r>
          </a:p>
          <a:p>
            <a:pPr marL="560705" indent="-92075">
              <a:lnSpc>
                <a:spcPct val="100000"/>
              </a:lnSpc>
              <a:spcBef>
                <a:spcPts val="850"/>
              </a:spcBef>
              <a:buChar char="•"/>
              <a:tabLst>
                <a:tab pos="561340" algn="l"/>
              </a:tabLst>
            </a:pPr>
            <a:r>
              <a:rPr sz="1200" dirty="0">
                <a:latin typeface="Times New Roman"/>
                <a:cs typeface="Times New Roman"/>
              </a:rPr>
              <a:t>The </a:t>
            </a:r>
            <a:r>
              <a:rPr sz="1200" spc="-5" dirty="0">
                <a:latin typeface="Times New Roman"/>
                <a:cs typeface="Times New Roman"/>
              </a:rPr>
              <a:t>processing </a:t>
            </a:r>
            <a:r>
              <a:rPr sz="1200" dirty="0">
                <a:latin typeface="Times New Roman"/>
                <a:cs typeface="Times New Roman"/>
              </a:rPr>
              <a:t>time </a:t>
            </a:r>
            <a:r>
              <a:rPr sz="1200" spc="-5" dirty="0">
                <a:latin typeface="Times New Roman"/>
                <a:cs typeface="Times New Roman"/>
              </a:rPr>
              <a:t>expended </a:t>
            </a:r>
            <a:r>
              <a:rPr sz="1200" dirty="0">
                <a:latin typeface="Times New Roman"/>
                <a:cs typeface="Times New Roman"/>
              </a:rPr>
              <a:t>during </a:t>
            </a:r>
            <a:r>
              <a:rPr sz="1200" spc="-5" dirty="0">
                <a:latin typeface="Times New Roman"/>
                <a:cs typeface="Times New Roman"/>
              </a:rPr>
              <a:t>traversal </a:t>
            </a:r>
            <a:r>
              <a:rPr sz="1200" spc="5" dirty="0">
                <a:latin typeface="Times New Roman"/>
                <a:cs typeface="Times New Roman"/>
              </a:rPr>
              <a:t>of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link</a:t>
            </a:r>
          </a:p>
          <a:p>
            <a:pPr marL="560705" indent="-92075">
              <a:lnSpc>
                <a:spcPct val="100000"/>
              </a:lnSpc>
              <a:spcBef>
                <a:spcPts val="840"/>
              </a:spcBef>
              <a:buChar char="•"/>
              <a:tabLst>
                <a:tab pos="561340" algn="l"/>
              </a:tabLst>
            </a:pPr>
            <a:r>
              <a:rPr sz="1200" dirty="0">
                <a:latin typeface="Times New Roman"/>
                <a:cs typeface="Times New Roman"/>
              </a:rPr>
              <a:t>The memory </a:t>
            </a:r>
            <a:r>
              <a:rPr sz="1200" spc="-5" dirty="0">
                <a:latin typeface="Times New Roman"/>
                <a:cs typeface="Times New Roman"/>
              </a:rPr>
              <a:t>required </a:t>
            </a:r>
            <a:r>
              <a:rPr sz="1200" dirty="0">
                <a:latin typeface="Times New Roman"/>
                <a:cs typeface="Times New Roman"/>
              </a:rPr>
              <a:t>during </a:t>
            </a:r>
            <a:r>
              <a:rPr sz="1200" spc="-5" dirty="0">
                <a:latin typeface="Times New Roman"/>
                <a:cs typeface="Times New Roman"/>
              </a:rPr>
              <a:t>traversal </a:t>
            </a:r>
            <a:r>
              <a:rPr sz="1200" dirty="0">
                <a:latin typeface="Times New Roman"/>
                <a:cs typeface="Times New Roman"/>
              </a:rPr>
              <a:t>of a</a:t>
            </a:r>
            <a:r>
              <a:rPr sz="1200" spc="-55" dirty="0">
                <a:latin typeface="Times New Roman"/>
                <a:cs typeface="Times New Roman"/>
              </a:rPr>
              <a:t> </a:t>
            </a:r>
            <a:r>
              <a:rPr sz="1200" dirty="0">
                <a:latin typeface="Times New Roman"/>
                <a:cs typeface="Times New Roman"/>
              </a:rPr>
              <a:t>link</a:t>
            </a:r>
          </a:p>
          <a:p>
            <a:pPr marL="560705" indent="-92075">
              <a:lnSpc>
                <a:spcPct val="100000"/>
              </a:lnSpc>
              <a:spcBef>
                <a:spcPts val="850"/>
              </a:spcBef>
              <a:buChar char="•"/>
              <a:tabLst>
                <a:tab pos="561340" algn="l"/>
              </a:tabLst>
            </a:pPr>
            <a:r>
              <a:rPr sz="1200" dirty="0">
                <a:latin typeface="Times New Roman"/>
                <a:cs typeface="Times New Roman"/>
              </a:rPr>
              <a:t>The </a:t>
            </a:r>
            <a:r>
              <a:rPr sz="1200" spc="-5" dirty="0">
                <a:latin typeface="Times New Roman"/>
                <a:cs typeface="Times New Roman"/>
              </a:rPr>
              <a:t>resources required </a:t>
            </a:r>
            <a:r>
              <a:rPr sz="1200" dirty="0">
                <a:latin typeface="Times New Roman"/>
                <a:cs typeface="Times New Roman"/>
              </a:rPr>
              <a:t>during </a:t>
            </a:r>
            <a:r>
              <a:rPr sz="1200" spc="-5" dirty="0">
                <a:latin typeface="Times New Roman"/>
                <a:cs typeface="Times New Roman"/>
              </a:rPr>
              <a:t>traversal </a:t>
            </a:r>
            <a:r>
              <a:rPr sz="1200" dirty="0">
                <a:latin typeface="Times New Roman"/>
                <a:cs typeface="Times New Roman"/>
              </a:rPr>
              <a:t>of a</a:t>
            </a:r>
            <a:r>
              <a:rPr sz="1200" spc="-20" dirty="0">
                <a:latin typeface="Times New Roman"/>
                <a:cs typeface="Times New Roman"/>
              </a:rPr>
              <a:t> </a:t>
            </a:r>
            <a:r>
              <a:rPr sz="1200" dirty="0">
                <a:latin typeface="Times New Roman"/>
                <a:cs typeface="Times New Roman"/>
              </a:rPr>
              <a:t>link.</a:t>
            </a:r>
          </a:p>
        </p:txBody>
      </p:sp>
      <p:sp>
        <p:nvSpPr>
          <p:cNvPr id="5" name="object 5"/>
          <p:cNvSpPr txBox="1"/>
          <p:nvPr/>
        </p:nvSpPr>
        <p:spPr>
          <a:xfrm>
            <a:off x="902004" y="4573651"/>
            <a:ext cx="5969000" cy="2130425"/>
          </a:xfrm>
          <a:prstGeom prst="rect">
            <a:avLst/>
          </a:prstGeom>
        </p:spPr>
        <p:txBody>
          <a:bodyPr vert="horz" wrap="square" lIns="0" tIns="119380" rIns="0" bIns="0" rtlCol="0">
            <a:spAutoFit/>
          </a:bodyPr>
          <a:lstStyle/>
          <a:p>
            <a:pPr marL="12700">
              <a:lnSpc>
                <a:spcPct val="100000"/>
              </a:lnSpc>
              <a:spcBef>
                <a:spcPts val="940"/>
              </a:spcBef>
            </a:pPr>
            <a:r>
              <a:rPr sz="1200" b="1" dirty="0">
                <a:latin typeface="Times New Roman"/>
                <a:cs typeface="Times New Roman"/>
              </a:rPr>
              <a:t>2.CONTROL </a:t>
            </a:r>
            <a:r>
              <a:rPr sz="1200" b="1" spc="-5" dirty="0">
                <a:latin typeface="Times New Roman"/>
                <a:cs typeface="Times New Roman"/>
              </a:rPr>
              <a:t>STRUCTURE TESTING</a:t>
            </a:r>
            <a:endParaRPr sz="1200" dirty="0">
              <a:latin typeface="Times New Roman"/>
              <a:cs typeface="Times New Roman"/>
            </a:endParaRPr>
          </a:p>
          <a:p>
            <a:pPr marL="469265">
              <a:lnSpc>
                <a:spcPct val="100000"/>
              </a:lnSpc>
              <a:spcBef>
                <a:spcPts val="840"/>
              </a:spcBef>
            </a:pPr>
            <a:r>
              <a:rPr sz="1200" dirty="0">
                <a:latin typeface="Times New Roman"/>
                <a:cs typeface="Times New Roman"/>
              </a:rPr>
              <a:t>The </a:t>
            </a:r>
            <a:r>
              <a:rPr sz="1200" spc="-5" dirty="0">
                <a:latin typeface="Times New Roman"/>
                <a:cs typeface="Times New Roman"/>
              </a:rPr>
              <a:t>basis path </a:t>
            </a:r>
            <a:r>
              <a:rPr sz="1200" dirty="0">
                <a:latin typeface="Times New Roman"/>
                <a:cs typeface="Times New Roman"/>
              </a:rPr>
              <a:t>testing </a:t>
            </a:r>
            <a:r>
              <a:rPr sz="1200" spc="-5" dirty="0">
                <a:latin typeface="Times New Roman"/>
                <a:cs typeface="Times New Roman"/>
              </a:rPr>
              <a:t>technique is </a:t>
            </a:r>
            <a:r>
              <a:rPr sz="1200" dirty="0">
                <a:latin typeface="Times New Roman"/>
                <a:cs typeface="Times New Roman"/>
              </a:rPr>
              <a:t>one of a </a:t>
            </a:r>
            <a:r>
              <a:rPr sz="1200" spc="-5" dirty="0">
                <a:latin typeface="Times New Roman"/>
                <a:cs typeface="Times New Roman"/>
              </a:rPr>
              <a:t>number </a:t>
            </a:r>
            <a:r>
              <a:rPr sz="1200" dirty="0">
                <a:latin typeface="Times New Roman"/>
                <a:cs typeface="Times New Roman"/>
              </a:rPr>
              <a:t>of </a:t>
            </a:r>
            <a:r>
              <a:rPr sz="1200" spc="-5" dirty="0">
                <a:latin typeface="Times New Roman"/>
                <a:cs typeface="Times New Roman"/>
              </a:rPr>
              <a:t>techniques </a:t>
            </a:r>
            <a:r>
              <a:rPr sz="1200" dirty="0">
                <a:latin typeface="Times New Roman"/>
                <a:cs typeface="Times New Roman"/>
              </a:rPr>
              <a:t>for control</a:t>
            </a:r>
            <a:r>
              <a:rPr sz="1200" spc="275" dirty="0">
                <a:latin typeface="Times New Roman"/>
                <a:cs typeface="Times New Roman"/>
              </a:rPr>
              <a:t> </a:t>
            </a:r>
            <a:r>
              <a:rPr sz="1200" spc="-5" dirty="0">
                <a:latin typeface="Times New Roman"/>
                <a:cs typeface="Times New Roman"/>
              </a:rPr>
              <a:t>structure</a:t>
            </a:r>
            <a:endParaRPr sz="1200" dirty="0">
              <a:latin typeface="Times New Roman"/>
              <a:cs typeface="Times New Roman"/>
            </a:endParaRPr>
          </a:p>
          <a:p>
            <a:pPr marL="12700">
              <a:lnSpc>
                <a:spcPct val="100000"/>
              </a:lnSpc>
              <a:spcBef>
                <a:spcPts val="35"/>
              </a:spcBef>
            </a:pPr>
            <a:r>
              <a:rPr sz="1200" spc="-5" dirty="0">
                <a:latin typeface="Times New Roman"/>
                <a:cs typeface="Times New Roman"/>
              </a:rPr>
              <a:t>testing.</a:t>
            </a:r>
            <a:endParaRPr sz="1200" dirty="0">
              <a:latin typeface="Times New Roman"/>
              <a:cs typeface="Times New Roman"/>
            </a:endParaRPr>
          </a:p>
          <a:p>
            <a:pPr marL="12700" marR="5080" indent="456565" algn="just">
              <a:lnSpc>
                <a:spcPct val="102899"/>
              </a:lnSpc>
              <a:spcBef>
                <a:spcPts val="825"/>
              </a:spcBef>
            </a:pPr>
            <a:r>
              <a:rPr sz="1200" dirty="0">
                <a:latin typeface="Times New Roman"/>
                <a:cs typeface="Times New Roman"/>
              </a:rPr>
              <a:t>Condition testing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test-case design </a:t>
            </a:r>
            <a:r>
              <a:rPr sz="1200" dirty="0">
                <a:latin typeface="Times New Roman"/>
                <a:cs typeface="Times New Roman"/>
              </a:rPr>
              <a:t>method that </a:t>
            </a:r>
            <a:r>
              <a:rPr sz="1200" spc="-5" dirty="0">
                <a:latin typeface="Times New Roman"/>
                <a:cs typeface="Times New Roman"/>
              </a:rPr>
              <a:t>exercises </a:t>
            </a:r>
            <a:r>
              <a:rPr sz="1200" dirty="0">
                <a:latin typeface="Times New Roman"/>
                <a:cs typeface="Times New Roman"/>
              </a:rPr>
              <a:t>the </a:t>
            </a:r>
            <a:r>
              <a:rPr sz="1200" spc="-5" dirty="0">
                <a:latin typeface="Times New Roman"/>
                <a:cs typeface="Times New Roman"/>
              </a:rPr>
              <a:t>logical conditions  contained </a:t>
            </a:r>
            <a:r>
              <a:rPr sz="1200" dirty="0">
                <a:latin typeface="Times New Roman"/>
                <a:cs typeface="Times New Roman"/>
              </a:rPr>
              <a:t>in a </a:t>
            </a:r>
            <a:r>
              <a:rPr sz="1200" spc="-5" dirty="0">
                <a:latin typeface="Times New Roman"/>
                <a:cs typeface="Times New Roman"/>
              </a:rPr>
              <a:t>program module. Data </a:t>
            </a:r>
            <a:r>
              <a:rPr sz="1200" dirty="0">
                <a:latin typeface="Times New Roman"/>
                <a:cs typeface="Times New Roman"/>
              </a:rPr>
              <a:t>flow testing </a:t>
            </a:r>
            <a:r>
              <a:rPr sz="1200" spc="-5" dirty="0">
                <a:latin typeface="Times New Roman"/>
                <a:cs typeface="Times New Roman"/>
              </a:rPr>
              <a:t>selects </a:t>
            </a:r>
            <a:r>
              <a:rPr sz="1200" dirty="0">
                <a:latin typeface="Times New Roman"/>
                <a:cs typeface="Times New Roman"/>
              </a:rPr>
              <a:t>test </a:t>
            </a:r>
            <a:r>
              <a:rPr sz="1200" spc="-5" dirty="0">
                <a:latin typeface="Times New Roman"/>
                <a:cs typeface="Times New Roman"/>
              </a:rPr>
              <a:t>paths </a:t>
            </a:r>
            <a:r>
              <a:rPr sz="1200" dirty="0">
                <a:latin typeface="Times New Roman"/>
                <a:cs typeface="Times New Roman"/>
              </a:rPr>
              <a:t>of a </a:t>
            </a:r>
            <a:r>
              <a:rPr sz="1200" spc="-5" dirty="0">
                <a:latin typeface="Times New Roman"/>
                <a:cs typeface="Times New Roman"/>
              </a:rPr>
              <a:t>program </a:t>
            </a:r>
            <a:r>
              <a:rPr sz="1200" dirty="0">
                <a:latin typeface="Times New Roman"/>
                <a:cs typeface="Times New Roman"/>
              </a:rPr>
              <a:t>according to the  </a:t>
            </a:r>
            <a:r>
              <a:rPr sz="1200" spc="-5" dirty="0">
                <a:latin typeface="Times New Roman"/>
                <a:cs typeface="Times New Roman"/>
              </a:rPr>
              <a:t>locations </a:t>
            </a:r>
            <a:r>
              <a:rPr sz="1200" dirty="0">
                <a:latin typeface="Times New Roman"/>
                <a:cs typeface="Times New Roman"/>
              </a:rPr>
              <a:t>of </a:t>
            </a:r>
            <a:r>
              <a:rPr sz="1200" spc="-5" dirty="0">
                <a:latin typeface="Times New Roman"/>
                <a:cs typeface="Times New Roman"/>
              </a:rPr>
              <a:t>definitions </a:t>
            </a:r>
            <a:r>
              <a:rPr sz="1200" dirty="0">
                <a:latin typeface="Times New Roman"/>
                <a:cs typeface="Times New Roman"/>
              </a:rPr>
              <a:t>and </a:t>
            </a:r>
            <a:r>
              <a:rPr sz="1200" spc="-5" dirty="0">
                <a:latin typeface="Times New Roman"/>
                <a:cs typeface="Times New Roman"/>
              </a:rPr>
              <a:t>uses </a:t>
            </a:r>
            <a:r>
              <a:rPr sz="1200" dirty="0">
                <a:latin typeface="Times New Roman"/>
                <a:cs typeface="Times New Roman"/>
              </a:rPr>
              <a:t>of </a:t>
            </a:r>
            <a:r>
              <a:rPr sz="1200" spc="-5" dirty="0">
                <a:latin typeface="Times New Roman"/>
                <a:cs typeface="Times New Roman"/>
              </a:rPr>
              <a:t>variables </a:t>
            </a:r>
            <a:r>
              <a:rPr sz="1200" dirty="0">
                <a:latin typeface="Times New Roman"/>
                <a:cs typeface="Times New Roman"/>
              </a:rPr>
              <a:t>in the</a:t>
            </a:r>
            <a:r>
              <a:rPr sz="1200" spc="20" dirty="0">
                <a:latin typeface="Times New Roman"/>
                <a:cs typeface="Times New Roman"/>
              </a:rPr>
              <a:t> </a:t>
            </a:r>
            <a:r>
              <a:rPr sz="1200" spc="-5" dirty="0">
                <a:latin typeface="Times New Roman"/>
                <a:cs typeface="Times New Roman"/>
              </a:rPr>
              <a:t>program.</a:t>
            </a:r>
            <a:endParaRPr sz="1200" dirty="0">
              <a:latin typeface="Times New Roman"/>
              <a:cs typeface="Times New Roman"/>
            </a:endParaRPr>
          </a:p>
          <a:p>
            <a:pPr marL="12700" marR="6350" indent="496570" algn="just">
              <a:lnSpc>
                <a:spcPct val="102899"/>
              </a:lnSpc>
              <a:spcBef>
                <a:spcPts val="819"/>
              </a:spcBef>
            </a:pPr>
            <a:r>
              <a:rPr sz="1200" spc="-10" dirty="0">
                <a:latin typeface="Times New Roman"/>
                <a:cs typeface="Times New Roman"/>
              </a:rPr>
              <a:t>Loop </a:t>
            </a:r>
            <a:r>
              <a:rPr sz="1200" dirty="0">
                <a:latin typeface="Times New Roman"/>
                <a:cs typeface="Times New Roman"/>
              </a:rPr>
              <a:t>testing </a:t>
            </a:r>
            <a:r>
              <a:rPr sz="1200" spc="-5" dirty="0">
                <a:latin typeface="Times New Roman"/>
                <a:cs typeface="Times New Roman"/>
              </a:rPr>
              <a:t>is </a:t>
            </a:r>
            <a:r>
              <a:rPr sz="1200" dirty="0">
                <a:latin typeface="Times New Roman"/>
                <a:cs typeface="Times New Roman"/>
              </a:rPr>
              <a:t>a white-box testing </a:t>
            </a:r>
            <a:r>
              <a:rPr sz="1200" spc="-5" dirty="0">
                <a:latin typeface="Times New Roman"/>
                <a:cs typeface="Times New Roman"/>
              </a:rPr>
              <a:t>technique </a:t>
            </a:r>
            <a:r>
              <a:rPr sz="1200" dirty="0">
                <a:latin typeface="Times New Roman"/>
                <a:cs typeface="Times New Roman"/>
              </a:rPr>
              <a:t>that </a:t>
            </a:r>
            <a:r>
              <a:rPr sz="1200" spc="-5" dirty="0">
                <a:latin typeface="Times New Roman"/>
                <a:cs typeface="Times New Roman"/>
              </a:rPr>
              <a:t>focuses </a:t>
            </a:r>
            <a:r>
              <a:rPr sz="1200" dirty="0">
                <a:latin typeface="Times New Roman"/>
                <a:cs typeface="Times New Roman"/>
              </a:rPr>
              <a:t>exclusively on the validity of  loop </a:t>
            </a:r>
            <a:r>
              <a:rPr sz="1200" spc="-5" dirty="0">
                <a:latin typeface="Times New Roman"/>
                <a:cs typeface="Times New Roman"/>
              </a:rPr>
              <a:t>constructs. Four different classes </a:t>
            </a:r>
            <a:r>
              <a:rPr sz="1200" dirty="0">
                <a:latin typeface="Times New Roman"/>
                <a:cs typeface="Times New Roman"/>
              </a:rPr>
              <a:t>of loops can be </a:t>
            </a:r>
            <a:r>
              <a:rPr sz="1200" spc="-5" dirty="0">
                <a:latin typeface="Times New Roman"/>
                <a:cs typeface="Times New Roman"/>
              </a:rPr>
              <a:t>defined: </a:t>
            </a:r>
            <a:r>
              <a:rPr sz="1200" dirty="0">
                <a:latin typeface="Times New Roman"/>
                <a:cs typeface="Times New Roman"/>
              </a:rPr>
              <a:t>simple loops, </a:t>
            </a:r>
            <a:r>
              <a:rPr sz="1200" spc="-5" dirty="0">
                <a:latin typeface="Times New Roman"/>
                <a:cs typeface="Times New Roman"/>
              </a:rPr>
              <a:t>concatenated </a:t>
            </a:r>
            <a:r>
              <a:rPr sz="1200" dirty="0">
                <a:latin typeface="Times New Roman"/>
                <a:cs typeface="Times New Roman"/>
              </a:rPr>
              <a:t>loops,  </a:t>
            </a:r>
            <a:r>
              <a:rPr sz="1200" spc="-5" dirty="0">
                <a:latin typeface="Times New Roman"/>
                <a:cs typeface="Times New Roman"/>
              </a:rPr>
              <a:t>nested </a:t>
            </a:r>
            <a:r>
              <a:rPr sz="1200" dirty="0">
                <a:latin typeface="Times New Roman"/>
                <a:cs typeface="Times New Roman"/>
              </a:rPr>
              <a:t>loops, </a:t>
            </a:r>
            <a:r>
              <a:rPr sz="1200" spc="-5" dirty="0">
                <a:latin typeface="Times New Roman"/>
                <a:cs typeface="Times New Roman"/>
              </a:rPr>
              <a:t>and unstructured </a:t>
            </a:r>
            <a:r>
              <a:rPr sz="1200" dirty="0">
                <a:latin typeface="Times New Roman"/>
                <a:cs typeface="Times New Roman"/>
              </a:rPr>
              <a:t>loops</a:t>
            </a:r>
            <a:r>
              <a:rPr sz="1200" spc="10" dirty="0">
                <a:latin typeface="Times New Roman"/>
                <a:cs typeface="Times New Roman"/>
              </a:rPr>
              <a:t> </a:t>
            </a:r>
            <a:r>
              <a:rPr sz="1200" dirty="0">
                <a:latin typeface="Times New Roman"/>
                <a:cs typeface="Times New Roman"/>
              </a:rPr>
              <a:t>.</a:t>
            </a:r>
          </a:p>
        </p:txBody>
      </p:sp>
      <p:sp>
        <p:nvSpPr>
          <p:cNvPr id="6" name="object 6"/>
          <p:cNvSpPr/>
          <p:nvPr/>
        </p:nvSpPr>
        <p:spPr>
          <a:xfrm>
            <a:off x="1371600" y="2557272"/>
            <a:ext cx="5647944" cy="21336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71600" y="6813804"/>
            <a:ext cx="5257800" cy="21610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133</a:t>
            </a:fld>
            <a:endParaRPr dirty="0"/>
          </a:p>
        </p:txBody>
      </p:sp>
    </p:spTree>
    <p:extLst>
      <p:ext uri="{BB962C8B-B14F-4D97-AF65-F5344CB8AC3E}">
        <p14:creationId xmlns:p14="http://schemas.microsoft.com/office/powerpoint/2010/main" val="49933041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134</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70905" cy="8186420"/>
          </a:xfrm>
          <a:prstGeom prst="rect">
            <a:avLst/>
          </a:prstGeom>
        </p:spPr>
        <p:txBody>
          <a:bodyPr vert="horz" wrap="square" lIns="0" tIns="7620" rIns="0" bIns="0" rtlCol="0">
            <a:spAutoFit/>
          </a:bodyPr>
          <a:lstStyle/>
          <a:p>
            <a:pPr marL="12700" marR="8890" indent="456565" algn="just">
              <a:lnSpc>
                <a:spcPct val="102600"/>
              </a:lnSpc>
              <a:spcBef>
                <a:spcPts val="60"/>
              </a:spcBef>
            </a:pPr>
            <a:r>
              <a:rPr sz="1200" b="1" spc="-5" dirty="0">
                <a:latin typeface="Times New Roman"/>
                <a:cs typeface="Times New Roman"/>
              </a:rPr>
              <a:t>Simple </a:t>
            </a:r>
            <a:r>
              <a:rPr sz="1200" b="1" dirty="0">
                <a:latin typeface="Times New Roman"/>
                <a:cs typeface="Times New Roman"/>
              </a:rPr>
              <a:t>Loops</a:t>
            </a:r>
            <a:r>
              <a:rPr sz="1200" dirty="0">
                <a:latin typeface="Times New Roman"/>
                <a:cs typeface="Times New Roman"/>
              </a:rPr>
              <a:t>. The </a:t>
            </a:r>
            <a:r>
              <a:rPr sz="1200" spc="-5" dirty="0">
                <a:latin typeface="Times New Roman"/>
                <a:cs typeface="Times New Roman"/>
              </a:rPr>
              <a:t>following set </a:t>
            </a:r>
            <a:r>
              <a:rPr sz="1200" dirty="0">
                <a:latin typeface="Times New Roman"/>
                <a:cs typeface="Times New Roman"/>
              </a:rPr>
              <a:t>of </a:t>
            </a:r>
            <a:r>
              <a:rPr sz="1200" spc="-5" dirty="0">
                <a:latin typeface="Times New Roman"/>
                <a:cs typeface="Times New Roman"/>
              </a:rPr>
              <a:t>tests can </a:t>
            </a:r>
            <a:r>
              <a:rPr sz="1200" dirty="0">
                <a:latin typeface="Times New Roman"/>
                <a:cs typeface="Times New Roman"/>
              </a:rPr>
              <a:t>be </a:t>
            </a:r>
            <a:r>
              <a:rPr sz="1200" spc="-5" dirty="0">
                <a:latin typeface="Times New Roman"/>
                <a:cs typeface="Times New Roman"/>
              </a:rPr>
              <a:t>applied </a:t>
            </a:r>
            <a:r>
              <a:rPr sz="1200" dirty="0">
                <a:latin typeface="Times New Roman"/>
                <a:cs typeface="Times New Roman"/>
              </a:rPr>
              <a:t>to simple loops, </a:t>
            </a:r>
            <a:r>
              <a:rPr sz="1200" spc="-5" dirty="0">
                <a:latin typeface="Times New Roman"/>
                <a:cs typeface="Times New Roman"/>
              </a:rPr>
              <a:t>where </a:t>
            </a:r>
            <a:r>
              <a:rPr sz="1200" dirty="0">
                <a:latin typeface="Times New Roman"/>
                <a:cs typeface="Times New Roman"/>
              </a:rPr>
              <a:t>n </a:t>
            </a:r>
            <a:r>
              <a:rPr sz="1200" spc="-5" dirty="0">
                <a:latin typeface="Times New Roman"/>
                <a:cs typeface="Times New Roman"/>
              </a:rPr>
              <a:t>is </a:t>
            </a:r>
            <a:r>
              <a:rPr sz="1200" dirty="0">
                <a:latin typeface="Times New Roman"/>
                <a:cs typeface="Times New Roman"/>
              </a:rPr>
              <a:t>the  maximum </a:t>
            </a:r>
            <a:r>
              <a:rPr sz="1200" spc="-5" dirty="0">
                <a:latin typeface="Times New Roman"/>
                <a:cs typeface="Times New Roman"/>
              </a:rPr>
              <a:t>number </a:t>
            </a:r>
            <a:r>
              <a:rPr sz="1200" dirty="0">
                <a:latin typeface="Times New Roman"/>
                <a:cs typeface="Times New Roman"/>
              </a:rPr>
              <a:t>of </a:t>
            </a:r>
            <a:r>
              <a:rPr sz="1200" spc="-5" dirty="0">
                <a:latin typeface="Times New Roman"/>
                <a:cs typeface="Times New Roman"/>
              </a:rPr>
              <a:t>allowable passes through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loop.</a:t>
            </a:r>
          </a:p>
          <a:p>
            <a:pPr marL="659765" indent="-153035">
              <a:lnSpc>
                <a:spcPct val="100000"/>
              </a:lnSpc>
              <a:spcBef>
                <a:spcPts val="855"/>
              </a:spcBef>
              <a:buAutoNum type="arabicPeriod"/>
              <a:tabLst>
                <a:tab pos="660400" algn="l"/>
              </a:tabLst>
            </a:pPr>
            <a:r>
              <a:rPr sz="1200" dirty="0">
                <a:latin typeface="Times New Roman"/>
                <a:cs typeface="Times New Roman"/>
              </a:rPr>
              <a:t>Skip the loop</a:t>
            </a:r>
            <a:r>
              <a:rPr sz="1200" spc="-10" dirty="0">
                <a:latin typeface="Times New Roman"/>
                <a:cs typeface="Times New Roman"/>
              </a:rPr>
              <a:t> </a:t>
            </a:r>
            <a:r>
              <a:rPr sz="1200" spc="-5" dirty="0">
                <a:latin typeface="Times New Roman"/>
                <a:cs typeface="Times New Roman"/>
              </a:rPr>
              <a:t>entirely.</a:t>
            </a:r>
            <a:endParaRPr sz="1200" dirty="0">
              <a:latin typeface="Times New Roman"/>
              <a:cs typeface="Times New Roman"/>
            </a:endParaRPr>
          </a:p>
          <a:p>
            <a:pPr marL="659765" indent="-153035">
              <a:lnSpc>
                <a:spcPct val="100000"/>
              </a:lnSpc>
              <a:spcBef>
                <a:spcPts val="850"/>
              </a:spcBef>
              <a:buAutoNum type="arabicPeriod"/>
              <a:tabLst>
                <a:tab pos="660400" algn="l"/>
              </a:tabLst>
            </a:pPr>
            <a:r>
              <a:rPr sz="1200" dirty="0">
                <a:latin typeface="Times New Roman"/>
                <a:cs typeface="Times New Roman"/>
              </a:rPr>
              <a:t>Only one pass through the</a:t>
            </a:r>
            <a:r>
              <a:rPr sz="1200" spc="-35" dirty="0">
                <a:latin typeface="Times New Roman"/>
                <a:cs typeface="Times New Roman"/>
              </a:rPr>
              <a:t> </a:t>
            </a:r>
            <a:r>
              <a:rPr sz="1200" dirty="0">
                <a:latin typeface="Times New Roman"/>
                <a:cs typeface="Times New Roman"/>
              </a:rPr>
              <a:t>loop.</a:t>
            </a:r>
          </a:p>
          <a:p>
            <a:pPr marL="621665" indent="-153035">
              <a:lnSpc>
                <a:spcPct val="100000"/>
              </a:lnSpc>
              <a:spcBef>
                <a:spcPts val="840"/>
              </a:spcBef>
              <a:buAutoNum type="arabicPeriod"/>
              <a:tabLst>
                <a:tab pos="622300" algn="l"/>
              </a:tabLst>
            </a:pPr>
            <a:r>
              <a:rPr sz="1200" spc="-5" dirty="0">
                <a:latin typeface="Times New Roman"/>
                <a:cs typeface="Times New Roman"/>
              </a:rPr>
              <a:t>Two passes through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loop.</a:t>
            </a:r>
          </a:p>
          <a:p>
            <a:pPr marL="621665" indent="-153035">
              <a:lnSpc>
                <a:spcPct val="100000"/>
              </a:lnSpc>
              <a:spcBef>
                <a:spcPts val="850"/>
              </a:spcBef>
              <a:buAutoNum type="arabicPeriod"/>
              <a:tabLst>
                <a:tab pos="622300" algn="l"/>
              </a:tabLst>
            </a:pPr>
            <a:r>
              <a:rPr sz="1200" dirty="0">
                <a:latin typeface="Times New Roman"/>
                <a:cs typeface="Times New Roman"/>
              </a:rPr>
              <a:t>m </a:t>
            </a:r>
            <a:r>
              <a:rPr sz="1200" spc="-5" dirty="0">
                <a:latin typeface="Times New Roman"/>
                <a:cs typeface="Times New Roman"/>
              </a:rPr>
              <a:t>passes through </a:t>
            </a:r>
            <a:r>
              <a:rPr sz="1200" dirty="0">
                <a:latin typeface="Times New Roman"/>
                <a:cs typeface="Times New Roman"/>
              </a:rPr>
              <a:t>the loop </a:t>
            </a:r>
            <a:r>
              <a:rPr sz="1200" spc="-5" dirty="0">
                <a:latin typeface="Times New Roman"/>
                <a:cs typeface="Times New Roman"/>
              </a:rPr>
              <a:t>where </a:t>
            </a:r>
            <a:r>
              <a:rPr sz="1200" dirty="0">
                <a:latin typeface="Times New Roman"/>
                <a:cs typeface="Times New Roman"/>
              </a:rPr>
              <a:t>m &lt; n.</a:t>
            </a:r>
          </a:p>
          <a:p>
            <a:pPr marL="659765" indent="-153035">
              <a:lnSpc>
                <a:spcPct val="100000"/>
              </a:lnSpc>
              <a:spcBef>
                <a:spcPts val="855"/>
              </a:spcBef>
              <a:buAutoNum type="arabicPeriod"/>
              <a:tabLst>
                <a:tab pos="660400" algn="l"/>
              </a:tabLst>
            </a:pPr>
            <a:r>
              <a:rPr sz="1200" dirty="0">
                <a:latin typeface="Times New Roman"/>
                <a:cs typeface="Times New Roman"/>
              </a:rPr>
              <a:t>n - 1, n, n + 1 </a:t>
            </a:r>
            <a:r>
              <a:rPr sz="1200" spc="-5" dirty="0">
                <a:latin typeface="Times New Roman"/>
                <a:cs typeface="Times New Roman"/>
              </a:rPr>
              <a:t>passes through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loop.</a:t>
            </a:r>
          </a:p>
          <a:p>
            <a:pPr marL="12700" marR="5715" indent="456565" algn="just">
              <a:lnSpc>
                <a:spcPct val="103000"/>
              </a:lnSpc>
              <a:spcBef>
                <a:spcPts val="819"/>
              </a:spcBef>
            </a:pPr>
            <a:r>
              <a:rPr sz="1200" b="1" spc="-5" dirty="0">
                <a:latin typeface="Times New Roman"/>
                <a:cs typeface="Times New Roman"/>
              </a:rPr>
              <a:t>Nested</a:t>
            </a:r>
            <a:r>
              <a:rPr sz="1200" b="1" spc="-15" dirty="0">
                <a:latin typeface="Times New Roman"/>
                <a:cs typeface="Times New Roman"/>
              </a:rPr>
              <a:t> </a:t>
            </a:r>
            <a:r>
              <a:rPr sz="1200" b="1" dirty="0">
                <a:latin typeface="Times New Roman"/>
                <a:cs typeface="Times New Roman"/>
              </a:rPr>
              <a:t>Loops</a:t>
            </a:r>
            <a:r>
              <a:rPr sz="1200" dirty="0">
                <a:latin typeface="Times New Roman"/>
                <a:cs typeface="Times New Roman"/>
              </a:rPr>
              <a:t>. </a:t>
            </a:r>
            <a:r>
              <a:rPr sz="1200" spc="-15" dirty="0">
                <a:latin typeface="Times New Roman"/>
                <a:cs typeface="Times New Roman"/>
              </a:rPr>
              <a:t>If</a:t>
            </a:r>
            <a:r>
              <a:rPr sz="1200" spc="-25" dirty="0">
                <a:latin typeface="Times New Roman"/>
                <a:cs typeface="Times New Roman"/>
              </a:rPr>
              <a:t> </a:t>
            </a:r>
            <a:r>
              <a:rPr sz="1200" spc="-5" dirty="0">
                <a:latin typeface="Times New Roman"/>
                <a:cs typeface="Times New Roman"/>
              </a:rPr>
              <a:t>we</a:t>
            </a:r>
            <a:r>
              <a:rPr sz="1200" spc="-20" dirty="0">
                <a:latin typeface="Times New Roman"/>
                <a:cs typeface="Times New Roman"/>
              </a:rPr>
              <a:t> </a:t>
            </a:r>
            <a:r>
              <a:rPr sz="1200" dirty="0">
                <a:latin typeface="Times New Roman"/>
                <a:cs typeface="Times New Roman"/>
              </a:rPr>
              <a:t>were</a:t>
            </a:r>
            <a:r>
              <a:rPr sz="1200" spc="-2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extend</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test</a:t>
            </a:r>
            <a:r>
              <a:rPr sz="1200" spc="-20" dirty="0">
                <a:latin typeface="Times New Roman"/>
                <a:cs typeface="Times New Roman"/>
              </a:rPr>
              <a:t> </a:t>
            </a:r>
            <a:r>
              <a:rPr sz="1200" spc="-5" dirty="0">
                <a:latin typeface="Times New Roman"/>
                <a:cs typeface="Times New Roman"/>
              </a:rPr>
              <a:t>approach</a:t>
            </a:r>
            <a:r>
              <a:rPr sz="1200" spc="-15" dirty="0">
                <a:latin typeface="Times New Roman"/>
                <a:cs typeface="Times New Roman"/>
              </a:rPr>
              <a:t> </a:t>
            </a:r>
            <a:r>
              <a:rPr sz="1200" dirty="0">
                <a:latin typeface="Times New Roman"/>
                <a:cs typeface="Times New Roman"/>
              </a:rPr>
              <a:t>for</a:t>
            </a:r>
            <a:r>
              <a:rPr sz="1200" spc="-20" dirty="0">
                <a:latin typeface="Times New Roman"/>
                <a:cs typeface="Times New Roman"/>
              </a:rPr>
              <a:t> </a:t>
            </a:r>
            <a:r>
              <a:rPr sz="1200" dirty="0">
                <a:latin typeface="Times New Roman"/>
                <a:cs typeface="Times New Roman"/>
              </a:rPr>
              <a:t>simple</a:t>
            </a:r>
            <a:r>
              <a:rPr sz="1200" spc="-20" dirty="0">
                <a:latin typeface="Times New Roman"/>
                <a:cs typeface="Times New Roman"/>
              </a:rPr>
              <a:t> </a:t>
            </a:r>
            <a:r>
              <a:rPr sz="1200" dirty="0">
                <a:latin typeface="Times New Roman"/>
                <a:cs typeface="Times New Roman"/>
              </a:rPr>
              <a:t>loops</a:t>
            </a:r>
            <a:r>
              <a:rPr sz="1200" spc="-1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5" dirty="0">
                <a:latin typeface="Times New Roman"/>
                <a:cs typeface="Times New Roman"/>
              </a:rPr>
              <a:t>nested</a:t>
            </a:r>
            <a:r>
              <a:rPr sz="1200" spc="-15" dirty="0">
                <a:latin typeface="Times New Roman"/>
                <a:cs typeface="Times New Roman"/>
              </a:rPr>
              <a:t> </a:t>
            </a:r>
            <a:r>
              <a:rPr sz="1200" dirty="0">
                <a:latin typeface="Times New Roman"/>
                <a:cs typeface="Times New Roman"/>
              </a:rPr>
              <a:t>loops,</a:t>
            </a:r>
            <a:r>
              <a:rPr sz="1200" spc="-20" dirty="0">
                <a:latin typeface="Times New Roman"/>
                <a:cs typeface="Times New Roman"/>
              </a:rPr>
              <a:t> </a:t>
            </a:r>
            <a:r>
              <a:rPr sz="1200" dirty="0">
                <a:latin typeface="Times New Roman"/>
                <a:cs typeface="Times New Roman"/>
              </a:rPr>
              <a:t>the  number of possible </a:t>
            </a:r>
            <a:r>
              <a:rPr sz="1200" spc="-5" dirty="0">
                <a:latin typeface="Times New Roman"/>
                <a:cs typeface="Times New Roman"/>
              </a:rPr>
              <a:t>tests </a:t>
            </a:r>
            <a:r>
              <a:rPr sz="1200" dirty="0">
                <a:latin typeface="Times New Roman"/>
                <a:cs typeface="Times New Roman"/>
              </a:rPr>
              <a:t>would </a:t>
            </a:r>
            <a:r>
              <a:rPr sz="1200" spc="-5" dirty="0">
                <a:latin typeface="Times New Roman"/>
                <a:cs typeface="Times New Roman"/>
              </a:rPr>
              <a:t>grow </a:t>
            </a:r>
            <a:r>
              <a:rPr sz="1200" dirty="0">
                <a:latin typeface="Times New Roman"/>
                <a:cs typeface="Times New Roman"/>
              </a:rPr>
              <a:t>geometrically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level </a:t>
            </a:r>
            <a:r>
              <a:rPr sz="1200" spc="5" dirty="0">
                <a:latin typeface="Times New Roman"/>
                <a:cs typeface="Times New Roman"/>
              </a:rPr>
              <a:t>of </a:t>
            </a:r>
            <a:r>
              <a:rPr sz="1200" dirty="0">
                <a:latin typeface="Times New Roman"/>
                <a:cs typeface="Times New Roman"/>
              </a:rPr>
              <a:t>nesting </a:t>
            </a:r>
            <a:r>
              <a:rPr sz="1200" spc="-5" dirty="0">
                <a:latin typeface="Times New Roman"/>
                <a:cs typeface="Times New Roman"/>
              </a:rPr>
              <a:t>increases. Beizer  suggests an approach </a:t>
            </a:r>
            <a:r>
              <a:rPr sz="1200" dirty="0">
                <a:latin typeface="Times New Roman"/>
                <a:cs typeface="Times New Roman"/>
              </a:rPr>
              <a:t>that will help to </a:t>
            </a:r>
            <a:r>
              <a:rPr sz="1200" spc="-5" dirty="0">
                <a:latin typeface="Times New Roman"/>
                <a:cs typeface="Times New Roman"/>
              </a:rPr>
              <a:t>reduce </a:t>
            </a:r>
            <a:r>
              <a:rPr sz="1200" dirty="0">
                <a:latin typeface="Times New Roman"/>
                <a:cs typeface="Times New Roman"/>
              </a:rPr>
              <a:t>the number of</a:t>
            </a:r>
            <a:r>
              <a:rPr sz="1200" spc="10" dirty="0">
                <a:latin typeface="Times New Roman"/>
                <a:cs typeface="Times New Roman"/>
              </a:rPr>
              <a:t> </a:t>
            </a:r>
            <a:r>
              <a:rPr sz="1200" spc="-5" dirty="0">
                <a:latin typeface="Times New Roman"/>
                <a:cs typeface="Times New Roman"/>
              </a:rPr>
              <a:t>tests:</a:t>
            </a:r>
            <a:endParaRPr sz="1200" dirty="0">
              <a:latin typeface="Times New Roman"/>
              <a:cs typeface="Times New Roman"/>
            </a:endParaRPr>
          </a:p>
          <a:p>
            <a:pPr marL="659765" indent="-153035">
              <a:lnSpc>
                <a:spcPct val="100000"/>
              </a:lnSpc>
              <a:spcBef>
                <a:spcPts val="850"/>
              </a:spcBef>
              <a:buAutoNum type="arabicPeriod"/>
              <a:tabLst>
                <a:tab pos="660400" algn="l"/>
              </a:tabLst>
            </a:pPr>
            <a:r>
              <a:rPr sz="1200" spc="-5" dirty="0">
                <a:latin typeface="Times New Roman"/>
                <a:cs typeface="Times New Roman"/>
              </a:rPr>
              <a:t>Start </a:t>
            </a:r>
            <a:r>
              <a:rPr sz="1200" dirty="0">
                <a:latin typeface="Times New Roman"/>
                <a:cs typeface="Times New Roman"/>
              </a:rPr>
              <a:t>at the </a:t>
            </a:r>
            <a:r>
              <a:rPr sz="1200" spc="-5" dirty="0">
                <a:latin typeface="Times New Roman"/>
                <a:cs typeface="Times New Roman"/>
              </a:rPr>
              <a:t>innermost </a:t>
            </a:r>
            <a:r>
              <a:rPr sz="1200" dirty="0">
                <a:latin typeface="Times New Roman"/>
                <a:cs typeface="Times New Roman"/>
              </a:rPr>
              <a:t>loop. </a:t>
            </a:r>
            <a:r>
              <a:rPr sz="1200" spc="-5" dirty="0">
                <a:latin typeface="Times New Roman"/>
                <a:cs typeface="Times New Roman"/>
              </a:rPr>
              <a:t>Set </a:t>
            </a:r>
            <a:r>
              <a:rPr sz="1200" dirty="0">
                <a:latin typeface="Times New Roman"/>
                <a:cs typeface="Times New Roman"/>
              </a:rPr>
              <a:t>all </a:t>
            </a:r>
            <a:r>
              <a:rPr sz="1200" spc="-5" dirty="0">
                <a:latin typeface="Times New Roman"/>
                <a:cs typeface="Times New Roman"/>
              </a:rPr>
              <a:t>other </a:t>
            </a:r>
            <a:r>
              <a:rPr sz="1200" dirty="0">
                <a:latin typeface="Times New Roman"/>
                <a:cs typeface="Times New Roman"/>
              </a:rPr>
              <a:t>loops to minimum</a:t>
            </a:r>
            <a:r>
              <a:rPr sz="1200" spc="20" dirty="0">
                <a:latin typeface="Times New Roman"/>
                <a:cs typeface="Times New Roman"/>
              </a:rPr>
              <a:t> </a:t>
            </a:r>
            <a:r>
              <a:rPr sz="1200" spc="-5" dirty="0">
                <a:latin typeface="Times New Roman"/>
                <a:cs typeface="Times New Roman"/>
              </a:rPr>
              <a:t>values.</a:t>
            </a:r>
            <a:endParaRPr sz="1200" dirty="0">
              <a:latin typeface="Times New Roman"/>
              <a:cs typeface="Times New Roman"/>
            </a:endParaRPr>
          </a:p>
          <a:p>
            <a:pPr marL="12700" marR="5715" indent="456565" algn="just">
              <a:lnSpc>
                <a:spcPct val="103299"/>
              </a:lnSpc>
              <a:spcBef>
                <a:spcPts val="805"/>
              </a:spcBef>
              <a:buAutoNum type="arabicPeriod"/>
              <a:tabLst>
                <a:tab pos="626745" algn="l"/>
              </a:tabLst>
            </a:pPr>
            <a:r>
              <a:rPr sz="1200" spc="-5" dirty="0">
                <a:latin typeface="Times New Roman"/>
                <a:cs typeface="Times New Roman"/>
              </a:rPr>
              <a:t>Conduct </a:t>
            </a:r>
            <a:r>
              <a:rPr sz="1200" dirty="0">
                <a:latin typeface="Times New Roman"/>
                <a:cs typeface="Times New Roman"/>
              </a:rPr>
              <a:t>simple loop </a:t>
            </a:r>
            <a:r>
              <a:rPr sz="1200" spc="-5" dirty="0">
                <a:latin typeface="Times New Roman"/>
                <a:cs typeface="Times New Roman"/>
              </a:rPr>
              <a:t>tests </a:t>
            </a:r>
            <a:r>
              <a:rPr sz="1200" dirty="0">
                <a:latin typeface="Times New Roman"/>
                <a:cs typeface="Times New Roman"/>
              </a:rPr>
              <a:t>for the </a:t>
            </a:r>
            <a:r>
              <a:rPr sz="1200" spc="-5" dirty="0">
                <a:latin typeface="Times New Roman"/>
                <a:cs typeface="Times New Roman"/>
              </a:rPr>
              <a:t>innermost </a:t>
            </a:r>
            <a:r>
              <a:rPr sz="1200" dirty="0">
                <a:latin typeface="Times New Roman"/>
                <a:cs typeface="Times New Roman"/>
              </a:rPr>
              <a:t>loop while holding the outer loops </a:t>
            </a:r>
            <a:r>
              <a:rPr sz="1200" spc="-5" dirty="0">
                <a:latin typeface="Times New Roman"/>
                <a:cs typeface="Times New Roman"/>
              </a:rPr>
              <a:t>at </a:t>
            </a:r>
            <a:r>
              <a:rPr sz="1200" dirty="0">
                <a:latin typeface="Times New Roman"/>
                <a:cs typeface="Times New Roman"/>
              </a:rPr>
              <a:t>their  minimum </a:t>
            </a:r>
            <a:r>
              <a:rPr sz="1200" spc="-5" dirty="0">
                <a:latin typeface="Times New Roman"/>
                <a:cs typeface="Times New Roman"/>
              </a:rPr>
              <a:t>iteration parameter (e.g., </a:t>
            </a:r>
            <a:r>
              <a:rPr sz="1200" dirty="0">
                <a:latin typeface="Times New Roman"/>
                <a:cs typeface="Times New Roman"/>
              </a:rPr>
              <a:t>loop counter) </a:t>
            </a:r>
            <a:r>
              <a:rPr sz="1200" spc="-5" dirty="0">
                <a:latin typeface="Times New Roman"/>
                <a:cs typeface="Times New Roman"/>
              </a:rPr>
              <a:t>values. </a:t>
            </a:r>
            <a:r>
              <a:rPr sz="1200" dirty="0">
                <a:latin typeface="Times New Roman"/>
                <a:cs typeface="Times New Roman"/>
              </a:rPr>
              <a:t>Add other tests for out-of-range </a:t>
            </a:r>
            <a:r>
              <a:rPr sz="1200" spc="5" dirty="0">
                <a:latin typeface="Times New Roman"/>
                <a:cs typeface="Times New Roman"/>
              </a:rPr>
              <a:t>or  </a:t>
            </a:r>
            <a:r>
              <a:rPr sz="1200" dirty="0">
                <a:latin typeface="Times New Roman"/>
                <a:cs typeface="Times New Roman"/>
              </a:rPr>
              <a:t>excluded</a:t>
            </a:r>
            <a:r>
              <a:rPr sz="1200" spc="-5" dirty="0">
                <a:latin typeface="Times New Roman"/>
                <a:cs typeface="Times New Roman"/>
              </a:rPr>
              <a:t> values.</a:t>
            </a:r>
            <a:endParaRPr sz="1200" dirty="0">
              <a:latin typeface="Times New Roman"/>
              <a:cs typeface="Times New Roman"/>
            </a:endParaRPr>
          </a:p>
          <a:p>
            <a:pPr marL="12700" marR="10160" indent="456565" algn="just">
              <a:lnSpc>
                <a:spcPct val="102499"/>
              </a:lnSpc>
              <a:spcBef>
                <a:spcPts val="815"/>
              </a:spcBef>
              <a:buAutoNum type="arabicPeriod"/>
              <a:tabLst>
                <a:tab pos="631825" algn="l"/>
              </a:tabLst>
            </a:pPr>
            <a:r>
              <a:rPr sz="1200" dirty="0">
                <a:latin typeface="Times New Roman"/>
                <a:cs typeface="Times New Roman"/>
              </a:rPr>
              <a:t>Work </a:t>
            </a:r>
            <a:r>
              <a:rPr sz="1200" spc="-5" dirty="0">
                <a:latin typeface="Times New Roman"/>
                <a:cs typeface="Times New Roman"/>
              </a:rPr>
              <a:t>outward, </a:t>
            </a:r>
            <a:r>
              <a:rPr sz="1200" dirty="0">
                <a:latin typeface="Times New Roman"/>
                <a:cs typeface="Times New Roman"/>
              </a:rPr>
              <a:t>conducting </a:t>
            </a:r>
            <a:r>
              <a:rPr sz="1200" spc="-5" dirty="0">
                <a:latin typeface="Times New Roman"/>
                <a:cs typeface="Times New Roman"/>
              </a:rPr>
              <a:t>tests </a:t>
            </a:r>
            <a:r>
              <a:rPr sz="1200" dirty="0">
                <a:latin typeface="Times New Roman"/>
                <a:cs typeface="Times New Roman"/>
              </a:rPr>
              <a:t>for the next </a:t>
            </a:r>
            <a:r>
              <a:rPr sz="1200" spc="-5" dirty="0">
                <a:latin typeface="Times New Roman"/>
                <a:cs typeface="Times New Roman"/>
              </a:rPr>
              <a:t>loop, </a:t>
            </a:r>
            <a:r>
              <a:rPr sz="1200" dirty="0">
                <a:latin typeface="Times New Roman"/>
                <a:cs typeface="Times New Roman"/>
              </a:rPr>
              <a:t>but </a:t>
            </a:r>
            <a:r>
              <a:rPr sz="1200" spc="-5" dirty="0">
                <a:latin typeface="Times New Roman"/>
                <a:cs typeface="Times New Roman"/>
              </a:rPr>
              <a:t>keeping all </a:t>
            </a:r>
            <a:r>
              <a:rPr sz="1200" dirty="0">
                <a:latin typeface="Times New Roman"/>
                <a:cs typeface="Times New Roman"/>
              </a:rPr>
              <a:t>other outer loops </a:t>
            </a:r>
            <a:r>
              <a:rPr sz="1200" spc="-5" dirty="0">
                <a:latin typeface="Times New Roman"/>
                <a:cs typeface="Times New Roman"/>
              </a:rPr>
              <a:t>at  </a:t>
            </a:r>
            <a:r>
              <a:rPr sz="1200" dirty="0">
                <a:latin typeface="Times New Roman"/>
                <a:cs typeface="Times New Roman"/>
              </a:rPr>
              <a:t>minimum </a:t>
            </a:r>
            <a:r>
              <a:rPr sz="1200" spc="-5" dirty="0">
                <a:latin typeface="Times New Roman"/>
                <a:cs typeface="Times New Roman"/>
              </a:rPr>
              <a:t>values and </a:t>
            </a:r>
            <a:r>
              <a:rPr sz="1200" dirty="0">
                <a:latin typeface="Times New Roman"/>
                <a:cs typeface="Times New Roman"/>
              </a:rPr>
              <a:t>other </a:t>
            </a:r>
            <a:r>
              <a:rPr sz="1200" spc="-5" dirty="0">
                <a:latin typeface="Times New Roman"/>
                <a:cs typeface="Times New Roman"/>
              </a:rPr>
              <a:t>nested </a:t>
            </a:r>
            <a:r>
              <a:rPr sz="1200" dirty="0">
                <a:latin typeface="Times New Roman"/>
                <a:cs typeface="Times New Roman"/>
              </a:rPr>
              <a:t>loops to </a:t>
            </a:r>
            <a:r>
              <a:rPr sz="1200" spc="-5" dirty="0">
                <a:latin typeface="Times New Roman"/>
                <a:cs typeface="Times New Roman"/>
              </a:rPr>
              <a:t>“typical”</a:t>
            </a:r>
            <a:r>
              <a:rPr sz="1200" spc="5" dirty="0">
                <a:latin typeface="Times New Roman"/>
                <a:cs typeface="Times New Roman"/>
              </a:rPr>
              <a:t> </a:t>
            </a:r>
            <a:r>
              <a:rPr sz="1200" spc="-5" dirty="0">
                <a:latin typeface="Times New Roman"/>
                <a:cs typeface="Times New Roman"/>
              </a:rPr>
              <a:t>values.</a:t>
            </a:r>
            <a:endParaRPr sz="1200" dirty="0">
              <a:latin typeface="Times New Roman"/>
              <a:cs typeface="Times New Roman"/>
            </a:endParaRPr>
          </a:p>
          <a:p>
            <a:pPr marL="659765" indent="-153035">
              <a:lnSpc>
                <a:spcPct val="100000"/>
              </a:lnSpc>
              <a:spcBef>
                <a:spcPts val="855"/>
              </a:spcBef>
              <a:buAutoNum type="arabicPeriod"/>
              <a:tabLst>
                <a:tab pos="660400" algn="l"/>
              </a:tabLst>
            </a:pPr>
            <a:r>
              <a:rPr sz="1200" dirty="0">
                <a:latin typeface="Times New Roman"/>
                <a:cs typeface="Times New Roman"/>
              </a:rPr>
              <a:t>Continue until all </a:t>
            </a:r>
            <a:r>
              <a:rPr sz="1200" spc="-5" dirty="0">
                <a:latin typeface="Times New Roman"/>
                <a:cs typeface="Times New Roman"/>
              </a:rPr>
              <a:t>loops have been </a:t>
            </a:r>
            <a:r>
              <a:rPr sz="1200" dirty="0">
                <a:latin typeface="Times New Roman"/>
                <a:cs typeface="Times New Roman"/>
              </a:rPr>
              <a:t>tested.</a:t>
            </a:r>
          </a:p>
          <a:p>
            <a:pPr marL="12700" marR="6985" indent="456565" algn="just">
              <a:lnSpc>
                <a:spcPct val="103099"/>
              </a:lnSpc>
              <a:spcBef>
                <a:spcPts val="819"/>
              </a:spcBef>
            </a:pPr>
            <a:r>
              <a:rPr sz="1200" b="1" spc="-5" dirty="0">
                <a:latin typeface="Times New Roman"/>
                <a:cs typeface="Times New Roman"/>
              </a:rPr>
              <a:t>Concatenated </a:t>
            </a:r>
            <a:r>
              <a:rPr sz="1200" b="1" dirty="0">
                <a:latin typeface="Times New Roman"/>
                <a:cs typeface="Times New Roman"/>
              </a:rPr>
              <a:t>Loops</a:t>
            </a:r>
            <a:r>
              <a:rPr sz="1200" dirty="0">
                <a:latin typeface="Times New Roman"/>
                <a:cs typeface="Times New Roman"/>
              </a:rPr>
              <a:t>. </a:t>
            </a:r>
            <a:r>
              <a:rPr sz="1200" spc="-5" dirty="0">
                <a:latin typeface="Times New Roman"/>
                <a:cs typeface="Times New Roman"/>
              </a:rPr>
              <a:t>Concatenated </a:t>
            </a:r>
            <a:r>
              <a:rPr sz="1200" dirty="0">
                <a:latin typeface="Times New Roman"/>
                <a:cs typeface="Times New Roman"/>
              </a:rPr>
              <a:t>loops </a:t>
            </a:r>
            <a:r>
              <a:rPr sz="1200" spc="-5" dirty="0">
                <a:latin typeface="Times New Roman"/>
                <a:cs typeface="Times New Roman"/>
              </a:rPr>
              <a:t>can </a:t>
            </a:r>
            <a:r>
              <a:rPr sz="1200" spc="5" dirty="0">
                <a:latin typeface="Times New Roman"/>
                <a:cs typeface="Times New Roman"/>
              </a:rPr>
              <a:t>be </a:t>
            </a:r>
            <a:r>
              <a:rPr sz="1200" spc="-5" dirty="0">
                <a:latin typeface="Times New Roman"/>
                <a:cs typeface="Times New Roman"/>
              </a:rPr>
              <a:t>tested </a:t>
            </a:r>
            <a:r>
              <a:rPr sz="1200" dirty="0">
                <a:latin typeface="Times New Roman"/>
                <a:cs typeface="Times New Roman"/>
              </a:rPr>
              <a:t>using the </a:t>
            </a:r>
            <a:r>
              <a:rPr sz="1200" spc="-5" dirty="0">
                <a:latin typeface="Times New Roman"/>
                <a:cs typeface="Times New Roman"/>
              </a:rPr>
              <a:t>approach defined </a:t>
            </a:r>
            <a:r>
              <a:rPr sz="1200" dirty="0">
                <a:latin typeface="Times New Roman"/>
                <a:cs typeface="Times New Roman"/>
              </a:rPr>
              <a:t>for  simple loops, if </a:t>
            </a:r>
            <a:r>
              <a:rPr sz="1200" spc="-5" dirty="0">
                <a:latin typeface="Times New Roman"/>
                <a:cs typeface="Times New Roman"/>
              </a:rPr>
              <a:t>each </a:t>
            </a:r>
            <a:r>
              <a:rPr sz="1200" dirty="0">
                <a:latin typeface="Times New Roman"/>
                <a:cs typeface="Times New Roman"/>
              </a:rPr>
              <a:t>of the loops </a:t>
            </a:r>
            <a:r>
              <a:rPr sz="1200" spc="-5" dirty="0">
                <a:latin typeface="Times New Roman"/>
                <a:cs typeface="Times New Roman"/>
              </a:rPr>
              <a:t>is independent </a:t>
            </a:r>
            <a:r>
              <a:rPr sz="1200" dirty="0">
                <a:latin typeface="Times New Roman"/>
                <a:cs typeface="Times New Roman"/>
              </a:rPr>
              <a:t>of the </a:t>
            </a:r>
            <a:r>
              <a:rPr sz="1200" spc="-5" dirty="0">
                <a:latin typeface="Times New Roman"/>
                <a:cs typeface="Times New Roman"/>
              </a:rPr>
              <a:t>other. However, </a:t>
            </a:r>
            <a:r>
              <a:rPr sz="1200" dirty="0">
                <a:latin typeface="Times New Roman"/>
                <a:cs typeface="Times New Roman"/>
              </a:rPr>
              <a:t>if </a:t>
            </a:r>
            <a:r>
              <a:rPr sz="1200" spc="-5" dirty="0">
                <a:latin typeface="Times New Roman"/>
                <a:cs typeface="Times New Roman"/>
              </a:rPr>
              <a:t>two </a:t>
            </a:r>
            <a:r>
              <a:rPr sz="1200" dirty="0">
                <a:latin typeface="Times New Roman"/>
                <a:cs typeface="Times New Roman"/>
              </a:rPr>
              <a:t>loops </a:t>
            </a:r>
            <a:r>
              <a:rPr sz="1200" spc="-5" dirty="0">
                <a:latin typeface="Times New Roman"/>
                <a:cs typeface="Times New Roman"/>
              </a:rPr>
              <a:t>are  concatenated and </a:t>
            </a:r>
            <a:r>
              <a:rPr sz="1200" dirty="0">
                <a:latin typeface="Times New Roman"/>
                <a:cs typeface="Times New Roman"/>
              </a:rPr>
              <a:t>the loop </a:t>
            </a:r>
            <a:r>
              <a:rPr sz="1200" spc="-5" dirty="0">
                <a:latin typeface="Times New Roman"/>
                <a:cs typeface="Times New Roman"/>
              </a:rPr>
              <a:t>counter </a:t>
            </a:r>
            <a:r>
              <a:rPr sz="1200" dirty="0">
                <a:latin typeface="Times New Roman"/>
                <a:cs typeface="Times New Roman"/>
              </a:rPr>
              <a:t>for loop 1 </a:t>
            </a:r>
            <a:r>
              <a:rPr sz="1200" spc="-5" dirty="0">
                <a:latin typeface="Times New Roman"/>
                <a:cs typeface="Times New Roman"/>
              </a:rPr>
              <a:t>is used as </a:t>
            </a:r>
            <a:r>
              <a:rPr sz="1200" dirty="0">
                <a:latin typeface="Times New Roman"/>
                <a:cs typeface="Times New Roman"/>
              </a:rPr>
              <a:t>the </a:t>
            </a:r>
            <a:r>
              <a:rPr sz="1200" spc="-5" dirty="0">
                <a:latin typeface="Times New Roman"/>
                <a:cs typeface="Times New Roman"/>
              </a:rPr>
              <a:t>initial value </a:t>
            </a:r>
            <a:r>
              <a:rPr sz="1200" dirty="0">
                <a:latin typeface="Times New Roman"/>
                <a:cs typeface="Times New Roman"/>
              </a:rPr>
              <a:t>for loop 2, then the </a:t>
            </a:r>
            <a:r>
              <a:rPr sz="1200" spc="-5" dirty="0">
                <a:latin typeface="Times New Roman"/>
                <a:cs typeface="Times New Roman"/>
              </a:rPr>
              <a:t>loops  are </a:t>
            </a:r>
            <a:r>
              <a:rPr sz="1200" dirty="0">
                <a:latin typeface="Times New Roman"/>
                <a:cs typeface="Times New Roman"/>
              </a:rPr>
              <a:t>not </a:t>
            </a:r>
            <a:r>
              <a:rPr sz="1200" spc="-5" dirty="0">
                <a:latin typeface="Times New Roman"/>
                <a:cs typeface="Times New Roman"/>
              </a:rPr>
              <a:t>independent. </a:t>
            </a:r>
            <a:r>
              <a:rPr sz="1200" dirty="0">
                <a:latin typeface="Times New Roman"/>
                <a:cs typeface="Times New Roman"/>
              </a:rPr>
              <a:t>When the loops </a:t>
            </a:r>
            <a:r>
              <a:rPr sz="1200" spc="-5" dirty="0">
                <a:latin typeface="Times New Roman"/>
                <a:cs typeface="Times New Roman"/>
              </a:rPr>
              <a:t>are </a:t>
            </a:r>
            <a:r>
              <a:rPr sz="1200" dirty="0">
                <a:latin typeface="Times New Roman"/>
                <a:cs typeface="Times New Roman"/>
              </a:rPr>
              <a:t>not </a:t>
            </a:r>
            <a:r>
              <a:rPr sz="1200" spc="-5" dirty="0">
                <a:latin typeface="Times New Roman"/>
                <a:cs typeface="Times New Roman"/>
              </a:rPr>
              <a:t>independent, </a:t>
            </a:r>
            <a:r>
              <a:rPr sz="1200" dirty="0">
                <a:latin typeface="Times New Roman"/>
                <a:cs typeface="Times New Roman"/>
              </a:rPr>
              <a:t>the </a:t>
            </a:r>
            <a:r>
              <a:rPr sz="1200" spc="-5" dirty="0">
                <a:latin typeface="Times New Roman"/>
                <a:cs typeface="Times New Roman"/>
              </a:rPr>
              <a:t>approach </a:t>
            </a:r>
            <a:r>
              <a:rPr sz="1200" dirty="0">
                <a:latin typeface="Times New Roman"/>
                <a:cs typeface="Times New Roman"/>
              </a:rPr>
              <a:t>applied to </a:t>
            </a:r>
            <a:r>
              <a:rPr sz="1200" spc="-5" dirty="0">
                <a:latin typeface="Times New Roman"/>
                <a:cs typeface="Times New Roman"/>
              </a:rPr>
              <a:t>nested </a:t>
            </a:r>
            <a:r>
              <a:rPr sz="1200" dirty="0">
                <a:latin typeface="Times New Roman"/>
                <a:cs typeface="Times New Roman"/>
              </a:rPr>
              <a:t>loops </a:t>
            </a:r>
            <a:r>
              <a:rPr sz="1200" spc="-5" dirty="0">
                <a:latin typeface="Times New Roman"/>
                <a:cs typeface="Times New Roman"/>
              </a:rPr>
              <a:t>is  recommended.</a:t>
            </a:r>
            <a:endParaRPr sz="1200" dirty="0">
              <a:latin typeface="Times New Roman"/>
              <a:cs typeface="Times New Roman"/>
            </a:endParaRPr>
          </a:p>
          <a:p>
            <a:pPr marL="12700" marR="6985" indent="456565" algn="just">
              <a:lnSpc>
                <a:spcPct val="102499"/>
              </a:lnSpc>
              <a:spcBef>
                <a:spcPts val="830"/>
              </a:spcBef>
            </a:pPr>
            <a:r>
              <a:rPr sz="1200" b="1" spc="-5" dirty="0">
                <a:latin typeface="Times New Roman"/>
                <a:cs typeface="Times New Roman"/>
              </a:rPr>
              <a:t>Unstructured </a:t>
            </a:r>
            <a:r>
              <a:rPr sz="1200" b="1" dirty="0">
                <a:latin typeface="Times New Roman"/>
                <a:cs typeface="Times New Roman"/>
              </a:rPr>
              <a:t>Loops</a:t>
            </a:r>
            <a:r>
              <a:rPr sz="1200" dirty="0">
                <a:latin typeface="Times New Roman"/>
                <a:cs typeface="Times New Roman"/>
              </a:rPr>
              <a:t>. </a:t>
            </a:r>
            <a:r>
              <a:rPr sz="1200" spc="-5" dirty="0">
                <a:latin typeface="Times New Roman"/>
                <a:cs typeface="Times New Roman"/>
              </a:rPr>
              <a:t>Whenever </a:t>
            </a:r>
            <a:r>
              <a:rPr sz="1200" dirty="0">
                <a:latin typeface="Times New Roman"/>
                <a:cs typeface="Times New Roman"/>
              </a:rPr>
              <a:t>possible, this </a:t>
            </a:r>
            <a:r>
              <a:rPr sz="1200" spc="-5" dirty="0">
                <a:latin typeface="Times New Roman"/>
                <a:cs typeface="Times New Roman"/>
              </a:rPr>
              <a:t>class </a:t>
            </a:r>
            <a:r>
              <a:rPr sz="1200" dirty="0">
                <a:latin typeface="Times New Roman"/>
                <a:cs typeface="Times New Roman"/>
              </a:rPr>
              <a:t>of loops should be </a:t>
            </a:r>
            <a:r>
              <a:rPr sz="1200" spc="-5" dirty="0">
                <a:latin typeface="Times New Roman"/>
                <a:cs typeface="Times New Roman"/>
              </a:rPr>
              <a:t>redesigned </a:t>
            </a:r>
            <a:r>
              <a:rPr sz="1200" dirty="0">
                <a:latin typeface="Times New Roman"/>
                <a:cs typeface="Times New Roman"/>
              </a:rPr>
              <a:t>to  </a:t>
            </a:r>
            <a:r>
              <a:rPr sz="1200" spc="-5" dirty="0">
                <a:latin typeface="Times New Roman"/>
                <a:cs typeface="Times New Roman"/>
              </a:rPr>
              <a:t>reflect </a:t>
            </a:r>
            <a:r>
              <a:rPr sz="1200" dirty="0">
                <a:latin typeface="Times New Roman"/>
                <a:cs typeface="Times New Roman"/>
              </a:rPr>
              <a:t>the </a:t>
            </a:r>
            <a:r>
              <a:rPr sz="1200" spc="-5" dirty="0">
                <a:latin typeface="Times New Roman"/>
                <a:cs typeface="Times New Roman"/>
              </a:rPr>
              <a:t>use </a:t>
            </a:r>
            <a:r>
              <a:rPr sz="1200" dirty="0">
                <a:latin typeface="Times New Roman"/>
                <a:cs typeface="Times New Roman"/>
              </a:rPr>
              <a:t>of the </a:t>
            </a:r>
            <a:r>
              <a:rPr sz="1200" spc="-5" dirty="0">
                <a:latin typeface="Times New Roman"/>
                <a:cs typeface="Times New Roman"/>
              </a:rPr>
              <a:t>structured programming </a:t>
            </a:r>
            <a:r>
              <a:rPr sz="1200" dirty="0">
                <a:latin typeface="Times New Roman"/>
                <a:cs typeface="Times New Roman"/>
              </a:rPr>
              <a:t>constructs</a:t>
            </a:r>
          </a:p>
          <a:p>
            <a:pPr marL="165100" indent="-152400">
              <a:lnSpc>
                <a:spcPct val="100000"/>
              </a:lnSpc>
              <a:spcBef>
                <a:spcPts val="875"/>
              </a:spcBef>
              <a:buAutoNum type="arabicPeriod" startAt="3"/>
              <a:tabLst>
                <a:tab pos="165100" algn="l"/>
              </a:tabLst>
            </a:pPr>
            <a:r>
              <a:rPr sz="1200" b="1" spc="-5" dirty="0">
                <a:latin typeface="Times New Roman"/>
                <a:cs typeface="Times New Roman"/>
              </a:rPr>
              <a:t>BLACK-BOX TESTING</a:t>
            </a:r>
            <a:endParaRPr sz="1200" dirty="0">
              <a:latin typeface="Times New Roman"/>
              <a:cs typeface="Times New Roman"/>
            </a:endParaRPr>
          </a:p>
          <a:p>
            <a:pPr marL="12700" marR="6350" algn="just">
              <a:lnSpc>
                <a:spcPct val="103000"/>
              </a:lnSpc>
              <a:spcBef>
                <a:spcPts val="795"/>
              </a:spcBef>
            </a:pPr>
            <a:r>
              <a:rPr sz="1200" b="1" u="heavy" spc="-5" dirty="0">
                <a:uFill>
                  <a:solidFill>
                    <a:srgbClr val="000000"/>
                  </a:solidFill>
                </a:uFill>
                <a:latin typeface="Times New Roman"/>
                <a:cs typeface="Times New Roman"/>
              </a:rPr>
              <a:t>Black-box</a:t>
            </a:r>
            <a:r>
              <a:rPr sz="1200" b="1" u="heavy" spc="-3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r>
              <a:rPr sz="1200" b="1" u="heavy" spc="-3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also</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called</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behavioral</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r>
              <a:rPr sz="1200" b="1" u="heavy" spc="-3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or</a:t>
            </a:r>
            <a:r>
              <a:rPr sz="1200" b="1" u="heavy" spc="-35"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functional</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r>
              <a:rPr sz="1200" b="1" spc="-5" dirty="0">
                <a:latin typeface="Times New Roman"/>
                <a:cs typeface="Times New Roman"/>
              </a:rPr>
              <a:t> </a:t>
            </a:r>
            <a:r>
              <a:rPr sz="1200" spc="-5" dirty="0">
                <a:latin typeface="Times New Roman"/>
                <a:cs typeface="Times New Roman"/>
              </a:rPr>
              <a:t>focuses</a:t>
            </a:r>
            <a:r>
              <a:rPr sz="1200" spc="-20" dirty="0">
                <a:latin typeface="Times New Roman"/>
                <a:cs typeface="Times New Roman"/>
              </a:rPr>
              <a:t> </a:t>
            </a:r>
            <a:r>
              <a:rPr sz="1200" dirty="0">
                <a:latin typeface="Times New Roman"/>
                <a:cs typeface="Times New Roman"/>
              </a:rPr>
              <a:t>on</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functional  requirements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That </a:t>
            </a:r>
            <a:r>
              <a:rPr sz="1200" spc="-5" dirty="0">
                <a:latin typeface="Times New Roman"/>
                <a:cs typeface="Times New Roman"/>
              </a:rPr>
              <a:t>is, black-box </a:t>
            </a:r>
            <a:r>
              <a:rPr sz="1200" dirty="0">
                <a:latin typeface="Times New Roman"/>
                <a:cs typeface="Times New Roman"/>
              </a:rPr>
              <a:t>testing </a:t>
            </a:r>
            <a:r>
              <a:rPr sz="1200" spc="-5" dirty="0">
                <a:latin typeface="Times New Roman"/>
                <a:cs typeface="Times New Roman"/>
              </a:rPr>
              <a:t>techniques </a:t>
            </a:r>
            <a:r>
              <a:rPr sz="1200" dirty="0">
                <a:latin typeface="Times New Roman"/>
                <a:cs typeface="Times New Roman"/>
              </a:rPr>
              <a:t>enable </a:t>
            </a:r>
            <a:r>
              <a:rPr sz="1200" spc="-10" dirty="0">
                <a:latin typeface="Times New Roman"/>
                <a:cs typeface="Times New Roman"/>
              </a:rPr>
              <a:t>you </a:t>
            </a:r>
            <a:r>
              <a:rPr sz="1200" dirty="0">
                <a:latin typeface="Times New Roman"/>
                <a:cs typeface="Times New Roman"/>
              </a:rPr>
              <a:t>to derive </a:t>
            </a:r>
            <a:r>
              <a:rPr sz="1200" spc="-5" dirty="0">
                <a:latin typeface="Times New Roman"/>
                <a:cs typeface="Times New Roman"/>
              </a:rPr>
              <a:t>sets </a:t>
            </a:r>
            <a:r>
              <a:rPr sz="1200" dirty="0">
                <a:latin typeface="Times New Roman"/>
                <a:cs typeface="Times New Roman"/>
              </a:rPr>
              <a:t>of  input </a:t>
            </a:r>
            <a:r>
              <a:rPr sz="1200" spc="-5" dirty="0">
                <a:latin typeface="Times New Roman"/>
                <a:cs typeface="Times New Roman"/>
              </a:rPr>
              <a:t>conditions that </a:t>
            </a:r>
            <a:r>
              <a:rPr sz="1200" dirty="0">
                <a:latin typeface="Times New Roman"/>
                <a:cs typeface="Times New Roman"/>
              </a:rPr>
              <a:t>will fully </a:t>
            </a:r>
            <a:r>
              <a:rPr sz="1200" spc="-5" dirty="0">
                <a:latin typeface="Times New Roman"/>
                <a:cs typeface="Times New Roman"/>
              </a:rPr>
              <a:t>exercise all functional requirements </a:t>
            </a:r>
            <a:r>
              <a:rPr sz="1200" dirty="0">
                <a:latin typeface="Times New Roman"/>
                <a:cs typeface="Times New Roman"/>
              </a:rPr>
              <a:t>for a</a:t>
            </a:r>
            <a:r>
              <a:rPr sz="1200" spc="15" dirty="0">
                <a:latin typeface="Times New Roman"/>
                <a:cs typeface="Times New Roman"/>
              </a:rPr>
              <a:t> </a:t>
            </a:r>
            <a:r>
              <a:rPr sz="1200" dirty="0">
                <a:latin typeface="Times New Roman"/>
                <a:cs typeface="Times New Roman"/>
              </a:rPr>
              <a:t>program</a:t>
            </a:r>
          </a:p>
          <a:p>
            <a:pPr marL="967740" marR="6350" lvl="1" indent="-228600" algn="just">
              <a:lnSpc>
                <a:spcPct val="103299"/>
              </a:lnSpc>
              <a:spcBef>
                <a:spcPts val="900"/>
              </a:spcBef>
              <a:buFont typeface="Symbol"/>
              <a:buChar char=""/>
              <a:tabLst>
                <a:tab pos="968375" algn="l"/>
              </a:tabLst>
            </a:pPr>
            <a:r>
              <a:rPr sz="1200" spc="-5" dirty="0">
                <a:latin typeface="Times New Roman"/>
                <a:cs typeface="Times New Roman"/>
              </a:rPr>
              <a:t>Black-box </a:t>
            </a:r>
            <a:r>
              <a:rPr sz="1200" dirty="0">
                <a:latin typeface="Times New Roman"/>
                <a:cs typeface="Times New Roman"/>
              </a:rPr>
              <a:t>testing </a:t>
            </a:r>
            <a:r>
              <a:rPr sz="1200" spc="-5" dirty="0">
                <a:latin typeface="Times New Roman"/>
                <a:cs typeface="Times New Roman"/>
              </a:rPr>
              <a:t>attempts </a:t>
            </a:r>
            <a:r>
              <a:rPr sz="1200" dirty="0">
                <a:latin typeface="Times New Roman"/>
                <a:cs typeface="Times New Roman"/>
              </a:rPr>
              <a:t>to find </a:t>
            </a:r>
            <a:r>
              <a:rPr sz="1200" spc="-5" dirty="0">
                <a:latin typeface="Times New Roman"/>
                <a:cs typeface="Times New Roman"/>
              </a:rPr>
              <a:t>errors </a:t>
            </a:r>
            <a:r>
              <a:rPr sz="1200" dirty="0">
                <a:latin typeface="Times New Roman"/>
                <a:cs typeface="Times New Roman"/>
              </a:rPr>
              <a:t>in the following </a:t>
            </a:r>
            <a:r>
              <a:rPr sz="1200" spc="-5" dirty="0">
                <a:latin typeface="Times New Roman"/>
                <a:cs typeface="Times New Roman"/>
              </a:rPr>
              <a:t>categories: </a:t>
            </a:r>
            <a:r>
              <a:rPr sz="1200" dirty="0">
                <a:latin typeface="Times New Roman"/>
                <a:cs typeface="Times New Roman"/>
              </a:rPr>
              <a:t>(1) </a:t>
            </a:r>
            <a:r>
              <a:rPr sz="1200" spc="-5" dirty="0">
                <a:latin typeface="Times New Roman"/>
                <a:cs typeface="Times New Roman"/>
              </a:rPr>
              <a:t>incorrect  </a:t>
            </a:r>
            <a:r>
              <a:rPr sz="1200" dirty="0">
                <a:latin typeface="Times New Roman"/>
                <a:cs typeface="Times New Roman"/>
              </a:rPr>
              <a:t>or </a:t>
            </a:r>
            <a:r>
              <a:rPr sz="1200" spc="-5" dirty="0">
                <a:latin typeface="Times New Roman"/>
                <a:cs typeface="Times New Roman"/>
              </a:rPr>
              <a:t>missing functions, </a:t>
            </a:r>
            <a:r>
              <a:rPr sz="1200" dirty="0">
                <a:latin typeface="Times New Roman"/>
                <a:cs typeface="Times New Roman"/>
              </a:rPr>
              <a:t>(2) </a:t>
            </a:r>
            <a:r>
              <a:rPr sz="1200" spc="-5" dirty="0">
                <a:latin typeface="Times New Roman"/>
                <a:cs typeface="Times New Roman"/>
              </a:rPr>
              <a:t>interface </a:t>
            </a:r>
            <a:r>
              <a:rPr sz="1200" dirty="0">
                <a:latin typeface="Times New Roman"/>
                <a:cs typeface="Times New Roman"/>
              </a:rPr>
              <a:t>errors, (3) errors in </a:t>
            </a:r>
            <a:r>
              <a:rPr sz="1200" spc="-5" dirty="0">
                <a:latin typeface="Times New Roman"/>
                <a:cs typeface="Times New Roman"/>
              </a:rPr>
              <a:t>data structures </a:t>
            </a:r>
            <a:r>
              <a:rPr sz="1200" dirty="0">
                <a:latin typeface="Times New Roman"/>
                <a:cs typeface="Times New Roman"/>
              </a:rPr>
              <a:t>or </a:t>
            </a:r>
            <a:r>
              <a:rPr sz="1200" spc="-5" dirty="0">
                <a:latin typeface="Times New Roman"/>
                <a:cs typeface="Times New Roman"/>
              </a:rPr>
              <a:t>external  database access, </a:t>
            </a:r>
            <a:r>
              <a:rPr sz="1200" dirty="0">
                <a:latin typeface="Times New Roman"/>
                <a:cs typeface="Times New Roman"/>
              </a:rPr>
              <a:t>(4) behavior or </a:t>
            </a:r>
            <a:r>
              <a:rPr sz="1200" spc="-5" dirty="0">
                <a:latin typeface="Times New Roman"/>
                <a:cs typeface="Times New Roman"/>
              </a:rPr>
              <a:t>performance errors, and </a:t>
            </a:r>
            <a:r>
              <a:rPr sz="1200" dirty="0">
                <a:latin typeface="Times New Roman"/>
                <a:cs typeface="Times New Roman"/>
              </a:rPr>
              <a:t>(5) </a:t>
            </a:r>
            <a:r>
              <a:rPr sz="1200" spc="-5" dirty="0">
                <a:latin typeface="Times New Roman"/>
                <a:cs typeface="Times New Roman"/>
              </a:rPr>
              <a:t>initialization and  termination errors.</a:t>
            </a:r>
            <a:endParaRPr sz="1200" dirty="0">
              <a:latin typeface="Times New Roman"/>
              <a:cs typeface="Times New Roman"/>
            </a:endParaRPr>
          </a:p>
          <a:p>
            <a:pPr marL="967740" marR="5080" lvl="1" indent="-228600" algn="just">
              <a:lnSpc>
                <a:spcPct val="103699"/>
              </a:lnSpc>
              <a:spcBef>
                <a:spcPts val="80"/>
              </a:spcBef>
              <a:buFont typeface="Symbol"/>
              <a:buChar char=""/>
              <a:tabLst>
                <a:tab pos="968375" algn="l"/>
              </a:tabLst>
            </a:pPr>
            <a:r>
              <a:rPr sz="1200" spc="-5" dirty="0">
                <a:latin typeface="Times New Roman"/>
                <a:cs typeface="Times New Roman"/>
              </a:rPr>
              <a:t>Black-box </a:t>
            </a:r>
            <a:r>
              <a:rPr sz="1200" dirty="0">
                <a:latin typeface="Times New Roman"/>
                <a:cs typeface="Times New Roman"/>
              </a:rPr>
              <a:t>testing </a:t>
            </a:r>
            <a:r>
              <a:rPr sz="1200" spc="-5" dirty="0">
                <a:latin typeface="Times New Roman"/>
                <a:cs typeface="Times New Roman"/>
              </a:rPr>
              <a:t>is focused </a:t>
            </a:r>
            <a:r>
              <a:rPr sz="1200" dirty="0">
                <a:latin typeface="Times New Roman"/>
                <a:cs typeface="Times New Roman"/>
              </a:rPr>
              <a:t>on the </a:t>
            </a:r>
            <a:r>
              <a:rPr sz="1200" spc="-5" dirty="0">
                <a:latin typeface="Times New Roman"/>
                <a:cs typeface="Times New Roman"/>
              </a:rPr>
              <a:t>information </a:t>
            </a:r>
            <a:r>
              <a:rPr sz="1200" dirty="0">
                <a:latin typeface="Times New Roman"/>
                <a:cs typeface="Times New Roman"/>
              </a:rPr>
              <a:t>domain. </a:t>
            </a:r>
            <a:r>
              <a:rPr sz="1200" spc="-5" dirty="0">
                <a:latin typeface="Times New Roman"/>
                <a:cs typeface="Times New Roman"/>
              </a:rPr>
              <a:t>Black-box tests are  designed </a:t>
            </a:r>
            <a:r>
              <a:rPr sz="1200" dirty="0">
                <a:latin typeface="Times New Roman"/>
                <a:cs typeface="Times New Roman"/>
              </a:rPr>
              <a:t>to validate </a:t>
            </a:r>
            <a:r>
              <a:rPr sz="1200" spc="-5" dirty="0">
                <a:latin typeface="Times New Roman"/>
                <a:cs typeface="Times New Roman"/>
              </a:rPr>
              <a:t>functional requirements </a:t>
            </a:r>
            <a:r>
              <a:rPr sz="1200" dirty="0">
                <a:latin typeface="Times New Roman"/>
                <a:cs typeface="Times New Roman"/>
              </a:rPr>
              <a:t>without </a:t>
            </a:r>
            <a:r>
              <a:rPr sz="1200" spc="-5" dirty="0">
                <a:latin typeface="Times New Roman"/>
                <a:cs typeface="Times New Roman"/>
              </a:rPr>
              <a:t>regard </a:t>
            </a:r>
            <a:r>
              <a:rPr sz="1200" dirty="0">
                <a:latin typeface="Times New Roman"/>
                <a:cs typeface="Times New Roman"/>
              </a:rPr>
              <a:t>to the </a:t>
            </a:r>
            <a:r>
              <a:rPr sz="1200" spc="-5" dirty="0">
                <a:latin typeface="Times New Roman"/>
                <a:cs typeface="Times New Roman"/>
              </a:rPr>
              <a:t>internal  workings </a:t>
            </a:r>
            <a:r>
              <a:rPr sz="1200" spc="5" dirty="0">
                <a:latin typeface="Times New Roman"/>
                <a:cs typeface="Times New Roman"/>
              </a:rPr>
              <a:t>of </a:t>
            </a:r>
            <a:r>
              <a:rPr sz="1200" dirty="0">
                <a:latin typeface="Times New Roman"/>
                <a:cs typeface="Times New Roman"/>
              </a:rPr>
              <a:t>a</a:t>
            </a:r>
            <a:r>
              <a:rPr sz="1200" spc="-15" dirty="0">
                <a:latin typeface="Times New Roman"/>
                <a:cs typeface="Times New Roman"/>
              </a:rPr>
              <a:t> </a:t>
            </a:r>
            <a:r>
              <a:rPr sz="1200" spc="-5" dirty="0">
                <a:latin typeface="Times New Roman"/>
                <a:cs typeface="Times New Roman"/>
              </a:rPr>
              <a:t>program.</a:t>
            </a:r>
            <a:endParaRPr sz="1200" dirty="0">
              <a:latin typeface="Times New Roman"/>
              <a:cs typeface="Times New Roman"/>
            </a:endParaRPr>
          </a:p>
        </p:txBody>
      </p:sp>
    </p:spTree>
    <p:extLst>
      <p:ext uri="{BB962C8B-B14F-4D97-AF65-F5344CB8AC3E}">
        <p14:creationId xmlns:p14="http://schemas.microsoft.com/office/powerpoint/2010/main" val="146404539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8906"/>
            <a:ext cx="5969000" cy="4032885"/>
          </a:xfrm>
          <a:prstGeom prst="rect">
            <a:avLst/>
          </a:prstGeom>
        </p:spPr>
        <p:txBody>
          <a:bodyPr vert="horz" wrap="square" lIns="0" tIns="6985" rIns="0" bIns="0" rtlCol="0">
            <a:spAutoFit/>
          </a:bodyPr>
          <a:lstStyle/>
          <a:p>
            <a:pPr marL="967740" marR="6350" indent="-228600" algn="just">
              <a:lnSpc>
                <a:spcPct val="102899"/>
              </a:lnSpc>
              <a:spcBef>
                <a:spcPts val="55"/>
              </a:spcBef>
              <a:buFont typeface="Symbol"/>
              <a:buChar char=""/>
              <a:tabLst>
                <a:tab pos="968375" algn="l"/>
              </a:tabLst>
            </a:pPr>
            <a:r>
              <a:rPr sz="1200" spc="-5" dirty="0">
                <a:latin typeface="Times New Roman"/>
                <a:cs typeface="Times New Roman"/>
              </a:rPr>
              <a:t>Black-box </a:t>
            </a:r>
            <a:r>
              <a:rPr sz="1200" dirty="0">
                <a:latin typeface="Times New Roman"/>
                <a:cs typeface="Times New Roman"/>
              </a:rPr>
              <a:t>testing </a:t>
            </a:r>
            <a:r>
              <a:rPr sz="1200" spc="-5" dirty="0">
                <a:latin typeface="Times New Roman"/>
                <a:cs typeface="Times New Roman"/>
              </a:rPr>
              <a:t>techniques focus </a:t>
            </a:r>
            <a:r>
              <a:rPr sz="1200" dirty="0">
                <a:latin typeface="Times New Roman"/>
                <a:cs typeface="Times New Roman"/>
              </a:rPr>
              <a:t>on the </a:t>
            </a:r>
            <a:r>
              <a:rPr sz="1200" spc="-5" dirty="0">
                <a:latin typeface="Times New Roman"/>
                <a:cs typeface="Times New Roman"/>
              </a:rPr>
              <a:t>information </a:t>
            </a:r>
            <a:r>
              <a:rPr sz="1200" dirty="0">
                <a:latin typeface="Times New Roman"/>
                <a:cs typeface="Times New Roman"/>
              </a:rPr>
              <a:t>domain of the </a:t>
            </a:r>
            <a:r>
              <a:rPr sz="1200" spc="-5" dirty="0">
                <a:latin typeface="Times New Roman"/>
                <a:cs typeface="Times New Roman"/>
              </a:rPr>
              <a:t>software,  deriving </a:t>
            </a:r>
            <a:r>
              <a:rPr sz="1200" dirty="0">
                <a:latin typeface="Times New Roman"/>
                <a:cs typeface="Times New Roman"/>
              </a:rPr>
              <a:t>test </a:t>
            </a:r>
            <a:r>
              <a:rPr sz="1200" spc="-5" dirty="0">
                <a:latin typeface="Times New Roman"/>
                <a:cs typeface="Times New Roman"/>
              </a:rPr>
              <a:t>cases </a:t>
            </a:r>
            <a:r>
              <a:rPr sz="1200" spc="10" dirty="0">
                <a:latin typeface="Times New Roman"/>
                <a:cs typeface="Times New Roman"/>
              </a:rPr>
              <a:t>by </a:t>
            </a:r>
            <a:r>
              <a:rPr sz="1200" dirty="0">
                <a:latin typeface="Times New Roman"/>
                <a:cs typeface="Times New Roman"/>
              </a:rPr>
              <a:t>partitioning the input </a:t>
            </a:r>
            <a:r>
              <a:rPr sz="1200" spc="-5" dirty="0">
                <a:latin typeface="Times New Roman"/>
                <a:cs typeface="Times New Roman"/>
              </a:rPr>
              <a:t>and </a:t>
            </a:r>
            <a:r>
              <a:rPr sz="1200" dirty="0">
                <a:latin typeface="Times New Roman"/>
                <a:cs typeface="Times New Roman"/>
              </a:rPr>
              <a:t>output domain of a program in a  </a:t>
            </a:r>
            <a:r>
              <a:rPr sz="1200" spc="-5" dirty="0">
                <a:latin typeface="Times New Roman"/>
                <a:cs typeface="Times New Roman"/>
              </a:rPr>
              <a:t>manner that </a:t>
            </a:r>
            <a:r>
              <a:rPr sz="1200" dirty="0">
                <a:latin typeface="Times New Roman"/>
                <a:cs typeface="Times New Roman"/>
              </a:rPr>
              <a:t>provides </a:t>
            </a:r>
            <a:r>
              <a:rPr sz="1200" spc="-5" dirty="0">
                <a:latin typeface="Times New Roman"/>
                <a:cs typeface="Times New Roman"/>
              </a:rPr>
              <a:t>thorough </a:t>
            </a:r>
            <a:r>
              <a:rPr sz="1200" dirty="0">
                <a:latin typeface="Times New Roman"/>
                <a:cs typeface="Times New Roman"/>
              </a:rPr>
              <a:t>test</a:t>
            </a:r>
            <a:r>
              <a:rPr sz="1200" spc="20" dirty="0">
                <a:latin typeface="Times New Roman"/>
                <a:cs typeface="Times New Roman"/>
              </a:rPr>
              <a:t> </a:t>
            </a:r>
            <a:r>
              <a:rPr sz="1200" spc="-5" dirty="0">
                <a:latin typeface="Times New Roman"/>
                <a:cs typeface="Times New Roman"/>
              </a:rPr>
              <a:t>coverage.</a:t>
            </a:r>
            <a:endParaRPr sz="1200" dirty="0">
              <a:latin typeface="Times New Roman"/>
              <a:cs typeface="Times New Roman"/>
            </a:endParaRPr>
          </a:p>
          <a:p>
            <a:pPr marL="12700" marR="7620" indent="456565">
              <a:lnSpc>
                <a:spcPct val="102499"/>
              </a:lnSpc>
              <a:spcBef>
                <a:spcPts val="830"/>
              </a:spcBef>
            </a:pPr>
            <a:r>
              <a:rPr sz="1200" b="1" spc="-5" dirty="0">
                <a:latin typeface="Times New Roman"/>
                <a:cs typeface="Times New Roman"/>
              </a:rPr>
              <a:t>Equivalence partitioning </a:t>
            </a:r>
            <a:r>
              <a:rPr sz="1200" spc="-5" dirty="0">
                <a:latin typeface="Times New Roman"/>
                <a:cs typeface="Times New Roman"/>
              </a:rPr>
              <a:t>divides </a:t>
            </a:r>
            <a:r>
              <a:rPr sz="1200" dirty="0">
                <a:latin typeface="Times New Roman"/>
                <a:cs typeface="Times New Roman"/>
              </a:rPr>
              <a:t>the input domain into </a:t>
            </a:r>
            <a:r>
              <a:rPr sz="1200" spc="-5" dirty="0">
                <a:latin typeface="Times New Roman"/>
                <a:cs typeface="Times New Roman"/>
              </a:rPr>
              <a:t>classes </a:t>
            </a:r>
            <a:r>
              <a:rPr sz="1200" dirty="0">
                <a:latin typeface="Times New Roman"/>
                <a:cs typeface="Times New Roman"/>
              </a:rPr>
              <a:t>of </a:t>
            </a:r>
            <a:r>
              <a:rPr sz="1200" spc="-5" dirty="0">
                <a:latin typeface="Times New Roman"/>
                <a:cs typeface="Times New Roman"/>
              </a:rPr>
              <a:t>data </a:t>
            </a:r>
            <a:r>
              <a:rPr sz="1200" dirty="0">
                <a:latin typeface="Times New Roman"/>
                <a:cs typeface="Times New Roman"/>
              </a:rPr>
              <a:t>that </a:t>
            </a:r>
            <a:r>
              <a:rPr sz="1200" spc="-5" dirty="0">
                <a:latin typeface="Times New Roman"/>
                <a:cs typeface="Times New Roman"/>
              </a:rPr>
              <a:t>are </a:t>
            </a:r>
            <a:r>
              <a:rPr sz="1200" dirty="0">
                <a:latin typeface="Times New Roman"/>
                <a:cs typeface="Times New Roman"/>
              </a:rPr>
              <a:t>likely to  </a:t>
            </a:r>
            <a:r>
              <a:rPr sz="1200" spc="-5" dirty="0">
                <a:latin typeface="Times New Roman"/>
                <a:cs typeface="Times New Roman"/>
              </a:rPr>
              <a:t>exercise </a:t>
            </a:r>
            <a:r>
              <a:rPr sz="1200" dirty="0">
                <a:latin typeface="Times New Roman"/>
                <a:cs typeface="Times New Roman"/>
              </a:rPr>
              <a:t>a specific software</a:t>
            </a:r>
            <a:r>
              <a:rPr sz="1200" spc="-25" dirty="0">
                <a:latin typeface="Times New Roman"/>
                <a:cs typeface="Times New Roman"/>
              </a:rPr>
              <a:t> </a:t>
            </a:r>
            <a:r>
              <a:rPr sz="1200" dirty="0">
                <a:latin typeface="Times New Roman"/>
                <a:cs typeface="Times New Roman"/>
              </a:rPr>
              <a:t>function.</a:t>
            </a:r>
          </a:p>
          <a:p>
            <a:pPr marL="12700" marR="5080" indent="456565">
              <a:lnSpc>
                <a:spcPct val="102499"/>
              </a:lnSpc>
              <a:spcBef>
                <a:spcPts val="830"/>
              </a:spcBef>
            </a:pPr>
            <a:r>
              <a:rPr sz="1200" b="1" spc="-5" dirty="0">
                <a:latin typeface="Times New Roman"/>
                <a:cs typeface="Times New Roman"/>
              </a:rPr>
              <a:t>Boundary value analysis </a:t>
            </a:r>
            <a:r>
              <a:rPr sz="1200" spc="-5" dirty="0">
                <a:latin typeface="Times New Roman"/>
                <a:cs typeface="Times New Roman"/>
              </a:rPr>
              <a:t>probes </a:t>
            </a:r>
            <a:r>
              <a:rPr sz="1200" dirty="0">
                <a:latin typeface="Times New Roman"/>
                <a:cs typeface="Times New Roman"/>
              </a:rPr>
              <a:t>the </a:t>
            </a:r>
            <a:r>
              <a:rPr sz="1200" spc="-5" dirty="0">
                <a:latin typeface="Times New Roman"/>
                <a:cs typeface="Times New Roman"/>
              </a:rPr>
              <a:t>program’s </a:t>
            </a:r>
            <a:r>
              <a:rPr sz="1200" dirty="0">
                <a:latin typeface="Times New Roman"/>
                <a:cs typeface="Times New Roman"/>
              </a:rPr>
              <a:t>ability to </a:t>
            </a:r>
            <a:r>
              <a:rPr sz="1200" spc="-5" dirty="0">
                <a:latin typeface="Times New Roman"/>
                <a:cs typeface="Times New Roman"/>
              </a:rPr>
              <a:t>handle </a:t>
            </a:r>
            <a:r>
              <a:rPr sz="1200" dirty="0">
                <a:latin typeface="Times New Roman"/>
                <a:cs typeface="Times New Roman"/>
              </a:rPr>
              <a:t>data at the limits of  </a:t>
            </a:r>
            <a:r>
              <a:rPr sz="1200" spc="-5" dirty="0">
                <a:latin typeface="Times New Roman"/>
                <a:cs typeface="Times New Roman"/>
              </a:rPr>
              <a:t>acceptability.</a:t>
            </a:r>
            <a:endParaRPr sz="1200" dirty="0">
              <a:latin typeface="Times New Roman"/>
              <a:cs typeface="Times New Roman"/>
            </a:endParaRPr>
          </a:p>
          <a:p>
            <a:pPr marL="12700" marR="8890" indent="456565">
              <a:lnSpc>
                <a:spcPct val="102499"/>
              </a:lnSpc>
              <a:spcBef>
                <a:spcPts val="825"/>
              </a:spcBef>
            </a:pPr>
            <a:r>
              <a:rPr sz="1200" b="1" spc="-5" dirty="0">
                <a:latin typeface="Times New Roman"/>
                <a:cs typeface="Times New Roman"/>
              </a:rPr>
              <a:t>Orthogonal array </a:t>
            </a:r>
            <a:r>
              <a:rPr sz="1200" dirty="0">
                <a:latin typeface="Times New Roman"/>
                <a:cs typeface="Times New Roman"/>
              </a:rPr>
              <a:t>testing </a:t>
            </a:r>
            <a:r>
              <a:rPr sz="1200" spc="-5" dirty="0">
                <a:latin typeface="Times New Roman"/>
                <a:cs typeface="Times New Roman"/>
              </a:rPr>
              <a:t>provides an efficient, systematic </a:t>
            </a:r>
            <a:r>
              <a:rPr sz="1200" dirty="0">
                <a:latin typeface="Times New Roman"/>
                <a:cs typeface="Times New Roman"/>
              </a:rPr>
              <a:t>method for testing </a:t>
            </a:r>
            <a:r>
              <a:rPr sz="1200" spc="-5" dirty="0">
                <a:latin typeface="Times New Roman"/>
                <a:cs typeface="Times New Roman"/>
              </a:rPr>
              <a:t>systems  with </a:t>
            </a:r>
            <a:r>
              <a:rPr sz="1200" dirty="0">
                <a:latin typeface="Times New Roman"/>
                <a:cs typeface="Times New Roman"/>
              </a:rPr>
              <a:t>small </a:t>
            </a:r>
            <a:r>
              <a:rPr sz="1200" spc="-5" dirty="0">
                <a:latin typeface="Times New Roman"/>
                <a:cs typeface="Times New Roman"/>
              </a:rPr>
              <a:t>numbers </a:t>
            </a:r>
            <a:r>
              <a:rPr sz="1200" dirty="0">
                <a:latin typeface="Times New Roman"/>
                <a:cs typeface="Times New Roman"/>
              </a:rPr>
              <a:t>of input</a:t>
            </a:r>
            <a:r>
              <a:rPr sz="1200" spc="-5" dirty="0">
                <a:latin typeface="Times New Roman"/>
                <a:cs typeface="Times New Roman"/>
              </a:rPr>
              <a:t> parameters.</a:t>
            </a:r>
            <a:endParaRPr sz="1200" dirty="0">
              <a:latin typeface="Times New Roman"/>
              <a:cs typeface="Times New Roman"/>
            </a:endParaRPr>
          </a:p>
          <a:p>
            <a:pPr marL="12700" marR="6985" indent="494665">
              <a:lnSpc>
                <a:spcPct val="102699"/>
              </a:lnSpc>
              <a:spcBef>
                <a:spcPts val="825"/>
              </a:spcBef>
            </a:pPr>
            <a:r>
              <a:rPr sz="1200" b="1" spc="-5" dirty="0">
                <a:latin typeface="Times New Roman"/>
                <a:cs typeface="Times New Roman"/>
              </a:rPr>
              <a:t>Model-based testing </a:t>
            </a:r>
            <a:r>
              <a:rPr sz="1200" dirty="0">
                <a:latin typeface="Times New Roman"/>
                <a:cs typeface="Times New Roman"/>
              </a:rPr>
              <a:t>uses elements of the requirements model to test the </a:t>
            </a:r>
            <a:r>
              <a:rPr sz="1200" spc="-5" dirty="0">
                <a:latin typeface="Times New Roman"/>
                <a:cs typeface="Times New Roman"/>
              </a:rPr>
              <a:t>behavior </a:t>
            </a:r>
            <a:r>
              <a:rPr sz="1200" spc="5" dirty="0">
                <a:latin typeface="Times New Roman"/>
                <a:cs typeface="Times New Roman"/>
              </a:rPr>
              <a:t>of </a:t>
            </a:r>
            <a:r>
              <a:rPr sz="1200" spc="-5" dirty="0">
                <a:latin typeface="Times New Roman"/>
                <a:cs typeface="Times New Roman"/>
              </a:rPr>
              <a:t>an  application.</a:t>
            </a:r>
            <a:endParaRPr sz="1200" dirty="0">
              <a:latin typeface="Times New Roman"/>
              <a:cs typeface="Times New Roman"/>
            </a:endParaRPr>
          </a:p>
          <a:p>
            <a:pPr marL="469265">
              <a:lnSpc>
                <a:spcPct val="100000"/>
              </a:lnSpc>
              <a:spcBef>
                <a:spcPts val="875"/>
              </a:spcBef>
            </a:pP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Graph-Based Testing</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Methods</a:t>
            </a:r>
            <a:endParaRPr sz="1200" dirty="0">
              <a:latin typeface="Times New Roman"/>
              <a:cs typeface="Times New Roman"/>
            </a:endParaRPr>
          </a:p>
          <a:p>
            <a:pPr marL="12700" marR="6350" indent="913765" algn="just">
              <a:lnSpc>
                <a:spcPct val="103299"/>
              </a:lnSpc>
              <a:spcBef>
                <a:spcPts val="780"/>
              </a:spcBef>
            </a:pP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first</a:t>
            </a:r>
            <a:r>
              <a:rPr sz="1200" spc="-20" dirty="0">
                <a:latin typeface="Times New Roman"/>
                <a:cs typeface="Times New Roman"/>
              </a:rPr>
              <a:t> </a:t>
            </a:r>
            <a:r>
              <a:rPr sz="1200" dirty="0">
                <a:latin typeface="Times New Roman"/>
                <a:cs typeface="Times New Roman"/>
              </a:rPr>
              <a:t>step</a:t>
            </a:r>
            <a:r>
              <a:rPr sz="1200" spc="-2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5" dirty="0">
                <a:latin typeface="Times New Roman"/>
                <a:cs typeface="Times New Roman"/>
              </a:rPr>
              <a:t>black-box</a:t>
            </a:r>
            <a:r>
              <a:rPr sz="1200" spc="-10" dirty="0">
                <a:latin typeface="Times New Roman"/>
                <a:cs typeface="Times New Roman"/>
              </a:rPr>
              <a:t> </a:t>
            </a:r>
            <a:r>
              <a:rPr sz="1200" dirty="0">
                <a:latin typeface="Times New Roman"/>
                <a:cs typeface="Times New Roman"/>
              </a:rPr>
              <a:t>testing</a:t>
            </a:r>
            <a:r>
              <a:rPr sz="1200" spc="-30"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understand</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objects</a:t>
            </a:r>
            <a:r>
              <a:rPr sz="1200" spc="-20" dirty="0">
                <a:latin typeface="Times New Roman"/>
                <a:cs typeface="Times New Roman"/>
              </a:rPr>
              <a:t> </a:t>
            </a:r>
            <a:r>
              <a:rPr sz="1200" dirty="0">
                <a:latin typeface="Times New Roman"/>
                <a:cs typeface="Times New Roman"/>
              </a:rPr>
              <a:t>5</a:t>
            </a:r>
            <a:r>
              <a:rPr sz="1200" spc="-2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spc="-5" dirty="0">
                <a:latin typeface="Times New Roman"/>
                <a:cs typeface="Times New Roman"/>
              </a:rPr>
              <a:t>modeled</a:t>
            </a:r>
            <a:r>
              <a:rPr sz="1200" spc="-20" dirty="0">
                <a:latin typeface="Times New Roman"/>
                <a:cs typeface="Times New Roman"/>
              </a:rPr>
              <a:t> </a:t>
            </a:r>
            <a:r>
              <a:rPr sz="1200" dirty="0">
                <a:latin typeface="Times New Roman"/>
                <a:cs typeface="Times New Roman"/>
              </a:rPr>
              <a:t>in  </a:t>
            </a:r>
            <a:r>
              <a:rPr sz="1200" spc="-5" dirty="0">
                <a:latin typeface="Times New Roman"/>
                <a:cs typeface="Times New Roman"/>
              </a:rPr>
              <a:t>software and </a:t>
            </a:r>
            <a:r>
              <a:rPr sz="1200" dirty="0">
                <a:latin typeface="Times New Roman"/>
                <a:cs typeface="Times New Roman"/>
              </a:rPr>
              <a:t>the relationships that </a:t>
            </a:r>
            <a:r>
              <a:rPr sz="1200" spc="-5" dirty="0">
                <a:latin typeface="Times New Roman"/>
                <a:cs typeface="Times New Roman"/>
              </a:rPr>
              <a:t>connect </a:t>
            </a:r>
            <a:r>
              <a:rPr sz="1200" dirty="0">
                <a:latin typeface="Times New Roman"/>
                <a:cs typeface="Times New Roman"/>
              </a:rPr>
              <a:t>these </a:t>
            </a:r>
            <a:r>
              <a:rPr sz="1200" spc="-5" dirty="0">
                <a:latin typeface="Times New Roman"/>
                <a:cs typeface="Times New Roman"/>
              </a:rPr>
              <a:t>objects. Once </a:t>
            </a:r>
            <a:r>
              <a:rPr sz="1200" dirty="0">
                <a:latin typeface="Times New Roman"/>
                <a:cs typeface="Times New Roman"/>
              </a:rPr>
              <a:t>this </a:t>
            </a:r>
            <a:r>
              <a:rPr sz="1200" spc="-5" dirty="0">
                <a:latin typeface="Times New Roman"/>
                <a:cs typeface="Times New Roman"/>
              </a:rPr>
              <a:t>has </a:t>
            </a:r>
            <a:r>
              <a:rPr sz="1200" dirty="0">
                <a:latin typeface="Times New Roman"/>
                <a:cs typeface="Times New Roman"/>
              </a:rPr>
              <a:t>been </a:t>
            </a:r>
            <a:r>
              <a:rPr sz="1200" spc="-5" dirty="0">
                <a:latin typeface="Times New Roman"/>
                <a:cs typeface="Times New Roman"/>
              </a:rPr>
              <a:t>accomplished, </a:t>
            </a:r>
            <a:r>
              <a:rPr sz="1200" dirty="0">
                <a:latin typeface="Times New Roman"/>
                <a:cs typeface="Times New Roman"/>
              </a:rPr>
              <a:t>the  next </a:t>
            </a:r>
            <a:r>
              <a:rPr sz="1200" spc="-5" dirty="0">
                <a:latin typeface="Times New Roman"/>
                <a:cs typeface="Times New Roman"/>
              </a:rPr>
              <a:t>step </a:t>
            </a:r>
            <a:r>
              <a:rPr sz="1200" dirty="0">
                <a:latin typeface="Times New Roman"/>
                <a:cs typeface="Times New Roman"/>
              </a:rPr>
              <a:t>is to </a:t>
            </a:r>
            <a:r>
              <a:rPr sz="1200" spc="-5" dirty="0">
                <a:latin typeface="Times New Roman"/>
                <a:cs typeface="Times New Roman"/>
              </a:rPr>
              <a:t>define </a:t>
            </a:r>
            <a:r>
              <a:rPr sz="1200" dirty="0">
                <a:latin typeface="Times New Roman"/>
                <a:cs typeface="Times New Roman"/>
              </a:rPr>
              <a:t>a </a:t>
            </a:r>
            <a:r>
              <a:rPr sz="1200" spc="-10" dirty="0">
                <a:latin typeface="Times New Roman"/>
                <a:cs typeface="Times New Roman"/>
              </a:rPr>
              <a:t>series </a:t>
            </a:r>
            <a:r>
              <a:rPr sz="1200" dirty="0">
                <a:latin typeface="Times New Roman"/>
                <a:cs typeface="Times New Roman"/>
              </a:rPr>
              <a:t>of tests that verify “all </a:t>
            </a:r>
            <a:r>
              <a:rPr sz="1200" spc="-5" dirty="0">
                <a:latin typeface="Times New Roman"/>
                <a:cs typeface="Times New Roman"/>
              </a:rPr>
              <a:t>objects have </a:t>
            </a:r>
            <a:r>
              <a:rPr sz="1200" dirty="0">
                <a:latin typeface="Times New Roman"/>
                <a:cs typeface="Times New Roman"/>
              </a:rPr>
              <a:t>the </a:t>
            </a:r>
            <a:r>
              <a:rPr sz="1200" spc="-5" dirty="0">
                <a:latin typeface="Times New Roman"/>
                <a:cs typeface="Times New Roman"/>
              </a:rPr>
              <a:t>expected relationship </a:t>
            </a:r>
            <a:r>
              <a:rPr sz="1200" dirty="0">
                <a:latin typeface="Times New Roman"/>
                <a:cs typeface="Times New Roman"/>
              </a:rPr>
              <a:t>to one  </a:t>
            </a:r>
            <a:r>
              <a:rPr sz="1200" spc="-5" dirty="0">
                <a:latin typeface="Times New Roman"/>
                <a:cs typeface="Times New Roman"/>
              </a:rPr>
              <a:t>another” </a:t>
            </a:r>
            <a:r>
              <a:rPr sz="1200" dirty="0">
                <a:latin typeface="Times New Roman"/>
                <a:cs typeface="Times New Roman"/>
              </a:rPr>
              <a:t>. </a:t>
            </a:r>
            <a:r>
              <a:rPr sz="1200" spc="-5" dirty="0">
                <a:latin typeface="Times New Roman"/>
                <a:cs typeface="Times New Roman"/>
              </a:rPr>
              <a:t>Stated </a:t>
            </a:r>
            <a:r>
              <a:rPr sz="1200" dirty="0">
                <a:latin typeface="Times New Roman"/>
                <a:cs typeface="Times New Roman"/>
              </a:rPr>
              <a:t>in another </a:t>
            </a:r>
            <a:r>
              <a:rPr sz="1200" spc="-5" dirty="0">
                <a:latin typeface="Times New Roman"/>
                <a:cs typeface="Times New Roman"/>
              </a:rPr>
              <a:t>way, </a:t>
            </a:r>
            <a:r>
              <a:rPr sz="1200" dirty="0">
                <a:latin typeface="Times New Roman"/>
                <a:cs typeface="Times New Roman"/>
              </a:rPr>
              <a:t>software testing </a:t>
            </a:r>
            <a:r>
              <a:rPr sz="1200" spc="-5" dirty="0">
                <a:latin typeface="Times New Roman"/>
                <a:cs typeface="Times New Roman"/>
              </a:rPr>
              <a:t>begins </a:t>
            </a:r>
            <a:r>
              <a:rPr sz="1200" spc="10" dirty="0">
                <a:latin typeface="Times New Roman"/>
                <a:cs typeface="Times New Roman"/>
              </a:rPr>
              <a:t>by </a:t>
            </a:r>
            <a:r>
              <a:rPr sz="1200" spc="-5" dirty="0">
                <a:latin typeface="Times New Roman"/>
                <a:cs typeface="Times New Roman"/>
              </a:rPr>
              <a:t>creating </a:t>
            </a:r>
            <a:r>
              <a:rPr sz="1200" dirty="0">
                <a:latin typeface="Times New Roman"/>
                <a:cs typeface="Times New Roman"/>
              </a:rPr>
              <a:t>a </a:t>
            </a:r>
            <a:r>
              <a:rPr sz="1200" spc="-5" dirty="0">
                <a:latin typeface="Times New Roman"/>
                <a:cs typeface="Times New Roman"/>
              </a:rPr>
              <a:t>graph </a:t>
            </a:r>
            <a:r>
              <a:rPr sz="1200" dirty="0">
                <a:latin typeface="Times New Roman"/>
                <a:cs typeface="Times New Roman"/>
              </a:rPr>
              <a:t>of </a:t>
            </a:r>
            <a:r>
              <a:rPr sz="1200" spc="-5" dirty="0">
                <a:latin typeface="Times New Roman"/>
                <a:cs typeface="Times New Roman"/>
              </a:rPr>
              <a:t>important objects  and </a:t>
            </a:r>
            <a:r>
              <a:rPr sz="1200" dirty="0">
                <a:latin typeface="Times New Roman"/>
                <a:cs typeface="Times New Roman"/>
              </a:rPr>
              <a:t>their </a:t>
            </a:r>
            <a:r>
              <a:rPr sz="1200" spc="-5" dirty="0">
                <a:latin typeface="Times New Roman"/>
                <a:cs typeface="Times New Roman"/>
              </a:rPr>
              <a:t>relationships </a:t>
            </a:r>
            <a:r>
              <a:rPr sz="1200" dirty="0">
                <a:latin typeface="Times New Roman"/>
                <a:cs typeface="Times New Roman"/>
              </a:rPr>
              <a:t>and then </a:t>
            </a:r>
            <a:r>
              <a:rPr sz="1200" spc="-5" dirty="0">
                <a:latin typeface="Times New Roman"/>
                <a:cs typeface="Times New Roman"/>
              </a:rPr>
              <a:t>devising </a:t>
            </a:r>
            <a:r>
              <a:rPr sz="1200" dirty="0">
                <a:latin typeface="Times New Roman"/>
                <a:cs typeface="Times New Roman"/>
              </a:rPr>
              <a:t>a </a:t>
            </a:r>
            <a:r>
              <a:rPr sz="1200" spc="-5" dirty="0">
                <a:latin typeface="Times New Roman"/>
                <a:cs typeface="Times New Roman"/>
              </a:rPr>
              <a:t>series </a:t>
            </a:r>
            <a:r>
              <a:rPr sz="1200" dirty="0">
                <a:latin typeface="Times New Roman"/>
                <a:cs typeface="Times New Roman"/>
              </a:rPr>
              <a:t>of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will cover </a:t>
            </a:r>
            <a:r>
              <a:rPr sz="1200" dirty="0">
                <a:latin typeface="Times New Roman"/>
                <a:cs typeface="Times New Roman"/>
              </a:rPr>
              <a:t>the </a:t>
            </a:r>
            <a:r>
              <a:rPr sz="1200" spc="-5" dirty="0">
                <a:latin typeface="Times New Roman"/>
                <a:cs typeface="Times New Roman"/>
              </a:rPr>
              <a:t>graph so </a:t>
            </a:r>
            <a:r>
              <a:rPr sz="1200" dirty="0">
                <a:latin typeface="Times New Roman"/>
                <a:cs typeface="Times New Roman"/>
              </a:rPr>
              <a:t>that </a:t>
            </a:r>
            <a:r>
              <a:rPr sz="1200" spc="-5" dirty="0">
                <a:latin typeface="Times New Roman"/>
                <a:cs typeface="Times New Roman"/>
              </a:rPr>
              <a:t>each  object </a:t>
            </a:r>
            <a:r>
              <a:rPr sz="1200" dirty="0">
                <a:latin typeface="Times New Roman"/>
                <a:cs typeface="Times New Roman"/>
              </a:rPr>
              <a:t>and </a:t>
            </a:r>
            <a:r>
              <a:rPr sz="1200" spc="-5" dirty="0">
                <a:latin typeface="Times New Roman"/>
                <a:cs typeface="Times New Roman"/>
              </a:rPr>
              <a:t>relationship is exercised and errors are</a:t>
            </a:r>
            <a:r>
              <a:rPr sz="1200" spc="45" dirty="0">
                <a:latin typeface="Times New Roman"/>
                <a:cs typeface="Times New Roman"/>
              </a:rPr>
              <a:t> </a:t>
            </a:r>
            <a:r>
              <a:rPr sz="1200" spc="-5" dirty="0">
                <a:latin typeface="Times New Roman"/>
                <a:cs typeface="Times New Roman"/>
              </a:rPr>
              <a:t>uncovered.</a:t>
            </a:r>
            <a:endParaRPr sz="1200" dirty="0">
              <a:latin typeface="Times New Roman"/>
              <a:cs typeface="Times New Roman"/>
            </a:endParaRPr>
          </a:p>
        </p:txBody>
      </p:sp>
      <p:sp>
        <p:nvSpPr>
          <p:cNvPr id="5" name="object 5"/>
          <p:cNvSpPr txBox="1"/>
          <p:nvPr/>
        </p:nvSpPr>
        <p:spPr>
          <a:xfrm>
            <a:off x="902004" y="7454645"/>
            <a:ext cx="5971540" cy="1445895"/>
          </a:xfrm>
          <a:prstGeom prst="rect">
            <a:avLst/>
          </a:prstGeom>
        </p:spPr>
        <p:txBody>
          <a:bodyPr vert="horz" wrap="square" lIns="0" tIns="6350" rIns="0" bIns="0" rtlCol="0">
            <a:spAutoFit/>
          </a:bodyPr>
          <a:lstStyle/>
          <a:p>
            <a:pPr marL="12700" marR="6985" indent="456565" algn="just">
              <a:lnSpc>
                <a:spcPct val="103299"/>
              </a:lnSpc>
              <a:spcBef>
                <a:spcPts val="50"/>
              </a:spcBef>
            </a:pPr>
            <a:r>
              <a:rPr sz="1200" dirty="0">
                <a:latin typeface="Times New Roman"/>
                <a:cs typeface="Times New Roman"/>
              </a:rPr>
              <a:t>To </a:t>
            </a:r>
            <a:r>
              <a:rPr sz="1200" spc="-5" dirty="0">
                <a:latin typeface="Times New Roman"/>
                <a:cs typeface="Times New Roman"/>
              </a:rPr>
              <a:t>accomplish </a:t>
            </a:r>
            <a:r>
              <a:rPr sz="1200" dirty="0">
                <a:latin typeface="Times New Roman"/>
                <a:cs typeface="Times New Roman"/>
              </a:rPr>
              <a:t>these steps, </a:t>
            </a:r>
            <a:r>
              <a:rPr sz="1200" spc="-10" dirty="0">
                <a:latin typeface="Times New Roman"/>
                <a:cs typeface="Times New Roman"/>
              </a:rPr>
              <a:t>you </a:t>
            </a:r>
            <a:r>
              <a:rPr sz="1200" spc="-5" dirty="0">
                <a:latin typeface="Times New Roman"/>
                <a:cs typeface="Times New Roman"/>
              </a:rPr>
              <a:t>begin </a:t>
            </a:r>
            <a:r>
              <a:rPr sz="1200" spc="10" dirty="0">
                <a:latin typeface="Times New Roman"/>
                <a:cs typeface="Times New Roman"/>
              </a:rPr>
              <a:t>by </a:t>
            </a:r>
            <a:r>
              <a:rPr sz="1200" dirty="0">
                <a:latin typeface="Times New Roman"/>
                <a:cs typeface="Times New Roman"/>
              </a:rPr>
              <a:t>creating a graph—a </a:t>
            </a:r>
            <a:r>
              <a:rPr sz="1200" spc="-5" dirty="0">
                <a:latin typeface="Times New Roman"/>
                <a:cs typeface="Times New Roman"/>
              </a:rPr>
              <a:t>collection </a:t>
            </a:r>
            <a:r>
              <a:rPr sz="1200" dirty="0">
                <a:latin typeface="Times New Roman"/>
                <a:cs typeface="Times New Roman"/>
              </a:rPr>
              <a:t>of </a:t>
            </a:r>
            <a:r>
              <a:rPr sz="1200" spc="-5" dirty="0">
                <a:latin typeface="Times New Roman"/>
                <a:cs typeface="Times New Roman"/>
              </a:rPr>
              <a:t>nodes </a:t>
            </a:r>
            <a:r>
              <a:rPr sz="1200" dirty="0">
                <a:latin typeface="Times New Roman"/>
                <a:cs typeface="Times New Roman"/>
              </a:rPr>
              <a:t>that  </a:t>
            </a:r>
            <a:r>
              <a:rPr sz="1200" spc="-5" dirty="0">
                <a:latin typeface="Times New Roman"/>
                <a:cs typeface="Times New Roman"/>
              </a:rPr>
              <a:t>represent</a:t>
            </a:r>
            <a:r>
              <a:rPr sz="1200" spc="-45" dirty="0">
                <a:latin typeface="Times New Roman"/>
                <a:cs typeface="Times New Roman"/>
              </a:rPr>
              <a:t> </a:t>
            </a:r>
            <a:r>
              <a:rPr sz="1200" spc="-5" dirty="0">
                <a:latin typeface="Times New Roman"/>
                <a:cs typeface="Times New Roman"/>
              </a:rPr>
              <a:t>objects,</a:t>
            </a:r>
            <a:r>
              <a:rPr sz="1200" spc="-35" dirty="0">
                <a:latin typeface="Times New Roman"/>
                <a:cs typeface="Times New Roman"/>
              </a:rPr>
              <a:t> </a:t>
            </a:r>
            <a:r>
              <a:rPr sz="1200" dirty="0">
                <a:latin typeface="Times New Roman"/>
                <a:cs typeface="Times New Roman"/>
              </a:rPr>
              <a:t>links</a:t>
            </a:r>
            <a:r>
              <a:rPr sz="1200" spc="-40"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spc="-5" dirty="0">
                <a:latin typeface="Times New Roman"/>
                <a:cs typeface="Times New Roman"/>
              </a:rPr>
              <a:t>represent</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relationships</a:t>
            </a:r>
            <a:r>
              <a:rPr sz="1200" spc="-40" dirty="0">
                <a:latin typeface="Times New Roman"/>
                <a:cs typeface="Times New Roman"/>
              </a:rPr>
              <a:t> </a:t>
            </a:r>
            <a:r>
              <a:rPr sz="1200" spc="-5" dirty="0">
                <a:latin typeface="Times New Roman"/>
                <a:cs typeface="Times New Roman"/>
              </a:rPr>
              <a:t>between</a:t>
            </a:r>
            <a:r>
              <a:rPr sz="1200" spc="-40" dirty="0">
                <a:latin typeface="Times New Roman"/>
                <a:cs typeface="Times New Roman"/>
              </a:rPr>
              <a:t> </a:t>
            </a:r>
            <a:r>
              <a:rPr sz="1200" spc="-5" dirty="0">
                <a:latin typeface="Times New Roman"/>
                <a:cs typeface="Times New Roman"/>
              </a:rPr>
              <a:t>objects,</a:t>
            </a:r>
            <a:r>
              <a:rPr sz="1200" spc="-35" dirty="0">
                <a:latin typeface="Times New Roman"/>
                <a:cs typeface="Times New Roman"/>
              </a:rPr>
              <a:t> </a:t>
            </a:r>
            <a:r>
              <a:rPr sz="1200" dirty="0">
                <a:latin typeface="Times New Roman"/>
                <a:cs typeface="Times New Roman"/>
              </a:rPr>
              <a:t>node</a:t>
            </a:r>
            <a:r>
              <a:rPr sz="1200" spc="-35" dirty="0">
                <a:latin typeface="Times New Roman"/>
                <a:cs typeface="Times New Roman"/>
              </a:rPr>
              <a:t> </a:t>
            </a:r>
            <a:r>
              <a:rPr sz="1200" spc="-5" dirty="0">
                <a:latin typeface="Times New Roman"/>
                <a:cs typeface="Times New Roman"/>
              </a:rPr>
              <a:t>weights</a:t>
            </a:r>
            <a:r>
              <a:rPr sz="1200" spc="-40"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dirty="0">
                <a:latin typeface="Times New Roman"/>
                <a:cs typeface="Times New Roman"/>
              </a:rPr>
              <a:t>describe  the</a:t>
            </a:r>
            <a:r>
              <a:rPr sz="1200" spc="-60" dirty="0">
                <a:latin typeface="Times New Roman"/>
                <a:cs typeface="Times New Roman"/>
              </a:rPr>
              <a:t> </a:t>
            </a:r>
            <a:r>
              <a:rPr sz="1200" spc="-5" dirty="0">
                <a:latin typeface="Times New Roman"/>
                <a:cs typeface="Times New Roman"/>
              </a:rPr>
              <a:t>properties</a:t>
            </a:r>
            <a:r>
              <a:rPr sz="1200" spc="-5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dirty="0">
                <a:latin typeface="Times New Roman"/>
                <a:cs typeface="Times New Roman"/>
              </a:rPr>
              <a:t>node</a:t>
            </a:r>
            <a:r>
              <a:rPr sz="1200" spc="-60" dirty="0">
                <a:latin typeface="Times New Roman"/>
                <a:cs typeface="Times New Roman"/>
              </a:rPr>
              <a:t> </a:t>
            </a:r>
            <a:r>
              <a:rPr sz="1200" spc="-5" dirty="0">
                <a:latin typeface="Times New Roman"/>
                <a:cs typeface="Times New Roman"/>
              </a:rPr>
              <a:t>(e.g.,</a:t>
            </a:r>
            <a:r>
              <a:rPr sz="1200" spc="-45"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dirty="0">
                <a:latin typeface="Times New Roman"/>
                <a:cs typeface="Times New Roman"/>
              </a:rPr>
              <a:t>specific</a:t>
            </a:r>
            <a:r>
              <a:rPr sz="1200" spc="-50" dirty="0">
                <a:latin typeface="Times New Roman"/>
                <a:cs typeface="Times New Roman"/>
              </a:rPr>
              <a:t> </a:t>
            </a:r>
            <a:r>
              <a:rPr sz="1200" spc="-5" dirty="0">
                <a:latin typeface="Times New Roman"/>
                <a:cs typeface="Times New Roman"/>
              </a:rPr>
              <a:t>data</a:t>
            </a:r>
            <a:r>
              <a:rPr sz="1200" spc="-50" dirty="0">
                <a:latin typeface="Times New Roman"/>
                <a:cs typeface="Times New Roman"/>
              </a:rPr>
              <a:t> </a:t>
            </a:r>
            <a:r>
              <a:rPr sz="1200" spc="-5" dirty="0">
                <a:latin typeface="Times New Roman"/>
                <a:cs typeface="Times New Roman"/>
              </a:rPr>
              <a:t>value</a:t>
            </a:r>
            <a:r>
              <a:rPr sz="1200" spc="-35" dirty="0">
                <a:latin typeface="Times New Roman"/>
                <a:cs typeface="Times New Roman"/>
              </a:rPr>
              <a:t> </a:t>
            </a:r>
            <a:r>
              <a:rPr sz="1200" dirty="0">
                <a:latin typeface="Times New Roman"/>
                <a:cs typeface="Times New Roman"/>
              </a:rPr>
              <a:t>or</a:t>
            </a:r>
            <a:r>
              <a:rPr sz="1200" spc="-60" dirty="0">
                <a:latin typeface="Times New Roman"/>
                <a:cs typeface="Times New Roman"/>
              </a:rPr>
              <a:t> </a:t>
            </a:r>
            <a:r>
              <a:rPr sz="1200" dirty="0">
                <a:latin typeface="Times New Roman"/>
                <a:cs typeface="Times New Roman"/>
              </a:rPr>
              <a:t>state</a:t>
            </a:r>
            <a:r>
              <a:rPr sz="1200" spc="-60" dirty="0">
                <a:latin typeface="Times New Roman"/>
                <a:cs typeface="Times New Roman"/>
              </a:rPr>
              <a:t> </a:t>
            </a:r>
            <a:r>
              <a:rPr sz="1200" spc="-5" dirty="0">
                <a:latin typeface="Times New Roman"/>
                <a:cs typeface="Times New Roman"/>
              </a:rPr>
              <a:t>behavior),</a:t>
            </a:r>
            <a:r>
              <a:rPr sz="1200" spc="-45" dirty="0">
                <a:latin typeface="Times New Roman"/>
                <a:cs typeface="Times New Roman"/>
              </a:rPr>
              <a:t> </a:t>
            </a:r>
            <a:r>
              <a:rPr sz="1200" spc="-5" dirty="0">
                <a:latin typeface="Times New Roman"/>
                <a:cs typeface="Times New Roman"/>
              </a:rPr>
              <a:t>and</a:t>
            </a:r>
            <a:r>
              <a:rPr sz="1200" spc="-45" dirty="0">
                <a:latin typeface="Times New Roman"/>
                <a:cs typeface="Times New Roman"/>
              </a:rPr>
              <a:t> </a:t>
            </a:r>
            <a:r>
              <a:rPr sz="1200" dirty="0">
                <a:latin typeface="Times New Roman"/>
                <a:cs typeface="Times New Roman"/>
              </a:rPr>
              <a:t>link</a:t>
            </a:r>
            <a:r>
              <a:rPr sz="1200" spc="-55" dirty="0">
                <a:latin typeface="Times New Roman"/>
                <a:cs typeface="Times New Roman"/>
              </a:rPr>
              <a:t> </a:t>
            </a:r>
            <a:r>
              <a:rPr sz="1200" spc="-5" dirty="0">
                <a:latin typeface="Times New Roman"/>
                <a:cs typeface="Times New Roman"/>
              </a:rPr>
              <a:t>weights</a:t>
            </a:r>
            <a:r>
              <a:rPr sz="1200" spc="-55" dirty="0">
                <a:latin typeface="Times New Roman"/>
                <a:cs typeface="Times New Roman"/>
              </a:rPr>
              <a:t> </a:t>
            </a:r>
            <a:r>
              <a:rPr sz="1200" dirty="0">
                <a:latin typeface="Times New Roman"/>
                <a:cs typeface="Times New Roman"/>
              </a:rPr>
              <a:t>that</a:t>
            </a:r>
            <a:r>
              <a:rPr sz="1200" spc="-55" dirty="0">
                <a:latin typeface="Times New Roman"/>
                <a:cs typeface="Times New Roman"/>
              </a:rPr>
              <a:t> </a:t>
            </a:r>
            <a:r>
              <a:rPr sz="1200" dirty="0">
                <a:latin typeface="Times New Roman"/>
                <a:cs typeface="Times New Roman"/>
              </a:rPr>
              <a:t>describe  some </a:t>
            </a:r>
            <a:r>
              <a:rPr sz="1200" spc="-5" dirty="0">
                <a:latin typeface="Times New Roman"/>
                <a:cs typeface="Times New Roman"/>
              </a:rPr>
              <a:t>characteristic </a:t>
            </a:r>
            <a:r>
              <a:rPr sz="1200" dirty="0">
                <a:latin typeface="Times New Roman"/>
                <a:cs typeface="Times New Roman"/>
              </a:rPr>
              <a:t>of a</a:t>
            </a:r>
            <a:r>
              <a:rPr sz="1200" spc="-5" dirty="0">
                <a:latin typeface="Times New Roman"/>
                <a:cs typeface="Times New Roman"/>
              </a:rPr>
              <a:t> </a:t>
            </a:r>
            <a:r>
              <a:rPr sz="1200" dirty="0">
                <a:latin typeface="Times New Roman"/>
                <a:cs typeface="Times New Roman"/>
              </a:rPr>
              <a:t>link.</a:t>
            </a:r>
          </a:p>
          <a:p>
            <a:pPr marL="12700" marR="5080" indent="456565" algn="just">
              <a:lnSpc>
                <a:spcPct val="103699"/>
              </a:lnSpc>
              <a:spcBef>
                <a:spcPts val="800"/>
              </a:spcBef>
            </a:pPr>
            <a:r>
              <a:rPr sz="1200" dirty="0">
                <a:latin typeface="Times New Roman"/>
                <a:cs typeface="Times New Roman"/>
              </a:rPr>
              <a:t>The </a:t>
            </a:r>
            <a:r>
              <a:rPr sz="1200" spc="-5" dirty="0">
                <a:latin typeface="Times New Roman"/>
                <a:cs typeface="Times New Roman"/>
              </a:rPr>
              <a:t>symbolic representation </a:t>
            </a:r>
            <a:r>
              <a:rPr sz="1200" dirty="0">
                <a:latin typeface="Times New Roman"/>
                <a:cs typeface="Times New Roman"/>
              </a:rPr>
              <a:t>of a </a:t>
            </a:r>
            <a:r>
              <a:rPr sz="1200" spc="-5" dirty="0">
                <a:latin typeface="Times New Roman"/>
                <a:cs typeface="Times New Roman"/>
              </a:rPr>
              <a:t>graph is shown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a . </a:t>
            </a:r>
            <a:r>
              <a:rPr sz="1200" spc="-5" dirty="0">
                <a:latin typeface="Times New Roman"/>
                <a:cs typeface="Times New Roman"/>
              </a:rPr>
              <a:t>Nodes are represented </a:t>
            </a:r>
            <a:r>
              <a:rPr sz="1200" dirty="0">
                <a:latin typeface="Times New Roman"/>
                <a:cs typeface="Times New Roman"/>
              </a:rPr>
              <a:t>as  </a:t>
            </a:r>
            <a:r>
              <a:rPr sz="1200" spc="-5" dirty="0">
                <a:latin typeface="Times New Roman"/>
                <a:cs typeface="Times New Roman"/>
              </a:rPr>
              <a:t>circles connected </a:t>
            </a:r>
            <a:r>
              <a:rPr sz="1200" spc="10" dirty="0">
                <a:latin typeface="Times New Roman"/>
                <a:cs typeface="Times New Roman"/>
              </a:rPr>
              <a:t>by </a:t>
            </a:r>
            <a:r>
              <a:rPr sz="1200" dirty="0">
                <a:latin typeface="Times New Roman"/>
                <a:cs typeface="Times New Roman"/>
              </a:rPr>
              <a:t>links that take a number of </a:t>
            </a:r>
            <a:r>
              <a:rPr sz="1200" spc="-5" dirty="0">
                <a:latin typeface="Times New Roman"/>
                <a:cs typeface="Times New Roman"/>
              </a:rPr>
              <a:t>different forms. A </a:t>
            </a:r>
            <a:r>
              <a:rPr sz="1200" b="1" spc="-5" dirty="0">
                <a:latin typeface="Times New Roman"/>
                <a:cs typeface="Times New Roman"/>
              </a:rPr>
              <a:t>directed link </a:t>
            </a:r>
            <a:r>
              <a:rPr sz="1200" spc="-5" dirty="0">
                <a:latin typeface="Times New Roman"/>
                <a:cs typeface="Times New Roman"/>
              </a:rPr>
              <a:t>(represented </a:t>
            </a:r>
            <a:r>
              <a:rPr sz="1200" spc="10" dirty="0">
                <a:latin typeface="Times New Roman"/>
                <a:cs typeface="Times New Roman"/>
              </a:rPr>
              <a:t>by  </a:t>
            </a:r>
            <a:r>
              <a:rPr sz="1200" spc="-5" dirty="0">
                <a:latin typeface="Times New Roman"/>
                <a:cs typeface="Times New Roman"/>
              </a:rPr>
              <a:t>an arrow) </a:t>
            </a:r>
            <a:r>
              <a:rPr sz="1200" dirty="0">
                <a:latin typeface="Times New Roman"/>
                <a:cs typeface="Times New Roman"/>
              </a:rPr>
              <a:t>indicates that a </a:t>
            </a:r>
            <a:r>
              <a:rPr sz="1200" spc="-5" dirty="0">
                <a:latin typeface="Times New Roman"/>
                <a:cs typeface="Times New Roman"/>
              </a:rPr>
              <a:t>relationship </a:t>
            </a:r>
            <a:r>
              <a:rPr sz="1200" dirty="0">
                <a:latin typeface="Times New Roman"/>
                <a:cs typeface="Times New Roman"/>
              </a:rPr>
              <a:t>moves in only one </a:t>
            </a:r>
            <a:r>
              <a:rPr sz="1200" spc="-5" dirty="0">
                <a:latin typeface="Times New Roman"/>
                <a:cs typeface="Times New Roman"/>
              </a:rPr>
              <a:t>direction. A </a:t>
            </a:r>
            <a:r>
              <a:rPr sz="1200" b="1" spc="-5" dirty="0">
                <a:latin typeface="Times New Roman"/>
                <a:cs typeface="Times New Roman"/>
              </a:rPr>
              <a:t>bidirectional link,</a:t>
            </a:r>
            <a:r>
              <a:rPr sz="1200" b="1" spc="-80" dirty="0">
                <a:latin typeface="Times New Roman"/>
                <a:cs typeface="Times New Roman"/>
              </a:rPr>
              <a:t> </a:t>
            </a:r>
            <a:r>
              <a:rPr sz="1200" spc="-5" dirty="0">
                <a:latin typeface="Times New Roman"/>
                <a:cs typeface="Times New Roman"/>
              </a:rPr>
              <a:t>also</a:t>
            </a:r>
            <a:endParaRPr sz="1200" dirty="0">
              <a:latin typeface="Times New Roman"/>
              <a:cs typeface="Times New Roman"/>
            </a:endParaRPr>
          </a:p>
        </p:txBody>
      </p:sp>
      <p:sp>
        <p:nvSpPr>
          <p:cNvPr id="6" name="object 6"/>
          <p:cNvSpPr/>
          <p:nvPr/>
        </p:nvSpPr>
        <p:spPr>
          <a:xfrm>
            <a:off x="1371600" y="5041391"/>
            <a:ext cx="5934456" cy="232409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135</a:t>
            </a:fld>
            <a:endParaRPr dirty="0"/>
          </a:p>
        </p:txBody>
      </p:sp>
    </p:spTree>
    <p:extLst>
      <p:ext uri="{BB962C8B-B14F-4D97-AF65-F5344CB8AC3E}">
        <p14:creationId xmlns:p14="http://schemas.microsoft.com/office/powerpoint/2010/main" val="286564633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136</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70270" cy="8250555"/>
          </a:xfrm>
          <a:prstGeom prst="rect">
            <a:avLst/>
          </a:prstGeom>
        </p:spPr>
        <p:txBody>
          <a:bodyPr vert="horz" wrap="square" lIns="0" tIns="7620" rIns="0" bIns="0" rtlCol="0">
            <a:spAutoFit/>
          </a:bodyPr>
          <a:lstStyle/>
          <a:p>
            <a:pPr marL="12700" marR="5715">
              <a:lnSpc>
                <a:spcPct val="102600"/>
              </a:lnSpc>
              <a:spcBef>
                <a:spcPts val="60"/>
              </a:spcBef>
            </a:pPr>
            <a:r>
              <a:rPr sz="1200" spc="-5" dirty="0">
                <a:latin typeface="Times New Roman"/>
                <a:cs typeface="Times New Roman"/>
              </a:rPr>
              <a:t>called </a:t>
            </a:r>
            <a:r>
              <a:rPr sz="1200" dirty="0">
                <a:latin typeface="Times New Roman"/>
                <a:cs typeface="Times New Roman"/>
              </a:rPr>
              <a:t>a </a:t>
            </a:r>
            <a:r>
              <a:rPr sz="1200" spc="-5" dirty="0">
                <a:latin typeface="Times New Roman"/>
                <a:cs typeface="Times New Roman"/>
              </a:rPr>
              <a:t>symmetric </a:t>
            </a:r>
            <a:r>
              <a:rPr sz="1200" dirty="0">
                <a:latin typeface="Times New Roman"/>
                <a:cs typeface="Times New Roman"/>
              </a:rPr>
              <a:t>link, </a:t>
            </a:r>
            <a:r>
              <a:rPr sz="1200" spc="-5" dirty="0">
                <a:latin typeface="Times New Roman"/>
                <a:cs typeface="Times New Roman"/>
              </a:rPr>
              <a:t>implies </a:t>
            </a:r>
            <a:r>
              <a:rPr sz="1200" dirty="0">
                <a:latin typeface="Times New Roman"/>
                <a:cs typeface="Times New Roman"/>
              </a:rPr>
              <a:t>that the relationship applies in both directions. </a:t>
            </a:r>
            <a:r>
              <a:rPr sz="1200" b="1" spc="-5" dirty="0">
                <a:latin typeface="Times New Roman"/>
                <a:cs typeface="Times New Roman"/>
              </a:rPr>
              <a:t>Parallel </a:t>
            </a:r>
            <a:r>
              <a:rPr sz="1200" b="1" dirty="0">
                <a:latin typeface="Times New Roman"/>
                <a:cs typeface="Times New Roman"/>
              </a:rPr>
              <a:t>links </a:t>
            </a:r>
            <a:r>
              <a:rPr sz="1200" spc="-5" dirty="0">
                <a:latin typeface="Times New Roman"/>
                <a:cs typeface="Times New Roman"/>
              </a:rPr>
              <a:t>are  used when </a:t>
            </a:r>
            <a:r>
              <a:rPr sz="1200" dirty="0">
                <a:latin typeface="Times New Roman"/>
                <a:cs typeface="Times New Roman"/>
              </a:rPr>
              <a:t>a number of </a:t>
            </a:r>
            <a:r>
              <a:rPr sz="1200" spc="-5" dirty="0">
                <a:latin typeface="Times New Roman"/>
                <a:cs typeface="Times New Roman"/>
              </a:rPr>
              <a:t>different relationships are established between graph</a:t>
            </a:r>
            <a:r>
              <a:rPr sz="1200" spc="90" dirty="0">
                <a:latin typeface="Times New Roman"/>
                <a:cs typeface="Times New Roman"/>
              </a:rPr>
              <a:t> </a:t>
            </a:r>
            <a:r>
              <a:rPr sz="1200" spc="-5" dirty="0">
                <a:latin typeface="Times New Roman"/>
                <a:cs typeface="Times New Roman"/>
              </a:rPr>
              <a:t>nodes.</a:t>
            </a:r>
            <a:endParaRPr sz="1200" dirty="0">
              <a:latin typeface="Times New Roman"/>
              <a:cs typeface="Times New Roman"/>
            </a:endParaRPr>
          </a:p>
          <a:p>
            <a:pPr marL="12700" marR="6350" indent="494665">
              <a:lnSpc>
                <a:spcPct val="102499"/>
              </a:lnSpc>
              <a:spcBef>
                <a:spcPts val="830"/>
              </a:spcBef>
            </a:pPr>
            <a:r>
              <a:rPr sz="1200" spc="-5" dirty="0">
                <a:latin typeface="Times New Roman"/>
                <a:cs typeface="Times New Roman"/>
              </a:rPr>
              <a:t>As </a:t>
            </a:r>
            <a:r>
              <a:rPr sz="1200" dirty="0">
                <a:latin typeface="Times New Roman"/>
                <a:cs typeface="Times New Roman"/>
              </a:rPr>
              <a:t>a simple </a:t>
            </a:r>
            <a:r>
              <a:rPr sz="1200" spc="-5" dirty="0">
                <a:latin typeface="Times New Roman"/>
                <a:cs typeface="Times New Roman"/>
              </a:rPr>
              <a:t>example, consider </a:t>
            </a:r>
            <a:r>
              <a:rPr sz="1200" dirty="0">
                <a:latin typeface="Times New Roman"/>
                <a:cs typeface="Times New Roman"/>
              </a:rPr>
              <a:t>a portion of a </a:t>
            </a:r>
            <a:r>
              <a:rPr sz="1200" spc="-5" dirty="0">
                <a:latin typeface="Times New Roman"/>
                <a:cs typeface="Times New Roman"/>
              </a:rPr>
              <a:t>graph </a:t>
            </a:r>
            <a:r>
              <a:rPr sz="1200" dirty="0">
                <a:latin typeface="Times New Roman"/>
                <a:cs typeface="Times New Roman"/>
              </a:rPr>
              <a:t>for a word-processing </a:t>
            </a:r>
            <a:r>
              <a:rPr sz="1200" spc="-5" dirty="0">
                <a:latin typeface="Times New Roman"/>
                <a:cs typeface="Times New Roman"/>
              </a:rPr>
              <a:t>application </a:t>
            </a:r>
            <a:r>
              <a:rPr sz="1200" dirty="0">
                <a:latin typeface="Times New Roman"/>
                <a:cs typeface="Times New Roman"/>
              </a:rPr>
              <a:t>(  </a:t>
            </a:r>
            <a:r>
              <a:rPr sz="1200" spc="-5" dirty="0">
                <a:latin typeface="Times New Roman"/>
                <a:cs typeface="Times New Roman"/>
              </a:rPr>
              <a:t>Figure </a:t>
            </a:r>
            <a:r>
              <a:rPr sz="1200" dirty="0">
                <a:latin typeface="Times New Roman"/>
                <a:cs typeface="Times New Roman"/>
              </a:rPr>
              <a:t>23.8b )</a:t>
            </a:r>
            <a:r>
              <a:rPr sz="1200" spc="-5" dirty="0">
                <a:latin typeface="Times New Roman"/>
                <a:cs typeface="Times New Roman"/>
              </a:rPr>
              <a:t> where</a:t>
            </a:r>
            <a:endParaRPr sz="1200" dirty="0">
              <a:latin typeface="Times New Roman"/>
              <a:cs typeface="Times New Roman"/>
            </a:endParaRPr>
          </a:p>
          <a:p>
            <a:pPr marL="469265" marR="3185795">
              <a:lnSpc>
                <a:spcPct val="158800"/>
              </a:lnSpc>
              <a:spcBef>
                <a:spcPts val="5"/>
              </a:spcBef>
            </a:pPr>
            <a:r>
              <a:rPr sz="1200" spc="-5" dirty="0">
                <a:latin typeface="Times New Roman"/>
                <a:cs typeface="Times New Roman"/>
              </a:rPr>
              <a:t>Object #1 = newFile </a:t>
            </a:r>
            <a:r>
              <a:rPr sz="1200" dirty="0">
                <a:latin typeface="Times New Roman"/>
                <a:cs typeface="Times New Roman"/>
              </a:rPr>
              <a:t>(menu </a:t>
            </a:r>
            <a:r>
              <a:rPr sz="1200" spc="-5" dirty="0">
                <a:latin typeface="Times New Roman"/>
                <a:cs typeface="Times New Roman"/>
              </a:rPr>
              <a:t>selection)  Object </a:t>
            </a:r>
            <a:r>
              <a:rPr sz="1200" dirty="0">
                <a:latin typeface="Times New Roman"/>
                <a:cs typeface="Times New Roman"/>
              </a:rPr>
              <a:t>#2 = documentWindow  </a:t>
            </a:r>
            <a:r>
              <a:rPr sz="1200" spc="-5" dirty="0">
                <a:latin typeface="Times New Roman"/>
                <a:cs typeface="Times New Roman"/>
              </a:rPr>
              <a:t>Object </a:t>
            </a:r>
            <a:r>
              <a:rPr sz="1200" dirty="0">
                <a:latin typeface="Times New Roman"/>
                <a:cs typeface="Times New Roman"/>
              </a:rPr>
              <a:t>#3 =</a:t>
            </a:r>
            <a:r>
              <a:rPr sz="1200" spc="-10" dirty="0">
                <a:latin typeface="Times New Roman"/>
                <a:cs typeface="Times New Roman"/>
              </a:rPr>
              <a:t> </a:t>
            </a:r>
            <a:r>
              <a:rPr sz="1200" dirty="0">
                <a:latin typeface="Times New Roman"/>
                <a:cs typeface="Times New Roman"/>
              </a:rPr>
              <a:t>documentText</a:t>
            </a:r>
          </a:p>
          <a:p>
            <a:pPr marL="12700" marR="6350" indent="456565" algn="just">
              <a:lnSpc>
                <a:spcPct val="103400"/>
              </a:lnSpc>
              <a:spcBef>
                <a:spcPts val="815"/>
              </a:spcBef>
            </a:pPr>
            <a:r>
              <a:rPr sz="1200" spc="-5" dirty="0">
                <a:latin typeface="Times New Roman"/>
                <a:cs typeface="Times New Roman"/>
              </a:rPr>
              <a:t>Referring</a:t>
            </a:r>
            <a:r>
              <a:rPr sz="1200" spc="-4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spc="-5" dirty="0">
                <a:latin typeface="Times New Roman"/>
                <a:cs typeface="Times New Roman"/>
              </a:rPr>
              <a:t>figure,</a:t>
            </a:r>
            <a:r>
              <a:rPr sz="1200" spc="-1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menu</a:t>
            </a:r>
            <a:r>
              <a:rPr sz="1200" spc="-30" dirty="0">
                <a:latin typeface="Times New Roman"/>
                <a:cs typeface="Times New Roman"/>
              </a:rPr>
              <a:t> </a:t>
            </a:r>
            <a:r>
              <a:rPr sz="1200" spc="-5" dirty="0">
                <a:latin typeface="Times New Roman"/>
                <a:cs typeface="Times New Roman"/>
              </a:rPr>
              <a:t>select</a:t>
            </a:r>
            <a:r>
              <a:rPr sz="1200" spc="-20" dirty="0">
                <a:latin typeface="Times New Roman"/>
                <a:cs typeface="Times New Roman"/>
              </a:rPr>
              <a:t> </a:t>
            </a:r>
            <a:r>
              <a:rPr sz="1200" dirty="0">
                <a:latin typeface="Times New Roman"/>
                <a:cs typeface="Times New Roman"/>
              </a:rPr>
              <a:t>on</a:t>
            </a:r>
            <a:r>
              <a:rPr sz="1200" spc="-25" dirty="0">
                <a:latin typeface="Times New Roman"/>
                <a:cs typeface="Times New Roman"/>
              </a:rPr>
              <a:t> </a:t>
            </a:r>
            <a:r>
              <a:rPr sz="1200" spc="-5" dirty="0">
                <a:latin typeface="Times New Roman"/>
                <a:cs typeface="Times New Roman"/>
              </a:rPr>
              <a:t>newFile</a:t>
            </a:r>
            <a:r>
              <a:rPr sz="1200" spc="-15" dirty="0">
                <a:latin typeface="Times New Roman"/>
                <a:cs typeface="Times New Roman"/>
              </a:rPr>
              <a:t> </a:t>
            </a:r>
            <a:r>
              <a:rPr sz="1200" spc="-5" dirty="0">
                <a:latin typeface="Times New Roman"/>
                <a:cs typeface="Times New Roman"/>
              </a:rPr>
              <a:t>generates</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document</a:t>
            </a:r>
            <a:r>
              <a:rPr sz="1200" spc="-25" dirty="0">
                <a:latin typeface="Times New Roman"/>
                <a:cs typeface="Times New Roman"/>
              </a:rPr>
              <a:t> </a:t>
            </a:r>
            <a:r>
              <a:rPr sz="1200" dirty="0">
                <a:latin typeface="Times New Roman"/>
                <a:cs typeface="Times New Roman"/>
              </a:rPr>
              <a:t>window.</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node  </a:t>
            </a:r>
            <a:r>
              <a:rPr sz="1200" spc="-5" dirty="0">
                <a:latin typeface="Times New Roman"/>
                <a:cs typeface="Times New Roman"/>
              </a:rPr>
              <a:t>weight </a:t>
            </a:r>
            <a:r>
              <a:rPr sz="1200" spc="5" dirty="0">
                <a:latin typeface="Times New Roman"/>
                <a:cs typeface="Times New Roman"/>
              </a:rPr>
              <a:t>of </a:t>
            </a:r>
            <a:r>
              <a:rPr sz="1200" dirty="0">
                <a:latin typeface="Times New Roman"/>
                <a:cs typeface="Times New Roman"/>
              </a:rPr>
              <a:t>documentWindow </a:t>
            </a:r>
            <a:r>
              <a:rPr sz="1200" spc="-5" dirty="0">
                <a:latin typeface="Times New Roman"/>
                <a:cs typeface="Times New Roman"/>
              </a:rPr>
              <a:t>provides </a:t>
            </a:r>
            <a:r>
              <a:rPr sz="1200" dirty="0">
                <a:latin typeface="Times New Roman"/>
                <a:cs typeface="Times New Roman"/>
              </a:rPr>
              <a:t>a list of the </a:t>
            </a:r>
            <a:r>
              <a:rPr sz="1200" spc="-5" dirty="0">
                <a:latin typeface="Times New Roman"/>
                <a:cs typeface="Times New Roman"/>
              </a:rPr>
              <a:t>window attributes </a:t>
            </a:r>
            <a:r>
              <a:rPr sz="1200" dirty="0">
                <a:latin typeface="Times New Roman"/>
                <a:cs typeface="Times New Roman"/>
              </a:rPr>
              <a:t>that are to be </a:t>
            </a:r>
            <a:r>
              <a:rPr sz="1200" spc="-5" dirty="0">
                <a:latin typeface="Times New Roman"/>
                <a:cs typeface="Times New Roman"/>
              </a:rPr>
              <a:t>expected </a:t>
            </a:r>
            <a:r>
              <a:rPr sz="1200" dirty="0">
                <a:latin typeface="Times New Roman"/>
                <a:cs typeface="Times New Roman"/>
              </a:rPr>
              <a:t>when  the</a:t>
            </a:r>
            <a:r>
              <a:rPr sz="1200" spc="-25" dirty="0">
                <a:latin typeface="Times New Roman"/>
                <a:cs typeface="Times New Roman"/>
              </a:rPr>
              <a:t> </a:t>
            </a:r>
            <a:r>
              <a:rPr sz="1200" spc="-5" dirty="0">
                <a:latin typeface="Times New Roman"/>
                <a:cs typeface="Times New Roman"/>
              </a:rPr>
              <a:t>window</a:t>
            </a:r>
            <a:r>
              <a:rPr sz="1200" spc="-25"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spc="-5" dirty="0">
                <a:latin typeface="Times New Roman"/>
                <a:cs typeface="Times New Roman"/>
              </a:rPr>
              <a:t>generated.</a:t>
            </a:r>
            <a:r>
              <a:rPr sz="1200" spc="-1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link</a:t>
            </a:r>
            <a:r>
              <a:rPr sz="1200" spc="-20" dirty="0">
                <a:latin typeface="Times New Roman"/>
                <a:cs typeface="Times New Roman"/>
              </a:rPr>
              <a:t> </a:t>
            </a:r>
            <a:r>
              <a:rPr sz="1200" spc="-5" dirty="0">
                <a:latin typeface="Times New Roman"/>
                <a:cs typeface="Times New Roman"/>
              </a:rPr>
              <a:t>weight</a:t>
            </a:r>
            <a:r>
              <a:rPr sz="1200" spc="-20" dirty="0">
                <a:latin typeface="Times New Roman"/>
                <a:cs typeface="Times New Roman"/>
              </a:rPr>
              <a:t> </a:t>
            </a:r>
            <a:r>
              <a:rPr sz="1200" spc="-5" dirty="0">
                <a:latin typeface="Times New Roman"/>
                <a:cs typeface="Times New Roman"/>
              </a:rPr>
              <a:t>indicates</a:t>
            </a:r>
            <a:r>
              <a:rPr sz="1200" spc="-1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window</a:t>
            </a:r>
            <a:r>
              <a:rPr sz="1200" spc="-25" dirty="0">
                <a:latin typeface="Times New Roman"/>
                <a:cs typeface="Times New Roman"/>
              </a:rPr>
              <a:t> </a:t>
            </a:r>
            <a:r>
              <a:rPr sz="1200" dirty="0">
                <a:latin typeface="Times New Roman"/>
                <a:cs typeface="Times New Roman"/>
              </a:rPr>
              <a:t>must</a:t>
            </a:r>
            <a:r>
              <a:rPr sz="1200" spc="-15"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spc="-5" dirty="0">
                <a:latin typeface="Times New Roman"/>
                <a:cs typeface="Times New Roman"/>
              </a:rPr>
              <a:t>generated</a:t>
            </a:r>
            <a:r>
              <a:rPr sz="1200" spc="-2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5" dirty="0">
                <a:latin typeface="Times New Roman"/>
                <a:cs typeface="Times New Roman"/>
              </a:rPr>
              <a:t>less</a:t>
            </a:r>
            <a:r>
              <a:rPr sz="1200" spc="-20" dirty="0">
                <a:latin typeface="Times New Roman"/>
                <a:cs typeface="Times New Roman"/>
              </a:rPr>
              <a:t> </a:t>
            </a:r>
            <a:r>
              <a:rPr sz="1200" dirty="0">
                <a:latin typeface="Times New Roman"/>
                <a:cs typeface="Times New Roman"/>
              </a:rPr>
              <a:t>than</a:t>
            </a:r>
          </a:p>
          <a:p>
            <a:pPr marL="12700" marR="7620" algn="just">
              <a:lnSpc>
                <a:spcPct val="102899"/>
              </a:lnSpc>
              <a:spcBef>
                <a:spcPts val="5"/>
              </a:spcBef>
            </a:pPr>
            <a:r>
              <a:rPr sz="1200" dirty="0">
                <a:latin typeface="Times New Roman"/>
                <a:cs typeface="Times New Roman"/>
              </a:rPr>
              <a:t>1.0 </a:t>
            </a:r>
            <a:r>
              <a:rPr sz="1200" spc="-5" dirty="0">
                <a:latin typeface="Times New Roman"/>
                <a:cs typeface="Times New Roman"/>
              </a:rPr>
              <a:t>second. An </a:t>
            </a:r>
            <a:r>
              <a:rPr sz="1200" dirty="0">
                <a:latin typeface="Times New Roman"/>
                <a:cs typeface="Times New Roman"/>
              </a:rPr>
              <a:t>undirected link </a:t>
            </a:r>
            <a:r>
              <a:rPr sz="1200" spc="-5" dirty="0">
                <a:latin typeface="Times New Roman"/>
                <a:cs typeface="Times New Roman"/>
              </a:rPr>
              <a:t>establishes </a:t>
            </a:r>
            <a:r>
              <a:rPr sz="1200" dirty="0">
                <a:latin typeface="Times New Roman"/>
                <a:cs typeface="Times New Roman"/>
              </a:rPr>
              <a:t>a symmetric relationship </a:t>
            </a:r>
            <a:r>
              <a:rPr sz="1200" spc="-5" dirty="0">
                <a:latin typeface="Times New Roman"/>
                <a:cs typeface="Times New Roman"/>
              </a:rPr>
              <a:t>between </a:t>
            </a:r>
            <a:r>
              <a:rPr sz="1200" dirty="0">
                <a:latin typeface="Times New Roman"/>
                <a:cs typeface="Times New Roman"/>
              </a:rPr>
              <a:t>the </a:t>
            </a:r>
            <a:r>
              <a:rPr sz="1200" spc="-5" dirty="0">
                <a:latin typeface="Times New Roman"/>
                <a:cs typeface="Times New Roman"/>
              </a:rPr>
              <a:t>newFile </a:t>
            </a:r>
            <a:r>
              <a:rPr sz="1200" dirty="0">
                <a:latin typeface="Times New Roman"/>
                <a:cs typeface="Times New Roman"/>
              </a:rPr>
              <a:t>menu  </a:t>
            </a:r>
            <a:r>
              <a:rPr sz="1200" spc="-5" dirty="0">
                <a:latin typeface="Times New Roman"/>
                <a:cs typeface="Times New Roman"/>
              </a:rPr>
              <a:t>selection and </a:t>
            </a:r>
            <a:r>
              <a:rPr sz="1200" dirty="0">
                <a:latin typeface="Times New Roman"/>
                <a:cs typeface="Times New Roman"/>
              </a:rPr>
              <a:t>documentText, </a:t>
            </a:r>
            <a:r>
              <a:rPr sz="1200" spc="-5" dirty="0">
                <a:latin typeface="Times New Roman"/>
                <a:cs typeface="Times New Roman"/>
              </a:rPr>
              <a:t>and parallel </a:t>
            </a:r>
            <a:r>
              <a:rPr sz="1200" dirty="0">
                <a:latin typeface="Times New Roman"/>
                <a:cs typeface="Times New Roman"/>
              </a:rPr>
              <a:t>links </a:t>
            </a:r>
            <a:r>
              <a:rPr sz="1200" spc="-5" dirty="0">
                <a:latin typeface="Times New Roman"/>
                <a:cs typeface="Times New Roman"/>
              </a:rPr>
              <a:t>indicate relationships between </a:t>
            </a:r>
            <a:r>
              <a:rPr sz="1200" dirty="0">
                <a:latin typeface="Times New Roman"/>
                <a:cs typeface="Times New Roman"/>
              </a:rPr>
              <a:t>documentWindow  </a:t>
            </a:r>
            <a:r>
              <a:rPr sz="1200" spc="-5" dirty="0">
                <a:latin typeface="Times New Roman"/>
                <a:cs typeface="Times New Roman"/>
              </a:rPr>
              <a:t>and documentText.</a:t>
            </a:r>
            <a:endParaRPr sz="1200" dirty="0">
              <a:latin typeface="Times New Roman"/>
              <a:cs typeface="Times New Roman"/>
            </a:endParaRPr>
          </a:p>
          <a:p>
            <a:pPr marL="12700" marR="6985" indent="456565" algn="just">
              <a:lnSpc>
                <a:spcPct val="102899"/>
              </a:lnSpc>
              <a:spcBef>
                <a:spcPts val="825"/>
              </a:spcBef>
            </a:pPr>
            <a:r>
              <a:rPr sz="1200" spc="-5" dirty="0">
                <a:latin typeface="Times New Roman"/>
                <a:cs typeface="Times New Roman"/>
              </a:rPr>
              <a:t>we</a:t>
            </a:r>
            <a:r>
              <a:rPr sz="1200" spc="-45" dirty="0">
                <a:latin typeface="Times New Roman"/>
                <a:cs typeface="Times New Roman"/>
              </a:rPr>
              <a:t> </a:t>
            </a:r>
            <a:r>
              <a:rPr sz="1200" spc="-5" dirty="0">
                <a:latin typeface="Times New Roman"/>
                <a:cs typeface="Times New Roman"/>
              </a:rPr>
              <a:t>can</a:t>
            </a:r>
            <a:r>
              <a:rPr sz="1200" spc="-35" dirty="0">
                <a:latin typeface="Times New Roman"/>
                <a:cs typeface="Times New Roman"/>
              </a:rPr>
              <a:t> </a:t>
            </a:r>
            <a:r>
              <a:rPr sz="1200" dirty="0">
                <a:latin typeface="Times New Roman"/>
                <a:cs typeface="Times New Roman"/>
              </a:rPr>
              <a:t>then</a:t>
            </a:r>
            <a:r>
              <a:rPr sz="1200" spc="-40" dirty="0">
                <a:latin typeface="Times New Roman"/>
                <a:cs typeface="Times New Roman"/>
              </a:rPr>
              <a:t> </a:t>
            </a:r>
            <a:r>
              <a:rPr sz="1200" dirty="0">
                <a:latin typeface="Times New Roman"/>
                <a:cs typeface="Times New Roman"/>
              </a:rPr>
              <a:t>derive</a:t>
            </a:r>
            <a:r>
              <a:rPr sz="1200" spc="-40"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dirty="0">
                <a:latin typeface="Times New Roman"/>
                <a:cs typeface="Times New Roman"/>
              </a:rPr>
              <a:t>cases</a:t>
            </a:r>
            <a:r>
              <a:rPr sz="1200" spc="-35" dirty="0">
                <a:latin typeface="Times New Roman"/>
                <a:cs typeface="Times New Roman"/>
              </a:rPr>
              <a:t> </a:t>
            </a:r>
            <a:r>
              <a:rPr sz="1200" spc="5" dirty="0">
                <a:latin typeface="Times New Roman"/>
                <a:cs typeface="Times New Roman"/>
              </a:rPr>
              <a:t>by</a:t>
            </a:r>
            <a:r>
              <a:rPr sz="1200" spc="-55" dirty="0">
                <a:latin typeface="Times New Roman"/>
                <a:cs typeface="Times New Roman"/>
              </a:rPr>
              <a:t> </a:t>
            </a:r>
            <a:r>
              <a:rPr sz="1200" dirty="0">
                <a:latin typeface="Times New Roman"/>
                <a:cs typeface="Times New Roman"/>
              </a:rPr>
              <a:t>traversing</a:t>
            </a:r>
            <a:r>
              <a:rPr sz="1200" spc="-4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graph</a:t>
            </a:r>
            <a:r>
              <a:rPr sz="1200" spc="-3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covering</a:t>
            </a:r>
            <a:r>
              <a:rPr sz="1200" spc="-40" dirty="0">
                <a:latin typeface="Times New Roman"/>
                <a:cs typeface="Times New Roman"/>
              </a:rPr>
              <a:t> </a:t>
            </a:r>
            <a:r>
              <a:rPr sz="1200" spc="-5" dirty="0">
                <a:latin typeface="Times New Roman"/>
                <a:cs typeface="Times New Roman"/>
              </a:rPr>
              <a:t>each</a:t>
            </a:r>
            <a:r>
              <a:rPr sz="1200" spc="-35" dirty="0">
                <a:latin typeface="Times New Roman"/>
                <a:cs typeface="Times New Roman"/>
              </a:rPr>
              <a:t> </a:t>
            </a:r>
            <a:r>
              <a:rPr sz="1200" spc="5" dirty="0">
                <a:latin typeface="Times New Roman"/>
                <a:cs typeface="Times New Roman"/>
              </a:rPr>
              <a:t>of</a:t>
            </a:r>
            <a:r>
              <a:rPr sz="1200" spc="-4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5" dirty="0">
                <a:latin typeface="Times New Roman"/>
                <a:cs typeface="Times New Roman"/>
              </a:rPr>
              <a:t>relationships  shown.</a:t>
            </a:r>
            <a:r>
              <a:rPr sz="1200" spc="-35" dirty="0">
                <a:latin typeface="Times New Roman"/>
                <a:cs typeface="Times New Roman"/>
              </a:rPr>
              <a:t> </a:t>
            </a:r>
            <a:r>
              <a:rPr sz="1200" spc="-5" dirty="0">
                <a:latin typeface="Times New Roman"/>
                <a:cs typeface="Times New Roman"/>
              </a:rPr>
              <a:t>These</a:t>
            </a:r>
            <a:r>
              <a:rPr sz="1200" spc="-20" dirty="0">
                <a:latin typeface="Times New Roman"/>
                <a:cs typeface="Times New Roman"/>
              </a:rPr>
              <a:t> </a:t>
            </a:r>
            <a:r>
              <a:rPr sz="1200" dirty="0">
                <a:latin typeface="Times New Roman"/>
                <a:cs typeface="Times New Roman"/>
              </a:rPr>
              <a:t>test</a:t>
            </a:r>
            <a:r>
              <a:rPr sz="1200" spc="-25" dirty="0">
                <a:latin typeface="Times New Roman"/>
                <a:cs typeface="Times New Roman"/>
              </a:rPr>
              <a:t> </a:t>
            </a:r>
            <a:r>
              <a:rPr sz="1200" spc="-5" dirty="0">
                <a:latin typeface="Times New Roman"/>
                <a:cs typeface="Times New Roman"/>
              </a:rPr>
              <a:t>cases</a:t>
            </a:r>
            <a:r>
              <a:rPr sz="1200" spc="-30"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spc="-5" dirty="0">
                <a:latin typeface="Times New Roman"/>
                <a:cs typeface="Times New Roman"/>
              </a:rPr>
              <a:t>designed</a:t>
            </a:r>
            <a:r>
              <a:rPr sz="1200" spc="-2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spc="-5" dirty="0">
                <a:latin typeface="Times New Roman"/>
                <a:cs typeface="Times New Roman"/>
              </a:rPr>
              <a:t>an</a:t>
            </a:r>
            <a:r>
              <a:rPr sz="1200" spc="-20" dirty="0">
                <a:latin typeface="Times New Roman"/>
                <a:cs typeface="Times New Roman"/>
              </a:rPr>
              <a:t> </a:t>
            </a:r>
            <a:r>
              <a:rPr sz="1200" spc="-5" dirty="0">
                <a:latin typeface="Times New Roman"/>
                <a:cs typeface="Times New Roman"/>
              </a:rPr>
              <a:t>attempt</a:t>
            </a:r>
            <a:r>
              <a:rPr sz="1200" spc="-1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find</a:t>
            </a:r>
            <a:r>
              <a:rPr sz="1200" spc="-35" dirty="0">
                <a:latin typeface="Times New Roman"/>
                <a:cs typeface="Times New Roman"/>
              </a:rPr>
              <a:t> </a:t>
            </a:r>
            <a:r>
              <a:rPr sz="1200" spc="-5" dirty="0">
                <a:latin typeface="Times New Roman"/>
                <a:cs typeface="Times New Roman"/>
              </a:rPr>
              <a:t>errors</a:t>
            </a:r>
            <a:r>
              <a:rPr sz="1200"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spc="5" dirty="0">
                <a:latin typeface="Times New Roman"/>
                <a:cs typeface="Times New Roman"/>
              </a:rPr>
              <a:t>any</a:t>
            </a:r>
            <a:r>
              <a:rPr sz="1200" spc="-4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relationships.</a:t>
            </a:r>
            <a:r>
              <a:rPr sz="1200" spc="-30" dirty="0">
                <a:latin typeface="Times New Roman"/>
                <a:cs typeface="Times New Roman"/>
              </a:rPr>
              <a:t> </a:t>
            </a:r>
            <a:r>
              <a:rPr sz="1200" spc="-5" dirty="0">
                <a:latin typeface="Times New Roman"/>
                <a:cs typeface="Times New Roman"/>
              </a:rPr>
              <a:t>Beizer  describes </a:t>
            </a:r>
            <a:r>
              <a:rPr sz="1200" dirty="0">
                <a:latin typeface="Times New Roman"/>
                <a:cs typeface="Times New Roman"/>
              </a:rPr>
              <a:t>a number of behavioral </a:t>
            </a:r>
            <a:r>
              <a:rPr sz="1200" spc="-5" dirty="0">
                <a:latin typeface="Times New Roman"/>
                <a:cs typeface="Times New Roman"/>
              </a:rPr>
              <a:t>testing </a:t>
            </a:r>
            <a:r>
              <a:rPr sz="1200" dirty="0">
                <a:latin typeface="Times New Roman"/>
                <a:cs typeface="Times New Roman"/>
              </a:rPr>
              <a:t>methods that </a:t>
            </a:r>
            <a:r>
              <a:rPr sz="1200" spc="-5" dirty="0">
                <a:latin typeface="Times New Roman"/>
                <a:cs typeface="Times New Roman"/>
              </a:rPr>
              <a:t>can </a:t>
            </a:r>
            <a:r>
              <a:rPr sz="1200" dirty="0">
                <a:latin typeface="Times New Roman"/>
                <a:cs typeface="Times New Roman"/>
              </a:rPr>
              <a:t>make use of</a:t>
            </a:r>
            <a:r>
              <a:rPr sz="1200" spc="-25" dirty="0">
                <a:latin typeface="Times New Roman"/>
                <a:cs typeface="Times New Roman"/>
              </a:rPr>
              <a:t> </a:t>
            </a:r>
            <a:r>
              <a:rPr sz="1200" spc="-5" dirty="0">
                <a:latin typeface="Times New Roman"/>
                <a:cs typeface="Times New Roman"/>
              </a:rPr>
              <a:t>graphs:</a:t>
            </a:r>
            <a:endParaRPr sz="1200" dirty="0">
              <a:latin typeface="Times New Roman"/>
              <a:cs typeface="Times New Roman"/>
            </a:endParaRPr>
          </a:p>
          <a:p>
            <a:pPr marL="12700" marR="5080" indent="456565" algn="just">
              <a:lnSpc>
                <a:spcPct val="102899"/>
              </a:lnSpc>
              <a:spcBef>
                <a:spcPts val="819"/>
              </a:spcBef>
            </a:pPr>
            <a:r>
              <a:rPr sz="1200" b="1" spc="-5" dirty="0">
                <a:latin typeface="Times New Roman"/>
                <a:cs typeface="Times New Roman"/>
              </a:rPr>
              <a:t>Transaction flow modeling</a:t>
            </a:r>
            <a:r>
              <a:rPr sz="1200" spc="-5" dirty="0">
                <a:latin typeface="Times New Roman"/>
                <a:cs typeface="Times New Roman"/>
              </a:rPr>
              <a:t>. </a:t>
            </a:r>
            <a:r>
              <a:rPr sz="1200" dirty="0">
                <a:latin typeface="Times New Roman"/>
                <a:cs typeface="Times New Roman"/>
              </a:rPr>
              <a:t>The </a:t>
            </a:r>
            <a:r>
              <a:rPr sz="1200" spc="-5" dirty="0">
                <a:latin typeface="Times New Roman"/>
                <a:cs typeface="Times New Roman"/>
              </a:rPr>
              <a:t>nodes represent steps </a:t>
            </a:r>
            <a:r>
              <a:rPr sz="1200" dirty="0">
                <a:latin typeface="Times New Roman"/>
                <a:cs typeface="Times New Roman"/>
              </a:rPr>
              <a:t>in some </a:t>
            </a:r>
            <a:r>
              <a:rPr sz="1200" spc="-5" dirty="0">
                <a:latin typeface="Times New Roman"/>
                <a:cs typeface="Times New Roman"/>
              </a:rPr>
              <a:t>transaction (e.g., </a:t>
            </a:r>
            <a:r>
              <a:rPr sz="1200" dirty="0">
                <a:latin typeface="Times New Roman"/>
                <a:cs typeface="Times New Roman"/>
              </a:rPr>
              <a:t>the</a:t>
            </a:r>
            <a:r>
              <a:rPr sz="1200" spc="-135" dirty="0">
                <a:latin typeface="Times New Roman"/>
                <a:cs typeface="Times New Roman"/>
              </a:rPr>
              <a:t> </a:t>
            </a:r>
            <a:r>
              <a:rPr sz="1200" spc="-5" dirty="0">
                <a:latin typeface="Times New Roman"/>
                <a:cs typeface="Times New Roman"/>
              </a:rPr>
              <a:t>steps  required </a:t>
            </a:r>
            <a:r>
              <a:rPr sz="1200" dirty="0">
                <a:latin typeface="Times New Roman"/>
                <a:cs typeface="Times New Roman"/>
              </a:rPr>
              <a:t>to make </a:t>
            </a:r>
            <a:r>
              <a:rPr sz="1200" spc="-5" dirty="0">
                <a:latin typeface="Times New Roman"/>
                <a:cs typeface="Times New Roman"/>
              </a:rPr>
              <a:t>an airline reservation </a:t>
            </a:r>
            <a:r>
              <a:rPr sz="1200" dirty="0">
                <a:latin typeface="Times New Roman"/>
                <a:cs typeface="Times New Roman"/>
              </a:rPr>
              <a:t>using </a:t>
            </a:r>
            <a:r>
              <a:rPr sz="1200" spc="-5" dirty="0">
                <a:latin typeface="Times New Roman"/>
                <a:cs typeface="Times New Roman"/>
              </a:rPr>
              <a:t>an </a:t>
            </a:r>
            <a:r>
              <a:rPr sz="1200" dirty="0">
                <a:latin typeface="Times New Roman"/>
                <a:cs typeface="Times New Roman"/>
              </a:rPr>
              <a:t>online </a:t>
            </a:r>
            <a:r>
              <a:rPr sz="1200" spc="-5" dirty="0">
                <a:latin typeface="Times New Roman"/>
                <a:cs typeface="Times New Roman"/>
              </a:rPr>
              <a:t>service), and </a:t>
            </a:r>
            <a:r>
              <a:rPr sz="1200" dirty="0">
                <a:latin typeface="Times New Roman"/>
                <a:cs typeface="Times New Roman"/>
              </a:rPr>
              <a:t>the links </a:t>
            </a:r>
            <a:r>
              <a:rPr sz="1200" spc="-5" dirty="0">
                <a:latin typeface="Times New Roman"/>
                <a:cs typeface="Times New Roman"/>
              </a:rPr>
              <a:t>represent </a:t>
            </a:r>
            <a:r>
              <a:rPr sz="1200" dirty="0">
                <a:latin typeface="Times New Roman"/>
                <a:cs typeface="Times New Roman"/>
              </a:rPr>
              <a:t>the</a:t>
            </a:r>
            <a:r>
              <a:rPr sz="1200" spc="-110" dirty="0">
                <a:latin typeface="Times New Roman"/>
                <a:cs typeface="Times New Roman"/>
              </a:rPr>
              <a:t> </a:t>
            </a:r>
            <a:r>
              <a:rPr sz="1200" spc="-5" dirty="0">
                <a:latin typeface="Times New Roman"/>
                <a:cs typeface="Times New Roman"/>
              </a:rPr>
              <a:t>logical  connection between</a:t>
            </a:r>
            <a:r>
              <a:rPr sz="1200" dirty="0">
                <a:latin typeface="Times New Roman"/>
                <a:cs typeface="Times New Roman"/>
              </a:rPr>
              <a:t> </a:t>
            </a:r>
            <a:r>
              <a:rPr sz="1200" spc="-5" dirty="0">
                <a:latin typeface="Times New Roman"/>
                <a:cs typeface="Times New Roman"/>
              </a:rPr>
              <a:t>steps</a:t>
            </a:r>
            <a:endParaRPr sz="1200" dirty="0">
              <a:latin typeface="Times New Roman"/>
              <a:cs typeface="Times New Roman"/>
            </a:endParaRPr>
          </a:p>
          <a:p>
            <a:pPr marL="12700" marR="6350" indent="456565" algn="just">
              <a:lnSpc>
                <a:spcPct val="102899"/>
              </a:lnSpc>
              <a:spcBef>
                <a:spcPts val="825"/>
              </a:spcBef>
            </a:pPr>
            <a:r>
              <a:rPr sz="1200" b="1" spc="-5" dirty="0">
                <a:latin typeface="Times New Roman"/>
                <a:cs typeface="Times New Roman"/>
              </a:rPr>
              <a:t>Finite</a:t>
            </a:r>
            <a:r>
              <a:rPr sz="1200" b="1" spc="-45" dirty="0">
                <a:latin typeface="Times New Roman"/>
                <a:cs typeface="Times New Roman"/>
              </a:rPr>
              <a:t> </a:t>
            </a:r>
            <a:r>
              <a:rPr sz="1200" b="1" spc="-5" dirty="0">
                <a:latin typeface="Times New Roman"/>
                <a:cs typeface="Times New Roman"/>
              </a:rPr>
              <a:t>state</a:t>
            </a:r>
            <a:r>
              <a:rPr sz="1200" b="1" spc="-30" dirty="0">
                <a:latin typeface="Times New Roman"/>
                <a:cs typeface="Times New Roman"/>
              </a:rPr>
              <a:t> </a:t>
            </a:r>
            <a:r>
              <a:rPr sz="1200" b="1" spc="-5" dirty="0">
                <a:latin typeface="Times New Roman"/>
                <a:cs typeface="Times New Roman"/>
              </a:rPr>
              <a:t>modeling</a:t>
            </a:r>
            <a:r>
              <a:rPr sz="1200" spc="-5" dirty="0">
                <a:latin typeface="Times New Roman"/>
                <a:cs typeface="Times New Roman"/>
              </a:rPr>
              <a:t>.</a:t>
            </a:r>
            <a:r>
              <a:rPr sz="1200" spc="-4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nodes</a:t>
            </a:r>
            <a:r>
              <a:rPr sz="1200" spc="-40" dirty="0">
                <a:latin typeface="Times New Roman"/>
                <a:cs typeface="Times New Roman"/>
              </a:rPr>
              <a:t> </a:t>
            </a:r>
            <a:r>
              <a:rPr sz="1200" spc="-5" dirty="0">
                <a:latin typeface="Times New Roman"/>
                <a:cs typeface="Times New Roman"/>
              </a:rPr>
              <a:t>represent</a:t>
            </a:r>
            <a:r>
              <a:rPr sz="1200" spc="-35" dirty="0">
                <a:latin typeface="Times New Roman"/>
                <a:cs typeface="Times New Roman"/>
              </a:rPr>
              <a:t> </a:t>
            </a:r>
            <a:r>
              <a:rPr sz="1200" spc="-5" dirty="0">
                <a:latin typeface="Times New Roman"/>
                <a:cs typeface="Times New Roman"/>
              </a:rPr>
              <a:t>different</a:t>
            </a:r>
            <a:r>
              <a:rPr sz="1200" spc="-35" dirty="0">
                <a:latin typeface="Times New Roman"/>
                <a:cs typeface="Times New Roman"/>
              </a:rPr>
              <a:t> </a:t>
            </a:r>
            <a:r>
              <a:rPr sz="1200" spc="-5" dirty="0">
                <a:latin typeface="Times New Roman"/>
                <a:cs typeface="Times New Roman"/>
              </a:rPr>
              <a:t>user-observable</a:t>
            </a:r>
            <a:r>
              <a:rPr sz="1200" spc="-45" dirty="0">
                <a:latin typeface="Times New Roman"/>
                <a:cs typeface="Times New Roman"/>
              </a:rPr>
              <a:t> </a:t>
            </a:r>
            <a:r>
              <a:rPr sz="1200" spc="-5" dirty="0">
                <a:latin typeface="Times New Roman"/>
                <a:cs typeface="Times New Roman"/>
              </a:rPr>
              <a:t>states</a:t>
            </a:r>
            <a:r>
              <a:rPr sz="1200" spc="-20"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software  (e.g., each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“screens” </a:t>
            </a:r>
            <a:r>
              <a:rPr sz="1200" dirty="0">
                <a:latin typeface="Times New Roman"/>
                <a:cs typeface="Times New Roman"/>
              </a:rPr>
              <a:t>that </a:t>
            </a:r>
            <a:r>
              <a:rPr sz="1200" spc="-5" dirty="0">
                <a:latin typeface="Times New Roman"/>
                <a:cs typeface="Times New Roman"/>
              </a:rPr>
              <a:t>appear as an </a:t>
            </a:r>
            <a:r>
              <a:rPr sz="1200" dirty="0">
                <a:latin typeface="Times New Roman"/>
                <a:cs typeface="Times New Roman"/>
              </a:rPr>
              <a:t>order entry </a:t>
            </a:r>
            <a:r>
              <a:rPr sz="1200" spc="-5" dirty="0">
                <a:latin typeface="Times New Roman"/>
                <a:cs typeface="Times New Roman"/>
              </a:rPr>
              <a:t>clerk </a:t>
            </a:r>
            <a:r>
              <a:rPr sz="1200" dirty="0">
                <a:latin typeface="Times New Roman"/>
                <a:cs typeface="Times New Roman"/>
              </a:rPr>
              <a:t>takes a phone </a:t>
            </a:r>
            <a:r>
              <a:rPr sz="1200" spc="-5" dirty="0">
                <a:latin typeface="Times New Roman"/>
                <a:cs typeface="Times New Roman"/>
              </a:rPr>
              <a:t>order), and </a:t>
            </a:r>
            <a:r>
              <a:rPr sz="1200" dirty="0">
                <a:latin typeface="Times New Roman"/>
                <a:cs typeface="Times New Roman"/>
              </a:rPr>
              <a:t>the links  </a:t>
            </a:r>
            <a:r>
              <a:rPr sz="1200" spc="-5" dirty="0">
                <a:latin typeface="Times New Roman"/>
                <a:cs typeface="Times New Roman"/>
              </a:rPr>
              <a:t>represent </a:t>
            </a:r>
            <a:r>
              <a:rPr sz="1200" dirty="0">
                <a:latin typeface="Times New Roman"/>
                <a:cs typeface="Times New Roman"/>
              </a:rPr>
              <a:t>the </a:t>
            </a:r>
            <a:r>
              <a:rPr sz="1200" spc="-5" dirty="0">
                <a:latin typeface="Times New Roman"/>
                <a:cs typeface="Times New Roman"/>
              </a:rPr>
              <a:t>transitions that occur </a:t>
            </a:r>
            <a:r>
              <a:rPr sz="1200" dirty="0">
                <a:latin typeface="Times New Roman"/>
                <a:cs typeface="Times New Roman"/>
              </a:rPr>
              <a:t>to move </a:t>
            </a:r>
            <a:r>
              <a:rPr sz="1200" spc="-5" dirty="0">
                <a:latin typeface="Times New Roman"/>
                <a:cs typeface="Times New Roman"/>
              </a:rPr>
              <a:t>from </a:t>
            </a:r>
            <a:r>
              <a:rPr sz="1200" dirty="0">
                <a:latin typeface="Times New Roman"/>
                <a:cs typeface="Times New Roman"/>
              </a:rPr>
              <a:t>state to </a:t>
            </a:r>
            <a:r>
              <a:rPr sz="1200" spc="-5" dirty="0">
                <a:latin typeface="Times New Roman"/>
                <a:cs typeface="Times New Roman"/>
              </a:rPr>
              <a:t>state</a:t>
            </a:r>
            <a:r>
              <a:rPr sz="1200" spc="25" dirty="0">
                <a:latin typeface="Times New Roman"/>
                <a:cs typeface="Times New Roman"/>
              </a:rPr>
              <a:t> </a:t>
            </a:r>
            <a:r>
              <a:rPr sz="1200" dirty="0">
                <a:latin typeface="Times New Roman"/>
                <a:cs typeface="Times New Roman"/>
              </a:rPr>
              <a:t>input).</a:t>
            </a:r>
          </a:p>
          <a:p>
            <a:pPr marL="12700" marR="6350" indent="456565" algn="just">
              <a:lnSpc>
                <a:spcPct val="102499"/>
              </a:lnSpc>
              <a:spcBef>
                <a:spcPts val="825"/>
              </a:spcBef>
            </a:pPr>
            <a:r>
              <a:rPr sz="1200" b="1" spc="-5" dirty="0">
                <a:latin typeface="Times New Roman"/>
                <a:cs typeface="Times New Roman"/>
              </a:rPr>
              <a:t>Data</a:t>
            </a:r>
            <a:r>
              <a:rPr sz="1200" b="1" spc="-20" dirty="0">
                <a:latin typeface="Times New Roman"/>
                <a:cs typeface="Times New Roman"/>
              </a:rPr>
              <a:t> </a:t>
            </a:r>
            <a:r>
              <a:rPr sz="1200" b="1" dirty="0">
                <a:latin typeface="Times New Roman"/>
                <a:cs typeface="Times New Roman"/>
              </a:rPr>
              <a:t>flow</a:t>
            </a:r>
            <a:r>
              <a:rPr sz="1200" b="1" spc="-10" dirty="0">
                <a:latin typeface="Times New Roman"/>
                <a:cs typeface="Times New Roman"/>
              </a:rPr>
              <a:t> </a:t>
            </a:r>
            <a:r>
              <a:rPr sz="1200" b="1" spc="-5" dirty="0">
                <a:latin typeface="Times New Roman"/>
                <a:cs typeface="Times New Roman"/>
              </a:rPr>
              <a:t>modeling</a:t>
            </a:r>
            <a:r>
              <a:rPr sz="1200" spc="-5" dirty="0">
                <a:latin typeface="Times New Roman"/>
                <a:cs typeface="Times New Roman"/>
              </a:rPr>
              <a:t>.</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nodes</a:t>
            </a:r>
            <a:r>
              <a:rPr sz="1200" spc="-20"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dirty="0">
                <a:latin typeface="Times New Roman"/>
                <a:cs typeface="Times New Roman"/>
              </a:rPr>
              <a:t>data</a:t>
            </a:r>
            <a:r>
              <a:rPr sz="1200" spc="-20" dirty="0">
                <a:latin typeface="Times New Roman"/>
                <a:cs typeface="Times New Roman"/>
              </a:rPr>
              <a:t> </a:t>
            </a:r>
            <a:r>
              <a:rPr sz="1200" spc="-5" dirty="0">
                <a:latin typeface="Times New Roman"/>
                <a:cs typeface="Times New Roman"/>
              </a:rPr>
              <a:t>objects, and</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links</a:t>
            </a:r>
            <a:r>
              <a:rPr sz="1200" spc="-20" dirty="0">
                <a:latin typeface="Times New Roman"/>
                <a:cs typeface="Times New Roman"/>
              </a:rPr>
              <a:t> </a:t>
            </a:r>
            <a:r>
              <a:rPr sz="1200" spc="-5" dirty="0">
                <a:latin typeface="Times New Roman"/>
                <a:cs typeface="Times New Roman"/>
              </a:rPr>
              <a:t>are</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transformations</a:t>
            </a:r>
            <a:r>
              <a:rPr sz="1200" spc="-20" dirty="0">
                <a:latin typeface="Times New Roman"/>
                <a:cs typeface="Times New Roman"/>
              </a:rPr>
              <a:t> </a:t>
            </a:r>
            <a:r>
              <a:rPr sz="1200" dirty="0">
                <a:latin typeface="Times New Roman"/>
                <a:cs typeface="Times New Roman"/>
              </a:rPr>
              <a:t>that  </a:t>
            </a:r>
            <a:r>
              <a:rPr sz="1200" spc="-5" dirty="0">
                <a:latin typeface="Times New Roman"/>
                <a:cs typeface="Times New Roman"/>
              </a:rPr>
              <a:t>occur </a:t>
            </a:r>
            <a:r>
              <a:rPr sz="1200" dirty="0">
                <a:latin typeface="Times New Roman"/>
                <a:cs typeface="Times New Roman"/>
              </a:rPr>
              <a:t>to translate one data </a:t>
            </a:r>
            <a:r>
              <a:rPr sz="1200" spc="-5" dirty="0">
                <a:latin typeface="Times New Roman"/>
                <a:cs typeface="Times New Roman"/>
              </a:rPr>
              <a:t>object </a:t>
            </a:r>
            <a:r>
              <a:rPr sz="1200" dirty="0">
                <a:latin typeface="Times New Roman"/>
                <a:cs typeface="Times New Roman"/>
              </a:rPr>
              <a:t>into</a:t>
            </a:r>
            <a:r>
              <a:rPr sz="1200" spc="-10" dirty="0">
                <a:latin typeface="Times New Roman"/>
                <a:cs typeface="Times New Roman"/>
              </a:rPr>
              <a:t> </a:t>
            </a:r>
            <a:r>
              <a:rPr sz="1200" spc="-5" dirty="0">
                <a:latin typeface="Times New Roman"/>
                <a:cs typeface="Times New Roman"/>
              </a:rPr>
              <a:t>another</a:t>
            </a:r>
            <a:endParaRPr sz="1200" dirty="0">
              <a:latin typeface="Times New Roman"/>
              <a:cs typeface="Times New Roman"/>
            </a:endParaRPr>
          </a:p>
          <a:p>
            <a:pPr marL="12700" marR="8255" indent="456565" algn="just">
              <a:lnSpc>
                <a:spcPct val="102899"/>
              </a:lnSpc>
              <a:spcBef>
                <a:spcPts val="825"/>
              </a:spcBef>
            </a:pPr>
            <a:r>
              <a:rPr sz="1200" b="1" spc="-5" dirty="0">
                <a:latin typeface="Times New Roman"/>
                <a:cs typeface="Times New Roman"/>
              </a:rPr>
              <a:t>Timing modeling</a:t>
            </a:r>
            <a:r>
              <a:rPr sz="1200" spc="-5" dirty="0">
                <a:latin typeface="Times New Roman"/>
                <a:cs typeface="Times New Roman"/>
              </a:rPr>
              <a:t>. </a:t>
            </a:r>
            <a:r>
              <a:rPr sz="1200" dirty="0">
                <a:latin typeface="Times New Roman"/>
                <a:cs typeface="Times New Roman"/>
              </a:rPr>
              <a:t>The </a:t>
            </a:r>
            <a:r>
              <a:rPr sz="1200" spc="-5" dirty="0">
                <a:latin typeface="Times New Roman"/>
                <a:cs typeface="Times New Roman"/>
              </a:rPr>
              <a:t>nodes </a:t>
            </a:r>
            <a:r>
              <a:rPr sz="1200" dirty="0">
                <a:latin typeface="Times New Roman"/>
                <a:cs typeface="Times New Roman"/>
              </a:rPr>
              <a:t>are </a:t>
            </a:r>
            <a:r>
              <a:rPr sz="1200" spc="-5" dirty="0">
                <a:latin typeface="Times New Roman"/>
                <a:cs typeface="Times New Roman"/>
              </a:rPr>
              <a:t>program </a:t>
            </a:r>
            <a:r>
              <a:rPr sz="1200" dirty="0">
                <a:latin typeface="Times New Roman"/>
                <a:cs typeface="Times New Roman"/>
              </a:rPr>
              <a:t>objects, </a:t>
            </a:r>
            <a:r>
              <a:rPr sz="1200" spc="-5" dirty="0">
                <a:latin typeface="Times New Roman"/>
                <a:cs typeface="Times New Roman"/>
              </a:rPr>
              <a:t>and </a:t>
            </a:r>
            <a:r>
              <a:rPr sz="1200" dirty="0">
                <a:latin typeface="Times New Roman"/>
                <a:cs typeface="Times New Roman"/>
              </a:rPr>
              <a:t>the links are the </a:t>
            </a:r>
            <a:r>
              <a:rPr sz="1200" spc="-5" dirty="0">
                <a:latin typeface="Times New Roman"/>
                <a:cs typeface="Times New Roman"/>
              </a:rPr>
              <a:t>sequential  connections between </a:t>
            </a:r>
            <a:r>
              <a:rPr sz="1200" dirty="0">
                <a:latin typeface="Times New Roman"/>
                <a:cs typeface="Times New Roman"/>
              </a:rPr>
              <a:t>those </a:t>
            </a:r>
            <a:r>
              <a:rPr sz="1200" spc="-5" dirty="0">
                <a:latin typeface="Times New Roman"/>
                <a:cs typeface="Times New Roman"/>
              </a:rPr>
              <a:t>objects. </a:t>
            </a:r>
            <a:r>
              <a:rPr sz="1200" spc="-10" dirty="0">
                <a:latin typeface="Times New Roman"/>
                <a:cs typeface="Times New Roman"/>
              </a:rPr>
              <a:t>Link </a:t>
            </a:r>
            <a:r>
              <a:rPr sz="1200" spc="-5" dirty="0">
                <a:latin typeface="Times New Roman"/>
                <a:cs typeface="Times New Roman"/>
              </a:rPr>
              <a:t>weights are used </a:t>
            </a:r>
            <a:r>
              <a:rPr sz="1200" dirty="0">
                <a:latin typeface="Times New Roman"/>
                <a:cs typeface="Times New Roman"/>
              </a:rPr>
              <a:t>to specify the required </a:t>
            </a:r>
            <a:r>
              <a:rPr sz="1200" spc="-5" dirty="0">
                <a:latin typeface="Times New Roman"/>
                <a:cs typeface="Times New Roman"/>
              </a:rPr>
              <a:t>execution </a:t>
            </a:r>
            <a:r>
              <a:rPr sz="1200" dirty="0">
                <a:latin typeface="Times New Roman"/>
                <a:cs typeface="Times New Roman"/>
              </a:rPr>
              <a:t>times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program</a:t>
            </a:r>
            <a:r>
              <a:rPr sz="1200" spc="10" dirty="0">
                <a:latin typeface="Times New Roman"/>
                <a:cs typeface="Times New Roman"/>
              </a:rPr>
              <a:t> </a:t>
            </a:r>
            <a:r>
              <a:rPr sz="1200" spc="-5" dirty="0">
                <a:latin typeface="Times New Roman"/>
                <a:cs typeface="Times New Roman"/>
              </a:rPr>
              <a:t>executes.</a:t>
            </a:r>
            <a:endParaRPr sz="1200" dirty="0">
              <a:latin typeface="Times New Roman"/>
              <a:cs typeface="Times New Roman"/>
            </a:endParaRPr>
          </a:p>
          <a:p>
            <a:pPr marL="12700">
              <a:lnSpc>
                <a:spcPct val="100000"/>
              </a:lnSpc>
              <a:spcBef>
                <a:spcPts val="875"/>
              </a:spcBef>
            </a:pPr>
            <a:r>
              <a:rPr sz="1200" b="1" u="heavy" dirty="0">
                <a:uFill>
                  <a:solidFill>
                    <a:srgbClr val="000000"/>
                  </a:solidFill>
                </a:uFill>
                <a:latin typeface="Times New Roman"/>
                <a:cs typeface="Times New Roman"/>
              </a:rPr>
              <a:t>2 </a:t>
            </a:r>
            <a:r>
              <a:rPr sz="1200" b="1" u="heavy" spc="-5" dirty="0">
                <a:uFill>
                  <a:solidFill>
                    <a:srgbClr val="000000"/>
                  </a:solidFill>
                </a:uFill>
                <a:latin typeface="Times New Roman"/>
                <a:cs typeface="Times New Roman"/>
              </a:rPr>
              <a:t>Equivalence Partitioning</a:t>
            </a:r>
            <a:endParaRPr sz="1200" dirty="0">
              <a:latin typeface="Times New Roman"/>
              <a:cs typeface="Times New Roman"/>
            </a:endParaRPr>
          </a:p>
          <a:p>
            <a:pPr marL="12700" marR="7620" indent="494665" algn="just">
              <a:lnSpc>
                <a:spcPct val="102499"/>
              </a:lnSpc>
              <a:spcBef>
                <a:spcPts val="810"/>
              </a:spcBef>
            </a:pPr>
            <a:r>
              <a:rPr sz="1200" spc="-5" dirty="0">
                <a:latin typeface="Times New Roman"/>
                <a:cs typeface="Times New Roman"/>
              </a:rPr>
              <a:t>Equivalence partitioning is </a:t>
            </a:r>
            <a:r>
              <a:rPr sz="1200" dirty="0">
                <a:latin typeface="Times New Roman"/>
                <a:cs typeface="Times New Roman"/>
              </a:rPr>
              <a:t>a black-box testing method that </a:t>
            </a:r>
            <a:r>
              <a:rPr sz="1200" spc="-5" dirty="0">
                <a:latin typeface="Times New Roman"/>
                <a:cs typeface="Times New Roman"/>
              </a:rPr>
              <a:t>divides </a:t>
            </a:r>
            <a:r>
              <a:rPr sz="1200" dirty="0">
                <a:latin typeface="Times New Roman"/>
                <a:cs typeface="Times New Roman"/>
              </a:rPr>
              <a:t>the input domain of a  </a:t>
            </a:r>
            <a:r>
              <a:rPr sz="1200" spc="-5" dirty="0">
                <a:latin typeface="Times New Roman"/>
                <a:cs typeface="Times New Roman"/>
              </a:rPr>
              <a:t>program </a:t>
            </a:r>
            <a:r>
              <a:rPr sz="1200" dirty="0">
                <a:latin typeface="Times New Roman"/>
                <a:cs typeface="Times New Roman"/>
              </a:rPr>
              <a:t>into </a:t>
            </a:r>
            <a:r>
              <a:rPr sz="1200" spc="-5" dirty="0">
                <a:latin typeface="Times New Roman"/>
                <a:cs typeface="Times New Roman"/>
              </a:rPr>
              <a:t>classes </a:t>
            </a:r>
            <a:r>
              <a:rPr sz="1200" dirty="0">
                <a:latin typeface="Times New Roman"/>
                <a:cs typeface="Times New Roman"/>
              </a:rPr>
              <a:t>of data </a:t>
            </a:r>
            <a:r>
              <a:rPr sz="1200" spc="-5" dirty="0">
                <a:latin typeface="Times New Roman"/>
                <a:cs typeface="Times New Roman"/>
              </a:rPr>
              <a:t>from which </a:t>
            </a:r>
            <a:r>
              <a:rPr sz="1200" dirty="0">
                <a:latin typeface="Times New Roman"/>
                <a:cs typeface="Times New Roman"/>
              </a:rPr>
              <a:t>test </a:t>
            </a:r>
            <a:r>
              <a:rPr sz="1200" spc="-5" dirty="0">
                <a:latin typeface="Times New Roman"/>
                <a:cs typeface="Times New Roman"/>
              </a:rPr>
              <a:t>cases can </a:t>
            </a:r>
            <a:r>
              <a:rPr sz="1200" dirty="0">
                <a:latin typeface="Times New Roman"/>
                <a:cs typeface="Times New Roman"/>
              </a:rPr>
              <a:t>be</a:t>
            </a:r>
            <a:r>
              <a:rPr sz="1200" spc="35" dirty="0">
                <a:latin typeface="Times New Roman"/>
                <a:cs typeface="Times New Roman"/>
              </a:rPr>
              <a:t> </a:t>
            </a:r>
            <a:r>
              <a:rPr sz="1200" spc="-5" dirty="0">
                <a:latin typeface="Times New Roman"/>
                <a:cs typeface="Times New Roman"/>
              </a:rPr>
              <a:t>derived.</a:t>
            </a:r>
            <a:endParaRPr sz="1200" dirty="0">
              <a:latin typeface="Times New Roman"/>
              <a:cs typeface="Times New Roman"/>
            </a:endParaRPr>
          </a:p>
          <a:p>
            <a:pPr marL="12700" marR="6350" indent="456565" algn="just">
              <a:lnSpc>
                <a:spcPct val="102899"/>
              </a:lnSpc>
              <a:spcBef>
                <a:spcPts val="819"/>
              </a:spcBef>
            </a:pPr>
            <a:r>
              <a:rPr sz="1200" spc="-5" dirty="0">
                <a:latin typeface="Times New Roman"/>
                <a:cs typeface="Times New Roman"/>
              </a:rPr>
              <a:t>Test-case design </a:t>
            </a:r>
            <a:r>
              <a:rPr sz="1200" dirty="0">
                <a:latin typeface="Times New Roman"/>
                <a:cs typeface="Times New Roman"/>
              </a:rPr>
              <a:t>for </a:t>
            </a:r>
            <a:r>
              <a:rPr sz="1200" spc="-5" dirty="0">
                <a:latin typeface="Times New Roman"/>
                <a:cs typeface="Times New Roman"/>
              </a:rPr>
              <a:t>equivalence partitioning is based </a:t>
            </a:r>
            <a:r>
              <a:rPr sz="1200" dirty="0">
                <a:latin typeface="Times New Roman"/>
                <a:cs typeface="Times New Roman"/>
              </a:rPr>
              <a:t>on </a:t>
            </a:r>
            <a:r>
              <a:rPr sz="1200" spc="-5" dirty="0">
                <a:latin typeface="Times New Roman"/>
                <a:cs typeface="Times New Roman"/>
              </a:rPr>
              <a:t>an evaluation </a:t>
            </a:r>
            <a:r>
              <a:rPr sz="1200" dirty="0">
                <a:latin typeface="Times New Roman"/>
                <a:cs typeface="Times New Roman"/>
              </a:rPr>
              <a:t>of </a:t>
            </a:r>
            <a:r>
              <a:rPr sz="1200" spc="-5" dirty="0">
                <a:latin typeface="Times New Roman"/>
                <a:cs typeface="Times New Roman"/>
              </a:rPr>
              <a:t>equivalence  classes </a:t>
            </a:r>
            <a:r>
              <a:rPr sz="1200" dirty="0">
                <a:latin typeface="Times New Roman"/>
                <a:cs typeface="Times New Roman"/>
              </a:rPr>
              <a:t>for </a:t>
            </a:r>
            <a:r>
              <a:rPr sz="1200" spc="-5" dirty="0">
                <a:latin typeface="Times New Roman"/>
                <a:cs typeface="Times New Roman"/>
              </a:rPr>
              <a:t>an </a:t>
            </a:r>
            <a:r>
              <a:rPr sz="1200" dirty="0">
                <a:latin typeface="Times New Roman"/>
                <a:cs typeface="Times New Roman"/>
              </a:rPr>
              <a:t>input condition. </a:t>
            </a:r>
            <a:r>
              <a:rPr sz="1200" spc="-5" dirty="0">
                <a:latin typeface="Times New Roman"/>
                <a:cs typeface="Times New Roman"/>
              </a:rPr>
              <a:t>Using </a:t>
            </a:r>
            <a:r>
              <a:rPr sz="1200" dirty="0">
                <a:latin typeface="Times New Roman"/>
                <a:cs typeface="Times New Roman"/>
              </a:rPr>
              <a:t>if a set of </a:t>
            </a:r>
            <a:r>
              <a:rPr sz="1200" spc="-5" dirty="0">
                <a:latin typeface="Times New Roman"/>
                <a:cs typeface="Times New Roman"/>
              </a:rPr>
              <a:t>objects can </a:t>
            </a:r>
            <a:r>
              <a:rPr sz="1200" spc="5" dirty="0">
                <a:latin typeface="Times New Roman"/>
                <a:cs typeface="Times New Roman"/>
              </a:rPr>
              <a:t>be </a:t>
            </a:r>
            <a:r>
              <a:rPr sz="1200" spc="-5" dirty="0">
                <a:latin typeface="Times New Roman"/>
                <a:cs typeface="Times New Roman"/>
              </a:rPr>
              <a:t>linked </a:t>
            </a:r>
            <a:r>
              <a:rPr sz="1200" spc="10" dirty="0">
                <a:latin typeface="Times New Roman"/>
                <a:cs typeface="Times New Roman"/>
              </a:rPr>
              <a:t>by </a:t>
            </a:r>
            <a:r>
              <a:rPr sz="1200" dirty="0">
                <a:latin typeface="Times New Roman"/>
                <a:cs typeface="Times New Roman"/>
              </a:rPr>
              <a:t>relationships that are  </a:t>
            </a:r>
            <a:r>
              <a:rPr sz="1200" spc="-5" dirty="0">
                <a:latin typeface="Times New Roman"/>
                <a:cs typeface="Times New Roman"/>
              </a:rPr>
              <a:t>symmetric, </a:t>
            </a:r>
            <a:r>
              <a:rPr sz="1200" dirty="0">
                <a:latin typeface="Times New Roman"/>
                <a:cs typeface="Times New Roman"/>
              </a:rPr>
              <a:t>transitive, and </a:t>
            </a:r>
            <a:r>
              <a:rPr sz="1200" spc="-5" dirty="0">
                <a:latin typeface="Times New Roman"/>
                <a:cs typeface="Times New Roman"/>
              </a:rPr>
              <a:t>reflexive, </a:t>
            </a:r>
            <a:r>
              <a:rPr sz="1200" dirty="0">
                <a:latin typeface="Times New Roman"/>
                <a:cs typeface="Times New Roman"/>
              </a:rPr>
              <a:t>an equivalence </a:t>
            </a:r>
            <a:r>
              <a:rPr sz="1200" spc="-5" dirty="0">
                <a:latin typeface="Times New Roman"/>
                <a:cs typeface="Times New Roman"/>
              </a:rPr>
              <a:t>class is present</a:t>
            </a:r>
            <a:r>
              <a:rPr sz="1200" spc="25" dirty="0">
                <a:latin typeface="Times New Roman"/>
                <a:cs typeface="Times New Roman"/>
              </a:rPr>
              <a:t> </a:t>
            </a:r>
            <a:r>
              <a:rPr sz="1200" dirty="0">
                <a:latin typeface="Times New Roman"/>
                <a:cs typeface="Times New Roman"/>
              </a:rPr>
              <a:t>.</a:t>
            </a:r>
          </a:p>
          <a:p>
            <a:pPr marL="12700" marR="6350" indent="494665" algn="just">
              <a:lnSpc>
                <a:spcPct val="103299"/>
              </a:lnSpc>
              <a:spcBef>
                <a:spcPts val="805"/>
              </a:spcBef>
            </a:pPr>
            <a:r>
              <a:rPr sz="1200" spc="-5" dirty="0">
                <a:latin typeface="Times New Roman"/>
                <a:cs typeface="Times New Roman"/>
              </a:rPr>
              <a:t>An equivalence class represents </a:t>
            </a:r>
            <a:r>
              <a:rPr sz="1200" dirty="0">
                <a:latin typeface="Times New Roman"/>
                <a:cs typeface="Times New Roman"/>
              </a:rPr>
              <a:t>a set of valid or invalid </a:t>
            </a:r>
            <a:r>
              <a:rPr sz="1200" spc="-5" dirty="0">
                <a:latin typeface="Times New Roman"/>
                <a:cs typeface="Times New Roman"/>
              </a:rPr>
              <a:t>states </a:t>
            </a:r>
            <a:r>
              <a:rPr sz="1200" dirty="0">
                <a:latin typeface="Times New Roman"/>
                <a:cs typeface="Times New Roman"/>
              </a:rPr>
              <a:t>for input </a:t>
            </a:r>
            <a:r>
              <a:rPr sz="1200" spc="-5" dirty="0">
                <a:latin typeface="Times New Roman"/>
                <a:cs typeface="Times New Roman"/>
              </a:rPr>
              <a:t>conditions.  Typically, an </a:t>
            </a:r>
            <a:r>
              <a:rPr sz="1200" dirty="0">
                <a:latin typeface="Times New Roman"/>
                <a:cs typeface="Times New Roman"/>
              </a:rPr>
              <a:t>input condition </a:t>
            </a:r>
            <a:r>
              <a:rPr sz="1200" spc="-5" dirty="0">
                <a:latin typeface="Times New Roman"/>
                <a:cs typeface="Times New Roman"/>
              </a:rPr>
              <a:t>is either </a:t>
            </a:r>
            <a:r>
              <a:rPr sz="1200" dirty="0">
                <a:latin typeface="Times New Roman"/>
                <a:cs typeface="Times New Roman"/>
              </a:rPr>
              <a:t>a </a:t>
            </a:r>
            <a:r>
              <a:rPr sz="1200" spc="-5" dirty="0">
                <a:latin typeface="Times New Roman"/>
                <a:cs typeface="Times New Roman"/>
              </a:rPr>
              <a:t>specific numeric value, </a:t>
            </a:r>
            <a:r>
              <a:rPr sz="1200" dirty="0">
                <a:latin typeface="Times New Roman"/>
                <a:cs typeface="Times New Roman"/>
              </a:rPr>
              <a:t>a range of values, 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related  values, </a:t>
            </a:r>
            <a:r>
              <a:rPr sz="1200" dirty="0">
                <a:latin typeface="Times New Roman"/>
                <a:cs typeface="Times New Roman"/>
              </a:rPr>
              <a:t>or a </a:t>
            </a:r>
            <a:r>
              <a:rPr sz="1200" spc="-5" dirty="0">
                <a:latin typeface="Times New Roman"/>
                <a:cs typeface="Times New Roman"/>
              </a:rPr>
              <a:t>Boolean</a:t>
            </a:r>
            <a:r>
              <a:rPr sz="1200" spc="10" dirty="0">
                <a:latin typeface="Times New Roman"/>
                <a:cs typeface="Times New Roman"/>
              </a:rPr>
              <a:t> </a:t>
            </a:r>
            <a:r>
              <a:rPr sz="1200" dirty="0">
                <a:latin typeface="Times New Roman"/>
                <a:cs typeface="Times New Roman"/>
              </a:rPr>
              <a:t>condition.</a:t>
            </a:r>
          </a:p>
        </p:txBody>
      </p:sp>
    </p:spTree>
    <p:extLst>
      <p:ext uri="{BB962C8B-B14F-4D97-AF65-F5344CB8AC3E}">
        <p14:creationId xmlns:p14="http://schemas.microsoft.com/office/powerpoint/2010/main" val="104385771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137</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6459"/>
            <a:ext cx="5968365" cy="7514590"/>
          </a:xfrm>
          <a:prstGeom prst="rect">
            <a:avLst/>
          </a:prstGeom>
        </p:spPr>
        <p:txBody>
          <a:bodyPr vert="horz" wrap="square" lIns="0" tIns="12700" rIns="0" bIns="0" rtlCol="0">
            <a:spAutoFit/>
          </a:bodyPr>
          <a:lstStyle/>
          <a:p>
            <a:pPr marL="469265">
              <a:lnSpc>
                <a:spcPct val="100000"/>
              </a:lnSpc>
              <a:spcBef>
                <a:spcPts val="100"/>
              </a:spcBef>
            </a:pPr>
            <a:r>
              <a:rPr sz="1200" spc="-5" dirty="0">
                <a:latin typeface="Times New Roman"/>
                <a:cs typeface="Times New Roman"/>
              </a:rPr>
              <a:t>Equivalence classes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defined </a:t>
            </a:r>
            <a:r>
              <a:rPr sz="1200" dirty="0">
                <a:latin typeface="Times New Roman"/>
                <a:cs typeface="Times New Roman"/>
              </a:rPr>
              <a:t>according to the following</a:t>
            </a:r>
            <a:r>
              <a:rPr sz="1200" spc="-10" dirty="0">
                <a:latin typeface="Times New Roman"/>
                <a:cs typeface="Times New Roman"/>
              </a:rPr>
              <a:t> </a:t>
            </a:r>
            <a:r>
              <a:rPr sz="1200" spc="-5" dirty="0">
                <a:latin typeface="Times New Roman"/>
                <a:cs typeface="Times New Roman"/>
              </a:rPr>
              <a:t>guidelines:</a:t>
            </a:r>
            <a:endParaRPr sz="1200" dirty="0">
              <a:latin typeface="Times New Roman"/>
              <a:cs typeface="Times New Roman"/>
            </a:endParaRPr>
          </a:p>
          <a:p>
            <a:pPr marL="12700" marR="9525" indent="456565" algn="just">
              <a:lnSpc>
                <a:spcPct val="102499"/>
              </a:lnSpc>
              <a:spcBef>
                <a:spcPts val="830"/>
              </a:spcBef>
              <a:buAutoNum type="arabicPeriod"/>
              <a:tabLst>
                <a:tab pos="631825" algn="l"/>
              </a:tabLst>
            </a:pPr>
            <a:r>
              <a:rPr sz="1200" spc="-10"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specifices </a:t>
            </a:r>
            <a:r>
              <a:rPr sz="1200" dirty="0">
                <a:latin typeface="Times New Roman"/>
                <a:cs typeface="Times New Roman"/>
              </a:rPr>
              <a:t>a </a:t>
            </a:r>
            <a:r>
              <a:rPr sz="1200" spc="-5" dirty="0">
                <a:latin typeface="Times New Roman"/>
                <a:cs typeface="Times New Roman"/>
              </a:rPr>
              <a:t>range, </a:t>
            </a:r>
            <a:r>
              <a:rPr sz="1200" dirty="0">
                <a:latin typeface="Times New Roman"/>
                <a:cs typeface="Times New Roman"/>
              </a:rPr>
              <a:t>one valid </a:t>
            </a:r>
            <a:r>
              <a:rPr sz="1200" spc="-5" dirty="0">
                <a:latin typeface="Times New Roman"/>
                <a:cs typeface="Times New Roman"/>
              </a:rPr>
              <a:t>and two </a:t>
            </a:r>
            <a:r>
              <a:rPr sz="1200" dirty="0">
                <a:latin typeface="Times New Roman"/>
                <a:cs typeface="Times New Roman"/>
              </a:rPr>
              <a:t>invalid </a:t>
            </a:r>
            <a:r>
              <a:rPr sz="1200" spc="-5" dirty="0">
                <a:latin typeface="Times New Roman"/>
                <a:cs typeface="Times New Roman"/>
              </a:rPr>
              <a:t>equivalence classes  are</a:t>
            </a:r>
            <a:r>
              <a:rPr sz="1200" spc="-15" dirty="0">
                <a:latin typeface="Times New Roman"/>
                <a:cs typeface="Times New Roman"/>
              </a:rPr>
              <a:t> </a:t>
            </a:r>
            <a:r>
              <a:rPr sz="1200" spc="-5" dirty="0">
                <a:latin typeface="Times New Roman"/>
                <a:cs typeface="Times New Roman"/>
              </a:rPr>
              <a:t>defined.</a:t>
            </a:r>
            <a:endParaRPr sz="1200" dirty="0">
              <a:latin typeface="Times New Roman"/>
              <a:cs typeface="Times New Roman"/>
            </a:endParaRPr>
          </a:p>
          <a:p>
            <a:pPr marL="12700" marR="6985" indent="456565" algn="just">
              <a:lnSpc>
                <a:spcPct val="102499"/>
              </a:lnSpc>
              <a:spcBef>
                <a:spcPts val="825"/>
              </a:spcBef>
              <a:buAutoNum type="arabicPeriod"/>
              <a:tabLst>
                <a:tab pos="636270" algn="l"/>
              </a:tabLst>
            </a:pPr>
            <a:r>
              <a:rPr sz="1200" spc="-10" dirty="0">
                <a:latin typeface="Times New Roman"/>
                <a:cs typeface="Times New Roman"/>
              </a:rPr>
              <a:t>If </a:t>
            </a:r>
            <a:r>
              <a:rPr sz="1200" spc="-5" dirty="0">
                <a:latin typeface="Times New Roman"/>
                <a:cs typeface="Times New Roman"/>
              </a:rPr>
              <a:t>an </a:t>
            </a:r>
            <a:r>
              <a:rPr sz="1200" dirty="0">
                <a:latin typeface="Times New Roman"/>
                <a:cs typeface="Times New Roman"/>
              </a:rPr>
              <a:t>input condition </a:t>
            </a:r>
            <a:r>
              <a:rPr sz="1200" spc="-5" dirty="0">
                <a:latin typeface="Times New Roman"/>
                <a:cs typeface="Times New Roman"/>
              </a:rPr>
              <a:t>requires </a:t>
            </a:r>
            <a:r>
              <a:rPr sz="1200" dirty="0">
                <a:latin typeface="Times New Roman"/>
                <a:cs typeface="Times New Roman"/>
              </a:rPr>
              <a:t>a specific value, one </a:t>
            </a:r>
            <a:r>
              <a:rPr sz="1200" spc="-5" dirty="0">
                <a:latin typeface="Times New Roman"/>
                <a:cs typeface="Times New Roman"/>
              </a:rPr>
              <a:t>valid and two </a:t>
            </a:r>
            <a:r>
              <a:rPr sz="1200" dirty="0">
                <a:latin typeface="Times New Roman"/>
                <a:cs typeface="Times New Roman"/>
              </a:rPr>
              <a:t>invalid </a:t>
            </a:r>
            <a:r>
              <a:rPr sz="1200" spc="-5" dirty="0">
                <a:latin typeface="Times New Roman"/>
                <a:cs typeface="Times New Roman"/>
              </a:rPr>
              <a:t>equivalence  classes </a:t>
            </a:r>
            <a:r>
              <a:rPr sz="1200" dirty="0">
                <a:latin typeface="Times New Roman"/>
                <a:cs typeface="Times New Roman"/>
              </a:rPr>
              <a:t>are</a:t>
            </a:r>
            <a:r>
              <a:rPr sz="1200" spc="-5" dirty="0">
                <a:latin typeface="Times New Roman"/>
                <a:cs typeface="Times New Roman"/>
              </a:rPr>
              <a:t> defined.</a:t>
            </a:r>
            <a:endParaRPr sz="1200" dirty="0">
              <a:latin typeface="Times New Roman"/>
              <a:cs typeface="Times New Roman"/>
            </a:endParaRPr>
          </a:p>
          <a:p>
            <a:pPr marL="12700" marR="6985" indent="456565" algn="just">
              <a:lnSpc>
                <a:spcPct val="103299"/>
              </a:lnSpc>
              <a:spcBef>
                <a:spcPts val="805"/>
              </a:spcBef>
              <a:buAutoNum type="arabicPeriod"/>
              <a:tabLst>
                <a:tab pos="624205" algn="l"/>
              </a:tabLst>
            </a:pPr>
            <a:r>
              <a:rPr sz="1200" spc="-10"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specifies </a:t>
            </a:r>
            <a:r>
              <a:rPr sz="1200" dirty="0">
                <a:latin typeface="Times New Roman"/>
                <a:cs typeface="Times New Roman"/>
              </a:rPr>
              <a:t>a member of a set, one </a:t>
            </a:r>
            <a:r>
              <a:rPr sz="1200" spc="-5" dirty="0">
                <a:latin typeface="Times New Roman"/>
                <a:cs typeface="Times New Roman"/>
              </a:rPr>
              <a:t>valid and </a:t>
            </a:r>
            <a:r>
              <a:rPr sz="1200" dirty="0">
                <a:latin typeface="Times New Roman"/>
                <a:cs typeface="Times New Roman"/>
              </a:rPr>
              <a:t>one invalid </a:t>
            </a:r>
            <a:r>
              <a:rPr sz="1200" spc="-5" dirty="0">
                <a:latin typeface="Times New Roman"/>
                <a:cs typeface="Times New Roman"/>
              </a:rPr>
              <a:t>equivalence  class are</a:t>
            </a:r>
            <a:r>
              <a:rPr sz="1200" spc="-10" dirty="0">
                <a:latin typeface="Times New Roman"/>
                <a:cs typeface="Times New Roman"/>
              </a:rPr>
              <a:t> </a:t>
            </a:r>
            <a:r>
              <a:rPr sz="1200" spc="-5" dirty="0">
                <a:latin typeface="Times New Roman"/>
                <a:cs typeface="Times New Roman"/>
              </a:rPr>
              <a:t>defined.</a:t>
            </a:r>
            <a:endParaRPr sz="1200" dirty="0">
              <a:latin typeface="Times New Roman"/>
              <a:cs typeface="Times New Roman"/>
            </a:endParaRPr>
          </a:p>
          <a:p>
            <a:pPr marL="623570" indent="-154940">
              <a:lnSpc>
                <a:spcPct val="100000"/>
              </a:lnSpc>
              <a:spcBef>
                <a:spcPts val="840"/>
              </a:spcBef>
              <a:buAutoNum type="arabicPeriod"/>
              <a:tabLst>
                <a:tab pos="624205" algn="l"/>
              </a:tabLst>
            </a:pPr>
            <a:r>
              <a:rPr sz="1200" spc="-10"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is Boolean, </a:t>
            </a:r>
            <a:r>
              <a:rPr sz="1200" dirty="0">
                <a:latin typeface="Times New Roman"/>
                <a:cs typeface="Times New Roman"/>
              </a:rPr>
              <a:t>one </a:t>
            </a:r>
            <a:r>
              <a:rPr sz="1200" spc="-5" dirty="0">
                <a:latin typeface="Times New Roman"/>
                <a:cs typeface="Times New Roman"/>
              </a:rPr>
              <a:t>valid and </a:t>
            </a:r>
            <a:r>
              <a:rPr sz="1200" spc="5" dirty="0">
                <a:latin typeface="Times New Roman"/>
                <a:cs typeface="Times New Roman"/>
              </a:rPr>
              <a:t>one </a:t>
            </a:r>
            <a:r>
              <a:rPr sz="1200" dirty="0">
                <a:latin typeface="Times New Roman"/>
                <a:cs typeface="Times New Roman"/>
              </a:rPr>
              <a:t>invalid </a:t>
            </a:r>
            <a:r>
              <a:rPr sz="1200" spc="-5" dirty="0">
                <a:latin typeface="Times New Roman"/>
                <a:cs typeface="Times New Roman"/>
              </a:rPr>
              <a:t>class </a:t>
            </a:r>
            <a:r>
              <a:rPr sz="1200" dirty="0">
                <a:latin typeface="Times New Roman"/>
                <a:cs typeface="Times New Roman"/>
              </a:rPr>
              <a:t>are</a:t>
            </a:r>
            <a:r>
              <a:rPr sz="1200" spc="50" dirty="0">
                <a:latin typeface="Times New Roman"/>
                <a:cs typeface="Times New Roman"/>
              </a:rPr>
              <a:t> </a:t>
            </a:r>
            <a:r>
              <a:rPr sz="1200" spc="-5" dirty="0">
                <a:latin typeface="Times New Roman"/>
                <a:cs typeface="Times New Roman"/>
              </a:rPr>
              <a:t>defined.</a:t>
            </a:r>
            <a:endParaRPr sz="1200" dirty="0">
              <a:latin typeface="Times New Roman"/>
              <a:cs typeface="Times New Roman"/>
            </a:endParaRPr>
          </a:p>
          <a:p>
            <a:pPr marL="12700" marR="7620" indent="494665" algn="just">
              <a:lnSpc>
                <a:spcPct val="103000"/>
              </a:lnSpc>
              <a:spcBef>
                <a:spcPts val="819"/>
              </a:spcBef>
            </a:pPr>
            <a:r>
              <a:rPr sz="1200" spc="5" dirty="0">
                <a:latin typeface="Times New Roman"/>
                <a:cs typeface="Times New Roman"/>
              </a:rPr>
              <a:t>By </a:t>
            </a:r>
            <a:r>
              <a:rPr sz="1200" dirty="0">
                <a:latin typeface="Times New Roman"/>
                <a:cs typeface="Times New Roman"/>
              </a:rPr>
              <a:t>applying the </a:t>
            </a:r>
            <a:r>
              <a:rPr sz="1200" spc="-5" dirty="0">
                <a:latin typeface="Times New Roman"/>
                <a:cs typeface="Times New Roman"/>
              </a:rPr>
              <a:t>guidelines </a:t>
            </a:r>
            <a:r>
              <a:rPr sz="1200" dirty="0">
                <a:latin typeface="Times New Roman"/>
                <a:cs typeface="Times New Roman"/>
              </a:rPr>
              <a:t>for the </a:t>
            </a:r>
            <a:r>
              <a:rPr sz="1200" spc="-5" dirty="0">
                <a:latin typeface="Times New Roman"/>
                <a:cs typeface="Times New Roman"/>
              </a:rPr>
              <a:t>derivation </a:t>
            </a:r>
            <a:r>
              <a:rPr sz="1200" dirty="0">
                <a:latin typeface="Times New Roman"/>
                <a:cs typeface="Times New Roman"/>
              </a:rPr>
              <a:t>of </a:t>
            </a:r>
            <a:r>
              <a:rPr sz="1200" spc="-5" dirty="0">
                <a:latin typeface="Times New Roman"/>
                <a:cs typeface="Times New Roman"/>
              </a:rPr>
              <a:t>equivalence classes, </a:t>
            </a:r>
            <a:r>
              <a:rPr sz="1200" dirty="0">
                <a:latin typeface="Times New Roman"/>
                <a:cs typeface="Times New Roman"/>
              </a:rPr>
              <a:t>test </a:t>
            </a:r>
            <a:r>
              <a:rPr sz="1200" spc="-5" dirty="0">
                <a:latin typeface="Times New Roman"/>
                <a:cs typeface="Times New Roman"/>
              </a:rPr>
              <a:t>cases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input domain </a:t>
            </a:r>
            <a:r>
              <a:rPr sz="1200" spc="-5" dirty="0">
                <a:latin typeface="Times New Roman"/>
                <a:cs typeface="Times New Roman"/>
              </a:rPr>
              <a:t>data item </a:t>
            </a:r>
            <a:r>
              <a:rPr sz="1200" spc="-10" dirty="0">
                <a:latin typeface="Times New Roman"/>
                <a:cs typeface="Times New Roman"/>
              </a:rPr>
              <a:t>can </a:t>
            </a:r>
            <a:r>
              <a:rPr sz="1200" dirty="0">
                <a:latin typeface="Times New Roman"/>
                <a:cs typeface="Times New Roman"/>
              </a:rPr>
              <a:t>be </a:t>
            </a:r>
            <a:r>
              <a:rPr sz="1200" spc="-5" dirty="0">
                <a:latin typeface="Times New Roman"/>
                <a:cs typeface="Times New Roman"/>
              </a:rPr>
              <a:t>developed and </a:t>
            </a:r>
            <a:r>
              <a:rPr sz="1200" dirty="0">
                <a:latin typeface="Times New Roman"/>
                <a:cs typeface="Times New Roman"/>
              </a:rPr>
              <a:t>executed. </a:t>
            </a:r>
            <a:r>
              <a:rPr sz="1200" spc="-5" dirty="0">
                <a:latin typeface="Times New Roman"/>
                <a:cs typeface="Times New Roman"/>
              </a:rPr>
              <a:t>Test cases </a:t>
            </a:r>
            <a:r>
              <a:rPr sz="1200" dirty="0">
                <a:latin typeface="Times New Roman"/>
                <a:cs typeface="Times New Roman"/>
              </a:rPr>
              <a:t>are </a:t>
            </a:r>
            <a:r>
              <a:rPr sz="1200" spc="-5" dirty="0">
                <a:latin typeface="Times New Roman"/>
                <a:cs typeface="Times New Roman"/>
              </a:rPr>
              <a:t>selected so </a:t>
            </a:r>
            <a:r>
              <a:rPr sz="1200" dirty="0">
                <a:latin typeface="Times New Roman"/>
                <a:cs typeface="Times New Roman"/>
              </a:rPr>
              <a:t>that the </a:t>
            </a:r>
            <a:r>
              <a:rPr sz="1200" spc="-5" dirty="0">
                <a:latin typeface="Times New Roman"/>
                <a:cs typeface="Times New Roman"/>
              </a:rPr>
              <a:t>largest  </a:t>
            </a:r>
            <a:r>
              <a:rPr sz="1200" dirty="0">
                <a:latin typeface="Times New Roman"/>
                <a:cs typeface="Times New Roman"/>
              </a:rPr>
              <a:t>number of </a:t>
            </a:r>
            <a:r>
              <a:rPr sz="1200" spc="-5" dirty="0">
                <a:latin typeface="Times New Roman"/>
                <a:cs typeface="Times New Roman"/>
              </a:rPr>
              <a:t>attributes </a:t>
            </a:r>
            <a:r>
              <a:rPr sz="1200" dirty="0">
                <a:latin typeface="Times New Roman"/>
                <a:cs typeface="Times New Roman"/>
              </a:rPr>
              <a:t>of an </a:t>
            </a:r>
            <a:r>
              <a:rPr sz="1200" spc="-5" dirty="0">
                <a:latin typeface="Times New Roman"/>
                <a:cs typeface="Times New Roman"/>
              </a:rPr>
              <a:t>equivalence class </a:t>
            </a:r>
            <a:r>
              <a:rPr sz="1200" dirty="0">
                <a:latin typeface="Times New Roman"/>
                <a:cs typeface="Times New Roman"/>
              </a:rPr>
              <a:t>are exercised </a:t>
            </a:r>
            <a:r>
              <a:rPr sz="1200" spc="-5" dirty="0">
                <a:latin typeface="Times New Roman"/>
                <a:cs typeface="Times New Roman"/>
              </a:rPr>
              <a:t>at</a:t>
            </a:r>
            <a:r>
              <a:rPr sz="1200" spc="5" dirty="0">
                <a:latin typeface="Times New Roman"/>
                <a:cs typeface="Times New Roman"/>
              </a:rPr>
              <a:t> </a:t>
            </a:r>
            <a:r>
              <a:rPr sz="1200" spc="-5" dirty="0">
                <a:latin typeface="Times New Roman"/>
                <a:cs typeface="Times New Roman"/>
              </a:rPr>
              <a:t>once.</a:t>
            </a:r>
            <a:endParaRPr sz="1200" dirty="0">
              <a:latin typeface="Times New Roman"/>
              <a:cs typeface="Times New Roman"/>
            </a:endParaRPr>
          </a:p>
          <a:p>
            <a:pPr marL="12700">
              <a:lnSpc>
                <a:spcPct val="100000"/>
              </a:lnSpc>
              <a:spcBef>
                <a:spcPts val="880"/>
              </a:spcBef>
            </a:pPr>
            <a:r>
              <a:rPr sz="1200" b="1" u="heavy" dirty="0">
                <a:uFill>
                  <a:solidFill>
                    <a:srgbClr val="000000"/>
                  </a:solidFill>
                </a:uFill>
                <a:latin typeface="Times New Roman"/>
                <a:cs typeface="Times New Roman"/>
              </a:rPr>
              <a:t>3 </a:t>
            </a:r>
            <a:r>
              <a:rPr sz="1200" b="1" u="heavy" spc="-5" dirty="0">
                <a:uFill>
                  <a:solidFill>
                    <a:srgbClr val="000000"/>
                  </a:solidFill>
                </a:uFill>
                <a:latin typeface="Times New Roman"/>
                <a:cs typeface="Times New Roman"/>
              </a:rPr>
              <a:t>Boundary Value Analysis</a:t>
            </a:r>
            <a:endParaRPr sz="1200" dirty="0">
              <a:latin typeface="Times New Roman"/>
              <a:cs typeface="Times New Roman"/>
            </a:endParaRPr>
          </a:p>
          <a:p>
            <a:pPr marL="469265" marR="7620" indent="-228600" algn="just">
              <a:lnSpc>
                <a:spcPct val="103299"/>
              </a:lnSpc>
              <a:spcBef>
                <a:spcPts val="875"/>
              </a:spcBef>
              <a:buFont typeface="Symbol"/>
              <a:buChar char=""/>
              <a:tabLst>
                <a:tab pos="469900" algn="l"/>
              </a:tabLst>
            </a:pPr>
            <a:r>
              <a:rPr sz="1200" spc="-5" dirty="0">
                <a:latin typeface="Times New Roman"/>
                <a:cs typeface="Times New Roman"/>
              </a:rPr>
              <a:t>A greater </a:t>
            </a:r>
            <a:r>
              <a:rPr sz="1200" dirty="0">
                <a:latin typeface="Times New Roman"/>
                <a:cs typeface="Times New Roman"/>
              </a:rPr>
              <a:t>number of errors </a:t>
            </a:r>
            <a:r>
              <a:rPr sz="1200" spc="-5" dirty="0">
                <a:latin typeface="Times New Roman"/>
                <a:cs typeface="Times New Roman"/>
              </a:rPr>
              <a:t>occurs at </a:t>
            </a:r>
            <a:r>
              <a:rPr sz="1200" dirty="0">
                <a:latin typeface="Times New Roman"/>
                <a:cs typeface="Times New Roman"/>
              </a:rPr>
              <a:t>the boundaries of the input domain rather than in the  </a:t>
            </a:r>
            <a:r>
              <a:rPr sz="1200" spc="-5" dirty="0">
                <a:latin typeface="Times New Roman"/>
                <a:cs typeface="Times New Roman"/>
              </a:rPr>
              <a:t>“center.” </a:t>
            </a:r>
            <a:r>
              <a:rPr sz="1200" spc="-10" dirty="0">
                <a:latin typeface="Times New Roman"/>
                <a:cs typeface="Times New Roman"/>
              </a:rPr>
              <a:t>It </a:t>
            </a:r>
            <a:r>
              <a:rPr sz="1200" dirty="0">
                <a:latin typeface="Times New Roman"/>
                <a:cs typeface="Times New Roman"/>
              </a:rPr>
              <a:t>is for this </a:t>
            </a:r>
            <a:r>
              <a:rPr sz="1200" spc="-5" dirty="0">
                <a:latin typeface="Times New Roman"/>
                <a:cs typeface="Times New Roman"/>
              </a:rPr>
              <a:t>reason </a:t>
            </a:r>
            <a:r>
              <a:rPr sz="1200" dirty="0">
                <a:latin typeface="Times New Roman"/>
                <a:cs typeface="Times New Roman"/>
              </a:rPr>
              <a:t>that boundary value </a:t>
            </a:r>
            <a:r>
              <a:rPr sz="1200" spc="-5" dirty="0">
                <a:latin typeface="Times New Roman"/>
                <a:cs typeface="Times New Roman"/>
              </a:rPr>
              <a:t>analysis (BVA) has </a:t>
            </a:r>
            <a:r>
              <a:rPr sz="1200" dirty="0">
                <a:latin typeface="Times New Roman"/>
                <a:cs typeface="Times New Roman"/>
              </a:rPr>
              <a:t>been </a:t>
            </a:r>
            <a:r>
              <a:rPr sz="1200" spc="-5" dirty="0">
                <a:latin typeface="Times New Roman"/>
                <a:cs typeface="Times New Roman"/>
              </a:rPr>
              <a:t>developed as </a:t>
            </a:r>
            <a:r>
              <a:rPr sz="1200" dirty="0">
                <a:latin typeface="Times New Roman"/>
                <a:cs typeface="Times New Roman"/>
              </a:rPr>
              <a:t>a  testing</a:t>
            </a:r>
            <a:r>
              <a:rPr sz="1200" spc="-15" dirty="0">
                <a:latin typeface="Times New Roman"/>
                <a:cs typeface="Times New Roman"/>
              </a:rPr>
              <a:t> </a:t>
            </a:r>
            <a:r>
              <a:rPr sz="1200" spc="-5" dirty="0">
                <a:latin typeface="Times New Roman"/>
                <a:cs typeface="Times New Roman"/>
              </a:rPr>
              <a:t>technique.</a:t>
            </a:r>
            <a:endParaRPr sz="1200" dirty="0">
              <a:latin typeface="Times New Roman"/>
              <a:cs typeface="Times New Roman"/>
            </a:endParaRPr>
          </a:p>
          <a:p>
            <a:pPr marL="469265" marR="8255" lvl="1" indent="457200" algn="just">
              <a:lnSpc>
                <a:spcPct val="104200"/>
              </a:lnSpc>
              <a:spcBef>
                <a:spcPts val="70"/>
              </a:spcBef>
              <a:buFont typeface="Symbol"/>
              <a:buChar char=""/>
              <a:tabLst>
                <a:tab pos="1384300" algn="l"/>
              </a:tabLst>
            </a:pPr>
            <a:r>
              <a:rPr sz="1200" dirty="0">
                <a:latin typeface="Times New Roman"/>
                <a:cs typeface="Times New Roman"/>
              </a:rPr>
              <a:t>Boundary value analysis </a:t>
            </a:r>
            <a:r>
              <a:rPr sz="1200" spc="-5" dirty="0">
                <a:latin typeface="Times New Roman"/>
                <a:cs typeface="Times New Roman"/>
              </a:rPr>
              <a:t>leads </a:t>
            </a:r>
            <a:r>
              <a:rPr sz="1200" dirty="0">
                <a:latin typeface="Times New Roman"/>
                <a:cs typeface="Times New Roman"/>
              </a:rPr>
              <a:t>to a </a:t>
            </a:r>
            <a:r>
              <a:rPr sz="1200" spc="-5" dirty="0">
                <a:latin typeface="Times New Roman"/>
                <a:cs typeface="Times New Roman"/>
              </a:rPr>
              <a:t>selection </a:t>
            </a:r>
            <a:r>
              <a:rPr sz="1200" dirty="0">
                <a:latin typeface="Times New Roman"/>
                <a:cs typeface="Times New Roman"/>
              </a:rPr>
              <a:t>of test </a:t>
            </a:r>
            <a:r>
              <a:rPr sz="1200" spc="-5" dirty="0">
                <a:latin typeface="Times New Roman"/>
                <a:cs typeface="Times New Roman"/>
              </a:rPr>
              <a:t>cases </a:t>
            </a:r>
            <a:r>
              <a:rPr sz="1200" dirty="0">
                <a:latin typeface="Times New Roman"/>
                <a:cs typeface="Times New Roman"/>
              </a:rPr>
              <a:t>that </a:t>
            </a:r>
            <a:r>
              <a:rPr sz="1200" spc="-5" dirty="0">
                <a:latin typeface="Times New Roman"/>
                <a:cs typeface="Times New Roman"/>
              </a:rPr>
              <a:t>exercise  </a:t>
            </a:r>
            <a:r>
              <a:rPr sz="1200" dirty="0">
                <a:latin typeface="Times New Roman"/>
                <a:cs typeface="Times New Roman"/>
              </a:rPr>
              <a:t>bounding</a:t>
            </a:r>
            <a:r>
              <a:rPr sz="1200" spc="-15" dirty="0">
                <a:latin typeface="Times New Roman"/>
                <a:cs typeface="Times New Roman"/>
              </a:rPr>
              <a:t> </a:t>
            </a:r>
            <a:r>
              <a:rPr sz="1200" spc="-5" dirty="0">
                <a:latin typeface="Times New Roman"/>
                <a:cs typeface="Times New Roman"/>
              </a:rPr>
              <a:t>values.</a:t>
            </a:r>
            <a:endParaRPr sz="1200" dirty="0">
              <a:latin typeface="Times New Roman"/>
              <a:cs typeface="Times New Roman"/>
            </a:endParaRPr>
          </a:p>
          <a:p>
            <a:pPr marL="469265" marR="5080" lvl="1" indent="457200" algn="just">
              <a:lnSpc>
                <a:spcPct val="103000"/>
              </a:lnSpc>
              <a:spcBef>
                <a:spcPts val="90"/>
              </a:spcBef>
              <a:buFont typeface="Symbol"/>
              <a:buChar char=""/>
              <a:tabLst>
                <a:tab pos="1421765" algn="l"/>
                <a:tab pos="1422400" algn="l"/>
              </a:tabLst>
            </a:pPr>
            <a:r>
              <a:rPr sz="1200" dirty="0">
                <a:latin typeface="Times New Roman"/>
                <a:cs typeface="Times New Roman"/>
              </a:rPr>
              <a:t>Boundary </a:t>
            </a:r>
            <a:r>
              <a:rPr sz="1200" spc="-5" dirty="0">
                <a:latin typeface="Times New Roman"/>
                <a:cs typeface="Times New Roman"/>
              </a:rPr>
              <a:t>value analysis is </a:t>
            </a:r>
            <a:r>
              <a:rPr sz="1200" dirty="0">
                <a:latin typeface="Times New Roman"/>
                <a:cs typeface="Times New Roman"/>
              </a:rPr>
              <a:t>a test-case </a:t>
            </a:r>
            <a:r>
              <a:rPr sz="1200" spc="-5" dirty="0">
                <a:latin typeface="Times New Roman"/>
                <a:cs typeface="Times New Roman"/>
              </a:rPr>
              <a:t>design </a:t>
            </a:r>
            <a:r>
              <a:rPr sz="1200" dirty="0">
                <a:latin typeface="Times New Roman"/>
                <a:cs typeface="Times New Roman"/>
              </a:rPr>
              <a:t>technique that </a:t>
            </a:r>
            <a:r>
              <a:rPr sz="1200" spc="-5" dirty="0">
                <a:latin typeface="Times New Roman"/>
                <a:cs typeface="Times New Roman"/>
              </a:rPr>
              <a:t>complements  equivalence partitioning. Rather </a:t>
            </a:r>
            <a:r>
              <a:rPr sz="1200" dirty="0">
                <a:latin typeface="Times New Roman"/>
                <a:cs typeface="Times New Roman"/>
              </a:rPr>
              <a:t>than </a:t>
            </a:r>
            <a:r>
              <a:rPr sz="1200" spc="-5" dirty="0">
                <a:latin typeface="Times New Roman"/>
                <a:cs typeface="Times New Roman"/>
              </a:rPr>
              <a:t>selecting </a:t>
            </a:r>
            <a:r>
              <a:rPr sz="1200" spc="5" dirty="0">
                <a:latin typeface="Times New Roman"/>
                <a:cs typeface="Times New Roman"/>
              </a:rPr>
              <a:t>any </a:t>
            </a:r>
            <a:r>
              <a:rPr sz="1200" spc="-5" dirty="0">
                <a:latin typeface="Times New Roman"/>
                <a:cs typeface="Times New Roman"/>
              </a:rPr>
              <a:t>element </a:t>
            </a:r>
            <a:r>
              <a:rPr sz="1200" spc="5" dirty="0">
                <a:latin typeface="Times New Roman"/>
                <a:cs typeface="Times New Roman"/>
              </a:rPr>
              <a:t>of </a:t>
            </a:r>
            <a:r>
              <a:rPr sz="1200" spc="-5" dirty="0">
                <a:latin typeface="Times New Roman"/>
                <a:cs typeface="Times New Roman"/>
              </a:rPr>
              <a:t>an </a:t>
            </a:r>
            <a:r>
              <a:rPr sz="1200" dirty="0">
                <a:latin typeface="Times New Roman"/>
                <a:cs typeface="Times New Roman"/>
              </a:rPr>
              <a:t>equivalence </a:t>
            </a:r>
            <a:r>
              <a:rPr sz="1200" spc="-5" dirty="0">
                <a:latin typeface="Times New Roman"/>
                <a:cs typeface="Times New Roman"/>
              </a:rPr>
              <a:t>class, BVA  leads </a:t>
            </a:r>
            <a:r>
              <a:rPr sz="1200" dirty="0">
                <a:latin typeface="Times New Roman"/>
                <a:cs typeface="Times New Roman"/>
              </a:rPr>
              <a:t>to the </a:t>
            </a:r>
            <a:r>
              <a:rPr sz="1200" spc="-5" dirty="0">
                <a:latin typeface="Times New Roman"/>
                <a:cs typeface="Times New Roman"/>
              </a:rPr>
              <a:t>selection </a:t>
            </a:r>
            <a:r>
              <a:rPr sz="1200" dirty="0">
                <a:latin typeface="Times New Roman"/>
                <a:cs typeface="Times New Roman"/>
              </a:rPr>
              <a:t>of test </a:t>
            </a:r>
            <a:r>
              <a:rPr sz="1200" spc="-5" dirty="0">
                <a:latin typeface="Times New Roman"/>
                <a:cs typeface="Times New Roman"/>
              </a:rPr>
              <a:t>cases at </a:t>
            </a:r>
            <a:r>
              <a:rPr sz="1200" dirty="0">
                <a:latin typeface="Times New Roman"/>
                <a:cs typeface="Times New Roman"/>
              </a:rPr>
              <a:t>the </a:t>
            </a:r>
            <a:r>
              <a:rPr sz="1200" spc="-5" dirty="0">
                <a:latin typeface="Times New Roman"/>
                <a:cs typeface="Times New Roman"/>
              </a:rPr>
              <a:t>“edges” </a:t>
            </a:r>
            <a:r>
              <a:rPr sz="1200" spc="5" dirty="0">
                <a:latin typeface="Times New Roman"/>
                <a:cs typeface="Times New Roman"/>
              </a:rPr>
              <a:t>of </a:t>
            </a:r>
            <a:r>
              <a:rPr sz="1200" dirty="0">
                <a:latin typeface="Times New Roman"/>
                <a:cs typeface="Times New Roman"/>
              </a:rPr>
              <a:t>the</a:t>
            </a:r>
            <a:r>
              <a:rPr sz="1200" spc="-10" dirty="0">
                <a:latin typeface="Times New Roman"/>
                <a:cs typeface="Times New Roman"/>
              </a:rPr>
              <a:t> </a:t>
            </a:r>
            <a:r>
              <a:rPr sz="1200" spc="-5" dirty="0">
                <a:latin typeface="Times New Roman"/>
                <a:cs typeface="Times New Roman"/>
              </a:rPr>
              <a:t>class.</a:t>
            </a:r>
            <a:endParaRPr sz="1200" dirty="0">
              <a:latin typeface="Times New Roman"/>
              <a:cs typeface="Times New Roman"/>
            </a:endParaRPr>
          </a:p>
          <a:p>
            <a:pPr marL="12700" marR="8255" indent="494665" algn="just">
              <a:lnSpc>
                <a:spcPct val="102499"/>
              </a:lnSpc>
              <a:spcBef>
                <a:spcPts val="830"/>
              </a:spcBef>
            </a:pPr>
            <a:r>
              <a:rPr sz="1200" spc="-5" dirty="0">
                <a:latin typeface="Times New Roman"/>
                <a:cs typeface="Times New Roman"/>
              </a:rPr>
              <a:t>Guidelines </a:t>
            </a:r>
            <a:r>
              <a:rPr sz="1200" dirty="0">
                <a:latin typeface="Times New Roman"/>
                <a:cs typeface="Times New Roman"/>
              </a:rPr>
              <a:t>for </a:t>
            </a:r>
            <a:r>
              <a:rPr sz="1200" spc="-5" dirty="0">
                <a:latin typeface="Times New Roman"/>
                <a:cs typeface="Times New Roman"/>
              </a:rPr>
              <a:t>BVA </a:t>
            </a:r>
            <a:r>
              <a:rPr sz="1200" dirty="0">
                <a:latin typeface="Times New Roman"/>
                <a:cs typeface="Times New Roman"/>
              </a:rPr>
              <a:t>are </a:t>
            </a:r>
            <a:r>
              <a:rPr sz="1200" spc="-5" dirty="0">
                <a:latin typeface="Times New Roman"/>
                <a:cs typeface="Times New Roman"/>
              </a:rPr>
              <a:t>similar </a:t>
            </a:r>
            <a:r>
              <a:rPr sz="1200" dirty="0">
                <a:latin typeface="Times New Roman"/>
                <a:cs typeface="Times New Roman"/>
              </a:rPr>
              <a:t>in </a:t>
            </a:r>
            <a:r>
              <a:rPr sz="1200" spc="5" dirty="0">
                <a:latin typeface="Times New Roman"/>
                <a:cs typeface="Times New Roman"/>
              </a:rPr>
              <a:t>many </a:t>
            </a:r>
            <a:r>
              <a:rPr sz="1200" dirty="0">
                <a:latin typeface="Times New Roman"/>
                <a:cs typeface="Times New Roman"/>
              </a:rPr>
              <a:t>respects to those </a:t>
            </a:r>
            <a:r>
              <a:rPr sz="1200" spc="-5" dirty="0">
                <a:latin typeface="Times New Roman"/>
                <a:cs typeface="Times New Roman"/>
              </a:rPr>
              <a:t>provided </a:t>
            </a:r>
            <a:r>
              <a:rPr sz="1200" dirty="0">
                <a:latin typeface="Times New Roman"/>
                <a:cs typeface="Times New Roman"/>
              </a:rPr>
              <a:t>for </a:t>
            </a:r>
            <a:r>
              <a:rPr sz="1200" spc="-5" dirty="0">
                <a:latin typeface="Times New Roman"/>
                <a:cs typeface="Times New Roman"/>
              </a:rPr>
              <a:t>equivalence  partitioning:</a:t>
            </a:r>
            <a:endParaRPr sz="1200" dirty="0">
              <a:latin typeface="Times New Roman"/>
              <a:cs typeface="Times New Roman"/>
            </a:endParaRPr>
          </a:p>
          <a:p>
            <a:pPr marL="12700" marR="6985" indent="456565" algn="just">
              <a:lnSpc>
                <a:spcPct val="102499"/>
              </a:lnSpc>
              <a:spcBef>
                <a:spcPts val="825"/>
              </a:spcBef>
              <a:buAutoNum type="arabicPeriod"/>
              <a:tabLst>
                <a:tab pos="629920" algn="l"/>
              </a:tabLst>
            </a:pPr>
            <a:r>
              <a:rPr sz="1200" spc="-15"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specifies </a:t>
            </a:r>
            <a:r>
              <a:rPr sz="1200" dirty="0">
                <a:latin typeface="Times New Roman"/>
                <a:cs typeface="Times New Roman"/>
              </a:rPr>
              <a:t>a </a:t>
            </a:r>
            <a:r>
              <a:rPr sz="1200" spc="-5" dirty="0">
                <a:latin typeface="Times New Roman"/>
                <a:cs typeface="Times New Roman"/>
              </a:rPr>
              <a:t>range bounded </a:t>
            </a:r>
            <a:r>
              <a:rPr sz="1200" spc="5" dirty="0">
                <a:latin typeface="Times New Roman"/>
                <a:cs typeface="Times New Roman"/>
              </a:rPr>
              <a:t>by </a:t>
            </a:r>
            <a:r>
              <a:rPr sz="1200" spc="-5" dirty="0">
                <a:latin typeface="Times New Roman"/>
                <a:cs typeface="Times New Roman"/>
              </a:rPr>
              <a:t>values </a:t>
            </a:r>
            <a:r>
              <a:rPr sz="1200" dirty="0">
                <a:latin typeface="Times New Roman"/>
                <a:cs typeface="Times New Roman"/>
              </a:rPr>
              <a:t>a </a:t>
            </a:r>
            <a:r>
              <a:rPr sz="1200" spc="-5" dirty="0">
                <a:latin typeface="Times New Roman"/>
                <a:cs typeface="Times New Roman"/>
              </a:rPr>
              <a:t>and </a:t>
            </a:r>
            <a:r>
              <a:rPr sz="1200" dirty="0">
                <a:latin typeface="Times New Roman"/>
                <a:cs typeface="Times New Roman"/>
              </a:rPr>
              <a:t>b, test </a:t>
            </a:r>
            <a:r>
              <a:rPr sz="1200" spc="-5" dirty="0">
                <a:latin typeface="Times New Roman"/>
                <a:cs typeface="Times New Roman"/>
              </a:rPr>
              <a:t>cases </a:t>
            </a:r>
            <a:r>
              <a:rPr sz="1200" dirty="0">
                <a:latin typeface="Times New Roman"/>
                <a:cs typeface="Times New Roman"/>
              </a:rPr>
              <a:t>should be  </a:t>
            </a:r>
            <a:r>
              <a:rPr sz="1200" spc="-5" dirty="0">
                <a:latin typeface="Times New Roman"/>
                <a:cs typeface="Times New Roman"/>
              </a:rPr>
              <a:t>designed </a:t>
            </a:r>
            <a:r>
              <a:rPr sz="1200" dirty="0">
                <a:latin typeface="Times New Roman"/>
                <a:cs typeface="Times New Roman"/>
              </a:rPr>
              <a:t>with </a:t>
            </a:r>
            <a:r>
              <a:rPr sz="1200" spc="-5" dirty="0">
                <a:latin typeface="Times New Roman"/>
                <a:cs typeface="Times New Roman"/>
              </a:rPr>
              <a:t>values </a:t>
            </a:r>
            <a:r>
              <a:rPr sz="1200" dirty="0">
                <a:latin typeface="Times New Roman"/>
                <a:cs typeface="Times New Roman"/>
              </a:rPr>
              <a:t>a and b </a:t>
            </a:r>
            <a:r>
              <a:rPr sz="1200" spc="-5" dirty="0">
                <a:latin typeface="Times New Roman"/>
                <a:cs typeface="Times New Roman"/>
              </a:rPr>
              <a:t>and </a:t>
            </a:r>
            <a:r>
              <a:rPr sz="1200" dirty="0">
                <a:latin typeface="Times New Roman"/>
                <a:cs typeface="Times New Roman"/>
              </a:rPr>
              <a:t>just above </a:t>
            </a:r>
            <a:r>
              <a:rPr sz="1200" spc="-5" dirty="0">
                <a:latin typeface="Times New Roman"/>
                <a:cs typeface="Times New Roman"/>
              </a:rPr>
              <a:t>and </a:t>
            </a:r>
            <a:r>
              <a:rPr sz="1200" dirty="0">
                <a:latin typeface="Times New Roman"/>
                <a:cs typeface="Times New Roman"/>
              </a:rPr>
              <a:t>just below a </a:t>
            </a:r>
            <a:r>
              <a:rPr sz="1200" spc="-5" dirty="0">
                <a:latin typeface="Times New Roman"/>
                <a:cs typeface="Times New Roman"/>
              </a:rPr>
              <a:t>and</a:t>
            </a:r>
            <a:r>
              <a:rPr sz="1200" spc="10" dirty="0">
                <a:latin typeface="Times New Roman"/>
                <a:cs typeface="Times New Roman"/>
              </a:rPr>
              <a:t> </a:t>
            </a:r>
            <a:r>
              <a:rPr sz="1200" dirty="0">
                <a:latin typeface="Times New Roman"/>
                <a:cs typeface="Times New Roman"/>
              </a:rPr>
              <a:t>b.</a:t>
            </a:r>
          </a:p>
          <a:p>
            <a:pPr marL="12700" marR="5080" indent="456565" algn="just">
              <a:lnSpc>
                <a:spcPct val="103299"/>
              </a:lnSpc>
              <a:spcBef>
                <a:spcPts val="805"/>
              </a:spcBef>
              <a:buAutoNum type="arabicPeriod"/>
              <a:tabLst>
                <a:tab pos="631825" algn="l"/>
              </a:tabLst>
            </a:pPr>
            <a:r>
              <a:rPr sz="1200" spc="-15"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specifies </a:t>
            </a:r>
            <a:r>
              <a:rPr sz="1200" dirty="0">
                <a:latin typeface="Times New Roman"/>
                <a:cs typeface="Times New Roman"/>
              </a:rPr>
              <a:t>a number of values, test </a:t>
            </a:r>
            <a:r>
              <a:rPr sz="1200" spc="-5" dirty="0">
                <a:latin typeface="Times New Roman"/>
                <a:cs typeface="Times New Roman"/>
              </a:rPr>
              <a:t>cases </a:t>
            </a:r>
            <a:r>
              <a:rPr sz="1200" dirty="0">
                <a:latin typeface="Times New Roman"/>
                <a:cs typeface="Times New Roman"/>
              </a:rPr>
              <a:t>should be </a:t>
            </a:r>
            <a:r>
              <a:rPr sz="1200" spc="-5" dirty="0">
                <a:latin typeface="Times New Roman"/>
                <a:cs typeface="Times New Roman"/>
              </a:rPr>
              <a:t>developed </a:t>
            </a:r>
            <a:r>
              <a:rPr sz="1200" dirty="0">
                <a:latin typeface="Times New Roman"/>
                <a:cs typeface="Times New Roman"/>
              </a:rPr>
              <a:t>that  </a:t>
            </a:r>
            <a:r>
              <a:rPr sz="1200" spc="-5" dirty="0">
                <a:latin typeface="Times New Roman"/>
                <a:cs typeface="Times New Roman"/>
              </a:rPr>
              <a:t>exercise </a:t>
            </a:r>
            <a:r>
              <a:rPr sz="1200" dirty="0">
                <a:latin typeface="Times New Roman"/>
                <a:cs typeface="Times New Roman"/>
              </a:rPr>
              <a:t>the minimum </a:t>
            </a:r>
            <a:r>
              <a:rPr sz="1200" spc="-5" dirty="0">
                <a:latin typeface="Times New Roman"/>
                <a:cs typeface="Times New Roman"/>
              </a:rPr>
              <a:t>and maximum numbers. Values </a:t>
            </a:r>
            <a:r>
              <a:rPr sz="1200" dirty="0">
                <a:latin typeface="Times New Roman"/>
                <a:cs typeface="Times New Roman"/>
              </a:rPr>
              <a:t>just </a:t>
            </a:r>
            <a:r>
              <a:rPr sz="1200" spc="-5" dirty="0">
                <a:latin typeface="Times New Roman"/>
                <a:cs typeface="Times New Roman"/>
              </a:rPr>
              <a:t>above and below </a:t>
            </a:r>
            <a:r>
              <a:rPr sz="1200" dirty="0">
                <a:latin typeface="Times New Roman"/>
                <a:cs typeface="Times New Roman"/>
              </a:rPr>
              <a:t>minimum </a:t>
            </a:r>
            <a:r>
              <a:rPr sz="1200" spc="-10" dirty="0">
                <a:latin typeface="Times New Roman"/>
                <a:cs typeface="Times New Roman"/>
              </a:rPr>
              <a:t>and  </a:t>
            </a:r>
            <a:r>
              <a:rPr sz="1200" dirty="0">
                <a:latin typeface="Times New Roman"/>
                <a:cs typeface="Times New Roman"/>
              </a:rPr>
              <a:t>maximum </a:t>
            </a:r>
            <a:r>
              <a:rPr sz="1200" spc="-5" dirty="0">
                <a:latin typeface="Times New Roman"/>
                <a:cs typeface="Times New Roman"/>
              </a:rPr>
              <a:t>are also tested.</a:t>
            </a:r>
            <a:endParaRPr sz="1200" dirty="0">
              <a:latin typeface="Times New Roman"/>
              <a:cs typeface="Times New Roman"/>
            </a:endParaRPr>
          </a:p>
          <a:p>
            <a:pPr marL="12700" marR="5715" indent="456565" algn="just">
              <a:lnSpc>
                <a:spcPct val="103400"/>
              </a:lnSpc>
              <a:spcBef>
                <a:spcPts val="805"/>
              </a:spcBef>
              <a:buAutoNum type="arabicPeriod"/>
              <a:tabLst>
                <a:tab pos="625475" algn="l"/>
              </a:tabLst>
            </a:pPr>
            <a:r>
              <a:rPr sz="1200" dirty="0">
                <a:latin typeface="Times New Roman"/>
                <a:cs typeface="Times New Roman"/>
              </a:rPr>
              <a:t>Apply </a:t>
            </a:r>
            <a:r>
              <a:rPr sz="1200" spc="-5" dirty="0">
                <a:latin typeface="Times New Roman"/>
                <a:cs typeface="Times New Roman"/>
              </a:rPr>
              <a:t>guidelines </a:t>
            </a:r>
            <a:r>
              <a:rPr sz="1200" dirty="0">
                <a:latin typeface="Times New Roman"/>
                <a:cs typeface="Times New Roman"/>
              </a:rPr>
              <a:t>1 and 2 to output </a:t>
            </a:r>
            <a:r>
              <a:rPr sz="1200" spc="-5" dirty="0">
                <a:latin typeface="Times New Roman"/>
                <a:cs typeface="Times New Roman"/>
              </a:rPr>
              <a:t>conditions. For example, assume </a:t>
            </a:r>
            <a:r>
              <a:rPr sz="1200" dirty="0">
                <a:latin typeface="Times New Roman"/>
                <a:cs typeface="Times New Roman"/>
              </a:rPr>
              <a:t>that a </a:t>
            </a:r>
            <a:r>
              <a:rPr sz="1200" spc="-5" dirty="0">
                <a:latin typeface="Times New Roman"/>
                <a:cs typeface="Times New Roman"/>
              </a:rPr>
              <a:t>temperature  versus</a:t>
            </a:r>
            <a:r>
              <a:rPr sz="1200" spc="-55" dirty="0">
                <a:latin typeface="Times New Roman"/>
                <a:cs typeface="Times New Roman"/>
              </a:rPr>
              <a:t> </a:t>
            </a:r>
            <a:r>
              <a:rPr sz="1200" spc="-5" dirty="0">
                <a:latin typeface="Times New Roman"/>
                <a:cs typeface="Times New Roman"/>
              </a:rPr>
              <a:t>pressure</a:t>
            </a:r>
            <a:r>
              <a:rPr sz="1200" spc="-55" dirty="0">
                <a:latin typeface="Times New Roman"/>
                <a:cs typeface="Times New Roman"/>
              </a:rPr>
              <a:t> </a:t>
            </a:r>
            <a:r>
              <a:rPr sz="1200" dirty="0">
                <a:latin typeface="Times New Roman"/>
                <a:cs typeface="Times New Roman"/>
              </a:rPr>
              <a:t>table</a:t>
            </a:r>
            <a:r>
              <a:rPr sz="1200" spc="-55" dirty="0">
                <a:latin typeface="Times New Roman"/>
                <a:cs typeface="Times New Roman"/>
              </a:rPr>
              <a:t> </a:t>
            </a:r>
            <a:r>
              <a:rPr sz="1200" spc="-5" dirty="0">
                <a:latin typeface="Times New Roman"/>
                <a:cs typeface="Times New Roman"/>
              </a:rPr>
              <a:t>is</a:t>
            </a:r>
            <a:r>
              <a:rPr sz="1200" spc="-35" dirty="0">
                <a:latin typeface="Times New Roman"/>
                <a:cs typeface="Times New Roman"/>
              </a:rPr>
              <a:t> </a:t>
            </a:r>
            <a:r>
              <a:rPr sz="1200" spc="-5" dirty="0">
                <a:latin typeface="Times New Roman"/>
                <a:cs typeface="Times New Roman"/>
              </a:rPr>
              <a:t>required</a:t>
            </a:r>
            <a:r>
              <a:rPr sz="1200" spc="-50" dirty="0">
                <a:latin typeface="Times New Roman"/>
                <a:cs typeface="Times New Roman"/>
              </a:rPr>
              <a:t> </a:t>
            </a:r>
            <a:r>
              <a:rPr sz="1200" spc="-5" dirty="0">
                <a:latin typeface="Times New Roman"/>
                <a:cs typeface="Times New Roman"/>
              </a:rPr>
              <a:t>as</a:t>
            </a:r>
            <a:r>
              <a:rPr sz="1200" spc="-50" dirty="0">
                <a:latin typeface="Times New Roman"/>
                <a:cs typeface="Times New Roman"/>
              </a:rPr>
              <a:t> </a:t>
            </a:r>
            <a:r>
              <a:rPr sz="1200" dirty="0">
                <a:latin typeface="Times New Roman"/>
                <a:cs typeface="Times New Roman"/>
              </a:rPr>
              <a:t>output</a:t>
            </a:r>
            <a:r>
              <a:rPr sz="1200" spc="-50" dirty="0">
                <a:latin typeface="Times New Roman"/>
                <a:cs typeface="Times New Roman"/>
              </a:rPr>
              <a:t> </a:t>
            </a:r>
            <a:r>
              <a:rPr sz="1200" spc="-5" dirty="0">
                <a:latin typeface="Times New Roman"/>
                <a:cs typeface="Times New Roman"/>
              </a:rPr>
              <a:t>from</a:t>
            </a:r>
            <a:r>
              <a:rPr sz="1200" spc="-35" dirty="0">
                <a:latin typeface="Times New Roman"/>
                <a:cs typeface="Times New Roman"/>
              </a:rPr>
              <a:t> </a:t>
            </a:r>
            <a:r>
              <a:rPr sz="1200" spc="-5" dirty="0">
                <a:latin typeface="Times New Roman"/>
                <a:cs typeface="Times New Roman"/>
              </a:rPr>
              <a:t>an</a:t>
            </a:r>
            <a:r>
              <a:rPr sz="1200" spc="-40" dirty="0">
                <a:latin typeface="Times New Roman"/>
                <a:cs typeface="Times New Roman"/>
              </a:rPr>
              <a:t> </a:t>
            </a:r>
            <a:r>
              <a:rPr sz="1200" spc="-5" dirty="0">
                <a:latin typeface="Times New Roman"/>
                <a:cs typeface="Times New Roman"/>
              </a:rPr>
              <a:t>engineering</a:t>
            </a:r>
            <a:r>
              <a:rPr sz="1200" spc="-50" dirty="0">
                <a:latin typeface="Times New Roman"/>
                <a:cs typeface="Times New Roman"/>
              </a:rPr>
              <a:t> </a:t>
            </a:r>
            <a:r>
              <a:rPr sz="1200" spc="-5" dirty="0">
                <a:latin typeface="Times New Roman"/>
                <a:cs typeface="Times New Roman"/>
              </a:rPr>
              <a:t>analysis</a:t>
            </a:r>
            <a:r>
              <a:rPr sz="1200" spc="-50" dirty="0">
                <a:latin typeface="Times New Roman"/>
                <a:cs typeface="Times New Roman"/>
              </a:rPr>
              <a:t> </a:t>
            </a:r>
            <a:r>
              <a:rPr sz="1200" spc="-5" dirty="0">
                <a:latin typeface="Times New Roman"/>
                <a:cs typeface="Times New Roman"/>
              </a:rPr>
              <a:t>program.</a:t>
            </a:r>
            <a:r>
              <a:rPr sz="1200" spc="-50" dirty="0">
                <a:latin typeface="Times New Roman"/>
                <a:cs typeface="Times New Roman"/>
              </a:rPr>
              <a:t> </a:t>
            </a:r>
            <a:r>
              <a:rPr sz="1200" spc="-5" dirty="0">
                <a:latin typeface="Times New Roman"/>
                <a:cs typeface="Times New Roman"/>
              </a:rPr>
              <a:t>Test</a:t>
            </a:r>
            <a:r>
              <a:rPr sz="1200" spc="-50" dirty="0">
                <a:latin typeface="Times New Roman"/>
                <a:cs typeface="Times New Roman"/>
              </a:rPr>
              <a:t> </a:t>
            </a:r>
            <a:r>
              <a:rPr sz="1200" spc="-5" dirty="0">
                <a:latin typeface="Times New Roman"/>
                <a:cs typeface="Times New Roman"/>
              </a:rPr>
              <a:t>cases</a:t>
            </a:r>
            <a:r>
              <a:rPr sz="1200" spc="-50" dirty="0">
                <a:latin typeface="Times New Roman"/>
                <a:cs typeface="Times New Roman"/>
              </a:rPr>
              <a:t> </a:t>
            </a:r>
            <a:r>
              <a:rPr sz="1200" dirty="0">
                <a:latin typeface="Times New Roman"/>
                <a:cs typeface="Times New Roman"/>
              </a:rPr>
              <a:t>should  be </a:t>
            </a:r>
            <a:r>
              <a:rPr sz="1200" spc="-5" dirty="0">
                <a:latin typeface="Times New Roman"/>
                <a:cs typeface="Times New Roman"/>
              </a:rPr>
              <a:t>designed </a:t>
            </a:r>
            <a:r>
              <a:rPr sz="1200" dirty="0">
                <a:latin typeface="Times New Roman"/>
                <a:cs typeface="Times New Roman"/>
              </a:rPr>
              <a:t>to </a:t>
            </a:r>
            <a:r>
              <a:rPr sz="1200" spc="-5" dirty="0">
                <a:latin typeface="Times New Roman"/>
                <a:cs typeface="Times New Roman"/>
              </a:rPr>
              <a:t>create an </a:t>
            </a:r>
            <a:r>
              <a:rPr sz="1200" dirty="0">
                <a:latin typeface="Times New Roman"/>
                <a:cs typeface="Times New Roman"/>
              </a:rPr>
              <a:t>output </a:t>
            </a:r>
            <a:r>
              <a:rPr sz="1200" spc="-5" dirty="0">
                <a:latin typeface="Times New Roman"/>
                <a:cs typeface="Times New Roman"/>
              </a:rPr>
              <a:t>report </a:t>
            </a:r>
            <a:r>
              <a:rPr sz="1200" dirty="0">
                <a:latin typeface="Times New Roman"/>
                <a:cs typeface="Times New Roman"/>
              </a:rPr>
              <a:t>that </a:t>
            </a:r>
            <a:r>
              <a:rPr sz="1200" spc="-5" dirty="0">
                <a:latin typeface="Times New Roman"/>
                <a:cs typeface="Times New Roman"/>
              </a:rPr>
              <a:t>produces </a:t>
            </a:r>
            <a:r>
              <a:rPr sz="1200" dirty="0">
                <a:latin typeface="Times New Roman"/>
                <a:cs typeface="Times New Roman"/>
              </a:rPr>
              <a:t>the maximum </a:t>
            </a:r>
            <a:r>
              <a:rPr sz="1200" spc="-5" dirty="0">
                <a:latin typeface="Times New Roman"/>
                <a:cs typeface="Times New Roman"/>
              </a:rPr>
              <a:t>(and </a:t>
            </a:r>
            <a:r>
              <a:rPr sz="1200" dirty="0">
                <a:latin typeface="Times New Roman"/>
                <a:cs typeface="Times New Roman"/>
              </a:rPr>
              <a:t>minimum) </a:t>
            </a:r>
            <a:r>
              <a:rPr sz="1200" spc="-5" dirty="0">
                <a:latin typeface="Times New Roman"/>
                <a:cs typeface="Times New Roman"/>
              </a:rPr>
              <a:t>allowable  </a:t>
            </a:r>
            <a:r>
              <a:rPr sz="1200" dirty="0">
                <a:latin typeface="Times New Roman"/>
                <a:cs typeface="Times New Roman"/>
              </a:rPr>
              <a:t>number of </a:t>
            </a:r>
            <a:r>
              <a:rPr sz="1200" spc="-5" dirty="0">
                <a:latin typeface="Times New Roman"/>
                <a:cs typeface="Times New Roman"/>
              </a:rPr>
              <a:t>table</a:t>
            </a:r>
            <a:r>
              <a:rPr sz="1200" spc="-10" dirty="0">
                <a:latin typeface="Times New Roman"/>
                <a:cs typeface="Times New Roman"/>
              </a:rPr>
              <a:t> </a:t>
            </a:r>
            <a:r>
              <a:rPr sz="1200" spc="-5" dirty="0">
                <a:latin typeface="Times New Roman"/>
                <a:cs typeface="Times New Roman"/>
              </a:rPr>
              <a:t>entries.</a:t>
            </a:r>
            <a:endParaRPr sz="1200" dirty="0">
              <a:latin typeface="Times New Roman"/>
              <a:cs typeface="Times New Roman"/>
            </a:endParaRPr>
          </a:p>
          <a:p>
            <a:pPr marL="12700" marR="5715" indent="456565" algn="just">
              <a:lnSpc>
                <a:spcPct val="103299"/>
              </a:lnSpc>
              <a:spcBef>
                <a:spcPts val="805"/>
              </a:spcBef>
              <a:buAutoNum type="arabicPeriod"/>
              <a:tabLst>
                <a:tab pos="617855" algn="l"/>
              </a:tabLst>
            </a:pPr>
            <a:r>
              <a:rPr sz="1200" spc="-10" dirty="0">
                <a:latin typeface="Times New Roman"/>
                <a:cs typeface="Times New Roman"/>
              </a:rPr>
              <a:t>If</a:t>
            </a:r>
            <a:r>
              <a:rPr sz="1200" spc="-45" dirty="0">
                <a:latin typeface="Times New Roman"/>
                <a:cs typeface="Times New Roman"/>
              </a:rPr>
              <a:t> </a:t>
            </a:r>
            <a:r>
              <a:rPr sz="1200" spc="-5" dirty="0">
                <a:latin typeface="Times New Roman"/>
                <a:cs typeface="Times New Roman"/>
              </a:rPr>
              <a:t>internal</a:t>
            </a:r>
            <a:r>
              <a:rPr sz="1200" spc="-40" dirty="0">
                <a:latin typeface="Times New Roman"/>
                <a:cs typeface="Times New Roman"/>
              </a:rPr>
              <a:t> </a:t>
            </a:r>
            <a:r>
              <a:rPr sz="1200" spc="-5" dirty="0">
                <a:latin typeface="Times New Roman"/>
                <a:cs typeface="Times New Roman"/>
              </a:rPr>
              <a:t>program</a:t>
            </a:r>
            <a:r>
              <a:rPr sz="1200" spc="-40" dirty="0">
                <a:latin typeface="Times New Roman"/>
                <a:cs typeface="Times New Roman"/>
              </a:rPr>
              <a:t> </a:t>
            </a:r>
            <a:r>
              <a:rPr sz="1200" dirty="0">
                <a:latin typeface="Times New Roman"/>
                <a:cs typeface="Times New Roman"/>
              </a:rPr>
              <a:t>data</a:t>
            </a:r>
            <a:r>
              <a:rPr sz="1200" spc="-45" dirty="0">
                <a:latin typeface="Times New Roman"/>
                <a:cs typeface="Times New Roman"/>
              </a:rPr>
              <a:t> </a:t>
            </a:r>
            <a:r>
              <a:rPr sz="1200" spc="-5" dirty="0">
                <a:latin typeface="Times New Roman"/>
                <a:cs typeface="Times New Roman"/>
              </a:rPr>
              <a:t>structures</a:t>
            </a:r>
            <a:r>
              <a:rPr sz="1200" spc="-35" dirty="0">
                <a:latin typeface="Times New Roman"/>
                <a:cs typeface="Times New Roman"/>
              </a:rPr>
              <a:t> </a:t>
            </a:r>
            <a:r>
              <a:rPr sz="1200" dirty="0">
                <a:latin typeface="Times New Roman"/>
                <a:cs typeface="Times New Roman"/>
              </a:rPr>
              <a:t>have</a:t>
            </a:r>
            <a:r>
              <a:rPr sz="1200" spc="-45" dirty="0">
                <a:latin typeface="Times New Roman"/>
                <a:cs typeface="Times New Roman"/>
              </a:rPr>
              <a:t> </a:t>
            </a:r>
            <a:r>
              <a:rPr sz="1200" spc="-5" dirty="0">
                <a:latin typeface="Times New Roman"/>
                <a:cs typeface="Times New Roman"/>
              </a:rPr>
              <a:t>prescribed</a:t>
            </a:r>
            <a:r>
              <a:rPr sz="1200" spc="-40" dirty="0">
                <a:latin typeface="Times New Roman"/>
                <a:cs typeface="Times New Roman"/>
              </a:rPr>
              <a:t> </a:t>
            </a:r>
            <a:r>
              <a:rPr sz="1200" spc="-5" dirty="0">
                <a:latin typeface="Times New Roman"/>
                <a:cs typeface="Times New Roman"/>
              </a:rPr>
              <a:t>boundaries</a:t>
            </a:r>
            <a:r>
              <a:rPr sz="1200" spc="-25" dirty="0">
                <a:latin typeface="Times New Roman"/>
                <a:cs typeface="Times New Roman"/>
              </a:rPr>
              <a:t> </a:t>
            </a:r>
            <a:r>
              <a:rPr sz="1200" spc="-5" dirty="0">
                <a:latin typeface="Times New Roman"/>
                <a:cs typeface="Times New Roman"/>
              </a:rPr>
              <a:t>(e.g.,</a:t>
            </a:r>
            <a:r>
              <a:rPr sz="1200" spc="-25" dirty="0">
                <a:latin typeface="Times New Roman"/>
                <a:cs typeface="Times New Roman"/>
              </a:rPr>
              <a:t> </a:t>
            </a:r>
            <a:r>
              <a:rPr sz="1200" dirty="0">
                <a:latin typeface="Times New Roman"/>
                <a:cs typeface="Times New Roman"/>
              </a:rPr>
              <a:t>a</a:t>
            </a:r>
            <a:r>
              <a:rPr sz="1200" spc="-45" dirty="0">
                <a:latin typeface="Times New Roman"/>
                <a:cs typeface="Times New Roman"/>
              </a:rPr>
              <a:t> </a:t>
            </a:r>
            <a:r>
              <a:rPr sz="1200" dirty="0">
                <a:latin typeface="Times New Roman"/>
                <a:cs typeface="Times New Roman"/>
              </a:rPr>
              <a:t>table</a:t>
            </a:r>
            <a:r>
              <a:rPr sz="1200" spc="-45" dirty="0">
                <a:latin typeface="Times New Roman"/>
                <a:cs typeface="Times New Roman"/>
              </a:rPr>
              <a:t> </a:t>
            </a:r>
            <a:r>
              <a:rPr sz="1200" spc="-5" dirty="0">
                <a:latin typeface="Times New Roman"/>
                <a:cs typeface="Times New Roman"/>
              </a:rPr>
              <a:t>has</a:t>
            </a:r>
            <a:r>
              <a:rPr sz="1200" spc="-40"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spc="-5" dirty="0">
                <a:latin typeface="Times New Roman"/>
                <a:cs typeface="Times New Roman"/>
              </a:rPr>
              <a:t>defined  </a:t>
            </a:r>
            <a:r>
              <a:rPr sz="1200" dirty="0">
                <a:latin typeface="Times New Roman"/>
                <a:cs typeface="Times New Roman"/>
              </a:rPr>
              <a:t>limit of 100 </a:t>
            </a:r>
            <a:r>
              <a:rPr sz="1200" spc="-5" dirty="0">
                <a:latin typeface="Times New Roman"/>
                <a:cs typeface="Times New Roman"/>
              </a:rPr>
              <a:t>entries), </a:t>
            </a:r>
            <a:r>
              <a:rPr sz="1200" dirty="0">
                <a:latin typeface="Times New Roman"/>
                <a:cs typeface="Times New Roman"/>
              </a:rPr>
              <a:t>be </a:t>
            </a:r>
            <a:r>
              <a:rPr sz="1200" spc="-5" dirty="0">
                <a:latin typeface="Times New Roman"/>
                <a:cs typeface="Times New Roman"/>
              </a:rPr>
              <a:t>certain </a:t>
            </a:r>
            <a:r>
              <a:rPr sz="1200" dirty="0">
                <a:latin typeface="Times New Roman"/>
                <a:cs typeface="Times New Roman"/>
              </a:rPr>
              <a:t>to </a:t>
            </a:r>
            <a:r>
              <a:rPr sz="1200" spc="-5" dirty="0">
                <a:latin typeface="Times New Roman"/>
                <a:cs typeface="Times New Roman"/>
              </a:rPr>
              <a:t>design </a:t>
            </a:r>
            <a:r>
              <a:rPr sz="1200" dirty="0">
                <a:latin typeface="Times New Roman"/>
                <a:cs typeface="Times New Roman"/>
              </a:rPr>
              <a:t>a test case to </a:t>
            </a:r>
            <a:r>
              <a:rPr sz="1200" spc="-5" dirty="0">
                <a:latin typeface="Times New Roman"/>
                <a:cs typeface="Times New Roman"/>
              </a:rPr>
              <a:t>exercise </a:t>
            </a:r>
            <a:r>
              <a:rPr sz="1200" dirty="0">
                <a:latin typeface="Times New Roman"/>
                <a:cs typeface="Times New Roman"/>
              </a:rPr>
              <a:t>the </a:t>
            </a:r>
            <a:r>
              <a:rPr sz="1200" spc="-5" dirty="0">
                <a:latin typeface="Times New Roman"/>
                <a:cs typeface="Times New Roman"/>
              </a:rPr>
              <a:t>data </a:t>
            </a:r>
            <a:r>
              <a:rPr sz="1200" dirty="0">
                <a:latin typeface="Times New Roman"/>
                <a:cs typeface="Times New Roman"/>
              </a:rPr>
              <a:t>structure </a:t>
            </a:r>
            <a:r>
              <a:rPr sz="1200" spc="-5" dirty="0">
                <a:latin typeface="Times New Roman"/>
                <a:cs typeface="Times New Roman"/>
              </a:rPr>
              <a:t>at its</a:t>
            </a:r>
            <a:r>
              <a:rPr sz="1200" spc="75" dirty="0">
                <a:latin typeface="Times New Roman"/>
                <a:cs typeface="Times New Roman"/>
              </a:rPr>
              <a:t> </a:t>
            </a:r>
            <a:r>
              <a:rPr sz="1200" spc="-5" dirty="0">
                <a:latin typeface="Times New Roman"/>
                <a:cs typeface="Times New Roman"/>
              </a:rPr>
              <a:t>boundary.</a:t>
            </a:r>
            <a:endParaRPr sz="1200" dirty="0">
              <a:latin typeface="Times New Roman"/>
              <a:cs typeface="Times New Roman"/>
            </a:endParaRPr>
          </a:p>
        </p:txBody>
      </p:sp>
    </p:spTree>
    <p:extLst>
      <p:ext uri="{BB962C8B-B14F-4D97-AF65-F5344CB8AC3E}">
        <p14:creationId xmlns:p14="http://schemas.microsoft.com/office/powerpoint/2010/main" val="343994131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3904" y="435356"/>
            <a:ext cx="6047105" cy="3147695"/>
          </a:xfrm>
          <a:prstGeom prst="rect">
            <a:avLst/>
          </a:prstGeom>
        </p:spPr>
        <p:txBody>
          <a:bodyPr vert="horz" wrap="square" lIns="0" tIns="12700" rIns="0" bIns="0" rtlCol="0">
            <a:spAutoFit/>
          </a:bodyPr>
          <a:lstStyle/>
          <a:p>
            <a:pPr marL="50800">
              <a:lnSpc>
                <a:spcPct val="100000"/>
              </a:lnSpc>
              <a:spcBef>
                <a:spcPts val="100"/>
              </a:spcBef>
              <a:tabLst>
                <a:tab pos="5409565" algn="l"/>
              </a:tabLst>
            </a:pPr>
            <a:r>
              <a:rPr sz="1100" spc="-5" dirty="0">
                <a:latin typeface="Carlito"/>
                <a:cs typeface="Carlito"/>
              </a:rPr>
              <a:t>CST 309 MANAGEMENT </a:t>
            </a:r>
            <a:r>
              <a:rPr sz="1100" dirty="0">
                <a:latin typeface="Carlito"/>
                <a:cs typeface="Carlito"/>
              </a:rPr>
              <a:t>OF</a:t>
            </a:r>
            <a:r>
              <a:rPr sz="1100" spc="25" dirty="0">
                <a:latin typeface="Carlito"/>
                <a:cs typeface="Carlito"/>
              </a:rPr>
              <a:t> </a:t>
            </a:r>
            <a:r>
              <a:rPr sz="1100" spc="-5" dirty="0">
                <a:latin typeface="Carlito"/>
                <a:cs typeface="Carlito"/>
              </a:rPr>
              <a:t>SOFTWARE</a:t>
            </a:r>
            <a:r>
              <a:rPr sz="1100" spc="10" dirty="0">
                <a:latin typeface="Carlito"/>
                <a:cs typeface="Carlito"/>
              </a:rPr>
              <a:t> </a:t>
            </a:r>
            <a:r>
              <a:rPr sz="1100" spc="-5" dirty="0">
                <a:latin typeface="Carlito"/>
                <a:cs typeface="Carlito"/>
              </a:rPr>
              <a:t>SYSTEMS	S5</a:t>
            </a:r>
            <a:r>
              <a:rPr sz="1100" spc="-10" dirty="0">
                <a:latin typeface="Carlito"/>
                <a:cs typeface="Carlito"/>
              </a:rPr>
              <a:t> </a:t>
            </a:r>
            <a:r>
              <a:rPr sz="1100" spc="-5" dirty="0">
                <a:latin typeface="Carlito"/>
                <a:cs typeface="Carlito"/>
              </a:rPr>
              <a:t>CSE</a:t>
            </a:r>
            <a:endParaRPr sz="1100" dirty="0">
              <a:latin typeface="Carlito"/>
              <a:cs typeface="Carlito"/>
            </a:endParaRPr>
          </a:p>
          <a:p>
            <a:pPr>
              <a:lnSpc>
                <a:spcPct val="100000"/>
              </a:lnSpc>
            </a:pPr>
            <a:endParaRPr sz="1100" dirty="0">
              <a:latin typeface="Carlito"/>
              <a:cs typeface="Carlito"/>
            </a:endParaRPr>
          </a:p>
          <a:p>
            <a:pPr marL="507365">
              <a:lnSpc>
                <a:spcPct val="100000"/>
              </a:lnSpc>
              <a:spcBef>
                <a:spcPts val="910"/>
              </a:spcBef>
            </a:pPr>
            <a:r>
              <a:rPr sz="1200" b="1" u="heavy" dirty="0">
                <a:uFill>
                  <a:solidFill>
                    <a:srgbClr val="000000"/>
                  </a:solidFill>
                </a:uFill>
                <a:latin typeface="Times New Roman"/>
                <a:cs typeface="Times New Roman"/>
              </a:rPr>
              <a:t>4 </a:t>
            </a:r>
            <a:r>
              <a:rPr sz="1200" b="1" u="heavy" spc="-5" dirty="0">
                <a:uFill>
                  <a:solidFill>
                    <a:srgbClr val="000000"/>
                  </a:solidFill>
                </a:uFill>
                <a:latin typeface="Times New Roman"/>
                <a:cs typeface="Times New Roman"/>
              </a:rPr>
              <a:t>Orthogonal Array</a:t>
            </a:r>
            <a:r>
              <a:rPr sz="1200" b="1" u="heavy" dirty="0">
                <a:uFill>
                  <a:solidFill>
                    <a:srgbClr val="000000"/>
                  </a:solidFill>
                </a:uFill>
                <a:latin typeface="Times New Roman"/>
                <a:cs typeface="Times New Roman"/>
              </a:rPr>
              <a:t> Testing</a:t>
            </a:r>
            <a:endParaRPr sz="1200" dirty="0">
              <a:latin typeface="Times New Roman"/>
              <a:cs typeface="Times New Roman"/>
            </a:endParaRPr>
          </a:p>
          <a:p>
            <a:pPr marL="50800" marR="43180" indent="456565" algn="just">
              <a:lnSpc>
                <a:spcPct val="102499"/>
              </a:lnSpc>
              <a:spcBef>
                <a:spcPts val="810"/>
              </a:spcBef>
            </a:pPr>
            <a:r>
              <a:rPr sz="1200" spc="-5" dirty="0">
                <a:latin typeface="Times New Roman"/>
                <a:cs typeface="Times New Roman"/>
              </a:rPr>
              <a:t>Orthogonal</a:t>
            </a:r>
            <a:r>
              <a:rPr sz="1200" spc="-50" dirty="0">
                <a:latin typeface="Times New Roman"/>
                <a:cs typeface="Times New Roman"/>
              </a:rPr>
              <a:t> </a:t>
            </a:r>
            <a:r>
              <a:rPr sz="1200" dirty="0">
                <a:latin typeface="Times New Roman"/>
                <a:cs typeface="Times New Roman"/>
              </a:rPr>
              <a:t>array</a:t>
            </a:r>
            <a:r>
              <a:rPr sz="1200" spc="-55" dirty="0">
                <a:latin typeface="Times New Roman"/>
                <a:cs typeface="Times New Roman"/>
              </a:rPr>
              <a:t> </a:t>
            </a:r>
            <a:r>
              <a:rPr sz="1200" dirty="0">
                <a:latin typeface="Times New Roman"/>
                <a:cs typeface="Times New Roman"/>
              </a:rPr>
              <a:t>testing</a:t>
            </a:r>
            <a:r>
              <a:rPr sz="1200" spc="-45" dirty="0">
                <a:latin typeface="Times New Roman"/>
                <a:cs typeface="Times New Roman"/>
              </a:rPr>
              <a:t> </a:t>
            </a:r>
            <a:r>
              <a:rPr sz="1200" spc="-5" dirty="0">
                <a:latin typeface="Times New Roman"/>
                <a:cs typeface="Times New Roman"/>
              </a:rPr>
              <a:t>can</a:t>
            </a:r>
            <a:r>
              <a:rPr sz="1200" spc="-45" dirty="0">
                <a:latin typeface="Times New Roman"/>
                <a:cs typeface="Times New Roman"/>
              </a:rPr>
              <a:t> </a:t>
            </a:r>
            <a:r>
              <a:rPr sz="1200" spc="5" dirty="0">
                <a:latin typeface="Times New Roman"/>
                <a:cs typeface="Times New Roman"/>
              </a:rPr>
              <a:t>be</a:t>
            </a:r>
            <a:r>
              <a:rPr sz="1200" spc="-40" dirty="0">
                <a:latin typeface="Times New Roman"/>
                <a:cs typeface="Times New Roman"/>
              </a:rPr>
              <a:t> </a:t>
            </a:r>
            <a:r>
              <a:rPr sz="1200" spc="-5" dirty="0">
                <a:latin typeface="Times New Roman"/>
                <a:cs typeface="Times New Roman"/>
              </a:rPr>
              <a:t>applied</a:t>
            </a:r>
            <a:r>
              <a:rPr sz="1200" spc="-50"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dirty="0">
                <a:latin typeface="Times New Roman"/>
                <a:cs typeface="Times New Roman"/>
              </a:rPr>
              <a:t>problems</a:t>
            </a:r>
            <a:r>
              <a:rPr sz="1200" spc="-40"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spc="-5" dirty="0">
                <a:latin typeface="Times New Roman"/>
                <a:cs typeface="Times New Roman"/>
              </a:rPr>
              <a:t>which</a:t>
            </a:r>
            <a:r>
              <a:rPr sz="1200" spc="-4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input</a:t>
            </a:r>
            <a:r>
              <a:rPr sz="1200" spc="-50" dirty="0">
                <a:latin typeface="Times New Roman"/>
                <a:cs typeface="Times New Roman"/>
              </a:rPr>
              <a:t> </a:t>
            </a:r>
            <a:r>
              <a:rPr sz="1200" dirty="0">
                <a:latin typeface="Times New Roman"/>
                <a:cs typeface="Times New Roman"/>
              </a:rPr>
              <a:t>domain</a:t>
            </a:r>
            <a:r>
              <a:rPr sz="1200" spc="-45" dirty="0">
                <a:latin typeface="Times New Roman"/>
                <a:cs typeface="Times New Roman"/>
              </a:rPr>
              <a:t> </a:t>
            </a:r>
            <a:r>
              <a:rPr sz="1200" spc="-5" dirty="0">
                <a:latin typeface="Times New Roman"/>
                <a:cs typeface="Times New Roman"/>
              </a:rPr>
              <a:t>is</a:t>
            </a:r>
            <a:r>
              <a:rPr sz="1200" spc="-40" dirty="0">
                <a:latin typeface="Times New Roman"/>
                <a:cs typeface="Times New Roman"/>
              </a:rPr>
              <a:t> </a:t>
            </a:r>
            <a:r>
              <a:rPr sz="1200" dirty="0">
                <a:latin typeface="Times New Roman"/>
                <a:cs typeface="Times New Roman"/>
              </a:rPr>
              <a:t>relatively  small but too </a:t>
            </a:r>
            <a:r>
              <a:rPr sz="1200" spc="-5" dirty="0">
                <a:latin typeface="Times New Roman"/>
                <a:cs typeface="Times New Roman"/>
              </a:rPr>
              <a:t>large </a:t>
            </a:r>
            <a:r>
              <a:rPr sz="1200" dirty="0">
                <a:latin typeface="Times New Roman"/>
                <a:cs typeface="Times New Roman"/>
              </a:rPr>
              <a:t>to accommodate </a:t>
            </a:r>
            <a:r>
              <a:rPr sz="1200" spc="-5" dirty="0">
                <a:latin typeface="Times New Roman"/>
                <a:cs typeface="Times New Roman"/>
              </a:rPr>
              <a:t>exhaustive</a:t>
            </a:r>
            <a:r>
              <a:rPr sz="1200" spc="-10" dirty="0">
                <a:latin typeface="Times New Roman"/>
                <a:cs typeface="Times New Roman"/>
              </a:rPr>
              <a:t> </a:t>
            </a:r>
            <a:r>
              <a:rPr sz="1200" spc="-5" dirty="0">
                <a:latin typeface="Times New Roman"/>
                <a:cs typeface="Times New Roman"/>
              </a:rPr>
              <a:t>testing.</a:t>
            </a:r>
            <a:endParaRPr sz="1200" dirty="0">
              <a:latin typeface="Times New Roman"/>
              <a:cs typeface="Times New Roman"/>
            </a:endParaRPr>
          </a:p>
          <a:p>
            <a:pPr marL="50800" marR="43180" indent="494665" algn="just">
              <a:lnSpc>
                <a:spcPct val="102499"/>
              </a:lnSpc>
              <a:spcBef>
                <a:spcPts val="825"/>
              </a:spcBef>
            </a:pPr>
            <a:r>
              <a:rPr sz="1200" dirty="0">
                <a:latin typeface="Times New Roman"/>
                <a:cs typeface="Times New Roman"/>
              </a:rPr>
              <a:t>The </a:t>
            </a:r>
            <a:r>
              <a:rPr sz="1200" spc="-5" dirty="0">
                <a:latin typeface="Times New Roman"/>
                <a:cs typeface="Times New Roman"/>
              </a:rPr>
              <a:t>orthogonal </a:t>
            </a:r>
            <a:r>
              <a:rPr sz="1200" dirty="0">
                <a:latin typeface="Times New Roman"/>
                <a:cs typeface="Times New Roman"/>
              </a:rPr>
              <a:t>array testing method </a:t>
            </a:r>
            <a:r>
              <a:rPr sz="1200" spc="-5" dirty="0">
                <a:latin typeface="Times New Roman"/>
                <a:cs typeface="Times New Roman"/>
              </a:rPr>
              <a:t>is particularly useful </a:t>
            </a:r>
            <a:r>
              <a:rPr sz="1200" dirty="0">
                <a:latin typeface="Times New Roman"/>
                <a:cs typeface="Times New Roman"/>
              </a:rPr>
              <a:t>in finding region faults—an  </a:t>
            </a:r>
            <a:r>
              <a:rPr sz="1200" spc="-5" dirty="0">
                <a:latin typeface="Times New Roman"/>
                <a:cs typeface="Times New Roman"/>
              </a:rPr>
              <a:t>error </a:t>
            </a:r>
            <a:r>
              <a:rPr sz="1200" dirty="0">
                <a:latin typeface="Times New Roman"/>
                <a:cs typeface="Times New Roman"/>
              </a:rPr>
              <a:t>category </a:t>
            </a:r>
            <a:r>
              <a:rPr sz="1200" spc="-5" dirty="0">
                <a:latin typeface="Times New Roman"/>
                <a:cs typeface="Times New Roman"/>
              </a:rPr>
              <a:t>associated </a:t>
            </a:r>
            <a:r>
              <a:rPr sz="1200" dirty="0">
                <a:latin typeface="Times New Roman"/>
                <a:cs typeface="Times New Roman"/>
              </a:rPr>
              <a:t>with faulty </a:t>
            </a:r>
            <a:r>
              <a:rPr sz="1200" spc="-5" dirty="0">
                <a:latin typeface="Times New Roman"/>
                <a:cs typeface="Times New Roman"/>
              </a:rPr>
              <a:t>logic within </a:t>
            </a:r>
            <a:r>
              <a:rPr sz="1200" dirty="0">
                <a:latin typeface="Times New Roman"/>
                <a:cs typeface="Times New Roman"/>
              </a:rPr>
              <a:t>a </a:t>
            </a:r>
            <a:r>
              <a:rPr sz="1200" spc="-5" dirty="0">
                <a:latin typeface="Times New Roman"/>
                <a:cs typeface="Times New Roman"/>
              </a:rPr>
              <a:t>software</a:t>
            </a:r>
            <a:r>
              <a:rPr sz="1200" dirty="0">
                <a:latin typeface="Times New Roman"/>
                <a:cs typeface="Times New Roman"/>
              </a:rPr>
              <a:t> </a:t>
            </a:r>
            <a:r>
              <a:rPr sz="1200" spc="-5" dirty="0">
                <a:latin typeface="Times New Roman"/>
                <a:cs typeface="Times New Roman"/>
              </a:rPr>
              <a:t>component.</a:t>
            </a:r>
            <a:endParaRPr sz="1200" dirty="0">
              <a:latin typeface="Times New Roman"/>
              <a:cs typeface="Times New Roman"/>
            </a:endParaRPr>
          </a:p>
          <a:p>
            <a:pPr marL="50800" marR="47625" indent="456565" algn="just">
              <a:lnSpc>
                <a:spcPct val="103299"/>
              </a:lnSpc>
              <a:spcBef>
                <a:spcPts val="805"/>
              </a:spcBef>
            </a:pPr>
            <a:r>
              <a:rPr sz="1200" dirty="0">
                <a:latin typeface="Times New Roman"/>
                <a:cs typeface="Times New Roman"/>
              </a:rPr>
              <a:t>To </a:t>
            </a:r>
            <a:r>
              <a:rPr sz="1200" spc="-5" dirty="0">
                <a:latin typeface="Times New Roman"/>
                <a:cs typeface="Times New Roman"/>
              </a:rPr>
              <a:t>illustrate </a:t>
            </a:r>
            <a:r>
              <a:rPr sz="1200" dirty="0">
                <a:latin typeface="Times New Roman"/>
                <a:cs typeface="Times New Roman"/>
              </a:rPr>
              <a:t>the </a:t>
            </a:r>
            <a:r>
              <a:rPr sz="1200" spc="-5" dirty="0">
                <a:latin typeface="Times New Roman"/>
                <a:cs typeface="Times New Roman"/>
              </a:rPr>
              <a:t>difference between orthogonal </a:t>
            </a:r>
            <a:r>
              <a:rPr sz="1200" dirty="0">
                <a:latin typeface="Times New Roman"/>
                <a:cs typeface="Times New Roman"/>
              </a:rPr>
              <a:t>array testing </a:t>
            </a:r>
            <a:r>
              <a:rPr sz="1200" spc="-5" dirty="0">
                <a:latin typeface="Times New Roman"/>
                <a:cs typeface="Times New Roman"/>
              </a:rPr>
              <a:t>and </a:t>
            </a:r>
            <a:r>
              <a:rPr sz="1200" dirty="0">
                <a:latin typeface="Times New Roman"/>
                <a:cs typeface="Times New Roman"/>
              </a:rPr>
              <a:t>more </a:t>
            </a:r>
            <a:r>
              <a:rPr sz="1200" spc="-5" dirty="0">
                <a:latin typeface="Times New Roman"/>
                <a:cs typeface="Times New Roman"/>
              </a:rPr>
              <a:t>conventional “one  </a:t>
            </a:r>
            <a:r>
              <a:rPr sz="1200" dirty="0">
                <a:latin typeface="Times New Roman"/>
                <a:cs typeface="Times New Roman"/>
              </a:rPr>
              <a:t>input </a:t>
            </a:r>
            <a:r>
              <a:rPr sz="1200" spc="-5" dirty="0">
                <a:latin typeface="Times New Roman"/>
                <a:cs typeface="Times New Roman"/>
              </a:rPr>
              <a:t>item </a:t>
            </a:r>
            <a:r>
              <a:rPr sz="1200" dirty="0">
                <a:latin typeface="Times New Roman"/>
                <a:cs typeface="Times New Roman"/>
              </a:rPr>
              <a:t>at a time” </a:t>
            </a:r>
            <a:r>
              <a:rPr sz="1200" spc="-5" dirty="0">
                <a:latin typeface="Times New Roman"/>
                <a:cs typeface="Times New Roman"/>
              </a:rPr>
              <a:t>approaches, consider </a:t>
            </a:r>
            <a:r>
              <a:rPr sz="1200" dirty="0">
                <a:latin typeface="Times New Roman"/>
                <a:cs typeface="Times New Roman"/>
              </a:rPr>
              <a:t>a </a:t>
            </a:r>
            <a:r>
              <a:rPr sz="1200" spc="-5" dirty="0">
                <a:latin typeface="Times New Roman"/>
                <a:cs typeface="Times New Roman"/>
              </a:rPr>
              <a:t>system that </a:t>
            </a:r>
            <a:r>
              <a:rPr sz="1200" dirty="0">
                <a:latin typeface="Times New Roman"/>
                <a:cs typeface="Times New Roman"/>
              </a:rPr>
              <a:t>has </a:t>
            </a:r>
            <a:r>
              <a:rPr sz="1200" spc="-5" dirty="0">
                <a:latin typeface="Times New Roman"/>
                <a:cs typeface="Times New Roman"/>
              </a:rPr>
              <a:t>three </a:t>
            </a:r>
            <a:r>
              <a:rPr sz="1200" dirty="0">
                <a:latin typeface="Times New Roman"/>
                <a:cs typeface="Times New Roman"/>
              </a:rPr>
              <a:t>input </a:t>
            </a:r>
            <a:r>
              <a:rPr sz="1200" spc="-5" dirty="0">
                <a:latin typeface="Times New Roman"/>
                <a:cs typeface="Times New Roman"/>
              </a:rPr>
              <a:t>items, X, Y, and</a:t>
            </a:r>
            <a:r>
              <a:rPr sz="1200" spc="70" dirty="0">
                <a:latin typeface="Times New Roman"/>
                <a:cs typeface="Times New Roman"/>
              </a:rPr>
              <a:t> </a:t>
            </a:r>
            <a:r>
              <a:rPr sz="1200" spc="-10" dirty="0">
                <a:latin typeface="Times New Roman"/>
                <a:cs typeface="Times New Roman"/>
              </a:rPr>
              <a:t>Z.</a:t>
            </a:r>
            <a:endParaRPr sz="1200" dirty="0">
              <a:latin typeface="Times New Roman"/>
              <a:cs typeface="Times New Roman"/>
            </a:endParaRPr>
          </a:p>
          <a:p>
            <a:pPr marL="50800" marR="43180" indent="456565" algn="just">
              <a:lnSpc>
                <a:spcPct val="103400"/>
              </a:lnSpc>
              <a:spcBef>
                <a:spcPts val="805"/>
              </a:spcBef>
            </a:pPr>
            <a:r>
              <a:rPr sz="1200" spc="-5" dirty="0">
                <a:latin typeface="Times New Roman"/>
                <a:cs typeface="Times New Roman"/>
              </a:rPr>
              <a:t>Each </a:t>
            </a:r>
            <a:r>
              <a:rPr sz="1200" dirty="0">
                <a:latin typeface="Times New Roman"/>
                <a:cs typeface="Times New Roman"/>
              </a:rPr>
              <a:t>of these input </a:t>
            </a:r>
            <a:r>
              <a:rPr sz="1200" spc="-5" dirty="0">
                <a:latin typeface="Times New Roman"/>
                <a:cs typeface="Times New Roman"/>
              </a:rPr>
              <a:t>items has three </a:t>
            </a:r>
            <a:r>
              <a:rPr sz="1200" dirty="0">
                <a:latin typeface="Times New Roman"/>
                <a:cs typeface="Times New Roman"/>
              </a:rPr>
              <a:t>discrete values </a:t>
            </a:r>
            <a:r>
              <a:rPr sz="1200" spc="-5" dirty="0">
                <a:latin typeface="Times New Roman"/>
                <a:cs typeface="Times New Roman"/>
              </a:rPr>
              <a:t>associated </a:t>
            </a:r>
            <a:r>
              <a:rPr sz="1200" dirty="0">
                <a:latin typeface="Times New Roman"/>
                <a:cs typeface="Times New Roman"/>
              </a:rPr>
              <a:t>with it. </a:t>
            </a:r>
            <a:r>
              <a:rPr sz="1200" spc="-5" dirty="0">
                <a:latin typeface="Times New Roman"/>
                <a:cs typeface="Times New Roman"/>
              </a:rPr>
              <a:t>There </a:t>
            </a:r>
            <a:r>
              <a:rPr sz="1200" dirty="0">
                <a:latin typeface="Times New Roman"/>
                <a:cs typeface="Times New Roman"/>
              </a:rPr>
              <a:t>are </a:t>
            </a:r>
            <a:r>
              <a:rPr sz="1200" spc="15" dirty="0">
                <a:latin typeface="Times New Roman"/>
                <a:cs typeface="Times New Roman"/>
              </a:rPr>
              <a:t>3</a:t>
            </a:r>
            <a:r>
              <a:rPr sz="1200" spc="22" baseline="31250" dirty="0">
                <a:latin typeface="Times New Roman"/>
                <a:cs typeface="Times New Roman"/>
              </a:rPr>
              <a:t>3 </a:t>
            </a:r>
            <a:r>
              <a:rPr sz="1200" dirty="0">
                <a:latin typeface="Times New Roman"/>
                <a:cs typeface="Times New Roman"/>
              </a:rPr>
              <a:t>= 27  possible test </a:t>
            </a:r>
            <a:r>
              <a:rPr sz="1200" spc="-5" dirty="0">
                <a:latin typeface="Times New Roman"/>
                <a:cs typeface="Times New Roman"/>
              </a:rPr>
              <a:t>cases. Phadke suggests </a:t>
            </a:r>
            <a:r>
              <a:rPr sz="1200" dirty="0">
                <a:latin typeface="Times New Roman"/>
                <a:cs typeface="Times New Roman"/>
              </a:rPr>
              <a:t>a </a:t>
            </a:r>
            <a:r>
              <a:rPr sz="1200" spc="-5" dirty="0">
                <a:latin typeface="Times New Roman"/>
                <a:cs typeface="Times New Roman"/>
              </a:rPr>
              <a:t>geometric </a:t>
            </a:r>
            <a:r>
              <a:rPr sz="1200" dirty="0">
                <a:latin typeface="Times New Roman"/>
                <a:cs typeface="Times New Roman"/>
              </a:rPr>
              <a:t>view of the possible test </a:t>
            </a:r>
            <a:r>
              <a:rPr sz="1200" spc="-5" dirty="0">
                <a:latin typeface="Times New Roman"/>
                <a:cs typeface="Times New Roman"/>
              </a:rPr>
              <a:t>cases associated </a:t>
            </a:r>
            <a:r>
              <a:rPr sz="1200" dirty="0">
                <a:latin typeface="Times New Roman"/>
                <a:cs typeface="Times New Roman"/>
              </a:rPr>
              <a:t>with</a:t>
            </a:r>
            <a:r>
              <a:rPr sz="1200" spc="-140" dirty="0">
                <a:latin typeface="Times New Roman"/>
                <a:cs typeface="Times New Roman"/>
              </a:rPr>
              <a:t> </a:t>
            </a:r>
            <a:r>
              <a:rPr sz="1200" spc="-5" dirty="0">
                <a:latin typeface="Times New Roman"/>
                <a:cs typeface="Times New Roman"/>
              </a:rPr>
              <a:t>X,  Y, and </a:t>
            </a:r>
            <a:r>
              <a:rPr sz="1200" dirty="0">
                <a:latin typeface="Times New Roman"/>
                <a:cs typeface="Times New Roman"/>
              </a:rPr>
              <a:t>Z </a:t>
            </a:r>
            <a:r>
              <a:rPr sz="1200" spc="-5" dirty="0">
                <a:latin typeface="Times New Roman"/>
                <a:cs typeface="Times New Roman"/>
              </a:rPr>
              <a:t>illustrated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 </a:t>
            </a:r>
            <a:r>
              <a:rPr sz="1200" spc="-5" dirty="0">
                <a:latin typeface="Times New Roman"/>
                <a:cs typeface="Times New Roman"/>
              </a:rPr>
              <a:t>Referring </a:t>
            </a:r>
            <a:r>
              <a:rPr sz="1200" dirty="0">
                <a:latin typeface="Times New Roman"/>
                <a:cs typeface="Times New Roman"/>
              </a:rPr>
              <a:t>to the </a:t>
            </a:r>
            <a:r>
              <a:rPr sz="1200" spc="-5" dirty="0">
                <a:latin typeface="Times New Roman"/>
                <a:cs typeface="Times New Roman"/>
              </a:rPr>
              <a:t>figure, </a:t>
            </a:r>
            <a:r>
              <a:rPr sz="1200" dirty="0">
                <a:latin typeface="Times New Roman"/>
                <a:cs typeface="Times New Roman"/>
              </a:rPr>
              <a:t>one input </a:t>
            </a:r>
            <a:r>
              <a:rPr sz="1200" spc="-5" dirty="0">
                <a:latin typeface="Times New Roman"/>
                <a:cs typeface="Times New Roman"/>
              </a:rPr>
              <a:t>item at </a:t>
            </a:r>
            <a:r>
              <a:rPr sz="1200" dirty="0">
                <a:latin typeface="Times New Roman"/>
                <a:cs typeface="Times New Roman"/>
              </a:rPr>
              <a:t>a time may be </a:t>
            </a:r>
            <a:r>
              <a:rPr sz="1200" spc="-5" dirty="0">
                <a:latin typeface="Times New Roman"/>
                <a:cs typeface="Times New Roman"/>
              </a:rPr>
              <a:t>varied </a:t>
            </a:r>
            <a:r>
              <a:rPr sz="1200" dirty="0">
                <a:latin typeface="Times New Roman"/>
                <a:cs typeface="Times New Roman"/>
              </a:rPr>
              <a:t>in  </a:t>
            </a:r>
            <a:r>
              <a:rPr sz="1200" spc="-5" dirty="0">
                <a:latin typeface="Times New Roman"/>
                <a:cs typeface="Times New Roman"/>
              </a:rPr>
              <a:t>sequence along each </a:t>
            </a:r>
            <a:r>
              <a:rPr sz="1200" dirty="0">
                <a:latin typeface="Times New Roman"/>
                <a:cs typeface="Times New Roman"/>
              </a:rPr>
              <a:t>input axis. This </a:t>
            </a:r>
            <a:r>
              <a:rPr sz="1200" spc="-5" dirty="0">
                <a:latin typeface="Times New Roman"/>
                <a:cs typeface="Times New Roman"/>
              </a:rPr>
              <a:t>results </a:t>
            </a:r>
            <a:r>
              <a:rPr sz="1200" dirty="0">
                <a:latin typeface="Times New Roman"/>
                <a:cs typeface="Times New Roman"/>
              </a:rPr>
              <a:t>in relatively limited coverage of the input domain  </a:t>
            </a:r>
            <a:r>
              <a:rPr sz="1200" spc="-5" dirty="0">
                <a:latin typeface="Times New Roman"/>
                <a:cs typeface="Times New Roman"/>
              </a:rPr>
              <a:t>(represented </a:t>
            </a:r>
            <a:r>
              <a:rPr sz="1200" spc="10" dirty="0">
                <a:latin typeface="Times New Roman"/>
                <a:cs typeface="Times New Roman"/>
              </a:rPr>
              <a:t>by </a:t>
            </a:r>
            <a:r>
              <a:rPr sz="1200" dirty="0">
                <a:latin typeface="Times New Roman"/>
                <a:cs typeface="Times New Roman"/>
              </a:rPr>
              <a:t>the left-hand </a:t>
            </a:r>
            <a:r>
              <a:rPr sz="1200" spc="-5" dirty="0">
                <a:latin typeface="Times New Roman"/>
                <a:cs typeface="Times New Roman"/>
              </a:rPr>
              <a:t>cube </a:t>
            </a:r>
            <a:r>
              <a:rPr sz="1200" dirty="0">
                <a:latin typeface="Times New Roman"/>
                <a:cs typeface="Times New Roman"/>
              </a:rPr>
              <a:t>in the</a:t>
            </a:r>
            <a:r>
              <a:rPr sz="1200" spc="-40" dirty="0">
                <a:latin typeface="Times New Roman"/>
                <a:cs typeface="Times New Roman"/>
              </a:rPr>
              <a:t> </a:t>
            </a:r>
            <a:r>
              <a:rPr sz="1200" spc="-5" dirty="0">
                <a:latin typeface="Times New Roman"/>
                <a:cs typeface="Times New Roman"/>
              </a:rPr>
              <a:t>figure).</a:t>
            </a:r>
            <a:endParaRPr sz="1200" dirty="0">
              <a:latin typeface="Times New Roman"/>
              <a:cs typeface="Times New Roman"/>
            </a:endParaRPr>
          </a:p>
        </p:txBody>
      </p:sp>
      <p:sp>
        <p:nvSpPr>
          <p:cNvPr id="3" name="object 3"/>
          <p:cNvSpPr txBox="1"/>
          <p:nvPr/>
        </p:nvSpPr>
        <p:spPr>
          <a:xfrm>
            <a:off x="902004" y="5943600"/>
            <a:ext cx="5970905" cy="3088005"/>
          </a:xfrm>
          <a:prstGeom prst="rect">
            <a:avLst/>
          </a:prstGeom>
        </p:spPr>
        <p:txBody>
          <a:bodyPr vert="horz" wrap="square" lIns="0" tIns="6985" rIns="0" bIns="0" rtlCol="0">
            <a:spAutoFit/>
          </a:bodyPr>
          <a:lstStyle/>
          <a:p>
            <a:pPr marL="12700" marR="5080" algn="just">
              <a:lnSpc>
                <a:spcPct val="103099"/>
              </a:lnSpc>
              <a:spcBef>
                <a:spcPts val="55"/>
              </a:spcBef>
            </a:pPr>
            <a:r>
              <a:rPr sz="1200" dirty="0">
                <a:latin typeface="Times New Roman"/>
                <a:cs typeface="Times New Roman"/>
              </a:rPr>
              <a:t>When </a:t>
            </a:r>
            <a:r>
              <a:rPr sz="1200" spc="-5" dirty="0">
                <a:latin typeface="Times New Roman"/>
                <a:cs typeface="Times New Roman"/>
              </a:rPr>
              <a:t>orthogonal </a:t>
            </a:r>
            <a:r>
              <a:rPr sz="1200" dirty="0">
                <a:latin typeface="Times New Roman"/>
                <a:cs typeface="Times New Roman"/>
              </a:rPr>
              <a:t>array testing occurs, </a:t>
            </a:r>
            <a:r>
              <a:rPr sz="1200" spc="-5" dirty="0">
                <a:latin typeface="Times New Roman"/>
                <a:cs typeface="Times New Roman"/>
              </a:rPr>
              <a:t>an </a:t>
            </a:r>
            <a:r>
              <a:rPr sz="1200" spc="-10" dirty="0">
                <a:latin typeface="Times New Roman"/>
                <a:cs typeface="Times New Roman"/>
              </a:rPr>
              <a:t>L9 </a:t>
            </a:r>
            <a:r>
              <a:rPr sz="1200" spc="-5" dirty="0">
                <a:latin typeface="Times New Roman"/>
                <a:cs typeface="Times New Roman"/>
              </a:rPr>
              <a:t>orthogonal </a:t>
            </a:r>
            <a:r>
              <a:rPr sz="1200" dirty="0">
                <a:latin typeface="Times New Roman"/>
                <a:cs typeface="Times New Roman"/>
              </a:rPr>
              <a:t>array </a:t>
            </a:r>
            <a:r>
              <a:rPr sz="1200" spc="5" dirty="0">
                <a:latin typeface="Times New Roman"/>
                <a:cs typeface="Times New Roman"/>
              </a:rPr>
              <a:t>of </a:t>
            </a:r>
            <a:r>
              <a:rPr sz="1200" dirty="0">
                <a:latin typeface="Times New Roman"/>
                <a:cs typeface="Times New Roman"/>
              </a:rPr>
              <a:t>test </a:t>
            </a:r>
            <a:r>
              <a:rPr sz="1200" spc="-5" dirty="0">
                <a:latin typeface="Times New Roman"/>
                <a:cs typeface="Times New Roman"/>
              </a:rPr>
              <a:t>cases is created. </a:t>
            </a:r>
            <a:r>
              <a:rPr sz="1200" dirty="0">
                <a:latin typeface="Times New Roman"/>
                <a:cs typeface="Times New Roman"/>
              </a:rPr>
              <a:t>The </a:t>
            </a:r>
            <a:r>
              <a:rPr sz="1200" spc="-10" dirty="0">
                <a:latin typeface="Times New Roman"/>
                <a:cs typeface="Times New Roman"/>
              </a:rPr>
              <a:t>L9  </a:t>
            </a:r>
            <a:r>
              <a:rPr sz="1200" spc="-5" dirty="0">
                <a:latin typeface="Times New Roman"/>
                <a:cs typeface="Times New Roman"/>
              </a:rPr>
              <a:t>orthogonal </a:t>
            </a:r>
            <a:r>
              <a:rPr sz="1200" dirty="0">
                <a:latin typeface="Times New Roman"/>
                <a:cs typeface="Times New Roman"/>
              </a:rPr>
              <a:t>array </a:t>
            </a:r>
            <a:r>
              <a:rPr sz="1200" spc="-5" dirty="0">
                <a:latin typeface="Times New Roman"/>
                <a:cs typeface="Times New Roman"/>
              </a:rPr>
              <a:t>has </a:t>
            </a:r>
            <a:r>
              <a:rPr sz="1200" dirty="0">
                <a:latin typeface="Times New Roman"/>
                <a:cs typeface="Times New Roman"/>
              </a:rPr>
              <a:t>a “balancing property”. That </a:t>
            </a:r>
            <a:r>
              <a:rPr sz="1200" spc="-5" dirty="0">
                <a:latin typeface="Times New Roman"/>
                <a:cs typeface="Times New Roman"/>
              </a:rPr>
              <a:t>is, </a:t>
            </a:r>
            <a:r>
              <a:rPr sz="1200" dirty="0">
                <a:latin typeface="Times New Roman"/>
                <a:cs typeface="Times New Roman"/>
              </a:rPr>
              <a:t>test </a:t>
            </a:r>
            <a:r>
              <a:rPr sz="1200" spc="-5" dirty="0">
                <a:latin typeface="Times New Roman"/>
                <a:cs typeface="Times New Roman"/>
              </a:rPr>
              <a:t>cases (represented </a:t>
            </a:r>
            <a:r>
              <a:rPr sz="1200" spc="5" dirty="0">
                <a:latin typeface="Times New Roman"/>
                <a:cs typeface="Times New Roman"/>
              </a:rPr>
              <a:t>by </a:t>
            </a:r>
            <a:r>
              <a:rPr sz="1200" dirty="0">
                <a:latin typeface="Times New Roman"/>
                <a:cs typeface="Times New Roman"/>
              </a:rPr>
              <a:t>dark dots in the  </a:t>
            </a:r>
            <a:r>
              <a:rPr sz="1200" spc="-5" dirty="0">
                <a:latin typeface="Times New Roman"/>
                <a:cs typeface="Times New Roman"/>
              </a:rPr>
              <a:t>figure) are “dispersed </a:t>
            </a:r>
            <a:r>
              <a:rPr sz="1200" dirty="0">
                <a:latin typeface="Times New Roman"/>
                <a:cs typeface="Times New Roman"/>
              </a:rPr>
              <a:t>uniformly </a:t>
            </a:r>
            <a:r>
              <a:rPr sz="1200" spc="-5" dirty="0">
                <a:latin typeface="Times New Roman"/>
                <a:cs typeface="Times New Roman"/>
              </a:rPr>
              <a:t>throughout </a:t>
            </a:r>
            <a:r>
              <a:rPr sz="1200" dirty="0">
                <a:latin typeface="Times New Roman"/>
                <a:cs typeface="Times New Roman"/>
              </a:rPr>
              <a:t>the test </a:t>
            </a:r>
            <a:r>
              <a:rPr sz="1200" spc="-5" dirty="0">
                <a:latin typeface="Times New Roman"/>
                <a:cs typeface="Times New Roman"/>
              </a:rPr>
              <a:t>domain,” as </a:t>
            </a:r>
            <a:r>
              <a:rPr sz="1200" dirty="0">
                <a:latin typeface="Times New Roman"/>
                <a:cs typeface="Times New Roman"/>
              </a:rPr>
              <a:t>illustrated </a:t>
            </a:r>
            <a:r>
              <a:rPr sz="1200" spc="5" dirty="0">
                <a:latin typeface="Times New Roman"/>
                <a:cs typeface="Times New Roman"/>
              </a:rPr>
              <a:t>in </a:t>
            </a:r>
            <a:r>
              <a:rPr sz="1200" dirty="0">
                <a:latin typeface="Times New Roman"/>
                <a:cs typeface="Times New Roman"/>
              </a:rPr>
              <a:t>the right-hand cube  in </a:t>
            </a:r>
            <a:r>
              <a:rPr sz="1200" spc="-5" dirty="0">
                <a:latin typeface="Times New Roman"/>
                <a:cs typeface="Times New Roman"/>
              </a:rPr>
              <a:t>Figure </a:t>
            </a:r>
            <a:r>
              <a:rPr sz="1200" dirty="0">
                <a:latin typeface="Times New Roman"/>
                <a:cs typeface="Times New Roman"/>
              </a:rPr>
              <a:t>. </a:t>
            </a:r>
            <a:r>
              <a:rPr sz="1200" spc="-5" dirty="0">
                <a:latin typeface="Times New Roman"/>
                <a:cs typeface="Times New Roman"/>
              </a:rPr>
              <a:t>Test coverage across </a:t>
            </a:r>
            <a:r>
              <a:rPr sz="1200" dirty="0">
                <a:latin typeface="Times New Roman"/>
                <a:cs typeface="Times New Roman"/>
              </a:rPr>
              <a:t>the input </a:t>
            </a:r>
            <a:r>
              <a:rPr sz="1200" spc="-5" dirty="0">
                <a:latin typeface="Times New Roman"/>
                <a:cs typeface="Times New Roman"/>
              </a:rPr>
              <a:t>domain is </a:t>
            </a:r>
            <a:r>
              <a:rPr sz="1200" dirty="0">
                <a:latin typeface="Times New Roman"/>
                <a:cs typeface="Times New Roman"/>
              </a:rPr>
              <a:t>more</a:t>
            </a:r>
            <a:r>
              <a:rPr sz="1200" spc="30" dirty="0">
                <a:latin typeface="Times New Roman"/>
                <a:cs typeface="Times New Roman"/>
              </a:rPr>
              <a:t> </a:t>
            </a:r>
            <a:r>
              <a:rPr sz="1200" spc="-5" dirty="0">
                <a:latin typeface="Times New Roman"/>
                <a:cs typeface="Times New Roman"/>
              </a:rPr>
              <a:t>complete.</a:t>
            </a:r>
            <a:endParaRPr sz="1200" dirty="0">
              <a:latin typeface="Times New Roman"/>
              <a:cs typeface="Times New Roman"/>
            </a:endParaRPr>
          </a:p>
          <a:p>
            <a:pPr marL="12700" marR="6350" indent="38100" algn="just">
              <a:lnSpc>
                <a:spcPct val="102899"/>
              </a:lnSpc>
              <a:spcBef>
                <a:spcPts val="819"/>
              </a:spcBef>
            </a:pPr>
            <a:r>
              <a:rPr sz="1200" dirty="0">
                <a:latin typeface="Times New Roman"/>
                <a:cs typeface="Times New Roman"/>
              </a:rPr>
              <a:t>To </a:t>
            </a:r>
            <a:r>
              <a:rPr sz="1200" spc="-5" dirty="0">
                <a:latin typeface="Times New Roman"/>
                <a:cs typeface="Times New Roman"/>
              </a:rPr>
              <a:t>illustrate </a:t>
            </a:r>
            <a:r>
              <a:rPr sz="1200" dirty="0">
                <a:latin typeface="Times New Roman"/>
                <a:cs typeface="Times New Roman"/>
              </a:rPr>
              <a:t>the </a:t>
            </a:r>
            <a:r>
              <a:rPr sz="1200" spc="-5" dirty="0">
                <a:latin typeface="Times New Roman"/>
                <a:cs typeface="Times New Roman"/>
              </a:rPr>
              <a:t>use </a:t>
            </a:r>
            <a:r>
              <a:rPr sz="1200" dirty="0">
                <a:latin typeface="Times New Roman"/>
                <a:cs typeface="Times New Roman"/>
              </a:rPr>
              <a:t>of </a:t>
            </a:r>
            <a:r>
              <a:rPr sz="1200" spc="-5" dirty="0">
                <a:latin typeface="Times New Roman"/>
                <a:cs typeface="Times New Roman"/>
              </a:rPr>
              <a:t>the </a:t>
            </a:r>
            <a:r>
              <a:rPr sz="1200" spc="-15" dirty="0">
                <a:latin typeface="Times New Roman"/>
                <a:cs typeface="Times New Roman"/>
              </a:rPr>
              <a:t>L9 </a:t>
            </a:r>
            <a:r>
              <a:rPr sz="1200" spc="-5" dirty="0">
                <a:latin typeface="Times New Roman"/>
                <a:cs typeface="Times New Roman"/>
              </a:rPr>
              <a:t>orthogonal array, </a:t>
            </a:r>
            <a:r>
              <a:rPr sz="1200" dirty="0">
                <a:latin typeface="Times New Roman"/>
                <a:cs typeface="Times New Roman"/>
              </a:rPr>
              <a:t>consider the </a:t>
            </a:r>
            <a:r>
              <a:rPr sz="1200" spc="-5" dirty="0">
                <a:latin typeface="Times New Roman"/>
                <a:cs typeface="Times New Roman"/>
              </a:rPr>
              <a:t>send </a:t>
            </a:r>
            <a:r>
              <a:rPr sz="1200" dirty="0">
                <a:latin typeface="Times New Roman"/>
                <a:cs typeface="Times New Roman"/>
              </a:rPr>
              <a:t>function for a </a:t>
            </a:r>
            <a:r>
              <a:rPr sz="1200" spc="-5" dirty="0">
                <a:latin typeface="Times New Roman"/>
                <a:cs typeface="Times New Roman"/>
              </a:rPr>
              <a:t>fax application.  Four parameters, P1, P2, P3, and P4, are passed </a:t>
            </a:r>
            <a:r>
              <a:rPr sz="1200" dirty="0">
                <a:latin typeface="Times New Roman"/>
                <a:cs typeface="Times New Roman"/>
              </a:rPr>
              <a:t>to the </a:t>
            </a:r>
            <a:r>
              <a:rPr sz="1200" spc="-5" dirty="0">
                <a:latin typeface="Times New Roman"/>
                <a:cs typeface="Times New Roman"/>
              </a:rPr>
              <a:t>send function. Each takes </a:t>
            </a:r>
            <a:r>
              <a:rPr sz="1200" dirty="0">
                <a:latin typeface="Times New Roman"/>
                <a:cs typeface="Times New Roman"/>
              </a:rPr>
              <a:t>on </a:t>
            </a:r>
            <a:r>
              <a:rPr sz="1200" spc="-5" dirty="0">
                <a:latin typeface="Times New Roman"/>
                <a:cs typeface="Times New Roman"/>
              </a:rPr>
              <a:t>three discrete  values. For example, P1 takes </a:t>
            </a:r>
            <a:r>
              <a:rPr sz="1200" dirty="0">
                <a:latin typeface="Times New Roman"/>
                <a:cs typeface="Times New Roman"/>
              </a:rPr>
              <a:t>on</a:t>
            </a:r>
            <a:r>
              <a:rPr sz="1200" spc="30" dirty="0">
                <a:latin typeface="Times New Roman"/>
                <a:cs typeface="Times New Roman"/>
              </a:rPr>
              <a:t> </a:t>
            </a:r>
            <a:r>
              <a:rPr sz="1200" spc="-5" dirty="0">
                <a:latin typeface="Times New Roman"/>
                <a:cs typeface="Times New Roman"/>
              </a:rPr>
              <a:t>values:</a:t>
            </a:r>
            <a:endParaRPr sz="1200" dirty="0">
              <a:latin typeface="Times New Roman"/>
              <a:cs typeface="Times New Roman"/>
            </a:endParaRPr>
          </a:p>
          <a:p>
            <a:pPr marL="50800">
              <a:lnSpc>
                <a:spcPct val="100000"/>
              </a:lnSpc>
              <a:spcBef>
                <a:spcPts val="855"/>
              </a:spcBef>
            </a:pPr>
            <a:r>
              <a:rPr sz="1200" spc="-5" dirty="0">
                <a:latin typeface="Times New Roman"/>
                <a:cs typeface="Times New Roman"/>
              </a:rPr>
              <a:t>P1 </a:t>
            </a:r>
            <a:r>
              <a:rPr sz="1200" dirty="0">
                <a:latin typeface="Times New Roman"/>
                <a:cs typeface="Times New Roman"/>
              </a:rPr>
              <a:t>= 1, </a:t>
            </a:r>
            <a:r>
              <a:rPr sz="1200" spc="-5" dirty="0">
                <a:latin typeface="Times New Roman"/>
                <a:cs typeface="Times New Roman"/>
              </a:rPr>
              <a:t>send </a:t>
            </a:r>
            <a:r>
              <a:rPr sz="1200" dirty="0">
                <a:latin typeface="Times New Roman"/>
                <a:cs typeface="Times New Roman"/>
              </a:rPr>
              <a:t>it now</a:t>
            </a:r>
          </a:p>
          <a:p>
            <a:pPr marL="12700" marR="4167504">
              <a:lnSpc>
                <a:spcPct val="158300"/>
              </a:lnSpc>
              <a:spcBef>
                <a:spcPts val="15"/>
              </a:spcBef>
            </a:pPr>
            <a:r>
              <a:rPr sz="1200" spc="-5" dirty="0">
                <a:latin typeface="Times New Roman"/>
                <a:cs typeface="Times New Roman"/>
              </a:rPr>
              <a:t>P1 </a:t>
            </a:r>
            <a:r>
              <a:rPr sz="1200" dirty="0">
                <a:latin typeface="Times New Roman"/>
                <a:cs typeface="Times New Roman"/>
              </a:rPr>
              <a:t>= 2, </a:t>
            </a:r>
            <a:r>
              <a:rPr sz="1200" spc="-5" dirty="0">
                <a:latin typeface="Times New Roman"/>
                <a:cs typeface="Times New Roman"/>
              </a:rPr>
              <a:t>send </a:t>
            </a:r>
            <a:r>
              <a:rPr sz="1200" dirty="0">
                <a:latin typeface="Times New Roman"/>
                <a:cs typeface="Times New Roman"/>
              </a:rPr>
              <a:t>it one hour </a:t>
            </a:r>
            <a:r>
              <a:rPr sz="1200" spc="-5" dirty="0">
                <a:latin typeface="Times New Roman"/>
                <a:cs typeface="Times New Roman"/>
              </a:rPr>
              <a:t>later  P1 </a:t>
            </a:r>
            <a:r>
              <a:rPr sz="1200" dirty="0">
                <a:latin typeface="Times New Roman"/>
                <a:cs typeface="Times New Roman"/>
              </a:rPr>
              <a:t>= 3, </a:t>
            </a:r>
            <a:r>
              <a:rPr sz="1200" spc="-5" dirty="0">
                <a:latin typeface="Times New Roman"/>
                <a:cs typeface="Times New Roman"/>
              </a:rPr>
              <a:t>send </a:t>
            </a:r>
            <a:r>
              <a:rPr sz="1200" dirty="0">
                <a:latin typeface="Times New Roman"/>
                <a:cs typeface="Times New Roman"/>
              </a:rPr>
              <a:t>it </a:t>
            </a:r>
            <a:r>
              <a:rPr sz="1200" spc="-5" dirty="0">
                <a:latin typeface="Times New Roman"/>
                <a:cs typeface="Times New Roman"/>
              </a:rPr>
              <a:t>after</a:t>
            </a:r>
            <a:r>
              <a:rPr sz="1200" spc="-55" dirty="0">
                <a:latin typeface="Times New Roman"/>
                <a:cs typeface="Times New Roman"/>
              </a:rPr>
              <a:t> </a:t>
            </a:r>
            <a:r>
              <a:rPr sz="1200" dirty="0">
                <a:latin typeface="Times New Roman"/>
                <a:cs typeface="Times New Roman"/>
              </a:rPr>
              <a:t>midnight</a:t>
            </a:r>
          </a:p>
          <a:p>
            <a:pPr marL="12700">
              <a:lnSpc>
                <a:spcPct val="100000"/>
              </a:lnSpc>
              <a:spcBef>
                <a:spcPts val="850"/>
              </a:spcBef>
            </a:pPr>
            <a:r>
              <a:rPr sz="1200" spc="-5" dirty="0">
                <a:latin typeface="Times New Roman"/>
                <a:cs typeface="Times New Roman"/>
              </a:rPr>
              <a:t>P2, P3, and P4 </a:t>
            </a:r>
            <a:r>
              <a:rPr sz="1200" dirty="0">
                <a:latin typeface="Times New Roman"/>
                <a:cs typeface="Times New Roman"/>
              </a:rPr>
              <a:t>would </a:t>
            </a:r>
            <a:r>
              <a:rPr sz="1200" spc="-5" dirty="0">
                <a:latin typeface="Times New Roman"/>
                <a:cs typeface="Times New Roman"/>
              </a:rPr>
              <a:t>also </a:t>
            </a:r>
            <a:r>
              <a:rPr sz="1200" dirty="0">
                <a:latin typeface="Times New Roman"/>
                <a:cs typeface="Times New Roman"/>
              </a:rPr>
              <a:t>take on </a:t>
            </a:r>
            <a:r>
              <a:rPr sz="1200" spc="-5" dirty="0">
                <a:latin typeface="Times New Roman"/>
                <a:cs typeface="Times New Roman"/>
              </a:rPr>
              <a:t>values </a:t>
            </a:r>
            <a:r>
              <a:rPr sz="1200" dirty="0">
                <a:latin typeface="Times New Roman"/>
                <a:cs typeface="Times New Roman"/>
              </a:rPr>
              <a:t>of 1, 2 and 3, </a:t>
            </a:r>
            <a:r>
              <a:rPr sz="1200" spc="-5" dirty="0">
                <a:latin typeface="Times New Roman"/>
                <a:cs typeface="Times New Roman"/>
              </a:rPr>
              <a:t>signifying </a:t>
            </a:r>
            <a:r>
              <a:rPr sz="1200" dirty="0">
                <a:latin typeface="Times New Roman"/>
                <a:cs typeface="Times New Roman"/>
              </a:rPr>
              <a:t>other send</a:t>
            </a:r>
            <a:r>
              <a:rPr sz="1200" spc="35" dirty="0">
                <a:latin typeface="Times New Roman"/>
                <a:cs typeface="Times New Roman"/>
              </a:rPr>
              <a:t> </a:t>
            </a:r>
            <a:r>
              <a:rPr sz="1200" spc="-5" dirty="0">
                <a:latin typeface="Times New Roman"/>
                <a:cs typeface="Times New Roman"/>
              </a:rPr>
              <a:t>functions.</a:t>
            </a:r>
            <a:endParaRPr sz="1200" dirty="0">
              <a:latin typeface="Times New Roman"/>
              <a:cs typeface="Times New Roman"/>
            </a:endParaRPr>
          </a:p>
          <a:p>
            <a:pPr marL="12700" marR="5080" indent="456565">
              <a:lnSpc>
                <a:spcPct val="103299"/>
              </a:lnSpc>
              <a:spcBef>
                <a:spcPts val="815"/>
              </a:spcBef>
            </a:pPr>
            <a:r>
              <a:rPr sz="1200" spc="-10" dirty="0">
                <a:latin typeface="Times New Roman"/>
                <a:cs typeface="Times New Roman"/>
              </a:rPr>
              <a:t>If</a:t>
            </a:r>
            <a:r>
              <a:rPr sz="1200" spc="-3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“one</a:t>
            </a:r>
            <a:r>
              <a:rPr sz="1200" spc="-40" dirty="0">
                <a:latin typeface="Times New Roman"/>
                <a:cs typeface="Times New Roman"/>
              </a:rPr>
              <a:t> </a:t>
            </a:r>
            <a:r>
              <a:rPr sz="1200" dirty="0">
                <a:latin typeface="Times New Roman"/>
                <a:cs typeface="Times New Roman"/>
              </a:rPr>
              <a:t>input</a:t>
            </a:r>
            <a:r>
              <a:rPr sz="1200" spc="-35" dirty="0">
                <a:latin typeface="Times New Roman"/>
                <a:cs typeface="Times New Roman"/>
              </a:rPr>
              <a:t> </a:t>
            </a:r>
            <a:r>
              <a:rPr sz="1200" spc="-5" dirty="0">
                <a:latin typeface="Times New Roman"/>
                <a:cs typeface="Times New Roman"/>
              </a:rPr>
              <a:t>item</a:t>
            </a:r>
            <a:r>
              <a:rPr sz="1200" spc="-20" dirty="0">
                <a:latin typeface="Times New Roman"/>
                <a:cs typeface="Times New Roman"/>
              </a:rPr>
              <a:t> </a:t>
            </a:r>
            <a:r>
              <a:rPr sz="1200" spc="-5" dirty="0">
                <a:latin typeface="Times New Roman"/>
                <a:cs typeface="Times New Roman"/>
              </a:rPr>
              <a:t>at</a:t>
            </a:r>
            <a:r>
              <a:rPr sz="1200" spc="-2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time”</a:t>
            </a:r>
            <a:r>
              <a:rPr sz="1200" spc="-45" dirty="0">
                <a:latin typeface="Times New Roman"/>
                <a:cs typeface="Times New Roman"/>
              </a:rPr>
              <a:t> </a:t>
            </a:r>
            <a:r>
              <a:rPr sz="1200" dirty="0">
                <a:latin typeface="Times New Roman"/>
                <a:cs typeface="Times New Roman"/>
              </a:rPr>
              <a:t>testing</a:t>
            </a:r>
            <a:r>
              <a:rPr sz="1200" spc="-50" dirty="0">
                <a:latin typeface="Times New Roman"/>
                <a:cs typeface="Times New Roman"/>
              </a:rPr>
              <a:t> </a:t>
            </a:r>
            <a:r>
              <a:rPr sz="1200" dirty="0">
                <a:latin typeface="Times New Roman"/>
                <a:cs typeface="Times New Roman"/>
              </a:rPr>
              <a:t>strategy</a:t>
            </a:r>
            <a:r>
              <a:rPr sz="1200" spc="-55" dirty="0">
                <a:latin typeface="Times New Roman"/>
                <a:cs typeface="Times New Roman"/>
              </a:rPr>
              <a:t> </a:t>
            </a:r>
            <a:r>
              <a:rPr sz="1200" dirty="0">
                <a:latin typeface="Times New Roman"/>
                <a:cs typeface="Times New Roman"/>
              </a:rPr>
              <a:t>were</a:t>
            </a:r>
            <a:r>
              <a:rPr sz="1200" spc="-30" dirty="0">
                <a:latin typeface="Times New Roman"/>
                <a:cs typeface="Times New Roman"/>
              </a:rPr>
              <a:t> </a:t>
            </a:r>
            <a:r>
              <a:rPr sz="1200" spc="-5" dirty="0">
                <a:latin typeface="Times New Roman"/>
                <a:cs typeface="Times New Roman"/>
              </a:rPr>
              <a:t>chosen,</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following</a:t>
            </a:r>
            <a:r>
              <a:rPr sz="1200" spc="-35" dirty="0">
                <a:latin typeface="Times New Roman"/>
                <a:cs typeface="Times New Roman"/>
              </a:rPr>
              <a:t> </a:t>
            </a:r>
            <a:r>
              <a:rPr sz="1200" spc="-5" dirty="0">
                <a:latin typeface="Times New Roman"/>
                <a:cs typeface="Times New Roman"/>
              </a:rPr>
              <a:t>sequence</a:t>
            </a:r>
            <a:r>
              <a:rPr sz="1200" spc="-2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spc="-5" dirty="0">
                <a:latin typeface="Times New Roman"/>
                <a:cs typeface="Times New Roman"/>
              </a:rPr>
              <a:t>tests  </a:t>
            </a:r>
            <a:r>
              <a:rPr sz="1200" dirty="0">
                <a:latin typeface="Times New Roman"/>
                <a:cs typeface="Times New Roman"/>
              </a:rPr>
              <a:t>(P1, </a:t>
            </a:r>
            <a:r>
              <a:rPr sz="1200" spc="-5" dirty="0">
                <a:latin typeface="Times New Roman"/>
                <a:cs typeface="Times New Roman"/>
              </a:rPr>
              <a:t>P2, P3, P4) would be specified: </a:t>
            </a:r>
            <a:r>
              <a:rPr sz="1200" dirty="0">
                <a:latin typeface="Times New Roman"/>
                <a:cs typeface="Times New Roman"/>
              </a:rPr>
              <a:t>(1, 1, 1, 1), (2, 1, 1, 1), (3, 1, 1, 1), </a:t>
            </a:r>
            <a:r>
              <a:rPr sz="1200" spc="-5" dirty="0">
                <a:latin typeface="Times New Roman"/>
                <a:cs typeface="Times New Roman"/>
              </a:rPr>
              <a:t>(1, </a:t>
            </a:r>
            <a:r>
              <a:rPr sz="1200" dirty="0">
                <a:latin typeface="Times New Roman"/>
                <a:cs typeface="Times New Roman"/>
              </a:rPr>
              <a:t>2, 1, 1), (1, 3, 1, </a:t>
            </a:r>
            <a:r>
              <a:rPr sz="1200" spc="-5" dirty="0">
                <a:latin typeface="Times New Roman"/>
                <a:cs typeface="Times New Roman"/>
              </a:rPr>
              <a:t>1),</a:t>
            </a:r>
            <a:r>
              <a:rPr sz="1200" spc="-125" dirty="0">
                <a:latin typeface="Times New Roman"/>
                <a:cs typeface="Times New Roman"/>
              </a:rPr>
              <a:t> </a:t>
            </a:r>
            <a:r>
              <a:rPr sz="1200" dirty="0">
                <a:latin typeface="Times New Roman"/>
                <a:cs typeface="Times New Roman"/>
              </a:rPr>
              <a:t>(1,</a:t>
            </a:r>
          </a:p>
        </p:txBody>
      </p:sp>
      <p:sp>
        <p:nvSpPr>
          <p:cNvPr id="4" name="object 4"/>
          <p:cNvSpPr/>
          <p:nvPr/>
        </p:nvSpPr>
        <p:spPr>
          <a:xfrm>
            <a:off x="1371600" y="3691128"/>
            <a:ext cx="4933188" cy="189585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138</a:t>
            </a:fld>
            <a:endParaRPr dirty="0"/>
          </a:p>
        </p:txBody>
      </p:sp>
    </p:spTree>
    <p:extLst>
      <p:ext uri="{BB962C8B-B14F-4D97-AF65-F5344CB8AC3E}">
        <p14:creationId xmlns:p14="http://schemas.microsoft.com/office/powerpoint/2010/main" val="172607519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22232" y="821373"/>
            <a:ext cx="5967730" cy="1734185"/>
          </a:xfrm>
          <a:prstGeom prst="rect">
            <a:avLst/>
          </a:prstGeom>
        </p:spPr>
        <p:txBody>
          <a:bodyPr vert="horz" wrap="square" lIns="0" tIns="7620" rIns="0" bIns="0" rtlCol="0">
            <a:spAutoFit/>
          </a:bodyPr>
          <a:lstStyle/>
          <a:p>
            <a:pPr marL="12700" marR="7620">
              <a:lnSpc>
                <a:spcPct val="102600"/>
              </a:lnSpc>
              <a:spcBef>
                <a:spcPts val="60"/>
              </a:spcBef>
            </a:pPr>
            <a:r>
              <a:rPr sz="1200" dirty="0">
                <a:latin typeface="Times New Roman"/>
                <a:cs typeface="Times New Roman"/>
              </a:rPr>
              <a:t>1, 2, 1), (1, 1, 3, 1), (1, 1, 1, 2), </a:t>
            </a:r>
            <a:r>
              <a:rPr sz="1200" spc="-5" dirty="0">
                <a:latin typeface="Times New Roman"/>
                <a:cs typeface="Times New Roman"/>
              </a:rPr>
              <a:t>and </a:t>
            </a:r>
            <a:r>
              <a:rPr sz="1200" dirty="0">
                <a:latin typeface="Times New Roman"/>
                <a:cs typeface="Times New Roman"/>
              </a:rPr>
              <a:t>(1, 1, 1, 3). </a:t>
            </a:r>
            <a:r>
              <a:rPr sz="1200" spc="-5" dirty="0">
                <a:latin typeface="Times New Roman"/>
                <a:cs typeface="Times New Roman"/>
              </a:rPr>
              <a:t>But </a:t>
            </a:r>
            <a:r>
              <a:rPr sz="1200" dirty="0">
                <a:latin typeface="Times New Roman"/>
                <a:cs typeface="Times New Roman"/>
              </a:rPr>
              <a:t>these would </a:t>
            </a:r>
            <a:r>
              <a:rPr sz="1200" spc="-5" dirty="0">
                <a:latin typeface="Times New Roman"/>
                <a:cs typeface="Times New Roman"/>
              </a:rPr>
              <a:t>uncover </a:t>
            </a:r>
            <a:r>
              <a:rPr sz="1200" dirty="0">
                <a:latin typeface="Times New Roman"/>
                <a:cs typeface="Times New Roman"/>
              </a:rPr>
              <a:t>only </a:t>
            </a:r>
            <a:r>
              <a:rPr sz="1200" spc="-5" dirty="0">
                <a:latin typeface="Times New Roman"/>
                <a:cs typeface="Times New Roman"/>
              </a:rPr>
              <a:t>single </a:t>
            </a:r>
            <a:r>
              <a:rPr sz="1200" dirty="0">
                <a:latin typeface="Times New Roman"/>
                <a:cs typeface="Times New Roman"/>
              </a:rPr>
              <a:t>mode faults  [Pha97], that </a:t>
            </a:r>
            <a:r>
              <a:rPr sz="1200" spc="-5" dirty="0">
                <a:latin typeface="Times New Roman"/>
                <a:cs typeface="Times New Roman"/>
              </a:rPr>
              <a:t>is, faults that are triggered </a:t>
            </a:r>
            <a:r>
              <a:rPr sz="1200" spc="10" dirty="0">
                <a:latin typeface="Times New Roman"/>
                <a:cs typeface="Times New Roman"/>
              </a:rPr>
              <a:t>by </a:t>
            </a:r>
            <a:r>
              <a:rPr sz="1200" dirty="0">
                <a:latin typeface="Times New Roman"/>
                <a:cs typeface="Times New Roman"/>
              </a:rPr>
              <a:t>a single</a:t>
            </a:r>
            <a:r>
              <a:rPr sz="1200" spc="-30" dirty="0">
                <a:latin typeface="Times New Roman"/>
                <a:cs typeface="Times New Roman"/>
              </a:rPr>
              <a:t> </a:t>
            </a:r>
            <a:r>
              <a:rPr sz="1200" spc="-5" dirty="0">
                <a:latin typeface="Times New Roman"/>
                <a:cs typeface="Times New Roman"/>
              </a:rPr>
              <a:t>parameter.</a:t>
            </a:r>
            <a:endParaRPr sz="1200" dirty="0">
              <a:latin typeface="Times New Roman"/>
              <a:cs typeface="Times New Roman"/>
            </a:endParaRPr>
          </a:p>
          <a:p>
            <a:pPr marL="12700" marR="5080" indent="456565" algn="just">
              <a:lnSpc>
                <a:spcPct val="102899"/>
              </a:lnSpc>
              <a:spcBef>
                <a:spcPts val="825"/>
              </a:spcBef>
            </a:pPr>
            <a:r>
              <a:rPr sz="1200" spc="-5" dirty="0">
                <a:latin typeface="Times New Roman"/>
                <a:cs typeface="Times New Roman"/>
              </a:rPr>
              <a:t>Given </a:t>
            </a:r>
            <a:r>
              <a:rPr sz="1200" dirty="0">
                <a:latin typeface="Times New Roman"/>
                <a:cs typeface="Times New Roman"/>
              </a:rPr>
              <a:t>the relatively small number of input </a:t>
            </a:r>
            <a:r>
              <a:rPr sz="1200" spc="-5" dirty="0">
                <a:latin typeface="Times New Roman"/>
                <a:cs typeface="Times New Roman"/>
              </a:rPr>
              <a:t>parameters and </a:t>
            </a:r>
            <a:r>
              <a:rPr sz="1200" dirty="0">
                <a:latin typeface="Times New Roman"/>
                <a:cs typeface="Times New Roman"/>
              </a:rPr>
              <a:t>discrete values, exhaustive  testing </a:t>
            </a:r>
            <a:r>
              <a:rPr sz="1200" spc="-5" dirty="0">
                <a:latin typeface="Times New Roman"/>
                <a:cs typeface="Times New Roman"/>
              </a:rPr>
              <a:t>is </a:t>
            </a:r>
            <a:r>
              <a:rPr sz="1200" dirty="0">
                <a:latin typeface="Times New Roman"/>
                <a:cs typeface="Times New Roman"/>
              </a:rPr>
              <a:t>possible. The number of </a:t>
            </a:r>
            <a:r>
              <a:rPr sz="1200" spc="-5" dirty="0">
                <a:latin typeface="Times New Roman"/>
                <a:cs typeface="Times New Roman"/>
              </a:rPr>
              <a:t>tests required is </a:t>
            </a:r>
            <a:r>
              <a:rPr sz="1200" dirty="0">
                <a:latin typeface="Times New Roman"/>
                <a:cs typeface="Times New Roman"/>
              </a:rPr>
              <a:t>3 4 5 81, </a:t>
            </a:r>
            <a:r>
              <a:rPr sz="1200" spc="-5" dirty="0">
                <a:latin typeface="Times New Roman"/>
                <a:cs typeface="Times New Roman"/>
              </a:rPr>
              <a:t>large </a:t>
            </a:r>
            <a:r>
              <a:rPr sz="1200" dirty="0">
                <a:latin typeface="Times New Roman"/>
                <a:cs typeface="Times New Roman"/>
              </a:rPr>
              <a:t>but </a:t>
            </a:r>
            <a:r>
              <a:rPr sz="1200" spc="-5" dirty="0">
                <a:latin typeface="Times New Roman"/>
                <a:cs typeface="Times New Roman"/>
              </a:rPr>
              <a:t>manageable. All faults  associated with data </a:t>
            </a:r>
            <a:r>
              <a:rPr sz="1200" dirty="0">
                <a:latin typeface="Times New Roman"/>
                <a:cs typeface="Times New Roman"/>
              </a:rPr>
              <a:t>item </a:t>
            </a:r>
            <a:r>
              <a:rPr sz="1200" spc="-5" dirty="0">
                <a:latin typeface="Times New Roman"/>
                <a:cs typeface="Times New Roman"/>
              </a:rPr>
              <a:t>permutation </a:t>
            </a:r>
            <a:r>
              <a:rPr sz="1200" dirty="0">
                <a:latin typeface="Times New Roman"/>
                <a:cs typeface="Times New Roman"/>
              </a:rPr>
              <a:t>would be found, but the </a:t>
            </a:r>
            <a:r>
              <a:rPr sz="1200" spc="-5" dirty="0">
                <a:latin typeface="Times New Roman"/>
                <a:cs typeface="Times New Roman"/>
              </a:rPr>
              <a:t>effort </a:t>
            </a:r>
            <a:r>
              <a:rPr sz="1200" dirty="0">
                <a:latin typeface="Times New Roman"/>
                <a:cs typeface="Times New Roman"/>
              </a:rPr>
              <a:t>required </a:t>
            </a:r>
            <a:r>
              <a:rPr sz="1200" spc="-5" dirty="0">
                <a:latin typeface="Times New Roman"/>
                <a:cs typeface="Times New Roman"/>
              </a:rPr>
              <a:t>is </a:t>
            </a:r>
            <a:r>
              <a:rPr sz="1200" dirty="0">
                <a:latin typeface="Times New Roman"/>
                <a:cs typeface="Times New Roman"/>
              </a:rPr>
              <a:t>relatively</a:t>
            </a:r>
            <a:r>
              <a:rPr sz="1200" spc="65" dirty="0">
                <a:latin typeface="Times New Roman"/>
                <a:cs typeface="Times New Roman"/>
              </a:rPr>
              <a:t> </a:t>
            </a:r>
            <a:r>
              <a:rPr sz="1200" spc="-5" dirty="0">
                <a:latin typeface="Times New Roman"/>
                <a:cs typeface="Times New Roman"/>
              </a:rPr>
              <a:t>high.</a:t>
            </a:r>
            <a:endParaRPr sz="1200" dirty="0">
              <a:latin typeface="Times New Roman"/>
              <a:cs typeface="Times New Roman"/>
            </a:endParaRPr>
          </a:p>
          <a:p>
            <a:pPr marL="12700" marR="6985" indent="494665" algn="just">
              <a:lnSpc>
                <a:spcPct val="102899"/>
              </a:lnSpc>
              <a:spcBef>
                <a:spcPts val="819"/>
              </a:spcBef>
            </a:pPr>
            <a:r>
              <a:rPr sz="1200" dirty="0">
                <a:latin typeface="Times New Roman"/>
                <a:cs typeface="Times New Roman"/>
              </a:rPr>
              <a:t>The </a:t>
            </a:r>
            <a:r>
              <a:rPr sz="1200" spc="-5" dirty="0">
                <a:latin typeface="Times New Roman"/>
                <a:cs typeface="Times New Roman"/>
              </a:rPr>
              <a:t>orthogonal </a:t>
            </a:r>
            <a:r>
              <a:rPr sz="1200" dirty="0">
                <a:latin typeface="Times New Roman"/>
                <a:cs typeface="Times New Roman"/>
              </a:rPr>
              <a:t>array testing </a:t>
            </a:r>
            <a:r>
              <a:rPr sz="1200" spc="-5" dirty="0">
                <a:latin typeface="Times New Roman"/>
                <a:cs typeface="Times New Roman"/>
              </a:rPr>
              <a:t>approach enables you </a:t>
            </a:r>
            <a:r>
              <a:rPr sz="1200" dirty="0">
                <a:latin typeface="Times New Roman"/>
                <a:cs typeface="Times New Roman"/>
              </a:rPr>
              <a:t>to provide </a:t>
            </a:r>
            <a:r>
              <a:rPr sz="1200" spc="-5" dirty="0">
                <a:latin typeface="Times New Roman"/>
                <a:cs typeface="Times New Roman"/>
              </a:rPr>
              <a:t>good </a:t>
            </a:r>
            <a:r>
              <a:rPr sz="1200" dirty="0">
                <a:latin typeface="Times New Roman"/>
                <a:cs typeface="Times New Roman"/>
              </a:rPr>
              <a:t>test </a:t>
            </a:r>
            <a:r>
              <a:rPr sz="1200" spc="-5" dirty="0">
                <a:latin typeface="Times New Roman"/>
                <a:cs typeface="Times New Roman"/>
              </a:rPr>
              <a:t>coverage </a:t>
            </a:r>
            <a:r>
              <a:rPr sz="1200" dirty="0">
                <a:latin typeface="Times New Roman"/>
                <a:cs typeface="Times New Roman"/>
              </a:rPr>
              <a:t>with </a:t>
            </a:r>
            <a:r>
              <a:rPr sz="1200" spc="-5" dirty="0">
                <a:latin typeface="Times New Roman"/>
                <a:cs typeface="Times New Roman"/>
              </a:rPr>
              <a:t>far  fewer </a:t>
            </a:r>
            <a:r>
              <a:rPr sz="1200" dirty="0">
                <a:latin typeface="Times New Roman"/>
                <a:cs typeface="Times New Roman"/>
              </a:rPr>
              <a:t>test </a:t>
            </a:r>
            <a:r>
              <a:rPr sz="1200" spc="-5" dirty="0">
                <a:latin typeface="Times New Roman"/>
                <a:cs typeface="Times New Roman"/>
              </a:rPr>
              <a:t>cases </a:t>
            </a:r>
            <a:r>
              <a:rPr sz="1200" dirty="0">
                <a:latin typeface="Times New Roman"/>
                <a:cs typeface="Times New Roman"/>
              </a:rPr>
              <a:t>than the exhaustive </a:t>
            </a:r>
            <a:r>
              <a:rPr sz="1200" spc="-5" dirty="0">
                <a:latin typeface="Times New Roman"/>
                <a:cs typeface="Times New Roman"/>
              </a:rPr>
              <a:t>strategy. An </a:t>
            </a:r>
            <a:r>
              <a:rPr sz="1200" spc="-10" dirty="0">
                <a:latin typeface="Times New Roman"/>
                <a:cs typeface="Times New Roman"/>
              </a:rPr>
              <a:t>L9 </a:t>
            </a:r>
            <a:r>
              <a:rPr sz="1200" spc="-5" dirty="0">
                <a:latin typeface="Times New Roman"/>
                <a:cs typeface="Times New Roman"/>
              </a:rPr>
              <a:t>orthogonal </a:t>
            </a:r>
            <a:r>
              <a:rPr sz="1200" dirty="0">
                <a:latin typeface="Times New Roman"/>
                <a:cs typeface="Times New Roman"/>
              </a:rPr>
              <a:t>array for the </a:t>
            </a:r>
            <a:r>
              <a:rPr sz="1200" spc="-5" dirty="0">
                <a:latin typeface="Times New Roman"/>
                <a:cs typeface="Times New Roman"/>
              </a:rPr>
              <a:t>fax send function is  illustrated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a:t>
            </a:r>
          </a:p>
        </p:txBody>
      </p:sp>
      <p:sp>
        <p:nvSpPr>
          <p:cNvPr id="5" name="object 5"/>
          <p:cNvSpPr txBox="1"/>
          <p:nvPr/>
        </p:nvSpPr>
        <p:spPr>
          <a:xfrm>
            <a:off x="902004" y="5293233"/>
            <a:ext cx="5972175" cy="355282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Phadke assesses </a:t>
            </a:r>
            <a:r>
              <a:rPr sz="1200" dirty="0">
                <a:latin typeface="Times New Roman"/>
                <a:cs typeface="Times New Roman"/>
              </a:rPr>
              <a:t>the result of </a:t>
            </a:r>
            <a:r>
              <a:rPr sz="1200" spc="-5" dirty="0">
                <a:latin typeface="Times New Roman"/>
                <a:cs typeface="Times New Roman"/>
              </a:rPr>
              <a:t>tests </a:t>
            </a:r>
            <a:r>
              <a:rPr sz="1200" dirty="0">
                <a:latin typeface="Times New Roman"/>
                <a:cs typeface="Times New Roman"/>
              </a:rPr>
              <a:t>using the </a:t>
            </a:r>
            <a:r>
              <a:rPr sz="1200" spc="-10" dirty="0">
                <a:latin typeface="Times New Roman"/>
                <a:cs typeface="Times New Roman"/>
              </a:rPr>
              <a:t>L9 </a:t>
            </a:r>
            <a:r>
              <a:rPr sz="1200" spc="-5" dirty="0">
                <a:latin typeface="Times New Roman"/>
                <a:cs typeface="Times New Roman"/>
              </a:rPr>
              <a:t>orthogonal </a:t>
            </a:r>
            <a:r>
              <a:rPr sz="1200" dirty="0">
                <a:latin typeface="Times New Roman"/>
                <a:cs typeface="Times New Roman"/>
              </a:rPr>
              <a:t>array in the following</a:t>
            </a:r>
            <a:r>
              <a:rPr sz="1200" spc="15" dirty="0">
                <a:latin typeface="Times New Roman"/>
                <a:cs typeface="Times New Roman"/>
              </a:rPr>
              <a:t> </a:t>
            </a:r>
            <a:r>
              <a:rPr sz="1200" dirty="0">
                <a:latin typeface="Times New Roman"/>
                <a:cs typeface="Times New Roman"/>
              </a:rPr>
              <a:t>manner:</a:t>
            </a:r>
          </a:p>
          <a:p>
            <a:pPr marL="12700" marR="6985" indent="456565" algn="just">
              <a:lnSpc>
                <a:spcPct val="103299"/>
              </a:lnSpc>
              <a:spcBef>
                <a:spcPts val="805"/>
              </a:spcBef>
            </a:pPr>
            <a:r>
              <a:rPr sz="1200" b="1" spc="-5" dirty="0">
                <a:latin typeface="Times New Roman"/>
                <a:cs typeface="Times New Roman"/>
              </a:rPr>
              <a:t>Detect</a:t>
            </a:r>
            <a:r>
              <a:rPr sz="1200" b="1" spc="-50" dirty="0">
                <a:latin typeface="Times New Roman"/>
                <a:cs typeface="Times New Roman"/>
              </a:rPr>
              <a:t> </a:t>
            </a:r>
            <a:r>
              <a:rPr sz="1200" b="1" spc="-5" dirty="0">
                <a:latin typeface="Times New Roman"/>
                <a:cs typeface="Times New Roman"/>
              </a:rPr>
              <a:t>and</a:t>
            </a:r>
            <a:r>
              <a:rPr sz="1200" b="1" spc="-40" dirty="0">
                <a:latin typeface="Times New Roman"/>
                <a:cs typeface="Times New Roman"/>
              </a:rPr>
              <a:t> </a:t>
            </a:r>
            <a:r>
              <a:rPr sz="1200" b="1" dirty="0">
                <a:latin typeface="Times New Roman"/>
                <a:cs typeface="Times New Roman"/>
              </a:rPr>
              <a:t>isolate</a:t>
            </a:r>
            <a:r>
              <a:rPr sz="1200" b="1" spc="-55" dirty="0">
                <a:latin typeface="Times New Roman"/>
                <a:cs typeface="Times New Roman"/>
              </a:rPr>
              <a:t> </a:t>
            </a:r>
            <a:r>
              <a:rPr sz="1200" b="1" dirty="0">
                <a:latin typeface="Times New Roman"/>
                <a:cs typeface="Times New Roman"/>
              </a:rPr>
              <a:t>all</a:t>
            </a:r>
            <a:r>
              <a:rPr sz="1200" b="1" spc="-55" dirty="0">
                <a:latin typeface="Times New Roman"/>
                <a:cs typeface="Times New Roman"/>
              </a:rPr>
              <a:t> </a:t>
            </a:r>
            <a:r>
              <a:rPr sz="1200" b="1" spc="-5" dirty="0">
                <a:latin typeface="Times New Roman"/>
                <a:cs typeface="Times New Roman"/>
              </a:rPr>
              <a:t>single</a:t>
            </a:r>
            <a:r>
              <a:rPr sz="1200" b="1" spc="-50" dirty="0">
                <a:latin typeface="Times New Roman"/>
                <a:cs typeface="Times New Roman"/>
              </a:rPr>
              <a:t> </a:t>
            </a:r>
            <a:r>
              <a:rPr sz="1200" b="1" spc="-5" dirty="0">
                <a:latin typeface="Times New Roman"/>
                <a:cs typeface="Times New Roman"/>
              </a:rPr>
              <a:t>mode</a:t>
            </a:r>
            <a:r>
              <a:rPr sz="1200" b="1" spc="-50" dirty="0">
                <a:latin typeface="Times New Roman"/>
                <a:cs typeface="Times New Roman"/>
              </a:rPr>
              <a:t> </a:t>
            </a:r>
            <a:r>
              <a:rPr sz="1200" b="1" dirty="0">
                <a:latin typeface="Times New Roman"/>
                <a:cs typeface="Times New Roman"/>
              </a:rPr>
              <a:t>faults</a:t>
            </a:r>
            <a:r>
              <a:rPr sz="1200" dirty="0">
                <a:latin typeface="Times New Roman"/>
                <a:cs typeface="Times New Roman"/>
              </a:rPr>
              <a:t>.</a:t>
            </a:r>
            <a:r>
              <a:rPr sz="1200" spc="-45" dirty="0">
                <a:latin typeface="Times New Roman"/>
                <a:cs typeface="Times New Roman"/>
              </a:rPr>
              <a:t> </a:t>
            </a:r>
            <a:r>
              <a:rPr sz="1200" spc="-5" dirty="0">
                <a:latin typeface="Times New Roman"/>
                <a:cs typeface="Times New Roman"/>
              </a:rPr>
              <a:t>A</a:t>
            </a:r>
            <a:r>
              <a:rPr sz="1200" spc="-45" dirty="0">
                <a:latin typeface="Times New Roman"/>
                <a:cs typeface="Times New Roman"/>
              </a:rPr>
              <a:t> </a:t>
            </a:r>
            <a:r>
              <a:rPr sz="1200" spc="-5" dirty="0">
                <a:latin typeface="Times New Roman"/>
                <a:cs typeface="Times New Roman"/>
              </a:rPr>
              <a:t>single</a:t>
            </a:r>
            <a:r>
              <a:rPr sz="1200" spc="-50" dirty="0">
                <a:latin typeface="Times New Roman"/>
                <a:cs typeface="Times New Roman"/>
              </a:rPr>
              <a:t> </a:t>
            </a:r>
            <a:r>
              <a:rPr sz="1200" dirty="0">
                <a:latin typeface="Times New Roman"/>
                <a:cs typeface="Times New Roman"/>
              </a:rPr>
              <a:t>mode</a:t>
            </a:r>
            <a:r>
              <a:rPr sz="1200" spc="-50" dirty="0">
                <a:latin typeface="Times New Roman"/>
                <a:cs typeface="Times New Roman"/>
              </a:rPr>
              <a:t> </a:t>
            </a:r>
            <a:r>
              <a:rPr sz="1200" spc="-5" dirty="0">
                <a:latin typeface="Times New Roman"/>
                <a:cs typeface="Times New Roman"/>
              </a:rPr>
              <a:t>fault</a:t>
            </a:r>
            <a:r>
              <a:rPr sz="1200" spc="-40" dirty="0">
                <a:latin typeface="Times New Roman"/>
                <a:cs typeface="Times New Roman"/>
              </a:rPr>
              <a:t> </a:t>
            </a:r>
            <a:r>
              <a:rPr sz="1200" spc="-5" dirty="0">
                <a:latin typeface="Times New Roman"/>
                <a:cs typeface="Times New Roman"/>
              </a:rPr>
              <a:t>is</a:t>
            </a:r>
            <a:r>
              <a:rPr sz="1200" spc="-40"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spc="-5" dirty="0">
                <a:latin typeface="Times New Roman"/>
                <a:cs typeface="Times New Roman"/>
              </a:rPr>
              <a:t>consistent</a:t>
            </a:r>
            <a:r>
              <a:rPr sz="1200" spc="-55" dirty="0">
                <a:latin typeface="Times New Roman"/>
                <a:cs typeface="Times New Roman"/>
              </a:rPr>
              <a:t> </a:t>
            </a:r>
            <a:r>
              <a:rPr sz="1200" spc="-5" dirty="0">
                <a:latin typeface="Times New Roman"/>
                <a:cs typeface="Times New Roman"/>
              </a:rPr>
              <a:t>problem</a:t>
            </a:r>
            <a:r>
              <a:rPr sz="1200" spc="-40" dirty="0">
                <a:latin typeface="Times New Roman"/>
                <a:cs typeface="Times New Roman"/>
              </a:rPr>
              <a:t> </a:t>
            </a:r>
            <a:r>
              <a:rPr sz="1200" dirty="0">
                <a:latin typeface="Times New Roman"/>
                <a:cs typeface="Times New Roman"/>
              </a:rPr>
              <a:t>with  any </a:t>
            </a:r>
            <a:r>
              <a:rPr sz="1200" spc="-5" dirty="0">
                <a:latin typeface="Times New Roman"/>
                <a:cs typeface="Times New Roman"/>
              </a:rPr>
              <a:t>level </a:t>
            </a:r>
            <a:r>
              <a:rPr sz="1200" dirty="0">
                <a:latin typeface="Times New Roman"/>
                <a:cs typeface="Times New Roman"/>
              </a:rPr>
              <a:t>of =any </a:t>
            </a:r>
            <a:r>
              <a:rPr sz="1200" spc="-5" dirty="0">
                <a:latin typeface="Times New Roman"/>
                <a:cs typeface="Times New Roman"/>
              </a:rPr>
              <a:t>single parameter. For example, </a:t>
            </a:r>
            <a:r>
              <a:rPr sz="1200" dirty="0">
                <a:latin typeface="Times New Roman"/>
                <a:cs typeface="Times New Roman"/>
              </a:rPr>
              <a:t>if </a:t>
            </a:r>
            <a:r>
              <a:rPr sz="1200" spc="-5" dirty="0">
                <a:latin typeface="Times New Roman"/>
                <a:cs typeface="Times New Roman"/>
              </a:rPr>
              <a:t>all </a:t>
            </a:r>
            <a:r>
              <a:rPr sz="1200" dirty="0">
                <a:latin typeface="Times New Roman"/>
                <a:cs typeface="Times New Roman"/>
              </a:rPr>
              <a:t>test </a:t>
            </a:r>
            <a:r>
              <a:rPr sz="1200" spc="-5" dirty="0">
                <a:latin typeface="Times New Roman"/>
                <a:cs typeface="Times New Roman"/>
              </a:rPr>
              <a:t>cases </a:t>
            </a:r>
            <a:r>
              <a:rPr sz="1200" spc="5" dirty="0">
                <a:latin typeface="Times New Roman"/>
                <a:cs typeface="Times New Roman"/>
              </a:rPr>
              <a:t>of </a:t>
            </a:r>
            <a:r>
              <a:rPr sz="1200" dirty="0">
                <a:latin typeface="Times New Roman"/>
                <a:cs typeface="Times New Roman"/>
              </a:rPr>
              <a:t>factor </a:t>
            </a:r>
            <a:r>
              <a:rPr sz="1200" spc="-5" dirty="0">
                <a:latin typeface="Times New Roman"/>
                <a:cs typeface="Times New Roman"/>
              </a:rPr>
              <a:t>P1 </a:t>
            </a:r>
            <a:r>
              <a:rPr sz="1200" dirty="0">
                <a:latin typeface="Times New Roman"/>
                <a:cs typeface="Times New Roman"/>
              </a:rPr>
              <a:t>1 cause </a:t>
            </a:r>
            <a:r>
              <a:rPr sz="1200" spc="-5" dirty="0">
                <a:latin typeface="Times New Roman"/>
                <a:cs typeface="Times New Roman"/>
              </a:rPr>
              <a:t>an error  condition,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single </a:t>
            </a:r>
            <a:r>
              <a:rPr sz="1200" dirty="0">
                <a:latin typeface="Times New Roman"/>
                <a:cs typeface="Times New Roman"/>
              </a:rPr>
              <a:t>mode </a:t>
            </a:r>
            <a:r>
              <a:rPr sz="1200" spc="-5" dirty="0">
                <a:latin typeface="Times New Roman"/>
                <a:cs typeface="Times New Roman"/>
              </a:rPr>
              <a:t>failure. </a:t>
            </a:r>
            <a:r>
              <a:rPr sz="1200" spc="-10" dirty="0">
                <a:latin typeface="Times New Roman"/>
                <a:cs typeface="Times New Roman"/>
              </a:rPr>
              <a:t>In </a:t>
            </a:r>
            <a:r>
              <a:rPr sz="1200" dirty="0">
                <a:latin typeface="Times New Roman"/>
                <a:cs typeface="Times New Roman"/>
              </a:rPr>
              <a:t>this example </a:t>
            </a:r>
            <a:r>
              <a:rPr sz="1200" spc="-5" dirty="0">
                <a:latin typeface="Times New Roman"/>
                <a:cs typeface="Times New Roman"/>
              </a:rPr>
              <a:t>tests </a:t>
            </a:r>
            <a:r>
              <a:rPr sz="1200" dirty="0">
                <a:latin typeface="Times New Roman"/>
                <a:cs typeface="Times New Roman"/>
              </a:rPr>
              <a:t>1, 2 </a:t>
            </a:r>
            <a:r>
              <a:rPr sz="1200" spc="-5" dirty="0">
                <a:latin typeface="Times New Roman"/>
                <a:cs typeface="Times New Roman"/>
              </a:rPr>
              <a:t>and </a:t>
            </a:r>
            <a:r>
              <a:rPr sz="1200" dirty="0">
                <a:latin typeface="Times New Roman"/>
                <a:cs typeface="Times New Roman"/>
              </a:rPr>
              <a:t>3 [ </a:t>
            </a:r>
            <a:r>
              <a:rPr sz="1200" spc="-5" dirty="0">
                <a:latin typeface="Times New Roman"/>
                <a:cs typeface="Times New Roman"/>
              </a:rPr>
              <a:t>Figure </a:t>
            </a:r>
            <a:r>
              <a:rPr sz="1200" dirty="0">
                <a:latin typeface="Times New Roman"/>
                <a:cs typeface="Times New Roman"/>
              </a:rPr>
              <a:t>23.10 ] </a:t>
            </a:r>
            <a:r>
              <a:rPr sz="1200" spc="-5" dirty="0">
                <a:latin typeface="Times New Roman"/>
                <a:cs typeface="Times New Roman"/>
              </a:rPr>
              <a:t>will show  errors. </a:t>
            </a:r>
            <a:r>
              <a:rPr sz="1200" spc="5" dirty="0">
                <a:latin typeface="Times New Roman"/>
                <a:cs typeface="Times New Roman"/>
              </a:rPr>
              <a:t>By </a:t>
            </a:r>
            <a:r>
              <a:rPr sz="1200" spc="-5" dirty="0">
                <a:latin typeface="Times New Roman"/>
                <a:cs typeface="Times New Roman"/>
              </a:rPr>
              <a:t>analyzing </a:t>
            </a:r>
            <a:r>
              <a:rPr sz="1200" dirty="0">
                <a:latin typeface="Times New Roman"/>
                <a:cs typeface="Times New Roman"/>
              </a:rPr>
              <a:t>the </a:t>
            </a:r>
            <a:r>
              <a:rPr sz="1200" spc="-5" dirty="0">
                <a:latin typeface="Times New Roman"/>
                <a:cs typeface="Times New Roman"/>
              </a:rPr>
              <a:t>information about which tests show errors, </a:t>
            </a:r>
            <a:r>
              <a:rPr sz="1200" dirty="0">
                <a:latin typeface="Times New Roman"/>
                <a:cs typeface="Times New Roman"/>
              </a:rPr>
              <a:t>one can identify </a:t>
            </a:r>
            <a:r>
              <a:rPr sz="1200" spc="-5" dirty="0">
                <a:latin typeface="Times New Roman"/>
                <a:cs typeface="Times New Roman"/>
              </a:rPr>
              <a:t>which  parameter values </a:t>
            </a:r>
            <a:r>
              <a:rPr sz="1200" dirty="0">
                <a:latin typeface="Times New Roman"/>
                <a:cs typeface="Times New Roman"/>
              </a:rPr>
              <a:t>cause the </a:t>
            </a:r>
            <a:r>
              <a:rPr sz="1200" spc="-5" dirty="0">
                <a:latin typeface="Times New Roman"/>
                <a:cs typeface="Times New Roman"/>
              </a:rPr>
              <a:t>fault. </a:t>
            </a:r>
            <a:r>
              <a:rPr sz="1200" spc="-10" dirty="0">
                <a:latin typeface="Times New Roman"/>
                <a:cs typeface="Times New Roman"/>
              </a:rPr>
              <a:t>In </a:t>
            </a:r>
            <a:r>
              <a:rPr sz="1200" dirty="0">
                <a:latin typeface="Times New Roman"/>
                <a:cs typeface="Times New Roman"/>
              </a:rPr>
              <a:t>this </a:t>
            </a:r>
            <a:r>
              <a:rPr sz="1200" spc="-5" dirty="0">
                <a:latin typeface="Times New Roman"/>
                <a:cs typeface="Times New Roman"/>
              </a:rPr>
              <a:t>example, </a:t>
            </a:r>
            <a:r>
              <a:rPr sz="1200" spc="5" dirty="0">
                <a:latin typeface="Times New Roman"/>
                <a:cs typeface="Times New Roman"/>
              </a:rPr>
              <a:t>by </a:t>
            </a:r>
            <a:r>
              <a:rPr sz="1200" dirty="0">
                <a:latin typeface="Times New Roman"/>
                <a:cs typeface="Times New Roman"/>
              </a:rPr>
              <a:t>noting that </a:t>
            </a:r>
            <a:r>
              <a:rPr sz="1200" spc="-5" dirty="0">
                <a:latin typeface="Times New Roman"/>
                <a:cs typeface="Times New Roman"/>
              </a:rPr>
              <a:t>tests </a:t>
            </a:r>
            <a:r>
              <a:rPr sz="1200" dirty="0">
                <a:latin typeface="Times New Roman"/>
                <a:cs typeface="Times New Roman"/>
              </a:rPr>
              <a:t>1, 2, </a:t>
            </a:r>
            <a:r>
              <a:rPr sz="1200" spc="-5" dirty="0">
                <a:latin typeface="Times New Roman"/>
                <a:cs typeface="Times New Roman"/>
              </a:rPr>
              <a:t>and </a:t>
            </a:r>
            <a:r>
              <a:rPr sz="1200" dirty="0">
                <a:latin typeface="Times New Roman"/>
                <a:cs typeface="Times New Roman"/>
              </a:rPr>
              <a:t>3 </a:t>
            </a:r>
            <a:r>
              <a:rPr sz="1200" spc="5" dirty="0">
                <a:latin typeface="Times New Roman"/>
                <a:cs typeface="Times New Roman"/>
              </a:rPr>
              <a:t>cause </a:t>
            </a:r>
            <a:r>
              <a:rPr sz="1200" spc="-5" dirty="0">
                <a:latin typeface="Times New Roman"/>
                <a:cs typeface="Times New Roman"/>
              </a:rPr>
              <a:t>an error,  </a:t>
            </a:r>
            <a:r>
              <a:rPr sz="1200" dirty="0">
                <a:latin typeface="Times New Roman"/>
                <a:cs typeface="Times New Roman"/>
              </a:rPr>
              <a:t>one can isolate </a:t>
            </a:r>
            <a:r>
              <a:rPr sz="1200" spc="-5" dirty="0">
                <a:latin typeface="Times New Roman"/>
                <a:cs typeface="Times New Roman"/>
              </a:rPr>
              <a:t>[logical processing associated with “send </a:t>
            </a:r>
            <a:r>
              <a:rPr sz="1200" dirty="0">
                <a:latin typeface="Times New Roman"/>
                <a:cs typeface="Times New Roman"/>
              </a:rPr>
              <a:t>it now” (P1 = 1)]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source </a:t>
            </a:r>
            <a:r>
              <a:rPr sz="1200" dirty="0">
                <a:latin typeface="Times New Roman"/>
                <a:cs typeface="Times New Roman"/>
              </a:rPr>
              <a:t>of the  </a:t>
            </a:r>
            <a:r>
              <a:rPr sz="1200" spc="-5" dirty="0">
                <a:latin typeface="Times New Roman"/>
                <a:cs typeface="Times New Roman"/>
              </a:rPr>
              <a:t>error. </a:t>
            </a:r>
            <a:r>
              <a:rPr sz="1200" dirty="0">
                <a:latin typeface="Times New Roman"/>
                <a:cs typeface="Times New Roman"/>
              </a:rPr>
              <a:t>Such </a:t>
            </a:r>
            <a:r>
              <a:rPr sz="1200" spc="-5" dirty="0">
                <a:latin typeface="Times New Roman"/>
                <a:cs typeface="Times New Roman"/>
              </a:rPr>
              <a:t>an isolation </a:t>
            </a:r>
            <a:r>
              <a:rPr sz="1200" dirty="0">
                <a:latin typeface="Times New Roman"/>
                <a:cs typeface="Times New Roman"/>
              </a:rPr>
              <a:t>of </a:t>
            </a:r>
            <a:r>
              <a:rPr sz="1200" spc="-5" dirty="0">
                <a:latin typeface="Times New Roman"/>
                <a:cs typeface="Times New Roman"/>
              </a:rPr>
              <a:t>fault is important </a:t>
            </a:r>
            <a:r>
              <a:rPr sz="1200" dirty="0">
                <a:latin typeface="Times New Roman"/>
                <a:cs typeface="Times New Roman"/>
              </a:rPr>
              <a:t>to fix the</a:t>
            </a:r>
            <a:r>
              <a:rPr sz="1200" spc="30" dirty="0">
                <a:latin typeface="Times New Roman"/>
                <a:cs typeface="Times New Roman"/>
              </a:rPr>
              <a:t> </a:t>
            </a:r>
            <a:r>
              <a:rPr sz="1200" spc="-5" dirty="0">
                <a:latin typeface="Times New Roman"/>
                <a:cs typeface="Times New Roman"/>
              </a:rPr>
              <a:t>fault.</a:t>
            </a:r>
            <a:endParaRPr sz="1200" dirty="0">
              <a:latin typeface="Times New Roman"/>
              <a:cs typeface="Times New Roman"/>
            </a:endParaRPr>
          </a:p>
          <a:p>
            <a:pPr marL="12700" marR="8255" indent="456565" algn="just">
              <a:lnSpc>
                <a:spcPct val="103000"/>
              </a:lnSpc>
              <a:spcBef>
                <a:spcPts val="819"/>
              </a:spcBef>
            </a:pPr>
            <a:r>
              <a:rPr sz="1200" b="1" spc="-5" dirty="0">
                <a:latin typeface="Times New Roman"/>
                <a:cs typeface="Times New Roman"/>
              </a:rPr>
              <a:t>Detect</a:t>
            </a:r>
            <a:r>
              <a:rPr sz="1200" b="1" spc="-30" dirty="0">
                <a:latin typeface="Times New Roman"/>
                <a:cs typeface="Times New Roman"/>
              </a:rPr>
              <a:t> </a:t>
            </a:r>
            <a:r>
              <a:rPr sz="1200" b="1" dirty="0">
                <a:latin typeface="Times New Roman"/>
                <a:cs typeface="Times New Roman"/>
              </a:rPr>
              <a:t>all</a:t>
            </a:r>
            <a:r>
              <a:rPr sz="1200" b="1" spc="-20" dirty="0">
                <a:latin typeface="Times New Roman"/>
                <a:cs typeface="Times New Roman"/>
              </a:rPr>
              <a:t> </a:t>
            </a:r>
            <a:r>
              <a:rPr sz="1200" b="1" spc="-5" dirty="0">
                <a:latin typeface="Times New Roman"/>
                <a:cs typeface="Times New Roman"/>
              </a:rPr>
              <a:t>double</a:t>
            </a:r>
            <a:r>
              <a:rPr sz="1200" b="1" spc="-25" dirty="0">
                <a:latin typeface="Times New Roman"/>
                <a:cs typeface="Times New Roman"/>
              </a:rPr>
              <a:t> </a:t>
            </a:r>
            <a:r>
              <a:rPr sz="1200" b="1" spc="-5" dirty="0">
                <a:latin typeface="Times New Roman"/>
                <a:cs typeface="Times New Roman"/>
              </a:rPr>
              <a:t>mode</a:t>
            </a:r>
            <a:r>
              <a:rPr sz="1200" b="1" spc="-25" dirty="0">
                <a:latin typeface="Times New Roman"/>
                <a:cs typeface="Times New Roman"/>
              </a:rPr>
              <a:t> </a:t>
            </a:r>
            <a:r>
              <a:rPr sz="1200" b="1" dirty="0">
                <a:latin typeface="Times New Roman"/>
                <a:cs typeface="Times New Roman"/>
              </a:rPr>
              <a:t>faults.</a:t>
            </a:r>
            <a:r>
              <a:rPr sz="1200" b="1" spc="-10" dirty="0">
                <a:latin typeface="Times New Roman"/>
                <a:cs typeface="Times New Roman"/>
              </a:rPr>
              <a:t> </a:t>
            </a:r>
            <a:r>
              <a:rPr sz="1200" spc="-15" dirty="0">
                <a:latin typeface="Times New Roman"/>
                <a:cs typeface="Times New Roman"/>
              </a:rPr>
              <a:t>If</a:t>
            </a:r>
            <a:r>
              <a:rPr sz="1200" spc="-30" dirty="0">
                <a:latin typeface="Times New Roman"/>
                <a:cs typeface="Times New Roman"/>
              </a:rPr>
              <a:t> </a:t>
            </a:r>
            <a:r>
              <a:rPr sz="1200" dirty="0">
                <a:latin typeface="Times New Roman"/>
                <a:cs typeface="Times New Roman"/>
              </a:rPr>
              <a:t>there</a:t>
            </a:r>
            <a:r>
              <a:rPr sz="1200" spc="-30" dirty="0">
                <a:latin typeface="Times New Roman"/>
                <a:cs typeface="Times New Roman"/>
              </a:rPr>
              <a:t> </a:t>
            </a:r>
            <a:r>
              <a:rPr sz="1200" dirty="0">
                <a:latin typeface="Times New Roman"/>
                <a:cs typeface="Times New Roman"/>
              </a:rPr>
              <a:t>exists</a:t>
            </a:r>
            <a:r>
              <a:rPr sz="1200" spc="-2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consistent</a:t>
            </a:r>
            <a:r>
              <a:rPr sz="1200" spc="-25" dirty="0">
                <a:latin typeface="Times New Roman"/>
                <a:cs typeface="Times New Roman"/>
              </a:rPr>
              <a:t> </a:t>
            </a:r>
            <a:r>
              <a:rPr sz="1200" spc="-5" dirty="0">
                <a:latin typeface="Times New Roman"/>
                <a:cs typeface="Times New Roman"/>
              </a:rPr>
              <a:t>problem</a:t>
            </a:r>
            <a:r>
              <a:rPr sz="1200" spc="-20" dirty="0">
                <a:latin typeface="Times New Roman"/>
                <a:cs typeface="Times New Roman"/>
              </a:rPr>
              <a:t> </a:t>
            </a:r>
            <a:r>
              <a:rPr sz="1200" spc="-5" dirty="0">
                <a:latin typeface="Times New Roman"/>
                <a:cs typeface="Times New Roman"/>
              </a:rPr>
              <a:t>when</a:t>
            </a:r>
            <a:r>
              <a:rPr sz="1200" spc="-20" dirty="0">
                <a:latin typeface="Times New Roman"/>
                <a:cs typeface="Times New Roman"/>
              </a:rPr>
              <a:t> </a:t>
            </a:r>
            <a:r>
              <a:rPr sz="1200" dirty="0">
                <a:latin typeface="Times New Roman"/>
                <a:cs typeface="Times New Roman"/>
              </a:rPr>
              <a:t>specific</a:t>
            </a:r>
            <a:r>
              <a:rPr sz="1200" spc="-25" dirty="0">
                <a:latin typeface="Times New Roman"/>
                <a:cs typeface="Times New Roman"/>
              </a:rPr>
              <a:t> </a:t>
            </a:r>
            <a:r>
              <a:rPr sz="1200" spc="-5" dirty="0">
                <a:latin typeface="Times New Roman"/>
                <a:cs typeface="Times New Roman"/>
              </a:rPr>
              <a:t>levels</a:t>
            </a:r>
            <a:r>
              <a:rPr sz="1200" spc="-20" dirty="0">
                <a:latin typeface="Times New Roman"/>
                <a:cs typeface="Times New Roman"/>
              </a:rPr>
              <a:t> </a:t>
            </a:r>
            <a:r>
              <a:rPr sz="1200" spc="5" dirty="0">
                <a:latin typeface="Times New Roman"/>
                <a:cs typeface="Times New Roman"/>
              </a:rPr>
              <a:t>of  </a:t>
            </a:r>
            <a:r>
              <a:rPr sz="1200" spc="-5" dirty="0">
                <a:latin typeface="Times New Roman"/>
                <a:cs typeface="Times New Roman"/>
              </a:rPr>
              <a:t>two parameters </a:t>
            </a:r>
            <a:r>
              <a:rPr sz="1200" dirty="0">
                <a:latin typeface="Times New Roman"/>
                <a:cs typeface="Times New Roman"/>
              </a:rPr>
              <a:t>occur </a:t>
            </a:r>
            <a:r>
              <a:rPr sz="1200" spc="-5" dirty="0">
                <a:latin typeface="Times New Roman"/>
                <a:cs typeface="Times New Roman"/>
              </a:rPr>
              <a:t>together, </a:t>
            </a:r>
            <a:r>
              <a:rPr sz="1200" dirty="0">
                <a:latin typeface="Times New Roman"/>
                <a:cs typeface="Times New Roman"/>
              </a:rPr>
              <a:t>it </a:t>
            </a:r>
            <a:r>
              <a:rPr sz="1200" spc="-5" dirty="0">
                <a:latin typeface="Times New Roman"/>
                <a:cs typeface="Times New Roman"/>
              </a:rPr>
              <a:t>is called </a:t>
            </a:r>
            <a:r>
              <a:rPr sz="1200" dirty="0">
                <a:latin typeface="Times New Roman"/>
                <a:cs typeface="Times New Roman"/>
              </a:rPr>
              <a:t>a double mode </a:t>
            </a:r>
            <a:r>
              <a:rPr sz="1200" spc="-5" dirty="0">
                <a:latin typeface="Times New Roman"/>
                <a:cs typeface="Times New Roman"/>
              </a:rPr>
              <a:t>fault. Indeed, </a:t>
            </a:r>
            <a:r>
              <a:rPr sz="1200" dirty="0">
                <a:latin typeface="Times New Roman"/>
                <a:cs typeface="Times New Roman"/>
              </a:rPr>
              <a:t>a double mode fault </a:t>
            </a:r>
            <a:r>
              <a:rPr sz="1200" spc="-5" dirty="0">
                <a:latin typeface="Times New Roman"/>
                <a:cs typeface="Times New Roman"/>
              </a:rPr>
              <a:t>is an  indication </a:t>
            </a:r>
            <a:r>
              <a:rPr sz="1200" dirty="0">
                <a:latin typeface="Times New Roman"/>
                <a:cs typeface="Times New Roman"/>
              </a:rPr>
              <a:t>of </a:t>
            </a:r>
            <a:r>
              <a:rPr sz="1200" spc="-5" dirty="0">
                <a:latin typeface="Times New Roman"/>
                <a:cs typeface="Times New Roman"/>
              </a:rPr>
              <a:t>pair wise </a:t>
            </a:r>
            <a:r>
              <a:rPr sz="1200" dirty="0">
                <a:latin typeface="Times New Roman"/>
                <a:cs typeface="Times New Roman"/>
              </a:rPr>
              <a:t>incompatibility </a:t>
            </a:r>
            <a:r>
              <a:rPr sz="1200" spc="5" dirty="0">
                <a:latin typeface="Times New Roman"/>
                <a:cs typeface="Times New Roman"/>
              </a:rPr>
              <a:t>or </a:t>
            </a:r>
            <a:r>
              <a:rPr sz="1200" spc="-5" dirty="0">
                <a:latin typeface="Times New Roman"/>
                <a:cs typeface="Times New Roman"/>
              </a:rPr>
              <a:t>harmful interactions between two </a:t>
            </a:r>
            <a:r>
              <a:rPr sz="1200" dirty="0">
                <a:latin typeface="Times New Roman"/>
                <a:cs typeface="Times New Roman"/>
              </a:rPr>
              <a:t>test</a:t>
            </a:r>
            <a:r>
              <a:rPr sz="1200" spc="75" dirty="0">
                <a:latin typeface="Times New Roman"/>
                <a:cs typeface="Times New Roman"/>
              </a:rPr>
              <a:t> </a:t>
            </a:r>
            <a:r>
              <a:rPr sz="1200" spc="-5" dirty="0">
                <a:latin typeface="Times New Roman"/>
                <a:cs typeface="Times New Roman"/>
              </a:rPr>
              <a:t>parameters.</a:t>
            </a:r>
            <a:endParaRPr sz="1200" dirty="0">
              <a:latin typeface="Times New Roman"/>
              <a:cs typeface="Times New Roman"/>
            </a:endParaRPr>
          </a:p>
          <a:p>
            <a:pPr marL="12700" marR="5080" indent="456565" algn="just">
              <a:lnSpc>
                <a:spcPct val="102499"/>
              </a:lnSpc>
              <a:spcBef>
                <a:spcPts val="825"/>
              </a:spcBef>
            </a:pPr>
            <a:r>
              <a:rPr sz="1200" b="1" spc="-5" dirty="0">
                <a:latin typeface="Times New Roman"/>
                <a:cs typeface="Times New Roman"/>
              </a:rPr>
              <a:t>Multimode </a:t>
            </a:r>
            <a:r>
              <a:rPr sz="1200" b="1" dirty="0">
                <a:latin typeface="Times New Roman"/>
                <a:cs typeface="Times New Roman"/>
              </a:rPr>
              <a:t>faults</a:t>
            </a:r>
            <a:r>
              <a:rPr sz="1200" dirty="0">
                <a:latin typeface="Times New Roman"/>
                <a:cs typeface="Times New Roman"/>
              </a:rPr>
              <a:t>. </a:t>
            </a:r>
            <a:r>
              <a:rPr sz="1200" spc="-5" dirty="0">
                <a:latin typeface="Times New Roman"/>
                <a:cs typeface="Times New Roman"/>
              </a:rPr>
              <a:t>Orthogonal arrays </a:t>
            </a:r>
            <a:r>
              <a:rPr sz="1200" dirty="0">
                <a:latin typeface="Times New Roman"/>
                <a:cs typeface="Times New Roman"/>
              </a:rPr>
              <a:t>[of the </a:t>
            </a:r>
            <a:r>
              <a:rPr sz="1200" spc="-5" dirty="0">
                <a:latin typeface="Times New Roman"/>
                <a:cs typeface="Times New Roman"/>
              </a:rPr>
              <a:t>type shown] can assure </a:t>
            </a:r>
            <a:r>
              <a:rPr sz="1200" dirty="0">
                <a:latin typeface="Times New Roman"/>
                <a:cs typeface="Times New Roman"/>
              </a:rPr>
              <a:t>the </a:t>
            </a:r>
            <a:r>
              <a:rPr sz="1200" spc="-5" dirty="0">
                <a:latin typeface="Times New Roman"/>
                <a:cs typeface="Times New Roman"/>
              </a:rPr>
              <a:t>detection </a:t>
            </a:r>
            <a:r>
              <a:rPr sz="1200" dirty="0">
                <a:latin typeface="Times New Roman"/>
                <a:cs typeface="Times New Roman"/>
              </a:rPr>
              <a:t>of only  </a:t>
            </a:r>
            <a:r>
              <a:rPr sz="1200" spc="-5" dirty="0">
                <a:latin typeface="Times New Roman"/>
                <a:cs typeface="Times New Roman"/>
              </a:rPr>
              <a:t>single and </a:t>
            </a:r>
            <a:r>
              <a:rPr sz="1200" dirty="0">
                <a:latin typeface="Times New Roman"/>
                <a:cs typeface="Times New Roman"/>
              </a:rPr>
              <a:t>double mode faults. </a:t>
            </a:r>
            <a:r>
              <a:rPr sz="1200" spc="-5" dirty="0">
                <a:latin typeface="Times New Roman"/>
                <a:cs typeface="Times New Roman"/>
              </a:rPr>
              <a:t>However, </a:t>
            </a:r>
            <a:r>
              <a:rPr sz="1200" dirty="0">
                <a:latin typeface="Times New Roman"/>
                <a:cs typeface="Times New Roman"/>
              </a:rPr>
              <a:t>many multi-mode </a:t>
            </a:r>
            <a:r>
              <a:rPr sz="1200" spc="-5" dirty="0">
                <a:latin typeface="Times New Roman"/>
                <a:cs typeface="Times New Roman"/>
              </a:rPr>
              <a:t>faults are also detected </a:t>
            </a:r>
            <a:r>
              <a:rPr sz="1200" spc="10" dirty="0">
                <a:latin typeface="Times New Roman"/>
                <a:cs typeface="Times New Roman"/>
              </a:rPr>
              <a:t>by </a:t>
            </a:r>
            <a:r>
              <a:rPr sz="1200" dirty="0">
                <a:latin typeface="Times New Roman"/>
                <a:cs typeface="Times New Roman"/>
              </a:rPr>
              <a:t>these</a:t>
            </a:r>
            <a:r>
              <a:rPr sz="1200" spc="30" dirty="0">
                <a:latin typeface="Times New Roman"/>
                <a:cs typeface="Times New Roman"/>
              </a:rPr>
              <a:t> </a:t>
            </a:r>
            <a:r>
              <a:rPr sz="1200" spc="-5" dirty="0">
                <a:latin typeface="Times New Roman"/>
                <a:cs typeface="Times New Roman"/>
              </a:rPr>
              <a:t>tests.</a:t>
            </a:r>
            <a:endParaRPr sz="1200" dirty="0">
              <a:latin typeface="Times New Roman"/>
              <a:cs typeface="Times New Roman"/>
            </a:endParaRPr>
          </a:p>
          <a:p>
            <a:pPr marL="12700">
              <a:lnSpc>
                <a:spcPct val="100000"/>
              </a:lnSpc>
              <a:spcBef>
                <a:spcPts val="865"/>
              </a:spcBef>
            </a:pPr>
            <a:r>
              <a:rPr sz="1200" b="1" u="heavy" spc="-5" dirty="0">
                <a:uFill>
                  <a:solidFill>
                    <a:srgbClr val="000000"/>
                  </a:solidFill>
                </a:uFill>
                <a:latin typeface="Times New Roman"/>
                <a:cs typeface="Times New Roman"/>
              </a:rPr>
              <a:t>MODEL -BASED</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endParaRPr sz="1200" dirty="0">
              <a:latin typeface="Times New Roman"/>
              <a:cs typeface="Times New Roman"/>
            </a:endParaRPr>
          </a:p>
          <a:p>
            <a:pPr marL="12700" marR="7620" indent="456565" algn="just">
              <a:lnSpc>
                <a:spcPct val="102499"/>
              </a:lnSpc>
              <a:spcBef>
                <a:spcPts val="805"/>
              </a:spcBef>
            </a:pPr>
            <a:r>
              <a:rPr sz="1200" spc="-5" dirty="0">
                <a:latin typeface="Times New Roman"/>
                <a:cs typeface="Times New Roman"/>
              </a:rPr>
              <a:t>Model-based </a:t>
            </a:r>
            <a:r>
              <a:rPr sz="1200" dirty="0">
                <a:latin typeface="Times New Roman"/>
                <a:cs typeface="Times New Roman"/>
              </a:rPr>
              <a:t>testing </a:t>
            </a:r>
            <a:r>
              <a:rPr sz="1200" spc="-5" dirty="0">
                <a:latin typeface="Times New Roman"/>
                <a:cs typeface="Times New Roman"/>
              </a:rPr>
              <a:t>(MBT) is </a:t>
            </a:r>
            <a:r>
              <a:rPr sz="1200" dirty="0">
                <a:latin typeface="Times New Roman"/>
                <a:cs typeface="Times New Roman"/>
              </a:rPr>
              <a:t>a </a:t>
            </a:r>
            <a:r>
              <a:rPr sz="1200" spc="-5" dirty="0">
                <a:latin typeface="Times New Roman"/>
                <a:cs typeface="Times New Roman"/>
              </a:rPr>
              <a:t>black-box </a:t>
            </a:r>
            <a:r>
              <a:rPr sz="1200" dirty="0">
                <a:latin typeface="Times New Roman"/>
                <a:cs typeface="Times New Roman"/>
              </a:rPr>
              <a:t>testing </a:t>
            </a:r>
            <a:r>
              <a:rPr sz="1200" spc="-5" dirty="0">
                <a:latin typeface="Times New Roman"/>
                <a:cs typeface="Times New Roman"/>
              </a:rPr>
              <a:t>technique </a:t>
            </a:r>
            <a:r>
              <a:rPr sz="1200" dirty="0">
                <a:latin typeface="Times New Roman"/>
                <a:cs typeface="Times New Roman"/>
              </a:rPr>
              <a:t>that uses </a:t>
            </a:r>
            <a:r>
              <a:rPr sz="1200" spc="-5" dirty="0">
                <a:latin typeface="Times New Roman"/>
                <a:cs typeface="Times New Roman"/>
              </a:rPr>
              <a:t>information  contained </a:t>
            </a:r>
            <a:r>
              <a:rPr sz="1200" dirty="0">
                <a:latin typeface="Times New Roman"/>
                <a:cs typeface="Times New Roman"/>
              </a:rPr>
              <a:t>in the requirements </a:t>
            </a:r>
            <a:r>
              <a:rPr sz="1200" spc="-5" dirty="0">
                <a:latin typeface="Times New Roman"/>
                <a:cs typeface="Times New Roman"/>
              </a:rPr>
              <a:t>model as </a:t>
            </a:r>
            <a:r>
              <a:rPr sz="1200" dirty="0">
                <a:latin typeface="Times New Roman"/>
                <a:cs typeface="Times New Roman"/>
              </a:rPr>
              <a:t>the </a:t>
            </a:r>
            <a:r>
              <a:rPr sz="1200" spc="-5" dirty="0">
                <a:latin typeface="Times New Roman"/>
                <a:cs typeface="Times New Roman"/>
              </a:rPr>
              <a:t>basis </a:t>
            </a:r>
            <a:r>
              <a:rPr sz="1200" dirty="0">
                <a:latin typeface="Times New Roman"/>
                <a:cs typeface="Times New Roman"/>
              </a:rPr>
              <a:t>for the </a:t>
            </a:r>
            <a:r>
              <a:rPr sz="1200" spc="-5" dirty="0">
                <a:latin typeface="Times New Roman"/>
                <a:cs typeface="Times New Roman"/>
              </a:rPr>
              <a:t>generation </a:t>
            </a:r>
            <a:r>
              <a:rPr sz="1200" dirty="0">
                <a:latin typeface="Times New Roman"/>
                <a:cs typeface="Times New Roman"/>
              </a:rPr>
              <a:t>of test</a:t>
            </a:r>
            <a:r>
              <a:rPr sz="1200" spc="20" dirty="0">
                <a:latin typeface="Times New Roman"/>
                <a:cs typeface="Times New Roman"/>
              </a:rPr>
              <a:t> </a:t>
            </a:r>
            <a:r>
              <a:rPr sz="1200" spc="-5" dirty="0">
                <a:latin typeface="Times New Roman"/>
                <a:cs typeface="Times New Roman"/>
              </a:rPr>
              <a:t>cases</a:t>
            </a:r>
            <a:endParaRPr sz="1200" dirty="0">
              <a:latin typeface="Times New Roman"/>
              <a:cs typeface="Times New Roman"/>
            </a:endParaRPr>
          </a:p>
        </p:txBody>
      </p:sp>
      <p:sp>
        <p:nvSpPr>
          <p:cNvPr id="6" name="object 6"/>
          <p:cNvSpPr/>
          <p:nvPr/>
        </p:nvSpPr>
        <p:spPr>
          <a:xfrm>
            <a:off x="1371600" y="2732532"/>
            <a:ext cx="3819144" cy="218084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139</a:t>
            </a:fld>
            <a:endParaRPr dirty="0"/>
          </a:p>
        </p:txBody>
      </p:sp>
    </p:spTree>
    <p:extLst>
      <p:ext uri="{BB962C8B-B14F-4D97-AF65-F5344CB8AC3E}">
        <p14:creationId xmlns:p14="http://schemas.microsoft.com/office/powerpoint/2010/main" val="274227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1371854" y="6279768"/>
            <a:ext cx="5487670" cy="996950"/>
          </a:xfrm>
          <a:custGeom>
            <a:avLst/>
            <a:gdLst/>
            <a:ahLst/>
            <a:cxnLst/>
            <a:rect l="l" t="t" r="r" b="b"/>
            <a:pathLst>
              <a:path w="5487670" h="996950">
                <a:moveTo>
                  <a:pt x="563880" y="402336"/>
                </a:moveTo>
                <a:lnTo>
                  <a:pt x="0" y="402336"/>
                </a:lnTo>
                <a:lnTo>
                  <a:pt x="0" y="582168"/>
                </a:lnTo>
                <a:lnTo>
                  <a:pt x="563880" y="582168"/>
                </a:lnTo>
                <a:lnTo>
                  <a:pt x="563880" y="402336"/>
                </a:lnTo>
                <a:close/>
              </a:path>
              <a:path w="5487670" h="996950">
                <a:moveTo>
                  <a:pt x="3365627" y="816864"/>
                </a:moveTo>
                <a:lnTo>
                  <a:pt x="0" y="816864"/>
                </a:lnTo>
                <a:lnTo>
                  <a:pt x="0" y="996696"/>
                </a:lnTo>
                <a:lnTo>
                  <a:pt x="3365627" y="996696"/>
                </a:lnTo>
                <a:lnTo>
                  <a:pt x="3365627" y="816864"/>
                </a:lnTo>
                <a:close/>
              </a:path>
              <a:path w="5487670" h="996950">
                <a:moveTo>
                  <a:pt x="5487289" y="615708"/>
                </a:moveTo>
                <a:lnTo>
                  <a:pt x="0" y="615708"/>
                </a:lnTo>
                <a:lnTo>
                  <a:pt x="0" y="795528"/>
                </a:lnTo>
                <a:lnTo>
                  <a:pt x="5487289" y="795528"/>
                </a:lnTo>
                <a:lnTo>
                  <a:pt x="5487289" y="615708"/>
                </a:lnTo>
                <a:close/>
              </a:path>
              <a:path w="5487670" h="996950">
                <a:moveTo>
                  <a:pt x="5487289" y="201168"/>
                </a:moveTo>
                <a:lnTo>
                  <a:pt x="0" y="201168"/>
                </a:lnTo>
                <a:lnTo>
                  <a:pt x="0" y="381000"/>
                </a:lnTo>
                <a:lnTo>
                  <a:pt x="5487289" y="381000"/>
                </a:lnTo>
                <a:lnTo>
                  <a:pt x="5487289" y="201168"/>
                </a:lnTo>
                <a:close/>
              </a:path>
              <a:path w="5487670" h="996950">
                <a:moveTo>
                  <a:pt x="5487289" y="0"/>
                </a:moveTo>
                <a:lnTo>
                  <a:pt x="0" y="0"/>
                </a:lnTo>
                <a:lnTo>
                  <a:pt x="0" y="179832"/>
                </a:lnTo>
                <a:lnTo>
                  <a:pt x="5487289" y="179832"/>
                </a:lnTo>
                <a:lnTo>
                  <a:pt x="5487289" y="0"/>
                </a:lnTo>
                <a:close/>
              </a:path>
            </a:pathLst>
          </a:custGeom>
          <a:solidFill>
            <a:srgbClr val="FFFFFF"/>
          </a:solidFill>
        </p:spPr>
        <p:txBody>
          <a:bodyPr wrap="square" lIns="0" tIns="0" rIns="0" bIns="0" rtlCol="0"/>
          <a:lstStyle/>
          <a:p>
            <a:endParaRPr/>
          </a:p>
        </p:txBody>
      </p:sp>
      <p:sp>
        <p:nvSpPr>
          <p:cNvPr id="5" name="object 5"/>
          <p:cNvSpPr txBox="1"/>
          <p:nvPr/>
        </p:nvSpPr>
        <p:spPr>
          <a:xfrm>
            <a:off x="902004" y="3205098"/>
            <a:ext cx="5972810" cy="5925820"/>
          </a:xfrm>
          <a:prstGeom prst="rect">
            <a:avLst/>
          </a:prstGeom>
        </p:spPr>
        <p:txBody>
          <a:bodyPr vert="horz" wrap="square" lIns="0" tIns="30480" rIns="0" bIns="0" rtlCol="0">
            <a:spAutoFit/>
          </a:bodyPr>
          <a:lstStyle/>
          <a:p>
            <a:pPr algn="ctr">
              <a:lnSpc>
                <a:spcPct val="100000"/>
              </a:lnSpc>
              <a:spcBef>
                <a:spcPts val="240"/>
              </a:spcBef>
            </a:pPr>
            <a:r>
              <a:rPr sz="1200" spc="-5" dirty="0">
                <a:latin typeface="Times New Roman"/>
                <a:cs typeface="Times New Roman"/>
              </a:rPr>
              <a:t>Figure </a:t>
            </a:r>
            <a:r>
              <a:rPr sz="1200" dirty="0">
                <a:latin typeface="Times New Roman"/>
                <a:cs typeface="Times New Roman"/>
              </a:rPr>
              <a:t>: </a:t>
            </a:r>
            <a:r>
              <a:rPr sz="1200" spc="-5" dirty="0">
                <a:latin typeface="Times New Roman"/>
                <a:cs typeface="Times New Roman"/>
              </a:rPr>
              <a:t>Bottom </a:t>
            </a:r>
            <a:r>
              <a:rPr sz="1200" dirty="0">
                <a:latin typeface="Times New Roman"/>
                <a:cs typeface="Times New Roman"/>
              </a:rPr>
              <a:t>up</a:t>
            </a:r>
            <a:r>
              <a:rPr sz="1200" spc="5" dirty="0">
                <a:latin typeface="Times New Roman"/>
                <a:cs typeface="Times New Roman"/>
              </a:rPr>
              <a:t> </a:t>
            </a:r>
            <a:r>
              <a:rPr sz="1200" spc="-5" dirty="0">
                <a:latin typeface="Times New Roman"/>
                <a:cs typeface="Times New Roman"/>
              </a:rPr>
              <a:t>approach</a:t>
            </a:r>
            <a:endParaRPr sz="1200">
              <a:latin typeface="Times New Roman"/>
              <a:cs typeface="Times New Roman"/>
            </a:endParaRPr>
          </a:p>
          <a:p>
            <a:pPr algn="ctr">
              <a:lnSpc>
                <a:spcPct val="100000"/>
              </a:lnSpc>
              <a:spcBef>
                <a:spcPts val="145"/>
              </a:spcBef>
            </a:pPr>
            <a:r>
              <a:rPr sz="1200" spc="-5" dirty="0">
                <a:latin typeface="Times New Roman"/>
                <a:cs typeface="Times New Roman"/>
              </a:rPr>
              <a:t>Integration</a:t>
            </a:r>
            <a:r>
              <a:rPr sz="1200" spc="-25" dirty="0">
                <a:latin typeface="Times New Roman"/>
                <a:cs typeface="Times New Roman"/>
              </a:rPr>
              <a:t> </a:t>
            </a:r>
            <a:r>
              <a:rPr sz="1200" dirty="0">
                <a:latin typeface="Times New Roman"/>
                <a:cs typeface="Times New Roman"/>
              </a:rPr>
              <a:t>follows</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pattern</a:t>
            </a:r>
            <a:r>
              <a:rPr sz="1200" spc="-30" dirty="0">
                <a:latin typeface="Times New Roman"/>
                <a:cs typeface="Times New Roman"/>
              </a:rPr>
              <a:t> </a:t>
            </a:r>
            <a:r>
              <a:rPr sz="1200" spc="-5" dirty="0">
                <a:latin typeface="Times New Roman"/>
                <a:cs typeface="Times New Roman"/>
              </a:rPr>
              <a:t>illustrated</a:t>
            </a:r>
            <a:r>
              <a:rPr sz="1200" spc="-2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5" dirty="0">
                <a:latin typeface="Times New Roman"/>
                <a:cs typeface="Times New Roman"/>
              </a:rPr>
              <a:t>Figure</a:t>
            </a:r>
            <a:r>
              <a:rPr sz="1200" spc="-15" dirty="0">
                <a:latin typeface="Times New Roman"/>
                <a:cs typeface="Times New Roman"/>
              </a:rPr>
              <a:t> </a:t>
            </a:r>
            <a:r>
              <a:rPr sz="1200" dirty="0">
                <a:latin typeface="Times New Roman"/>
                <a:cs typeface="Times New Roman"/>
              </a:rPr>
              <a:t>.</a:t>
            </a:r>
            <a:r>
              <a:rPr sz="1200" spc="-20" dirty="0">
                <a:latin typeface="Times New Roman"/>
                <a:cs typeface="Times New Roman"/>
              </a:rPr>
              <a:t> </a:t>
            </a:r>
            <a:r>
              <a:rPr sz="1200" dirty="0">
                <a:latin typeface="Times New Roman"/>
                <a:cs typeface="Times New Roman"/>
              </a:rPr>
              <a:t>Components</a:t>
            </a:r>
            <a:r>
              <a:rPr sz="1200" spc="-20" dirty="0">
                <a:latin typeface="Times New Roman"/>
                <a:cs typeface="Times New Roman"/>
              </a:rPr>
              <a:t> </a:t>
            </a:r>
            <a:r>
              <a:rPr sz="1200" spc="-5" dirty="0">
                <a:latin typeface="Times New Roman"/>
                <a:cs typeface="Times New Roman"/>
              </a:rPr>
              <a:t>are</a:t>
            </a:r>
            <a:r>
              <a:rPr sz="1200" spc="-25" dirty="0">
                <a:latin typeface="Times New Roman"/>
                <a:cs typeface="Times New Roman"/>
              </a:rPr>
              <a:t> </a:t>
            </a:r>
            <a:r>
              <a:rPr sz="1200" dirty="0">
                <a:latin typeface="Times New Roman"/>
                <a:cs typeface="Times New Roman"/>
              </a:rPr>
              <a:t>combined</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form</a:t>
            </a:r>
            <a:r>
              <a:rPr sz="1200" spc="-25" dirty="0">
                <a:latin typeface="Times New Roman"/>
                <a:cs typeface="Times New Roman"/>
              </a:rPr>
              <a:t> </a:t>
            </a:r>
            <a:r>
              <a:rPr sz="1200" spc="-5" dirty="0">
                <a:latin typeface="Times New Roman"/>
                <a:cs typeface="Times New Roman"/>
              </a:rPr>
              <a:t>clusters</a:t>
            </a:r>
            <a:r>
              <a:rPr sz="1200" spc="-25" dirty="0">
                <a:latin typeface="Times New Roman"/>
                <a:cs typeface="Times New Roman"/>
              </a:rPr>
              <a:t> </a:t>
            </a:r>
            <a:r>
              <a:rPr sz="1200" dirty="0">
                <a:latin typeface="Times New Roman"/>
                <a:cs typeface="Times New Roman"/>
              </a:rPr>
              <a:t>1,</a:t>
            </a:r>
            <a:endParaRPr sz="1200">
              <a:latin typeface="Times New Roman"/>
              <a:cs typeface="Times New Roman"/>
            </a:endParaRPr>
          </a:p>
          <a:p>
            <a:pPr marL="12700" marR="6350" algn="just">
              <a:lnSpc>
                <a:spcPct val="110000"/>
              </a:lnSpc>
              <a:spcBef>
                <a:spcPts val="15"/>
              </a:spcBef>
            </a:pPr>
            <a:r>
              <a:rPr sz="1200" dirty="0">
                <a:latin typeface="Times New Roman"/>
                <a:cs typeface="Times New Roman"/>
              </a:rPr>
              <a:t>2, </a:t>
            </a:r>
            <a:r>
              <a:rPr sz="1200" spc="-5" dirty="0">
                <a:latin typeface="Times New Roman"/>
                <a:cs typeface="Times New Roman"/>
              </a:rPr>
              <a:t>and </a:t>
            </a:r>
            <a:r>
              <a:rPr sz="1200" dirty="0">
                <a:latin typeface="Times New Roman"/>
                <a:cs typeface="Times New Roman"/>
              </a:rPr>
              <a:t>3. </a:t>
            </a:r>
            <a:r>
              <a:rPr sz="1200" spc="-5" dirty="0">
                <a:latin typeface="Times New Roman"/>
                <a:cs typeface="Times New Roman"/>
              </a:rPr>
              <a:t>Each </a:t>
            </a:r>
            <a:r>
              <a:rPr sz="1200" dirty="0">
                <a:latin typeface="Times New Roman"/>
                <a:cs typeface="Times New Roman"/>
              </a:rPr>
              <a:t>of the </a:t>
            </a:r>
            <a:r>
              <a:rPr sz="1200" spc="-5" dirty="0">
                <a:latin typeface="Times New Roman"/>
                <a:cs typeface="Times New Roman"/>
              </a:rPr>
              <a:t>clusters is tested </a:t>
            </a:r>
            <a:r>
              <a:rPr sz="1200" dirty="0">
                <a:latin typeface="Times New Roman"/>
                <a:cs typeface="Times New Roman"/>
              </a:rPr>
              <a:t>using a </a:t>
            </a:r>
            <a:r>
              <a:rPr sz="1200" spc="-5" dirty="0">
                <a:latin typeface="Times New Roman"/>
                <a:cs typeface="Times New Roman"/>
              </a:rPr>
              <a:t>driver (shown as </a:t>
            </a:r>
            <a:r>
              <a:rPr sz="1200" dirty="0">
                <a:latin typeface="Times New Roman"/>
                <a:cs typeface="Times New Roman"/>
              </a:rPr>
              <a:t>a </a:t>
            </a:r>
            <a:r>
              <a:rPr sz="1200" spc="-5" dirty="0">
                <a:latin typeface="Times New Roman"/>
                <a:cs typeface="Times New Roman"/>
              </a:rPr>
              <a:t>dashed block). </a:t>
            </a:r>
            <a:r>
              <a:rPr sz="1200" dirty="0">
                <a:latin typeface="Times New Roman"/>
                <a:cs typeface="Times New Roman"/>
              </a:rPr>
              <a:t>Components in  </a:t>
            </a:r>
            <a:r>
              <a:rPr sz="1200" spc="-5" dirty="0">
                <a:latin typeface="Times New Roman"/>
                <a:cs typeface="Times New Roman"/>
              </a:rPr>
              <a:t>clusters </a:t>
            </a:r>
            <a:r>
              <a:rPr sz="1200" dirty="0">
                <a:latin typeface="Times New Roman"/>
                <a:cs typeface="Times New Roman"/>
              </a:rPr>
              <a:t>1 </a:t>
            </a:r>
            <a:r>
              <a:rPr sz="1200" spc="-5" dirty="0">
                <a:latin typeface="Times New Roman"/>
                <a:cs typeface="Times New Roman"/>
              </a:rPr>
              <a:t>and </a:t>
            </a:r>
            <a:r>
              <a:rPr sz="1200" dirty="0">
                <a:latin typeface="Times New Roman"/>
                <a:cs typeface="Times New Roman"/>
              </a:rPr>
              <a:t>2 are subordinate to </a:t>
            </a:r>
            <a:r>
              <a:rPr sz="1200" spc="5" dirty="0">
                <a:latin typeface="Times New Roman"/>
                <a:cs typeface="Times New Roman"/>
              </a:rPr>
              <a:t>M</a:t>
            </a:r>
            <a:r>
              <a:rPr sz="1200" i="1" spc="5" dirty="0">
                <a:latin typeface="Times New Roman"/>
                <a:cs typeface="Times New Roman"/>
              </a:rPr>
              <a:t>a </a:t>
            </a:r>
            <a:r>
              <a:rPr sz="1200" dirty="0">
                <a:latin typeface="Times New Roman"/>
                <a:cs typeface="Times New Roman"/>
              </a:rPr>
              <a:t>. </a:t>
            </a:r>
            <a:r>
              <a:rPr sz="1200" spc="-5" dirty="0">
                <a:latin typeface="Times New Roman"/>
                <a:cs typeface="Times New Roman"/>
              </a:rPr>
              <a:t>Drivers D1 and D2 </a:t>
            </a:r>
            <a:r>
              <a:rPr sz="1200" dirty="0">
                <a:latin typeface="Times New Roman"/>
                <a:cs typeface="Times New Roman"/>
              </a:rPr>
              <a:t>are removed </a:t>
            </a:r>
            <a:r>
              <a:rPr sz="1200" spc="-5" dirty="0">
                <a:latin typeface="Times New Roman"/>
                <a:cs typeface="Times New Roman"/>
              </a:rPr>
              <a:t>and </a:t>
            </a:r>
            <a:r>
              <a:rPr sz="1200" dirty="0">
                <a:latin typeface="Times New Roman"/>
                <a:cs typeface="Times New Roman"/>
              </a:rPr>
              <a:t>the </a:t>
            </a:r>
            <a:r>
              <a:rPr sz="1200" spc="-5" dirty="0">
                <a:latin typeface="Times New Roman"/>
                <a:cs typeface="Times New Roman"/>
              </a:rPr>
              <a:t>clusters </a:t>
            </a:r>
            <a:r>
              <a:rPr sz="1200" dirty="0">
                <a:latin typeface="Times New Roman"/>
                <a:cs typeface="Times New Roman"/>
              </a:rPr>
              <a:t>are  </a:t>
            </a:r>
            <a:r>
              <a:rPr sz="1200" spc="-5" dirty="0">
                <a:latin typeface="Times New Roman"/>
                <a:cs typeface="Times New Roman"/>
              </a:rPr>
              <a:t>interfaced </a:t>
            </a:r>
            <a:r>
              <a:rPr sz="1200" dirty="0">
                <a:latin typeface="Times New Roman"/>
                <a:cs typeface="Times New Roman"/>
              </a:rPr>
              <a:t>directly to M</a:t>
            </a:r>
            <a:r>
              <a:rPr sz="1200" i="1" dirty="0">
                <a:latin typeface="Times New Roman"/>
                <a:cs typeface="Times New Roman"/>
              </a:rPr>
              <a:t>a </a:t>
            </a:r>
            <a:r>
              <a:rPr sz="1200" dirty="0">
                <a:latin typeface="Times New Roman"/>
                <a:cs typeface="Times New Roman"/>
              </a:rPr>
              <a:t>. </a:t>
            </a:r>
            <a:r>
              <a:rPr sz="1200" spc="-5" dirty="0">
                <a:latin typeface="Times New Roman"/>
                <a:cs typeface="Times New Roman"/>
              </a:rPr>
              <a:t>Similarly, </a:t>
            </a:r>
            <a:r>
              <a:rPr sz="1200" dirty="0">
                <a:latin typeface="Times New Roman"/>
                <a:cs typeface="Times New Roman"/>
              </a:rPr>
              <a:t>driver </a:t>
            </a:r>
            <a:r>
              <a:rPr sz="1200" spc="-5" dirty="0">
                <a:latin typeface="Times New Roman"/>
                <a:cs typeface="Times New Roman"/>
              </a:rPr>
              <a:t>D3 </a:t>
            </a:r>
            <a:r>
              <a:rPr sz="1200" dirty="0">
                <a:latin typeface="Times New Roman"/>
                <a:cs typeface="Times New Roman"/>
              </a:rPr>
              <a:t>for </a:t>
            </a:r>
            <a:r>
              <a:rPr sz="1200" spc="-5" dirty="0">
                <a:latin typeface="Times New Roman"/>
                <a:cs typeface="Times New Roman"/>
              </a:rPr>
              <a:t>cluster </a:t>
            </a:r>
            <a:r>
              <a:rPr sz="1200" dirty="0">
                <a:latin typeface="Times New Roman"/>
                <a:cs typeface="Times New Roman"/>
              </a:rPr>
              <a:t>3 </a:t>
            </a:r>
            <a:r>
              <a:rPr sz="1200" spc="-5" dirty="0">
                <a:latin typeface="Times New Roman"/>
                <a:cs typeface="Times New Roman"/>
              </a:rPr>
              <a:t>is removed </a:t>
            </a:r>
            <a:r>
              <a:rPr sz="1200" dirty="0">
                <a:latin typeface="Times New Roman"/>
                <a:cs typeface="Times New Roman"/>
              </a:rPr>
              <a:t>prior to </a:t>
            </a:r>
            <a:r>
              <a:rPr sz="1200" spc="-5" dirty="0">
                <a:latin typeface="Times New Roman"/>
                <a:cs typeface="Times New Roman"/>
              </a:rPr>
              <a:t>integration </a:t>
            </a:r>
            <a:r>
              <a:rPr sz="1200" dirty="0">
                <a:latin typeface="Times New Roman"/>
                <a:cs typeface="Times New Roman"/>
              </a:rPr>
              <a:t>with  module</a:t>
            </a:r>
            <a:r>
              <a:rPr sz="1200" spc="-10" dirty="0">
                <a:latin typeface="Times New Roman"/>
                <a:cs typeface="Times New Roman"/>
              </a:rPr>
              <a:t> </a:t>
            </a:r>
            <a:r>
              <a:rPr sz="1200" dirty="0">
                <a:latin typeface="Times New Roman"/>
                <a:cs typeface="Times New Roman"/>
              </a:rPr>
              <a:t>Mb.</a:t>
            </a:r>
            <a:endParaRPr sz="1200">
              <a:latin typeface="Times New Roman"/>
              <a:cs typeface="Times New Roman"/>
            </a:endParaRPr>
          </a:p>
          <a:p>
            <a:pPr marL="12700" marR="9525" algn="just">
              <a:lnSpc>
                <a:spcPct val="110000"/>
              </a:lnSpc>
              <a:spcBef>
                <a:spcPts val="10"/>
              </a:spcBef>
            </a:pPr>
            <a:r>
              <a:rPr sz="1200" spc="-5" dirty="0">
                <a:latin typeface="Times New Roman"/>
                <a:cs typeface="Times New Roman"/>
              </a:rPr>
              <a:t>Both M</a:t>
            </a:r>
            <a:r>
              <a:rPr sz="1200" i="1" spc="-5" dirty="0">
                <a:latin typeface="Times New Roman"/>
                <a:cs typeface="Times New Roman"/>
              </a:rPr>
              <a:t>a </a:t>
            </a:r>
            <a:r>
              <a:rPr sz="1200" spc="-5" dirty="0">
                <a:latin typeface="Times New Roman"/>
                <a:cs typeface="Times New Roman"/>
              </a:rPr>
              <a:t>and M</a:t>
            </a:r>
            <a:r>
              <a:rPr sz="1200" i="1" spc="-5" dirty="0">
                <a:latin typeface="Times New Roman"/>
                <a:cs typeface="Times New Roman"/>
              </a:rPr>
              <a:t>b </a:t>
            </a:r>
            <a:r>
              <a:rPr sz="1200" spc="-5" dirty="0">
                <a:latin typeface="Times New Roman"/>
                <a:cs typeface="Times New Roman"/>
              </a:rPr>
              <a:t>will </a:t>
            </a:r>
            <a:r>
              <a:rPr sz="1200" dirty="0">
                <a:latin typeface="Times New Roman"/>
                <a:cs typeface="Times New Roman"/>
              </a:rPr>
              <a:t>ultimately be </a:t>
            </a:r>
            <a:r>
              <a:rPr sz="1200" spc="-5" dirty="0">
                <a:latin typeface="Times New Roman"/>
                <a:cs typeface="Times New Roman"/>
              </a:rPr>
              <a:t>integrated </a:t>
            </a:r>
            <a:r>
              <a:rPr sz="1200" dirty="0">
                <a:latin typeface="Times New Roman"/>
                <a:cs typeface="Times New Roman"/>
              </a:rPr>
              <a:t>with </a:t>
            </a:r>
            <a:r>
              <a:rPr sz="1200" spc="-5" dirty="0">
                <a:latin typeface="Times New Roman"/>
                <a:cs typeface="Times New Roman"/>
              </a:rPr>
              <a:t>component </a:t>
            </a:r>
            <a:r>
              <a:rPr sz="1200" dirty="0">
                <a:latin typeface="Times New Roman"/>
                <a:cs typeface="Times New Roman"/>
              </a:rPr>
              <a:t>M</a:t>
            </a:r>
            <a:r>
              <a:rPr sz="1200" i="1" dirty="0">
                <a:latin typeface="Times New Roman"/>
                <a:cs typeface="Times New Roman"/>
              </a:rPr>
              <a:t>c </a:t>
            </a:r>
            <a:r>
              <a:rPr sz="1200" dirty="0">
                <a:latin typeface="Times New Roman"/>
                <a:cs typeface="Times New Roman"/>
              </a:rPr>
              <a:t>, </a:t>
            </a:r>
            <a:r>
              <a:rPr sz="1200" spc="-5" dirty="0">
                <a:latin typeface="Times New Roman"/>
                <a:cs typeface="Times New Roman"/>
              </a:rPr>
              <a:t>and </a:t>
            </a:r>
            <a:r>
              <a:rPr sz="1200" dirty="0">
                <a:latin typeface="Times New Roman"/>
                <a:cs typeface="Times New Roman"/>
              </a:rPr>
              <a:t>so </a:t>
            </a:r>
            <a:r>
              <a:rPr sz="1200" spc="-5" dirty="0">
                <a:latin typeface="Times New Roman"/>
                <a:cs typeface="Times New Roman"/>
              </a:rPr>
              <a:t>forth. As integration  </a:t>
            </a:r>
            <a:r>
              <a:rPr sz="1200" dirty="0">
                <a:latin typeface="Times New Roman"/>
                <a:cs typeface="Times New Roman"/>
              </a:rPr>
              <a:t>moves </a:t>
            </a:r>
            <a:r>
              <a:rPr sz="1200" spc="-5" dirty="0">
                <a:latin typeface="Times New Roman"/>
                <a:cs typeface="Times New Roman"/>
              </a:rPr>
              <a:t>upward, </a:t>
            </a:r>
            <a:r>
              <a:rPr sz="1200" dirty="0">
                <a:latin typeface="Times New Roman"/>
                <a:cs typeface="Times New Roman"/>
              </a:rPr>
              <a:t>the need for </a:t>
            </a:r>
            <a:r>
              <a:rPr sz="1200" spc="-5" dirty="0">
                <a:latin typeface="Times New Roman"/>
                <a:cs typeface="Times New Roman"/>
              </a:rPr>
              <a:t>separate </a:t>
            </a:r>
            <a:r>
              <a:rPr sz="1200" dirty="0">
                <a:latin typeface="Times New Roman"/>
                <a:cs typeface="Times New Roman"/>
              </a:rPr>
              <a:t>test drivers lessens. </a:t>
            </a:r>
            <a:r>
              <a:rPr sz="1200" spc="-10" dirty="0">
                <a:latin typeface="Times New Roman"/>
                <a:cs typeface="Times New Roman"/>
              </a:rPr>
              <a:t>In </a:t>
            </a:r>
            <a:r>
              <a:rPr sz="1200" spc="-5" dirty="0">
                <a:latin typeface="Times New Roman"/>
                <a:cs typeface="Times New Roman"/>
              </a:rPr>
              <a:t>fact, </a:t>
            </a:r>
            <a:r>
              <a:rPr sz="1200" dirty="0">
                <a:latin typeface="Times New Roman"/>
                <a:cs typeface="Times New Roman"/>
              </a:rPr>
              <a:t>if the top </a:t>
            </a:r>
            <a:r>
              <a:rPr sz="1200" spc="-5" dirty="0">
                <a:latin typeface="Times New Roman"/>
                <a:cs typeface="Times New Roman"/>
              </a:rPr>
              <a:t>two levels </a:t>
            </a:r>
            <a:r>
              <a:rPr sz="1200" dirty="0">
                <a:latin typeface="Times New Roman"/>
                <a:cs typeface="Times New Roman"/>
              </a:rPr>
              <a:t>of </a:t>
            </a:r>
            <a:r>
              <a:rPr sz="1200" spc="-5" dirty="0">
                <a:latin typeface="Times New Roman"/>
                <a:cs typeface="Times New Roman"/>
              </a:rPr>
              <a:t>program  structure </a:t>
            </a:r>
            <a:r>
              <a:rPr sz="1200" dirty="0">
                <a:latin typeface="Times New Roman"/>
                <a:cs typeface="Times New Roman"/>
              </a:rPr>
              <a:t>are </a:t>
            </a:r>
            <a:r>
              <a:rPr sz="1200" spc="-5" dirty="0">
                <a:latin typeface="Times New Roman"/>
                <a:cs typeface="Times New Roman"/>
              </a:rPr>
              <a:t>integrated </a:t>
            </a:r>
            <a:r>
              <a:rPr sz="1200" dirty="0">
                <a:latin typeface="Times New Roman"/>
                <a:cs typeface="Times New Roman"/>
              </a:rPr>
              <a:t>top down, the number of </a:t>
            </a:r>
            <a:r>
              <a:rPr sz="1200" spc="-5" dirty="0">
                <a:latin typeface="Times New Roman"/>
                <a:cs typeface="Times New Roman"/>
              </a:rPr>
              <a:t>drivers can </a:t>
            </a:r>
            <a:r>
              <a:rPr sz="1200" spc="5" dirty="0">
                <a:latin typeface="Times New Roman"/>
                <a:cs typeface="Times New Roman"/>
              </a:rPr>
              <a:t>be </a:t>
            </a:r>
            <a:r>
              <a:rPr sz="1200" dirty="0">
                <a:latin typeface="Times New Roman"/>
                <a:cs typeface="Times New Roman"/>
              </a:rPr>
              <a:t>reduced substantially </a:t>
            </a:r>
            <a:r>
              <a:rPr sz="1200" spc="-5" dirty="0">
                <a:latin typeface="Times New Roman"/>
                <a:cs typeface="Times New Roman"/>
              </a:rPr>
              <a:t>and  integration </a:t>
            </a:r>
            <a:r>
              <a:rPr sz="1200" dirty="0">
                <a:latin typeface="Times New Roman"/>
                <a:cs typeface="Times New Roman"/>
              </a:rPr>
              <a:t>of </a:t>
            </a:r>
            <a:r>
              <a:rPr sz="1200" spc="-5" dirty="0">
                <a:latin typeface="Times New Roman"/>
                <a:cs typeface="Times New Roman"/>
              </a:rPr>
              <a:t>clusters is </a:t>
            </a:r>
            <a:r>
              <a:rPr sz="1200" dirty="0">
                <a:latin typeface="Times New Roman"/>
                <a:cs typeface="Times New Roman"/>
              </a:rPr>
              <a:t>greatly </a:t>
            </a:r>
            <a:r>
              <a:rPr sz="1200" spc="-5" dirty="0">
                <a:latin typeface="Times New Roman"/>
                <a:cs typeface="Times New Roman"/>
              </a:rPr>
              <a:t>simplified.</a:t>
            </a:r>
            <a:endParaRPr sz="1200">
              <a:latin typeface="Times New Roman"/>
              <a:cs typeface="Times New Roman"/>
            </a:endParaRPr>
          </a:p>
          <a:p>
            <a:pPr marL="12700" algn="just">
              <a:lnSpc>
                <a:spcPct val="100000"/>
              </a:lnSpc>
              <a:spcBef>
                <a:spcPts val="180"/>
              </a:spcBef>
            </a:pPr>
            <a:r>
              <a:rPr sz="1200" b="1" u="heavy" spc="-5" dirty="0">
                <a:uFill>
                  <a:solidFill>
                    <a:srgbClr val="000000"/>
                  </a:solidFill>
                </a:uFill>
                <a:latin typeface="Times New Roman"/>
                <a:cs typeface="Times New Roman"/>
              </a:rPr>
              <a:t>Regression </a:t>
            </a:r>
            <a:r>
              <a:rPr sz="1200" b="1" u="heavy" dirty="0">
                <a:uFill>
                  <a:solidFill>
                    <a:srgbClr val="000000"/>
                  </a:solidFill>
                </a:uFill>
                <a:latin typeface="Times New Roman"/>
                <a:cs typeface="Times New Roman"/>
              </a:rPr>
              <a:t>Testing</a:t>
            </a:r>
            <a:r>
              <a:rPr sz="1200" b="1" dirty="0">
                <a:latin typeface="Times New Roman"/>
                <a:cs typeface="Times New Roman"/>
              </a:rPr>
              <a:t>.</a:t>
            </a:r>
            <a:endParaRPr sz="1200">
              <a:latin typeface="Times New Roman"/>
              <a:cs typeface="Times New Roman"/>
            </a:endParaRPr>
          </a:p>
          <a:p>
            <a:pPr marL="469265" marR="5080" indent="-228600" algn="just">
              <a:lnSpc>
                <a:spcPct val="110300"/>
              </a:lnSpc>
              <a:spcBef>
                <a:spcPts val="60"/>
              </a:spcBef>
              <a:buFont typeface="Symbol"/>
              <a:buChar char=""/>
              <a:tabLst>
                <a:tab pos="469900" algn="l"/>
              </a:tabLst>
            </a:pPr>
            <a:r>
              <a:rPr sz="1200" spc="-5" dirty="0">
                <a:latin typeface="Times New Roman"/>
                <a:cs typeface="Times New Roman"/>
              </a:rPr>
              <a:t>Each </a:t>
            </a:r>
            <a:r>
              <a:rPr sz="1200" dirty="0">
                <a:latin typeface="Times New Roman"/>
                <a:cs typeface="Times New Roman"/>
              </a:rPr>
              <a:t>time a </a:t>
            </a:r>
            <a:r>
              <a:rPr sz="1200" spc="-5" dirty="0">
                <a:latin typeface="Times New Roman"/>
                <a:cs typeface="Times New Roman"/>
              </a:rPr>
              <a:t>new </a:t>
            </a:r>
            <a:r>
              <a:rPr sz="1200" dirty="0">
                <a:latin typeface="Times New Roman"/>
                <a:cs typeface="Times New Roman"/>
              </a:rPr>
              <a:t>module </a:t>
            </a:r>
            <a:r>
              <a:rPr sz="1200" spc="-5" dirty="0">
                <a:latin typeface="Times New Roman"/>
                <a:cs typeface="Times New Roman"/>
              </a:rPr>
              <a:t>is added as part </a:t>
            </a:r>
            <a:r>
              <a:rPr sz="1200" dirty="0">
                <a:latin typeface="Times New Roman"/>
                <a:cs typeface="Times New Roman"/>
              </a:rPr>
              <a:t>of </a:t>
            </a:r>
            <a:r>
              <a:rPr sz="1200" spc="-5" dirty="0">
                <a:latin typeface="Times New Roman"/>
                <a:cs typeface="Times New Roman"/>
              </a:rPr>
              <a:t>integration testing, </a:t>
            </a:r>
            <a:r>
              <a:rPr sz="1200" spc="5" dirty="0">
                <a:latin typeface="Times New Roman"/>
                <a:cs typeface="Times New Roman"/>
              </a:rPr>
              <a:t>the </a:t>
            </a:r>
            <a:r>
              <a:rPr sz="1200" spc="-5" dirty="0">
                <a:latin typeface="Times New Roman"/>
                <a:cs typeface="Times New Roman"/>
              </a:rPr>
              <a:t>software changes. New  data</a:t>
            </a:r>
            <a:r>
              <a:rPr sz="1200" spc="-30" dirty="0">
                <a:latin typeface="Times New Roman"/>
                <a:cs typeface="Times New Roman"/>
              </a:rPr>
              <a:t> </a:t>
            </a:r>
            <a:r>
              <a:rPr sz="1200" spc="-5" dirty="0">
                <a:latin typeface="Times New Roman"/>
                <a:cs typeface="Times New Roman"/>
              </a:rPr>
              <a:t>flow</a:t>
            </a:r>
            <a:r>
              <a:rPr sz="1200" spc="-25" dirty="0">
                <a:latin typeface="Times New Roman"/>
                <a:cs typeface="Times New Roman"/>
              </a:rPr>
              <a:t> </a:t>
            </a:r>
            <a:r>
              <a:rPr sz="1200" spc="-5" dirty="0">
                <a:latin typeface="Times New Roman"/>
                <a:cs typeface="Times New Roman"/>
              </a:rPr>
              <a:t>paths</a:t>
            </a:r>
            <a:r>
              <a:rPr sz="1200" spc="-25"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dirty="0">
                <a:latin typeface="Times New Roman"/>
                <a:cs typeface="Times New Roman"/>
              </a:rPr>
              <a:t>established,</a:t>
            </a:r>
            <a:r>
              <a:rPr sz="1200" spc="-25" dirty="0">
                <a:latin typeface="Times New Roman"/>
                <a:cs typeface="Times New Roman"/>
              </a:rPr>
              <a:t> </a:t>
            </a:r>
            <a:r>
              <a:rPr sz="1200" spc="-5" dirty="0">
                <a:latin typeface="Times New Roman"/>
                <a:cs typeface="Times New Roman"/>
              </a:rPr>
              <a:t>new</a:t>
            </a:r>
            <a:r>
              <a:rPr sz="1200" spc="-10" dirty="0">
                <a:latin typeface="Times New Roman"/>
                <a:cs typeface="Times New Roman"/>
              </a:rPr>
              <a:t> I/O</a:t>
            </a:r>
            <a:r>
              <a:rPr sz="1200" spc="-25" dirty="0">
                <a:latin typeface="Times New Roman"/>
                <a:cs typeface="Times New Roman"/>
              </a:rPr>
              <a:t> </a:t>
            </a:r>
            <a:r>
              <a:rPr sz="1200" spc="5" dirty="0">
                <a:latin typeface="Times New Roman"/>
                <a:cs typeface="Times New Roman"/>
              </a:rPr>
              <a:t>may</a:t>
            </a:r>
            <a:r>
              <a:rPr sz="1200" spc="-50" dirty="0">
                <a:latin typeface="Times New Roman"/>
                <a:cs typeface="Times New Roman"/>
              </a:rPr>
              <a:t> </a:t>
            </a:r>
            <a:r>
              <a:rPr sz="1200" dirty="0">
                <a:latin typeface="Times New Roman"/>
                <a:cs typeface="Times New Roman"/>
              </a:rPr>
              <a:t>occur,</a:t>
            </a:r>
            <a:r>
              <a:rPr sz="1200" spc="-20" dirty="0">
                <a:latin typeface="Times New Roman"/>
                <a:cs typeface="Times New Roman"/>
              </a:rPr>
              <a:t> </a:t>
            </a:r>
            <a:r>
              <a:rPr sz="1200" spc="-5" dirty="0">
                <a:latin typeface="Times New Roman"/>
                <a:cs typeface="Times New Roman"/>
              </a:rPr>
              <a:t>and</a:t>
            </a:r>
            <a:r>
              <a:rPr sz="1200" spc="-25" dirty="0">
                <a:latin typeface="Times New Roman"/>
                <a:cs typeface="Times New Roman"/>
              </a:rPr>
              <a:t> </a:t>
            </a:r>
            <a:r>
              <a:rPr sz="1200" spc="-5" dirty="0">
                <a:latin typeface="Times New Roman"/>
                <a:cs typeface="Times New Roman"/>
              </a:rPr>
              <a:t>new</a:t>
            </a:r>
            <a:r>
              <a:rPr sz="1200" spc="-25" dirty="0">
                <a:latin typeface="Times New Roman"/>
                <a:cs typeface="Times New Roman"/>
              </a:rPr>
              <a:t> </a:t>
            </a:r>
            <a:r>
              <a:rPr sz="1200" spc="-5" dirty="0">
                <a:latin typeface="Times New Roman"/>
                <a:cs typeface="Times New Roman"/>
              </a:rPr>
              <a:t>control</a:t>
            </a:r>
            <a:r>
              <a:rPr sz="1200" spc="-25" dirty="0">
                <a:latin typeface="Times New Roman"/>
                <a:cs typeface="Times New Roman"/>
              </a:rPr>
              <a:t> </a:t>
            </a:r>
            <a:r>
              <a:rPr sz="1200" dirty="0">
                <a:latin typeface="Times New Roman"/>
                <a:cs typeface="Times New Roman"/>
              </a:rPr>
              <a:t>logic</a:t>
            </a:r>
            <a:r>
              <a:rPr sz="1200" spc="-25"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dirty="0">
                <a:latin typeface="Times New Roman"/>
                <a:cs typeface="Times New Roman"/>
              </a:rPr>
              <a:t>invoked.</a:t>
            </a:r>
            <a:r>
              <a:rPr sz="1200" spc="-25" dirty="0">
                <a:latin typeface="Times New Roman"/>
                <a:cs typeface="Times New Roman"/>
              </a:rPr>
              <a:t> </a:t>
            </a:r>
            <a:r>
              <a:rPr sz="1200" dirty="0">
                <a:latin typeface="Times New Roman"/>
                <a:cs typeface="Times New Roman"/>
              </a:rPr>
              <a:t>Side  </a:t>
            </a:r>
            <a:r>
              <a:rPr sz="1200" spc="-5" dirty="0">
                <a:latin typeface="Times New Roman"/>
                <a:cs typeface="Times New Roman"/>
              </a:rPr>
              <a:t>effects associated </a:t>
            </a:r>
            <a:r>
              <a:rPr sz="1200" dirty="0">
                <a:latin typeface="Times New Roman"/>
                <a:cs typeface="Times New Roman"/>
              </a:rPr>
              <a:t>with these </a:t>
            </a:r>
            <a:r>
              <a:rPr sz="1200" spc="-5" dirty="0">
                <a:latin typeface="Times New Roman"/>
                <a:cs typeface="Times New Roman"/>
              </a:rPr>
              <a:t>changes </a:t>
            </a:r>
            <a:r>
              <a:rPr sz="1200" spc="5" dirty="0">
                <a:latin typeface="Times New Roman"/>
                <a:cs typeface="Times New Roman"/>
              </a:rPr>
              <a:t>may </a:t>
            </a:r>
            <a:r>
              <a:rPr sz="1200" dirty="0">
                <a:latin typeface="Times New Roman"/>
                <a:cs typeface="Times New Roman"/>
              </a:rPr>
              <a:t>cause problems with </a:t>
            </a:r>
            <a:r>
              <a:rPr sz="1200" spc="-5" dirty="0">
                <a:latin typeface="Times New Roman"/>
                <a:cs typeface="Times New Roman"/>
              </a:rPr>
              <a:t>functions </a:t>
            </a:r>
            <a:r>
              <a:rPr sz="1200" dirty="0">
                <a:latin typeface="Times New Roman"/>
                <a:cs typeface="Times New Roman"/>
              </a:rPr>
              <a:t>that previously  </a:t>
            </a:r>
            <a:r>
              <a:rPr sz="1200" spc="-5" dirty="0">
                <a:latin typeface="Times New Roman"/>
                <a:cs typeface="Times New Roman"/>
              </a:rPr>
              <a:t>worked flawlessly.</a:t>
            </a:r>
            <a:endParaRPr sz="1200">
              <a:latin typeface="Times New Roman"/>
              <a:cs typeface="Times New Roman"/>
            </a:endParaRPr>
          </a:p>
          <a:p>
            <a:pPr marL="469265" marR="10160" indent="-228600" algn="just">
              <a:lnSpc>
                <a:spcPct val="110000"/>
              </a:lnSpc>
              <a:buSzPct val="91666"/>
              <a:buFont typeface="Symbol"/>
              <a:buChar char=""/>
              <a:tabLst>
                <a:tab pos="469900" algn="l"/>
              </a:tabLst>
            </a:pPr>
            <a:r>
              <a:rPr sz="1200" spc="-5" dirty="0">
                <a:solidFill>
                  <a:srgbClr val="393939"/>
                </a:solidFill>
                <a:latin typeface="Times New Roman"/>
                <a:cs typeface="Times New Roman"/>
              </a:rPr>
              <a:t>Regression</a:t>
            </a:r>
            <a:r>
              <a:rPr sz="1200" spc="-60" dirty="0">
                <a:solidFill>
                  <a:srgbClr val="393939"/>
                </a:solidFill>
                <a:latin typeface="Times New Roman"/>
                <a:cs typeface="Times New Roman"/>
              </a:rPr>
              <a:t> </a:t>
            </a:r>
            <a:r>
              <a:rPr sz="1200" dirty="0">
                <a:solidFill>
                  <a:srgbClr val="393939"/>
                </a:solidFill>
                <a:latin typeface="Times New Roman"/>
                <a:cs typeface="Times New Roman"/>
              </a:rPr>
              <a:t>testing</a:t>
            </a:r>
            <a:r>
              <a:rPr sz="1200" spc="-55" dirty="0">
                <a:solidFill>
                  <a:srgbClr val="393939"/>
                </a:solidFill>
                <a:latin typeface="Times New Roman"/>
                <a:cs typeface="Times New Roman"/>
              </a:rPr>
              <a:t> </a:t>
            </a:r>
            <a:r>
              <a:rPr sz="1200" spc="-5" dirty="0">
                <a:solidFill>
                  <a:srgbClr val="393939"/>
                </a:solidFill>
                <a:latin typeface="Times New Roman"/>
                <a:cs typeface="Times New Roman"/>
              </a:rPr>
              <a:t>refers</a:t>
            </a:r>
            <a:r>
              <a:rPr sz="1200" spc="-50" dirty="0">
                <a:solidFill>
                  <a:srgbClr val="393939"/>
                </a:solidFill>
                <a:latin typeface="Times New Roman"/>
                <a:cs typeface="Times New Roman"/>
              </a:rPr>
              <a:t> </a:t>
            </a:r>
            <a:r>
              <a:rPr sz="1200" dirty="0">
                <a:solidFill>
                  <a:srgbClr val="393939"/>
                </a:solidFill>
                <a:latin typeface="Times New Roman"/>
                <a:cs typeface="Times New Roman"/>
              </a:rPr>
              <a:t>to</a:t>
            </a:r>
            <a:r>
              <a:rPr sz="1200" spc="-55" dirty="0">
                <a:solidFill>
                  <a:srgbClr val="393939"/>
                </a:solidFill>
                <a:latin typeface="Times New Roman"/>
                <a:cs typeface="Times New Roman"/>
              </a:rPr>
              <a:t> </a:t>
            </a:r>
            <a:r>
              <a:rPr sz="1200" dirty="0">
                <a:solidFill>
                  <a:srgbClr val="393939"/>
                </a:solidFill>
                <a:latin typeface="Times New Roman"/>
                <a:cs typeface="Times New Roman"/>
              </a:rPr>
              <a:t>a</a:t>
            </a:r>
            <a:r>
              <a:rPr sz="1200" spc="-60" dirty="0">
                <a:solidFill>
                  <a:srgbClr val="393939"/>
                </a:solidFill>
                <a:latin typeface="Times New Roman"/>
                <a:cs typeface="Times New Roman"/>
              </a:rPr>
              <a:t> </a:t>
            </a:r>
            <a:r>
              <a:rPr sz="1200" spc="-5" dirty="0">
                <a:solidFill>
                  <a:srgbClr val="393939"/>
                </a:solidFill>
                <a:latin typeface="Times New Roman"/>
                <a:cs typeface="Times New Roman"/>
              </a:rPr>
              <a:t>type</a:t>
            </a:r>
            <a:r>
              <a:rPr sz="1200" spc="-50" dirty="0">
                <a:solidFill>
                  <a:srgbClr val="393939"/>
                </a:solidFill>
                <a:latin typeface="Times New Roman"/>
                <a:cs typeface="Times New Roman"/>
              </a:rPr>
              <a:t> </a:t>
            </a:r>
            <a:r>
              <a:rPr sz="1200" dirty="0">
                <a:solidFill>
                  <a:srgbClr val="393939"/>
                </a:solidFill>
                <a:latin typeface="Times New Roman"/>
                <a:cs typeface="Times New Roman"/>
              </a:rPr>
              <a:t>of</a:t>
            </a:r>
            <a:r>
              <a:rPr sz="1200" spc="-65" dirty="0">
                <a:solidFill>
                  <a:srgbClr val="393939"/>
                </a:solidFill>
                <a:latin typeface="Times New Roman"/>
                <a:cs typeface="Times New Roman"/>
              </a:rPr>
              <a:t> </a:t>
            </a:r>
            <a:r>
              <a:rPr sz="1200" dirty="0">
                <a:solidFill>
                  <a:srgbClr val="393939"/>
                </a:solidFill>
                <a:latin typeface="Times New Roman"/>
                <a:cs typeface="Times New Roman"/>
              </a:rPr>
              <a:t>software</a:t>
            </a:r>
            <a:r>
              <a:rPr sz="1200" spc="-65" dirty="0">
                <a:solidFill>
                  <a:srgbClr val="393939"/>
                </a:solidFill>
                <a:latin typeface="Times New Roman"/>
                <a:cs typeface="Times New Roman"/>
              </a:rPr>
              <a:t> </a:t>
            </a:r>
            <a:r>
              <a:rPr sz="1200" dirty="0">
                <a:solidFill>
                  <a:srgbClr val="393939"/>
                </a:solidFill>
                <a:latin typeface="Times New Roman"/>
                <a:cs typeface="Times New Roman"/>
              </a:rPr>
              <a:t>testing</a:t>
            </a:r>
            <a:r>
              <a:rPr sz="1200" spc="-70" dirty="0">
                <a:solidFill>
                  <a:srgbClr val="393939"/>
                </a:solidFill>
                <a:latin typeface="Times New Roman"/>
                <a:cs typeface="Times New Roman"/>
              </a:rPr>
              <a:t> </a:t>
            </a:r>
            <a:r>
              <a:rPr sz="1200" dirty="0">
                <a:solidFill>
                  <a:srgbClr val="393939"/>
                </a:solidFill>
                <a:latin typeface="Times New Roman"/>
                <a:cs typeface="Times New Roman"/>
              </a:rPr>
              <a:t>that</a:t>
            </a:r>
            <a:r>
              <a:rPr sz="1200" spc="-55" dirty="0">
                <a:solidFill>
                  <a:srgbClr val="393939"/>
                </a:solidFill>
                <a:latin typeface="Times New Roman"/>
                <a:cs typeface="Times New Roman"/>
              </a:rPr>
              <a:t> </a:t>
            </a:r>
            <a:r>
              <a:rPr sz="1200" spc="-5" dirty="0">
                <a:solidFill>
                  <a:srgbClr val="393939"/>
                </a:solidFill>
                <a:latin typeface="Times New Roman"/>
                <a:cs typeface="Times New Roman"/>
              </a:rPr>
              <a:t>is</a:t>
            </a:r>
            <a:r>
              <a:rPr sz="1200" spc="-55" dirty="0">
                <a:solidFill>
                  <a:srgbClr val="393939"/>
                </a:solidFill>
                <a:latin typeface="Times New Roman"/>
                <a:cs typeface="Times New Roman"/>
              </a:rPr>
              <a:t> </a:t>
            </a:r>
            <a:r>
              <a:rPr sz="1200" spc="-5" dirty="0">
                <a:solidFill>
                  <a:srgbClr val="393939"/>
                </a:solidFill>
                <a:latin typeface="Times New Roman"/>
                <a:cs typeface="Times New Roman"/>
              </a:rPr>
              <a:t>used</a:t>
            </a:r>
            <a:r>
              <a:rPr sz="1200" spc="-55" dirty="0">
                <a:solidFill>
                  <a:srgbClr val="393939"/>
                </a:solidFill>
                <a:latin typeface="Times New Roman"/>
                <a:cs typeface="Times New Roman"/>
              </a:rPr>
              <a:t> </a:t>
            </a:r>
            <a:r>
              <a:rPr sz="1200" dirty="0">
                <a:solidFill>
                  <a:srgbClr val="393939"/>
                </a:solidFill>
                <a:latin typeface="Times New Roman"/>
                <a:cs typeface="Times New Roman"/>
              </a:rPr>
              <a:t>to</a:t>
            </a:r>
            <a:r>
              <a:rPr sz="1200" spc="-60" dirty="0">
                <a:solidFill>
                  <a:srgbClr val="393939"/>
                </a:solidFill>
                <a:latin typeface="Times New Roman"/>
                <a:cs typeface="Times New Roman"/>
              </a:rPr>
              <a:t> </a:t>
            </a:r>
            <a:r>
              <a:rPr sz="1200" dirty="0">
                <a:solidFill>
                  <a:srgbClr val="393939"/>
                </a:solidFill>
                <a:latin typeface="Times New Roman"/>
                <a:cs typeface="Times New Roman"/>
              </a:rPr>
              <a:t>verify</a:t>
            </a:r>
            <a:r>
              <a:rPr sz="1200" spc="-80" dirty="0">
                <a:solidFill>
                  <a:srgbClr val="393939"/>
                </a:solidFill>
                <a:latin typeface="Times New Roman"/>
                <a:cs typeface="Times New Roman"/>
              </a:rPr>
              <a:t> </a:t>
            </a:r>
            <a:r>
              <a:rPr sz="1200" spc="5" dirty="0">
                <a:solidFill>
                  <a:srgbClr val="393939"/>
                </a:solidFill>
                <a:latin typeface="Times New Roman"/>
                <a:cs typeface="Times New Roman"/>
              </a:rPr>
              <a:t>any</a:t>
            </a:r>
            <a:r>
              <a:rPr sz="1200" spc="-80" dirty="0">
                <a:solidFill>
                  <a:srgbClr val="393939"/>
                </a:solidFill>
                <a:latin typeface="Times New Roman"/>
                <a:cs typeface="Times New Roman"/>
              </a:rPr>
              <a:t> </a:t>
            </a:r>
            <a:r>
              <a:rPr sz="1200" spc="-5" dirty="0">
                <a:solidFill>
                  <a:srgbClr val="393939"/>
                </a:solidFill>
                <a:latin typeface="Times New Roman"/>
                <a:cs typeface="Times New Roman"/>
              </a:rPr>
              <a:t>modification  </a:t>
            </a:r>
            <a:r>
              <a:rPr sz="1200" dirty="0">
                <a:solidFill>
                  <a:srgbClr val="393939"/>
                </a:solidFill>
                <a:latin typeface="Times New Roman"/>
                <a:cs typeface="Times New Roman"/>
              </a:rPr>
              <a:t>or </a:t>
            </a:r>
            <a:r>
              <a:rPr sz="1200" spc="-5" dirty="0">
                <a:solidFill>
                  <a:srgbClr val="393939"/>
                </a:solidFill>
                <a:latin typeface="Times New Roman"/>
                <a:cs typeface="Times New Roman"/>
              </a:rPr>
              <a:t>update </a:t>
            </a:r>
            <a:r>
              <a:rPr sz="1200" dirty="0">
                <a:solidFill>
                  <a:srgbClr val="393939"/>
                </a:solidFill>
                <a:latin typeface="Times New Roman"/>
                <a:cs typeface="Times New Roman"/>
              </a:rPr>
              <a:t>in a </a:t>
            </a:r>
            <a:r>
              <a:rPr sz="1200" spc="-5" dirty="0">
                <a:solidFill>
                  <a:srgbClr val="393939"/>
                </a:solidFill>
                <a:latin typeface="Times New Roman"/>
                <a:cs typeface="Times New Roman"/>
              </a:rPr>
              <a:t>software </a:t>
            </a:r>
            <a:r>
              <a:rPr sz="1200" dirty="0">
                <a:solidFill>
                  <a:srgbClr val="393939"/>
                </a:solidFill>
                <a:latin typeface="Times New Roman"/>
                <a:cs typeface="Times New Roman"/>
              </a:rPr>
              <a:t>without </a:t>
            </a:r>
            <a:r>
              <a:rPr sz="1200" spc="-5" dirty="0">
                <a:solidFill>
                  <a:srgbClr val="393939"/>
                </a:solidFill>
                <a:latin typeface="Times New Roman"/>
                <a:cs typeface="Times New Roman"/>
              </a:rPr>
              <a:t>affecting </a:t>
            </a:r>
            <a:r>
              <a:rPr sz="1200" dirty="0">
                <a:solidFill>
                  <a:srgbClr val="393939"/>
                </a:solidFill>
                <a:latin typeface="Times New Roman"/>
                <a:cs typeface="Times New Roman"/>
              </a:rPr>
              <a:t>the </a:t>
            </a:r>
            <a:r>
              <a:rPr sz="1200" spc="-5" dirty="0">
                <a:solidFill>
                  <a:srgbClr val="393939"/>
                </a:solidFill>
                <a:latin typeface="Times New Roman"/>
                <a:cs typeface="Times New Roman"/>
              </a:rPr>
              <a:t>overall </a:t>
            </a:r>
            <a:r>
              <a:rPr sz="1200" dirty="0">
                <a:solidFill>
                  <a:srgbClr val="393939"/>
                </a:solidFill>
                <a:latin typeface="Times New Roman"/>
                <a:cs typeface="Times New Roman"/>
              </a:rPr>
              <a:t>working functionality of the said  </a:t>
            </a:r>
            <a:r>
              <a:rPr sz="1200" spc="-5" dirty="0">
                <a:solidFill>
                  <a:srgbClr val="393939"/>
                </a:solidFill>
                <a:latin typeface="Times New Roman"/>
                <a:cs typeface="Times New Roman"/>
              </a:rPr>
              <a:t>software</a:t>
            </a:r>
            <a:r>
              <a:rPr sz="1100" b="1" spc="-5" dirty="0">
                <a:solidFill>
                  <a:srgbClr val="393939"/>
                </a:solidFill>
                <a:latin typeface="Arial"/>
                <a:cs typeface="Arial"/>
              </a:rPr>
              <a:t>.</a:t>
            </a:r>
            <a:endParaRPr sz="1100">
              <a:latin typeface="Arial"/>
              <a:cs typeface="Arial"/>
            </a:endParaRPr>
          </a:p>
          <a:p>
            <a:pPr marL="469265" marR="9525" indent="-228600" algn="just">
              <a:lnSpc>
                <a:spcPct val="110000"/>
              </a:lnSpc>
              <a:spcBef>
                <a:spcPts val="95"/>
              </a:spcBef>
              <a:buClr>
                <a:srgbClr val="393939"/>
              </a:buClr>
              <a:buFont typeface="Symbol"/>
              <a:buChar char=""/>
              <a:tabLst>
                <a:tab pos="469900" algn="l"/>
              </a:tabLst>
            </a:pPr>
            <a:r>
              <a:rPr sz="1200" spc="-5" dirty="0">
                <a:solidFill>
                  <a:srgbClr val="333333"/>
                </a:solidFill>
                <a:latin typeface="Times New Roman"/>
                <a:cs typeface="Times New Roman"/>
              </a:rPr>
              <a:t>Test</a:t>
            </a:r>
            <a:r>
              <a:rPr sz="1200" spc="-35" dirty="0">
                <a:solidFill>
                  <a:srgbClr val="333333"/>
                </a:solidFill>
                <a:latin typeface="Times New Roman"/>
                <a:cs typeface="Times New Roman"/>
              </a:rPr>
              <a:t> </a:t>
            </a:r>
            <a:r>
              <a:rPr sz="1200" spc="-5" dirty="0">
                <a:solidFill>
                  <a:srgbClr val="333333"/>
                </a:solidFill>
                <a:latin typeface="Times New Roman"/>
                <a:cs typeface="Times New Roman"/>
              </a:rPr>
              <a:t>cases</a:t>
            </a:r>
            <a:r>
              <a:rPr sz="1200" spc="-30" dirty="0">
                <a:solidFill>
                  <a:srgbClr val="333333"/>
                </a:solidFill>
                <a:latin typeface="Times New Roman"/>
                <a:cs typeface="Times New Roman"/>
              </a:rPr>
              <a:t> </a:t>
            </a:r>
            <a:r>
              <a:rPr sz="1200" dirty="0">
                <a:solidFill>
                  <a:srgbClr val="333333"/>
                </a:solidFill>
                <a:latin typeface="Times New Roman"/>
                <a:cs typeface="Times New Roman"/>
              </a:rPr>
              <a:t>are</a:t>
            </a:r>
            <a:r>
              <a:rPr sz="1200" spc="-30" dirty="0">
                <a:solidFill>
                  <a:srgbClr val="333333"/>
                </a:solidFill>
                <a:latin typeface="Times New Roman"/>
                <a:cs typeface="Times New Roman"/>
              </a:rPr>
              <a:t> </a:t>
            </a:r>
            <a:r>
              <a:rPr sz="1200" dirty="0">
                <a:solidFill>
                  <a:srgbClr val="333333"/>
                </a:solidFill>
                <a:latin typeface="Times New Roman"/>
                <a:cs typeface="Times New Roman"/>
              </a:rPr>
              <a:t>re-executed</a:t>
            </a:r>
            <a:r>
              <a:rPr sz="1200" spc="-35" dirty="0">
                <a:solidFill>
                  <a:srgbClr val="333333"/>
                </a:solidFill>
                <a:latin typeface="Times New Roman"/>
                <a:cs typeface="Times New Roman"/>
              </a:rPr>
              <a:t> </a:t>
            </a:r>
            <a:r>
              <a:rPr sz="1200" dirty="0">
                <a:solidFill>
                  <a:srgbClr val="333333"/>
                </a:solidFill>
                <a:latin typeface="Times New Roman"/>
                <a:cs typeface="Times New Roman"/>
              </a:rPr>
              <a:t>to</a:t>
            </a:r>
            <a:r>
              <a:rPr sz="1200" spc="-30" dirty="0">
                <a:solidFill>
                  <a:srgbClr val="333333"/>
                </a:solidFill>
                <a:latin typeface="Times New Roman"/>
                <a:cs typeface="Times New Roman"/>
              </a:rPr>
              <a:t> </a:t>
            </a:r>
            <a:r>
              <a:rPr sz="1200" spc="-5" dirty="0">
                <a:solidFill>
                  <a:srgbClr val="333333"/>
                </a:solidFill>
                <a:latin typeface="Times New Roman"/>
                <a:cs typeface="Times New Roman"/>
              </a:rPr>
              <a:t>check</a:t>
            </a:r>
            <a:r>
              <a:rPr sz="1200" spc="-40" dirty="0">
                <a:solidFill>
                  <a:srgbClr val="333333"/>
                </a:solidFill>
                <a:latin typeface="Times New Roman"/>
                <a:cs typeface="Times New Roman"/>
              </a:rPr>
              <a:t> </a:t>
            </a:r>
            <a:r>
              <a:rPr sz="1200" dirty="0">
                <a:solidFill>
                  <a:srgbClr val="333333"/>
                </a:solidFill>
                <a:latin typeface="Times New Roman"/>
                <a:cs typeface="Times New Roman"/>
              </a:rPr>
              <a:t>the</a:t>
            </a:r>
            <a:r>
              <a:rPr sz="1200" spc="-35" dirty="0">
                <a:solidFill>
                  <a:srgbClr val="333333"/>
                </a:solidFill>
                <a:latin typeface="Times New Roman"/>
                <a:cs typeface="Times New Roman"/>
              </a:rPr>
              <a:t> </a:t>
            </a:r>
            <a:r>
              <a:rPr sz="1200" dirty="0">
                <a:solidFill>
                  <a:srgbClr val="333333"/>
                </a:solidFill>
                <a:latin typeface="Times New Roman"/>
                <a:cs typeface="Times New Roman"/>
              </a:rPr>
              <a:t>previous</a:t>
            </a:r>
            <a:r>
              <a:rPr sz="1200" spc="-30" dirty="0">
                <a:solidFill>
                  <a:srgbClr val="333333"/>
                </a:solidFill>
                <a:latin typeface="Times New Roman"/>
                <a:cs typeface="Times New Roman"/>
              </a:rPr>
              <a:t> </a:t>
            </a:r>
            <a:r>
              <a:rPr sz="1200" dirty="0">
                <a:solidFill>
                  <a:srgbClr val="333333"/>
                </a:solidFill>
                <a:latin typeface="Times New Roman"/>
                <a:cs typeface="Times New Roman"/>
              </a:rPr>
              <a:t>functionality</a:t>
            </a:r>
            <a:r>
              <a:rPr sz="1200" spc="-55" dirty="0">
                <a:solidFill>
                  <a:srgbClr val="333333"/>
                </a:solidFill>
                <a:latin typeface="Times New Roman"/>
                <a:cs typeface="Times New Roman"/>
              </a:rPr>
              <a:t> </a:t>
            </a:r>
            <a:r>
              <a:rPr sz="1200" dirty="0">
                <a:solidFill>
                  <a:srgbClr val="333333"/>
                </a:solidFill>
                <a:latin typeface="Times New Roman"/>
                <a:cs typeface="Times New Roman"/>
              </a:rPr>
              <a:t>of</a:t>
            </a:r>
            <a:r>
              <a:rPr sz="1200" spc="-25" dirty="0">
                <a:solidFill>
                  <a:srgbClr val="333333"/>
                </a:solidFill>
                <a:latin typeface="Times New Roman"/>
                <a:cs typeface="Times New Roman"/>
              </a:rPr>
              <a:t> </a:t>
            </a:r>
            <a:r>
              <a:rPr sz="1200" dirty="0">
                <a:solidFill>
                  <a:srgbClr val="333333"/>
                </a:solidFill>
                <a:latin typeface="Times New Roman"/>
                <a:cs typeface="Times New Roman"/>
              </a:rPr>
              <a:t>the</a:t>
            </a:r>
            <a:r>
              <a:rPr sz="1200" spc="-30" dirty="0">
                <a:solidFill>
                  <a:srgbClr val="333333"/>
                </a:solidFill>
                <a:latin typeface="Times New Roman"/>
                <a:cs typeface="Times New Roman"/>
              </a:rPr>
              <a:t> </a:t>
            </a:r>
            <a:r>
              <a:rPr sz="1200" spc="-5" dirty="0">
                <a:solidFill>
                  <a:srgbClr val="333333"/>
                </a:solidFill>
                <a:latin typeface="Times New Roman"/>
                <a:cs typeface="Times New Roman"/>
              </a:rPr>
              <a:t>application</a:t>
            </a:r>
            <a:r>
              <a:rPr sz="1200" spc="-30" dirty="0">
                <a:solidFill>
                  <a:srgbClr val="333333"/>
                </a:solidFill>
                <a:latin typeface="Times New Roman"/>
                <a:cs typeface="Times New Roman"/>
              </a:rPr>
              <a:t> </a:t>
            </a:r>
            <a:r>
              <a:rPr sz="1200" spc="-5" dirty="0">
                <a:solidFill>
                  <a:srgbClr val="333333"/>
                </a:solidFill>
                <a:latin typeface="Times New Roman"/>
                <a:cs typeface="Times New Roman"/>
              </a:rPr>
              <a:t>is</a:t>
            </a:r>
            <a:r>
              <a:rPr sz="1200" spc="-30" dirty="0">
                <a:solidFill>
                  <a:srgbClr val="333333"/>
                </a:solidFill>
                <a:latin typeface="Times New Roman"/>
                <a:cs typeface="Times New Roman"/>
              </a:rPr>
              <a:t> </a:t>
            </a:r>
            <a:r>
              <a:rPr sz="1200" spc="-5" dirty="0">
                <a:solidFill>
                  <a:srgbClr val="333333"/>
                </a:solidFill>
                <a:latin typeface="Times New Roman"/>
                <a:cs typeface="Times New Roman"/>
              </a:rPr>
              <a:t>working  fine, and </a:t>
            </a:r>
            <a:r>
              <a:rPr sz="1200" dirty="0">
                <a:solidFill>
                  <a:srgbClr val="333333"/>
                </a:solidFill>
                <a:latin typeface="Times New Roman"/>
                <a:cs typeface="Times New Roman"/>
              </a:rPr>
              <a:t>the </a:t>
            </a:r>
            <a:r>
              <a:rPr sz="1200" spc="-5" dirty="0">
                <a:solidFill>
                  <a:srgbClr val="333333"/>
                </a:solidFill>
                <a:latin typeface="Times New Roman"/>
                <a:cs typeface="Times New Roman"/>
              </a:rPr>
              <a:t>new </a:t>
            </a:r>
            <a:r>
              <a:rPr sz="1200" dirty="0">
                <a:solidFill>
                  <a:srgbClr val="333333"/>
                </a:solidFill>
                <a:latin typeface="Times New Roman"/>
                <a:cs typeface="Times New Roman"/>
              </a:rPr>
              <a:t>changes </a:t>
            </a:r>
            <a:r>
              <a:rPr sz="1200" spc="-5" dirty="0">
                <a:solidFill>
                  <a:srgbClr val="333333"/>
                </a:solidFill>
                <a:latin typeface="Times New Roman"/>
                <a:cs typeface="Times New Roman"/>
              </a:rPr>
              <a:t>have </a:t>
            </a:r>
            <a:r>
              <a:rPr sz="1200" dirty="0">
                <a:solidFill>
                  <a:srgbClr val="333333"/>
                </a:solidFill>
                <a:latin typeface="Times New Roman"/>
                <a:cs typeface="Times New Roman"/>
              </a:rPr>
              <a:t>not </a:t>
            </a:r>
            <a:r>
              <a:rPr sz="1200" spc="-5" dirty="0">
                <a:solidFill>
                  <a:srgbClr val="333333"/>
                </a:solidFill>
                <a:latin typeface="Times New Roman"/>
                <a:cs typeface="Times New Roman"/>
              </a:rPr>
              <a:t>produced </a:t>
            </a:r>
            <a:r>
              <a:rPr sz="1200" spc="5" dirty="0">
                <a:solidFill>
                  <a:srgbClr val="333333"/>
                </a:solidFill>
                <a:latin typeface="Times New Roman"/>
                <a:cs typeface="Times New Roman"/>
              </a:rPr>
              <a:t>any</a:t>
            </a:r>
            <a:r>
              <a:rPr sz="1200" dirty="0">
                <a:solidFill>
                  <a:srgbClr val="333333"/>
                </a:solidFill>
                <a:latin typeface="Times New Roman"/>
                <a:cs typeface="Times New Roman"/>
              </a:rPr>
              <a:t> </a:t>
            </a:r>
            <a:r>
              <a:rPr sz="1200" spc="-5" dirty="0">
                <a:solidFill>
                  <a:srgbClr val="333333"/>
                </a:solidFill>
                <a:latin typeface="Times New Roman"/>
                <a:cs typeface="Times New Roman"/>
              </a:rPr>
              <a:t>bugs.</a:t>
            </a:r>
            <a:endParaRPr sz="1200">
              <a:latin typeface="Times New Roman"/>
              <a:cs typeface="Times New Roman"/>
            </a:endParaRPr>
          </a:p>
          <a:p>
            <a:pPr marL="469265" marR="8255" indent="-228600" algn="just">
              <a:lnSpc>
                <a:spcPct val="110400"/>
              </a:lnSpc>
              <a:spcBef>
                <a:spcPts val="80"/>
              </a:spcBef>
              <a:buFont typeface="Symbol"/>
              <a:buChar char=""/>
              <a:tabLst>
                <a:tab pos="509905" algn="l"/>
              </a:tabLst>
            </a:pPr>
            <a:r>
              <a:rPr dirty="0"/>
              <a:t>	</a:t>
            </a:r>
            <a:r>
              <a:rPr sz="1200" spc="-15" dirty="0">
                <a:latin typeface="Times New Roman"/>
                <a:cs typeface="Times New Roman"/>
              </a:rPr>
              <a:t>In </a:t>
            </a:r>
            <a:r>
              <a:rPr sz="1200" dirty="0">
                <a:latin typeface="Times New Roman"/>
                <a:cs typeface="Times New Roman"/>
              </a:rPr>
              <a:t>the </a:t>
            </a:r>
            <a:r>
              <a:rPr sz="1200" spc="-5" dirty="0">
                <a:latin typeface="Times New Roman"/>
                <a:cs typeface="Times New Roman"/>
              </a:rPr>
              <a:t>context </a:t>
            </a:r>
            <a:r>
              <a:rPr sz="1200" dirty="0">
                <a:latin typeface="Times New Roman"/>
                <a:cs typeface="Times New Roman"/>
              </a:rPr>
              <a:t>of </a:t>
            </a:r>
            <a:r>
              <a:rPr sz="1200" spc="-5" dirty="0">
                <a:latin typeface="Times New Roman"/>
                <a:cs typeface="Times New Roman"/>
              </a:rPr>
              <a:t>an integration </a:t>
            </a:r>
            <a:r>
              <a:rPr sz="1200" dirty="0">
                <a:latin typeface="Times New Roman"/>
                <a:cs typeface="Times New Roman"/>
              </a:rPr>
              <a:t>test </a:t>
            </a:r>
            <a:r>
              <a:rPr sz="1200" spc="-5" dirty="0">
                <a:latin typeface="Times New Roman"/>
                <a:cs typeface="Times New Roman"/>
              </a:rPr>
              <a:t>strategy, </a:t>
            </a:r>
            <a:r>
              <a:rPr sz="1200" b="1" i="1" u="heavy" dirty="0">
                <a:uFill>
                  <a:solidFill>
                    <a:srgbClr val="000000"/>
                  </a:solidFill>
                </a:uFill>
                <a:latin typeface="Times New Roman"/>
                <a:cs typeface="Times New Roman"/>
              </a:rPr>
              <a:t>regression </a:t>
            </a:r>
            <a:r>
              <a:rPr sz="1200" b="1" i="1" u="heavy" spc="-5" dirty="0">
                <a:uFill>
                  <a:solidFill>
                    <a:srgbClr val="000000"/>
                  </a:solidFill>
                </a:uFill>
                <a:latin typeface="Times New Roman"/>
                <a:cs typeface="Times New Roman"/>
              </a:rPr>
              <a:t>testing</a:t>
            </a:r>
            <a:r>
              <a:rPr sz="1200" b="1" i="1" spc="-5" dirty="0">
                <a:latin typeface="Times New Roman"/>
                <a:cs typeface="Times New Roman"/>
              </a:rPr>
              <a: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reexecution </a:t>
            </a:r>
            <a:r>
              <a:rPr sz="1200" dirty="0">
                <a:latin typeface="Times New Roman"/>
                <a:cs typeface="Times New Roman"/>
              </a:rPr>
              <a:t>of some  </a:t>
            </a:r>
            <a:r>
              <a:rPr sz="1200" spc="-5" dirty="0">
                <a:latin typeface="Times New Roman"/>
                <a:cs typeface="Times New Roman"/>
              </a:rPr>
              <a:t>subset</a:t>
            </a:r>
            <a:r>
              <a:rPr sz="1200" spc="-55"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spc="-5" dirty="0">
                <a:latin typeface="Times New Roman"/>
                <a:cs typeface="Times New Roman"/>
              </a:rPr>
              <a:t>tests</a:t>
            </a:r>
            <a:r>
              <a:rPr sz="1200" spc="-50" dirty="0">
                <a:latin typeface="Times New Roman"/>
                <a:cs typeface="Times New Roman"/>
              </a:rPr>
              <a:t> </a:t>
            </a:r>
            <a:r>
              <a:rPr sz="1200" dirty="0">
                <a:latin typeface="Times New Roman"/>
                <a:cs typeface="Times New Roman"/>
              </a:rPr>
              <a:t>that</a:t>
            </a:r>
            <a:r>
              <a:rPr sz="1200" spc="-55" dirty="0">
                <a:latin typeface="Times New Roman"/>
                <a:cs typeface="Times New Roman"/>
              </a:rPr>
              <a:t> </a:t>
            </a:r>
            <a:r>
              <a:rPr sz="1200" dirty="0">
                <a:latin typeface="Times New Roman"/>
                <a:cs typeface="Times New Roman"/>
              </a:rPr>
              <a:t>have</a:t>
            </a:r>
            <a:r>
              <a:rPr sz="1200" spc="-50" dirty="0">
                <a:latin typeface="Times New Roman"/>
                <a:cs typeface="Times New Roman"/>
              </a:rPr>
              <a:t> </a:t>
            </a:r>
            <a:r>
              <a:rPr sz="1200" dirty="0">
                <a:latin typeface="Times New Roman"/>
                <a:cs typeface="Times New Roman"/>
              </a:rPr>
              <a:t>already</a:t>
            </a:r>
            <a:r>
              <a:rPr sz="1200" spc="-75" dirty="0">
                <a:latin typeface="Times New Roman"/>
                <a:cs typeface="Times New Roman"/>
              </a:rPr>
              <a:t> </a:t>
            </a:r>
            <a:r>
              <a:rPr sz="1200" dirty="0">
                <a:latin typeface="Times New Roman"/>
                <a:cs typeface="Times New Roman"/>
              </a:rPr>
              <a:t>been</a:t>
            </a:r>
            <a:r>
              <a:rPr sz="1200" spc="-45" dirty="0">
                <a:latin typeface="Times New Roman"/>
                <a:cs typeface="Times New Roman"/>
              </a:rPr>
              <a:t> </a:t>
            </a:r>
            <a:r>
              <a:rPr sz="1200" spc="-5" dirty="0">
                <a:latin typeface="Times New Roman"/>
                <a:cs typeface="Times New Roman"/>
              </a:rPr>
              <a:t>conducted</a:t>
            </a:r>
            <a:r>
              <a:rPr sz="1200" spc="-50"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spc="-5" dirty="0">
                <a:latin typeface="Times New Roman"/>
                <a:cs typeface="Times New Roman"/>
              </a:rPr>
              <a:t>ensure</a:t>
            </a:r>
            <a:r>
              <a:rPr sz="1200" spc="-65" dirty="0">
                <a:latin typeface="Times New Roman"/>
                <a:cs typeface="Times New Roman"/>
              </a:rPr>
              <a:t> </a:t>
            </a:r>
            <a:r>
              <a:rPr sz="1200" dirty="0">
                <a:latin typeface="Times New Roman"/>
                <a:cs typeface="Times New Roman"/>
              </a:rPr>
              <a:t>that</a:t>
            </a:r>
            <a:r>
              <a:rPr sz="1200" spc="-50" dirty="0">
                <a:latin typeface="Times New Roman"/>
                <a:cs typeface="Times New Roman"/>
              </a:rPr>
              <a:t> </a:t>
            </a:r>
            <a:r>
              <a:rPr sz="1200" spc="-5" dirty="0">
                <a:latin typeface="Times New Roman"/>
                <a:cs typeface="Times New Roman"/>
              </a:rPr>
              <a:t>changes</a:t>
            </a:r>
            <a:r>
              <a:rPr sz="1200" spc="-55" dirty="0">
                <a:latin typeface="Times New Roman"/>
                <a:cs typeface="Times New Roman"/>
              </a:rPr>
              <a:t> </a:t>
            </a:r>
            <a:r>
              <a:rPr sz="1200" dirty="0">
                <a:latin typeface="Times New Roman"/>
                <a:cs typeface="Times New Roman"/>
              </a:rPr>
              <a:t>have</a:t>
            </a:r>
            <a:r>
              <a:rPr sz="1200" spc="-50" dirty="0">
                <a:latin typeface="Times New Roman"/>
                <a:cs typeface="Times New Roman"/>
              </a:rPr>
              <a:t> </a:t>
            </a:r>
            <a:r>
              <a:rPr sz="1200" dirty="0">
                <a:latin typeface="Times New Roman"/>
                <a:cs typeface="Times New Roman"/>
              </a:rPr>
              <a:t>not</a:t>
            </a:r>
            <a:r>
              <a:rPr sz="1200" spc="-50" dirty="0">
                <a:latin typeface="Times New Roman"/>
                <a:cs typeface="Times New Roman"/>
              </a:rPr>
              <a:t> </a:t>
            </a:r>
            <a:r>
              <a:rPr sz="1200" spc="-5" dirty="0">
                <a:latin typeface="Times New Roman"/>
                <a:cs typeface="Times New Roman"/>
              </a:rPr>
              <a:t>propagated  unintended </a:t>
            </a:r>
            <a:r>
              <a:rPr sz="1200" dirty="0">
                <a:latin typeface="Times New Roman"/>
                <a:cs typeface="Times New Roman"/>
              </a:rPr>
              <a:t>side</a:t>
            </a:r>
            <a:r>
              <a:rPr sz="1200" spc="-5" dirty="0">
                <a:latin typeface="Times New Roman"/>
                <a:cs typeface="Times New Roman"/>
              </a:rPr>
              <a:t> effects.</a:t>
            </a:r>
            <a:endParaRPr sz="1200">
              <a:latin typeface="Times New Roman"/>
              <a:cs typeface="Times New Roman"/>
            </a:endParaRPr>
          </a:p>
          <a:p>
            <a:pPr marL="469265" marR="12065" indent="-228600" algn="just">
              <a:lnSpc>
                <a:spcPct val="110800"/>
              </a:lnSpc>
              <a:spcBef>
                <a:spcPts val="75"/>
              </a:spcBef>
              <a:buFont typeface="Symbol"/>
              <a:buChar char=""/>
              <a:tabLst>
                <a:tab pos="508000" algn="l"/>
              </a:tabLst>
            </a:pPr>
            <a:r>
              <a:rPr dirty="0"/>
              <a:t>	</a:t>
            </a:r>
            <a:r>
              <a:rPr sz="1200" spc="-5" dirty="0">
                <a:latin typeface="Times New Roman"/>
                <a:cs typeface="Times New Roman"/>
              </a:rPr>
              <a:t>Regression</a:t>
            </a:r>
            <a:r>
              <a:rPr sz="1200" spc="-35" dirty="0">
                <a:latin typeface="Times New Roman"/>
                <a:cs typeface="Times New Roman"/>
              </a:rPr>
              <a:t> </a:t>
            </a:r>
            <a:r>
              <a:rPr sz="1200" dirty="0">
                <a:latin typeface="Times New Roman"/>
                <a:cs typeface="Times New Roman"/>
              </a:rPr>
              <a:t>testing</a:t>
            </a:r>
            <a:r>
              <a:rPr sz="1200" spc="-30" dirty="0">
                <a:latin typeface="Times New Roman"/>
                <a:cs typeface="Times New Roman"/>
              </a:rPr>
              <a:t> </a:t>
            </a:r>
            <a:r>
              <a:rPr sz="1200" spc="5" dirty="0">
                <a:latin typeface="Times New Roman"/>
                <a:cs typeface="Times New Roman"/>
              </a:rPr>
              <a:t>may</a:t>
            </a:r>
            <a:r>
              <a:rPr sz="1200" spc="-45"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spc="-5" dirty="0">
                <a:latin typeface="Times New Roman"/>
                <a:cs typeface="Times New Roman"/>
              </a:rPr>
              <a:t>conducted</a:t>
            </a:r>
            <a:r>
              <a:rPr sz="1200" spc="-35" dirty="0">
                <a:latin typeface="Times New Roman"/>
                <a:cs typeface="Times New Roman"/>
              </a:rPr>
              <a:t> </a:t>
            </a:r>
            <a:r>
              <a:rPr sz="1200" spc="-5" dirty="0">
                <a:latin typeface="Times New Roman"/>
                <a:cs typeface="Times New Roman"/>
              </a:rPr>
              <a:t>manually,</a:t>
            </a:r>
            <a:r>
              <a:rPr sz="1200" spc="-35" dirty="0">
                <a:latin typeface="Times New Roman"/>
                <a:cs typeface="Times New Roman"/>
              </a:rPr>
              <a:t> </a:t>
            </a:r>
            <a:r>
              <a:rPr sz="1200" spc="5" dirty="0">
                <a:latin typeface="Times New Roman"/>
                <a:cs typeface="Times New Roman"/>
              </a:rPr>
              <a:t>by</a:t>
            </a:r>
            <a:r>
              <a:rPr sz="1200" spc="-45" dirty="0">
                <a:latin typeface="Times New Roman"/>
                <a:cs typeface="Times New Roman"/>
              </a:rPr>
              <a:t> </a:t>
            </a:r>
            <a:r>
              <a:rPr sz="1200" dirty="0">
                <a:latin typeface="Times New Roman"/>
                <a:cs typeface="Times New Roman"/>
              </a:rPr>
              <a:t>reexecuting</a:t>
            </a:r>
            <a:r>
              <a:rPr sz="1200" spc="-4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subset</a:t>
            </a:r>
            <a:r>
              <a:rPr sz="1200" spc="-35" dirty="0">
                <a:latin typeface="Times New Roman"/>
                <a:cs typeface="Times New Roman"/>
              </a:rPr>
              <a:t> </a:t>
            </a:r>
            <a:r>
              <a:rPr sz="1200" dirty="0">
                <a:latin typeface="Times New Roman"/>
                <a:cs typeface="Times New Roman"/>
              </a:rPr>
              <a:t>of</a:t>
            </a:r>
            <a:r>
              <a:rPr sz="1200" spc="-15" dirty="0">
                <a:latin typeface="Times New Roman"/>
                <a:cs typeface="Times New Roman"/>
              </a:rPr>
              <a:t> </a:t>
            </a:r>
            <a:r>
              <a:rPr sz="1200" spc="-5" dirty="0">
                <a:latin typeface="Times New Roman"/>
                <a:cs typeface="Times New Roman"/>
              </a:rPr>
              <a:t>all</a:t>
            </a:r>
            <a:r>
              <a:rPr sz="1200" spc="-30"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spc="-5" dirty="0">
                <a:latin typeface="Times New Roman"/>
                <a:cs typeface="Times New Roman"/>
              </a:rPr>
              <a:t>cases</a:t>
            </a:r>
            <a:r>
              <a:rPr sz="1200" spc="-30" dirty="0">
                <a:latin typeface="Times New Roman"/>
                <a:cs typeface="Times New Roman"/>
              </a:rPr>
              <a:t> </a:t>
            </a:r>
            <a:r>
              <a:rPr sz="1200" dirty="0">
                <a:latin typeface="Times New Roman"/>
                <a:cs typeface="Times New Roman"/>
              </a:rPr>
              <a:t>or  using </a:t>
            </a:r>
            <a:r>
              <a:rPr sz="1200" spc="-5" dirty="0">
                <a:latin typeface="Times New Roman"/>
                <a:cs typeface="Times New Roman"/>
              </a:rPr>
              <a:t>automated capture/playback </a:t>
            </a:r>
            <a:r>
              <a:rPr sz="1200" dirty="0">
                <a:latin typeface="Times New Roman"/>
                <a:cs typeface="Times New Roman"/>
              </a:rPr>
              <a:t>tools.</a:t>
            </a:r>
            <a:endParaRPr sz="1200">
              <a:latin typeface="Times New Roman"/>
              <a:cs typeface="Times New Roman"/>
            </a:endParaRPr>
          </a:p>
          <a:p>
            <a:pPr marL="469265" marR="10795" indent="-228600" algn="just">
              <a:lnSpc>
                <a:spcPct val="110000"/>
              </a:lnSpc>
              <a:spcBef>
                <a:spcPts val="80"/>
              </a:spcBef>
              <a:buFont typeface="Symbol"/>
              <a:buChar char=""/>
              <a:tabLst>
                <a:tab pos="469900" algn="l"/>
              </a:tabLst>
            </a:pPr>
            <a:r>
              <a:rPr sz="1200" b="1" i="1" u="heavy" spc="-5" dirty="0">
                <a:uFill>
                  <a:solidFill>
                    <a:srgbClr val="000000"/>
                  </a:solidFill>
                </a:uFill>
                <a:latin typeface="Times New Roman"/>
                <a:cs typeface="Times New Roman"/>
              </a:rPr>
              <a:t>Capture/playback </a:t>
            </a:r>
            <a:r>
              <a:rPr sz="1200" b="1" i="1" u="heavy" dirty="0">
                <a:uFill>
                  <a:solidFill>
                    <a:srgbClr val="000000"/>
                  </a:solidFill>
                </a:uFill>
                <a:latin typeface="Times New Roman"/>
                <a:cs typeface="Times New Roman"/>
              </a:rPr>
              <a:t>tools</a:t>
            </a:r>
            <a:r>
              <a:rPr sz="1200" b="1" i="1" dirty="0">
                <a:latin typeface="Times New Roman"/>
                <a:cs typeface="Times New Roman"/>
              </a:rPr>
              <a:t> </a:t>
            </a:r>
            <a:r>
              <a:rPr sz="1200" spc="-5" dirty="0">
                <a:latin typeface="Times New Roman"/>
                <a:cs typeface="Times New Roman"/>
              </a:rPr>
              <a:t>enable </a:t>
            </a:r>
            <a:r>
              <a:rPr sz="1200" dirty="0">
                <a:latin typeface="Times New Roman"/>
                <a:cs typeface="Times New Roman"/>
              </a:rPr>
              <a:t>the </a:t>
            </a:r>
            <a:r>
              <a:rPr sz="1200" spc="-5" dirty="0">
                <a:latin typeface="Times New Roman"/>
                <a:cs typeface="Times New Roman"/>
              </a:rPr>
              <a:t>software engineer </a:t>
            </a:r>
            <a:r>
              <a:rPr sz="1200" dirty="0">
                <a:latin typeface="Times New Roman"/>
                <a:cs typeface="Times New Roman"/>
              </a:rPr>
              <a:t>to </a:t>
            </a:r>
            <a:r>
              <a:rPr sz="1200" spc="-5" dirty="0">
                <a:latin typeface="Times New Roman"/>
                <a:cs typeface="Times New Roman"/>
              </a:rPr>
              <a:t>capture </a:t>
            </a:r>
            <a:r>
              <a:rPr sz="1200" dirty="0">
                <a:latin typeface="Times New Roman"/>
                <a:cs typeface="Times New Roman"/>
              </a:rPr>
              <a:t>test </a:t>
            </a:r>
            <a:r>
              <a:rPr sz="1200" spc="-5" dirty="0">
                <a:latin typeface="Times New Roman"/>
                <a:cs typeface="Times New Roman"/>
              </a:rPr>
              <a:t>cases and results </a:t>
            </a:r>
            <a:r>
              <a:rPr sz="1200" dirty="0">
                <a:latin typeface="Times New Roman"/>
                <a:cs typeface="Times New Roman"/>
              </a:rPr>
              <a:t>for  </a:t>
            </a:r>
            <a:r>
              <a:rPr sz="1200" spc="-5" dirty="0">
                <a:latin typeface="Times New Roman"/>
                <a:cs typeface="Times New Roman"/>
              </a:rPr>
              <a:t>subsequent playback and</a:t>
            </a:r>
            <a:r>
              <a:rPr sz="1200" spc="30" dirty="0">
                <a:latin typeface="Times New Roman"/>
                <a:cs typeface="Times New Roman"/>
              </a:rPr>
              <a:t> </a:t>
            </a:r>
            <a:r>
              <a:rPr sz="1200" spc="-5" dirty="0">
                <a:latin typeface="Times New Roman"/>
                <a:cs typeface="Times New Roman"/>
              </a:rPr>
              <a:t>comparison.</a:t>
            </a:r>
            <a:endParaRPr sz="1200">
              <a:latin typeface="Times New Roman"/>
              <a:cs typeface="Times New Roman"/>
            </a:endParaRPr>
          </a:p>
          <a:p>
            <a:pPr marL="241300" marR="8255" algn="just">
              <a:lnSpc>
                <a:spcPct val="110000"/>
              </a:lnSpc>
              <a:spcBef>
                <a:spcPts val="15"/>
              </a:spcBef>
            </a:pPr>
            <a:r>
              <a:rPr sz="1200" dirty="0">
                <a:latin typeface="Times New Roman"/>
                <a:cs typeface="Times New Roman"/>
              </a:rPr>
              <a:t>The </a:t>
            </a:r>
            <a:r>
              <a:rPr sz="1200" b="1" i="1" u="heavy" spc="-5" dirty="0">
                <a:uFill>
                  <a:solidFill>
                    <a:srgbClr val="000000"/>
                  </a:solidFill>
                </a:uFill>
                <a:latin typeface="Times New Roman"/>
                <a:cs typeface="Times New Roman"/>
              </a:rPr>
              <a:t>regression </a:t>
            </a:r>
            <a:r>
              <a:rPr sz="1200" b="1" i="1" u="heavy" dirty="0">
                <a:uFill>
                  <a:solidFill>
                    <a:srgbClr val="000000"/>
                  </a:solidFill>
                </a:uFill>
                <a:latin typeface="Times New Roman"/>
                <a:cs typeface="Times New Roman"/>
              </a:rPr>
              <a:t>test </a:t>
            </a:r>
            <a:r>
              <a:rPr sz="1200" b="1" i="1" u="heavy" spc="-5" dirty="0">
                <a:uFill>
                  <a:solidFill>
                    <a:srgbClr val="000000"/>
                  </a:solidFill>
                </a:uFill>
                <a:latin typeface="Times New Roman"/>
                <a:cs typeface="Times New Roman"/>
              </a:rPr>
              <a:t>suite</a:t>
            </a:r>
            <a:r>
              <a:rPr sz="1200" b="1" i="1" spc="-5" dirty="0">
                <a:latin typeface="Times New Roman"/>
                <a:cs typeface="Times New Roman"/>
              </a:rPr>
              <a:t> </a:t>
            </a:r>
            <a:r>
              <a:rPr sz="1200" dirty="0">
                <a:latin typeface="Times New Roman"/>
                <a:cs typeface="Times New Roman"/>
              </a:rPr>
              <a:t>(the </a:t>
            </a:r>
            <a:r>
              <a:rPr sz="1200" spc="-5" dirty="0">
                <a:latin typeface="Times New Roman"/>
                <a:cs typeface="Times New Roman"/>
              </a:rPr>
              <a:t>subset </a:t>
            </a:r>
            <a:r>
              <a:rPr sz="1200" dirty="0">
                <a:latin typeface="Times New Roman"/>
                <a:cs typeface="Times New Roman"/>
              </a:rPr>
              <a:t>of </a:t>
            </a:r>
            <a:r>
              <a:rPr sz="1200" spc="-5" dirty="0">
                <a:latin typeface="Times New Roman"/>
                <a:cs typeface="Times New Roman"/>
              </a:rPr>
              <a:t>tests </a:t>
            </a:r>
            <a:r>
              <a:rPr sz="1200" dirty="0">
                <a:latin typeface="Times New Roman"/>
                <a:cs typeface="Times New Roman"/>
              </a:rPr>
              <a:t>to be </a:t>
            </a:r>
            <a:r>
              <a:rPr sz="1200" spc="-5" dirty="0">
                <a:latin typeface="Times New Roman"/>
                <a:cs typeface="Times New Roman"/>
              </a:rPr>
              <a:t>executed) contains three different classes </a:t>
            </a:r>
            <a:r>
              <a:rPr sz="1200" dirty="0">
                <a:latin typeface="Times New Roman"/>
                <a:cs typeface="Times New Roman"/>
              </a:rPr>
              <a:t>of  test</a:t>
            </a:r>
            <a:r>
              <a:rPr sz="1200" spc="-5" dirty="0">
                <a:latin typeface="Times New Roman"/>
                <a:cs typeface="Times New Roman"/>
              </a:rPr>
              <a:t> cases:</a:t>
            </a:r>
            <a:endParaRPr sz="1200">
              <a:latin typeface="Times New Roman"/>
              <a:cs typeface="Times New Roman"/>
            </a:endParaRPr>
          </a:p>
        </p:txBody>
      </p:sp>
      <p:sp>
        <p:nvSpPr>
          <p:cNvPr id="6" name="object 6"/>
          <p:cNvSpPr/>
          <p:nvPr/>
        </p:nvSpPr>
        <p:spPr>
          <a:xfrm>
            <a:off x="1772411" y="914400"/>
            <a:ext cx="4218432" cy="230885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a:t>
            </a:fld>
            <a:endParaRPr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140</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70905" cy="7087870"/>
          </a:xfrm>
          <a:prstGeom prst="rect">
            <a:avLst/>
          </a:prstGeom>
        </p:spPr>
        <p:txBody>
          <a:bodyPr vert="horz" wrap="square" lIns="0" tIns="7620" rIns="0" bIns="0" rtlCol="0">
            <a:spAutoFit/>
          </a:bodyPr>
          <a:lstStyle/>
          <a:p>
            <a:pPr marL="12700" marR="8255">
              <a:lnSpc>
                <a:spcPct val="102600"/>
              </a:lnSpc>
              <a:spcBef>
                <a:spcPts val="60"/>
              </a:spcBef>
            </a:pPr>
            <a:r>
              <a:rPr sz="1200" spc="-10" dirty="0">
                <a:latin typeface="Times New Roman"/>
                <a:cs typeface="Times New Roman"/>
              </a:rPr>
              <a:t>In </a:t>
            </a:r>
            <a:r>
              <a:rPr sz="1200" spc="5" dirty="0">
                <a:latin typeface="Times New Roman"/>
                <a:cs typeface="Times New Roman"/>
              </a:rPr>
              <a:t>many </a:t>
            </a:r>
            <a:r>
              <a:rPr sz="1200" spc="-5" dirty="0">
                <a:latin typeface="Times New Roman"/>
                <a:cs typeface="Times New Roman"/>
              </a:rPr>
              <a:t>cases, </a:t>
            </a:r>
            <a:r>
              <a:rPr sz="1200" dirty="0">
                <a:latin typeface="Times New Roman"/>
                <a:cs typeface="Times New Roman"/>
              </a:rPr>
              <a:t>the </a:t>
            </a:r>
            <a:r>
              <a:rPr sz="1200" spc="-5" dirty="0">
                <a:latin typeface="Times New Roman"/>
                <a:cs typeface="Times New Roman"/>
              </a:rPr>
              <a:t>model-based </a:t>
            </a:r>
            <a:r>
              <a:rPr sz="1200" dirty="0">
                <a:latin typeface="Times New Roman"/>
                <a:cs typeface="Times New Roman"/>
              </a:rPr>
              <a:t>testing technique </a:t>
            </a:r>
            <a:r>
              <a:rPr sz="1200" spc="-5" dirty="0">
                <a:latin typeface="Times New Roman"/>
                <a:cs typeface="Times New Roman"/>
              </a:rPr>
              <a:t>uses </a:t>
            </a:r>
            <a:r>
              <a:rPr sz="1200" dirty="0">
                <a:latin typeface="Times New Roman"/>
                <a:cs typeface="Times New Roman"/>
              </a:rPr>
              <a:t>UML state </a:t>
            </a:r>
            <a:r>
              <a:rPr sz="1200" spc="-5" dirty="0">
                <a:latin typeface="Times New Roman"/>
                <a:cs typeface="Times New Roman"/>
              </a:rPr>
              <a:t>diagrams, an element </a:t>
            </a:r>
            <a:r>
              <a:rPr sz="1200" dirty="0">
                <a:latin typeface="Times New Roman"/>
                <a:cs typeface="Times New Roman"/>
              </a:rPr>
              <a:t>of the  </a:t>
            </a:r>
            <a:r>
              <a:rPr sz="1200" spc="-5" dirty="0">
                <a:latin typeface="Times New Roman"/>
                <a:cs typeface="Times New Roman"/>
              </a:rPr>
              <a:t>behavioral model </a:t>
            </a:r>
            <a:r>
              <a:rPr sz="1200" dirty="0">
                <a:latin typeface="Times New Roman"/>
                <a:cs typeface="Times New Roman"/>
              </a:rPr>
              <a:t>,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basis </a:t>
            </a:r>
            <a:r>
              <a:rPr sz="1200" dirty="0">
                <a:latin typeface="Times New Roman"/>
                <a:cs typeface="Times New Roman"/>
              </a:rPr>
              <a:t>for the </a:t>
            </a:r>
            <a:r>
              <a:rPr sz="1200" spc="-5" dirty="0">
                <a:latin typeface="Times New Roman"/>
                <a:cs typeface="Times New Roman"/>
              </a:rPr>
              <a:t>design </a:t>
            </a:r>
            <a:r>
              <a:rPr sz="1200" dirty="0">
                <a:latin typeface="Times New Roman"/>
                <a:cs typeface="Times New Roman"/>
              </a:rPr>
              <a:t>of test</a:t>
            </a:r>
            <a:r>
              <a:rPr sz="1200" spc="20" dirty="0">
                <a:latin typeface="Times New Roman"/>
                <a:cs typeface="Times New Roman"/>
              </a:rPr>
              <a:t> </a:t>
            </a:r>
            <a:r>
              <a:rPr sz="1200" spc="-5" dirty="0">
                <a:latin typeface="Times New Roman"/>
                <a:cs typeface="Times New Roman"/>
              </a:rPr>
              <a:t>cases.</a:t>
            </a:r>
            <a:endParaRPr sz="1200" dirty="0">
              <a:latin typeface="Times New Roman"/>
              <a:cs typeface="Times New Roman"/>
            </a:endParaRPr>
          </a:p>
          <a:p>
            <a:pPr marL="50800">
              <a:lnSpc>
                <a:spcPct val="100000"/>
              </a:lnSpc>
              <a:spcBef>
                <a:spcPts val="855"/>
              </a:spcBef>
            </a:pPr>
            <a:r>
              <a:rPr sz="1200" dirty="0">
                <a:latin typeface="Times New Roman"/>
                <a:cs typeface="Times New Roman"/>
              </a:rPr>
              <a:t>The </a:t>
            </a:r>
            <a:r>
              <a:rPr sz="1200" spc="-5" dirty="0">
                <a:latin typeface="Times New Roman"/>
                <a:cs typeface="Times New Roman"/>
              </a:rPr>
              <a:t>MBT </a:t>
            </a:r>
            <a:r>
              <a:rPr sz="1200" dirty="0">
                <a:latin typeface="Times New Roman"/>
                <a:cs typeface="Times New Roman"/>
              </a:rPr>
              <a:t>technique </a:t>
            </a:r>
            <a:r>
              <a:rPr sz="1200" spc="-5" dirty="0">
                <a:latin typeface="Times New Roman"/>
                <a:cs typeface="Times New Roman"/>
              </a:rPr>
              <a:t>requires </a:t>
            </a:r>
            <a:r>
              <a:rPr sz="1200" dirty="0">
                <a:latin typeface="Times New Roman"/>
                <a:cs typeface="Times New Roman"/>
              </a:rPr>
              <a:t>five</a:t>
            </a:r>
            <a:r>
              <a:rPr sz="1200" spc="-10" dirty="0">
                <a:latin typeface="Times New Roman"/>
                <a:cs typeface="Times New Roman"/>
              </a:rPr>
              <a:t> </a:t>
            </a:r>
            <a:r>
              <a:rPr sz="1200" dirty="0">
                <a:latin typeface="Times New Roman"/>
                <a:cs typeface="Times New Roman"/>
              </a:rPr>
              <a:t>steps:</a:t>
            </a:r>
          </a:p>
          <a:p>
            <a:pPr marL="12700" marR="5080" algn="just">
              <a:lnSpc>
                <a:spcPct val="103200"/>
              </a:lnSpc>
              <a:spcBef>
                <a:spcPts val="815"/>
              </a:spcBef>
              <a:buAutoNum type="arabicPeriod"/>
              <a:tabLst>
                <a:tab pos="157480" algn="l"/>
              </a:tabLst>
            </a:pPr>
            <a:r>
              <a:rPr sz="1200" b="1" spc="-5" dirty="0">
                <a:latin typeface="Times New Roman"/>
                <a:cs typeface="Times New Roman"/>
              </a:rPr>
              <a:t>Analyze</a:t>
            </a:r>
            <a:r>
              <a:rPr sz="1200" b="1" spc="-60" dirty="0">
                <a:latin typeface="Times New Roman"/>
                <a:cs typeface="Times New Roman"/>
              </a:rPr>
              <a:t> </a:t>
            </a:r>
            <a:r>
              <a:rPr sz="1200" b="1" spc="-5" dirty="0">
                <a:latin typeface="Times New Roman"/>
                <a:cs typeface="Times New Roman"/>
              </a:rPr>
              <a:t>an</a:t>
            </a:r>
            <a:r>
              <a:rPr sz="1200" b="1" spc="-55" dirty="0">
                <a:latin typeface="Times New Roman"/>
                <a:cs typeface="Times New Roman"/>
              </a:rPr>
              <a:t> </a:t>
            </a:r>
            <a:r>
              <a:rPr sz="1200" b="1" dirty="0">
                <a:latin typeface="Times New Roman"/>
                <a:cs typeface="Times New Roman"/>
              </a:rPr>
              <a:t>existing</a:t>
            </a:r>
            <a:r>
              <a:rPr sz="1200" b="1" spc="-55" dirty="0">
                <a:latin typeface="Times New Roman"/>
                <a:cs typeface="Times New Roman"/>
              </a:rPr>
              <a:t> </a:t>
            </a:r>
            <a:r>
              <a:rPr sz="1200" b="1" spc="-5" dirty="0">
                <a:latin typeface="Times New Roman"/>
                <a:cs typeface="Times New Roman"/>
              </a:rPr>
              <a:t>behavioral</a:t>
            </a:r>
            <a:r>
              <a:rPr sz="1200" b="1" spc="-55" dirty="0">
                <a:latin typeface="Times New Roman"/>
                <a:cs typeface="Times New Roman"/>
              </a:rPr>
              <a:t> </a:t>
            </a:r>
            <a:r>
              <a:rPr sz="1200" b="1" spc="-5" dirty="0">
                <a:latin typeface="Times New Roman"/>
                <a:cs typeface="Times New Roman"/>
              </a:rPr>
              <a:t>model</a:t>
            </a:r>
            <a:r>
              <a:rPr sz="1200" b="1" spc="-45" dirty="0">
                <a:latin typeface="Times New Roman"/>
                <a:cs typeface="Times New Roman"/>
              </a:rPr>
              <a:t> </a:t>
            </a:r>
            <a:r>
              <a:rPr sz="1200" b="1" dirty="0">
                <a:latin typeface="Times New Roman"/>
                <a:cs typeface="Times New Roman"/>
              </a:rPr>
              <a:t>for</a:t>
            </a:r>
            <a:r>
              <a:rPr sz="1200" b="1" spc="-60" dirty="0">
                <a:latin typeface="Times New Roman"/>
                <a:cs typeface="Times New Roman"/>
              </a:rPr>
              <a:t> </a:t>
            </a:r>
            <a:r>
              <a:rPr sz="1200" b="1" spc="-5" dirty="0">
                <a:latin typeface="Times New Roman"/>
                <a:cs typeface="Times New Roman"/>
              </a:rPr>
              <a:t>the</a:t>
            </a:r>
            <a:r>
              <a:rPr sz="1200" b="1" spc="-45" dirty="0">
                <a:latin typeface="Times New Roman"/>
                <a:cs typeface="Times New Roman"/>
              </a:rPr>
              <a:t> </a:t>
            </a:r>
            <a:r>
              <a:rPr sz="1200" b="1" dirty="0">
                <a:latin typeface="Times New Roman"/>
                <a:cs typeface="Times New Roman"/>
              </a:rPr>
              <a:t>software</a:t>
            </a:r>
            <a:r>
              <a:rPr sz="1200" b="1" spc="-60" dirty="0">
                <a:latin typeface="Times New Roman"/>
                <a:cs typeface="Times New Roman"/>
              </a:rPr>
              <a:t> </a:t>
            </a:r>
            <a:r>
              <a:rPr sz="1200" b="1" dirty="0">
                <a:latin typeface="Times New Roman"/>
                <a:cs typeface="Times New Roman"/>
              </a:rPr>
              <a:t>or</a:t>
            </a:r>
            <a:r>
              <a:rPr sz="1200" b="1" spc="-60" dirty="0">
                <a:latin typeface="Times New Roman"/>
                <a:cs typeface="Times New Roman"/>
              </a:rPr>
              <a:t> </a:t>
            </a:r>
            <a:r>
              <a:rPr sz="1200" b="1" spc="-5" dirty="0">
                <a:latin typeface="Times New Roman"/>
                <a:cs typeface="Times New Roman"/>
              </a:rPr>
              <a:t>create</a:t>
            </a:r>
            <a:r>
              <a:rPr sz="1200" b="1" spc="-65" dirty="0">
                <a:latin typeface="Times New Roman"/>
                <a:cs typeface="Times New Roman"/>
              </a:rPr>
              <a:t> </a:t>
            </a:r>
            <a:r>
              <a:rPr sz="1200" b="1" dirty="0">
                <a:latin typeface="Times New Roman"/>
                <a:cs typeface="Times New Roman"/>
              </a:rPr>
              <a:t>one</a:t>
            </a:r>
            <a:r>
              <a:rPr sz="1200" dirty="0">
                <a:latin typeface="Times New Roman"/>
                <a:cs typeface="Times New Roman"/>
              </a:rPr>
              <a:t>.</a:t>
            </a:r>
            <a:r>
              <a:rPr sz="1200" spc="-45" dirty="0">
                <a:latin typeface="Times New Roman"/>
                <a:cs typeface="Times New Roman"/>
              </a:rPr>
              <a:t> </a:t>
            </a:r>
            <a:r>
              <a:rPr sz="1200" spc="-5" dirty="0">
                <a:latin typeface="Times New Roman"/>
                <a:cs typeface="Times New Roman"/>
              </a:rPr>
              <a:t>Recall</a:t>
            </a:r>
            <a:r>
              <a:rPr sz="1200" spc="-55" dirty="0">
                <a:latin typeface="Times New Roman"/>
                <a:cs typeface="Times New Roman"/>
              </a:rPr>
              <a:t> </a:t>
            </a:r>
            <a:r>
              <a:rPr sz="1200" dirty="0">
                <a:latin typeface="Times New Roman"/>
                <a:cs typeface="Times New Roman"/>
              </a:rPr>
              <a:t>that</a:t>
            </a:r>
            <a:r>
              <a:rPr sz="1200" spc="-55"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spc="-5" dirty="0">
                <a:latin typeface="Times New Roman"/>
                <a:cs typeface="Times New Roman"/>
              </a:rPr>
              <a:t>behavioral  </a:t>
            </a:r>
            <a:r>
              <a:rPr sz="1200" dirty="0">
                <a:latin typeface="Times New Roman"/>
                <a:cs typeface="Times New Roman"/>
              </a:rPr>
              <a:t>model </a:t>
            </a:r>
            <a:r>
              <a:rPr sz="1200" spc="-5" dirty="0">
                <a:latin typeface="Times New Roman"/>
                <a:cs typeface="Times New Roman"/>
              </a:rPr>
              <a:t>indicates </a:t>
            </a:r>
            <a:r>
              <a:rPr sz="1200" dirty="0">
                <a:latin typeface="Times New Roman"/>
                <a:cs typeface="Times New Roman"/>
              </a:rPr>
              <a:t>how </a:t>
            </a:r>
            <a:r>
              <a:rPr sz="1200" spc="-5" dirty="0">
                <a:latin typeface="Times New Roman"/>
                <a:cs typeface="Times New Roman"/>
              </a:rPr>
              <a:t>software </a:t>
            </a:r>
            <a:r>
              <a:rPr sz="1200" dirty="0">
                <a:latin typeface="Times New Roman"/>
                <a:cs typeface="Times New Roman"/>
              </a:rPr>
              <a:t>will </a:t>
            </a:r>
            <a:r>
              <a:rPr sz="1200" spc="-5" dirty="0">
                <a:latin typeface="Times New Roman"/>
                <a:cs typeface="Times New Roman"/>
              </a:rPr>
              <a:t>respond </a:t>
            </a:r>
            <a:r>
              <a:rPr sz="1200" dirty="0">
                <a:latin typeface="Times New Roman"/>
                <a:cs typeface="Times New Roman"/>
              </a:rPr>
              <a:t>to </a:t>
            </a:r>
            <a:r>
              <a:rPr sz="1200" spc="-5" dirty="0">
                <a:latin typeface="Times New Roman"/>
                <a:cs typeface="Times New Roman"/>
              </a:rPr>
              <a:t>external events </a:t>
            </a:r>
            <a:r>
              <a:rPr sz="1200" dirty="0">
                <a:latin typeface="Times New Roman"/>
                <a:cs typeface="Times New Roman"/>
              </a:rPr>
              <a:t>or stimuli. To </a:t>
            </a:r>
            <a:r>
              <a:rPr sz="1200" spc="-5" dirty="0">
                <a:latin typeface="Times New Roman"/>
                <a:cs typeface="Times New Roman"/>
              </a:rPr>
              <a:t>create </a:t>
            </a:r>
            <a:r>
              <a:rPr sz="1200" dirty="0">
                <a:latin typeface="Times New Roman"/>
                <a:cs typeface="Times New Roman"/>
              </a:rPr>
              <a:t>the model, </a:t>
            </a:r>
            <a:r>
              <a:rPr sz="1200" spc="-10" dirty="0">
                <a:latin typeface="Times New Roman"/>
                <a:cs typeface="Times New Roman"/>
              </a:rPr>
              <a:t>you  </a:t>
            </a:r>
            <a:r>
              <a:rPr sz="1200" dirty="0">
                <a:latin typeface="Times New Roman"/>
                <a:cs typeface="Times New Roman"/>
              </a:rPr>
              <a:t>should </a:t>
            </a:r>
            <a:r>
              <a:rPr sz="1200" spc="-5" dirty="0">
                <a:latin typeface="Times New Roman"/>
                <a:cs typeface="Times New Roman"/>
              </a:rPr>
              <a:t>perform </a:t>
            </a:r>
            <a:r>
              <a:rPr sz="1200" dirty="0">
                <a:latin typeface="Times New Roman"/>
                <a:cs typeface="Times New Roman"/>
              </a:rPr>
              <a:t>the </a:t>
            </a:r>
            <a:r>
              <a:rPr sz="1200" spc="-5" dirty="0">
                <a:latin typeface="Times New Roman"/>
                <a:cs typeface="Times New Roman"/>
              </a:rPr>
              <a:t>steps </a:t>
            </a:r>
            <a:r>
              <a:rPr sz="1200" dirty="0">
                <a:latin typeface="Times New Roman"/>
                <a:cs typeface="Times New Roman"/>
              </a:rPr>
              <a:t>(1) </a:t>
            </a:r>
            <a:r>
              <a:rPr sz="1200" spc="-5" dirty="0">
                <a:latin typeface="Times New Roman"/>
                <a:cs typeface="Times New Roman"/>
              </a:rPr>
              <a:t>evaluate all use cases </a:t>
            </a:r>
            <a:r>
              <a:rPr sz="1200" dirty="0">
                <a:latin typeface="Times New Roman"/>
                <a:cs typeface="Times New Roman"/>
              </a:rPr>
              <a:t>to </a:t>
            </a:r>
            <a:r>
              <a:rPr sz="1200" spc="5" dirty="0">
                <a:latin typeface="Times New Roman"/>
                <a:cs typeface="Times New Roman"/>
              </a:rPr>
              <a:t>fully </a:t>
            </a:r>
            <a:r>
              <a:rPr sz="1200" dirty="0">
                <a:latin typeface="Times New Roman"/>
                <a:cs typeface="Times New Roman"/>
              </a:rPr>
              <a:t>understand the sequence of </a:t>
            </a:r>
            <a:r>
              <a:rPr sz="1200" spc="-5" dirty="0">
                <a:latin typeface="Times New Roman"/>
                <a:cs typeface="Times New Roman"/>
              </a:rPr>
              <a:t>interaction  </a:t>
            </a:r>
            <a:r>
              <a:rPr sz="1200" dirty="0">
                <a:latin typeface="Times New Roman"/>
                <a:cs typeface="Times New Roman"/>
              </a:rPr>
              <a:t>within</a:t>
            </a:r>
            <a:r>
              <a:rPr sz="1200" spc="-4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5" dirty="0">
                <a:latin typeface="Times New Roman"/>
                <a:cs typeface="Times New Roman"/>
              </a:rPr>
              <a:t>system,</a:t>
            </a:r>
            <a:r>
              <a:rPr sz="1200" spc="-30" dirty="0">
                <a:latin typeface="Times New Roman"/>
                <a:cs typeface="Times New Roman"/>
              </a:rPr>
              <a:t> </a:t>
            </a:r>
            <a:r>
              <a:rPr sz="1200" dirty="0">
                <a:latin typeface="Times New Roman"/>
                <a:cs typeface="Times New Roman"/>
              </a:rPr>
              <a:t>(2)</a:t>
            </a:r>
            <a:r>
              <a:rPr sz="1200" spc="-40" dirty="0">
                <a:latin typeface="Times New Roman"/>
                <a:cs typeface="Times New Roman"/>
              </a:rPr>
              <a:t> </a:t>
            </a:r>
            <a:r>
              <a:rPr sz="1200" dirty="0">
                <a:latin typeface="Times New Roman"/>
                <a:cs typeface="Times New Roman"/>
              </a:rPr>
              <a:t>identify</a:t>
            </a:r>
            <a:r>
              <a:rPr sz="1200" spc="-60" dirty="0">
                <a:latin typeface="Times New Roman"/>
                <a:cs typeface="Times New Roman"/>
              </a:rPr>
              <a:t> </a:t>
            </a:r>
            <a:r>
              <a:rPr sz="1200" spc="-5" dirty="0">
                <a:latin typeface="Times New Roman"/>
                <a:cs typeface="Times New Roman"/>
              </a:rPr>
              <a:t>events</a:t>
            </a:r>
            <a:r>
              <a:rPr sz="1200" spc="-30" dirty="0">
                <a:latin typeface="Times New Roman"/>
                <a:cs typeface="Times New Roman"/>
              </a:rPr>
              <a:t> </a:t>
            </a:r>
            <a:r>
              <a:rPr sz="1200" dirty="0">
                <a:latin typeface="Times New Roman"/>
                <a:cs typeface="Times New Roman"/>
              </a:rPr>
              <a:t>that</a:t>
            </a:r>
            <a:r>
              <a:rPr sz="1200" spc="-35" dirty="0">
                <a:latin typeface="Times New Roman"/>
                <a:cs typeface="Times New Roman"/>
              </a:rPr>
              <a:t> </a:t>
            </a:r>
            <a:r>
              <a:rPr sz="1200" dirty="0">
                <a:latin typeface="Times New Roman"/>
                <a:cs typeface="Times New Roman"/>
              </a:rPr>
              <a:t>drive</a:t>
            </a:r>
            <a:r>
              <a:rPr sz="1200" spc="-4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interaction</a:t>
            </a:r>
            <a:r>
              <a:rPr sz="1200" spc="-35" dirty="0">
                <a:latin typeface="Times New Roman"/>
                <a:cs typeface="Times New Roman"/>
              </a:rPr>
              <a:t> </a:t>
            </a:r>
            <a:r>
              <a:rPr sz="1200" spc="-5" dirty="0">
                <a:latin typeface="Times New Roman"/>
                <a:cs typeface="Times New Roman"/>
              </a:rPr>
              <a:t>sequence</a:t>
            </a:r>
            <a:r>
              <a:rPr sz="1200" spc="-40" dirty="0">
                <a:latin typeface="Times New Roman"/>
                <a:cs typeface="Times New Roman"/>
              </a:rPr>
              <a:t> </a:t>
            </a:r>
            <a:r>
              <a:rPr sz="1200" spc="-5" dirty="0">
                <a:latin typeface="Times New Roman"/>
                <a:cs typeface="Times New Roman"/>
              </a:rPr>
              <a:t>and</a:t>
            </a:r>
            <a:r>
              <a:rPr sz="1200" spc="-25" dirty="0">
                <a:latin typeface="Times New Roman"/>
                <a:cs typeface="Times New Roman"/>
              </a:rPr>
              <a:t> </a:t>
            </a:r>
            <a:r>
              <a:rPr sz="1200" spc="-5" dirty="0">
                <a:latin typeface="Times New Roman"/>
                <a:cs typeface="Times New Roman"/>
              </a:rPr>
              <a:t>understand</a:t>
            </a:r>
            <a:r>
              <a:rPr sz="1200" spc="-40" dirty="0">
                <a:latin typeface="Times New Roman"/>
                <a:cs typeface="Times New Roman"/>
              </a:rPr>
              <a:t> </a:t>
            </a:r>
            <a:r>
              <a:rPr sz="1200" dirty="0">
                <a:latin typeface="Times New Roman"/>
                <a:cs typeface="Times New Roman"/>
              </a:rPr>
              <a:t>how</a:t>
            </a:r>
            <a:r>
              <a:rPr sz="1200" spc="-10" dirty="0">
                <a:latin typeface="Times New Roman"/>
                <a:cs typeface="Times New Roman"/>
              </a:rPr>
              <a:t> </a:t>
            </a:r>
            <a:r>
              <a:rPr sz="1200" dirty="0">
                <a:latin typeface="Times New Roman"/>
                <a:cs typeface="Times New Roman"/>
              </a:rPr>
              <a:t>these  </a:t>
            </a:r>
            <a:r>
              <a:rPr sz="1200" spc="-5" dirty="0">
                <a:latin typeface="Times New Roman"/>
                <a:cs typeface="Times New Roman"/>
              </a:rPr>
              <a:t>events relate </a:t>
            </a:r>
            <a:r>
              <a:rPr sz="1200" dirty="0">
                <a:latin typeface="Times New Roman"/>
                <a:cs typeface="Times New Roman"/>
              </a:rPr>
              <a:t>to specific </a:t>
            </a:r>
            <a:r>
              <a:rPr sz="1200" spc="-5" dirty="0">
                <a:latin typeface="Times New Roman"/>
                <a:cs typeface="Times New Roman"/>
              </a:rPr>
              <a:t>objects, </a:t>
            </a:r>
            <a:r>
              <a:rPr sz="1200" dirty="0">
                <a:latin typeface="Times New Roman"/>
                <a:cs typeface="Times New Roman"/>
              </a:rPr>
              <a:t>(3) </a:t>
            </a:r>
            <a:r>
              <a:rPr sz="1200" spc="-5" dirty="0">
                <a:latin typeface="Times New Roman"/>
                <a:cs typeface="Times New Roman"/>
              </a:rPr>
              <a:t>create </a:t>
            </a:r>
            <a:r>
              <a:rPr sz="1200" dirty="0">
                <a:latin typeface="Times New Roman"/>
                <a:cs typeface="Times New Roman"/>
              </a:rPr>
              <a:t>a </a:t>
            </a:r>
            <a:r>
              <a:rPr sz="1200" spc="-5" dirty="0">
                <a:latin typeface="Times New Roman"/>
                <a:cs typeface="Times New Roman"/>
              </a:rPr>
              <a:t>sequence </a:t>
            </a:r>
            <a:r>
              <a:rPr sz="1200" dirty="0">
                <a:latin typeface="Times New Roman"/>
                <a:cs typeface="Times New Roman"/>
              </a:rPr>
              <a:t>for </a:t>
            </a:r>
            <a:r>
              <a:rPr sz="1200" spc="-5" dirty="0">
                <a:latin typeface="Times New Roman"/>
                <a:cs typeface="Times New Roman"/>
              </a:rPr>
              <a:t>each use case, </a:t>
            </a:r>
            <a:r>
              <a:rPr sz="1200" dirty="0">
                <a:latin typeface="Times New Roman"/>
                <a:cs typeface="Times New Roman"/>
              </a:rPr>
              <a:t>(4) build a UML state  </a:t>
            </a:r>
            <a:r>
              <a:rPr sz="1200" spc="-5" dirty="0">
                <a:latin typeface="Times New Roman"/>
                <a:cs typeface="Times New Roman"/>
              </a:rPr>
              <a:t>diagram </a:t>
            </a:r>
            <a:r>
              <a:rPr sz="1200" dirty="0">
                <a:latin typeface="Times New Roman"/>
                <a:cs typeface="Times New Roman"/>
              </a:rPr>
              <a:t>for the </a:t>
            </a:r>
            <a:r>
              <a:rPr sz="1200" spc="-5" dirty="0">
                <a:latin typeface="Times New Roman"/>
                <a:cs typeface="Times New Roman"/>
              </a:rPr>
              <a:t>system </a:t>
            </a:r>
            <a:r>
              <a:rPr sz="1200" dirty="0">
                <a:latin typeface="Times New Roman"/>
                <a:cs typeface="Times New Roman"/>
              </a:rPr>
              <a:t>and </a:t>
            </a:r>
            <a:r>
              <a:rPr sz="1200" spc="-5" dirty="0">
                <a:latin typeface="Times New Roman"/>
                <a:cs typeface="Times New Roman"/>
              </a:rPr>
              <a:t>(5) review </a:t>
            </a:r>
            <a:r>
              <a:rPr sz="1200" dirty="0">
                <a:latin typeface="Times New Roman"/>
                <a:cs typeface="Times New Roman"/>
              </a:rPr>
              <a:t>the </a:t>
            </a:r>
            <a:r>
              <a:rPr sz="1200" spc="-5" dirty="0">
                <a:latin typeface="Times New Roman"/>
                <a:cs typeface="Times New Roman"/>
              </a:rPr>
              <a:t>behavioral model </a:t>
            </a:r>
            <a:r>
              <a:rPr sz="1200" dirty="0">
                <a:latin typeface="Times New Roman"/>
                <a:cs typeface="Times New Roman"/>
              </a:rPr>
              <a:t>to verify accuracy </a:t>
            </a:r>
            <a:r>
              <a:rPr sz="1200" spc="-5" dirty="0">
                <a:latin typeface="Times New Roman"/>
                <a:cs typeface="Times New Roman"/>
              </a:rPr>
              <a:t>and</a:t>
            </a:r>
            <a:r>
              <a:rPr sz="1200" spc="85" dirty="0">
                <a:latin typeface="Times New Roman"/>
                <a:cs typeface="Times New Roman"/>
              </a:rPr>
              <a:t> </a:t>
            </a:r>
            <a:r>
              <a:rPr sz="1200" spc="-5" dirty="0">
                <a:latin typeface="Times New Roman"/>
                <a:cs typeface="Times New Roman"/>
              </a:rPr>
              <a:t>consistency.</a:t>
            </a:r>
            <a:endParaRPr sz="1200" dirty="0">
              <a:latin typeface="Times New Roman"/>
              <a:cs typeface="Times New Roman"/>
            </a:endParaRPr>
          </a:p>
          <a:p>
            <a:pPr marL="12700" marR="6350" algn="just">
              <a:lnSpc>
                <a:spcPct val="102200"/>
              </a:lnSpc>
              <a:spcBef>
                <a:spcPts val="855"/>
              </a:spcBef>
              <a:buAutoNum type="arabicPeriod"/>
              <a:tabLst>
                <a:tab pos="165100" algn="l"/>
              </a:tabLst>
            </a:pPr>
            <a:r>
              <a:rPr sz="1200" b="1" spc="-5" dirty="0">
                <a:latin typeface="Times New Roman"/>
                <a:cs typeface="Times New Roman"/>
              </a:rPr>
              <a:t>Traverse the behavioral model </a:t>
            </a:r>
            <a:r>
              <a:rPr sz="1200" b="1" dirty="0">
                <a:latin typeface="Times New Roman"/>
                <a:cs typeface="Times New Roman"/>
              </a:rPr>
              <a:t>and </a:t>
            </a:r>
            <a:r>
              <a:rPr sz="1200" b="1" spc="-5" dirty="0">
                <a:latin typeface="Times New Roman"/>
                <a:cs typeface="Times New Roman"/>
              </a:rPr>
              <a:t>specify </a:t>
            </a:r>
            <a:r>
              <a:rPr sz="1200" b="1" spc="-10" dirty="0">
                <a:latin typeface="Times New Roman"/>
                <a:cs typeface="Times New Roman"/>
              </a:rPr>
              <a:t>the </a:t>
            </a:r>
            <a:r>
              <a:rPr sz="1200" b="1" dirty="0">
                <a:latin typeface="Times New Roman"/>
                <a:cs typeface="Times New Roman"/>
              </a:rPr>
              <a:t>inputs </a:t>
            </a:r>
            <a:r>
              <a:rPr sz="1200" b="1" spc="-5" dirty="0">
                <a:latin typeface="Times New Roman"/>
                <a:cs typeface="Times New Roman"/>
              </a:rPr>
              <a:t>that </a:t>
            </a:r>
            <a:r>
              <a:rPr sz="1200" b="1" dirty="0">
                <a:latin typeface="Times New Roman"/>
                <a:cs typeface="Times New Roman"/>
              </a:rPr>
              <a:t>will </a:t>
            </a:r>
            <a:r>
              <a:rPr sz="1200" b="1" spc="-5" dirty="0">
                <a:latin typeface="Times New Roman"/>
                <a:cs typeface="Times New Roman"/>
              </a:rPr>
              <a:t>force the software </a:t>
            </a:r>
            <a:r>
              <a:rPr sz="1200" b="1" dirty="0">
                <a:latin typeface="Times New Roman"/>
                <a:cs typeface="Times New Roman"/>
              </a:rPr>
              <a:t>to </a:t>
            </a:r>
            <a:r>
              <a:rPr sz="1200" b="1" spc="-5" dirty="0">
                <a:latin typeface="Times New Roman"/>
                <a:cs typeface="Times New Roman"/>
              </a:rPr>
              <a:t>make  the transition </a:t>
            </a:r>
            <a:r>
              <a:rPr sz="1200" b="1" dirty="0">
                <a:latin typeface="Times New Roman"/>
                <a:cs typeface="Times New Roman"/>
              </a:rPr>
              <a:t>from state to state</a:t>
            </a:r>
            <a:r>
              <a:rPr sz="1200" dirty="0">
                <a:latin typeface="Times New Roman"/>
                <a:cs typeface="Times New Roman"/>
              </a:rPr>
              <a:t>. The inputs </a:t>
            </a:r>
            <a:r>
              <a:rPr sz="1200" spc="-5" dirty="0">
                <a:latin typeface="Times New Roman"/>
                <a:cs typeface="Times New Roman"/>
              </a:rPr>
              <a:t>will trigger events </a:t>
            </a:r>
            <a:r>
              <a:rPr sz="1200" dirty="0">
                <a:latin typeface="Times New Roman"/>
                <a:cs typeface="Times New Roman"/>
              </a:rPr>
              <a:t>that </a:t>
            </a:r>
            <a:r>
              <a:rPr sz="1200" spc="-5" dirty="0">
                <a:latin typeface="Times New Roman"/>
                <a:cs typeface="Times New Roman"/>
              </a:rPr>
              <a:t>will </a:t>
            </a:r>
            <a:r>
              <a:rPr sz="1200" dirty="0">
                <a:latin typeface="Times New Roman"/>
                <a:cs typeface="Times New Roman"/>
              </a:rPr>
              <a:t>cause the transition to  </a:t>
            </a:r>
            <a:r>
              <a:rPr sz="1200" spc="-5" dirty="0">
                <a:latin typeface="Times New Roman"/>
                <a:cs typeface="Times New Roman"/>
              </a:rPr>
              <a:t>occur.</a:t>
            </a:r>
            <a:endParaRPr sz="1200" dirty="0">
              <a:latin typeface="Times New Roman"/>
              <a:cs typeface="Times New Roman"/>
            </a:endParaRPr>
          </a:p>
          <a:p>
            <a:pPr marL="12700" marR="8890" algn="just">
              <a:lnSpc>
                <a:spcPct val="102699"/>
              </a:lnSpc>
              <a:spcBef>
                <a:spcPts val="850"/>
              </a:spcBef>
              <a:buAutoNum type="arabicPeriod"/>
              <a:tabLst>
                <a:tab pos="182245" algn="l"/>
              </a:tabLst>
            </a:pPr>
            <a:r>
              <a:rPr sz="1200" b="1" spc="-5" dirty="0">
                <a:latin typeface="Times New Roman"/>
                <a:cs typeface="Times New Roman"/>
              </a:rPr>
              <a:t>Review the behavioral model and </a:t>
            </a:r>
            <a:r>
              <a:rPr sz="1200" b="1" dirty="0">
                <a:latin typeface="Times New Roman"/>
                <a:cs typeface="Times New Roman"/>
              </a:rPr>
              <a:t>note </a:t>
            </a:r>
            <a:r>
              <a:rPr sz="1200" b="1" spc="-5" dirty="0">
                <a:latin typeface="Times New Roman"/>
                <a:cs typeface="Times New Roman"/>
              </a:rPr>
              <a:t>the expected outputs as the software </a:t>
            </a:r>
            <a:r>
              <a:rPr sz="1200" b="1" spc="-10" dirty="0">
                <a:latin typeface="Times New Roman"/>
                <a:cs typeface="Times New Roman"/>
              </a:rPr>
              <a:t>makes </a:t>
            </a:r>
            <a:r>
              <a:rPr sz="1200" b="1" spc="-5" dirty="0">
                <a:latin typeface="Times New Roman"/>
                <a:cs typeface="Times New Roman"/>
              </a:rPr>
              <a:t>the  transition </a:t>
            </a:r>
            <a:r>
              <a:rPr sz="1200" b="1" dirty="0">
                <a:latin typeface="Times New Roman"/>
                <a:cs typeface="Times New Roman"/>
              </a:rPr>
              <a:t>from state to </a:t>
            </a:r>
            <a:r>
              <a:rPr sz="1200" b="1" spc="-5" dirty="0">
                <a:latin typeface="Times New Roman"/>
                <a:cs typeface="Times New Roman"/>
              </a:rPr>
              <a:t>state</a:t>
            </a:r>
            <a:r>
              <a:rPr sz="1200" spc="-5" dirty="0">
                <a:latin typeface="Times New Roman"/>
                <a:cs typeface="Times New Roman"/>
              </a:rPr>
              <a:t>. Recall </a:t>
            </a:r>
            <a:r>
              <a:rPr sz="1200" dirty="0">
                <a:latin typeface="Times New Roman"/>
                <a:cs typeface="Times New Roman"/>
              </a:rPr>
              <a:t>that </a:t>
            </a:r>
            <a:r>
              <a:rPr sz="1200" spc="-5" dirty="0">
                <a:latin typeface="Times New Roman"/>
                <a:cs typeface="Times New Roman"/>
              </a:rPr>
              <a:t>each </a:t>
            </a:r>
            <a:r>
              <a:rPr sz="1200" dirty="0">
                <a:latin typeface="Times New Roman"/>
                <a:cs typeface="Times New Roman"/>
              </a:rPr>
              <a:t>state </a:t>
            </a:r>
            <a:r>
              <a:rPr sz="1200" spc="-5" dirty="0">
                <a:latin typeface="Times New Roman"/>
                <a:cs typeface="Times New Roman"/>
              </a:rPr>
              <a:t>transition is triggered </a:t>
            </a:r>
            <a:r>
              <a:rPr sz="1200" spc="5" dirty="0">
                <a:latin typeface="Times New Roman"/>
                <a:cs typeface="Times New Roman"/>
              </a:rPr>
              <a:t>by</a:t>
            </a:r>
            <a:r>
              <a:rPr sz="1200" spc="-220" dirty="0">
                <a:latin typeface="Times New Roman"/>
                <a:cs typeface="Times New Roman"/>
              </a:rPr>
              <a:t> </a:t>
            </a:r>
            <a:r>
              <a:rPr sz="1200" dirty="0">
                <a:latin typeface="Times New Roman"/>
                <a:cs typeface="Times New Roman"/>
              </a:rPr>
              <a:t>an </a:t>
            </a:r>
            <a:r>
              <a:rPr sz="1200" spc="-5" dirty="0">
                <a:latin typeface="Times New Roman"/>
                <a:cs typeface="Times New Roman"/>
              </a:rPr>
              <a:t>event and </a:t>
            </a:r>
            <a:r>
              <a:rPr sz="1200" dirty="0">
                <a:latin typeface="Times New Roman"/>
                <a:cs typeface="Times New Roman"/>
              </a:rPr>
              <a:t>that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consequence </a:t>
            </a:r>
            <a:r>
              <a:rPr sz="1200" dirty="0">
                <a:latin typeface="Times New Roman"/>
                <a:cs typeface="Times New Roman"/>
              </a:rPr>
              <a:t>of the transition, some function </a:t>
            </a:r>
            <a:r>
              <a:rPr sz="1200" spc="-5" dirty="0">
                <a:latin typeface="Times New Roman"/>
                <a:cs typeface="Times New Roman"/>
              </a:rPr>
              <a:t>is invoked and </a:t>
            </a:r>
            <a:r>
              <a:rPr sz="1200" dirty="0">
                <a:latin typeface="Times New Roman"/>
                <a:cs typeface="Times New Roman"/>
              </a:rPr>
              <a:t>outputs </a:t>
            </a:r>
            <a:r>
              <a:rPr sz="1200" spc="-5" dirty="0">
                <a:latin typeface="Times New Roman"/>
                <a:cs typeface="Times New Roman"/>
              </a:rPr>
              <a:t>are created. For each set </a:t>
            </a:r>
            <a:r>
              <a:rPr sz="1200" dirty="0">
                <a:latin typeface="Times New Roman"/>
                <a:cs typeface="Times New Roman"/>
              </a:rPr>
              <a:t>of  inputs</a:t>
            </a:r>
            <a:r>
              <a:rPr sz="1200" spc="-25" dirty="0">
                <a:latin typeface="Times New Roman"/>
                <a:cs typeface="Times New Roman"/>
              </a:rPr>
              <a:t> </a:t>
            </a:r>
            <a:r>
              <a:rPr sz="1200" spc="-5" dirty="0">
                <a:latin typeface="Times New Roman"/>
                <a:cs typeface="Times New Roman"/>
              </a:rPr>
              <a:t>(test</a:t>
            </a:r>
            <a:r>
              <a:rPr sz="1200" spc="-20" dirty="0">
                <a:latin typeface="Times New Roman"/>
                <a:cs typeface="Times New Roman"/>
              </a:rPr>
              <a:t> </a:t>
            </a:r>
            <a:r>
              <a:rPr sz="1200" spc="-5" dirty="0">
                <a:latin typeface="Times New Roman"/>
                <a:cs typeface="Times New Roman"/>
              </a:rPr>
              <a:t>cases)</a:t>
            </a:r>
            <a:r>
              <a:rPr sz="1200" spc="-10" dirty="0">
                <a:latin typeface="Times New Roman"/>
                <a:cs typeface="Times New Roman"/>
              </a:rPr>
              <a:t> </a:t>
            </a:r>
            <a:r>
              <a:rPr sz="1200" spc="-5" dirty="0">
                <a:latin typeface="Times New Roman"/>
                <a:cs typeface="Times New Roman"/>
              </a:rPr>
              <a:t>you</a:t>
            </a:r>
            <a:r>
              <a:rPr sz="1200" spc="-20" dirty="0">
                <a:latin typeface="Times New Roman"/>
                <a:cs typeface="Times New Roman"/>
              </a:rPr>
              <a:t> </a:t>
            </a:r>
            <a:r>
              <a:rPr sz="1200" spc="-5" dirty="0">
                <a:latin typeface="Times New Roman"/>
                <a:cs typeface="Times New Roman"/>
              </a:rPr>
              <a:t>specified</a:t>
            </a:r>
            <a:r>
              <a:rPr sz="1200" spc="-2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step</a:t>
            </a:r>
            <a:r>
              <a:rPr sz="1200" spc="-25" dirty="0">
                <a:latin typeface="Times New Roman"/>
                <a:cs typeface="Times New Roman"/>
              </a:rPr>
              <a:t> </a:t>
            </a:r>
            <a:r>
              <a:rPr sz="1200" dirty="0">
                <a:latin typeface="Times New Roman"/>
                <a:cs typeface="Times New Roman"/>
              </a:rPr>
              <a:t>2,</a:t>
            </a:r>
            <a:r>
              <a:rPr sz="1200" spc="-20" dirty="0">
                <a:latin typeface="Times New Roman"/>
                <a:cs typeface="Times New Roman"/>
              </a:rPr>
              <a:t> </a:t>
            </a:r>
            <a:r>
              <a:rPr sz="1200" dirty="0">
                <a:latin typeface="Times New Roman"/>
                <a:cs typeface="Times New Roman"/>
              </a:rPr>
              <a:t>specify</a:t>
            </a:r>
            <a:r>
              <a:rPr sz="1200" spc="-4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expected</a:t>
            </a:r>
            <a:r>
              <a:rPr sz="1200" spc="-30" dirty="0">
                <a:latin typeface="Times New Roman"/>
                <a:cs typeface="Times New Roman"/>
              </a:rPr>
              <a:t> </a:t>
            </a:r>
            <a:r>
              <a:rPr sz="1200" dirty="0">
                <a:latin typeface="Times New Roman"/>
                <a:cs typeface="Times New Roman"/>
              </a:rPr>
              <a:t>outputs</a:t>
            </a:r>
            <a:r>
              <a:rPr sz="1200" spc="-20" dirty="0">
                <a:latin typeface="Times New Roman"/>
                <a:cs typeface="Times New Roman"/>
              </a:rPr>
              <a:t> </a:t>
            </a:r>
            <a:r>
              <a:rPr sz="1200" spc="-5" dirty="0">
                <a:latin typeface="Times New Roman"/>
                <a:cs typeface="Times New Roman"/>
              </a:rPr>
              <a:t>as</a:t>
            </a:r>
            <a:r>
              <a:rPr sz="1200" spc="-20" dirty="0">
                <a:latin typeface="Times New Roman"/>
                <a:cs typeface="Times New Roman"/>
              </a:rPr>
              <a:t> </a:t>
            </a:r>
            <a:r>
              <a:rPr sz="1200" dirty="0">
                <a:latin typeface="Times New Roman"/>
                <a:cs typeface="Times New Roman"/>
              </a:rPr>
              <a:t>they</a:t>
            </a:r>
            <a:r>
              <a:rPr sz="1200" spc="-35" dirty="0">
                <a:latin typeface="Times New Roman"/>
                <a:cs typeface="Times New Roman"/>
              </a:rPr>
              <a:t> </a:t>
            </a:r>
            <a:r>
              <a:rPr sz="1200" spc="-5" dirty="0">
                <a:latin typeface="Times New Roman"/>
                <a:cs typeface="Times New Roman"/>
              </a:rPr>
              <a:t>are</a:t>
            </a:r>
            <a:r>
              <a:rPr sz="1200" spc="-20" dirty="0">
                <a:latin typeface="Times New Roman"/>
                <a:cs typeface="Times New Roman"/>
              </a:rPr>
              <a:t> </a:t>
            </a:r>
            <a:r>
              <a:rPr sz="1200" spc="-5" dirty="0">
                <a:latin typeface="Times New Roman"/>
                <a:cs typeface="Times New Roman"/>
              </a:rPr>
              <a:t>characterized</a:t>
            </a:r>
            <a:r>
              <a:rPr sz="1200" spc="-20" dirty="0">
                <a:latin typeface="Times New Roman"/>
                <a:cs typeface="Times New Roman"/>
              </a:rPr>
              <a:t> </a:t>
            </a:r>
            <a:r>
              <a:rPr sz="1200" dirty="0">
                <a:latin typeface="Times New Roman"/>
                <a:cs typeface="Times New Roman"/>
              </a:rPr>
              <a:t>in  the </a:t>
            </a:r>
            <a:r>
              <a:rPr sz="1200" spc="-5" dirty="0">
                <a:latin typeface="Times New Roman"/>
                <a:cs typeface="Times New Roman"/>
              </a:rPr>
              <a:t>behavioral model.</a:t>
            </a:r>
            <a:endParaRPr sz="1200" dirty="0">
              <a:latin typeface="Times New Roman"/>
              <a:cs typeface="Times New Roman"/>
            </a:endParaRPr>
          </a:p>
          <a:p>
            <a:pPr marL="12700" marR="8890" algn="just">
              <a:lnSpc>
                <a:spcPct val="102499"/>
              </a:lnSpc>
              <a:spcBef>
                <a:spcPts val="830"/>
              </a:spcBef>
              <a:buAutoNum type="arabicPeriod"/>
              <a:tabLst>
                <a:tab pos="183515" algn="l"/>
              </a:tabLst>
            </a:pPr>
            <a:r>
              <a:rPr sz="1200" b="1" spc="-5" dirty="0">
                <a:latin typeface="Times New Roman"/>
                <a:cs typeface="Times New Roman"/>
              </a:rPr>
              <a:t>Execute the </a:t>
            </a:r>
            <a:r>
              <a:rPr sz="1200" b="1" dirty="0">
                <a:latin typeface="Times New Roman"/>
                <a:cs typeface="Times New Roman"/>
              </a:rPr>
              <a:t>test cases</a:t>
            </a:r>
            <a:r>
              <a:rPr sz="1200" dirty="0">
                <a:latin typeface="Times New Roman"/>
                <a:cs typeface="Times New Roman"/>
              </a:rPr>
              <a:t>. </a:t>
            </a:r>
            <a:r>
              <a:rPr sz="1200" spc="-5" dirty="0">
                <a:latin typeface="Times New Roman"/>
                <a:cs typeface="Times New Roman"/>
              </a:rPr>
              <a:t>Tests </a:t>
            </a:r>
            <a:r>
              <a:rPr sz="1200" dirty="0">
                <a:latin typeface="Times New Roman"/>
                <a:cs typeface="Times New Roman"/>
              </a:rPr>
              <a:t>can </a:t>
            </a:r>
            <a:r>
              <a:rPr sz="1200" spc="5" dirty="0">
                <a:latin typeface="Times New Roman"/>
                <a:cs typeface="Times New Roman"/>
              </a:rPr>
              <a:t>be </a:t>
            </a:r>
            <a:r>
              <a:rPr sz="1200" dirty="0">
                <a:latin typeface="Times New Roman"/>
                <a:cs typeface="Times New Roman"/>
              </a:rPr>
              <a:t>executed manually or a test </a:t>
            </a:r>
            <a:r>
              <a:rPr sz="1200" spc="5" dirty="0">
                <a:latin typeface="Times New Roman"/>
                <a:cs typeface="Times New Roman"/>
              </a:rPr>
              <a:t>script </a:t>
            </a:r>
            <a:r>
              <a:rPr sz="1200" spc="-5" dirty="0">
                <a:latin typeface="Times New Roman"/>
                <a:cs typeface="Times New Roman"/>
              </a:rPr>
              <a:t>can </a:t>
            </a:r>
            <a:r>
              <a:rPr sz="1200" spc="5" dirty="0">
                <a:latin typeface="Times New Roman"/>
                <a:cs typeface="Times New Roman"/>
              </a:rPr>
              <a:t>be </a:t>
            </a:r>
            <a:r>
              <a:rPr sz="1200" spc="-5" dirty="0">
                <a:latin typeface="Times New Roman"/>
                <a:cs typeface="Times New Roman"/>
              </a:rPr>
              <a:t>created and  executed </a:t>
            </a:r>
            <a:r>
              <a:rPr sz="1200" dirty="0">
                <a:latin typeface="Times New Roman"/>
                <a:cs typeface="Times New Roman"/>
              </a:rPr>
              <a:t>using a testing</a:t>
            </a:r>
            <a:r>
              <a:rPr sz="1200" spc="-35" dirty="0">
                <a:latin typeface="Times New Roman"/>
                <a:cs typeface="Times New Roman"/>
              </a:rPr>
              <a:t> </a:t>
            </a:r>
            <a:r>
              <a:rPr sz="1200" dirty="0">
                <a:latin typeface="Times New Roman"/>
                <a:cs typeface="Times New Roman"/>
              </a:rPr>
              <a:t>tool.</a:t>
            </a:r>
          </a:p>
          <a:p>
            <a:pPr marL="165100" indent="-152400" algn="just">
              <a:lnSpc>
                <a:spcPct val="100000"/>
              </a:lnSpc>
              <a:spcBef>
                <a:spcPts val="875"/>
              </a:spcBef>
              <a:buAutoNum type="arabicPeriod"/>
              <a:tabLst>
                <a:tab pos="165100" algn="l"/>
              </a:tabLst>
            </a:pPr>
            <a:r>
              <a:rPr sz="1200" b="1" spc="-5" dirty="0">
                <a:latin typeface="Times New Roman"/>
                <a:cs typeface="Times New Roman"/>
              </a:rPr>
              <a:t>Compare </a:t>
            </a:r>
            <a:r>
              <a:rPr sz="1200" b="1" dirty="0">
                <a:latin typeface="Times New Roman"/>
                <a:cs typeface="Times New Roman"/>
              </a:rPr>
              <a:t>actual </a:t>
            </a:r>
            <a:r>
              <a:rPr sz="1200" b="1" spc="-5" dirty="0">
                <a:latin typeface="Times New Roman"/>
                <a:cs typeface="Times New Roman"/>
              </a:rPr>
              <a:t>and expected results and </a:t>
            </a:r>
            <a:r>
              <a:rPr sz="1200" b="1" dirty="0">
                <a:latin typeface="Times New Roman"/>
                <a:cs typeface="Times New Roman"/>
              </a:rPr>
              <a:t>take </a:t>
            </a:r>
            <a:r>
              <a:rPr sz="1200" b="1" spc="-5" dirty="0">
                <a:latin typeface="Times New Roman"/>
                <a:cs typeface="Times New Roman"/>
              </a:rPr>
              <a:t>corrective </a:t>
            </a:r>
            <a:r>
              <a:rPr sz="1200" b="1" dirty="0">
                <a:latin typeface="Times New Roman"/>
                <a:cs typeface="Times New Roman"/>
              </a:rPr>
              <a:t>action </a:t>
            </a:r>
            <a:r>
              <a:rPr sz="1200" b="1" spc="-5" dirty="0">
                <a:latin typeface="Times New Roman"/>
                <a:cs typeface="Times New Roman"/>
              </a:rPr>
              <a:t>as</a:t>
            </a:r>
            <a:r>
              <a:rPr sz="1200" b="1" spc="25" dirty="0">
                <a:latin typeface="Times New Roman"/>
                <a:cs typeface="Times New Roman"/>
              </a:rPr>
              <a:t> </a:t>
            </a:r>
            <a:r>
              <a:rPr sz="1200" b="1" spc="-5" dirty="0">
                <a:latin typeface="Times New Roman"/>
                <a:cs typeface="Times New Roman"/>
              </a:rPr>
              <a:t>required.</a:t>
            </a:r>
            <a:endParaRPr sz="1200" dirty="0">
              <a:latin typeface="Times New Roman"/>
              <a:cs typeface="Times New Roman"/>
            </a:endParaRPr>
          </a:p>
          <a:p>
            <a:pPr marL="12700" marR="12065">
              <a:lnSpc>
                <a:spcPct val="102499"/>
              </a:lnSpc>
              <a:spcBef>
                <a:spcPts val="805"/>
              </a:spcBef>
            </a:pPr>
            <a:r>
              <a:rPr sz="1200" spc="-5" dirty="0">
                <a:latin typeface="Times New Roman"/>
                <a:cs typeface="Times New Roman"/>
              </a:rPr>
              <a:t>MBT helps </a:t>
            </a:r>
            <a:r>
              <a:rPr sz="1200" dirty="0">
                <a:latin typeface="Times New Roman"/>
                <a:cs typeface="Times New Roman"/>
              </a:rPr>
              <a:t>to uncover </a:t>
            </a:r>
            <a:r>
              <a:rPr sz="1200" spc="-5" dirty="0">
                <a:latin typeface="Times New Roman"/>
                <a:cs typeface="Times New Roman"/>
              </a:rPr>
              <a:t>errors </a:t>
            </a:r>
            <a:r>
              <a:rPr sz="1200" dirty="0">
                <a:latin typeface="Times New Roman"/>
                <a:cs typeface="Times New Roman"/>
              </a:rPr>
              <a:t>in software behavior, </a:t>
            </a:r>
            <a:r>
              <a:rPr sz="1200" spc="-5" dirty="0">
                <a:latin typeface="Times New Roman"/>
                <a:cs typeface="Times New Roman"/>
              </a:rPr>
              <a:t>and as </a:t>
            </a:r>
            <a:r>
              <a:rPr sz="1200" dirty="0">
                <a:latin typeface="Times New Roman"/>
                <a:cs typeface="Times New Roman"/>
              </a:rPr>
              <a:t>a </a:t>
            </a:r>
            <a:r>
              <a:rPr sz="1200" spc="-5" dirty="0">
                <a:latin typeface="Times New Roman"/>
                <a:cs typeface="Times New Roman"/>
              </a:rPr>
              <a:t>consequence,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extremely </a:t>
            </a:r>
            <a:r>
              <a:rPr sz="1200" spc="-5" dirty="0">
                <a:latin typeface="Times New Roman"/>
                <a:cs typeface="Times New Roman"/>
              </a:rPr>
              <a:t>useful  when </a:t>
            </a:r>
            <a:r>
              <a:rPr sz="1200" dirty="0">
                <a:latin typeface="Times New Roman"/>
                <a:cs typeface="Times New Roman"/>
              </a:rPr>
              <a:t>testing event-driven </a:t>
            </a:r>
            <a:r>
              <a:rPr sz="1200" spc="-5" dirty="0">
                <a:latin typeface="Times New Roman"/>
                <a:cs typeface="Times New Roman"/>
              </a:rPr>
              <a:t>applications.</a:t>
            </a:r>
            <a:endParaRPr sz="1200" dirty="0">
              <a:latin typeface="Times New Roman"/>
              <a:cs typeface="Times New Roman"/>
            </a:endParaRPr>
          </a:p>
          <a:p>
            <a:pPr marL="50800">
              <a:lnSpc>
                <a:spcPct val="100000"/>
              </a:lnSpc>
              <a:spcBef>
                <a:spcPts val="865"/>
              </a:spcBef>
            </a:pPr>
            <a:r>
              <a:rPr sz="1200" b="1" spc="-5" dirty="0">
                <a:latin typeface="Times New Roman"/>
                <a:cs typeface="Times New Roman"/>
              </a:rPr>
              <a:t>TESTING</a:t>
            </a:r>
            <a:r>
              <a:rPr sz="1200" b="1" spc="-20" dirty="0">
                <a:latin typeface="Times New Roman"/>
                <a:cs typeface="Times New Roman"/>
              </a:rPr>
              <a:t> </a:t>
            </a:r>
            <a:r>
              <a:rPr sz="1200" b="1" spc="-5" dirty="0">
                <a:latin typeface="Times New Roman"/>
                <a:cs typeface="Times New Roman"/>
              </a:rPr>
              <a:t>DOCUMENTATION</a:t>
            </a:r>
            <a:endParaRPr sz="1200" dirty="0">
              <a:latin typeface="Times New Roman"/>
              <a:cs typeface="Times New Roman"/>
            </a:endParaRPr>
          </a:p>
          <a:p>
            <a:pPr marL="12700" marR="6985" indent="456565" algn="just">
              <a:lnSpc>
                <a:spcPct val="102899"/>
              </a:lnSpc>
              <a:spcBef>
                <a:spcPts val="800"/>
              </a:spcBef>
            </a:pPr>
            <a:r>
              <a:rPr sz="1200" spc="-5" dirty="0">
                <a:latin typeface="Times New Roman"/>
                <a:cs typeface="Times New Roman"/>
              </a:rPr>
              <a:t>Documentation </a:t>
            </a:r>
            <a:r>
              <a:rPr sz="1200" dirty="0">
                <a:latin typeface="Times New Roman"/>
                <a:cs typeface="Times New Roman"/>
              </a:rPr>
              <a:t>testing can be </a:t>
            </a:r>
            <a:r>
              <a:rPr sz="1200" spc="-5" dirty="0">
                <a:latin typeface="Times New Roman"/>
                <a:cs typeface="Times New Roman"/>
              </a:rPr>
              <a:t>approached </a:t>
            </a:r>
            <a:r>
              <a:rPr sz="1200" dirty="0">
                <a:latin typeface="Times New Roman"/>
                <a:cs typeface="Times New Roman"/>
              </a:rPr>
              <a:t>in </a:t>
            </a:r>
            <a:r>
              <a:rPr sz="1200" spc="-5" dirty="0">
                <a:latin typeface="Times New Roman"/>
                <a:cs typeface="Times New Roman"/>
              </a:rPr>
              <a:t>two phases. </a:t>
            </a:r>
            <a:r>
              <a:rPr sz="1200" dirty="0">
                <a:latin typeface="Times New Roman"/>
                <a:cs typeface="Times New Roman"/>
              </a:rPr>
              <a:t>The </a:t>
            </a:r>
            <a:r>
              <a:rPr sz="1200" spc="-5" dirty="0">
                <a:latin typeface="Times New Roman"/>
                <a:cs typeface="Times New Roman"/>
              </a:rPr>
              <a:t>first phase, </a:t>
            </a:r>
            <a:r>
              <a:rPr sz="1200" dirty="0">
                <a:latin typeface="Times New Roman"/>
                <a:cs typeface="Times New Roman"/>
              </a:rPr>
              <a:t>technical review  </a:t>
            </a:r>
            <a:r>
              <a:rPr sz="1200" spc="-5" dirty="0">
                <a:latin typeface="Times New Roman"/>
                <a:cs typeface="Times New Roman"/>
              </a:rPr>
              <a:t>examines </a:t>
            </a:r>
            <a:r>
              <a:rPr sz="1200" dirty="0">
                <a:latin typeface="Times New Roman"/>
                <a:cs typeface="Times New Roman"/>
              </a:rPr>
              <a:t>the </a:t>
            </a:r>
            <a:r>
              <a:rPr sz="1200" spc="-5" dirty="0">
                <a:latin typeface="Times New Roman"/>
                <a:cs typeface="Times New Roman"/>
              </a:rPr>
              <a:t>document </a:t>
            </a:r>
            <a:r>
              <a:rPr sz="1200" dirty="0">
                <a:latin typeface="Times New Roman"/>
                <a:cs typeface="Times New Roman"/>
              </a:rPr>
              <a:t>for </a:t>
            </a:r>
            <a:r>
              <a:rPr sz="1200" spc="-5" dirty="0">
                <a:latin typeface="Times New Roman"/>
                <a:cs typeface="Times New Roman"/>
              </a:rPr>
              <a:t>editorial clarity. </a:t>
            </a:r>
            <a:r>
              <a:rPr sz="1200" dirty="0">
                <a:latin typeface="Times New Roman"/>
                <a:cs typeface="Times New Roman"/>
              </a:rPr>
              <a:t>The second </a:t>
            </a:r>
            <a:r>
              <a:rPr sz="1200" spc="-5" dirty="0">
                <a:latin typeface="Times New Roman"/>
                <a:cs typeface="Times New Roman"/>
              </a:rPr>
              <a:t>phase, </a:t>
            </a:r>
            <a:r>
              <a:rPr sz="1200" dirty="0">
                <a:latin typeface="Times New Roman"/>
                <a:cs typeface="Times New Roman"/>
              </a:rPr>
              <a:t>live test, </a:t>
            </a:r>
            <a:r>
              <a:rPr sz="1200" spc="-5" dirty="0">
                <a:latin typeface="Times New Roman"/>
                <a:cs typeface="Times New Roman"/>
              </a:rPr>
              <a:t>uses </a:t>
            </a:r>
            <a:r>
              <a:rPr sz="1200" dirty="0">
                <a:latin typeface="Times New Roman"/>
                <a:cs typeface="Times New Roman"/>
              </a:rPr>
              <a:t>the </a:t>
            </a:r>
            <a:r>
              <a:rPr sz="1200" spc="-5" dirty="0">
                <a:latin typeface="Times New Roman"/>
                <a:cs typeface="Times New Roman"/>
              </a:rPr>
              <a:t>documentation  </a:t>
            </a:r>
            <a:r>
              <a:rPr sz="1200" dirty="0">
                <a:latin typeface="Times New Roman"/>
                <a:cs typeface="Times New Roman"/>
              </a:rPr>
              <a:t>in </a:t>
            </a:r>
            <a:r>
              <a:rPr sz="1200" spc="-5" dirty="0">
                <a:latin typeface="Times New Roman"/>
                <a:cs typeface="Times New Roman"/>
              </a:rPr>
              <a:t>conjunction </a:t>
            </a:r>
            <a:r>
              <a:rPr sz="1200" dirty="0">
                <a:latin typeface="Times New Roman"/>
                <a:cs typeface="Times New Roman"/>
              </a:rPr>
              <a:t>with the </a:t>
            </a:r>
            <a:r>
              <a:rPr sz="1200" spc="-5" dirty="0">
                <a:latin typeface="Times New Roman"/>
                <a:cs typeface="Times New Roman"/>
              </a:rPr>
              <a:t>actual program.</a:t>
            </a:r>
            <a:endParaRPr sz="1200" dirty="0">
              <a:latin typeface="Times New Roman"/>
              <a:cs typeface="Times New Roman"/>
            </a:endParaRPr>
          </a:p>
          <a:p>
            <a:pPr marL="12700" marR="6985" indent="456565" algn="just">
              <a:lnSpc>
                <a:spcPct val="103400"/>
              </a:lnSpc>
              <a:spcBef>
                <a:spcPts val="815"/>
              </a:spcBef>
            </a:pPr>
            <a:r>
              <a:rPr sz="1200" spc="-5" dirty="0">
                <a:latin typeface="Times New Roman"/>
                <a:cs typeface="Times New Roman"/>
              </a:rPr>
              <a:t>Surprisingly, </a:t>
            </a:r>
            <a:r>
              <a:rPr sz="1200" dirty="0">
                <a:latin typeface="Times New Roman"/>
                <a:cs typeface="Times New Roman"/>
              </a:rPr>
              <a:t>a live test for </a:t>
            </a:r>
            <a:r>
              <a:rPr sz="1200" spc="-5" dirty="0">
                <a:latin typeface="Times New Roman"/>
                <a:cs typeface="Times New Roman"/>
              </a:rPr>
              <a:t>documentation can </a:t>
            </a:r>
            <a:r>
              <a:rPr sz="1200" dirty="0">
                <a:latin typeface="Times New Roman"/>
                <a:cs typeface="Times New Roman"/>
              </a:rPr>
              <a:t>be </a:t>
            </a:r>
            <a:r>
              <a:rPr sz="1200" spc="-5" dirty="0">
                <a:latin typeface="Times New Roman"/>
                <a:cs typeface="Times New Roman"/>
              </a:rPr>
              <a:t>approached </a:t>
            </a:r>
            <a:r>
              <a:rPr sz="1200" dirty="0">
                <a:latin typeface="Times New Roman"/>
                <a:cs typeface="Times New Roman"/>
              </a:rPr>
              <a:t>using techniques that </a:t>
            </a:r>
            <a:r>
              <a:rPr sz="1200" spc="-5" dirty="0">
                <a:latin typeface="Times New Roman"/>
                <a:cs typeface="Times New Roman"/>
              </a:rPr>
              <a:t>are  analogous </a:t>
            </a:r>
            <a:r>
              <a:rPr sz="1200" dirty="0">
                <a:latin typeface="Times New Roman"/>
                <a:cs typeface="Times New Roman"/>
              </a:rPr>
              <a:t>to many of the </a:t>
            </a:r>
            <a:r>
              <a:rPr sz="1200" spc="-5" dirty="0">
                <a:latin typeface="Times New Roman"/>
                <a:cs typeface="Times New Roman"/>
              </a:rPr>
              <a:t>black-box </a:t>
            </a:r>
            <a:r>
              <a:rPr sz="1200" dirty="0">
                <a:latin typeface="Times New Roman"/>
                <a:cs typeface="Times New Roman"/>
              </a:rPr>
              <a:t>testing methods </a:t>
            </a:r>
            <a:r>
              <a:rPr sz="1200" spc="-5" dirty="0">
                <a:latin typeface="Times New Roman"/>
                <a:cs typeface="Times New Roman"/>
              </a:rPr>
              <a:t>discussed earlier. Graph-based </a:t>
            </a:r>
            <a:r>
              <a:rPr sz="1200" dirty="0">
                <a:latin typeface="Times New Roman"/>
                <a:cs typeface="Times New Roman"/>
              </a:rPr>
              <a:t>testing </a:t>
            </a:r>
            <a:r>
              <a:rPr sz="1200" spc="-5" dirty="0">
                <a:latin typeface="Times New Roman"/>
                <a:cs typeface="Times New Roman"/>
              </a:rPr>
              <a:t>can</a:t>
            </a:r>
            <a:r>
              <a:rPr sz="1200" spc="-100" dirty="0">
                <a:latin typeface="Times New Roman"/>
                <a:cs typeface="Times New Roman"/>
              </a:rPr>
              <a:t> </a:t>
            </a:r>
            <a:r>
              <a:rPr sz="1200" dirty="0">
                <a:latin typeface="Times New Roman"/>
                <a:cs typeface="Times New Roman"/>
              </a:rPr>
              <a:t>be  </a:t>
            </a:r>
            <a:r>
              <a:rPr sz="1200" spc="-5" dirty="0">
                <a:latin typeface="Times New Roman"/>
                <a:cs typeface="Times New Roman"/>
              </a:rPr>
              <a:t>used </a:t>
            </a:r>
            <a:r>
              <a:rPr sz="1200" dirty="0">
                <a:latin typeface="Times New Roman"/>
                <a:cs typeface="Times New Roman"/>
              </a:rPr>
              <a:t>to </a:t>
            </a:r>
            <a:r>
              <a:rPr sz="1200" spc="-5" dirty="0">
                <a:latin typeface="Times New Roman"/>
                <a:cs typeface="Times New Roman"/>
              </a:rPr>
              <a:t>describe </a:t>
            </a:r>
            <a:r>
              <a:rPr sz="1200" dirty="0">
                <a:latin typeface="Times New Roman"/>
                <a:cs typeface="Times New Roman"/>
              </a:rPr>
              <a:t>the </a:t>
            </a:r>
            <a:r>
              <a:rPr sz="1200" spc="-5" dirty="0">
                <a:latin typeface="Times New Roman"/>
                <a:cs typeface="Times New Roman"/>
              </a:rPr>
              <a:t>use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program; </a:t>
            </a:r>
            <a:r>
              <a:rPr sz="1200" dirty="0">
                <a:latin typeface="Times New Roman"/>
                <a:cs typeface="Times New Roman"/>
              </a:rPr>
              <a:t>equivalence partitioning </a:t>
            </a:r>
            <a:r>
              <a:rPr sz="1200" spc="-5" dirty="0">
                <a:latin typeface="Times New Roman"/>
                <a:cs typeface="Times New Roman"/>
              </a:rPr>
              <a:t>and </a:t>
            </a:r>
            <a:r>
              <a:rPr sz="1200" dirty="0">
                <a:latin typeface="Times New Roman"/>
                <a:cs typeface="Times New Roman"/>
              </a:rPr>
              <a:t>boundary </a:t>
            </a:r>
            <a:r>
              <a:rPr sz="1200" spc="-5" dirty="0">
                <a:latin typeface="Times New Roman"/>
                <a:cs typeface="Times New Roman"/>
              </a:rPr>
              <a:t>value </a:t>
            </a:r>
            <a:r>
              <a:rPr sz="1200" dirty="0">
                <a:latin typeface="Times New Roman"/>
                <a:cs typeface="Times New Roman"/>
              </a:rPr>
              <a:t>analysis</a:t>
            </a:r>
            <a:r>
              <a:rPr sz="1200" spc="-170" dirty="0">
                <a:latin typeface="Times New Roman"/>
                <a:cs typeface="Times New Roman"/>
              </a:rPr>
              <a: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used </a:t>
            </a:r>
            <a:r>
              <a:rPr sz="1200" dirty="0">
                <a:latin typeface="Times New Roman"/>
                <a:cs typeface="Times New Roman"/>
              </a:rPr>
              <a:t>to </a:t>
            </a:r>
            <a:r>
              <a:rPr sz="1200" spc="-5" dirty="0">
                <a:latin typeface="Times New Roman"/>
                <a:cs typeface="Times New Roman"/>
              </a:rPr>
              <a:t>define </a:t>
            </a:r>
            <a:r>
              <a:rPr sz="1200" dirty="0">
                <a:latin typeface="Times New Roman"/>
                <a:cs typeface="Times New Roman"/>
              </a:rPr>
              <a:t>various </a:t>
            </a:r>
            <a:r>
              <a:rPr sz="1200" spc="-5" dirty="0">
                <a:latin typeface="Times New Roman"/>
                <a:cs typeface="Times New Roman"/>
              </a:rPr>
              <a:t>classes </a:t>
            </a:r>
            <a:r>
              <a:rPr sz="1200" dirty="0">
                <a:latin typeface="Times New Roman"/>
                <a:cs typeface="Times New Roman"/>
              </a:rPr>
              <a:t>of input </a:t>
            </a:r>
            <a:r>
              <a:rPr sz="1200" spc="-5" dirty="0">
                <a:latin typeface="Times New Roman"/>
                <a:cs typeface="Times New Roman"/>
              </a:rPr>
              <a:t>and associated interactions. MBT can </a:t>
            </a:r>
            <a:r>
              <a:rPr sz="1200" dirty="0">
                <a:latin typeface="Times New Roman"/>
                <a:cs typeface="Times New Roman"/>
              </a:rPr>
              <a:t>be </a:t>
            </a:r>
            <a:r>
              <a:rPr sz="1200" spc="-5" dirty="0">
                <a:latin typeface="Times New Roman"/>
                <a:cs typeface="Times New Roman"/>
              </a:rPr>
              <a:t>used </a:t>
            </a:r>
            <a:r>
              <a:rPr sz="1200" dirty="0">
                <a:latin typeface="Times New Roman"/>
                <a:cs typeface="Times New Roman"/>
              </a:rPr>
              <a:t>to ensure  that</a:t>
            </a:r>
            <a:r>
              <a:rPr sz="1200" spc="-45" dirty="0">
                <a:latin typeface="Times New Roman"/>
                <a:cs typeface="Times New Roman"/>
              </a:rPr>
              <a:t> </a:t>
            </a:r>
            <a:r>
              <a:rPr sz="1200" spc="-5" dirty="0">
                <a:latin typeface="Times New Roman"/>
                <a:cs typeface="Times New Roman"/>
              </a:rPr>
              <a:t>documented</a:t>
            </a:r>
            <a:r>
              <a:rPr sz="1200" spc="-45" dirty="0">
                <a:latin typeface="Times New Roman"/>
                <a:cs typeface="Times New Roman"/>
              </a:rPr>
              <a:t> </a:t>
            </a:r>
            <a:r>
              <a:rPr sz="1200" dirty="0">
                <a:latin typeface="Times New Roman"/>
                <a:cs typeface="Times New Roman"/>
              </a:rPr>
              <a:t>behavior</a:t>
            </a:r>
            <a:r>
              <a:rPr sz="1200" spc="-5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actual</a:t>
            </a:r>
            <a:r>
              <a:rPr sz="1200" spc="-45" dirty="0">
                <a:latin typeface="Times New Roman"/>
                <a:cs typeface="Times New Roman"/>
              </a:rPr>
              <a:t> </a:t>
            </a:r>
            <a:r>
              <a:rPr sz="1200" dirty="0">
                <a:latin typeface="Times New Roman"/>
                <a:cs typeface="Times New Roman"/>
              </a:rPr>
              <a:t>behavior</a:t>
            </a:r>
            <a:r>
              <a:rPr sz="1200" spc="-35" dirty="0">
                <a:latin typeface="Times New Roman"/>
                <a:cs typeface="Times New Roman"/>
              </a:rPr>
              <a:t> </a:t>
            </a:r>
            <a:r>
              <a:rPr sz="1200" dirty="0">
                <a:latin typeface="Times New Roman"/>
                <a:cs typeface="Times New Roman"/>
              </a:rPr>
              <a:t>coincide.</a:t>
            </a:r>
            <a:r>
              <a:rPr sz="1200" spc="-50" dirty="0">
                <a:latin typeface="Times New Roman"/>
                <a:cs typeface="Times New Roman"/>
              </a:rPr>
              <a:t> </a:t>
            </a:r>
            <a:r>
              <a:rPr sz="1200" spc="-5" dirty="0">
                <a:latin typeface="Times New Roman"/>
                <a:cs typeface="Times New Roman"/>
              </a:rPr>
              <a:t>Program</a:t>
            </a:r>
            <a:r>
              <a:rPr sz="1200" spc="-30" dirty="0">
                <a:latin typeface="Times New Roman"/>
                <a:cs typeface="Times New Roman"/>
              </a:rPr>
              <a:t> </a:t>
            </a:r>
            <a:r>
              <a:rPr sz="1200" spc="-5" dirty="0">
                <a:latin typeface="Times New Roman"/>
                <a:cs typeface="Times New Roman"/>
              </a:rPr>
              <a:t>usage</a:t>
            </a:r>
            <a:r>
              <a:rPr sz="1200" spc="-50" dirty="0">
                <a:latin typeface="Times New Roman"/>
                <a:cs typeface="Times New Roman"/>
              </a:rPr>
              <a:t> </a:t>
            </a:r>
            <a:r>
              <a:rPr sz="1200" spc="-5" dirty="0">
                <a:latin typeface="Times New Roman"/>
                <a:cs typeface="Times New Roman"/>
              </a:rPr>
              <a:t>is</a:t>
            </a:r>
            <a:r>
              <a:rPr sz="1200" spc="-35" dirty="0">
                <a:latin typeface="Times New Roman"/>
                <a:cs typeface="Times New Roman"/>
              </a:rPr>
              <a:t> </a:t>
            </a:r>
            <a:r>
              <a:rPr sz="1200" dirty="0">
                <a:latin typeface="Times New Roman"/>
                <a:cs typeface="Times New Roman"/>
              </a:rPr>
              <a:t>then</a:t>
            </a:r>
            <a:r>
              <a:rPr sz="1200" spc="-45" dirty="0">
                <a:latin typeface="Times New Roman"/>
                <a:cs typeface="Times New Roman"/>
              </a:rPr>
              <a:t> </a:t>
            </a:r>
            <a:r>
              <a:rPr sz="1200" spc="-5" dirty="0">
                <a:latin typeface="Times New Roman"/>
                <a:cs typeface="Times New Roman"/>
              </a:rPr>
              <a:t>tracked</a:t>
            </a:r>
            <a:r>
              <a:rPr sz="1200" spc="-45" dirty="0">
                <a:latin typeface="Times New Roman"/>
                <a:cs typeface="Times New Roman"/>
              </a:rPr>
              <a:t> </a:t>
            </a:r>
            <a:r>
              <a:rPr sz="1200" spc="-5" dirty="0">
                <a:latin typeface="Times New Roman"/>
                <a:cs typeface="Times New Roman"/>
              </a:rPr>
              <a:t>through</a:t>
            </a:r>
            <a:r>
              <a:rPr sz="1200" spc="-35" dirty="0">
                <a:latin typeface="Times New Roman"/>
                <a:cs typeface="Times New Roman"/>
              </a:rPr>
              <a:t> </a:t>
            </a:r>
            <a:r>
              <a:rPr sz="1200" dirty="0">
                <a:latin typeface="Times New Roman"/>
                <a:cs typeface="Times New Roman"/>
              </a:rPr>
              <a:t>the  </a:t>
            </a:r>
            <a:r>
              <a:rPr sz="1200" spc="-5" dirty="0">
                <a:latin typeface="Times New Roman"/>
                <a:cs typeface="Times New Roman"/>
              </a:rPr>
              <a:t>documentation.</a:t>
            </a:r>
            <a:endParaRPr sz="1200" dirty="0">
              <a:latin typeface="Times New Roman"/>
              <a:cs typeface="Times New Roman"/>
            </a:endParaRPr>
          </a:p>
        </p:txBody>
      </p:sp>
    </p:spTree>
    <p:extLst>
      <p:ext uri="{BB962C8B-B14F-4D97-AF65-F5344CB8AC3E}">
        <p14:creationId xmlns:p14="http://schemas.microsoft.com/office/powerpoint/2010/main" val="216634743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6713"/>
            <a:ext cx="1265555" cy="239395"/>
          </a:xfrm>
          <a:prstGeom prst="rect">
            <a:avLst/>
          </a:prstGeom>
        </p:spPr>
        <p:txBody>
          <a:bodyPr vert="horz" wrap="square" lIns="0" tIns="12700" rIns="0" bIns="0" rtlCol="0">
            <a:spAutoFit/>
          </a:bodyPr>
          <a:lstStyle/>
          <a:p>
            <a:pPr marL="12700">
              <a:lnSpc>
                <a:spcPct val="100000"/>
              </a:lnSpc>
              <a:spcBef>
                <a:spcPts val="100"/>
              </a:spcBef>
            </a:pPr>
            <a:r>
              <a:rPr sz="1400" b="1" u="heavy" dirty="0">
                <a:uFill>
                  <a:solidFill>
                    <a:srgbClr val="000000"/>
                  </a:solidFill>
                </a:uFill>
                <a:latin typeface="Times New Roman"/>
                <a:cs typeface="Times New Roman"/>
              </a:rPr>
              <a:t>Test</a:t>
            </a:r>
            <a:r>
              <a:rPr sz="1400" b="1" u="heavy" spc="-65" dirty="0">
                <a:uFill>
                  <a:solidFill>
                    <a:srgbClr val="000000"/>
                  </a:solidFill>
                </a:uFill>
                <a:latin typeface="Times New Roman"/>
                <a:cs typeface="Times New Roman"/>
              </a:rPr>
              <a:t> </a:t>
            </a:r>
            <a:r>
              <a:rPr sz="1400" b="1" u="heavy" spc="-5" dirty="0">
                <a:uFill>
                  <a:solidFill>
                    <a:srgbClr val="000000"/>
                  </a:solidFill>
                </a:uFill>
                <a:latin typeface="Times New Roman"/>
                <a:cs typeface="Times New Roman"/>
              </a:rPr>
              <a:t>automation</a:t>
            </a:r>
            <a:endParaRPr sz="1400" dirty="0">
              <a:latin typeface="Times New Roman"/>
              <a:cs typeface="Times New Roman"/>
            </a:endParaRPr>
          </a:p>
        </p:txBody>
      </p:sp>
      <p:sp>
        <p:nvSpPr>
          <p:cNvPr id="5" name="object 5"/>
          <p:cNvSpPr txBox="1"/>
          <p:nvPr/>
        </p:nvSpPr>
        <p:spPr>
          <a:xfrm>
            <a:off x="902004" y="4159122"/>
            <a:ext cx="5970905" cy="4758690"/>
          </a:xfrm>
          <a:prstGeom prst="rect">
            <a:avLst/>
          </a:prstGeom>
        </p:spPr>
        <p:txBody>
          <a:bodyPr vert="horz" wrap="square" lIns="0" tIns="30480" rIns="0" bIns="0" rtlCol="0">
            <a:spAutoFit/>
          </a:bodyPr>
          <a:lstStyle/>
          <a:p>
            <a:pPr marL="469265" indent="-228600" algn="just">
              <a:lnSpc>
                <a:spcPct val="100000"/>
              </a:lnSpc>
              <a:spcBef>
                <a:spcPts val="240"/>
              </a:spcBef>
              <a:buFont typeface="Symbol"/>
              <a:buChar char=""/>
              <a:tabLst>
                <a:tab pos="469900" algn="l"/>
              </a:tabLst>
            </a:pPr>
            <a:r>
              <a:rPr sz="1200" spc="-5" dirty="0" smtClean="0">
                <a:latin typeface="Times New Roman"/>
                <a:cs typeface="Times New Roman"/>
              </a:rPr>
              <a:t>Automated </a:t>
            </a:r>
            <a:r>
              <a:rPr sz="1200" dirty="0" smtClean="0">
                <a:latin typeface="Times New Roman"/>
                <a:cs typeface="Times New Roman"/>
              </a:rPr>
              <a:t>testing </a:t>
            </a:r>
            <a:r>
              <a:rPr sz="1200" spc="-5" dirty="0" smtClean="0">
                <a:latin typeface="Times New Roman"/>
                <a:cs typeface="Times New Roman"/>
              </a:rPr>
              <a:t>(Figure </a:t>
            </a:r>
            <a:r>
              <a:rPr sz="1200" dirty="0" smtClean="0">
                <a:latin typeface="Times New Roman"/>
                <a:cs typeface="Times New Roman"/>
              </a:rPr>
              <a:t>9.4) </a:t>
            </a:r>
            <a:r>
              <a:rPr sz="1200" spc="-5" dirty="0" smtClean="0">
                <a:latin typeface="Times New Roman"/>
                <a:cs typeface="Times New Roman"/>
              </a:rPr>
              <a:t>is based </a:t>
            </a:r>
            <a:r>
              <a:rPr sz="1200" dirty="0" smtClean="0">
                <a:latin typeface="Times New Roman"/>
                <a:cs typeface="Times New Roman"/>
              </a:rPr>
              <a:t>on the idea that </a:t>
            </a:r>
            <a:r>
              <a:rPr sz="1200" spc="-5" dirty="0" smtClean="0">
                <a:latin typeface="Times New Roman"/>
                <a:cs typeface="Times New Roman"/>
              </a:rPr>
              <a:t>tests </a:t>
            </a:r>
            <a:r>
              <a:rPr sz="1200" dirty="0" smtClean="0">
                <a:latin typeface="Times New Roman"/>
                <a:cs typeface="Times New Roman"/>
              </a:rPr>
              <a:t>should be</a:t>
            </a:r>
            <a:r>
              <a:rPr sz="1200" spc="30" dirty="0" smtClean="0">
                <a:latin typeface="Times New Roman"/>
                <a:cs typeface="Times New Roman"/>
              </a:rPr>
              <a:t> </a:t>
            </a:r>
            <a:r>
              <a:rPr sz="1200" spc="-5" dirty="0" smtClean="0">
                <a:latin typeface="Times New Roman"/>
                <a:cs typeface="Times New Roman"/>
              </a:rPr>
              <a:t>executable.</a:t>
            </a:r>
            <a:endParaRPr sz="1200" dirty="0" smtClean="0">
              <a:latin typeface="Times New Roman"/>
              <a:cs typeface="Times New Roman"/>
            </a:endParaRPr>
          </a:p>
          <a:p>
            <a:pPr marL="469265" marR="9525" indent="-228600" algn="just">
              <a:lnSpc>
                <a:spcPct val="103299"/>
              </a:lnSpc>
              <a:spcBef>
                <a:spcPts val="100"/>
              </a:spcBef>
              <a:buFont typeface="Symbol"/>
              <a:buChar char=""/>
              <a:tabLst>
                <a:tab pos="469900" algn="l"/>
              </a:tabLst>
            </a:pPr>
            <a:r>
              <a:rPr sz="1200" spc="-5" dirty="0" smtClean="0">
                <a:latin typeface="Times New Roman"/>
                <a:cs typeface="Times New Roman"/>
              </a:rPr>
              <a:t>An</a:t>
            </a:r>
            <a:r>
              <a:rPr sz="1200" spc="-75" dirty="0" smtClean="0">
                <a:latin typeface="Times New Roman"/>
                <a:cs typeface="Times New Roman"/>
              </a:rPr>
              <a:t> </a:t>
            </a:r>
            <a:r>
              <a:rPr sz="1200" spc="-5" dirty="0" smtClean="0">
                <a:latin typeface="Times New Roman"/>
                <a:cs typeface="Times New Roman"/>
              </a:rPr>
              <a:t>executable</a:t>
            </a:r>
            <a:r>
              <a:rPr sz="1200" spc="-80" dirty="0" smtClean="0">
                <a:latin typeface="Times New Roman"/>
                <a:cs typeface="Times New Roman"/>
              </a:rPr>
              <a:t> </a:t>
            </a:r>
            <a:r>
              <a:rPr sz="1200" dirty="0" smtClean="0">
                <a:latin typeface="Times New Roman"/>
                <a:cs typeface="Times New Roman"/>
              </a:rPr>
              <a:t>test</a:t>
            </a:r>
            <a:r>
              <a:rPr sz="1200" spc="-70" dirty="0" smtClean="0">
                <a:latin typeface="Times New Roman"/>
                <a:cs typeface="Times New Roman"/>
              </a:rPr>
              <a:t> </a:t>
            </a:r>
            <a:r>
              <a:rPr sz="1200" dirty="0" smtClean="0">
                <a:latin typeface="Times New Roman"/>
                <a:cs typeface="Times New Roman"/>
              </a:rPr>
              <a:t>includes</a:t>
            </a:r>
            <a:r>
              <a:rPr sz="1200" spc="-75" dirty="0" smtClean="0">
                <a:latin typeface="Times New Roman"/>
                <a:cs typeface="Times New Roman"/>
              </a:rPr>
              <a:t> </a:t>
            </a:r>
            <a:r>
              <a:rPr sz="1200" dirty="0" smtClean="0">
                <a:latin typeface="Times New Roman"/>
                <a:cs typeface="Times New Roman"/>
              </a:rPr>
              <a:t>the</a:t>
            </a:r>
            <a:r>
              <a:rPr sz="1200" spc="-70" dirty="0" smtClean="0">
                <a:latin typeface="Times New Roman"/>
                <a:cs typeface="Times New Roman"/>
              </a:rPr>
              <a:t> </a:t>
            </a:r>
            <a:r>
              <a:rPr sz="1200" dirty="0" smtClean="0">
                <a:latin typeface="Times New Roman"/>
                <a:cs typeface="Times New Roman"/>
              </a:rPr>
              <a:t>input</a:t>
            </a:r>
            <a:r>
              <a:rPr sz="1200" spc="-70" dirty="0" smtClean="0">
                <a:latin typeface="Times New Roman"/>
                <a:cs typeface="Times New Roman"/>
              </a:rPr>
              <a:t> </a:t>
            </a:r>
            <a:r>
              <a:rPr sz="1200" spc="-5" dirty="0" smtClean="0">
                <a:latin typeface="Times New Roman"/>
                <a:cs typeface="Times New Roman"/>
              </a:rPr>
              <a:t>data</a:t>
            </a:r>
            <a:r>
              <a:rPr sz="1200" spc="-70" dirty="0" smtClean="0">
                <a:latin typeface="Times New Roman"/>
                <a:cs typeface="Times New Roman"/>
              </a:rPr>
              <a:t> </a:t>
            </a:r>
            <a:r>
              <a:rPr sz="1200" dirty="0" smtClean="0">
                <a:latin typeface="Times New Roman"/>
                <a:cs typeface="Times New Roman"/>
              </a:rPr>
              <a:t>to</a:t>
            </a:r>
            <a:r>
              <a:rPr sz="1200" spc="-70" dirty="0" smtClean="0">
                <a:latin typeface="Times New Roman"/>
                <a:cs typeface="Times New Roman"/>
              </a:rPr>
              <a:t> </a:t>
            </a:r>
            <a:r>
              <a:rPr sz="1200" dirty="0" smtClean="0">
                <a:latin typeface="Times New Roman"/>
                <a:cs typeface="Times New Roman"/>
              </a:rPr>
              <a:t>the</a:t>
            </a:r>
            <a:r>
              <a:rPr sz="1200" spc="-60" dirty="0" smtClean="0">
                <a:latin typeface="Times New Roman"/>
                <a:cs typeface="Times New Roman"/>
              </a:rPr>
              <a:t> </a:t>
            </a:r>
            <a:r>
              <a:rPr sz="1200" dirty="0" smtClean="0">
                <a:latin typeface="Times New Roman"/>
                <a:cs typeface="Times New Roman"/>
              </a:rPr>
              <a:t>unit</a:t>
            </a:r>
            <a:r>
              <a:rPr sz="1200" spc="-70" dirty="0" smtClean="0">
                <a:latin typeface="Times New Roman"/>
                <a:cs typeface="Times New Roman"/>
              </a:rPr>
              <a:t> </a:t>
            </a:r>
            <a:r>
              <a:rPr sz="1200" dirty="0" smtClean="0">
                <a:latin typeface="Times New Roman"/>
                <a:cs typeface="Times New Roman"/>
              </a:rPr>
              <a:t>that</a:t>
            </a:r>
            <a:r>
              <a:rPr sz="1200" spc="-70" dirty="0" smtClean="0">
                <a:latin typeface="Times New Roman"/>
                <a:cs typeface="Times New Roman"/>
              </a:rPr>
              <a:t> </a:t>
            </a:r>
            <a:r>
              <a:rPr sz="1200" spc="-5" dirty="0" smtClean="0">
                <a:latin typeface="Times New Roman"/>
                <a:cs typeface="Times New Roman"/>
              </a:rPr>
              <a:t>is</a:t>
            </a:r>
            <a:r>
              <a:rPr sz="1200" spc="-70" dirty="0" smtClean="0">
                <a:latin typeface="Times New Roman"/>
                <a:cs typeface="Times New Roman"/>
              </a:rPr>
              <a:t> </a:t>
            </a:r>
            <a:r>
              <a:rPr sz="1200" spc="-5" dirty="0" smtClean="0">
                <a:latin typeface="Times New Roman"/>
                <a:cs typeface="Times New Roman"/>
              </a:rPr>
              <a:t>being</a:t>
            </a:r>
            <a:r>
              <a:rPr sz="1200" spc="-80" dirty="0" smtClean="0">
                <a:latin typeface="Times New Roman"/>
                <a:cs typeface="Times New Roman"/>
              </a:rPr>
              <a:t> </a:t>
            </a:r>
            <a:r>
              <a:rPr sz="1200" dirty="0" smtClean="0">
                <a:latin typeface="Times New Roman"/>
                <a:cs typeface="Times New Roman"/>
              </a:rPr>
              <a:t>tested,</a:t>
            </a:r>
            <a:r>
              <a:rPr sz="1200" spc="-75" dirty="0" smtClean="0">
                <a:latin typeface="Times New Roman"/>
                <a:cs typeface="Times New Roman"/>
              </a:rPr>
              <a:t> </a:t>
            </a:r>
            <a:r>
              <a:rPr sz="1200" dirty="0" smtClean="0">
                <a:latin typeface="Times New Roman"/>
                <a:cs typeface="Times New Roman"/>
              </a:rPr>
              <a:t>the</a:t>
            </a:r>
            <a:r>
              <a:rPr sz="1200" spc="-70" dirty="0" smtClean="0">
                <a:latin typeface="Times New Roman"/>
                <a:cs typeface="Times New Roman"/>
              </a:rPr>
              <a:t> </a:t>
            </a:r>
            <a:r>
              <a:rPr sz="1200" dirty="0" smtClean="0">
                <a:latin typeface="Times New Roman"/>
                <a:cs typeface="Times New Roman"/>
              </a:rPr>
              <a:t>expected</a:t>
            </a:r>
            <a:r>
              <a:rPr sz="1200" spc="-75" dirty="0" smtClean="0">
                <a:latin typeface="Times New Roman"/>
                <a:cs typeface="Times New Roman"/>
              </a:rPr>
              <a:t> </a:t>
            </a:r>
            <a:r>
              <a:rPr sz="1200" spc="-5" dirty="0" smtClean="0">
                <a:latin typeface="Times New Roman"/>
                <a:cs typeface="Times New Roman"/>
              </a:rPr>
              <a:t>result,  and </a:t>
            </a:r>
            <a:r>
              <a:rPr sz="1200" dirty="0" smtClean="0">
                <a:latin typeface="Times New Roman"/>
                <a:cs typeface="Times New Roman"/>
              </a:rPr>
              <a:t>a </a:t>
            </a:r>
            <a:r>
              <a:rPr sz="1200" spc="-5" dirty="0" smtClean="0">
                <a:latin typeface="Times New Roman"/>
                <a:cs typeface="Times New Roman"/>
              </a:rPr>
              <a:t>check </a:t>
            </a:r>
            <a:r>
              <a:rPr sz="1200" dirty="0" smtClean="0">
                <a:latin typeface="Times New Roman"/>
                <a:cs typeface="Times New Roman"/>
              </a:rPr>
              <a:t>that the unit </a:t>
            </a:r>
            <a:r>
              <a:rPr sz="1200" spc="-5" dirty="0" smtClean="0">
                <a:latin typeface="Times New Roman"/>
                <a:cs typeface="Times New Roman"/>
              </a:rPr>
              <a:t>returns </a:t>
            </a:r>
            <a:r>
              <a:rPr sz="1200" dirty="0" smtClean="0">
                <a:latin typeface="Times New Roman"/>
                <a:cs typeface="Times New Roman"/>
              </a:rPr>
              <a:t>the </a:t>
            </a:r>
            <a:r>
              <a:rPr sz="1200" spc="-5" dirty="0" smtClean="0">
                <a:latin typeface="Times New Roman"/>
                <a:cs typeface="Times New Roman"/>
              </a:rPr>
              <a:t>expected</a:t>
            </a:r>
            <a:r>
              <a:rPr sz="1200" spc="20" dirty="0" smtClean="0">
                <a:latin typeface="Times New Roman"/>
                <a:cs typeface="Times New Roman"/>
              </a:rPr>
              <a:t> </a:t>
            </a:r>
            <a:r>
              <a:rPr sz="1200" dirty="0" smtClean="0">
                <a:latin typeface="Times New Roman"/>
                <a:cs typeface="Times New Roman"/>
              </a:rPr>
              <a:t>result.</a:t>
            </a:r>
          </a:p>
          <a:p>
            <a:pPr marL="469265" marR="11430" indent="-228600" algn="just">
              <a:lnSpc>
                <a:spcPct val="103299"/>
              </a:lnSpc>
              <a:spcBef>
                <a:spcPts val="85"/>
              </a:spcBef>
              <a:buFont typeface="Symbol"/>
              <a:buChar char=""/>
              <a:tabLst>
                <a:tab pos="469900" algn="l"/>
              </a:tabLst>
            </a:pPr>
            <a:r>
              <a:rPr sz="1200" spc="-5" dirty="0" smtClean="0">
                <a:latin typeface="Times New Roman"/>
                <a:cs typeface="Times New Roman"/>
              </a:rPr>
              <a:t>we </a:t>
            </a:r>
            <a:r>
              <a:rPr sz="1200" dirty="0" smtClean="0">
                <a:latin typeface="Times New Roman"/>
                <a:cs typeface="Times New Roman"/>
              </a:rPr>
              <a:t>run the test </a:t>
            </a:r>
            <a:r>
              <a:rPr sz="1200" spc="-5" dirty="0" smtClean="0">
                <a:latin typeface="Times New Roman"/>
                <a:cs typeface="Times New Roman"/>
              </a:rPr>
              <a:t>and </a:t>
            </a:r>
            <a:r>
              <a:rPr sz="1200" dirty="0" smtClean="0">
                <a:latin typeface="Times New Roman"/>
                <a:cs typeface="Times New Roman"/>
              </a:rPr>
              <a:t>the test </a:t>
            </a:r>
            <a:r>
              <a:rPr sz="1200" spc="-5" dirty="0" smtClean="0">
                <a:latin typeface="Times New Roman"/>
                <a:cs typeface="Times New Roman"/>
              </a:rPr>
              <a:t>passes </a:t>
            </a:r>
            <a:r>
              <a:rPr sz="1200" dirty="0" smtClean="0">
                <a:latin typeface="Times New Roman"/>
                <a:cs typeface="Times New Roman"/>
              </a:rPr>
              <a:t>if the unit returns the </a:t>
            </a:r>
            <a:r>
              <a:rPr sz="1200" spc="-5" dirty="0" smtClean="0">
                <a:latin typeface="Times New Roman"/>
                <a:cs typeface="Times New Roman"/>
              </a:rPr>
              <a:t>expected </a:t>
            </a:r>
            <a:r>
              <a:rPr sz="1200" dirty="0" smtClean="0">
                <a:latin typeface="Times New Roman"/>
                <a:cs typeface="Times New Roman"/>
              </a:rPr>
              <a:t>result. </a:t>
            </a:r>
            <a:r>
              <a:rPr sz="1200" spc="-5" dirty="0" smtClean="0">
                <a:latin typeface="Times New Roman"/>
                <a:cs typeface="Times New Roman"/>
              </a:rPr>
              <a:t>Normally, we  should develop hundreds </a:t>
            </a:r>
            <a:r>
              <a:rPr sz="1200" dirty="0" smtClean="0">
                <a:latin typeface="Times New Roman"/>
                <a:cs typeface="Times New Roman"/>
              </a:rPr>
              <a:t>or </a:t>
            </a:r>
            <a:r>
              <a:rPr sz="1200" spc="-5" dirty="0" smtClean="0">
                <a:latin typeface="Times New Roman"/>
                <a:cs typeface="Times New Roman"/>
              </a:rPr>
              <a:t>thousands </a:t>
            </a:r>
            <a:r>
              <a:rPr sz="1200" dirty="0" smtClean="0">
                <a:latin typeface="Times New Roman"/>
                <a:cs typeface="Times New Roman"/>
              </a:rPr>
              <a:t>of </a:t>
            </a:r>
            <a:r>
              <a:rPr sz="1200" spc="-5" dirty="0" smtClean="0">
                <a:latin typeface="Times New Roman"/>
                <a:cs typeface="Times New Roman"/>
              </a:rPr>
              <a:t>executable tests </a:t>
            </a:r>
            <a:r>
              <a:rPr sz="1200" dirty="0" smtClean="0">
                <a:latin typeface="Times New Roman"/>
                <a:cs typeface="Times New Roman"/>
              </a:rPr>
              <a:t>for a software</a:t>
            </a:r>
            <a:r>
              <a:rPr sz="1200" spc="55" dirty="0" smtClean="0">
                <a:latin typeface="Times New Roman"/>
                <a:cs typeface="Times New Roman"/>
              </a:rPr>
              <a:t> </a:t>
            </a:r>
            <a:r>
              <a:rPr sz="1200" dirty="0" smtClean="0">
                <a:latin typeface="Times New Roman"/>
                <a:cs typeface="Times New Roman"/>
              </a:rPr>
              <a:t>product.</a:t>
            </a:r>
          </a:p>
          <a:p>
            <a:pPr marL="469265" marR="10160" indent="-228600" algn="just">
              <a:lnSpc>
                <a:spcPct val="101200"/>
              </a:lnSpc>
              <a:spcBef>
                <a:spcPts val="30"/>
              </a:spcBef>
              <a:buSzPct val="91666"/>
              <a:buFont typeface="Symbol"/>
              <a:buChar char=""/>
              <a:tabLst>
                <a:tab pos="469900" algn="l"/>
              </a:tabLst>
            </a:pPr>
            <a:r>
              <a:rPr sz="1200" dirty="0" smtClean="0">
                <a:latin typeface="Times New Roman"/>
                <a:cs typeface="Times New Roman"/>
              </a:rPr>
              <a:t>The </a:t>
            </a:r>
            <a:r>
              <a:rPr sz="1200" spc="-5" dirty="0" smtClean="0">
                <a:latin typeface="Times New Roman"/>
                <a:cs typeface="Times New Roman"/>
              </a:rPr>
              <a:t>development </a:t>
            </a:r>
            <a:r>
              <a:rPr sz="1200" spc="5" dirty="0" smtClean="0">
                <a:latin typeface="Times New Roman"/>
                <a:cs typeface="Times New Roman"/>
              </a:rPr>
              <a:t>of </a:t>
            </a:r>
            <a:r>
              <a:rPr sz="1200" dirty="0" smtClean="0">
                <a:latin typeface="Times New Roman"/>
                <a:cs typeface="Times New Roman"/>
              </a:rPr>
              <a:t>automated testing </a:t>
            </a:r>
            <a:r>
              <a:rPr sz="1200" spc="-5" dirty="0" smtClean="0">
                <a:latin typeface="Times New Roman"/>
                <a:cs typeface="Times New Roman"/>
              </a:rPr>
              <a:t>frameworks, such as </a:t>
            </a:r>
            <a:r>
              <a:rPr sz="1200" dirty="0" smtClean="0">
                <a:latin typeface="Times New Roman"/>
                <a:cs typeface="Times New Roman"/>
              </a:rPr>
              <a:t>JUnit for Java in the 1990s,  </a:t>
            </a:r>
            <a:r>
              <a:rPr sz="1200" spc="-5" dirty="0" smtClean="0">
                <a:latin typeface="Times New Roman"/>
                <a:cs typeface="Times New Roman"/>
              </a:rPr>
              <a:t>reduced </a:t>
            </a:r>
            <a:r>
              <a:rPr sz="1200" dirty="0" smtClean="0">
                <a:latin typeface="Times New Roman"/>
                <a:cs typeface="Times New Roman"/>
              </a:rPr>
              <a:t>the </a:t>
            </a:r>
            <a:r>
              <a:rPr sz="1200" spc="-5" dirty="0" smtClean="0">
                <a:latin typeface="Times New Roman"/>
                <a:cs typeface="Times New Roman"/>
              </a:rPr>
              <a:t>effort </a:t>
            </a:r>
            <a:r>
              <a:rPr sz="1200" dirty="0" smtClean="0">
                <a:latin typeface="Times New Roman"/>
                <a:cs typeface="Times New Roman"/>
              </a:rPr>
              <a:t>involved in developing executable</a:t>
            </a:r>
            <a:r>
              <a:rPr sz="1200" spc="-15" dirty="0" smtClean="0">
                <a:latin typeface="Times New Roman"/>
                <a:cs typeface="Times New Roman"/>
              </a:rPr>
              <a:t> </a:t>
            </a:r>
            <a:r>
              <a:rPr sz="1200" dirty="0" smtClean="0">
                <a:latin typeface="Times New Roman"/>
                <a:cs typeface="Times New Roman"/>
              </a:rPr>
              <a:t>tests</a:t>
            </a:r>
            <a:r>
              <a:rPr sz="1400" dirty="0" smtClean="0">
                <a:latin typeface="Times New Roman"/>
                <a:cs typeface="Times New Roman"/>
              </a:rPr>
              <a:t>.</a:t>
            </a:r>
          </a:p>
          <a:p>
            <a:pPr marL="469265" marR="8890" indent="-228600" algn="just">
              <a:lnSpc>
                <a:spcPct val="103299"/>
              </a:lnSpc>
              <a:spcBef>
                <a:spcPts val="330"/>
              </a:spcBef>
              <a:buSzPct val="116666"/>
              <a:buFont typeface="Symbol"/>
              <a:buChar char=""/>
              <a:tabLst>
                <a:tab pos="508000" algn="l"/>
              </a:tabLst>
            </a:pPr>
            <a:r>
              <a:rPr dirty="0" smtClean="0"/>
              <a:t>	</a:t>
            </a:r>
            <a:r>
              <a:rPr sz="1200" spc="-5" dirty="0" smtClean="0">
                <a:latin typeface="Times New Roman"/>
                <a:cs typeface="Times New Roman"/>
              </a:rPr>
              <a:t>Testing</a:t>
            </a:r>
            <a:r>
              <a:rPr sz="1200" spc="-75" dirty="0" smtClean="0">
                <a:latin typeface="Times New Roman"/>
                <a:cs typeface="Times New Roman"/>
              </a:rPr>
              <a:t> </a:t>
            </a:r>
            <a:r>
              <a:rPr sz="1200" dirty="0" smtClean="0">
                <a:latin typeface="Times New Roman"/>
                <a:cs typeface="Times New Roman"/>
              </a:rPr>
              <a:t>frameworks</a:t>
            </a:r>
            <a:r>
              <a:rPr sz="1200" spc="-60" dirty="0" smtClean="0">
                <a:latin typeface="Times New Roman"/>
                <a:cs typeface="Times New Roman"/>
              </a:rPr>
              <a:t> </a:t>
            </a:r>
            <a:r>
              <a:rPr sz="1200" dirty="0" smtClean="0">
                <a:latin typeface="Times New Roman"/>
                <a:cs typeface="Times New Roman"/>
              </a:rPr>
              <a:t>are</a:t>
            </a:r>
            <a:r>
              <a:rPr sz="1200" spc="-50" dirty="0" smtClean="0">
                <a:latin typeface="Times New Roman"/>
                <a:cs typeface="Times New Roman"/>
              </a:rPr>
              <a:t> </a:t>
            </a:r>
            <a:r>
              <a:rPr sz="1200" dirty="0" smtClean="0">
                <a:latin typeface="Times New Roman"/>
                <a:cs typeface="Times New Roman"/>
              </a:rPr>
              <a:t>now</a:t>
            </a:r>
            <a:r>
              <a:rPr sz="1200" spc="-65" dirty="0" smtClean="0">
                <a:latin typeface="Times New Roman"/>
                <a:cs typeface="Times New Roman"/>
              </a:rPr>
              <a:t> </a:t>
            </a:r>
            <a:r>
              <a:rPr sz="1200" spc="-5" dirty="0" smtClean="0">
                <a:latin typeface="Times New Roman"/>
                <a:cs typeface="Times New Roman"/>
              </a:rPr>
              <a:t>available</a:t>
            </a:r>
            <a:r>
              <a:rPr sz="1200" spc="-60" dirty="0" smtClean="0">
                <a:latin typeface="Times New Roman"/>
                <a:cs typeface="Times New Roman"/>
              </a:rPr>
              <a:t> </a:t>
            </a:r>
            <a:r>
              <a:rPr sz="1200" dirty="0" smtClean="0">
                <a:latin typeface="Times New Roman"/>
                <a:cs typeface="Times New Roman"/>
              </a:rPr>
              <a:t>for</a:t>
            </a:r>
            <a:r>
              <a:rPr sz="1200" spc="-60" dirty="0" smtClean="0">
                <a:latin typeface="Times New Roman"/>
                <a:cs typeface="Times New Roman"/>
              </a:rPr>
              <a:t> </a:t>
            </a:r>
            <a:r>
              <a:rPr sz="1200" spc="-5" dirty="0" smtClean="0">
                <a:latin typeface="Times New Roman"/>
                <a:cs typeface="Times New Roman"/>
              </a:rPr>
              <a:t>all</a:t>
            </a:r>
            <a:r>
              <a:rPr sz="1200" spc="-60" dirty="0" smtClean="0">
                <a:latin typeface="Times New Roman"/>
                <a:cs typeface="Times New Roman"/>
              </a:rPr>
              <a:t> </a:t>
            </a:r>
            <a:r>
              <a:rPr sz="1200" dirty="0" smtClean="0">
                <a:latin typeface="Times New Roman"/>
                <a:cs typeface="Times New Roman"/>
              </a:rPr>
              <a:t>widely</a:t>
            </a:r>
            <a:r>
              <a:rPr sz="1200" spc="-80" dirty="0" smtClean="0">
                <a:latin typeface="Times New Roman"/>
                <a:cs typeface="Times New Roman"/>
              </a:rPr>
              <a:t> </a:t>
            </a:r>
            <a:r>
              <a:rPr sz="1200" spc="-5" dirty="0" smtClean="0">
                <a:latin typeface="Times New Roman"/>
                <a:cs typeface="Times New Roman"/>
              </a:rPr>
              <a:t>used</a:t>
            </a:r>
            <a:r>
              <a:rPr sz="1200" spc="-55" dirty="0" smtClean="0">
                <a:latin typeface="Times New Roman"/>
                <a:cs typeface="Times New Roman"/>
              </a:rPr>
              <a:t> </a:t>
            </a:r>
            <a:r>
              <a:rPr sz="1200" dirty="0" smtClean="0">
                <a:latin typeface="Times New Roman"/>
                <a:cs typeface="Times New Roman"/>
              </a:rPr>
              <a:t>programming</a:t>
            </a:r>
            <a:r>
              <a:rPr sz="1200" spc="-65" dirty="0" smtClean="0">
                <a:latin typeface="Times New Roman"/>
                <a:cs typeface="Times New Roman"/>
              </a:rPr>
              <a:t> </a:t>
            </a:r>
            <a:r>
              <a:rPr sz="1200" spc="-5" dirty="0" smtClean="0">
                <a:latin typeface="Times New Roman"/>
                <a:cs typeface="Times New Roman"/>
              </a:rPr>
              <a:t>languages.</a:t>
            </a:r>
            <a:r>
              <a:rPr sz="1200" spc="-60" dirty="0" smtClean="0">
                <a:latin typeface="Times New Roman"/>
                <a:cs typeface="Times New Roman"/>
              </a:rPr>
              <a:t> </a:t>
            </a:r>
            <a:r>
              <a:rPr sz="1200" spc="-5" dirty="0" smtClean="0">
                <a:latin typeface="Times New Roman"/>
                <a:cs typeface="Times New Roman"/>
              </a:rPr>
              <a:t>A</a:t>
            </a:r>
            <a:r>
              <a:rPr sz="1200" spc="-60" dirty="0" smtClean="0">
                <a:latin typeface="Times New Roman"/>
                <a:cs typeface="Times New Roman"/>
              </a:rPr>
              <a:t> </a:t>
            </a:r>
            <a:r>
              <a:rPr sz="1200" dirty="0" smtClean="0">
                <a:latin typeface="Times New Roman"/>
                <a:cs typeface="Times New Roman"/>
              </a:rPr>
              <a:t>suite  of </a:t>
            </a:r>
            <a:r>
              <a:rPr sz="1200" spc="-5" dirty="0" smtClean="0">
                <a:latin typeface="Times New Roman"/>
                <a:cs typeface="Times New Roman"/>
              </a:rPr>
              <a:t>hundreds </a:t>
            </a:r>
            <a:r>
              <a:rPr sz="1200" dirty="0" smtClean="0">
                <a:latin typeface="Times New Roman"/>
                <a:cs typeface="Times New Roman"/>
              </a:rPr>
              <a:t>of unit </a:t>
            </a:r>
            <a:r>
              <a:rPr sz="1200" spc="-5" dirty="0" smtClean="0">
                <a:latin typeface="Times New Roman"/>
                <a:cs typeface="Times New Roman"/>
              </a:rPr>
              <a:t>tests, developed </a:t>
            </a:r>
            <a:r>
              <a:rPr sz="1200" dirty="0" smtClean="0">
                <a:latin typeface="Times New Roman"/>
                <a:cs typeface="Times New Roman"/>
              </a:rPr>
              <a:t>using a </a:t>
            </a:r>
            <a:r>
              <a:rPr sz="1200" spc="-5" dirty="0" smtClean="0">
                <a:latin typeface="Times New Roman"/>
                <a:cs typeface="Times New Roman"/>
              </a:rPr>
              <a:t>framework, can </a:t>
            </a:r>
            <a:r>
              <a:rPr sz="1200" dirty="0" smtClean="0">
                <a:latin typeface="Times New Roman"/>
                <a:cs typeface="Times New Roman"/>
              </a:rPr>
              <a:t>be run </a:t>
            </a:r>
            <a:r>
              <a:rPr sz="1200" spc="-5" dirty="0" smtClean="0">
                <a:latin typeface="Times New Roman"/>
                <a:cs typeface="Times New Roman"/>
              </a:rPr>
              <a:t>on </a:t>
            </a:r>
            <a:r>
              <a:rPr sz="1200" dirty="0" smtClean="0">
                <a:latin typeface="Times New Roman"/>
                <a:cs typeface="Times New Roman"/>
              </a:rPr>
              <a:t>a desktop </a:t>
            </a:r>
            <a:r>
              <a:rPr sz="1200" spc="-5" dirty="0" smtClean="0">
                <a:latin typeface="Times New Roman"/>
                <a:cs typeface="Times New Roman"/>
              </a:rPr>
              <a:t>computer  </a:t>
            </a:r>
            <a:r>
              <a:rPr sz="1200" dirty="0" smtClean="0">
                <a:latin typeface="Times New Roman"/>
                <a:cs typeface="Times New Roman"/>
              </a:rPr>
              <a:t>in a </a:t>
            </a:r>
            <a:r>
              <a:rPr sz="1200" spc="-10" dirty="0" smtClean="0">
                <a:latin typeface="Times New Roman"/>
                <a:cs typeface="Times New Roman"/>
              </a:rPr>
              <a:t>few </a:t>
            </a:r>
            <a:r>
              <a:rPr sz="1200" spc="-5" dirty="0" smtClean="0">
                <a:latin typeface="Times New Roman"/>
                <a:cs typeface="Times New Roman"/>
              </a:rPr>
              <a:t>seconds. A test </a:t>
            </a:r>
            <a:r>
              <a:rPr sz="1200" dirty="0" smtClean="0">
                <a:latin typeface="Times New Roman"/>
                <a:cs typeface="Times New Roman"/>
              </a:rPr>
              <a:t>report </a:t>
            </a:r>
            <a:r>
              <a:rPr sz="1200" spc="-5" dirty="0" smtClean="0">
                <a:latin typeface="Times New Roman"/>
                <a:cs typeface="Times New Roman"/>
              </a:rPr>
              <a:t>shows </a:t>
            </a:r>
            <a:r>
              <a:rPr sz="1200" dirty="0" smtClean="0">
                <a:latin typeface="Times New Roman"/>
                <a:cs typeface="Times New Roman"/>
              </a:rPr>
              <a:t>the </a:t>
            </a:r>
            <a:r>
              <a:rPr sz="1200" spc="-5" dirty="0" smtClean="0">
                <a:latin typeface="Times New Roman"/>
                <a:cs typeface="Times New Roman"/>
              </a:rPr>
              <a:t>tests </a:t>
            </a:r>
            <a:r>
              <a:rPr sz="1200" dirty="0" smtClean="0">
                <a:latin typeface="Times New Roman"/>
                <a:cs typeface="Times New Roman"/>
              </a:rPr>
              <a:t>that </a:t>
            </a:r>
            <a:r>
              <a:rPr sz="1200" spc="-5" dirty="0" smtClean="0">
                <a:latin typeface="Times New Roman"/>
                <a:cs typeface="Times New Roman"/>
              </a:rPr>
              <a:t>have passed and</a:t>
            </a:r>
            <a:r>
              <a:rPr sz="1200" spc="75" dirty="0" smtClean="0">
                <a:latin typeface="Times New Roman"/>
                <a:cs typeface="Times New Roman"/>
              </a:rPr>
              <a:t> </a:t>
            </a:r>
            <a:r>
              <a:rPr sz="1200" spc="-5" dirty="0" smtClean="0">
                <a:latin typeface="Times New Roman"/>
                <a:cs typeface="Times New Roman"/>
              </a:rPr>
              <a:t>failed.</a:t>
            </a:r>
            <a:endParaRPr sz="1200" dirty="0" smtClean="0">
              <a:latin typeface="Times New Roman"/>
              <a:cs typeface="Times New Roman"/>
            </a:endParaRPr>
          </a:p>
          <a:p>
            <a:pPr marL="469265" marR="5715" indent="-228600" algn="just">
              <a:lnSpc>
                <a:spcPct val="103299"/>
              </a:lnSpc>
              <a:spcBef>
                <a:spcPts val="290"/>
              </a:spcBef>
              <a:buSzPct val="116666"/>
              <a:buFont typeface="Symbol"/>
              <a:buChar char=""/>
              <a:tabLst>
                <a:tab pos="469900" algn="l"/>
              </a:tabLst>
            </a:pPr>
            <a:r>
              <a:rPr sz="1200" spc="-5" dirty="0" smtClean="0">
                <a:latin typeface="Times New Roman"/>
                <a:cs typeface="Times New Roman"/>
              </a:rPr>
              <a:t>Testing frameworks </a:t>
            </a:r>
            <a:r>
              <a:rPr sz="1200" dirty="0" smtClean="0">
                <a:latin typeface="Times New Roman"/>
                <a:cs typeface="Times New Roman"/>
              </a:rPr>
              <a:t>provide a base </a:t>
            </a:r>
            <a:r>
              <a:rPr sz="1200" spc="-5" dirty="0" smtClean="0">
                <a:latin typeface="Times New Roman"/>
                <a:cs typeface="Times New Roman"/>
              </a:rPr>
              <a:t>class, called something </a:t>
            </a:r>
            <a:r>
              <a:rPr sz="1200" dirty="0" smtClean="0">
                <a:latin typeface="Times New Roman"/>
                <a:cs typeface="Times New Roman"/>
              </a:rPr>
              <a:t>like </a:t>
            </a:r>
            <a:r>
              <a:rPr sz="1200" spc="-5" dirty="0" smtClean="0">
                <a:latin typeface="Times New Roman"/>
                <a:cs typeface="Times New Roman"/>
              </a:rPr>
              <a:t>“</a:t>
            </a:r>
            <a:r>
              <a:rPr sz="1200" spc="-5" dirty="0" err="1" smtClean="0">
                <a:latin typeface="Times New Roman"/>
                <a:cs typeface="Times New Roman"/>
              </a:rPr>
              <a:t>TestCase</a:t>
            </a:r>
            <a:r>
              <a:rPr sz="1200" spc="-5" dirty="0" smtClean="0">
                <a:latin typeface="Times New Roman"/>
                <a:cs typeface="Times New Roman"/>
              </a:rPr>
              <a:t>” </a:t>
            </a:r>
            <a:r>
              <a:rPr sz="1200" dirty="0" smtClean="0">
                <a:latin typeface="Times New Roman"/>
                <a:cs typeface="Times New Roman"/>
              </a:rPr>
              <a:t>that is </a:t>
            </a:r>
            <a:r>
              <a:rPr sz="1200" spc="-5" dirty="0" smtClean="0">
                <a:latin typeface="Times New Roman"/>
                <a:cs typeface="Times New Roman"/>
              </a:rPr>
              <a:t>used </a:t>
            </a:r>
            <a:r>
              <a:rPr sz="1200" spc="10" dirty="0" smtClean="0">
                <a:latin typeface="Times New Roman"/>
                <a:cs typeface="Times New Roman"/>
              </a:rPr>
              <a:t>by  </a:t>
            </a:r>
            <a:r>
              <a:rPr sz="1200" dirty="0" smtClean="0">
                <a:latin typeface="Times New Roman"/>
                <a:cs typeface="Times New Roman"/>
              </a:rPr>
              <a:t>the testing </a:t>
            </a:r>
            <a:r>
              <a:rPr sz="1200" spc="-5" dirty="0" smtClean="0">
                <a:latin typeface="Times New Roman"/>
                <a:cs typeface="Times New Roman"/>
              </a:rPr>
              <a:t>framework. </a:t>
            </a:r>
            <a:r>
              <a:rPr sz="1200" dirty="0" smtClean="0">
                <a:latin typeface="Times New Roman"/>
                <a:cs typeface="Times New Roman"/>
              </a:rPr>
              <a:t>To </a:t>
            </a:r>
            <a:r>
              <a:rPr sz="1200" spc="-5" dirty="0" smtClean="0">
                <a:latin typeface="Times New Roman"/>
                <a:cs typeface="Times New Roman"/>
              </a:rPr>
              <a:t>create an automated </a:t>
            </a:r>
            <a:r>
              <a:rPr sz="1200" dirty="0" smtClean="0">
                <a:latin typeface="Times New Roman"/>
                <a:cs typeface="Times New Roman"/>
              </a:rPr>
              <a:t>test, </a:t>
            </a:r>
            <a:r>
              <a:rPr sz="1200" spc="-10" dirty="0" smtClean="0">
                <a:latin typeface="Times New Roman"/>
                <a:cs typeface="Times New Roman"/>
              </a:rPr>
              <a:t>you </a:t>
            </a:r>
            <a:r>
              <a:rPr sz="1200" spc="-5" dirty="0" smtClean="0">
                <a:latin typeface="Times New Roman"/>
                <a:cs typeface="Times New Roman"/>
              </a:rPr>
              <a:t>define </a:t>
            </a:r>
            <a:r>
              <a:rPr sz="1200" spc="-10" dirty="0" smtClean="0">
                <a:latin typeface="Times New Roman"/>
                <a:cs typeface="Times New Roman"/>
              </a:rPr>
              <a:t>your </a:t>
            </a:r>
            <a:r>
              <a:rPr sz="1200" dirty="0" smtClean="0">
                <a:latin typeface="Times New Roman"/>
                <a:cs typeface="Times New Roman"/>
              </a:rPr>
              <a:t>own test </a:t>
            </a:r>
            <a:r>
              <a:rPr sz="1200" spc="-5" dirty="0" smtClean="0">
                <a:latin typeface="Times New Roman"/>
                <a:cs typeface="Times New Roman"/>
              </a:rPr>
              <a:t>class as </a:t>
            </a:r>
            <a:r>
              <a:rPr sz="1200" dirty="0" smtClean="0">
                <a:latin typeface="Times New Roman"/>
                <a:cs typeface="Times New Roman"/>
              </a:rPr>
              <a:t>a  </a:t>
            </a:r>
            <a:r>
              <a:rPr sz="1200" spc="-5" dirty="0" smtClean="0">
                <a:latin typeface="Times New Roman"/>
                <a:cs typeface="Times New Roman"/>
              </a:rPr>
              <a:t>subclass </a:t>
            </a:r>
            <a:r>
              <a:rPr sz="1200" dirty="0" smtClean="0">
                <a:latin typeface="Times New Roman"/>
                <a:cs typeface="Times New Roman"/>
              </a:rPr>
              <a:t>of this </a:t>
            </a:r>
            <a:r>
              <a:rPr sz="1200" spc="-5" dirty="0" err="1" smtClean="0">
                <a:latin typeface="Times New Roman"/>
                <a:cs typeface="Times New Roman"/>
              </a:rPr>
              <a:t>TestCase</a:t>
            </a:r>
            <a:r>
              <a:rPr sz="1200" spc="-5" dirty="0" smtClean="0">
                <a:latin typeface="Times New Roman"/>
                <a:cs typeface="Times New Roman"/>
              </a:rPr>
              <a:t> class. Testing </a:t>
            </a:r>
            <a:r>
              <a:rPr sz="1200" dirty="0" smtClean="0">
                <a:latin typeface="Times New Roman"/>
                <a:cs typeface="Times New Roman"/>
              </a:rPr>
              <a:t>frameworks include a </a:t>
            </a:r>
            <a:r>
              <a:rPr sz="1200" spc="-5" dirty="0" smtClean="0">
                <a:latin typeface="Times New Roman"/>
                <a:cs typeface="Times New Roman"/>
              </a:rPr>
              <a:t>way </a:t>
            </a:r>
            <a:r>
              <a:rPr sz="1200" dirty="0" smtClean="0">
                <a:latin typeface="Times New Roman"/>
                <a:cs typeface="Times New Roman"/>
              </a:rPr>
              <a:t>of running </a:t>
            </a:r>
            <a:r>
              <a:rPr sz="1200" spc="5" dirty="0" smtClean="0">
                <a:latin typeface="Times New Roman"/>
                <a:cs typeface="Times New Roman"/>
              </a:rPr>
              <a:t>all </a:t>
            </a:r>
            <a:r>
              <a:rPr sz="1200" dirty="0" smtClean="0">
                <a:latin typeface="Times New Roman"/>
                <a:cs typeface="Times New Roman"/>
              </a:rPr>
              <a:t>of the  </a:t>
            </a:r>
            <a:r>
              <a:rPr sz="1200" spc="-5" dirty="0" smtClean="0">
                <a:latin typeface="Times New Roman"/>
                <a:cs typeface="Times New Roman"/>
              </a:rPr>
              <a:t>tests defined </a:t>
            </a:r>
            <a:r>
              <a:rPr sz="1200" dirty="0" smtClean="0">
                <a:latin typeface="Times New Roman"/>
                <a:cs typeface="Times New Roman"/>
              </a:rPr>
              <a:t>in the </a:t>
            </a:r>
            <a:r>
              <a:rPr sz="1200" spc="-5" dirty="0" smtClean="0">
                <a:latin typeface="Times New Roman"/>
                <a:cs typeface="Times New Roman"/>
              </a:rPr>
              <a:t>classes </a:t>
            </a:r>
            <a:r>
              <a:rPr sz="1200" dirty="0" smtClean="0">
                <a:latin typeface="Times New Roman"/>
                <a:cs typeface="Times New Roman"/>
              </a:rPr>
              <a:t>that </a:t>
            </a:r>
            <a:r>
              <a:rPr sz="1200" spc="-5" dirty="0" smtClean="0">
                <a:latin typeface="Times New Roman"/>
                <a:cs typeface="Times New Roman"/>
              </a:rPr>
              <a:t>are based </a:t>
            </a:r>
            <a:r>
              <a:rPr sz="1200" dirty="0" smtClean="0">
                <a:latin typeface="Times New Roman"/>
                <a:cs typeface="Times New Roman"/>
              </a:rPr>
              <a:t>on </a:t>
            </a:r>
            <a:r>
              <a:rPr sz="1200" spc="-5" dirty="0" err="1" smtClean="0">
                <a:latin typeface="Times New Roman"/>
                <a:cs typeface="Times New Roman"/>
              </a:rPr>
              <a:t>TestCase</a:t>
            </a:r>
            <a:r>
              <a:rPr sz="1200" spc="-5" dirty="0" smtClean="0">
                <a:latin typeface="Times New Roman"/>
                <a:cs typeface="Times New Roman"/>
              </a:rPr>
              <a:t> and </a:t>
            </a:r>
            <a:r>
              <a:rPr sz="1200" dirty="0" smtClean="0">
                <a:latin typeface="Times New Roman"/>
                <a:cs typeface="Times New Roman"/>
              </a:rPr>
              <a:t>reporting the </a:t>
            </a:r>
            <a:r>
              <a:rPr sz="1200" spc="-5" dirty="0" smtClean="0">
                <a:latin typeface="Times New Roman"/>
                <a:cs typeface="Times New Roman"/>
              </a:rPr>
              <a:t>results </a:t>
            </a:r>
            <a:r>
              <a:rPr sz="1200" dirty="0" smtClean="0">
                <a:latin typeface="Times New Roman"/>
                <a:cs typeface="Times New Roman"/>
              </a:rPr>
              <a:t>of the</a:t>
            </a:r>
            <a:r>
              <a:rPr sz="1200" spc="-175" dirty="0" smtClean="0">
                <a:latin typeface="Times New Roman"/>
                <a:cs typeface="Times New Roman"/>
              </a:rPr>
              <a:t> </a:t>
            </a:r>
            <a:r>
              <a:rPr sz="1200" spc="-5" dirty="0" smtClean="0">
                <a:latin typeface="Times New Roman"/>
                <a:cs typeface="Times New Roman"/>
              </a:rPr>
              <a:t>tests.</a:t>
            </a:r>
            <a:endParaRPr sz="1200" dirty="0" smtClean="0">
              <a:latin typeface="Times New Roman"/>
              <a:cs typeface="Times New Roman"/>
            </a:endParaRPr>
          </a:p>
          <a:p>
            <a:pPr marL="12700" algn="just">
              <a:lnSpc>
                <a:spcPct val="100000"/>
              </a:lnSpc>
              <a:spcBef>
                <a:spcPts val="819"/>
              </a:spcBef>
            </a:pPr>
            <a:r>
              <a:rPr sz="1400" dirty="0" smtClean="0">
                <a:latin typeface="Times New Roman"/>
                <a:cs typeface="Times New Roman"/>
              </a:rPr>
              <a:t>It </a:t>
            </a:r>
            <a:r>
              <a:rPr sz="1400" spc="-5" dirty="0" smtClean="0">
                <a:latin typeface="Times New Roman"/>
                <a:cs typeface="Times New Roman"/>
              </a:rPr>
              <a:t>is good practice to structure automated tests in three</a:t>
            </a:r>
            <a:r>
              <a:rPr sz="1400" spc="40" dirty="0" smtClean="0">
                <a:latin typeface="Times New Roman"/>
                <a:cs typeface="Times New Roman"/>
              </a:rPr>
              <a:t> </a:t>
            </a:r>
            <a:r>
              <a:rPr sz="1400" spc="-5" dirty="0" smtClean="0">
                <a:latin typeface="Times New Roman"/>
                <a:cs typeface="Times New Roman"/>
              </a:rPr>
              <a:t>parts:</a:t>
            </a:r>
            <a:endParaRPr sz="1400" dirty="0" smtClean="0">
              <a:latin typeface="Times New Roman"/>
              <a:cs typeface="Times New Roman"/>
            </a:endParaRPr>
          </a:p>
          <a:p>
            <a:pPr marL="12700" marR="5080" algn="just">
              <a:lnSpc>
                <a:spcPct val="103200"/>
              </a:lnSpc>
              <a:spcBef>
                <a:spcPts val="815"/>
              </a:spcBef>
              <a:buFont typeface="Times New Roman"/>
              <a:buAutoNum type="arabicPeriod"/>
              <a:tabLst>
                <a:tab pos="210820" algn="l"/>
              </a:tabLst>
            </a:pPr>
            <a:r>
              <a:rPr sz="1400" i="1" spc="-5" dirty="0" smtClean="0">
                <a:latin typeface="Times New Roman"/>
                <a:cs typeface="Times New Roman"/>
              </a:rPr>
              <a:t>Arrange </a:t>
            </a:r>
            <a:r>
              <a:rPr sz="1400" spc="-5" dirty="0" smtClean="0">
                <a:latin typeface="Times New Roman"/>
                <a:cs typeface="Times New Roman"/>
              </a:rPr>
              <a:t>You </a:t>
            </a:r>
            <a:r>
              <a:rPr sz="1400" dirty="0" smtClean="0">
                <a:latin typeface="Times New Roman"/>
                <a:cs typeface="Times New Roman"/>
              </a:rPr>
              <a:t>set up </a:t>
            </a:r>
            <a:r>
              <a:rPr sz="1400" spc="-5" dirty="0" smtClean="0">
                <a:latin typeface="Times New Roman"/>
                <a:cs typeface="Times New Roman"/>
              </a:rPr>
              <a:t>the system </a:t>
            </a:r>
            <a:r>
              <a:rPr sz="1400" dirty="0" smtClean="0">
                <a:latin typeface="Times New Roman"/>
                <a:cs typeface="Times New Roman"/>
              </a:rPr>
              <a:t>to run the </a:t>
            </a:r>
            <a:r>
              <a:rPr sz="1400" spc="-5" dirty="0" smtClean="0">
                <a:latin typeface="Times New Roman"/>
                <a:cs typeface="Times New Roman"/>
              </a:rPr>
              <a:t>test. This involves defining the test  parameters and, </a:t>
            </a:r>
            <a:r>
              <a:rPr sz="1400" dirty="0" smtClean="0">
                <a:latin typeface="Times New Roman"/>
                <a:cs typeface="Times New Roman"/>
              </a:rPr>
              <a:t>if </a:t>
            </a:r>
            <a:r>
              <a:rPr sz="1400" spc="-5" dirty="0" smtClean="0">
                <a:latin typeface="Times New Roman"/>
                <a:cs typeface="Times New Roman"/>
              </a:rPr>
              <a:t>necessary, mock objects that emulate the functionality </a:t>
            </a:r>
            <a:r>
              <a:rPr sz="1400" dirty="0" smtClean="0">
                <a:latin typeface="Times New Roman"/>
                <a:cs typeface="Times New Roman"/>
              </a:rPr>
              <a:t>of code  </a:t>
            </a:r>
            <a:r>
              <a:rPr sz="1400" spc="-5" dirty="0" smtClean="0">
                <a:latin typeface="Times New Roman"/>
                <a:cs typeface="Times New Roman"/>
              </a:rPr>
              <a:t>that </a:t>
            </a:r>
            <a:r>
              <a:rPr sz="1400" dirty="0" smtClean="0">
                <a:latin typeface="Times New Roman"/>
                <a:cs typeface="Times New Roman"/>
              </a:rPr>
              <a:t>has </a:t>
            </a:r>
            <a:r>
              <a:rPr sz="1400" spc="-5" dirty="0" smtClean="0">
                <a:latin typeface="Times New Roman"/>
                <a:cs typeface="Times New Roman"/>
              </a:rPr>
              <a:t>not </a:t>
            </a:r>
            <a:r>
              <a:rPr sz="1400" spc="-10" dirty="0" smtClean="0">
                <a:latin typeface="Times New Roman"/>
                <a:cs typeface="Times New Roman"/>
              </a:rPr>
              <a:t>yet </a:t>
            </a:r>
            <a:r>
              <a:rPr sz="1400" spc="-5" dirty="0" smtClean="0">
                <a:latin typeface="Times New Roman"/>
                <a:cs typeface="Times New Roman"/>
              </a:rPr>
              <a:t>been</a:t>
            </a:r>
            <a:r>
              <a:rPr sz="1400" spc="-15" dirty="0" smtClean="0">
                <a:latin typeface="Times New Roman"/>
                <a:cs typeface="Times New Roman"/>
              </a:rPr>
              <a:t> </a:t>
            </a:r>
            <a:r>
              <a:rPr sz="1400" spc="-5" dirty="0" smtClean="0">
                <a:latin typeface="Times New Roman"/>
                <a:cs typeface="Times New Roman"/>
              </a:rPr>
              <a:t>developed.</a:t>
            </a:r>
            <a:endParaRPr sz="1400" dirty="0" smtClean="0">
              <a:latin typeface="Times New Roman"/>
              <a:cs typeface="Times New Roman"/>
            </a:endParaRPr>
          </a:p>
          <a:p>
            <a:pPr marL="190500" indent="-178435" algn="just">
              <a:lnSpc>
                <a:spcPct val="100000"/>
              </a:lnSpc>
              <a:spcBef>
                <a:spcPts val="860"/>
              </a:spcBef>
              <a:buFont typeface="Times New Roman"/>
              <a:buAutoNum type="arabicPeriod"/>
              <a:tabLst>
                <a:tab pos="191135" algn="l"/>
              </a:tabLst>
            </a:pPr>
            <a:r>
              <a:rPr sz="1400" i="1" spc="-5" dirty="0" smtClean="0">
                <a:latin typeface="Times New Roman"/>
                <a:cs typeface="Times New Roman"/>
              </a:rPr>
              <a:t>Action </a:t>
            </a:r>
            <a:r>
              <a:rPr sz="1400" spc="-5" dirty="0" smtClean="0">
                <a:latin typeface="Times New Roman"/>
                <a:cs typeface="Times New Roman"/>
              </a:rPr>
              <a:t>You call the </a:t>
            </a:r>
            <a:r>
              <a:rPr sz="1400" dirty="0" smtClean="0">
                <a:latin typeface="Times New Roman"/>
                <a:cs typeface="Times New Roman"/>
              </a:rPr>
              <a:t>unit </a:t>
            </a:r>
            <a:r>
              <a:rPr sz="1400" spc="-5" dirty="0" smtClean="0">
                <a:latin typeface="Times New Roman"/>
                <a:cs typeface="Times New Roman"/>
              </a:rPr>
              <a:t>that </a:t>
            </a:r>
            <a:r>
              <a:rPr sz="1400" dirty="0" smtClean="0">
                <a:latin typeface="Times New Roman"/>
                <a:cs typeface="Times New Roman"/>
              </a:rPr>
              <a:t>is </a:t>
            </a:r>
            <a:r>
              <a:rPr sz="1400" spc="-5" dirty="0" smtClean="0">
                <a:latin typeface="Times New Roman"/>
                <a:cs typeface="Times New Roman"/>
              </a:rPr>
              <a:t>being tested with the test</a:t>
            </a:r>
            <a:r>
              <a:rPr sz="1400" spc="5" dirty="0" smtClean="0">
                <a:latin typeface="Times New Roman"/>
                <a:cs typeface="Times New Roman"/>
              </a:rPr>
              <a:t> </a:t>
            </a:r>
            <a:r>
              <a:rPr sz="1400" spc="-5" dirty="0" smtClean="0">
                <a:latin typeface="Times New Roman"/>
                <a:cs typeface="Times New Roman"/>
              </a:rPr>
              <a:t>parameters.</a:t>
            </a:r>
            <a:endParaRPr sz="1400" dirty="0" smtClean="0">
              <a:latin typeface="Times New Roman"/>
              <a:cs typeface="Times New Roman"/>
            </a:endParaRPr>
          </a:p>
          <a:p>
            <a:pPr marL="12700" marR="5715" algn="just">
              <a:lnSpc>
                <a:spcPct val="103499"/>
              </a:lnSpc>
              <a:spcBef>
                <a:spcPts val="795"/>
              </a:spcBef>
              <a:buFont typeface="Times New Roman"/>
              <a:buAutoNum type="arabicPeriod"/>
              <a:tabLst>
                <a:tab pos="193040" algn="l"/>
              </a:tabLst>
            </a:pPr>
            <a:r>
              <a:rPr sz="1400" i="1" spc="-5" dirty="0" smtClean="0">
                <a:latin typeface="Times New Roman"/>
                <a:cs typeface="Times New Roman"/>
              </a:rPr>
              <a:t>Assert </a:t>
            </a:r>
            <a:r>
              <a:rPr sz="1400" spc="-5" dirty="0" smtClean="0">
                <a:latin typeface="Times New Roman"/>
                <a:cs typeface="Times New Roman"/>
              </a:rPr>
              <a:t>You make </a:t>
            </a:r>
            <a:r>
              <a:rPr sz="1400" dirty="0" smtClean="0">
                <a:latin typeface="Times New Roman"/>
                <a:cs typeface="Times New Roman"/>
              </a:rPr>
              <a:t>an </a:t>
            </a:r>
            <a:r>
              <a:rPr sz="1400" spc="-5" dirty="0" smtClean="0">
                <a:latin typeface="Times New Roman"/>
                <a:cs typeface="Times New Roman"/>
              </a:rPr>
              <a:t>assertion about what should hold if the unit </a:t>
            </a:r>
            <a:r>
              <a:rPr sz="1400" spc="5" dirty="0" smtClean="0">
                <a:latin typeface="Times New Roman"/>
                <a:cs typeface="Times New Roman"/>
              </a:rPr>
              <a:t>being </a:t>
            </a:r>
            <a:r>
              <a:rPr sz="1400" spc="-5" dirty="0" smtClean="0">
                <a:latin typeface="Times New Roman"/>
                <a:cs typeface="Times New Roman"/>
              </a:rPr>
              <a:t>tested has  executed</a:t>
            </a:r>
            <a:r>
              <a:rPr sz="1400" spc="-15" dirty="0" smtClean="0">
                <a:latin typeface="Times New Roman"/>
                <a:cs typeface="Times New Roman"/>
              </a:rPr>
              <a:t> </a:t>
            </a:r>
            <a:r>
              <a:rPr sz="1400" spc="-5" dirty="0" smtClean="0">
                <a:latin typeface="Times New Roman"/>
                <a:cs typeface="Times New Roman"/>
              </a:rPr>
              <a:t>successfully.</a:t>
            </a:r>
            <a:endParaRPr sz="1400" dirty="0">
              <a:latin typeface="Times New Roman"/>
              <a:cs typeface="Times New Roman"/>
            </a:endParaRPr>
          </a:p>
        </p:txBody>
      </p:sp>
      <p:sp>
        <p:nvSpPr>
          <p:cNvPr id="6" name="object 6"/>
          <p:cNvSpPr/>
          <p:nvPr/>
        </p:nvSpPr>
        <p:spPr>
          <a:xfrm>
            <a:off x="914400" y="1235963"/>
            <a:ext cx="5894832" cy="2839212"/>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141</a:t>
            </a:fld>
            <a:endParaRPr dirty="0"/>
          </a:p>
        </p:txBody>
      </p:sp>
    </p:spTree>
    <p:extLst>
      <p:ext uri="{BB962C8B-B14F-4D97-AF65-F5344CB8AC3E}">
        <p14:creationId xmlns:p14="http://schemas.microsoft.com/office/powerpoint/2010/main" val="333168019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3665"/>
            <a:ext cx="5972175" cy="4657090"/>
          </a:xfrm>
          <a:prstGeom prst="rect">
            <a:avLst/>
          </a:prstGeom>
        </p:spPr>
        <p:txBody>
          <a:bodyPr vert="horz" wrap="square" lIns="0" tIns="5080" rIns="0" bIns="0" rtlCol="0">
            <a:spAutoFit/>
          </a:bodyPr>
          <a:lstStyle/>
          <a:p>
            <a:pPr marL="12700" marR="13335" algn="just">
              <a:lnSpc>
                <a:spcPct val="103600"/>
              </a:lnSpc>
              <a:spcBef>
                <a:spcPts val="40"/>
              </a:spcBef>
            </a:pPr>
            <a:r>
              <a:rPr sz="1400" dirty="0">
                <a:latin typeface="Times New Roman"/>
                <a:cs typeface="Times New Roman"/>
              </a:rPr>
              <a:t>If </a:t>
            </a:r>
            <a:r>
              <a:rPr sz="1400" spc="-5" dirty="0">
                <a:latin typeface="Times New Roman"/>
                <a:cs typeface="Times New Roman"/>
              </a:rPr>
              <a:t>we </a:t>
            </a:r>
            <a:r>
              <a:rPr sz="1400" dirty="0">
                <a:latin typeface="Times New Roman"/>
                <a:cs typeface="Times New Roman"/>
              </a:rPr>
              <a:t>use </a:t>
            </a:r>
            <a:r>
              <a:rPr sz="1400" spc="-5" dirty="0">
                <a:latin typeface="Times New Roman"/>
                <a:cs typeface="Times New Roman"/>
              </a:rPr>
              <a:t>equivalence partitions to identify </a:t>
            </a:r>
            <a:r>
              <a:rPr sz="1400" dirty="0">
                <a:latin typeface="Times New Roman"/>
                <a:cs typeface="Times New Roman"/>
              </a:rPr>
              <a:t>test </a:t>
            </a:r>
            <a:r>
              <a:rPr sz="1400" spc="-5" dirty="0">
                <a:latin typeface="Times New Roman"/>
                <a:cs typeface="Times New Roman"/>
              </a:rPr>
              <a:t>inputs, we should have several  automated tests based </a:t>
            </a:r>
            <a:r>
              <a:rPr sz="1400" dirty="0">
                <a:latin typeface="Times New Roman"/>
                <a:cs typeface="Times New Roman"/>
              </a:rPr>
              <a:t>on </a:t>
            </a:r>
            <a:r>
              <a:rPr sz="1400" spc="-5" dirty="0">
                <a:latin typeface="Times New Roman"/>
                <a:cs typeface="Times New Roman"/>
              </a:rPr>
              <a:t>correct </a:t>
            </a:r>
            <a:r>
              <a:rPr sz="1400" spc="-10" dirty="0">
                <a:latin typeface="Times New Roman"/>
                <a:cs typeface="Times New Roman"/>
              </a:rPr>
              <a:t>and </a:t>
            </a:r>
            <a:r>
              <a:rPr sz="1400" spc="-5" dirty="0">
                <a:latin typeface="Times New Roman"/>
                <a:cs typeface="Times New Roman"/>
              </a:rPr>
              <a:t>incorrect </a:t>
            </a:r>
            <a:r>
              <a:rPr sz="1400" spc="-10" dirty="0">
                <a:latin typeface="Times New Roman"/>
                <a:cs typeface="Times New Roman"/>
              </a:rPr>
              <a:t>inputs </a:t>
            </a:r>
            <a:r>
              <a:rPr sz="1400" dirty="0">
                <a:latin typeface="Times New Roman"/>
                <a:cs typeface="Times New Roman"/>
              </a:rPr>
              <a:t>from each</a:t>
            </a:r>
            <a:r>
              <a:rPr sz="1400" spc="40" dirty="0">
                <a:latin typeface="Times New Roman"/>
                <a:cs typeface="Times New Roman"/>
              </a:rPr>
              <a:t> </a:t>
            </a:r>
            <a:r>
              <a:rPr sz="1400" spc="-5" dirty="0">
                <a:latin typeface="Times New Roman"/>
                <a:cs typeface="Times New Roman"/>
              </a:rPr>
              <a:t>partition.</a:t>
            </a:r>
            <a:endParaRPr sz="1400" dirty="0">
              <a:latin typeface="Times New Roman"/>
              <a:cs typeface="Times New Roman"/>
            </a:endParaRPr>
          </a:p>
          <a:p>
            <a:pPr marL="12700" marR="5080" algn="just">
              <a:lnSpc>
                <a:spcPct val="104299"/>
              </a:lnSpc>
              <a:spcBef>
                <a:spcPts val="780"/>
              </a:spcBef>
            </a:pPr>
            <a:r>
              <a:rPr sz="1400" spc="-5" dirty="0">
                <a:latin typeface="Times New Roman"/>
                <a:cs typeface="Times New Roman"/>
              </a:rPr>
              <a:t>As</a:t>
            </a:r>
            <a:r>
              <a:rPr sz="1400" spc="-35" dirty="0">
                <a:latin typeface="Times New Roman"/>
                <a:cs typeface="Times New Roman"/>
              </a:rPr>
              <a:t> </a:t>
            </a:r>
            <a:r>
              <a:rPr sz="1400" spc="-5" dirty="0">
                <a:latin typeface="Times New Roman"/>
                <a:cs typeface="Times New Roman"/>
              </a:rPr>
              <a:t>the</a:t>
            </a:r>
            <a:r>
              <a:rPr sz="1400" spc="-40" dirty="0">
                <a:latin typeface="Times New Roman"/>
                <a:cs typeface="Times New Roman"/>
              </a:rPr>
              <a:t> </a:t>
            </a:r>
            <a:r>
              <a:rPr sz="1400" spc="-5" dirty="0">
                <a:latin typeface="Times New Roman"/>
                <a:cs typeface="Times New Roman"/>
              </a:rPr>
              <a:t>point</a:t>
            </a:r>
            <a:r>
              <a:rPr sz="1400" spc="-30" dirty="0">
                <a:latin typeface="Times New Roman"/>
                <a:cs typeface="Times New Roman"/>
              </a:rPr>
              <a:t> </a:t>
            </a:r>
            <a:r>
              <a:rPr sz="1400" spc="-5" dirty="0">
                <a:latin typeface="Times New Roman"/>
                <a:cs typeface="Times New Roman"/>
              </a:rPr>
              <a:t>of</a:t>
            </a:r>
            <a:r>
              <a:rPr sz="1400" spc="-40" dirty="0">
                <a:latin typeface="Times New Roman"/>
                <a:cs typeface="Times New Roman"/>
              </a:rPr>
              <a:t> </a:t>
            </a:r>
            <a:r>
              <a:rPr sz="1400" spc="-5" dirty="0">
                <a:latin typeface="Times New Roman"/>
                <a:cs typeface="Times New Roman"/>
              </a:rPr>
              <a:t>automated</a:t>
            </a:r>
            <a:r>
              <a:rPr sz="1400" spc="-30" dirty="0">
                <a:latin typeface="Times New Roman"/>
                <a:cs typeface="Times New Roman"/>
              </a:rPr>
              <a:t> </a:t>
            </a:r>
            <a:r>
              <a:rPr sz="1400" spc="-5" dirty="0">
                <a:latin typeface="Times New Roman"/>
                <a:cs typeface="Times New Roman"/>
              </a:rPr>
              <a:t>testing</a:t>
            </a:r>
            <a:r>
              <a:rPr sz="1400" spc="-50" dirty="0">
                <a:latin typeface="Times New Roman"/>
                <a:cs typeface="Times New Roman"/>
              </a:rPr>
              <a:t> </a:t>
            </a:r>
            <a:r>
              <a:rPr sz="1400" spc="-5" dirty="0">
                <a:latin typeface="Times New Roman"/>
                <a:cs typeface="Times New Roman"/>
              </a:rPr>
              <a:t>is</a:t>
            </a:r>
            <a:r>
              <a:rPr sz="1400" spc="-30" dirty="0">
                <a:latin typeface="Times New Roman"/>
                <a:cs typeface="Times New Roman"/>
              </a:rPr>
              <a:t> </a:t>
            </a:r>
            <a:r>
              <a:rPr sz="1400" spc="-5" dirty="0">
                <a:latin typeface="Times New Roman"/>
                <a:cs typeface="Times New Roman"/>
              </a:rPr>
              <a:t>to</a:t>
            </a:r>
            <a:r>
              <a:rPr sz="1400" spc="-35" dirty="0">
                <a:latin typeface="Times New Roman"/>
                <a:cs typeface="Times New Roman"/>
              </a:rPr>
              <a:t> </a:t>
            </a:r>
            <a:r>
              <a:rPr sz="1400" spc="-10" dirty="0">
                <a:latin typeface="Times New Roman"/>
                <a:cs typeface="Times New Roman"/>
              </a:rPr>
              <a:t>avoid</a:t>
            </a:r>
            <a:r>
              <a:rPr sz="1400" spc="-30" dirty="0">
                <a:latin typeface="Times New Roman"/>
                <a:cs typeface="Times New Roman"/>
              </a:rPr>
              <a:t> </a:t>
            </a:r>
            <a:r>
              <a:rPr sz="1400" spc="-5" dirty="0">
                <a:latin typeface="Times New Roman"/>
                <a:cs typeface="Times New Roman"/>
              </a:rPr>
              <a:t>the</a:t>
            </a:r>
            <a:r>
              <a:rPr sz="1400" spc="-40" dirty="0">
                <a:latin typeface="Times New Roman"/>
                <a:cs typeface="Times New Roman"/>
              </a:rPr>
              <a:t> </a:t>
            </a:r>
            <a:r>
              <a:rPr sz="1400" spc="-5" dirty="0">
                <a:latin typeface="Times New Roman"/>
                <a:cs typeface="Times New Roman"/>
              </a:rPr>
              <a:t>manual</a:t>
            </a:r>
            <a:r>
              <a:rPr sz="1400" spc="-30" dirty="0">
                <a:latin typeface="Times New Roman"/>
                <a:cs typeface="Times New Roman"/>
              </a:rPr>
              <a:t> </a:t>
            </a:r>
            <a:r>
              <a:rPr sz="1400" spc="-5" dirty="0">
                <a:latin typeface="Times New Roman"/>
                <a:cs typeface="Times New Roman"/>
              </a:rPr>
              <a:t>checking</a:t>
            </a:r>
            <a:r>
              <a:rPr sz="1400" spc="-35" dirty="0">
                <a:latin typeface="Times New Roman"/>
                <a:cs typeface="Times New Roman"/>
              </a:rPr>
              <a:t> </a:t>
            </a:r>
            <a:r>
              <a:rPr sz="1400" dirty="0">
                <a:latin typeface="Times New Roman"/>
                <a:cs typeface="Times New Roman"/>
              </a:rPr>
              <a:t>of</a:t>
            </a:r>
            <a:r>
              <a:rPr sz="1400" spc="-45" dirty="0">
                <a:latin typeface="Times New Roman"/>
                <a:cs typeface="Times New Roman"/>
              </a:rPr>
              <a:t> </a:t>
            </a:r>
            <a:r>
              <a:rPr sz="1400" spc="-5" dirty="0">
                <a:latin typeface="Times New Roman"/>
                <a:cs typeface="Times New Roman"/>
              </a:rPr>
              <a:t>test outputs,</a:t>
            </a:r>
            <a:r>
              <a:rPr sz="1400" spc="-40" dirty="0">
                <a:latin typeface="Times New Roman"/>
                <a:cs typeface="Times New Roman"/>
              </a:rPr>
              <a:t> </a:t>
            </a:r>
            <a:r>
              <a:rPr sz="1400" spc="-5" dirty="0">
                <a:latin typeface="Times New Roman"/>
                <a:cs typeface="Times New Roman"/>
              </a:rPr>
              <a:t>we  can’t</a:t>
            </a:r>
            <a:r>
              <a:rPr sz="1400" spc="-30" dirty="0">
                <a:latin typeface="Times New Roman"/>
                <a:cs typeface="Times New Roman"/>
              </a:rPr>
              <a:t> </a:t>
            </a:r>
            <a:r>
              <a:rPr sz="1400" spc="-5" dirty="0">
                <a:latin typeface="Times New Roman"/>
                <a:cs typeface="Times New Roman"/>
              </a:rPr>
              <a:t>realistically</a:t>
            </a:r>
            <a:r>
              <a:rPr sz="1400" spc="-55" dirty="0">
                <a:latin typeface="Times New Roman"/>
                <a:cs typeface="Times New Roman"/>
              </a:rPr>
              <a:t> </a:t>
            </a:r>
            <a:r>
              <a:rPr sz="1400" spc="-5" dirty="0">
                <a:latin typeface="Times New Roman"/>
                <a:cs typeface="Times New Roman"/>
              </a:rPr>
              <a:t>discover</a:t>
            </a:r>
            <a:r>
              <a:rPr sz="1400" spc="-30" dirty="0">
                <a:latin typeface="Times New Roman"/>
                <a:cs typeface="Times New Roman"/>
              </a:rPr>
              <a:t> </a:t>
            </a:r>
            <a:r>
              <a:rPr sz="1400" spc="-5" dirty="0">
                <a:latin typeface="Times New Roman"/>
                <a:cs typeface="Times New Roman"/>
              </a:rPr>
              <a:t>test</a:t>
            </a:r>
            <a:r>
              <a:rPr sz="1400" spc="-30" dirty="0">
                <a:latin typeface="Times New Roman"/>
                <a:cs typeface="Times New Roman"/>
              </a:rPr>
              <a:t> </a:t>
            </a:r>
            <a:r>
              <a:rPr sz="1400" spc="-5" dirty="0">
                <a:latin typeface="Times New Roman"/>
                <a:cs typeface="Times New Roman"/>
              </a:rPr>
              <a:t>errors</a:t>
            </a:r>
            <a:r>
              <a:rPr sz="1400" spc="-45" dirty="0">
                <a:latin typeface="Times New Roman"/>
                <a:cs typeface="Times New Roman"/>
              </a:rPr>
              <a:t> </a:t>
            </a:r>
            <a:r>
              <a:rPr sz="1400" dirty="0">
                <a:latin typeface="Times New Roman"/>
                <a:cs typeface="Times New Roman"/>
              </a:rPr>
              <a:t>by</a:t>
            </a:r>
            <a:r>
              <a:rPr sz="1400" spc="-50" dirty="0">
                <a:latin typeface="Times New Roman"/>
                <a:cs typeface="Times New Roman"/>
              </a:rPr>
              <a:t> </a:t>
            </a:r>
            <a:r>
              <a:rPr sz="1400" spc="-5" dirty="0">
                <a:latin typeface="Times New Roman"/>
                <a:cs typeface="Times New Roman"/>
              </a:rPr>
              <a:t>running</a:t>
            </a:r>
            <a:r>
              <a:rPr sz="1400" spc="-30" dirty="0">
                <a:latin typeface="Times New Roman"/>
                <a:cs typeface="Times New Roman"/>
              </a:rPr>
              <a:t> </a:t>
            </a:r>
            <a:r>
              <a:rPr sz="1400" spc="-5" dirty="0">
                <a:latin typeface="Times New Roman"/>
                <a:cs typeface="Times New Roman"/>
              </a:rPr>
              <a:t>the</a:t>
            </a:r>
            <a:r>
              <a:rPr sz="1400" spc="-40" dirty="0">
                <a:latin typeface="Times New Roman"/>
                <a:cs typeface="Times New Roman"/>
              </a:rPr>
              <a:t> </a:t>
            </a:r>
            <a:r>
              <a:rPr sz="1400" spc="-5" dirty="0">
                <a:latin typeface="Times New Roman"/>
                <a:cs typeface="Times New Roman"/>
              </a:rPr>
              <a:t>tests.</a:t>
            </a:r>
            <a:r>
              <a:rPr sz="1400" spc="-40" dirty="0">
                <a:latin typeface="Times New Roman"/>
                <a:cs typeface="Times New Roman"/>
              </a:rPr>
              <a:t> </a:t>
            </a:r>
            <a:r>
              <a:rPr sz="1400" spc="-5" dirty="0">
                <a:latin typeface="Times New Roman"/>
                <a:cs typeface="Times New Roman"/>
              </a:rPr>
              <a:t>Therefore,</a:t>
            </a:r>
            <a:r>
              <a:rPr sz="1400" dirty="0">
                <a:latin typeface="Times New Roman"/>
                <a:cs typeface="Times New Roman"/>
              </a:rPr>
              <a:t> </a:t>
            </a:r>
            <a:r>
              <a:rPr sz="1400" spc="-5" dirty="0">
                <a:latin typeface="Times New Roman"/>
                <a:cs typeface="Times New Roman"/>
              </a:rPr>
              <a:t>we</a:t>
            </a:r>
            <a:r>
              <a:rPr sz="1400" spc="-45" dirty="0">
                <a:latin typeface="Times New Roman"/>
                <a:cs typeface="Times New Roman"/>
              </a:rPr>
              <a:t> </a:t>
            </a:r>
            <a:r>
              <a:rPr sz="1400" spc="-5" dirty="0">
                <a:latin typeface="Times New Roman"/>
                <a:cs typeface="Times New Roman"/>
              </a:rPr>
              <a:t>have</a:t>
            </a:r>
            <a:r>
              <a:rPr sz="1400" spc="-35" dirty="0">
                <a:latin typeface="Times New Roman"/>
                <a:cs typeface="Times New Roman"/>
              </a:rPr>
              <a:t> </a:t>
            </a:r>
            <a:r>
              <a:rPr sz="1400" spc="-5" dirty="0">
                <a:latin typeface="Times New Roman"/>
                <a:cs typeface="Times New Roman"/>
              </a:rPr>
              <a:t>to</a:t>
            </a:r>
            <a:r>
              <a:rPr sz="1400" spc="-20" dirty="0">
                <a:latin typeface="Times New Roman"/>
                <a:cs typeface="Times New Roman"/>
              </a:rPr>
              <a:t> </a:t>
            </a:r>
            <a:r>
              <a:rPr sz="1400" b="1" u="heavy" spc="-5" dirty="0">
                <a:uFill>
                  <a:solidFill>
                    <a:srgbClr val="000000"/>
                  </a:solidFill>
                </a:uFill>
                <a:latin typeface="Times New Roman"/>
                <a:cs typeface="Times New Roman"/>
              </a:rPr>
              <a:t>use </a:t>
            </a:r>
            <a:r>
              <a:rPr sz="1400" b="1" spc="-5" dirty="0">
                <a:latin typeface="Times New Roman"/>
                <a:cs typeface="Times New Roman"/>
              </a:rPr>
              <a:t> </a:t>
            </a:r>
            <a:r>
              <a:rPr sz="1400" b="1" u="heavy" spc="-5" dirty="0">
                <a:uFill>
                  <a:solidFill>
                    <a:srgbClr val="000000"/>
                  </a:solidFill>
                </a:uFill>
                <a:latin typeface="Times New Roman"/>
                <a:cs typeface="Times New Roman"/>
              </a:rPr>
              <a:t>two approaches </a:t>
            </a:r>
            <a:r>
              <a:rPr sz="1400" b="1" u="heavy" spc="-10" dirty="0">
                <a:uFill>
                  <a:solidFill>
                    <a:srgbClr val="000000"/>
                  </a:solidFill>
                </a:uFill>
                <a:latin typeface="Times New Roman"/>
                <a:cs typeface="Times New Roman"/>
              </a:rPr>
              <a:t>to </a:t>
            </a:r>
            <a:r>
              <a:rPr sz="1400" b="1" u="heavy" spc="-5" dirty="0">
                <a:uFill>
                  <a:solidFill>
                    <a:srgbClr val="000000"/>
                  </a:solidFill>
                </a:uFill>
                <a:latin typeface="Times New Roman"/>
                <a:cs typeface="Times New Roman"/>
              </a:rPr>
              <a:t>reduce </a:t>
            </a:r>
            <a:r>
              <a:rPr sz="1400" b="1" u="heavy" dirty="0">
                <a:uFill>
                  <a:solidFill>
                    <a:srgbClr val="000000"/>
                  </a:solidFill>
                </a:uFill>
                <a:latin typeface="Times New Roman"/>
                <a:cs typeface="Times New Roman"/>
              </a:rPr>
              <a:t>the </a:t>
            </a:r>
            <a:r>
              <a:rPr sz="1400" b="1" u="heavy" spc="-5" dirty="0">
                <a:uFill>
                  <a:solidFill>
                    <a:srgbClr val="000000"/>
                  </a:solidFill>
                </a:uFill>
                <a:latin typeface="Times New Roman"/>
                <a:cs typeface="Times New Roman"/>
              </a:rPr>
              <a:t>chances </a:t>
            </a:r>
            <a:r>
              <a:rPr sz="1400" b="1" u="heavy" dirty="0">
                <a:uFill>
                  <a:solidFill>
                    <a:srgbClr val="000000"/>
                  </a:solidFill>
                </a:uFill>
                <a:latin typeface="Times New Roman"/>
                <a:cs typeface="Times New Roman"/>
              </a:rPr>
              <a:t>of test</a:t>
            </a:r>
            <a:r>
              <a:rPr sz="1400" b="1" u="heavy" spc="15" dirty="0">
                <a:uFill>
                  <a:solidFill>
                    <a:srgbClr val="000000"/>
                  </a:solidFill>
                </a:uFill>
                <a:latin typeface="Times New Roman"/>
                <a:cs typeface="Times New Roman"/>
              </a:rPr>
              <a:t> </a:t>
            </a:r>
            <a:r>
              <a:rPr sz="1400" b="1" u="heavy" spc="-5" dirty="0">
                <a:uFill>
                  <a:solidFill>
                    <a:srgbClr val="000000"/>
                  </a:solidFill>
                </a:uFill>
                <a:latin typeface="Times New Roman"/>
                <a:cs typeface="Times New Roman"/>
              </a:rPr>
              <a:t>errors:</a:t>
            </a:r>
            <a:endParaRPr sz="1400" dirty="0">
              <a:latin typeface="Times New Roman"/>
              <a:cs typeface="Times New Roman"/>
            </a:endParaRPr>
          </a:p>
          <a:p>
            <a:pPr marL="12700" marR="6350" algn="just">
              <a:lnSpc>
                <a:spcPct val="103600"/>
              </a:lnSpc>
              <a:spcBef>
                <a:spcPts val="770"/>
              </a:spcBef>
              <a:buAutoNum type="arabicPeriod"/>
              <a:tabLst>
                <a:tab pos="191135" algn="l"/>
              </a:tabLst>
            </a:pPr>
            <a:r>
              <a:rPr sz="1400" dirty="0">
                <a:latin typeface="Times New Roman"/>
                <a:cs typeface="Times New Roman"/>
              </a:rPr>
              <a:t>Make </a:t>
            </a:r>
            <a:r>
              <a:rPr sz="1400" spc="-5" dirty="0">
                <a:latin typeface="Times New Roman"/>
                <a:cs typeface="Times New Roman"/>
              </a:rPr>
              <a:t>tests </a:t>
            </a:r>
            <a:r>
              <a:rPr sz="1400" spc="-10" dirty="0">
                <a:latin typeface="Times New Roman"/>
                <a:cs typeface="Times New Roman"/>
              </a:rPr>
              <a:t>as </a:t>
            </a:r>
            <a:r>
              <a:rPr sz="1400" spc="-5" dirty="0">
                <a:latin typeface="Times New Roman"/>
                <a:cs typeface="Times New Roman"/>
              </a:rPr>
              <a:t>simple </a:t>
            </a:r>
            <a:r>
              <a:rPr sz="1400" dirty="0">
                <a:latin typeface="Times New Roman"/>
                <a:cs typeface="Times New Roman"/>
              </a:rPr>
              <a:t>as </a:t>
            </a:r>
            <a:r>
              <a:rPr sz="1400" spc="-5" dirty="0">
                <a:latin typeface="Times New Roman"/>
                <a:cs typeface="Times New Roman"/>
              </a:rPr>
              <a:t>possible. The more complex </a:t>
            </a:r>
            <a:r>
              <a:rPr sz="1400" dirty="0">
                <a:latin typeface="Times New Roman"/>
                <a:cs typeface="Times New Roman"/>
              </a:rPr>
              <a:t>the </a:t>
            </a:r>
            <a:r>
              <a:rPr sz="1400" spc="-5" dirty="0">
                <a:latin typeface="Times New Roman"/>
                <a:cs typeface="Times New Roman"/>
              </a:rPr>
              <a:t>test, </a:t>
            </a:r>
            <a:r>
              <a:rPr sz="1400" dirty="0">
                <a:latin typeface="Times New Roman"/>
                <a:cs typeface="Times New Roman"/>
              </a:rPr>
              <a:t>the </a:t>
            </a:r>
            <a:r>
              <a:rPr sz="1400" spc="-10" dirty="0">
                <a:latin typeface="Times New Roman"/>
                <a:cs typeface="Times New Roman"/>
              </a:rPr>
              <a:t>more </a:t>
            </a:r>
            <a:r>
              <a:rPr sz="1400" spc="-5" dirty="0">
                <a:latin typeface="Times New Roman"/>
                <a:cs typeface="Times New Roman"/>
              </a:rPr>
              <a:t>likely that  </a:t>
            </a:r>
            <a:r>
              <a:rPr sz="1400" dirty="0">
                <a:latin typeface="Times New Roman"/>
                <a:cs typeface="Times New Roman"/>
              </a:rPr>
              <a:t>it</a:t>
            </a:r>
            <a:r>
              <a:rPr sz="1400" spc="-60" dirty="0">
                <a:latin typeface="Times New Roman"/>
                <a:cs typeface="Times New Roman"/>
              </a:rPr>
              <a:t> </a:t>
            </a:r>
            <a:r>
              <a:rPr sz="1400" spc="-5" dirty="0">
                <a:latin typeface="Times New Roman"/>
                <a:cs typeface="Times New Roman"/>
              </a:rPr>
              <a:t>will</a:t>
            </a:r>
            <a:r>
              <a:rPr sz="1400" spc="-55" dirty="0">
                <a:latin typeface="Times New Roman"/>
                <a:cs typeface="Times New Roman"/>
              </a:rPr>
              <a:t> </a:t>
            </a:r>
            <a:r>
              <a:rPr sz="1400" dirty="0">
                <a:latin typeface="Times New Roman"/>
                <a:cs typeface="Times New Roman"/>
              </a:rPr>
              <a:t>be</a:t>
            </a:r>
            <a:r>
              <a:rPr sz="1400" spc="-60" dirty="0">
                <a:latin typeface="Times New Roman"/>
                <a:cs typeface="Times New Roman"/>
              </a:rPr>
              <a:t> </a:t>
            </a:r>
            <a:r>
              <a:rPr sz="1400" spc="-5" dirty="0">
                <a:latin typeface="Times New Roman"/>
                <a:cs typeface="Times New Roman"/>
              </a:rPr>
              <a:t>buggy.</a:t>
            </a:r>
            <a:r>
              <a:rPr sz="1400" spc="-60" dirty="0">
                <a:latin typeface="Times New Roman"/>
                <a:cs typeface="Times New Roman"/>
              </a:rPr>
              <a:t> </a:t>
            </a:r>
            <a:r>
              <a:rPr sz="1400" spc="-5" dirty="0">
                <a:latin typeface="Times New Roman"/>
                <a:cs typeface="Times New Roman"/>
              </a:rPr>
              <a:t>The</a:t>
            </a:r>
            <a:r>
              <a:rPr sz="1400" spc="-60" dirty="0">
                <a:latin typeface="Times New Roman"/>
                <a:cs typeface="Times New Roman"/>
              </a:rPr>
              <a:t> </a:t>
            </a:r>
            <a:r>
              <a:rPr sz="1400" dirty="0">
                <a:latin typeface="Times New Roman"/>
                <a:cs typeface="Times New Roman"/>
              </a:rPr>
              <a:t>test</a:t>
            </a:r>
            <a:r>
              <a:rPr sz="1400" spc="-60" dirty="0">
                <a:latin typeface="Times New Roman"/>
                <a:cs typeface="Times New Roman"/>
              </a:rPr>
              <a:t> </a:t>
            </a:r>
            <a:r>
              <a:rPr sz="1400" spc="-5" dirty="0">
                <a:latin typeface="Times New Roman"/>
                <a:cs typeface="Times New Roman"/>
              </a:rPr>
              <a:t>condition</a:t>
            </a:r>
            <a:r>
              <a:rPr sz="1400" spc="-55" dirty="0">
                <a:latin typeface="Times New Roman"/>
                <a:cs typeface="Times New Roman"/>
              </a:rPr>
              <a:t> </a:t>
            </a:r>
            <a:r>
              <a:rPr sz="1400" spc="-5" dirty="0">
                <a:latin typeface="Times New Roman"/>
                <a:cs typeface="Times New Roman"/>
              </a:rPr>
              <a:t>should</a:t>
            </a:r>
            <a:r>
              <a:rPr sz="1400" spc="-55" dirty="0">
                <a:latin typeface="Times New Roman"/>
                <a:cs typeface="Times New Roman"/>
              </a:rPr>
              <a:t> </a:t>
            </a:r>
            <a:r>
              <a:rPr sz="1400" spc="-5" dirty="0">
                <a:latin typeface="Times New Roman"/>
                <a:cs typeface="Times New Roman"/>
              </a:rPr>
              <a:t>be</a:t>
            </a:r>
            <a:r>
              <a:rPr sz="1400" spc="-60" dirty="0">
                <a:latin typeface="Times New Roman"/>
                <a:cs typeface="Times New Roman"/>
              </a:rPr>
              <a:t> </a:t>
            </a:r>
            <a:r>
              <a:rPr sz="1400" spc="-5" dirty="0">
                <a:latin typeface="Times New Roman"/>
                <a:cs typeface="Times New Roman"/>
              </a:rPr>
              <a:t>immediately</a:t>
            </a:r>
            <a:r>
              <a:rPr sz="1400" spc="-40" dirty="0">
                <a:latin typeface="Times New Roman"/>
                <a:cs typeface="Times New Roman"/>
              </a:rPr>
              <a:t> </a:t>
            </a:r>
            <a:r>
              <a:rPr sz="1400" spc="-5" dirty="0">
                <a:latin typeface="Times New Roman"/>
                <a:cs typeface="Times New Roman"/>
              </a:rPr>
              <a:t>obvious</a:t>
            </a:r>
            <a:r>
              <a:rPr sz="1400" spc="-55" dirty="0">
                <a:latin typeface="Times New Roman"/>
                <a:cs typeface="Times New Roman"/>
              </a:rPr>
              <a:t> </a:t>
            </a:r>
            <a:r>
              <a:rPr sz="1400" spc="-5" dirty="0">
                <a:latin typeface="Times New Roman"/>
                <a:cs typeface="Times New Roman"/>
              </a:rPr>
              <a:t>when</a:t>
            </a:r>
            <a:r>
              <a:rPr sz="1400" spc="-60" dirty="0">
                <a:latin typeface="Times New Roman"/>
                <a:cs typeface="Times New Roman"/>
              </a:rPr>
              <a:t> </a:t>
            </a:r>
            <a:r>
              <a:rPr sz="1400" spc="-5" dirty="0">
                <a:latin typeface="Times New Roman"/>
                <a:cs typeface="Times New Roman"/>
              </a:rPr>
              <a:t>reading</a:t>
            </a:r>
            <a:r>
              <a:rPr sz="1400" spc="-55" dirty="0">
                <a:latin typeface="Times New Roman"/>
                <a:cs typeface="Times New Roman"/>
              </a:rPr>
              <a:t> </a:t>
            </a:r>
            <a:r>
              <a:rPr sz="1400" spc="-5" dirty="0">
                <a:latin typeface="Times New Roman"/>
                <a:cs typeface="Times New Roman"/>
              </a:rPr>
              <a:t>the  code.</a:t>
            </a:r>
            <a:endParaRPr sz="1400" dirty="0">
              <a:latin typeface="Times New Roman"/>
              <a:cs typeface="Times New Roman"/>
            </a:endParaRPr>
          </a:p>
          <a:p>
            <a:pPr marL="12700" marR="5080" algn="just">
              <a:lnSpc>
                <a:spcPct val="103699"/>
              </a:lnSpc>
              <a:spcBef>
                <a:spcPts val="790"/>
              </a:spcBef>
              <a:buAutoNum type="arabicPeriod"/>
              <a:tabLst>
                <a:tab pos="192405" algn="l"/>
              </a:tabLst>
            </a:pPr>
            <a:r>
              <a:rPr sz="1400" dirty="0">
                <a:latin typeface="Times New Roman"/>
                <a:cs typeface="Times New Roman"/>
              </a:rPr>
              <a:t>Review all </a:t>
            </a:r>
            <a:r>
              <a:rPr sz="1400" spc="-5" dirty="0">
                <a:latin typeface="Times New Roman"/>
                <a:cs typeface="Times New Roman"/>
              </a:rPr>
              <a:t>tests </a:t>
            </a:r>
            <a:r>
              <a:rPr sz="1400" spc="-10" dirty="0">
                <a:latin typeface="Times New Roman"/>
                <a:cs typeface="Times New Roman"/>
              </a:rPr>
              <a:t>along </a:t>
            </a:r>
            <a:r>
              <a:rPr sz="1400" spc="-5" dirty="0">
                <a:latin typeface="Times New Roman"/>
                <a:cs typeface="Times New Roman"/>
              </a:rPr>
              <a:t>with the code that they </a:t>
            </a:r>
            <a:r>
              <a:rPr sz="1400" dirty="0">
                <a:latin typeface="Times New Roman"/>
                <a:cs typeface="Times New Roman"/>
              </a:rPr>
              <a:t>test. </a:t>
            </a:r>
            <a:r>
              <a:rPr sz="1400" spc="-5" dirty="0">
                <a:latin typeface="Times New Roman"/>
                <a:cs typeface="Times New Roman"/>
              </a:rPr>
              <a:t>As </a:t>
            </a:r>
            <a:r>
              <a:rPr sz="1400" dirty="0">
                <a:latin typeface="Times New Roman"/>
                <a:cs typeface="Times New Roman"/>
              </a:rPr>
              <a:t>part </a:t>
            </a:r>
            <a:r>
              <a:rPr sz="1400" spc="-5" dirty="0">
                <a:latin typeface="Times New Roman"/>
                <a:cs typeface="Times New Roman"/>
              </a:rPr>
              <a:t>of </a:t>
            </a:r>
            <a:r>
              <a:rPr sz="1400" dirty="0">
                <a:latin typeface="Times New Roman"/>
                <a:cs typeface="Times New Roman"/>
              </a:rPr>
              <a:t>the </a:t>
            </a:r>
            <a:r>
              <a:rPr sz="1400" spc="-5" dirty="0">
                <a:latin typeface="Times New Roman"/>
                <a:cs typeface="Times New Roman"/>
              </a:rPr>
              <a:t>review process,  someone apart from </a:t>
            </a:r>
            <a:r>
              <a:rPr sz="1400" spc="5" dirty="0">
                <a:latin typeface="Times New Roman"/>
                <a:cs typeface="Times New Roman"/>
              </a:rPr>
              <a:t>the </a:t>
            </a:r>
            <a:r>
              <a:rPr sz="1400" spc="-5" dirty="0">
                <a:latin typeface="Times New Roman"/>
                <a:cs typeface="Times New Roman"/>
              </a:rPr>
              <a:t>test programmer </a:t>
            </a:r>
            <a:r>
              <a:rPr sz="1400" dirty="0">
                <a:latin typeface="Times New Roman"/>
                <a:cs typeface="Times New Roman"/>
              </a:rPr>
              <a:t>should </a:t>
            </a:r>
            <a:r>
              <a:rPr sz="1400" spc="-5" dirty="0">
                <a:latin typeface="Times New Roman"/>
                <a:cs typeface="Times New Roman"/>
              </a:rPr>
              <a:t>check the tests </a:t>
            </a:r>
            <a:r>
              <a:rPr sz="1400" dirty="0">
                <a:latin typeface="Times New Roman"/>
                <a:cs typeface="Times New Roman"/>
              </a:rPr>
              <a:t>for</a:t>
            </a:r>
            <a:r>
              <a:rPr sz="1400" spc="30" dirty="0">
                <a:latin typeface="Times New Roman"/>
                <a:cs typeface="Times New Roman"/>
              </a:rPr>
              <a:t> </a:t>
            </a:r>
            <a:r>
              <a:rPr sz="1400" spc="-5" dirty="0">
                <a:latin typeface="Times New Roman"/>
                <a:cs typeface="Times New Roman"/>
              </a:rPr>
              <a:t>correctness.</a:t>
            </a:r>
            <a:endParaRPr sz="1400" dirty="0">
              <a:latin typeface="Times New Roman"/>
              <a:cs typeface="Times New Roman"/>
            </a:endParaRPr>
          </a:p>
          <a:p>
            <a:pPr marL="469265" marR="8255" lvl="1" indent="-228600" algn="just">
              <a:lnSpc>
                <a:spcPct val="103600"/>
              </a:lnSpc>
              <a:spcBef>
                <a:spcPts val="900"/>
              </a:spcBef>
              <a:buFont typeface="Symbol"/>
              <a:buChar char=""/>
              <a:tabLst>
                <a:tab pos="469900" algn="l"/>
              </a:tabLst>
            </a:pPr>
            <a:r>
              <a:rPr sz="1400" spc="-5" dirty="0">
                <a:latin typeface="Times New Roman"/>
                <a:cs typeface="Times New Roman"/>
              </a:rPr>
              <a:t>Regression testing </a:t>
            </a:r>
            <a:r>
              <a:rPr sz="1400" dirty="0">
                <a:latin typeface="Times New Roman"/>
                <a:cs typeface="Times New Roman"/>
              </a:rPr>
              <a:t>is the </a:t>
            </a:r>
            <a:r>
              <a:rPr sz="1400" spc="-5" dirty="0">
                <a:latin typeface="Times New Roman"/>
                <a:cs typeface="Times New Roman"/>
              </a:rPr>
              <a:t>process </a:t>
            </a:r>
            <a:r>
              <a:rPr sz="1400" dirty="0">
                <a:latin typeface="Times New Roman"/>
                <a:cs typeface="Times New Roman"/>
              </a:rPr>
              <a:t>of </a:t>
            </a:r>
            <a:r>
              <a:rPr sz="1400" spc="-5" dirty="0">
                <a:latin typeface="Times New Roman"/>
                <a:cs typeface="Times New Roman"/>
              </a:rPr>
              <a:t>re-running previous tests </a:t>
            </a:r>
            <a:r>
              <a:rPr sz="1400" spc="-10" dirty="0">
                <a:latin typeface="Times New Roman"/>
                <a:cs typeface="Times New Roman"/>
              </a:rPr>
              <a:t>when </a:t>
            </a:r>
            <a:r>
              <a:rPr sz="1400" spc="-5" dirty="0">
                <a:latin typeface="Times New Roman"/>
                <a:cs typeface="Times New Roman"/>
              </a:rPr>
              <a:t>we make  </a:t>
            </a:r>
            <a:r>
              <a:rPr sz="1400" dirty="0">
                <a:latin typeface="Times New Roman"/>
                <a:cs typeface="Times New Roman"/>
              </a:rPr>
              <a:t>a </a:t>
            </a:r>
            <a:r>
              <a:rPr sz="1400" spc="-5" dirty="0">
                <a:latin typeface="Times New Roman"/>
                <a:cs typeface="Times New Roman"/>
              </a:rPr>
              <a:t>change to </a:t>
            </a:r>
            <a:r>
              <a:rPr sz="1400" dirty="0">
                <a:latin typeface="Times New Roman"/>
                <a:cs typeface="Times New Roman"/>
              </a:rPr>
              <a:t>a</a:t>
            </a:r>
            <a:r>
              <a:rPr sz="1400" spc="5" dirty="0">
                <a:latin typeface="Times New Roman"/>
                <a:cs typeface="Times New Roman"/>
              </a:rPr>
              <a:t> </a:t>
            </a:r>
            <a:r>
              <a:rPr sz="1400" spc="-5" dirty="0">
                <a:latin typeface="Times New Roman"/>
                <a:cs typeface="Times New Roman"/>
              </a:rPr>
              <a:t>system.</a:t>
            </a:r>
            <a:endParaRPr sz="1400" dirty="0">
              <a:latin typeface="Times New Roman"/>
              <a:cs typeface="Times New Roman"/>
            </a:endParaRPr>
          </a:p>
          <a:p>
            <a:pPr marL="469265" marR="10795" lvl="1" indent="-228600" algn="just">
              <a:lnSpc>
                <a:spcPct val="103200"/>
              </a:lnSpc>
              <a:spcBef>
                <a:spcPts val="100"/>
              </a:spcBef>
              <a:buFont typeface="Symbol"/>
              <a:buChar char=""/>
              <a:tabLst>
                <a:tab pos="469900" algn="l"/>
              </a:tabLst>
            </a:pPr>
            <a:r>
              <a:rPr sz="1400" spc="-5" dirty="0">
                <a:latin typeface="Times New Roman"/>
                <a:cs typeface="Times New Roman"/>
              </a:rPr>
              <a:t>This testing checks that the change </a:t>
            </a:r>
            <a:r>
              <a:rPr sz="1400" dirty="0">
                <a:latin typeface="Times New Roman"/>
                <a:cs typeface="Times New Roman"/>
              </a:rPr>
              <a:t>has </a:t>
            </a:r>
            <a:r>
              <a:rPr sz="1400" spc="-5" dirty="0">
                <a:latin typeface="Times New Roman"/>
                <a:cs typeface="Times New Roman"/>
              </a:rPr>
              <a:t>not had unexpected side </a:t>
            </a:r>
            <a:r>
              <a:rPr sz="1400" dirty="0">
                <a:latin typeface="Times New Roman"/>
                <a:cs typeface="Times New Roman"/>
              </a:rPr>
              <a:t>effects. </a:t>
            </a:r>
            <a:r>
              <a:rPr sz="1400" spc="-5" dirty="0">
                <a:latin typeface="Times New Roman"/>
                <a:cs typeface="Times New Roman"/>
              </a:rPr>
              <a:t>The  code change may </a:t>
            </a:r>
            <a:r>
              <a:rPr sz="1400" dirty="0">
                <a:latin typeface="Times New Roman"/>
                <a:cs typeface="Times New Roman"/>
              </a:rPr>
              <a:t>have </a:t>
            </a:r>
            <a:r>
              <a:rPr sz="1400" spc="-5" dirty="0">
                <a:latin typeface="Times New Roman"/>
                <a:cs typeface="Times New Roman"/>
              </a:rPr>
              <a:t>inadvertently broken existing code, </a:t>
            </a:r>
            <a:r>
              <a:rPr sz="1400" dirty="0">
                <a:latin typeface="Times New Roman"/>
                <a:cs typeface="Times New Roman"/>
              </a:rPr>
              <a:t>or </a:t>
            </a:r>
            <a:r>
              <a:rPr sz="1400" spc="-5" dirty="0">
                <a:latin typeface="Times New Roman"/>
                <a:cs typeface="Times New Roman"/>
              </a:rPr>
              <a:t>it may </a:t>
            </a:r>
            <a:r>
              <a:rPr sz="1400" dirty="0">
                <a:latin typeface="Times New Roman"/>
                <a:cs typeface="Times New Roman"/>
              </a:rPr>
              <a:t>reveal  </a:t>
            </a:r>
            <a:r>
              <a:rPr sz="1400" spc="-5" dirty="0">
                <a:latin typeface="Times New Roman"/>
                <a:cs typeface="Times New Roman"/>
              </a:rPr>
              <a:t>bugs that were undetected in earlier</a:t>
            </a:r>
            <a:r>
              <a:rPr sz="1400" spc="40" dirty="0">
                <a:latin typeface="Times New Roman"/>
                <a:cs typeface="Times New Roman"/>
              </a:rPr>
              <a:t> </a:t>
            </a:r>
            <a:r>
              <a:rPr sz="1400" spc="-5" dirty="0">
                <a:latin typeface="Times New Roman"/>
                <a:cs typeface="Times New Roman"/>
              </a:rPr>
              <a:t>tests.</a:t>
            </a:r>
            <a:endParaRPr sz="1400" dirty="0">
              <a:latin typeface="Times New Roman"/>
              <a:cs typeface="Times New Roman"/>
            </a:endParaRPr>
          </a:p>
          <a:p>
            <a:pPr marL="469265" marR="9525" lvl="1" indent="-228600" algn="just">
              <a:lnSpc>
                <a:spcPct val="103400"/>
              </a:lnSpc>
              <a:spcBef>
                <a:spcPts val="110"/>
              </a:spcBef>
              <a:buFont typeface="Symbol"/>
              <a:buChar char=""/>
              <a:tabLst>
                <a:tab pos="514350" algn="l"/>
              </a:tabLst>
            </a:pPr>
            <a:r>
              <a:rPr dirty="0"/>
              <a:t>	</a:t>
            </a:r>
            <a:r>
              <a:rPr sz="1400" dirty="0">
                <a:latin typeface="Times New Roman"/>
                <a:cs typeface="Times New Roman"/>
              </a:rPr>
              <a:t>If </a:t>
            </a:r>
            <a:r>
              <a:rPr sz="1400" spc="-5" dirty="0">
                <a:latin typeface="Times New Roman"/>
                <a:cs typeface="Times New Roman"/>
              </a:rPr>
              <a:t>we </a:t>
            </a:r>
            <a:r>
              <a:rPr sz="1400" dirty="0">
                <a:latin typeface="Times New Roman"/>
                <a:cs typeface="Times New Roman"/>
              </a:rPr>
              <a:t>use </a:t>
            </a:r>
            <a:r>
              <a:rPr sz="1400" spc="-5" dirty="0">
                <a:latin typeface="Times New Roman"/>
                <a:cs typeface="Times New Roman"/>
              </a:rPr>
              <a:t>automated tests, regression testing takes very little </a:t>
            </a:r>
            <a:r>
              <a:rPr sz="1400" spc="-10" dirty="0">
                <a:latin typeface="Times New Roman"/>
                <a:cs typeface="Times New Roman"/>
              </a:rPr>
              <a:t>time. </a:t>
            </a:r>
            <a:r>
              <a:rPr sz="1400" dirty="0">
                <a:latin typeface="Times New Roman"/>
                <a:cs typeface="Times New Roman"/>
              </a:rPr>
              <a:t>Therefore,  after</a:t>
            </a:r>
            <a:r>
              <a:rPr sz="1400" spc="-25" dirty="0">
                <a:latin typeface="Times New Roman"/>
                <a:cs typeface="Times New Roman"/>
              </a:rPr>
              <a:t> </a:t>
            </a:r>
            <a:r>
              <a:rPr sz="1400" spc="-5" dirty="0">
                <a:latin typeface="Times New Roman"/>
                <a:cs typeface="Times New Roman"/>
              </a:rPr>
              <a:t>we</a:t>
            </a:r>
            <a:r>
              <a:rPr sz="1400" spc="-30" dirty="0">
                <a:latin typeface="Times New Roman"/>
                <a:cs typeface="Times New Roman"/>
              </a:rPr>
              <a:t> </a:t>
            </a:r>
            <a:r>
              <a:rPr sz="1400" spc="-5" dirty="0">
                <a:latin typeface="Times New Roman"/>
                <a:cs typeface="Times New Roman"/>
              </a:rPr>
              <a:t>make</a:t>
            </a:r>
            <a:r>
              <a:rPr sz="1400" spc="-25" dirty="0">
                <a:latin typeface="Times New Roman"/>
                <a:cs typeface="Times New Roman"/>
              </a:rPr>
              <a:t> </a:t>
            </a:r>
            <a:r>
              <a:rPr sz="1400" dirty="0">
                <a:latin typeface="Times New Roman"/>
                <a:cs typeface="Times New Roman"/>
              </a:rPr>
              <a:t>any</a:t>
            </a:r>
            <a:r>
              <a:rPr sz="1400" spc="-45" dirty="0">
                <a:latin typeface="Times New Roman"/>
                <a:cs typeface="Times New Roman"/>
              </a:rPr>
              <a:t> </a:t>
            </a:r>
            <a:r>
              <a:rPr sz="1400" dirty="0">
                <a:latin typeface="Times New Roman"/>
                <a:cs typeface="Times New Roman"/>
              </a:rPr>
              <a:t>change</a:t>
            </a:r>
            <a:r>
              <a:rPr sz="1400" spc="-25" dirty="0">
                <a:latin typeface="Times New Roman"/>
                <a:cs typeface="Times New Roman"/>
              </a:rPr>
              <a:t> </a:t>
            </a:r>
            <a:r>
              <a:rPr sz="1400" spc="-5" dirty="0">
                <a:latin typeface="Times New Roman"/>
                <a:cs typeface="Times New Roman"/>
              </a:rPr>
              <a:t>to</a:t>
            </a:r>
            <a:r>
              <a:rPr sz="1400" spc="-25" dirty="0">
                <a:latin typeface="Times New Roman"/>
                <a:cs typeface="Times New Roman"/>
              </a:rPr>
              <a:t> </a:t>
            </a:r>
            <a:r>
              <a:rPr sz="1400" spc="-5" dirty="0">
                <a:latin typeface="Times New Roman"/>
                <a:cs typeface="Times New Roman"/>
              </a:rPr>
              <a:t>your</a:t>
            </a:r>
            <a:r>
              <a:rPr sz="1400" spc="-25" dirty="0">
                <a:latin typeface="Times New Roman"/>
                <a:cs typeface="Times New Roman"/>
              </a:rPr>
              <a:t> </a:t>
            </a:r>
            <a:r>
              <a:rPr sz="1400" spc="-5" dirty="0">
                <a:latin typeface="Times New Roman"/>
                <a:cs typeface="Times New Roman"/>
              </a:rPr>
              <a:t>code,</a:t>
            </a:r>
            <a:r>
              <a:rPr sz="1400" spc="-30" dirty="0">
                <a:latin typeface="Times New Roman"/>
                <a:cs typeface="Times New Roman"/>
              </a:rPr>
              <a:t> </a:t>
            </a:r>
            <a:r>
              <a:rPr sz="1400" spc="-5" dirty="0">
                <a:latin typeface="Times New Roman"/>
                <a:cs typeface="Times New Roman"/>
              </a:rPr>
              <a:t>even</a:t>
            </a:r>
            <a:r>
              <a:rPr sz="1400" spc="-15" dirty="0">
                <a:latin typeface="Times New Roman"/>
                <a:cs typeface="Times New Roman"/>
              </a:rPr>
              <a:t> </a:t>
            </a:r>
            <a:r>
              <a:rPr sz="1400" dirty="0">
                <a:latin typeface="Times New Roman"/>
                <a:cs typeface="Times New Roman"/>
              </a:rPr>
              <a:t>a</a:t>
            </a:r>
            <a:r>
              <a:rPr sz="1400" spc="-30" dirty="0">
                <a:latin typeface="Times New Roman"/>
                <a:cs typeface="Times New Roman"/>
              </a:rPr>
              <a:t> </a:t>
            </a:r>
            <a:r>
              <a:rPr sz="1400" spc="-5" dirty="0">
                <a:latin typeface="Times New Roman"/>
                <a:cs typeface="Times New Roman"/>
              </a:rPr>
              <a:t>very</a:t>
            </a:r>
            <a:r>
              <a:rPr sz="1400" spc="-30" dirty="0">
                <a:latin typeface="Times New Roman"/>
                <a:cs typeface="Times New Roman"/>
              </a:rPr>
              <a:t> </a:t>
            </a:r>
            <a:r>
              <a:rPr sz="1400" spc="-5" dirty="0">
                <a:latin typeface="Times New Roman"/>
                <a:cs typeface="Times New Roman"/>
              </a:rPr>
              <a:t>minor</a:t>
            </a:r>
            <a:r>
              <a:rPr sz="1400" spc="-30" dirty="0">
                <a:latin typeface="Times New Roman"/>
                <a:cs typeface="Times New Roman"/>
              </a:rPr>
              <a:t> </a:t>
            </a:r>
            <a:r>
              <a:rPr sz="1400" spc="-5" dirty="0">
                <a:latin typeface="Times New Roman"/>
                <a:cs typeface="Times New Roman"/>
              </a:rPr>
              <a:t>change,</a:t>
            </a:r>
            <a:r>
              <a:rPr sz="1400" spc="-25" dirty="0">
                <a:latin typeface="Times New Roman"/>
                <a:cs typeface="Times New Roman"/>
              </a:rPr>
              <a:t> </a:t>
            </a:r>
            <a:r>
              <a:rPr sz="1400" spc="-5" dirty="0">
                <a:latin typeface="Times New Roman"/>
                <a:cs typeface="Times New Roman"/>
              </a:rPr>
              <a:t>we</a:t>
            </a:r>
            <a:r>
              <a:rPr sz="1400" spc="-30" dirty="0">
                <a:latin typeface="Times New Roman"/>
                <a:cs typeface="Times New Roman"/>
              </a:rPr>
              <a:t> </a:t>
            </a:r>
            <a:r>
              <a:rPr sz="1400" spc="-5" dirty="0">
                <a:latin typeface="Times New Roman"/>
                <a:cs typeface="Times New Roman"/>
              </a:rPr>
              <a:t>should  always </a:t>
            </a:r>
            <a:r>
              <a:rPr sz="1400" dirty="0">
                <a:latin typeface="Times New Roman"/>
                <a:cs typeface="Times New Roman"/>
              </a:rPr>
              <a:t>re-run </a:t>
            </a:r>
            <a:r>
              <a:rPr sz="1400" spc="-5" dirty="0">
                <a:latin typeface="Times New Roman"/>
                <a:cs typeface="Times New Roman"/>
              </a:rPr>
              <a:t>all tests to make </a:t>
            </a:r>
            <a:r>
              <a:rPr sz="1400" dirty="0">
                <a:latin typeface="Times New Roman"/>
                <a:cs typeface="Times New Roman"/>
              </a:rPr>
              <a:t>sure </a:t>
            </a:r>
            <a:r>
              <a:rPr sz="1400" spc="-5" dirty="0">
                <a:latin typeface="Times New Roman"/>
                <a:cs typeface="Times New Roman"/>
              </a:rPr>
              <a:t>that everything continues </a:t>
            </a:r>
            <a:r>
              <a:rPr sz="1400" dirty="0">
                <a:latin typeface="Times New Roman"/>
                <a:cs typeface="Times New Roman"/>
              </a:rPr>
              <a:t>to </a:t>
            </a:r>
            <a:r>
              <a:rPr sz="1400" spc="-5" dirty="0">
                <a:latin typeface="Times New Roman"/>
                <a:cs typeface="Times New Roman"/>
              </a:rPr>
              <a:t>work </a:t>
            </a:r>
            <a:r>
              <a:rPr sz="1400" spc="-10" dirty="0">
                <a:latin typeface="Times New Roman"/>
                <a:cs typeface="Times New Roman"/>
              </a:rPr>
              <a:t>as  </a:t>
            </a:r>
            <a:r>
              <a:rPr sz="1400" spc="-5" dirty="0">
                <a:latin typeface="Times New Roman"/>
                <a:cs typeface="Times New Roman"/>
              </a:rPr>
              <a:t>expected.</a:t>
            </a:r>
            <a:endParaRPr sz="1400" dirty="0">
              <a:latin typeface="Times New Roman"/>
              <a:cs typeface="Times New Roman"/>
            </a:endParaRPr>
          </a:p>
        </p:txBody>
      </p:sp>
      <p:sp>
        <p:nvSpPr>
          <p:cNvPr id="5" name="object 5"/>
          <p:cNvSpPr/>
          <p:nvPr/>
        </p:nvSpPr>
        <p:spPr>
          <a:xfrm>
            <a:off x="914400" y="5975603"/>
            <a:ext cx="4831080" cy="225704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142</a:t>
            </a:fld>
            <a:endParaRPr dirty="0"/>
          </a:p>
        </p:txBody>
      </p:sp>
    </p:spTree>
    <p:extLst>
      <p:ext uri="{BB962C8B-B14F-4D97-AF65-F5344CB8AC3E}">
        <p14:creationId xmlns:p14="http://schemas.microsoft.com/office/powerpoint/2010/main" val="367669234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143</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7382"/>
            <a:ext cx="5973445" cy="5656580"/>
          </a:xfrm>
          <a:prstGeom prst="rect">
            <a:avLst/>
          </a:prstGeom>
        </p:spPr>
        <p:txBody>
          <a:bodyPr vert="horz" wrap="square" lIns="0" tIns="5715" rIns="0" bIns="0" rtlCol="0">
            <a:spAutoFit/>
          </a:bodyPr>
          <a:lstStyle/>
          <a:p>
            <a:pPr marL="469265" marR="12065" indent="-228600" algn="just">
              <a:lnSpc>
                <a:spcPct val="103299"/>
              </a:lnSpc>
              <a:spcBef>
                <a:spcPts val="45"/>
              </a:spcBef>
              <a:buFont typeface="Symbol"/>
              <a:buChar char=""/>
              <a:tabLst>
                <a:tab pos="469900" algn="l"/>
              </a:tabLst>
            </a:pPr>
            <a:r>
              <a:rPr sz="1400" spc="-5" dirty="0">
                <a:latin typeface="Times New Roman"/>
                <a:cs typeface="Times New Roman"/>
              </a:rPr>
              <a:t>Unit tests </a:t>
            </a:r>
            <a:r>
              <a:rPr sz="1400" dirty="0">
                <a:latin typeface="Times New Roman"/>
                <a:cs typeface="Times New Roman"/>
              </a:rPr>
              <a:t>are the </a:t>
            </a:r>
            <a:r>
              <a:rPr sz="1400" spc="-5" dirty="0">
                <a:latin typeface="Times New Roman"/>
                <a:cs typeface="Times New Roman"/>
              </a:rPr>
              <a:t>easiest to automate, </a:t>
            </a:r>
            <a:r>
              <a:rPr sz="1400" dirty="0">
                <a:latin typeface="Times New Roman"/>
                <a:cs typeface="Times New Roman"/>
              </a:rPr>
              <a:t>so </a:t>
            </a:r>
            <a:r>
              <a:rPr sz="1400" spc="-5" dirty="0">
                <a:latin typeface="Times New Roman"/>
                <a:cs typeface="Times New Roman"/>
              </a:rPr>
              <a:t>the majority </a:t>
            </a:r>
            <a:r>
              <a:rPr sz="1400" dirty="0">
                <a:latin typeface="Times New Roman"/>
                <a:cs typeface="Times New Roman"/>
              </a:rPr>
              <a:t>of </a:t>
            </a:r>
            <a:r>
              <a:rPr sz="1400" spc="-5" dirty="0">
                <a:latin typeface="Times New Roman"/>
                <a:cs typeface="Times New Roman"/>
              </a:rPr>
              <a:t>your tests should </a:t>
            </a:r>
            <a:r>
              <a:rPr sz="1400" dirty="0">
                <a:latin typeface="Times New Roman"/>
                <a:cs typeface="Times New Roman"/>
              </a:rPr>
              <a:t>be  </a:t>
            </a:r>
            <a:r>
              <a:rPr sz="1400" spc="-5" dirty="0">
                <a:latin typeface="Times New Roman"/>
                <a:cs typeface="Times New Roman"/>
              </a:rPr>
              <a:t>unit</a:t>
            </a:r>
            <a:r>
              <a:rPr sz="1400" spc="-55" dirty="0">
                <a:latin typeface="Times New Roman"/>
                <a:cs typeface="Times New Roman"/>
              </a:rPr>
              <a:t> </a:t>
            </a:r>
            <a:r>
              <a:rPr sz="1400" spc="-5" dirty="0">
                <a:latin typeface="Times New Roman"/>
                <a:cs typeface="Times New Roman"/>
              </a:rPr>
              <a:t>tests.</a:t>
            </a:r>
            <a:r>
              <a:rPr sz="1400" spc="-50" dirty="0">
                <a:latin typeface="Times New Roman"/>
                <a:cs typeface="Times New Roman"/>
              </a:rPr>
              <a:t> </a:t>
            </a:r>
            <a:r>
              <a:rPr sz="1400" spc="-5" dirty="0">
                <a:latin typeface="Times New Roman"/>
                <a:cs typeface="Times New Roman"/>
              </a:rPr>
              <a:t>Mike</a:t>
            </a:r>
            <a:r>
              <a:rPr sz="1400" spc="-45" dirty="0">
                <a:latin typeface="Times New Roman"/>
                <a:cs typeface="Times New Roman"/>
              </a:rPr>
              <a:t> </a:t>
            </a:r>
            <a:r>
              <a:rPr sz="1400" spc="-5" dirty="0">
                <a:latin typeface="Times New Roman"/>
                <a:cs typeface="Times New Roman"/>
              </a:rPr>
              <a:t>Cohn,</a:t>
            </a:r>
            <a:r>
              <a:rPr sz="1400" spc="-45" dirty="0">
                <a:latin typeface="Times New Roman"/>
                <a:cs typeface="Times New Roman"/>
              </a:rPr>
              <a:t> </a:t>
            </a:r>
            <a:r>
              <a:rPr sz="1400" spc="-5" dirty="0">
                <a:latin typeface="Times New Roman"/>
                <a:cs typeface="Times New Roman"/>
              </a:rPr>
              <a:t>who</a:t>
            </a:r>
            <a:r>
              <a:rPr sz="1400" spc="-45" dirty="0">
                <a:latin typeface="Times New Roman"/>
                <a:cs typeface="Times New Roman"/>
              </a:rPr>
              <a:t> </a:t>
            </a:r>
            <a:r>
              <a:rPr sz="1400" spc="-5" dirty="0">
                <a:latin typeface="Times New Roman"/>
                <a:cs typeface="Times New Roman"/>
              </a:rPr>
              <a:t>first</a:t>
            </a:r>
            <a:r>
              <a:rPr sz="1400" spc="-55" dirty="0">
                <a:latin typeface="Times New Roman"/>
                <a:cs typeface="Times New Roman"/>
              </a:rPr>
              <a:t> </a:t>
            </a:r>
            <a:r>
              <a:rPr sz="1400" spc="-5" dirty="0">
                <a:latin typeface="Times New Roman"/>
                <a:cs typeface="Times New Roman"/>
              </a:rPr>
              <a:t>proposed</a:t>
            </a:r>
            <a:r>
              <a:rPr sz="1400" spc="-40" dirty="0">
                <a:latin typeface="Times New Roman"/>
                <a:cs typeface="Times New Roman"/>
              </a:rPr>
              <a:t> </a:t>
            </a:r>
            <a:r>
              <a:rPr sz="1400" spc="-5" dirty="0">
                <a:latin typeface="Times New Roman"/>
                <a:cs typeface="Times New Roman"/>
              </a:rPr>
              <a:t>the</a:t>
            </a:r>
            <a:r>
              <a:rPr sz="1400" spc="-45" dirty="0">
                <a:latin typeface="Times New Roman"/>
                <a:cs typeface="Times New Roman"/>
              </a:rPr>
              <a:t> </a:t>
            </a:r>
            <a:r>
              <a:rPr sz="1400" spc="-5" dirty="0">
                <a:latin typeface="Times New Roman"/>
                <a:cs typeface="Times New Roman"/>
              </a:rPr>
              <a:t>test</a:t>
            </a:r>
            <a:r>
              <a:rPr sz="1400" spc="-45" dirty="0">
                <a:latin typeface="Times New Roman"/>
                <a:cs typeface="Times New Roman"/>
              </a:rPr>
              <a:t> </a:t>
            </a:r>
            <a:r>
              <a:rPr sz="1400" spc="-5" dirty="0">
                <a:latin typeface="Times New Roman"/>
                <a:cs typeface="Times New Roman"/>
              </a:rPr>
              <a:t>pyramid</a:t>
            </a:r>
            <a:r>
              <a:rPr sz="1400" spc="-40" dirty="0">
                <a:latin typeface="Times New Roman"/>
                <a:cs typeface="Times New Roman"/>
              </a:rPr>
              <a:t> </a:t>
            </a:r>
            <a:r>
              <a:rPr sz="1400" dirty="0">
                <a:latin typeface="Times New Roman"/>
                <a:cs typeface="Times New Roman"/>
              </a:rPr>
              <a:t>,</a:t>
            </a:r>
            <a:r>
              <a:rPr sz="1400" spc="-50" dirty="0">
                <a:latin typeface="Times New Roman"/>
                <a:cs typeface="Times New Roman"/>
              </a:rPr>
              <a:t> </a:t>
            </a:r>
            <a:r>
              <a:rPr sz="1400" spc="-5" dirty="0">
                <a:latin typeface="Times New Roman"/>
                <a:cs typeface="Times New Roman"/>
              </a:rPr>
              <a:t>suggests</a:t>
            </a:r>
            <a:r>
              <a:rPr sz="1400" spc="-45" dirty="0">
                <a:latin typeface="Times New Roman"/>
                <a:cs typeface="Times New Roman"/>
              </a:rPr>
              <a:t> </a:t>
            </a:r>
            <a:r>
              <a:rPr sz="1400" spc="-5" dirty="0">
                <a:latin typeface="Times New Roman"/>
                <a:cs typeface="Times New Roman"/>
              </a:rPr>
              <a:t>that</a:t>
            </a:r>
            <a:r>
              <a:rPr sz="1400" spc="-55" dirty="0">
                <a:latin typeface="Times New Roman"/>
                <a:cs typeface="Times New Roman"/>
              </a:rPr>
              <a:t> </a:t>
            </a:r>
            <a:r>
              <a:rPr sz="1400" spc="-5" dirty="0">
                <a:latin typeface="Times New Roman"/>
                <a:cs typeface="Times New Roman"/>
              </a:rPr>
              <a:t>70%  </a:t>
            </a:r>
            <a:r>
              <a:rPr sz="1400" dirty="0">
                <a:latin typeface="Times New Roman"/>
                <a:cs typeface="Times New Roman"/>
              </a:rPr>
              <a:t>of </a:t>
            </a:r>
            <a:r>
              <a:rPr sz="1400" spc="-5" dirty="0">
                <a:latin typeface="Times New Roman"/>
                <a:cs typeface="Times New Roman"/>
              </a:rPr>
              <a:t>automated tests should be unit tests, </a:t>
            </a:r>
            <a:r>
              <a:rPr sz="1400" dirty="0">
                <a:latin typeface="Times New Roman"/>
                <a:cs typeface="Times New Roman"/>
              </a:rPr>
              <a:t>20% </a:t>
            </a:r>
            <a:r>
              <a:rPr sz="1400" spc="-5" dirty="0">
                <a:latin typeface="Times New Roman"/>
                <a:cs typeface="Times New Roman"/>
              </a:rPr>
              <a:t>feature tests (he </a:t>
            </a:r>
            <a:r>
              <a:rPr sz="1400" dirty="0">
                <a:latin typeface="Times New Roman"/>
                <a:cs typeface="Times New Roman"/>
              </a:rPr>
              <a:t>called </a:t>
            </a:r>
            <a:r>
              <a:rPr sz="1400" spc="-5" dirty="0">
                <a:latin typeface="Times New Roman"/>
                <a:cs typeface="Times New Roman"/>
              </a:rPr>
              <a:t>these  service tests), and 10% system </a:t>
            </a:r>
            <a:r>
              <a:rPr sz="1400" dirty="0">
                <a:latin typeface="Times New Roman"/>
                <a:cs typeface="Times New Roman"/>
              </a:rPr>
              <a:t>tests </a:t>
            </a:r>
            <a:r>
              <a:rPr sz="1400" spc="-5" dirty="0">
                <a:latin typeface="Times New Roman"/>
                <a:cs typeface="Times New Roman"/>
              </a:rPr>
              <a:t>(UI</a:t>
            </a:r>
            <a:r>
              <a:rPr sz="1400" spc="-10" dirty="0">
                <a:latin typeface="Times New Roman"/>
                <a:cs typeface="Times New Roman"/>
              </a:rPr>
              <a:t> </a:t>
            </a:r>
            <a:r>
              <a:rPr sz="1400" spc="-5" dirty="0">
                <a:latin typeface="Times New Roman"/>
                <a:cs typeface="Times New Roman"/>
              </a:rPr>
              <a:t>tests).</a:t>
            </a:r>
            <a:endParaRPr sz="1400" dirty="0">
              <a:latin typeface="Times New Roman"/>
              <a:cs typeface="Times New Roman"/>
            </a:endParaRPr>
          </a:p>
          <a:p>
            <a:pPr marL="469265" marR="7620" indent="-228600" algn="just">
              <a:lnSpc>
                <a:spcPct val="103400"/>
              </a:lnSpc>
              <a:spcBef>
                <a:spcPts val="100"/>
              </a:spcBef>
              <a:buFont typeface="Symbol"/>
              <a:buChar char=""/>
              <a:tabLst>
                <a:tab pos="469900" algn="l"/>
              </a:tabLst>
            </a:pPr>
            <a:r>
              <a:rPr sz="1400" spc="-5" dirty="0">
                <a:latin typeface="Times New Roman"/>
                <a:cs typeface="Times New Roman"/>
              </a:rPr>
              <a:t>The</a:t>
            </a:r>
            <a:r>
              <a:rPr sz="1400" spc="-75" dirty="0">
                <a:latin typeface="Times New Roman"/>
                <a:cs typeface="Times New Roman"/>
              </a:rPr>
              <a:t> </a:t>
            </a:r>
            <a:r>
              <a:rPr sz="1400" spc="-5" dirty="0">
                <a:latin typeface="Times New Roman"/>
                <a:cs typeface="Times New Roman"/>
              </a:rPr>
              <a:t>implementation</a:t>
            </a:r>
            <a:r>
              <a:rPr sz="1400" spc="-80" dirty="0">
                <a:latin typeface="Times New Roman"/>
                <a:cs typeface="Times New Roman"/>
              </a:rPr>
              <a:t> </a:t>
            </a:r>
            <a:r>
              <a:rPr sz="1400" spc="-5" dirty="0">
                <a:latin typeface="Times New Roman"/>
                <a:cs typeface="Times New Roman"/>
              </a:rPr>
              <a:t>of</a:t>
            </a:r>
            <a:r>
              <a:rPr sz="1400" spc="-70" dirty="0">
                <a:latin typeface="Times New Roman"/>
                <a:cs typeface="Times New Roman"/>
              </a:rPr>
              <a:t> </a:t>
            </a:r>
            <a:r>
              <a:rPr sz="1400" spc="-5" dirty="0">
                <a:latin typeface="Times New Roman"/>
                <a:cs typeface="Times New Roman"/>
              </a:rPr>
              <a:t>system</a:t>
            </a:r>
            <a:r>
              <a:rPr sz="1400" spc="-95" dirty="0">
                <a:latin typeface="Times New Roman"/>
                <a:cs typeface="Times New Roman"/>
              </a:rPr>
              <a:t> </a:t>
            </a:r>
            <a:r>
              <a:rPr sz="1400" dirty="0">
                <a:latin typeface="Times New Roman"/>
                <a:cs typeface="Times New Roman"/>
              </a:rPr>
              <a:t>features</a:t>
            </a:r>
            <a:r>
              <a:rPr sz="1400" spc="-65" dirty="0">
                <a:latin typeface="Times New Roman"/>
                <a:cs typeface="Times New Roman"/>
              </a:rPr>
              <a:t> </a:t>
            </a:r>
            <a:r>
              <a:rPr sz="1400" spc="-5" dirty="0">
                <a:latin typeface="Times New Roman"/>
                <a:cs typeface="Times New Roman"/>
              </a:rPr>
              <a:t>usually</a:t>
            </a:r>
            <a:r>
              <a:rPr sz="1400" spc="-95" dirty="0">
                <a:latin typeface="Times New Roman"/>
                <a:cs typeface="Times New Roman"/>
              </a:rPr>
              <a:t> </a:t>
            </a:r>
            <a:r>
              <a:rPr sz="1400" spc="-5" dirty="0">
                <a:latin typeface="Times New Roman"/>
                <a:cs typeface="Times New Roman"/>
              </a:rPr>
              <a:t>involves</a:t>
            </a:r>
            <a:r>
              <a:rPr sz="1400" spc="-80" dirty="0">
                <a:latin typeface="Times New Roman"/>
                <a:cs typeface="Times New Roman"/>
              </a:rPr>
              <a:t> </a:t>
            </a:r>
            <a:r>
              <a:rPr sz="1400" spc="-5" dirty="0">
                <a:latin typeface="Times New Roman"/>
                <a:cs typeface="Times New Roman"/>
              </a:rPr>
              <a:t>integrating</a:t>
            </a:r>
            <a:r>
              <a:rPr sz="1400" spc="-65" dirty="0">
                <a:latin typeface="Times New Roman"/>
                <a:cs typeface="Times New Roman"/>
              </a:rPr>
              <a:t> </a:t>
            </a:r>
            <a:r>
              <a:rPr sz="1400" spc="-5" dirty="0">
                <a:latin typeface="Times New Roman"/>
                <a:cs typeface="Times New Roman"/>
              </a:rPr>
              <a:t>functional  units into components and then integrating these components to </a:t>
            </a:r>
            <a:r>
              <a:rPr sz="1400" dirty="0">
                <a:latin typeface="Times New Roman"/>
                <a:cs typeface="Times New Roman"/>
              </a:rPr>
              <a:t>implement  the </a:t>
            </a:r>
            <a:r>
              <a:rPr sz="1400" spc="-5" dirty="0">
                <a:latin typeface="Times New Roman"/>
                <a:cs typeface="Times New Roman"/>
              </a:rPr>
              <a:t>feature. </a:t>
            </a:r>
            <a:r>
              <a:rPr sz="1400" dirty="0">
                <a:latin typeface="Times New Roman"/>
                <a:cs typeface="Times New Roman"/>
              </a:rPr>
              <a:t>If </a:t>
            </a:r>
            <a:r>
              <a:rPr sz="1400" spc="-5" dirty="0">
                <a:latin typeface="Times New Roman"/>
                <a:cs typeface="Times New Roman"/>
              </a:rPr>
              <a:t>you have good unit tests, you </a:t>
            </a:r>
            <a:r>
              <a:rPr sz="1400" dirty="0">
                <a:latin typeface="Times New Roman"/>
                <a:cs typeface="Times New Roman"/>
              </a:rPr>
              <a:t>can be </a:t>
            </a:r>
            <a:r>
              <a:rPr sz="1400" spc="-5" dirty="0">
                <a:latin typeface="Times New Roman"/>
                <a:cs typeface="Times New Roman"/>
              </a:rPr>
              <a:t>confident that the  individual functional units and components that implement </a:t>
            </a:r>
            <a:r>
              <a:rPr sz="1400" dirty="0">
                <a:latin typeface="Times New Roman"/>
                <a:cs typeface="Times New Roman"/>
              </a:rPr>
              <a:t>the feature </a:t>
            </a:r>
            <a:r>
              <a:rPr sz="1400" spc="-10" dirty="0">
                <a:latin typeface="Times New Roman"/>
                <a:cs typeface="Times New Roman"/>
              </a:rPr>
              <a:t>will  </a:t>
            </a:r>
            <a:r>
              <a:rPr sz="1400" spc="-5" dirty="0">
                <a:latin typeface="Times New Roman"/>
                <a:cs typeface="Times New Roman"/>
              </a:rPr>
              <a:t>behave </a:t>
            </a:r>
            <a:r>
              <a:rPr sz="1400" dirty="0">
                <a:latin typeface="Times New Roman"/>
                <a:cs typeface="Times New Roman"/>
              </a:rPr>
              <a:t>as </a:t>
            </a:r>
            <a:r>
              <a:rPr sz="1400" spc="-5" dirty="0">
                <a:latin typeface="Times New Roman"/>
                <a:cs typeface="Times New Roman"/>
              </a:rPr>
              <a:t>you</a:t>
            </a:r>
            <a:r>
              <a:rPr sz="1400" spc="5" dirty="0">
                <a:latin typeface="Times New Roman"/>
                <a:cs typeface="Times New Roman"/>
              </a:rPr>
              <a:t> </a:t>
            </a:r>
            <a:r>
              <a:rPr sz="1400" spc="-5" dirty="0">
                <a:latin typeface="Times New Roman"/>
                <a:cs typeface="Times New Roman"/>
              </a:rPr>
              <a:t>expect.</a:t>
            </a:r>
            <a:endParaRPr sz="1400" dirty="0">
              <a:latin typeface="Times New Roman"/>
              <a:cs typeface="Times New Roman"/>
            </a:endParaRPr>
          </a:p>
          <a:p>
            <a:pPr marL="469265" marR="12065" indent="-228600" algn="just">
              <a:lnSpc>
                <a:spcPct val="103299"/>
              </a:lnSpc>
              <a:spcBef>
                <a:spcPts val="115"/>
              </a:spcBef>
              <a:buFont typeface="Symbol"/>
              <a:buChar char=""/>
              <a:tabLst>
                <a:tab pos="469900" algn="l"/>
              </a:tabLst>
            </a:pPr>
            <a:r>
              <a:rPr sz="1400" spc="-5" dirty="0">
                <a:latin typeface="Times New Roman"/>
                <a:cs typeface="Times New Roman"/>
              </a:rPr>
              <a:t>Generally,</a:t>
            </a:r>
            <a:r>
              <a:rPr sz="1400" spc="-60" dirty="0">
                <a:latin typeface="Times New Roman"/>
                <a:cs typeface="Times New Roman"/>
              </a:rPr>
              <a:t> </a:t>
            </a:r>
            <a:r>
              <a:rPr sz="1400" dirty="0">
                <a:latin typeface="Times New Roman"/>
                <a:cs typeface="Times New Roman"/>
              </a:rPr>
              <a:t>users</a:t>
            </a:r>
            <a:r>
              <a:rPr sz="1400" spc="-50" dirty="0">
                <a:latin typeface="Times New Roman"/>
                <a:cs typeface="Times New Roman"/>
              </a:rPr>
              <a:t> </a:t>
            </a:r>
            <a:r>
              <a:rPr sz="1400" spc="-5" dirty="0">
                <a:latin typeface="Times New Roman"/>
                <a:cs typeface="Times New Roman"/>
              </a:rPr>
              <a:t>access</a:t>
            </a:r>
            <a:r>
              <a:rPr sz="1400" spc="-50" dirty="0">
                <a:latin typeface="Times New Roman"/>
                <a:cs typeface="Times New Roman"/>
              </a:rPr>
              <a:t> </a:t>
            </a:r>
            <a:r>
              <a:rPr sz="1400" spc="-5" dirty="0">
                <a:latin typeface="Times New Roman"/>
                <a:cs typeface="Times New Roman"/>
              </a:rPr>
              <a:t>features</a:t>
            </a:r>
            <a:r>
              <a:rPr sz="1400" spc="-50" dirty="0">
                <a:latin typeface="Times New Roman"/>
                <a:cs typeface="Times New Roman"/>
              </a:rPr>
              <a:t> </a:t>
            </a:r>
            <a:r>
              <a:rPr sz="1400" spc="-5" dirty="0">
                <a:latin typeface="Times New Roman"/>
                <a:cs typeface="Times New Roman"/>
              </a:rPr>
              <a:t>through</a:t>
            </a:r>
            <a:r>
              <a:rPr sz="1400" spc="-50" dirty="0">
                <a:latin typeface="Times New Roman"/>
                <a:cs typeface="Times New Roman"/>
              </a:rPr>
              <a:t> </a:t>
            </a:r>
            <a:r>
              <a:rPr sz="1400" spc="-5" dirty="0">
                <a:latin typeface="Times New Roman"/>
                <a:cs typeface="Times New Roman"/>
              </a:rPr>
              <a:t>the</a:t>
            </a:r>
            <a:r>
              <a:rPr sz="1400" spc="-55" dirty="0">
                <a:latin typeface="Times New Roman"/>
                <a:cs typeface="Times New Roman"/>
              </a:rPr>
              <a:t> </a:t>
            </a:r>
            <a:r>
              <a:rPr sz="1400" spc="-5" dirty="0">
                <a:latin typeface="Times New Roman"/>
                <a:cs typeface="Times New Roman"/>
              </a:rPr>
              <a:t>product’s</a:t>
            </a:r>
            <a:r>
              <a:rPr sz="1400" spc="-50" dirty="0">
                <a:latin typeface="Times New Roman"/>
                <a:cs typeface="Times New Roman"/>
              </a:rPr>
              <a:t> </a:t>
            </a:r>
            <a:r>
              <a:rPr sz="1400" spc="-5" dirty="0">
                <a:latin typeface="Times New Roman"/>
                <a:cs typeface="Times New Roman"/>
              </a:rPr>
              <a:t>graphical</a:t>
            </a:r>
            <a:r>
              <a:rPr sz="1400" spc="-60" dirty="0">
                <a:latin typeface="Times New Roman"/>
                <a:cs typeface="Times New Roman"/>
              </a:rPr>
              <a:t> </a:t>
            </a:r>
            <a:r>
              <a:rPr sz="1400" spc="-5" dirty="0">
                <a:latin typeface="Times New Roman"/>
                <a:cs typeface="Times New Roman"/>
              </a:rPr>
              <a:t>user</a:t>
            </a:r>
            <a:r>
              <a:rPr sz="1400" spc="-55" dirty="0">
                <a:latin typeface="Times New Roman"/>
                <a:cs typeface="Times New Roman"/>
              </a:rPr>
              <a:t> </a:t>
            </a:r>
            <a:r>
              <a:rPr sz="1400" spc="-5" dirty="0">
                <a:latin typeface="Times New Roman"/>
                <a:cs typeface="Times New Roman"/>
              </a:rPr>
              <a:t>interface  (GUI). </a:t>
            </a:r>
            <a:r>
              <a:rPr sz="1400" dirty="0">
                <a:latin typeface="Times New Roman"/>
                <a:cs typeface="Times New Roman"/>
              </a:rPr>
              <a:t>However, </a:t>
            </a:r>
            <a:r>
              <a:rPr sz="1400" spc="-5" dirty="0">
                <a:latin typeface="Times New Roman"/>
                <a:cs typeface="Times New Roman"/>
              </a:rPr>
              <a:t>GUI-based testing is expensive </a:t>
            </a:r>
            <a:r>
              <a:rPr sz="1400" dirty="0">
                <a:latin typeface="Times New Roman"/>
                <a:cs typeface="Times New Roman"/>
              </a:rPr>
              <a:t>to </a:t>
            </a:r>
            <a:r>
              <a:rPr sz="1400" spc="-5" dirty="0">
                <a:latin typeface="Times New Roman"/>
                <a:cs typeface="Times New Roman"/>
              </a:rPr>
              <a:t>automate so it </a:t>
            </a:r>
            <a:r>
              <a:rPr sz="1400" dirty="0">
                <a:latin typeface="Times New Roman"/>
                <a:cs typeface="Times New Roman"/>
              </a:rPr>
              <a:t>is </a:t>
            </a:r>
            <a:r>
              <a:rPr sz="1400" spc="-5" dirty="0">
                <a:latin typeface="Times New Roman"/>
                <a:cs typeface="Times New Roman"/>
              </a:rPr>
              <a:t>best to  </a:t>
            </a:r>
            <a:r>
              <a:rPr sz="1400" dirty="0">
                <a:latin typeface="Times New Roman"/>
                <a:cs typeface="Times New Roman"/>
              </a:rPr>
              <a:t>use an </a:t>
            </a:r>
            <a:r>
              <a:rPr sz="1400" spc="-5" dirty="0">
                <a:latin typeface="Times New Roman"/>
                <a:cs typeface="Times New Roman"/>
              </a:rPr>
              <a:t>alternative feature testing</a:t>
            </a:r>
            <a:r>
              <a:rPr sz="1400" spc="5" dirty="0">
                <a:latin typeface="Times New Roman"/>
                <a:cs typeface="Times New Roman"/>
              </a:rPr>
              <a:t> </a:t>
            </a:r>
            <a:r>
              <a:rPr sz="1400" spc="-10" dirty="0">
                <a:latin typeface="Times New Roman"/>
                <a:cs typeface="Times New Roman"/>
              </a:rPr>
              <a:t>strategy.</a:t>
            </a:r>
            <a:endParaRPr sz="1400" dirty="0">
              <a:latin typeface="Times New Roman"/>
              <a:cs typeface="Times New Roman"/>
            </a:endParaRPr>
          </a:p>
          <a:p>
            <a:pPr marL="469265" marR="8255" indent="-228600" algn="just">
              <a:lnSpc>
                <a:spcPct val="103299"/>
              </a:lnSpc>
              <a:spcBef>
                <a:spcPts val="100"/>
              </a:spcBef>
              <a:buFont typeface="Symbol"/>
              <a:buChar char=""/>
              <a:tabLst>
                <a:tab pos="514350" algn="l"/>
              </a:tabLst>
            </a:pPr>
            <a:r>
              <a:rPr dirty="0"/>
              <a:t>	</a:t>
            </a:r>
            <a:r>
              <a:rPr sz="1400" spc="-5" dirty="0">
                <a:latin typeface="Times New Roman"/>
                <a:cs typeface="Times New Roman"/>
              </a:rPr>
              <a:t>This involves designing your product so that its features can </a:t>
            </a:r>
            <a:r>
              <a:rPr sz="1400" dirty="0">
                <a:latin typeface="Times New Roman"/>
                <a:cs typeface="Times New Roman"/>
              </a:rPr>
              <a:t>be </a:t>
            </a:r>
            <a:r>
              <a:rPr sz="1400" spc="-5" dirty="0">
                <a:latin typeface="Times New Roman"/>
                <a:cs typeface="Times New Roman"/>
              </a:rPr>
              <a:t>directly  </a:t>
            </a:r>
            <a:r>
              <a:rPr sz="1400" dirty="0">
                <a:latin typeface="Times New Roman"/>
                <a:cs typeface="Times New Roman"/>
              </a:rPr>
              <a:t>accessed </a:t>
            </a:r>
            <a:r>
              <a:rPr sz="1400" spc="-5" dirty="0">
                <a:latin typeface="Times New Roman"/>
                <a:cs typeface="Times New Roman"/>
              </a:rPr>
              <a:t>through </a:t>
            </a:r>
            <a:r>
              <a:rPr sz="1400" dirty="0">
                <a:latin typeface="Times New Roman"/>
                <a:cs typeface="Times New Roman"/>
              </a:rPr>
              <a:t>an </a:t>
            </a:r>
            <a:r>
              <a:rPr sz="1400" spc="-5" dirty="0">
                <a:latin typeface="Times New Roman"/>
                <a:cs typeface="Times New Roman"/>
              </a:rPr>
              <a:t>API, not just </a:t>
            </a:r>
            <a:r>
              <a:rPr sz="1400" dirty="0">
                <a:latin typeface="Times New Roman"/>
                <a:cs typeface="Times New Roman"/>
              </a:rPr>
              <a:t>from </a:t>
            </a:r>
            <a:r>
              <a:rPr sz="1400" spc="-5" dirty="0">
                <a:latin typeface="Times New Roman"/>
                <a:cs typeface="Times New Roman"/>
              </a:rPr>
              <a:t>the user interface. The </a:t>
            </a:r>
            <a:r>
              <a:rPr sz="1400" dirty="0">
                <a:latin typeface="Times New Roman"/>
                <a:cs typeface="Times New Roman"/>
              </a:rPr>
              <a:t>feature </a:t>
            </a:r>
            <a:r>
              <a:rPr sz="1400" spc="-5" dirty="0">
                <a:latin typeface="Times New Roman"/>
                <a:cs typeface="Times New Roman"/>
              </a:rPr>
              <a:t>tests  </a:t>
            </a:r>
            <a:r>
              <a:rPr sz="1400" dirty="0">
                <a:latin typeface="Times New Roman"/>
                <a:cs typeface="Times New Roman"/>
              </a:rPr>
              <a:t>can </a:t>
            </a:r>
            <a:r>
              <a:rPr sz="1400" spc="-5" dirty="0">
                <a:latin typeface="Times New Roman"/>
                <a:cs typeface="Times New Roman"/>
              </a:rPr>
              <a:t>then access features directly through the API without the need for </a:t>
            </a:r>
            <a:r>
              <a:rPr sz="1400" spc="-10" dirty="0">
                <a:latin typeface="Times New Roman"/>
                <a:cs typeface="Times New Roman"/>
              </a:rPr>
              <a:t>direct  </a:t>
            </a:r>
            <a:r>
              <a:rPr sz="1400" spc="-5" dirty="0">
                <a:latin typeface="Times New Roman"/>
                <a:cs typeface="Times New Roman"/>
              </a:rPr>
              <a:t>user interaction through the system’s GUI (Figure</a:t>
            </a:r>
            <a:r>
              <a:rPr sz="1400" spc="30" dirty="0">
                <a:latin typeface="Times New Roman"/>
                <a:cs typeface="Times New Roman"/>
              </a:rPr>
              <a:t> </a:t>
            </a:r>
            <a:r>
              <a:rPr sz="1400" spc="-5" dirty="0">
                <a:latin typeface="Times New Roman"/>
                <a:cs typeface="Times New Roman"/>
              </a:rPr>
              <a:t>9.6).</a:t>
            </a:r>
            <a:endParaRPr sz="1400" dirty="0">
              <a:latin typeface="Times New Roman"/>
              <a:cs typeface="Times New Roman"/>
            </a:endParaRPr>
          </a:p>
          <a:p>
            <a:pPr marL="12700" marR="5080" algn="just">
              <a:lnSpc>
                <a:spcPct val="102899"/>
              </a:lnSpc>
              <a:spcBef>
                <a:spcPts val="815"/>
              </a:spcBef>
            </a:pPr>
            <a:r>
              <a:rPr sz="1400" spc="-5" dirty="0">
                <a:latin typeface="Times New Roman"/>
                <a:cs typeface="Times New Roman"/>
              </a:rPr>
              <a:t>Accessing</a:t>
            </a:r>
            <a:r>
              <a:rPr sz="1400" spc="-25" dirty="0">
                <a:latin typeface="Times New Roman"/>
                <a:cs typeface="Times New Roman"/>
              </a:rPr>
              <a:t> </a:t>
            </a:r>
            <a:r>
              <a:rPr sz="1400" spc="-5" dirty="0">
                <a:latin typeface="Times New Roman"/>
                <a:cs typeface="Times New Roman"/>
              </a:rPr>
              <a:t>features</a:t>
            </a:r>
            <a:r>
              <a:rPr sz="1400" spc="-20" dirty="0">
                <a:latin typeface="Times New Roman"/>
                <a:cs typeface="Times New Roman"/>
              </a:rPr>
              <a:t> </a:t>
            </a:r>
            <a:r>
              <a:rPr sz="1400" spc="-5" dirty="0">
                <a:latin typeface="Times New Roman"/>
                <a:cs typeface="Times New Roman"/>
              </a:rPr>
              <a:t>through</a:t>
            </a:r>
            <a:r>
              <a:rPr sz="1400" spc="-20" dirty="0">
                <a:latin typeface="Times New Roman"/>
                <a:cs typeface="Times New Roman"/>
              </a:rPr>
              <a:t> </a:t>
            </a:r>
            <a:r>
              <a:rPr sz="1400" dirty="0">
                <a:latin typeface="Times New Roman"/>
                <a:cs typeface="Times New Roman"/>
              </a:rPr>
              <a:t>an</a:t>
            </a:r>
            <a:r>
              <a:rPr sz="1400" spc="-15" dirty="0">
                <a:latin typeface="Times New Roman"/>
                <a:cs typeface="Times New Roman"/>
              </a:rPr>
              <a:t> </a:t>
            </a:r>
            <a:r>
              <a:rPr sz="1400" spc="-5" dirty="0">
                <a:latin typeface="Times New Roman"/>
                <a:cs typeface="Times New Roman"/>
              </a:rPr>
              <a:t>API</a:t>
            </a:r>
            <a:r>
              <a:rPr sz="1400" spc="-35" dirty="0">
                <a:latin typeface="Times New Roman"/>
                <a:cs typeface="Times New Roman"/>
              </a:rPr>
              <a:t> </a:t>
            </a:r>
            <a:r>
              <a:rPr sz="1400" dirty="0">
                <a:latin typeface="Times New Roman"/>
                <a:cs typeface="Times New Roman"/>
              </a:rPr>
              <a:t>has</a:t>
            </a:r>
            <a:r>
              <a:rPr sz="1400" spc="-30" dirty="0">
                <a:latin typeface="Times New Roman"/>
                <a:cs typeface="Times New Roman"/>
              </a:rPr>
              <a:t> </a:t>
            </a:r>
            <a:r>
              <a:rPr sz="1400" spc="-5" dirty="0">
                <a:latin typeface="Times New Roman"/>
                <a:cs typeface="Times New Roman"/>
              </a:rPr>
              <a:t>the additional</a:t>
            </a:r>
            <a:r>
              <a:rPr sz="1400" spc="-30" dirty="0">
                <a:latin typeface="Times New Roman"/>
                <a:cs typeface="Times New Roman"/>
              </a:rPr>
              <a:t> </a:t>
            </a:r>
            <a:r>
              <a:rPr sz="1400" spc="-5" dirty="0">
                <a:latin typeface="Times New Roman"/>
                <a:cs typeface="Times New Roman"/>
              </a:rPr>
              <a:t>benefit</a:t>
            </a:r>
            <a:r>
              <a:rPr sz="1400" spc="-30" dirty="0">
                <a:latin typeface="Times New Roman"/>
                <a:cs typeface="Times New Roman"/>
              </a:rPr>
              <a:t> </a:t>
            </a:r>
            <a:r>
              <a:rPr sz="1400" spc="-5" dirty="0">
                <a:latin typeface="Times New Roman"/>
                <a:cs typeface="Times New Roman"/>
              </a:rPr>
              <a:t>that</a:t>
            </a:r>
            <a:r>
              <a:rPr sz="1400" spc="-30" dirty="0">
                <a:latin typeface="Times New Roman"/>
                <a:cs typeface="Times New Roman"/>
              </a:rPr>
              <a:t> </a:t>
            </a:r>
            <a:r>
              <a:rPr sz="1400" dirty="0">
                <a:latin typeface="Times New Roman"/>
                <a:cs typeface="Times New Roman"/>
              </a:rPr>
              <a:t>it</a:t>
            </a:r>
            <a:r>
              <a:rPr sz="1400" spc="-20" dirty="0">
                <a:latin typeface="Times New Roman"/>
                <a:cs typeface="Times New Roman"/>
              </a:rPr>
              <a:t> </a:t>
            </a:r>
            <a:r>
              <a:rPr sz="1400" spc="-5" dirty="0">
                <a:latin typeface="Times New Roman"/>
                <a:cs typeface="Times New Roman"/>
              </a:rPr>
              <a:t>is</a:t>
            </a:r>
            <a:r>
              <a:rPr sz="1400" spc="-20" dirty="0">
                <a:latin typeface="Times New Roman"/>
                <a:cs typeface="Times New Roman"/>
              </a:rPr>
              <a:t> </a:t>
            </a:r>
            <a:r>
              <a:rPr sz="1400" spc="-5" dirty="0">
                <a:latin typeface="Times New Roman"/>
                <a:cs typeface="Times New Roman"/>
              </a:rPr>
              <a:t>possible</a:t>
            </a:r>
            <a:r>
              <a:rPr sz="1400" spc="-25" dirty="0">
                <a:latin typeface="Times New Roman"/>
                <a:cs typeface="Times New Roman"/>
              </a:rPr>
              <a:t> </a:t>
            </a:r>
            <a:r>
              <a:rPr sz="1400" spc="-5" dirty="0">
                <a:latin typeface="Times New Roman"/>
                <a:cs typeface="Times New Roman"/>
              </a:rPr>
              <a:t>to</a:t>
            </a:r>
            <a:r>
              <a:rPr sz="1400" spc="-25" dirty="0">
                <a:latin typeface="Times New Roman"/>
                <a:cs typeface="Times New Roman"/>
              </a:rPr>
              <a:t> </a:t>
            </a:r>
            <a:r>
              <a:rPr sz="1400" spc="10" dirty="0">
                <a:latin typeface="Times New Roman"/>
                <a:cs typeface="Times New Roman"/>
              </a:rPr>
              <a:t>re-  </a:t>
            </a:r>
            <a:r>
              <a:rPr sz="1400" spc="-5" dirty="0">
                <a:latin typeface="Times New Roman"/>
                <a:cs typeface="Times New Roman"/>
              </a:rPr>
              <a:t>implement </a:t>
            </a:r>
            <a:r>
              <a:rPr sz="1400" dirty="0">
                <a:latin typeface="Times New Roman"/>
                <a:cs typeface="Times New Roman"/>
              </a:rPr>
              <a:t>the </a:t>
            </a:r>
            <a:r>
              <a:rPr sz="1400" spc="-5" dirty="0">
                <a:latin typeface="Times New Roman"/>
                <a:cs typeface="Times New Roman"/>
              </a:rPr>
              <a:t>GUI without changing the functional components </a:t>
            </a:r>
            <a:r>
              <a:rPr sz="1400" dirty="0">
                <a:latin typeface="Times New Roman"/>
                <a:cs typeface="Times New Roman"/>
              </a:rPr>
              <a:t>of </a:t>
            </a:r>
            <a:r>
              <a:rPr sz="1400" spc="-5" dirty="0">
                <a:latin typeface="Times New Roman"/>
                <a:cs typeface="Times New Roman"/>
              </a:rPr>
              <a:t>the</a:t>
            </a:r>
            <a:r>
              <a:rPr sz="1400" spc="60" dirty="0">
                <a:latin typeface="Times New Roman"/>
                <a:cs typeface="Times New Roman"/>
              </a:rPr>
              <a:t> </a:t>
            </a:r>
            <a:r>
              <a:rPr sz="1400" spc="-5" dirty="0">
                <a:latin typeface="Times New Roman"/>
                <a:cs typeface="Times New Roman"/>
              </a:rPr>
              <a:t>software.</a:t>
            </a:r>
            <a:endParaRPr sz="1400" dirty="0">
              <a:latin typeface="Times New Roman"/>
              <a:cs typeface="Times New Roman"/>
            </a:endParaRPr>
          </a:p>
          <a:p>
            <a:pPr marL="12700" marR="7620" algn="just">
              <a:lnSpc>
                <a:spcPct val="103699"/>
              </a:lnSpc>
              <a:spcBef>
                <a:spcPts val="800"/>
              </a:spcBef>
            </a:pPr>
            <a:r>
              <a:rPr sz="1400" dirty="0">
                <a:latin typeface="Times New Roman"/>
                <a:cs typeface="Times New Roman"/>
              </a:rPr>
              <a:t>For</a:t>
            </a:r>
            <a:r>
              <a:rPr sz="1400" spc="-75" dirty="0">
                <a:latin typeface="Times New Roman"/>
                <a:cs typeface="Times New Roman"/>
              </a:rPr>
              <a:t> </a:t>
            </a:r>
            <a:r>
              <a:rPr sz="1400" spc="-5" dirty="0">
                <a:latin typeface="Times New Roman"/>
                <a:cs typeface="Times New Roman"/>
              </a:rPr>
              <a:t>example,</a:t>
            </a:r>
            <a:r>
              <a:rPr sz="1400" spc="-75" dirty="0">
                <a:latin typeface="Times New Roman"/>
                <a:cs typeface="Times New Roman"/>
              </a:rPr>
              <a:t> </a:t>
            </a:r>
            <a:r>
              <a:rPr sz="1400" dirty="0">
                <a:latin typeface="Times New Roman"/>
                <a:cs typeface="Times New Roman"/>
              </a:rPr>
              <a:t>a</a:t>
            </a:r>
            <a:r>
              <a:rPr sz="1400" spc="-70" dirty="0">
                <a:latin typeface="Times New Roman"/>
                <a:cs typeface="Times New Roman"/>
              </a:rPr>
              <a:t> </a:t>
            </a:r>
            <a:r>
              <a:rPr sz="1400" spc="-5" dirty="0">
                <a:latin typeface="Times New Roman"/>
                <a:cs typeface="Times New Roman"/>
              </a:rPr>
              <a:t>series</a:t>
            </a:r>
            <a:r>
              <a:rPr sz="1400" spc="-65" dirty="0">
                <a:latin typeface="Times New Roman"/>
                <a:cs typeface="Times New Roman"/>
              </a:rPr>
              <a:t> </a:t>
            </a:r>
            <a:r>
              <a:rPr sz="1400" dirty="0">
                <a:latin typeface="Times New Roman"/>
                <a:cs typeface="Times New Roman"/>
              </a:rPr>
              <a:t>of</a:t>
            </a:r>
            <a:r>
              <a:rPr sz="1400" spc="-75" dirty="0">
                <a:latin typeface="Times New Roman"/>
                <a:cs typeface="Times New Roman"/>
              </a:rPr>
              <a:t> </a:t>
            </a:r>
            <a:r>
              <a:rPr sz="1400" spc="-5" dirty="0">
                <a:latin typeface="Times New Roman"/>
                <a:cs typeface="Times New Roman"/>
              </a:rPr>
              <a:t>API</a:t>
            </a:r>
            <a:r>
              <a:rPr sz="1400" spc="-70" dirty="0">
                <a:latin typeface="Times New Roman"/>
                <a:cs typeface="Times New Roman"/>
              </a:rPr>
              <a:t> </a:t>
            </a:r>
            <a:r>
              <a:rPr sz="1400" dirty="0">
                <a:latin typeface="Times New Roman"/>
                <a:cs typeface="Times New Roman"/>
              </a:rPr>
              <a:t>calls</a:t>
            </a:r>
            <a:r>
              <a:rPr sz="1400" spc="-65" dirty="0">
                <a:latin typeface="Times New Roman"/>
                <a:cs typeface="Times New Roman"/>
              </a:rPr>
              <a:t> </a:t>
            </a:r>
            <a:r>
              <a:rPr sz="1400" spc="-5" dirty="0">
                <a:latin typeface="Times New Roman"/>
                <a:cs typeface="Times New Roman"/>
              </a:rPr>
              <a:t>may</a:t>
            </a:r>
            <a:r>
              <a:rPr sz="1400" spc="-75" dirty="0">
                <a:latin typeface="Times New Roman"/>
                <a:cs typeface="Times New Roman"/>
              </a:rPr>
              <a:t> </a:t>
            </a:r>
            <a:r>
              <a:rPr sz="1400" dirty="0">
                <a:latin typeface="Times New Roman"/>
                <a:cs typeface="Times New Roman"/>
              </a:rPr>
              <a:t>be</a:t>
            </a:r>
            <a:r>
              <a:rPr sz="1400" spc="-75" dirty="0">
                <a:latin typeface="Times New Roman"/>
                <a:cs typeface="Times New Roman"/>
              </a:rPr>
              <a:t> </a:t>
            </a:r>
            <a:r>
              <a:rPr sz="1400" spc="-5" dirty="0">
                <a:latin typeface="Times New Roman"/>
                <a:cs typeface="Times New Roman"/>
              </a:rPr>
              <a:t>required</a:t>
            </a:r>
            <a:r>
              <a:rPr sz="1400" spc="-65" dirty="0">
                <a:latin typeface="Times New Roman"/>
                <a:cs typeface="Times New Roman"/>
              </a:rPr>
              <a:t> </a:t>
            </a:r>
            <a:r>
              <a:rPr sz="1400" spc="-5" dirty="0">
                <a:latin typeface="Times New Roman"/>
                <a:cs typeface="Times New Roman"/>
              </a:rPr>
              <a:t>to</a:t>
            </a:r>
            <a:r>
              <a:rPr sz="1400" spc="-65" dirty="0">
                <a:latin typeface="Times New Roman"/>
                <a:cs typeface="Times New Roman"/>
              </a:rPr>
              <a:t> </a:t>
            </a:r>
            <a:r>
              <a:rPr sz="1400" spc="-5" dirty="0">
                <a:latin typeface="Times New Roman"/>
                <a:cs typeface="Times New Roman"/>
              </a:rPr>
              <a:t>implement</a:t>
            </a:r>
            <a:r>
              <a:rPr sz="1400" spc="-65" dirty="0">
                <a:latin typeface="Times New Roman"/>
                <a:cs typeface="Times New Roman"/>
              </a:rPr>
              <a:t> </a:t>
            </a:r>
            <a:r>
              <a:rPr sz="1400" dirty="0">
                <a:latin typeface="Times New Roman"/>
                <a:cs typeface="Times New Roman"/>
              </a:rPr>
              <a:t>a</a:t>
            </a:r>
            <a:r>
              <a:rPr sz="1400" spc="-75" dirty="0">
                <a:latin typeface="Times New Roman"/>
                <a:cs typeface="Times New Roman"/>
              </a:rPr>
              <a:t> </a:t>
            </a:r>
            <a:r>
              <a:rPr sz="1400" dirty="0">
                <a:latin typeface="Times New Roman"/>
                <a:cs typeface="Times New Roman"/>
              </a:rPr>
              <a:t>feature</a:t>
            </a:r>
            <a:r>
              <a:rPr sz="1400" spc="-30" dirty="0">
                <a:latin typeface="Times New Roman"/>
                <a:cs typeface="Times New Roman"/>
              </a:rPr>
              <a:t> </a:t>
            </a:r>
            <a:r>
              <a:rPr sz="1400" spc="-5" dirty="0">
                <a:latin typeface="Times New Roman"/>
                <a:cs typeface="Times New Roman"/>
              </a:rPr>
              <a:t>that</a:t>
            </a:r>
            <a:r>
              <a:rPr sz="1400" spc="-65" dirty="0">
                <a:latin typeface="Times New Roman"/>
                <a:cs typeface="Times New Roman"/>
              </a:rPr>
              <a:t> </a:t>
            </a:r>
            <a:r>
              <a:rPr sz="1400" spc="-5" dirty="0">
                <a:latin typeface="Times New Roman"/>
                <a:cs typeface="Times New Roman"/>
              </a:rPr>
              <a:t>allows  </a:t>
            </a:r>
            <a:r>
              <a:rPr sz="1400" dirty="0">
                <a:latin typeface="Times New Roman"/>
                <a:cs typeface="Times New Roman"/>
              </a:rPr>
              <a:t>a user </a:t>
            </a:r>
            <a:r>
              <a:rPr sz="1400" spc="-5" dirty="0">
                <a:latin typeface="Times New Roman"/>
                <a:cs typeface="Times New Roman"/>
              </a:rPr>
              <a:t>to share </a:t>
            </a:r>
            <a:r>
              <a:rPr sz="1400" dirty="0">
                <a:latin typeface="Times New Roman"/>
                <a:cs typeface="Times New Roman"/>
              </a:rPr>
              <a:t>a </a:t>
            </a:r>
            <a:r>
              <a:rPr sz="1400" spc="-5" dirty="0">
                <a:latin typeface="Times New Roman"/>
                <a:cs typeface="Times New Roman"/>
              </a:rPr>
              <a:t>document with another user </a:t>
            </a:r>
            <a:r>
              <a:rPr sz="1400" dirty="0">
                <a:latin typeface="Times New Roman"/>
                <a:cs typeface="Times New Roman"/>
              </a:rPr>
              <a:t>by </a:t>
            </a:r>
            <a:r>
              <a:rPr sz="1400" spc="-5" dirty="0">
                <a:latin typeface="Times New Roman"/>
                <a:cs typeface="Times New Roman"/>
              </a:rPr>
              <a:t>specifying their email</a:t>
            </a:r>
            <a:r>
              <a:rPr sz="1400" spc="65" dirty="0">
                <a:latin typeface="Times New Roman"/>
                <a:cs typeface="Times New Roman"/>
              </a:rPr>
              <a:t> </a:t>
            </a:r>
            <a:r>
              <a:rPr sz="1400" spc="-5" dirty="0">
                <a:latin typeface="Times New Roman"/>
                <a:cs typeface="Times New Roman"/>
              </a:rPr>
              <a:t>address.</a:t>
            </a:r>
            <a:endParaRPr sz="1400" dirty="0">
              <a:latin typeface="Times New Roman"/>
              <a:cs typeface="Times New Roman"/>
            </a:endParaRPr>
          </a:p>
          <a:p>
            <a:pPr marL="12700" marR="6350" algn="just">
              <a:lnSpc>
                <a:spcPct val="103299"/>
              </a:lnSpc>
              <a:spcBef>
                <a:spcPts val="800"/>
              </a:spcBef>
            </a:pPr>
            <a:r>
              <a:rPr sz="1400" dirty="0">
                <a:latin typeface="Times New Roman"/>
                <a:cs typeface="Times New Roman"/>
              </a:rPr>
              <a:t>These </a:t>
            </a:r>
            <a:r>
              <a:rPr sz="1400" spc="-5" dirty="0">
                <a:latin typeface="Times New Roman"/>
                <a:cs typeface="Times New Roman"/>
              </a:rPr>
              <a:t>calls collect the </a:t>
            </a:r>
            <a:r>
              <a:rPr sz="1400" dirty="0">
                <a:latin typeface="Times New Roman"/>
                <a:cs typeface="Times New Roman"/>
              </a:rPr>
              <a:t>email </a:t>
            </a:r>
            <a:r>
              <a:rPr sz="1400" spc="-5" dirty="0">
                <a:latin typeface="Times New Roman"/>
                <a:cs typeface="Times New Roman"/>
              </a:rPr>
              <a:t>address and the document identification information,  check that the access permissions on the document allow sharing, check that the  specified</a:t>
            </a:r>
            <a:r>
              <a:rPr sz="1400" spc="-85" dirty="0">
                <a:latin typeface="Times New Roman"/>
                <a:cs typeface="Times New Roman"/>
              </a:rPr>
              <a:t> </a:t>
            </a:r>
            <a:r>
              <a:rPr sz="1400" spc="-5" dirty="0">
                <a:latin typeface="Times New Roman"/>
                <a:cs typeface="Times New Roman"/>
              </a:rPr>
              <a:t>email</a:t>
            </a:r>
            <a:r>
              <a:rPr sz="1400" spc="-80" dirty="0">
                <a:latin typeface="Times New Roman"/>
                <a:cs typeface="Times New Roman"/>
              </a:rPr>
              <a:t> </a:t>
            </a:r>
            <a:r>
              <a:rPr sz="1400" spc="-5" dirty="0">
                <a:latin typeface="Times New Roman"/>
                <a:cs typeface="Times New Roman"/>
              </a:rPr>
              <a:t>address</a:t>
            </a:r>
            <a:r>
              <a:rPr sz="1400" spc="-80" dirty="0">
                <a:latin typeface="Times New Roman"/>
                <a:cs typeface="Times New Roman"/>
              </a:rPr>
              <a:t> </a:t>
            </a:r>
            <a:r>
              <a:rPr sz="1400" spc="-5" dirty="0">
                <a:latin typeface="Times New Roman"/>
                <a:cs typeface="Times New Roman"/>
              </a:rPr>
              <a:t>is</a:t>
            </a:r>
            <a:r>
              <a:rPr sz="1400" spc="-80" dirty="0">
                <a:latin typeface="Times New Roman"/>
                <a:cs typeface="Times New Roman"/>
              </a:rPr>
              <a:t> </a:t>
            </a:r>
            <a:r>
              <a:rPr sz="1400" spc="-5" dirty="0">
                <a:latin typeface="Times New Roman"/>
                <a:cs typeface="Times New Roman"/>
              </a:rPr>
              <a:t>valid</a:t>
            </a:r>
            <a:r>
              <a:rPr sz="1400" spc="-80" dirty="0">
                <a:latin typeface="Times New Roman"/>
                <a:cs typeface="Times New Roman"/>
              </a:rPr>
              <a:t> </a:t>
            </a:r>
            <a:r>
              <a:rPr sz="1400" spc="-5" dirty="0">
                <a:latin typeface="Times New Roman"/>
                <a:cs typeface="Times New Roman"/>
              </a:rPr>
              <a:t>and</a:t>
            </a:r>
            <a:r>
              <a:rPr sz="1400" spc="-90" dirty="0">
                <a:latin typeface="Times New Roman"/>
                <a:cs typeface="Times New Roman"/>
              </a:rPr>
              <a:t> </a:t>
            </a:r>
            <a:r>
              <a:rPr sz="1400" dirty="0">
                <a:latin typeface="Times New Roman"/>
                <a:cs typeface="Times New Roman"/>
              </a:rPr>
              <a:t>is</a:t>
            </a:r>
            <a:r>
              <a:rPr sz="1400" spc="-80" dirty="0">
                <a:latin typeface="Times New Roman"/>
                <a:cs typeface="Times New Roman"/>
              </a:rPr>
              <a:t> </a:t>
            </a:r>
            <a:r>
              <a:rPr sz="1400" dirty="0">
                <a:latin typeface="Times New Roman"/>
                <a:cs typeface="Times New Roman"/>
              </a:rPr>
              <a:t>a</a:t>
            </a:r>
            <a:r>
              <a:rPr sz="1400" spc="-85" dirty="0">
                <a:latin typeface="Times New Roman"/>
                <a:cs typeface="Times New Roman"/>
              </a:rPr>
              <a:t> </a:t>
            </a:r>
            <a:r>
              <a:rPr sz="1400" spc="-5" dirty="0">
                <a:latin typeface="Times New Roman"/>
                <a:cs typeface="Times New Roman"/>
              </a:rPr>
              <a:t>registered</a:t>
            </a:r>
            <a:r>
              <a:rPr sz="1400" spc="-45" dirty="0">
                <a:latin typeface="Times New Roman"/>
                <a:cs typeface="Times New Roman"/>
              </a:rPr>
              <a:t> </a:t>
            </a:r>
            <a:r>
              <a:rPr sz="1400" spc="-5" dirty="0">
                <a:latin typeface="Times New Roman"/>
                <a:cs typeface="Times New Roman"/>
              </a:rPr>
              <a:t>system</a:t>
            </a:r>
            <a:r>
              <a:rPr sz="1400" spc="-100" dirty="0">
                <a:latin typeface="Times New Roman"/>
                <a:cs typeface="Times New Roman"/>
              </a:rPr>
              <a:t> </a:t>
            </a:r>
            <a:r>
              <a:rPr sz="1400" dirty="0">
                <a:latin typeface="Times New Roman"/>
                <a:cs typeface="Times New Roman"/>
              </a:rPr>
              <a:t>user,</a:t>
            </a:r>
            <a:r>
              <a:rPr sz="1400" spc="-85" dirty="0">
                <a:latin typeface="Times New Roman"/>
                <a:cs typeface="Times New Roman"/>
              </a:rPr>
              <a:t> </a:t>
            </a:r>
            <a:r>
              <a:rPr sz="1400" spc="-5" dirty="0">
                <a:latin typeface="Times New Roman"/>
                <a:cs typeface="Times New Roman"/>
              </a:rPr>
              <a:t>and</a:t>
            </a:r>
            <a:r>
              <a:rPr sz="1400" spc="-80" dirty="0">
                <a:latin typeface="Times New Roman"/>
                <a:cs typeface="Times New Roman"/>
              </a:rPr>
              <a:t> </a:t>
            </a:r>
            <a:r>
              <a:rPr sz="1400" spc="-5" dirty="0">
                <a:latin typeface="Times New Roman"/>
                <a:cs typeface="Times New Roman"/>
              </a:rPr>
              <a:t>add</a:t>
            </a:r>
            <a:r>
              <a:rPr sz="1400" spc="-80" dirty="0">
                <a:latin typeface="Times New Roman"/>
                <a:cs typeface="Times New Roman"/>
              </a:rPr>
              <a:t> </a:t>
            </a:r>
            <a:r>
              <a:rPr sz="1400" spc="-5" dirty="0">
                <a:latin typeface="Times New Roman"/>
                <a:cs typeface="Times New Roman"/>
              </a:rPr>
              <a:t>the</a:t>
            </a:r>
            <a:r>
              <a:rPr sz="1400" spc="-85" dirty="0">
                <a:latin typeface="Times New Roman"/>
                <a:cs typeface="Times New Roman"/>
              </a:rPr>
              <a:t> </a:t>
            </a:r>
            <a:r>
              <a:rPr sz="1400" spc="-5" dirty="0">
                <a:latin typeface="Times New Roman"/>
                <a:cs typeface="Times New Roman"/>
              </a:rPr>
              <a:t>document  </a:t>
            </a:r>
            <a:r>
              <a:rPr sz="1400" dirty="0">
                <a:latin typeface="Times New Roman"/>
                <a:cs typeface="Times New Roman"/>
              </a:rPr>
              <a:t>to </a:t>
            </a:r>
            <a:r>
              <a:rPr sz="1400" spc="-5" dirty="0">
                <a:latin typeface="Times New Roman"/>
                <a:cs typeface="Times New Roman"/>
              </a:rPr>
              <a:t>the sharing user’s</a:t>
            </a:r>
            <a:r>
              <a:rPr sz="1400" spc="-20" dirty="0">
                <a:latin typeface="Times New Roman"/>
                <a:cs typeface="Times New Roman"/>
              </a:rPr>
              <a:t> </a:t>
            </a:r>
            <a:r>
              <a:rPr sz="1400" spc="-5" dirty="0">
                <a:latin typeface="Times New Roman"/>
                <a:cs typeface="Times New Roman"/>
              </a:rPr>
              <a:t>workspace</a:t>
            </a:r>
            <a:endParaRPr sz="1400" dirty="0">
              <a:latin typeface="Times New Roman"/>
              <a:cs typeface="Times New Roman"/>
            </a:endParaRPr>
          </a:p>
        </p:txBody>
      </p:sp>
    </p:spTree>
    <p:extLst>
      <p:ext uri="{BB962C8B-B14F-4D97-AF65-F5344CB8AC3E}">
        <p14:creationId xmlns:p14="http://schemas.microsoft.com/office/powerpoint/2010/main" val="132061657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4306036"/>
            <a:ext cx="5970905" cy="2840990"/>
          </a:xfrm>
          <a:prstGeom prst="rect">
            <a:avLst/>
          </a:prstGeom>
        </p:spPr>
        <p:txBody>
          <a:bodyPr vert="horz" wrap="square" lIns="0" tIns="120650" rIns="0" bIns="0" rtlCol="0">
            <a:spAutoFit/>
          </a:bodyPr>
          <a:lstStyle/>
          <a:p>
            <a:pPr marL="12700" algn="just">
              <a:lnSpc>
                <a:spcPct val="100000"/>
              </a:lnSpc>
              <a:spcBef>
                <a:spcPts val="950"/>
              </a:spcBef>
            </a:pPr>
            <a:r>
              <a:rPr sz="1400" spc="-5" dirty="0">
                <a:latin typeface="Times New Roman"/>
                <a:cs typeface="Times New Roman"/>
              </a:rPr>
              <a:t>When these calls have been executed, </a:t>
            </a:r>
            <a:r>
              <a:rPr sz="1400" dirty="0">
                <a:latin typeface="Times New Roman"/>
                <a:cs typeface="Times New Roman"/>
              </a:rPr>
              <a:t>a </a:t>
            </a:r>
            <a:r>
              <a:rPr sz="1400" spc="-10" dirty="0">
                <a:latin typeface="Times New Roman"/>
                <a:cs typeface="Times New Roman"/>
              </a:rPr>
              <a:t>number </a:t>
            </a:r>
            <a:r>
              <a:rPr sz="1400" dirty="0">
                <a:latin typeface="Times New Roman"/>
                <a:cs typeface="Times New Roman"/>
              </a:rPr>
              <a:t>of </a:t>
            </a:r>
            <a:r>
              <a:rPr sz="1400" spc="-5" dirty="0">
                <a:latin typeface="Times New Roman"/>
                <a:cs typeface="Times New Roman"/>
              </a:rPr>
              <a:t>conditions should</a:t>
            </a:r>
            <a:r>
              <a:rPr sz="1400" spc="80" dirty="0">
                <a:latin typeface="Times New Roman"/>
                <a:cs typeface="Times New Roman"/>
              </a:rPr>
              <a:t> </a:t>
            </a:r>
            <a:r>
              <a:rPr sz="1400" spc="-5" dirty="0">
                <a:latin typeface="Times New Roman"/>
                <a:cs typeface="Times New Roman"/>
              </a:rPr>
              <a:t>hold:</a:t>
            </a:r>
            <a:endParaRPr sz="1400" dirty="0">
              <a:latin typeface="Times New Roman"/>
              <a:cs typeface="Times New Roman"/>
            </a:endParaRPr>
          </a:p>
          <a:p>
            <a:pPr marL="165100" indent="-152400" algn="just">
              <a:lnSpc>
                <a:spcPct val="100000"/>
              </a:lnSpc>
              <a:spcBef>
                <a:spcPts val="850"/>
              </a:spcBef>
              <a:buChar char="■"/>
              <a:tabLst>
                <a:tab pos="165100" algn="l"/>
              </a:tabLst>
            </a:pPr>
            <a:r>
              <a:rPr sz="1400" spc="-5" dirty="0">
                <a:latin typeface="Times New Roman"/>
                <a:cs typeface="Times New Roman"/>
              </a:rPr>
              <a:t>The status </a:t>
            </a:r>
            <a:r>
              <a:rPr sz="1400" dirty="0">
                <a:latin typeface="Times New Roman"/>
                <a:cs typeface="Times New Roman"/>
              </a:rPr>
              <a:t>of </a:t>
            </a:r>
            <a:r>
              <a:rPr sz="1400" spc="-5" dirty="0">
                <a:latin typeface="Times New Roman"/>
                <a:cs typeface="Times New Roman"/>
              </a:rPr>
              <a:t>the document is</a:t>
            </a:r>
            <a:r>
              <a:rPr sz="1400" spc="10" dirty="0">
                <a:latin typeface="Times New Roman"/>
                <a:cs typeface="Times New Roman"/>
              </a:rPr>
              <a:t> </a:t>
            </a:r>
            <a:r>
              <a:rPr sz="1400" spc="-5" dirty="0">
                <a:latin typeface="Times New Roman"/>
                <a:cs typeface="Times New Roman"/>
              </a:rPr>
              <a:t>“shared.”</a:t>
            </a:r>
            <a:endParaRPr sz="1400" dirty="0">
              <a:latin typeface="Times New Roman"/>
              <a:cs typeface="Times New Roman"/>
            </a:endParaRPr>
          </a:p>
          <a:p>
            <a:pPr marL="165100" indent="-152400" algn="just">
              <a:lnSpc>
                <a:spcPct val="100000"/>
              </a:lnSpc>
              <a:spcBef>
                <a:spcPts val="865"/>
              </a:spcBef>
              <a:buChar char="■"/>
              <a:tabLst>
                <a:tab pos="165100" algn="l"/>
              </a:tabLst>
            </a:pPr>
            <a:r>
              <a:rPr sz="1400" spc="-5" dirty="0">
                <a:latin typeface="Times New Roman"/>
                <a:cs typeface="Times New Roman"/>
              </a:rPr>
              <a:t>The list </a:t>
            </a:r>
            <a:r>
              <a:rPr sz="1400" dirty="0">
                <a:latin typeface="Times New Roman"/>
                <a:cs typeface="Times New Roman"/>
              </a:rPr>
              <a:t>of </a:t>
            </a:r>
            <a:r>
              <a:rPr sz="1400" spc="-5" dirty="0">
                <a:latin typeface="Times New Roman"/>
                <a:cs typeface="Times New Roman"/>
              </a:rPr>
              <a:t>users sharing the document </a:t>
            </a:r>
            <a:r>
              <a:rPr sz="1400" dirty="0">
                <a:latin typeface="Times New Roman"/>
                <a:cs typeface="Times New Roman"/>
              </a:rPr>
              <a:t>includes </a:t>
            </a:r>
            <a:r>
              <a:rPr sz="1400" spc="-5" dirty="0">
                <a:latin typeface="Times New Roman"/>
                <a:cs typeface="Times New Roman"/>
              </a:rPr>
              <a:t>the specified email</a:t>
            </a:r>
            <a:r>
              <a:rPr sz="1400" spc="30" dirty="0">
                <a:latin typeface="Times New Roman"/>
                <a:cs typeface="Times New Roman"/>
              </a:rPr>
              <a:t> </a:t>
            </a:r>
            <a:r>
              <a:rPr sz="1400" spc="-5" dirty="0">
                <a:latin typeface="Times New Roman"/>
                <a:cs typeface="Times New Roman"/>
              </a:rPr>
              <a:t>address.</a:t>
            </a:r>
            <a:endParaRPr sz="1400" dirty="0">
              <a:latin typeface="Times New Roman"/>
              <a:cs typeface="Times New Roman"/>
            </a:endParaRPr>
          </a:p>
          <a:p>
            <a:pPr marL="165100" indent="-152400" algn="just">
              <a:lnSpc>
                <a:spcPct val="100000"/>
              </a:lnSpc>
              <a:spcBef>
                <a:spcPts val="855"/>
              </a:spcBef>
              <a:buChar char="■"/>
              <a:tabLst>
                <a:tab pos="165100" algn="l"/>
              </a:tabLst>
            </a:pPr>
            <a:r>
              <a:rPr sz="1400" spc="-5" dirty="0">
                <a:latin typeface="Times New Roman"/>
                <a:cs typeface="Times New Roman"/>
              </a:rPr>
              <a:t>There have been no deletions </a:t>
            </a:r>
            <a:r>
              <a:rPr sz="1400" dirty="0">
                <a:latin typeface="Times New Roman"/>
                <a:cs typeface="Times New Roman"/>
              </a:rPr>
              <a:t>from the </a:t>
            </a:r>
            <a:r>
              <a:rPr sz="1400" spc="-10" dirty="0">
                <a:latin typeface="Times New Roman"/>
                <a:cs typeface="Times New Roman"/>
              </a:rPr>
              <a:t>list </a:t>
            </a:r>
            <a:r>
              <a:rPr sz="1400" dirty="0">
                <a:latin typeface="Times New Roman"/>
                <a:cs typeface="Times New Roman"/>
              </a:rPr>
              <a:t>of </a:t>
            </a:r>
            <a:r>
              <a:rPr sz="1400" spc="-5" dirty="0">
                <a:latin typeface="Times New Roman"/>
                <a:cs typeface="Times New Roman"/>
              </a:rPr>
              <a:t>users sharing the</a:t>
            </a:r>
            <a:r>
              <a:rPr sz="1400" spc="35" dirty="0">
                <a:latin typeface="Times New Roman"/>
                <a:cs typeface="Times New Roman"/>
              </a:rPr>
              <a:t> </a:t>
            </a:r>
            <a:r>
              <a:rPr sz="1400" spc="-5" dirty="0">
                <a:latin typeface="Times New Roman"/>
                <a:cs typeface="Times New Roman"/>
              </a:rPr>
              <a:t>document.</a:t>
            </a:r>
            <a:endParaRPr sz="1400" dirty="0">
              <a:latin typeface="Times New Roman"/>
              <a:cs typeface="Times New Roman"/>
            </a:endParaRPr>
          </a:p>
          <a:p>
            <a:pPr marL="165100" indent="-152400" algn="just">
              <a:lnSpc>
                <a:spcPct val="100000"/>
              </a:lnSpc>
              <a:spcBef>
                <a:spcPts val="865"/>
              </a:spcBef>
              <a:buChar char="■"/>
              <a:tabLst>
                <a:tab pos="165100" algn="l"/>
              </a:tabLst>
            </a:pPr>
            <a:r>
              <a:rPr sz="1400" spc="-5" dirty="0">
                <a:latin typeface="Times New Roman"/>
                <a:cs typeface="Times New Roman"/>
              </a:rPr>
              <a:t>The shared document </a:t>
            </a:r>
            <a:r>
              <a:rPr sz="1400" dirty="0">
                <a:latin typeface="Times New Roman"/>
                <a:cs typeface="Times New Roman"/>
              </a:rPr>
              <a:t>is </a:t>
            </a:r>
            <a:r>
              <a:rPr sz="1400" spc="-5" dirty="0">
                <a:latin typeface="Times New Roman"/>
                <a:cs typeface="Times New Roman"/>
              </a:rPr>
              <a:t>visible to all users in the sharing</a:t>
            </a:r>
            <a:r>
              <a:rPr sz="1400" spc="-20" dirty="0">
                <a:latin typeface="Times New Roman"/>
                <a:cs typeface="Times New Roman"/>
              </a:rPr>
              <a:t> </a:t>
            </a:r>
            <a:r>
              <a:rPr sz="1400" spc="-5" dirty="0">
                <a:latin typeface="Times New Roman"/>
                <a:cs typeface="Times New Roman"/>
              </a:rPr>
              <a:t>list.</a:t>
            </a:r>
            <a:endParaRPr sz="1400" dirty="0">
              <a:latin typeface="Times New Roman"/>
              <a:cs typeface="Times New Roman"/>
            </a:endParaRPr>
          </a:p>
          <a:p>
            <a:pPr marL="12700" marR="5080" algn="just">
              <a:lnSpc>
                <a:spcPct val="103400"/>
              </a:lnSpc>
              <a:spcBef>
                <a:spcPts val="795"/>
              </a:spcBef>
            </a:pPr>
            <a:r>
              <a:rPr sz="1400" spc="-5" dirty="0">
                <a:latin typeface="Times New Roman"/>
                <a:cs typeface="Times New Roman"/>
              </a:rPr>
              <a:t>Manual system testing, when testers have </a:t>
            </a:r>
            <a:r>
              <a:rPr sz="1400" dirty="0">
                <a:latin typeface="Times New Roman"/>
                <a:cs typeface="Times New Roman"/>
              </a:rPr>
              <a:t>to </a:t>
            </a:r>
            <a:r>
              <a:rPr sz="1400" spc="-5" dirty="0">
                <a:latin typeface="Times New Roman"/>
                <a:cs typeface="Times New Roman"/>
              </a:rPr>
              <a:t>repeat sequences of actions, is boring  and prone </a:t>
            </a:r>
            <a:r>
              <a:rPr sz="1400" dirty="0">
                <a:latin typeface="Times New Roman"/>
                <a:cs typeface="Times New Roman"/>
              </a:rPr>
              <a:t>to </a:t>
            </a:r>
            <a:r>
              <a:rPr sz="1400" spc="-5" dirty="0">
                <a:latin typeface="Times New Roman"/>
                <a:cs typeface="Times New Roman"/>
              </a:rPr>
              <a:t>errors. </a:t>
            </a:r>
            <a:r>
              <a:rPr sz="1400" dirty="0">
                <a:latin typeface="Times New Roman"/>
                <a:cs typeface="Times New Roman"/>
              </a:rPr>
              <a:t>In </a:t>
            </a:r>
            <a:r>
              <a:rPr sz="1400" spc="-5" dirty="0">
                <a:latin typeface="Times New Roman"/>
                <a:cs typeface="Times New Roman"/>
              </a:rPr>
              <a:t>some </a:t>
            </a:r>
            <a:r>
              <a:rPr sz="1400" dirty="0">
                <a:latin typeface="Times New Roman"/>
                <a:cs typeface="Times New Roman"/>
              </a:rPr>
              <a:t>cases, </a:t>
            </a:r>
            <a:r>
              <a:rPr sz="1400" spc="-5" dirty="0">
                <a:latin typeface="Times New Roman"/>
                <a:cs typeface="Times New Roman"/>
              </a:rPr>
              <a:t>the timing </a:t>
            </a:r>
            <a:r>
              <a:rPr sz="1400" dirty="0">
                <a:latin typeface="Times New Roman"/>
                <a:cs typeface="Times New Roman"/>
              </a:rPr>
              <a:t>of </a:t>
            </a:r>
            <a:r>
              <a:rPr sz="1400" spc="-5" dirty="0">
                <a:latin typeface="Times New Roman"/>
                <a:cs typeface="Times New Roman"/>
              </a:rPr>
              <a:t>actions is important and is  practically impossible </a:t>
            </a:r>
            <a:r>
              <a:rPr sz="1400" dirty="0">
                <a:latin typeface="Times New Roman"/>
                <a:cs typeface="Times New Roman"/>
              </a:rPr>
              <a:t>to repeat </a:t>
            </a:r>
            <a:r>
              <a:rPr sz="1400" spc="-5" dirty="0">
                <a:latin typeface="Times New Roman"/>
                <a:cs typeface="Times New Roman"/>
              </a:rPr>
              <a:t>consistently. To avoid these problems, testing tools  have been developed </a:t>
            </a:r>
            <a:r>
              <a:rPr sz="1400" dirty="0">
                <a:latin typeface="Times New Roman"/>
                <a:cs typeface="Times New Roman"/>
              </a:rPr>
              <a:t>to </a:t>
            </a:r>
            <a:r>
              <a:rPr sz="1400" spc="-5" dirty="0">
                <a:latin typeface="Times New Roman"/>
                <a:cs typeface="Times New Roman"/>
              </a:rPr>
              <a:t>record </a:t>
            </a:r>
            <a:r>
              <a:rPr sz="1400" dirty="0">
                <a:latin typeface="Times New Roman"/>
                <a:cs typeface="Times New Roman"/>
              </a:rPr>
              <a:t>a </a:t>
            </a:r>
            <a:r>
              <a:rPr sz="1400" spc="-5" dirty="0">
                <a:latin typeface="Times New Roman"/>
                <a:cs typeface="Times New Roman"/>
              </a:rPr>
              <a:t>series </a:t>
            </a:r>
            <a:r>
              <a:rPr sz="1400" dirty="0">
                <a:latin typeface="Times New Roman"/>
                <a:cs typeface="Times New Roman"/>
              </a:rPr>
              <a:t>of </a:t>
            </a:r>
            <a:r>
              <a:rPr sz="1400" spc="-5" dirty="0">
                <a:latin typeface="Times New Roman"/>
                <a:cs typeface="Times New Roman"/>
              </a:rPr>
              <a:t>actions </a:t>
            </a:r>
            <a:r>
              <a:rPr sz="1400" spc="-10" dirty="0">
                <a:latin typeface="Times New Roman"/>
                <a:cs typeface="Times New Roman"/>
              </a:rPr>
              <a:t>and </a:t>
            </a:r>
            <a:r>
              <a:rPr sz="1400" spc="-5" dirty="0">
                <a:latin typeface="Times New Roman"/>
                <a:cs typeface="Times New Roman"/>
              </a:rPr>
              <a:t>automatically </a:t>
            </a:r>
            <a:r>
              <a:rPr sz="1400" dirty="0">
                <a:latin typeface="Times New Roman"/>
                <a:cs typeface="Times New Roman"/>
              </a:rPr>
              <a:t>replay them  </a:t>
            </a:r>
            <a:r>
              <a:rPr sz="1400" spc="-5" dirty="0">
                <a:latin typeface="Times New Roman"/>
                <a:cs typeface="Times New Roman"/>
              </a:rPr>
              <a:t>when </a:t>
            </a:r>
            <a:r>
              <a:rPr sz="1400" dirty="0">
                <a:latin typeface="Times New Roman"/>
                <a:cs typeface="Times New Roman"/>
              </a:rPr>
              <a:t>a </a:t>
            </a:r>
            <a:r>
              <a:rPr sz="1400" spc="-5" dirty="0">
                <a:latin typeface="Times New Roman"/>
                <a:cs typeface="Times New Roman"/>
              </a:rPr>
              <a:t>system </a:t>
            </a:r>
            <a:r>
              <a:rPr sz="1400" dirty="0">
                <a:latin typeface="Times New Roman"/>
                <a:cs typeface="Times New Roman"/>
              </a:rPr>
              <a:t>is </a:t>
            </a:r>
            <a:r>
              <a:rPr sz="1400" spc="-5" dirty="0">
                <a:latin typeface="Times New Roman"/>
                <a:cs typeface="Times New Roman"/>
              </a:rPr>
              <a:t>retested (Figure</a:t>
            </a:r>
            <a:r>
              <a:rPr sz="1400" spc="-30" dirty="0">
                <a:latin typeface="Times New Roman"/>
                <a:cs typeface="Times New Roman"/>
              </a:rPr>
              <a:t> </a:t>
            </a:r>
            <a:r>
              <a:rPr sz="1400" spc="-5" dirty="0">
                <a:latin typeface="Times New Roman"/>
                <a:cs typeface="Times New Roman"/>
              </a:rPr>
              <a:t>9.7).</a:t>
            </a:r>
            <a:endParaRPr sz="1400" dirty="0">
              <a:latin typeface="Times New Roman"/>
              <a:cs typeface="Times New Roman"/>
            </a:endParaRPr>
          </a:p>
        </p:txBody>
      </p:sp>
      <p:sp>
        <p:nvSpPr>
          <p:cNvPr id="5" name="object 5"/>
          <p:cNvSpPr/>
          <p:nvPr/>
        </p:nvSpPr>
        <p:spPr>
          <a:xfrm>
            <a:off x="934211" y="914400"/>
            <a:ext cx="5343144" cy="3075432"/>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144</a:t>
            </a:fld>
            <a:endParaRPr dirty="0"/>
          </a:p>
        </p:txBody>
      </p:sp>
    </p:spTree>
    <p:extLst>
      <p:ext uri="{BB962C8B-B14F-4D97-AF65-F5344CB8AC3E}">
        <p14:creationId xmlns:p14="http://schemas.microsoft.com/office/powerpoint/2010/main" val="224615903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3973195"/>
            <a:ext cx="5969635" cy="4157164"/>
          </a:xfrm>
          <a:prstGeom prst="rect">
            <a:avLst/>
          </a:prstGeom>
        </p:spPr>
        <p:txBody>
          <a:bodyPr vert="horz" wrap="square" lIns="0" tIns="5715" rIns="0" bIns="0" rtlCol="0">
            <a:spAutoFit/>
          </a:bodyPr>
          <a:lstStyle/>
          <a:p>
            <a:pPr marL="469265" marR="5080" indent="-228600" algn="just">
              <a:lnSpc>
                <a:spcPct val="103499"/>
              </a:lnSpc>
              <a:spcBef>
                <a:spcPts val="45"/>
              </a:spcBef>
              <a:buSzPct val="78571"/>
              <a:buFont typeface="Symbol"/>
              <a:buChar char=""/>
              <a:tabLst>
                <a:tab pos="469900" algn="l"/>
              </a:tabLst>
            </a:pPr>
            <a:r>
              <a:rPr sz="1400" b="1" spc="-5" dirty="0">
                <a:latin typeface="Times New Roman"/>
                <a:cs typeface="Times New Roman"/>
              </a:rPr>
              <a:t>Interaction recording tools record mouse movements </a:t>
            </a:r>
            <a:r>
              <a:rPr sz="1400" b="1" spc="10" dirty="0">
                <a:latin typeface="Times New Roman"/>
                <a:cs typeface="Times New Roman"/>
              </a:rPr>
              <a:t>and </a:t>
            </a:r>
            <a:r>
              <a:rPr sz="1400" b="1" spc="-5" dirty="0">
                <a:latin typeface="Times New Roman"/>
                <a:cs typeface="Times New Roman"/>
              </a:rPr>
              <a:t>clicks, menu  selections, keyboard inputs, </a:t>
            </a:r>
            <a:r>
              <a:rPr sz="1400" spc="-10" dirty="0">
                <a:latin typeface="Times New Roman"/>
                <a:cs typeface="Times New Roman"/>
              </a:rPr>
              <a:t>and </a:t>
            </a:r>
            <a:r>
              <a:rPr sz="1400" spc="-5" dirty="0">
                <a:latin typeface="Times New Roman"/>
                <a:cs typeface="Times New Roman"/>
              </a:rPr>
              <a:t>so on. They </a:t>
            </a:r>
            <a:r>
              <a:rPr sz="1400" dirty="0">
                <a:latin typeface="Times New Roman"/>
                <a:cs typeface="Times New Roman"/>
              </a:rPr>
              <a:t>save </a:t>
            </a:r>
            <a:r>
              <a:rPr sz="1400" spc="-5" dirty="0">
                <a:latin typeface="Times New Roman"/>
                <a:cs typeface="Times New Roman"/>
              </a:rPr>
              <a:t>the interaction session </a:t>
            </a:r>
            <a:r>
              <a:rPr sz="1400" spc="-10" dirty="0">
                <a:latin typeface="Times New Roman"/>
                <a:cs typeface="Times New Roman"/>
              </a:rPr>
              <a:t>and  </a:t>
            </a:r>
            <a:r>
              <a:rPr sz="1400" dirty="0">
                <a:latin typeface="Times New Roman"/>
                <a:cs typeface="Times New Roman"/>
              </a:rPr>
              <a:t>can</a:t>
            </a:r>
            <a:r>
              <a:rPr sz="1400" spc="-45" dirty="0">
                <a:latin typeface="Times New Roman"/>
                <a:cs typeface="Times New Roman"/>
              </a:rPr>
              <a:t> </a:t>
            </a:r>
            <a:r>
              <a:rPr sz="1400" spc="-5" dirty="0">
                <a:latin typeface="Times New Roman"/>
                <a:cs typeface="Times New Roman"/>
              </a:rPr>
              <a:t>replay</a:t>
            </a:r>
            <a:r>
              <a:rPr sz="1400" spc="-70" dirty="0">
                <a:latin typeface="Times New Roman"/>
                <a:cs typeface="Times New Roman"/>
              </a:rPr>
              <a:t> </a:t>
            </a:r>
            <a:r>
              <a:rPr sz="1400" dirty="0">
                <a:latin typeface="Times New Roman"/>
                <a:cs typeface="Times New Roman"/>
              </a:rPr>
              <a:t>it,</a:t>
            </a:r>
            <a:r>
              <a:rPr sz="1400" spc="-55" dirty="0">
                <a:latin typeface="Times New Roman"/>
                <a:cs typeface="Times New Roman"/>
              </a:rPr>
              <a:t> </a:t>
            </a:r>
            <a:r>
              <a:rPr sz="1400" spc="-5" dirty="0">
                <a:latin typeface="Times New Roman"/>
                <a:cs typeface="Times New Roman"/>
              </a:rPr>
              <a:t>sending</a:t>
            </a:r>
            <a:r>
              <a:rPr sz="1400" spc="-55" dirty="0">
                <a:latin typeface="Times New Roman"/>
                <a:cs typeface="Times New Roman"/>
              </a:rPr>
              <a:t> </a:t>
            </a:r>
            <a:r>
              <a:rPr sz="1400" spc="-5" dirty="0">
                <a:latin typeface="Times New Roman"/>
                <a:cs typeface="Times New Roman"/>
              </a:rPr>
              <a:t>commands</a:t>
            </a:r>
            <a:r>
              <a:rPr sz="1400" spc="-50" dirty="0">
                <a:latin typeface="Times New Roman"/>
                <a:cs typeface="Times New Roman"/>
              </a:rPr>
              <a:t> </a:t>
            </a:r>
            <a:r>
              <a:rPr sz="1400" spc="-5" dirty="0">
                <a:latin typeface="Times New Roman"/>
                <a:cs typeface="Times New Roman"/>
              </a:rPr>
              <a:t>to</a:t>
            </a:r>
            <a:r>
              <a:rPr sz="1400" spc="-60" dirty="0">
                <a:latin typeface="Times New Roman"/>
                <a:cs typeface="Times New Roman"/>
              </a:rPr>
              <a:t> </a:t>
            </a:r>
            <a:r>
              <a:rPr sz="1400" dirty="0">
                <a:latin typeface="Times New Roman"/>
                <a:cs typeface="Times New Roman"/>
              </a:rPr>
              <a:t>the</a:t>
            </a:r>
            <a:r>
              <a:rPr sz="1400" spc="-65" dirty="0">
                <a:latin typeface="Times New Roman"/>
                <a:cs typeface="Times New Roman"/>
              </a:rPr>
              <a:t> </a:t>
            </a:r>
            <a:r>
              <a:rPr sz="1400" spc="-5" dirty="0">
                <a:latin typeface="Times New Roman"/>
                <a:cs typeface="Times New Roman"/>
              </a:rPr>
              <a:t>application</a:t>
            </a:r>
            <a:r>
              <a:rPr sz="1400" spc="-45" dirty="0">
                <a:latin typeface="Times New Roman"/>
                <a:cs typeface="Times New Roman"/>
              </a:rPr>
              <a:t> </a:t>
            </a:r>
            <a:r>
              <a:rPr sz="1400" spc="-5" dirty="0">
                <a:latin typeface="Times New Roman"/>
                <a:cs typeface="Times New Roman"/>
              </a:rPr>
              <a:t>and</a:t>
            </a:r>
            <a:r>
              <a:rPr sz="1400" spc="-50" dirty="0">
                <a:latin typeface="Times New Roman"/>
                <a:cs typeface="Times New Roman"/>
              </a:rPr>
              <a:t> </a:t>
            </a:r>
            <a:r>
              <a:rPr sz="1400" spc="-5" dirty="0">
                <a:latin typeface="Times New Roman"/>
                <a:cs typeface="Times New Roman"/>
              </a:rPr>
              <a:t>replicating</a:t>
            </a:r>
            <a:r>
              <a:rPr sz="1400" spc="-50" dirty="0">
                <a:latin typeface="Times New Roman"/>
                <a:cs typeface="Times New Roman"/>
              </a:rPr>
              <a:t> </a:t>
            </a:r>
            <a:r>
              <a:rPr sz="1400" spc="-5" dirty="0">
                <a:latin typeface="Times New Roman"/>
                <a:cs typeface="Times New Roman"/>
              </a:rPr>
              <a:t>them</a:t>
            </a:r>
            <a:r>
              <a:rPr sz="1400" spc="-70" dirty="0">
                <a:latin typeface="Times New Roman"/>
                <a:cs typeface="Times New Roman"/>
              </a:rPr>
              <a:t> </a:t>
            </a:r>
            <a:r>
              <a:rPr sz="1400" dirty="0">
                <a:latin typeface="Times New Roman"/>
                <a:cs typeface="Times New Roman"/>
              </a:rPr>
              <a:t>in</a:t>
            </a:r>
            <a:r>
              <a:rPr sz="1400" spc="-60" dirty="0">
                <a:latin typeface="Times New Roman"/>
                <a:cs typeface="Times New Roman"/>
              </a:rPr>
              <a:t> </a:t>
            </a:r>
            <a:r>
              <a:rPr sz="1400" dirty="0">
                <a:latin typeface="Times New Roman"/>
                <a:cs typeface="Times New Roman"/>
              </a:rPr>
              <a:t>the  </a:t>
            </a:r>
            <a:r>
              <a:rPr sz="1400" spc="-5" dirty="0">
                <a:latin typeface="Times New Roman"/>
                <a:cs typeface="Times New Roman"/>
              </a:rPr>
              <a:t>user’s browser interface. These tools also provide scripting support so that  you </a:t>
            </a:r>
            <a:r>
              <a:rPr sz="1400" dirty="0">
                <a:latin typeface="Times New Roman"/>
                <a:cs typeface="Times New Roman"/>
              </a:rPr>
              <a:t>can </a:t>
            </a:r>
            <a:r>
              <a:rPr sz="1400" spc="-5" dirty="0">
                <a:latin typeface="Times New Roman"/>
                <a:cs typeface="Times New Roman"/>
              </a:rPr>
              <a:t>write </a:t>
            </a:r>
            <a:r>
              <a:rPr sz="1400" spc="-10" dirty="0">
                <a:latin typeface="Times New Roman"/>
                <a:cs typeface="Times New Roman"/>
              </a:rPr>
              <a:t>and </a:t>
            </a:r>
            <a:r>
              <a:rPr sz="1400" spc="-5" dirty="0">
                <a:latin typeface="Times New Roman"/>
                <a:cs typeface="Times New Roman"/>
              </a:rPr>
              <a:t>execute scenarios expressed </a:t>
            </a:r>
            <a:r>
              <a:rPr sz="1400" spc="-10" dirty="0">
                <a:latin typeface="Times New Roman"/>
                <a:cs typeface="Times New Roman"/>
              </a:rPr>
              <a:t>as </a:t>
            </a:r>
            <a:r>
              <a:rPr sz="1400" spc="-5" dirty="0">
                <a:latin typeface="Times New Roman"/>
                <a:cs typeface="Times New Roman"/>
              </a:rPr>
              <a:t>test scripts. </a:t>
            </a:r>
            <a:r>
              <a:rPr sz="1400" spc="-10" dirty="0">
                <a:latin typeface="Times New Roman"/>
                <a:cs typeface="Times New Roman"/>
              </a:rPr>
              <a:t>This </a:t>
            </a:r>
            <a:r>
              <a:rPr sz="1400" spc="-5" dirty="0">
                <a:latin typeface="Times New Roman"/>
                <a:cs typeface="Times New Roman"/>
              </a:rPr>
              <a:t>is  particularly useful for cross-browser testing, where you need </a:t>
            </a:r>
            <a:r>
              <a:rPr sz="1400" dirty="0">
                <a:latin typeface="Times New Roman"/>
                <a:cs typeface="Times New Roman"/>
              </a:rPr>
              <a:t>to </a:t>
            </a:r>
            <a:r>
              <a:rPr sz="1400" spc="-5" dirty="0">
                <a:latin typeface="Times New Roman"/>
                <a:cs typeface="Times New Roman"/>
              </a:rPr>
              <a:t>check that  your software works in the </a:t>
            </a:r>
            <a:r>
              <a:rPr sz="1400" spc="-10" dirty="0">
                <a:latin typeface="Times New Roman"/>
                <a:cs typeface="Times New Roman"/>
              </a:rPr>
              <a:t>same </a:t>
            </a:r>
            <a:r>
              <a:rPr sz="1400" dirty="0">
                <a:latin typeface="Times New Roman"/>
                <a:cs typeface="Times New Roman"/>
              </a:rPr>
              <a:t>way </a:t>
            </a:r>
            <a:r>
              <a:rPr sz="1400" spc="-5" dirty="0">
                <a:latin typeface="Times New Roman"/>
                <a:cs typeface="Times New Roman"/>
              </a:rPr>
              <a:t>with different</a:t>
            </a:r>
            <a:r>
              <a:rPr sz="1400" spc="25" dirty="0">
                <a:latin typeface="Times New Roman"/>
                <a:cs typeface="Times New Roman"/>
              </a:rPr>
              <a:t> </a:t>
            </a:r>
            <a:r>
              <a:rPr sz="1400" spc="-5" dirty="0">
                <a:latin typeface="Times New Roman"/>
                <a:cs typeface="Times New Roman"/>
              </a:rPr>
              <a:t>browsers.</a:t>
            </a:r>
            <a:endParaRPr sz="1400" dirty="0">
              <a:latin typeface="Times New Roman"/>
              <a:cs typeface="Times New Roman"/>
            </a:endParaRPr>
          </a:p>
          <a:p>
            <a:pPr marL="469265" marR="5080" indent="-228600" algn="just">
              <a:lnSpc>
                <a:spcPct val="102899"/>
              </a:lnSpc>
              <a:spcBef>
                <a:spcPts val="10"/>
              </a:spcBef>
              <a:buSzPct val="78571"/>
              <a:buFont typeface="Symbol"/>
              <a:buChar char=""/>
              <a:tabLst>
                <a:tab pos="469900" algn="l"/>
              </a:tabLst>
            </a:pPr>
            <a:r>
              <a:rPr sz="1400" spc="-5" dirty="0">
                <a:latin typeface="Times New Roman"/>
                <a:cs typeface="Times New Roman"/>
              </a:rPr>
              <a:t>Automated testing is </a:t>
            </a:r>
            <a:r>
              <a:rPr sz="1400" dirty="0">
                <a:latin typeface="Times New Roman"/>
                <a:cs typeface="Times New Roman"/>
              </a:rPr>
              <a:t>one </a:t>
            </a:r>
            <a:r>
              <a:rPr sz="1400" spc="-5" dirty="0">
                <a:latin typeface="Times New Roman"/>
                <a:cs typeface="Times New Roman"/>
              </a:rPr>
              <a:t>of the most important </a:t>
            </a:r>
            <a:r>
              <a:rPr sz="1400" dirty="0">
                <a:latin typeface="Times New Roman"/>
                <a:cs typeface="Times New Roman"/>
              </a:rPr>
              <a:t>developments in </a:t>
            </a:r>
            <a:r>
              <a:rPr sz="1400" spc="-5" dirty="0">
                <a:latin typeface="Times New Roman"/>
                <a:cs typeface="Times New Roman"/>
              </a:rPr>
              <a:t>software  engineering</a:t>
            </a:r>
            <a:endParaRPr sz="1400" dirty="0">
              <a:latin typeface="Times New Roman"/>
              <a:cs typeface="Times New Roman"/>
            </a:endParaRPr>
          </a:p>
          <a:p>
            <a:pPr marL="12700">
              <a:lnSpc>
                <a:spcPct val="100000"/>
              </a:lnSpc>
              <a:spcBef>
                <a:spcPts val="890"/>
              </a:spcBef>
            </a:pPr>
            <a:r>
              <a:rPr sz="1400" b="1" u="heavy" spc="-5" dirty="0">
                <a:uFill>
                  <a:solidFill>
                    <a:srgbClr val="000000"/>
                  </a:solidFill>
                </a:uFill>
                <a:latin typeface="Times New Roman"/>
                <a:cs typeface="Times New Roman"/>
              </a:rPr>
              <a:t>Test-driven</a:t>
            </a:r>
            <a:r>
              <a:rPr sz="1400" b="1" u="heavy" dirty="0">
                <a:uFill>
                  <a:solidFill>
                    <a:srgbClr val="000000"/>
                  </a:solidFill>
                </a:uFill>
                <a:latin typeface="Times New Roman"/>
                <a:cs typeface="Times New Roman"/>
              </a:rPr>
              <a:t> </a:t>
            </a:r>
            <a:r>
              <a:rPr sz="1400" b="1" u="heavy" spc="-10" dirty="0">
                <a:uFill>
                  <a:solidFill>
                    <a:srgbClr val="000000"/>
                  </a:solidFill>
                </a:uFill>
                <a:latin typeface="Times New Roman"/>
                <a:cs typeface="Times New Roman"/>
              </a:rPr>
              <a:t>development</a:t>
            </a:r>
            <a:endParaRPr sz="14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30"/>
              </a:spcBef>
            </a:pPr>
            <a:endParaRPr sz="1200" dirty="0">
              <a:latin typeface="Times New Roman"/>
              <a:cs typeface="Times New Roman"/>
            </a:endParaRPr>
          </a:p>
          <a:p>
            <a:pPr marL="469265" marR="7620" indent="-228600" algn="just">
              <a:lnSpc>
                <a:spcPct val="103200"/>
              </a:lnSpc>
              <a:buFont typeface="Symbol"/>
              <a:buChar char=""/>
              <a:tabLst>
                <a:tab pos="469900" algn="l"/>
              </a:tabLst>
            </a:pPr>
            <a:r>
              <a:rPr sz="1400" spc="-5" dirty="0">
                <a:latin typeface="Times New Roman"/>
                <a:cs typeface="Times New Roman"/>
              </a:rPr>
              <a:t>Test-driven development (TDD) </a:t>
            </a:r>
            <a:r>
              <a:rPr sz="1400" dirty="0">
                <a:latin typeface="Times New Roman"/>
                <a:cs typeface="Times New Roman"/>
              </a:rPr>
              <a:t>is </a:t>
            </a:r>
            <a:r>
              <a:rPr sz="1400" spc="-10" dirty="0">
                <a:latin typeface="Times New Roman"/>
                <a:cs typeface="Times New Roman"/>
              </a:rPr>
              <a:t>an </a:t>
            </a:r>
            <a:r>
              <a:rPr sz="1400" spc="-5" dirty="0">
                <a:latin typeface="Times New Roman"/>
                <a:cs typeface="Times New Roman"/>
              </a:rPr>
              <a:t>approach to program development </a:t>
            </a:r>
            <a:r>
              <a:rPr sz="1400" dirty="0">
                <a:latin typeface="Times New Roman"/>
                <a:cs typeface="Times New Roman"/>
              </a:rPr>
              <a:t>that  is</a:t>
            </a:r>
            <a:r>
              <a:rPr sz="1400" spc="-50" dirty="0">
                <a:latin typeface="Times New Roman"/>
                <a:cs typeface="Times New Roman"/>
              </a:rPr>
              <a:t> </a:t>
            </a:r>
            <a:r>
              <a:rPr sz="1400" spc="-5" dirty="0">
                <a:latin typeface="Times New Roman"/>
                <a:cs typeface="Times New Roman"/>
              </a:rPr>
              <a:t>based</a:t>
            </a:r>
            <a:r>
              <a:rPr sz="1400" spc="-45" dirty="0">
                <a:latin typeface="Times New Roman"/>
                <a:cs typeface="Times New Roman"/>
              </a:rPr>
              <a:t> </a:t>
            </a:r>
            <a:r>
              <a:rPr sz="1400" dirty="0">
                <a:latin typeface="Times New Roman"/>
                <a:cs typeface="Times New Roman"/>
              </a:rPr>
              <a:t>on</a:t>
            </a:r>
            <a:r>
              <a:rPr sz="1400" spc="-45" dirty="0">
                <a:latin typeface="Times New Roman"/>
                <a:cs typeface="Times New Roman"/>
              </a:rPr>
              <a:t> </a:t>
            </a:r>
            <a:r>
              <a:rPr sz="1400" spc="-5" dirty="0">
                <a:latin typeface="Times New Roman"/>
                <a:cs typeface="Times New Roman"/>
              </a:rPr>
              <a:t>the</a:t>
            </a:r>
            <a:r>
              <a:rPr sz="1400" spc="-45" dirty="0">
                <a:latin typeface="Times New Roman"/>
                <a:cs typeface="Times New Roman"/>
              </a:rPr>
              <a:t> </a:t>
            </a:r>
            <a:r>
              <a:rPr sz="1400" spc="-5" dirty="0">
                <a:latin typeface="Times New Roman"/>
                <a:cs typeface="Times New Roman"/>
              </a:rPr>
              <a:t>general</a:t>
            </a:r>
            <a:r>
              <a:rPr sz="1400" spc="-30" dirty="0">
                <a:latin typeface="Times New Roman"/>
                <a:cs typeface="Times New Roman"/>
              </a:rPr>
              <a:t> </a:t>
            </a:r>
            <a:r>
              <a:rPr sz="1400" spc="-5" dirty="0">
                <a:latin typeface="Times New Roman"/>
                <a:cs typeface="Times New Roman"/>
              </a:rPr>
              <a:t>idea</a:t>
            </a:r>
            <a:r>
              <a:rPr sz="1400" spc="-50" dirty="0">
                <a:latin typeface="Times New Roman"/>
                <a:cs typeface="Times New Roman"/>
              </a:rPr>
              <a:t> </a:t>
            </a:r>
            <a:r>
              <a:rPr sz="1400" spc="-5" dirty="0">
                <a:latin typeface="Times New Roman"/>
                <a:cs typeface="Times New Roman"/>
              </a:rPr>
              <a:t>that</a:t>
            </a:r>
            <a:r>
              <a:rPr sz="1400" spc="-30" dirty="0">
                <a:latin typeface="Times New Roman"/>
                <a:cs typeface="Times New Roman"/>
              </a:rPr>
              <a:t> </a:t>
            </a:r>
            <a:r>
              <a:rPr sz="1400" spc="-5" dirty="0">
                <a:latin typeface="Times New Roman"/>
                <a:cs typeface="Times New Roman"/>
              </a:rPr>
              <a:t>we</a:t>
            </a:r>
            <a:r>
              <a:rPr sz="1400" spc="-50" dirty="0">
                <a:latin typeface="Times New Roman"/>
                <a:cs typeface="Times New Roman"/>
              </a:rPr>
              <a:t> </a:t>
            </a:r>
            <a:r>
              <a:rPr sz="1400" spc="-5" dirty="0">
                <a:latin typeface="Times New Roman"/>
                <a:cs typeface="Times New Roman"/>
              </a:rPr>
              <a:t>should</a:t>
            </a:r>
            <a:r>
              <a:rPr sz="1400" spc="-45" dirty="0">
                <a:latin typeface="Times New Roman"/>
                <a:cs typeface="Times New Roman"/>
              </a:rPr>
              <a:t> </a:t>
            </a:r>
            <a:r>
              <a:rPr sz="1400" spc="-5" dirty="0">
                <a:latin typeface="Times New Roman"/>
                <a:cs typeface="Times New Roman"/>
              </a:rPr>
              <a:t>write</a:t>
            </a:r>
            <a:r>
              <a:rPr sz="1400" spc="-45" dirty="0">
                <a:latin typeface="Times New Roman"/>
                <a:cs typeface="Times New Roman"/>
              </a:rPr>
              <a:t> </a:t>
            </a:r>
            <a:r>
              <a:rPr sz="1400" dirty="0">
                <a:latin typeface="Times New Roman"/>
                <a:cs typeface="Times New Roman"/>
              </a:rPr>
              <a:t>an</a:t>
            </a:r>
            <a:r>
              <a:rPr sz="1400" spc="-45" dirty="0">
                <a:latin typeface="Times New Roman"/>
                <a:cs typeface="Times New Roman"/>
              </a:rPr>
              <a:t> </a:t>
            </a:r>
            <a:r>
              <a:rPr sz="1400" spc="-5" dirty="0">
                <a:latin typeface="Times New Roman"/>
                <a:cs typeface="Times New Roman"/>
              </a:rPr>
              <a:t>executable</a:t>
            </a:r>
            <a:r>
              <a:rPr sz="1400" spc="-45" dirty="0">
                <a:latin typeface="Times New Roman"/>
                <a:cs typeface="Times New Roman"/>
              </a:rPr>
              <a:t> </a:t>
            </a:r>
            <a:r>
              <a:rPr sz="1400" spc="-5" dirty="0">
                <a:latin typeface="Times New Roman"/>
                <a:cs typeface="Times New Roman"/>
              </a:rPr>
              <a:t>test</a:t>
            </a:r>
            <a:r>
              <a:rPr sz="1400" spc="-50" dirty="0">
                <a:latin typeface="Times New Roman"/>
                <a:cs typeface="Times New Roman"/>
              </a:rPr>
              <a:t> </a:t>
            </a:r>
            <a:r>
              <a:rPr sz="1400" dirty="0">
                <a:latin typeface="Times New Roman"/>
                <a:cs typeface="Times New Roman"/>
              </a:rPr>
              <a:t>or</a:t>
            </a:r>
            <a:r>
              <a:rPr sz="1400" spc="-45" dirty="0">
                <a:latin typeface="Times New Roman"/>
                <a:cs typeface="Times New Roman"/>
              </a:rPr>
              <a:t> </a:t>
            </a:r>
            <a:r>
              <a:rPr sz="1400" spc="-5" dirty="0">
                <a:latin typeface="Times New Roman"/>
                <a:cs typeface="Times New Roman"/>
              </a:rPr>
              <a:t>tests</a:t>
            </a:r>
            <a:r>
              <a:rPr sz="1400" spc="-30" dirty="0">
                <a:latin typeface="Times New Roman"/>
                <a:cs typeface="Times New Roman"/>
              </a:rPr>
              <a:t> </a:t>
            </a:r>
            <a:r>
              <a:rPr sz="1400" spc="-10" dirty="0">
                <a:latin typeface="Times New Roman"/>
                <a:cs typeface="Times New Roman"/>
              </a:rPr>
              <a:t>for  </a:t>
            </a:r>
            <a:r>
              <a:rPr sz="1400" spc="-5" dirty="0">
                <a:latin typeface="Times New Roman"/>
                <a:cs typeface="Times New Roman"/>
              </a:rPr>
              <a:t>code that </a:t>
            </a:r>
            <a:r>
              <a:rPr sz="1400" dirty="0">
                <a:latin typeface="Times New Roman"/>
                <a:cs typeface="Times New Roman"/>
              </a:rPr>
              <a:t>are </a:t>
            </a:r>
            <a:r>
              <a:rPr sz="1400" spc="-5" dirty="0">
                <a:latin typeface="Times New Roman"/>
                <a:cs typeface="Times New Roman"/>
              </a:rPr>
              <a:t>writing </a:t>
            </a:r>
            <a:r>
              <a:rPr sz="1400" dirty="0">
                <a:latin typeface="Times New Roman"/>
                <a:cs typeface="Times New Roman"/>
              </a:rPr>
              <a:t>before </a:t>
            </a:r>
            <a:r>
              <a:rPr sz="1400" spc="-5" dirty="0">
                <a:latin typeface="Times New Roman"/>
                <a:cs typeface="Times New Roman"/>
              </a:rPr>
              <a:t>you write the</a:t>
            </a:r>
            <a:r>
              <a:rPr sz="1400" spc="20" dirty="0">
                <a:latin typeface="Times New Roman"/>
                <a:cs typeface="Times New Roman"/>
              </a:rPr>
              <a:t> </a:t>
            </a:r>
            <a:r>
              <a:rPr sz="1400" dirty="0">
                <a:latin typeface="Times New Roman"/>
                <a:cs typeface="Times New Roman"/>
              </a:rPr>
              <a:t>code.</a:t>
            </a:r>
          </a:p>
          <a:p>
            <a:pPr marL="469265" marR="6350" indent="-228600" algn="just">
              <a:lnSpc>
                <a:spcPct val="103200"/>
              </a:lnSpc>
              <a:spcBef>
                <a:spcPts val="105"/>
              </a:spcBef>
              <a:buFont typeface="Symbol"/>
              <a:buChar char=""/>
              <a:tabLst>
                <a:tab pos="514350" algn="l"/>
              </a:tabLst>
            </a:pPr>
            <a:r>
              <a:rPr dirty="0"/>
              <a:t>	</a:t>
            </a:r>
            <a:r>
              <a:rPr sz="1400" spc="-5" dirty="0">
                <a:latin typeface="Times New Roman"/>
                <a:cs typeface="Times New Roman"/>
              </a:rPr>
              <a:t>TDD was introduced </a:t>
            </a:r>
            <a:r>
              <a:rPr sz="1400" dirty="0">
                <a:latin typeface="Times New Roman"/>
                <a:cs typeface="Times New Roman"/>
              </a:rPr>
              <a:t>by early </a:t>
            </a:r>
            <a:r>
              <a:rPr sz="1400" spc="-5" dirty="0">
                <a:latin typeface="Times New Roman"/>
                <a:cs typeface="Times New Roman"/>
              </a:rPr>
              <a:t>users </a:t>
            </a:r>
            <a:r>
              <a:rPr sz="1400" dirty="0">
                <a:latin typeface="Times New Roman"/>
                <a:cs typeface="Times New Roman"/>
              </a:rPr>
              <a:t>of </a:t>
            </a:r>
            <a:r>
              <a:rPr sz="1400" spc="-5" dirty="0">
                <a:latin typeface="Times New Roman"/>
                <a:cs typeface="Times New Roman"/>
              </a:rPr>
              <a:t>the Extreme Programming agile  method, but it </a:t>
            </a:r>
            <a:r>
              <a:rPr sz="1400" dirty="0">
                <a:latin typeface="Times New Roman"/>
                <a:cs typeface="Times New Roman"/>
              </a:rPr>
              <a:t>can be </a:t>
            </a:r>
            <a:r>
              <a:rPr sz="1400" spc="-5" dirty="0">
                <a:latin typeface="Times New Roman"/>
                <a:cs typeface="Times New Roman"/>
              </a:rPr>
              <a:t>used </a:t>
            </a:r>
            <a:r>
              <a:rPr sz="1400" spc="-10" dirty="0">
                <a:latin typeface="Times New Roman"/>
                <a:cs typeface="Times New Roman"/>
              </a:rPr>
              <a:t>with </a:t>
            </a:r>
            <a:r>
              <a:rPr sz="1400" dirty="0">
                <a:latin typeface="Times New Roman"/>
                <a:cs typeface="Times New Roman"/>
              </a:rPr>
              <a:t>any </a:t>
            </a:r>
            <a:r>
              <a:rPr sz="1400" spc="-5" dirty="0">
                <a:latin typeface="Times New Roman"/>
                <a:cs typeface="Times New Roman"/>
              </a:rPr>
              <a:t>incremental development approach.  </a:t>
            </a:r>
            <a:r>
              <a:rPr sz="1400" dirty="0">
                <a:latin typeface="Times New Roman"/>
                <a:cs typeface="Times New Roman"/>
              </a:rPr>
              <a:t>Figure 9.8 is a </a:t>
            </a:r>
            <a:r>
              <a:rPr sz="1400" spc="-10" dirty="0">
                <a:latin typeface="Times New Roman"/>
                <a:cs typeface="Times New Roman"/>
              </a:rPr>
              <a:t>model </a:t>
            </a:r>
            <a:r>
              <a:rPr sz="1400" dirty="0">
                <a:latin typeface="Times New Roman"/>
                <a:cs typeface="Times New Roman"/>
              </a:rPr>
              <a:t>of </a:t>
            </a:r>
            <a:r>
              <a:rPr sz="1400" spc="-5" dirty="0">
                <a:latin typeface="Times New Roman"/>
                <a:cs typeface="Times New Roman"/>
              </a:rPr>
              <a:t>the test-driven development process.</a:t>
            </a:r>
            <a:endParaRPr sz="1400" dirty="0">
              <a:latin typeface="Times New Roman"/>
              <a:cs typeface="Times New Roman"/>
            </a:endParaRPr>
          </a:p>
        </p:txBody>
      </p:sp>
      <p:sp>
        <p:nvSpPr>
          <p:cNvPr id="5" name="object 5"/>
          <p:cNvSpPr/>
          <p:nvPr/>
        </p:nvSpPr>
        <p:spPr>
          <a:xfrm>
            <a:off x="914400" y="914400"/>
            <a:ext cx="5811011" cy="29718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145</a:t>
            </a:fld>
            <a:endParaRPr dirty="0"/>
          </a:p>
        </p:txBody>
      </p:sp>
    </p:spTree>
    <p:extLst>
      <p:ext uri="{BB962C8B-B14F-4D97-AF65-F5344CB8AC3E}">
        <p14:creationId xmlns:p14="http://schemas.microsoft.com/office/powerpoint/2010/main" val="355037875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5434964"/>
            <a:ext cx="5969000" cy="2908300"/>
          </a:xfrm>
          <a:prstGeom prst="rect">
            <a:avLst/>
          </a:prstGeom>
        </p:spPr>
        <p:txBody>
          <a:bodyPr vert="horz" wrap="square" lIns="0" tIns="6985" rIns="0" bIns="0" rtlCol="0">
            <a:spAutoFit/>
          </a:bodyPr>
          <a:lstStyle/>
          <a:p>
            <a:pPr marL="469265" marR="10795" indent="-228600">
              <a:lnSpc>
                <a:spcPct val="102899"/>
              </a:lnSpc>
              <a:spcBef>
                <a:spcPts val="55"/>
              </a:spcBef>
              <a:buFont typeface="Symbol"/>
              <a:buChar char=""/>
              <a:tabLst>
                <a:tab pos="469265" algn="l"/>
                <a:tab pos="469900" algn="l"/>
              </a:tabLst>
            </a:pPr>
            <a:r>
              <a:rPr sz="1400" spc="-10" dirty="0">
                <a:latin typeface="Times New Roman"/>
                <a:cs typeface="Times New Roman"/>
              </a:rPr>
              <a:t>Assume </a:t>
            </a:r>
            <a:r>
              <a:rPr sz="1400" dirty="0">
                <a:latin typeface="Times New Roman"/>
                <a:cs typeface="Times New Roman"/>
              </a:rPr>
              <a:t>that </a:t>
            </a:r>
            <a:r>
              <a:rPr sz="1400" spc="-5" dirty="0">
                <a:latin typeface="Times New Roman"/>
                <a:cs typeface="Times New Roman"/>
              </a:rPr>
              <a:t>we have identified some increment </a:t>
            </a:r>
            <a:r>
              <a:rPr sz="1400" dirty="0">
                <a:latin typeface="Times New Roman"/>
                <a:cs typeface="Times New Roman"/>
              </a:rPr>
              <a:t>of </a:t>
            </a:r>
            <a:r>
              <a:rPr sz="1400" spc="-5" dirty="0">
                <a:latin typeface="Times New Roman"/>
                <a:cs typeface="Times New Roman"/>
              </a:rPr>
              <a:t>functionality </a:t>
            </a:r>
            <a:r>
              <a:rPr sz="1400" dirty="0">
                <a:latin typeface="Times New Roman"/>
                <a:cs typeface="Times New Roman"/>
              </a:rPr>
              <a:t>to </a:t>
            </a:r>
            <a:r>
              <a:rPr sz="1400" spc="-5" dirty="0">
                <a:latin typeface="Times New Roman"/>
                <a:cs typeface="Times New Roman"/>
              </a:rPr>
              <a:t>be  implemented.</a:t>
            </a:r>
            <a:endParaRPr sz="1400" dirty="0">
              <a:latin typeface="Times New Roman"/>
              <a:cs typeface="Times New Roman"/>
            </a:endParaRPr>
          </a:p>
          <a:p>
            <a:pPr marL="469265" marR="7620" indent="-228600">
              <a:lnSpc>
                <a:spcPct val="102899"/>
              </a:lnSpc>
              <a:spcBef>
                <a:spcPts val="120"/>
              </a:spcBef>
              <a:buFont typeface="Symbol"/>
              <a:buChar char=""/>
              <a:tabLst>
                <a:tab pos="469265" algn="l"/>
                <a:tab pos="469900" algn="l"/>
              </a:tabLst>
            </a:pPr>
            <a:r>
              <a:rPr sz="1400" spc="-5" dirty="0">
                <a:latin typeface="Times New Roman"/>
                <a:cs typeface="Times New Roman"/>
              </a:rPr>
              <a:t>Test-driven</a:t>
            </a:r>
            <a:r>
              <a:rPr sz="1400" spc="-85" dirty="0">
                <a:latin typeface="Times New Roman"/>
                <a:cs typeface="Times New Roman"/>
              </a:rPr>
              <a:t> </a:t>
            </a:r>
            <a:r>
              <a:rPr sz="1400" spc="-5" dirty="0">
                <a:latin typeface="Times New Roman"/>
                <a:cs typeface="Times New Roman"/>
              </a:rPr>
              <a:t>development</a:t>
            </a:r>
            <a:r>
              <a:rPr sz="1400" spc="-80" dirty="0">
                <a:latin typeface="Times New Roman"/>
                <a:cs typeface="Times New Roman"/>
              </a:rPr>
              <a:t> </a:t>
            </a:r>
            <a:r>
              <a:rPr sz="1400" spc="-5" dirty="0">
                <a:latin typeface="Times New Roman"/>
                <a:cs typeface="Times New Roman"/>
              </a:rPr>
              <a:t>relies</a:t>
            </a:r>
            <a:r>
              <a:rPr sz="1400" spc="-80" dirty="0">
                <a:latin typeface="Times New Roman"/>
                <a:cs typeface="Times New Roman"/>
              </a:rPr>
              <a:t> </a:t>
            </a:r>
            <a:r>
              <a:rPr sz="1400" spc="-5" dirty="0">
                <a:latin typeface="Times New Roman"/>
                <a:cs typeface="Times New Roman"/>
              </a:rPr>
              <a:t>on</a:t>
            </a:r>
            <a:r>
              <a:rPr sz="1400" spc="-70" dirty="0">
                <a:latin typeface="Times New Roman"/>
                <a:cs typeface="Times New Roman"/>
              </a:rPr>
              <a:t> </a:t>
            </a:r>
            <a:r>
              <a:rPr sz="1400" spc="-5" dirty="0">
                <a:latin typeface="Times New Roman"/>
                <a:cs typeface="Times New Roman"/>
              </a:rPr>
              <a:t>automated</a:t>
            </a:r>
            <a:r>
              <a:rPr sz="1400" spc="-65" dirty="0">
                <a:latin typeface="Times New Roman"/>
                <a:cs typeface="Times New Roman"/>
              </a:rPr>
              <a:t> </a:t>
            </a:r>
            <a:r>
              <a:rPr sz="1400" spc="-5" dirty="0">
                <a:latin typeface="Times New Roman"/>
                <a:cs typeface="Times New Roman"/>
              </a:rPr>
              <a:t>testing.</a:t>
            </a:r>
            <a:r>
              <a:rPr sz="1400" spc="-80" dirty="0">
                <a:latin typeface="Times New Roman"/>
                <a:cs typeface="Times New Roman"/>
              </a:rPr>
              <a:t> </a:t>
            </a:r>
            <a:r>
              <a:rPr sz="1400" spc="-5" dirty="0">
                <a:latin typeface="Times New Roman"/>
                <a:cs typeface="Times New Roman"/>
              </a:rPr>
              <a:t>Every</a:t>
            </a:r>
            <a:r>
              <a:rPr sz="1400" spc="-90" dirty="0">
                <a:latin typeface="Times New Roman"/>
                <a:cs typeface="Times New Roman"/>
              </a:rPr>
              <a:t> </a:t>
            </a:r>
            <a:r>
              <a:rPr sz="1400" spc="-5" dirty="0">
                <a:latin typeface="Times New Roman"/>
                <a:cs typeface="Times New Roman"/>
              </a:rPr>
              <a:t>time</a:t>
            </a:r>
            <a:r>
              <a:rPr sz="1400" spc="-65" dirty="0">
                <a:latin typeface="Times New Roman"/>
                <a:cs typeface="Times New Roman"/>
              </a:rPr>
              <a:t> </a:t>
            </a:r>
            <a:r>
              <a:rPr sz="1400" spc="-5" dirty="0">
                <a:latin typeface="Times New Roman"/>
                <a:cs typeface="Times New Roman"/>
              </a:rPr>
              <a:t>we</a:t>
            </a:r>
            <a:r>
              <a:rPr sz="1400" spc="-70" dirty="0">
                <a:latin typeface="Times New Roman"/>
                <a:cs typeface="Times New Roman"/>
              </a:rPr>
              <a:t> </a:t>
            </a:r>
            <a:r>
              <a:rPr sz="1400" spc="-5" dirty="0">
                <a:latin typeface="Times New Roman"/>
                <a:cs typeface="Times New Roman"/>
              </a:rPr>
              <a:t>add</a:t>
            </a:r>
            <a:r>
              <a:rPr sz="1400" spc="-85" dirty="0">
                <a:latin typeface="Times New Roman"/>
                <a:cs typeface="Times New Roman"/>
              </a:rPr>
              <a:t> </a:t>
            </a:r>
            <a:r>
              <a:rPr sz="1400" spc="-5" dirty="0">
                <a:latin typeface="Times New Roman"/>
                <a:cs typeface="Times New Roman"/>
              </a:rPr>
              <a:t>some  functionality, we develop </a:t>
            </a:r>
            <a:r>
              <a:rPr sz="1400" dirty="0">
                <a:latin typeface="Times New Roman"/>
                <a:cs typeface="Times New Roman"/>
              </a:rPr>
              <a:t>a new </a:t>
            </a:r>
            <a:r>
              <a:rPr sz="1400" spc="-5" dirty="0">
                <a:latin typeface="Times New Roman"/>
                <a:cs typeface="Times New Roman"/>
              </a:rPr>
              <a:t>test </a:t>
            </a:r>
            <a:r>
              <a:rPr sz="1400" spc="-10" dirty="0">
                <a:latin typeface="Times New Roman"/>
                <a:cs typeface="Times New Roman"/>
              </a:rPr>
              <a:t>and </a:t>
            </a:r>
            <a:r>
              <a:rPr sz="1400" spc="-5" dirty="0">
                <a:latin typeface="Times New Roman"/>
                <a:cs typeface="Times New Roman"/>
              </a:rPr>
              <a:t>add </a:t>
            </a:r>
            <a:r>
              <a:rPr sz="1400" dirty="0">
                <a:latin typeface="Times New Roman"/>
                <a:cs typeface="Times New Roman"/>
              </a:rPr>
              <a:t>it to </a:t>
            </a:r>
            <a:r>
              <a:rPr sz="1400" spc="-5" dirty="0">
                <a:latin typeface="Times New Roman"/>
                <a:cs typeface="Times New Roman"/>
              </a:rPr>
              <a:t>the test</a:t>
            </a:r>
            <a:r>
              <a:rPr sz="1400" spc="-25" dirty="0">
                <a:latin typeface="Times New Roman"/>
                <a:cs typeface="Times New Roman"/>
              </a:rPr>
              <a:t> </a:t>
            </a:r>
            <a:r>
              <a:rPr sz="1400" spc="-5" dirty="0">
                <a:latin typeface="Times New Roman"/>
                <a:cs typeface="Times New Roman"/>
              </a:rPr>
              <a:t>suite.</a:t>
            </a:r>
            <a:endParaRPr sz="1400" dirty="0">
              <a:latin typeface="Times New Roman"/>
              <a:cs typeface="Times New Roman"/>
            </a:endParaRPr>
          </a:p>
          <a:p>
            <a:pPr marL="469265" marR="8255" indent="-228600">
              <a:lnSpc>
                <a:spcPct val="102899"/>
              </a:lnSpc>
              <a:spcBef>
                <a:spcPts val="114"/>
              </a:spcBef>
              <a:buFont typeface="Symbol"/>
              <a:buChar char=""/>
              <a:tabLst>
                <a:tab pos="469265" algn="l"/>
                <a:tab pos="469900" algn="l"/>
              </a:tabLst>
            </a:pPr>
            <a:r>
              <a:rPr sz="1400" spc="-5" dirty="0">
                <a:latin typeface="Times New Roman"/>
                <a:cs typeface="Times New Roman"/>
              </a:rPr>
              <a:t>All of the tests in the test suite must pass before we move on to </a:t>
            </a:r>
            <a:r>
              <a:rPr sz="1400" spc="-10" dirty="0">
                <a:latin typeface="Times New Roman"/>
                <a:cs typeface="Times New Roman"/>
              </a:rPr>
              <a:t>developing  </a:t>
            </a:r>
            <a:r>
              <a:rPr sz="1400" dirty="0">
                <a:latin typeface="Times New Roman"/>
                <a:cs typeface="Times New Roman"/>
              </a:rPr>
              <a:t>the </a:t>
            </a:r>
            <a:r>
              <a:rPr sz="1400" spc="-5" dirty="0">
                <a:latin typeface="Times New Roman"/>
                <a:cs typeface="Times New Roman"/>
              </a:rPr>
              <a:t>next</a:t>
            </a:r>
            <a:r>
              <a:rPr sz="1400" spc="-35" dirty="0">
                <a:latin typeface="Times New Roman"/>
                <a:cs typeface="Times New Roman"/>
              </a:rPr>
              <a:t> </a:t>
            </a:r>
            <a:r>
              <a:rPr sz="1400" spc="-5" dirty="0">
                <a:latin typeface="Times New Roman"/>
                <a:cs typeface="Times New Roman"/>
              </a:rPr>
              <a:t>increment.</a:t>
            </a:r>
            <a:endParaRPr sz="1400" dirty="0">
              <a:latin typeface="Times New Roman"/>
              <a:cs typeface="Times New Roman"/>
            </a:endParaRPr>
          </a:p>
          <a:p>
            <a:pPr marL="469265" marR="8255" indent="-228600">
              <a:lnSpc>
                <a:spcPct val="102899"/>
              </a:lnSpc>
              <a:spcBef>
                <a:spcPts val="120"/>
              </a:spcBef>
              <a:buFont typeface="Symbol"/>
              <a:buChar char=""/>
              <a:tabLst>
                <a:tab pos="469265" algn="l"/>
                <a:tab pos="469900" algn="l"/>
              </a:tabLst>
            </a:pPr>
            <a:r>
              <a:rPr sz="1400" spc="-5" dirty="0">
                <a:latin typeface="Times New Roman"/>
                <a:cs typeface="Times New Roman"/>
              </a:rPr>
              <a:t>Test-driven development is </a:t>
            </a:r>
            <a:r>
              <a:rPr sz="1400" spc="-10" dirty="0">
                <a:latin typeface="Times New Roman"/>
                <a:cs typeface="Times New Roman"/>
              </a:rPr>
              <a:t>an </a:t>
            </a:r>
            <a:r>
              <a:rPr sz="1400" spc="-5" dirty="0">
                <a:latin typeface="Times New Roman"/>
                <a:cs typeface="Times New Roman"/>
              </a:rPr>
              <a:t>approach in </a:t>
            </a:r>
            <a:r>
              <a:rPr sz="1400" spc="-10" dirty="0">
                <a:latin typeface="Times New Roman"/>
                <a:cs typeface="Times New Roman"/>
              </a:rPr>
              <a:t>which </a:t>
            </a:r>
            <a:r>
              <a:rPr sz="1400" spc="-5" dirty="0">
                <a:latin typeface="Times New Roman"/>
                <a:cs typeface="Times New Roman"/>
              </a:rPr>
              <a:t>executable tests </a:t>
            </a:r>
            <a:r>
              <a:rPr sz="1400" dirty="0">
                <a:latin typeface="Times New Roman"/>
                <a:cs typeface="Times New Roman"/>
              </a:rPr>
              <a:t>are </a:t>
            </a:r>
            <a:r>
              <a:rPr sz="1400" spc="-10" dirty="0">
                <a:latin typeface="Times New Roman"/>
                <a:cs typeface="Times New Roman"/>
              </a:rPr>
              <a:t>written  </a:t>
            </a:r>
            <a:r>
              <a:rPr sz="1400" spc="-5" dirty="0">
                <a:latin typeface="Times New Roman"/>
                <a:cs typeface="Times New Roman"/>
              </a:rPr>
              <a:t>before the code. Code </a:t>
            </a:r>
            <a:r>
              <a:rPr sz="1400" dirty="0">
                <a:latin typeface="Times New Roman"/>
                <a:cs typeface="Times New Roman"/>
              </a:rPr>
              <a:t>is </a:t>
            </a:r>
            <a:r>
              <a:rPr sz="1400" spc="-5" dirty="0">
                <a:latin typeface="Times New Roman"/>
                <a:cs typeface="Times New Roman"/>
              </a:rPr>
              <a:t>then developed to </a:t>
            </a:r>
            <a:r>
              <a:rPr sz="1400" dirty="0">
                <a:latin typeface="Times New Roman"/>
                <a:cs typeface="Times New Roman"/>
              </a:rPr>
              <a:t>pass </a:t>
            </a:r>
            <a:r>
              <a:rPr sz="1400" spc="-5" dirty="0">
                <a:latin typeface="Times New Roman"/>
                <a:cs typeface="Times New Roman"/>
              </a:rPr>
              <a:t>the tests.</a:t>
            </a:r>
            <a:endParaRPr sz="14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5"/>
              </a:spcBef>
            </a:pPr>
            <a:endParaRPr sz="1400" dirty="0">
              <a:latin typeface="Times New Roman"/>
              <a:cs typeface="Times New Roman"/>
            </a:endParaRPr>
          </a:p>
          <a:p>
            <a:pPr marL="12700" marR="5080" algn="just">
              <a:lnSpc>
                <a:spcPct val="103600"/>
              </a:lnSpc>
              <a:buClr>
                <a:srgbClr val="89B8FF"/>
              </a:buClr>
              <a:buChar char="■"/>
              <a:tabLst>
                <a:tab pos="197485" algn="l"/>
              </a:tabLst>
            </a:pPr>
            <a:r>
              <a:rPr sz="1400" dirty="0">
                <a:latin typeface="Times New Roman"/>
                <a:cs typeface="Times New Roman"/>
              </a:rPr>
              <a:t>A </a:t>
            </a:r>
            <a:r>
              <a:rPr sz="1400" spc="-5" dirty="0">
                <a:latin typeface="Times New Roman"/>
                <a:cs typeface="Times New Roman"/>
              </a:rPr>
              <a:t>disadvantage </a:t>
            </a:r>
            <a:r>
              <a:rPr sz="1400" dirty="0">
                <a:latin typeface="Times New Roman"/>
                <a:cs typeface="Times New Roman"/>
              </a:rPr>
              <a:t>of </a:t>
            </a:r>
            <a:r>
              <a:rPr sz="1400" spc="-5" dirty="0">
                <a:latin typeface="Times New Roman"/>
                <a:cs typeface="Times New Roman"/>
              </a:rPr>
              <a:t>test-driven development is that programmers </a:t>
            </a:r>
            <a:r>
              <a:rPr sz="1400" dirty="0">
                <a:latin typeface="Times New Roman"/>
                <a:cs typeface="Times New Roman"/>
              </a:rPr>
              <a:t>focus </a:t>
            </a:r>
            <a:r>
              <a:rPr sz="1400" spc="-5" dirty="0">
                <a:latin typeface="Times New Roman"/>
                <a:cs typeface="Times New Roman"/>
              </a:rPr>
              <a:t>on the  details</a:t>
            </a:r>
            <a:r>
              <a:rPr sz="1400" spc="-65" dirty="0">
                <a:latin typeface="Times New Roman"/>
                <a:cs typeface="Times New Roman"/>
              </a:rPr>
              <a:t> </a:t>
            </a:r>
            <a:r>
              <a:rPr sz="1400" dirty="0">
                <a:latin typeface="Times New Roman"/>
                <a:cs typeface="Times New Roman"/>
              </a:rPr>
              <a:t>of</a:t>
            </a:r>
            <a:r>
              <a:rPr sz="1400" spc="-60" dirty="0">
                <a:latin typeface="Times New Roman"/>
                <a:cs typeface="Times New Roman"/>
              </a:rPr>
              <a:t> </a:t>
            </a:r>
            <a:r>
              <a:rPr sz="1400" spc="-5" dirty="0">
                <a:latin typeface="Times New Roman"/>
                <a:cs typeface="Times New Roman"/>
              </a:rPr>
              <a:t>passing</a:t>
            </a:r>
            <a:r>
              <a:rPr sz="1400" spc="-50" dirty="0">
                <a:latin typeface="Times New Roman"/>
                <a:cs typeface="Times New Roman"/>
              </a:rPr>
              <a:t> </a:t>
            </a:r>
            <a:r>
              <a:rPr sz="1400" spc="-5" dirty="0">
                <a:latin typeface="Times New Roman"/>
                <a:cs typeface="Times New Roman"/>
              </a:rPr>
              <a:t>tests</a:t>
            </a:r>
            <a:r>
              <a:rPr sz="1400" spc="-55" dirty="0">
                <a:latin typeface="Times New Roman"/>
                <a:cs typeface="Times New Roman"/>
              </a:rPr>
              <a:t> </a:t>
            </a:r>
            <a:r>
              <a:rPr sz="1400" spc="-5" dirty="0">
                <a:latin typeface="Times New Roman"/>
                <a:cs typeface="Times New Roman"/>
              </a:rPr>
              <a:t>rather</a:t>
            </a:r>
            <a:r>
              <a:rPr sz="1400" spc="-60" dirty="0">
                <a:latin typeface="Times New Roman"/>
                <a:cs typeface="Times New Roman"/>
              </a:rPr>
              <a:t> </a:t>
            </a:r>
            <a:r>
              <a:rPr sz="1400" spc="-5" dirty="0">
                <a:latin typeface="Times New Roman"/>
                <a:cs typeface="Times New Roman"/>
              </a:rPr>
              <a:t>than</a:t>
            </a:r>
            <a:r>
              <a:rPr sz="1400" spc="-50" dirty="0">
                <a:latin typeface="Times New Roman"/>
                <a:cs typeface="Times New Roman"/>
              </a:rPr>
              <a:t> </a:t>
            </a:r>
            <a:r>
              <a:rPr sz="1400" spc="-5" dirty="0">
                <a:latin typeface="Times New Roman"/>
                <a:cs typeface="Times New Roman"/>
              </a:rPr>
              <a:t>considering</a:t>
            </a:r>
            <a:r>
              <a:rPr sz="1400" spc="-65" dirty="0">
                <a:latin typeface="Times New Roman"/>
                <a:cs typeface="Times New Roman"/>
              </a:rPr>
              <a:t> </a:t>
            </a:r>
            <a:r>
              <a:rPr sz="1400" dirty="0">
                <a:latin typeface="Times New Roman"/>
                <a:cs typeface="Times New Roman"/>
              </a:rPr>
              <a:t>the</a:t>
            </a:r>
            <a:r>
              <a:rPr sz="1400" spc="-65" dirty="0">
                <a:latin typeface="Times New Roman"/>
                <a:cs typeface="Times New Roman"/>
              </a:rPr>
              <a:t> </a:t>
            </a:r>
            <a:r>
              <a:rPr sz="1400" spc="-5" dirty="0">
                <a:latin typeface="Times New Roman"/>
                <a:cs typeface="Times New Roman"/>
              </a:rPr>
              <a:t>broader</a:t>
            </a:r>
            <a:r>
              <a:rPr sz="1400" spc="-60" dirty="0">
                <a:latin typeface="Times New Roman"/>
                <a:cs typeface="Times New Roman"/>
              </a:rPr>
              <a:t> </a:t>
            </a:r>
            <a:r>
              <a:rPr sz="1400" spc="-5" dirty="0">
                <a:latin typeface="Times New Roman"/>
                <a:cs typeface="Times New Roman"/>
              </a:rPr>
              <a:t>structure</a:t>
            </a:r>
            <a:r>
              <a:rPr sz="1400" spc="-60" dirty="0">
                <a:latin typeface="Times New Roman"/>
                <a:cs typeface="Times New Roman"/>
              </a:rPr>
              <a:t> </a:t>
            </a:r>
            <a:r>
              <a:rPr sz="1400" dirty="0">
                <a:latin typeface="Times New Roman"/>
                <a:cs typeface="Times New Roman"/>
              </a:rPr>
              <a:t>of</a:t>
            </a:r>
            <a:r>
              <a:rPr sz="1400" spc="-55" dirty="0">
                <a:latin typeface="Times New Roman"/>
                <a:cs typeface="Times New Roman"/>
              </a:rPr>
              <a:t> </a:t>
            </a:r>
            <a:r>
              <a:rPr sz="1400" spc="-5" dirty="0">
                <a:latin typeface="Times New Roman"/>
                <a:cs typeface="Times New Roman"/>
              </a:rPr>
              <a:t>their</a:t>
            </a:r>
            <a:r>
              <a:rPr sz="1400" spc="-60" dirty="0">
                <a:latin typeface="Times New Roman"/>
                <a:cs typeface="Times New Roman"/>
              </a:rPr>
              <a:t> </a:t>
            </a:r>
            <a:r>
              <a:rPr sz="1400" spc="-5" dirty="0">
                <a:latin typeface="Times New Roman"/>
                <a:cs typeface="Times New Roman"/>
              </a:rPr>
              <a:t>code</a:t>
            </a:r>
            <a:r>
              <a:rPr sz="1400" spc="-55" dirty="0">
                <a:latin typeface="Times New Roman"/>
                <a:cs typeface="Times New Roman"/>
              </a:rPr>
              <a:t> </a:t>
            </a:r>
            <a:r>
              <a:rPr sz="1400" spc="-5" dirty="0">
                <a:latin typeface="Times New Roman"/>
                <a:cs typeface="Times New Roman"/>
              </a:rPr>
              <a:t>and  algorithms</a:t>
            </a:r>
            <a:r>
              <a:rPr sz="1400" dirty="0">
                <a:latin typeface="Times New Roman"/>
                <a:cs typeface="Times New Roman"/>
              </a:rPr>
              <a:t> </a:t>
            </a:r>
            <a:r>
              <a:rPr sz="1400" spc="-5" dirty="0">
                <a:latin typeface="Times New Roman"/>
                <a:cs typeface="Times New Roman"/>
              </a:rPr>
              <a:t>used.</a:t>
            </a:r>
            <a:endParaRPr sz="1400" dirty="0">
              <a:latin typeface="Times New Roman"/>
              <a:cs typeface="Times New Roman"/>
            </a:endParaRPr>
          </a:p>
        </p:txBody>
      </p:sp>
      <p:sp>
        <p:nvSpPr>
          <p:cNvPr id="5" name="object 5"/>
          <p:cNvSpPr/>
          <p:nvPr/>
        </p:nvSpPr>
        <p:spPr>
          <a:xfrm>
            <a:off x="934211" y="914400"/>
            <a:ext cx="5699760" cy="440588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146</a:t>
            </a:fld>
            <a:endParaRPr dirty="0"/>
          </a:p>
        </p:txBody>
      </p:sp>
    </p:spTree>
    <p:extLst>
      <p:ext uri="{BB962C8B-B14F-4D97-AF65-F5344CB8AC3E}">
        <p14:creationId xmlns:p14="http://schemas.microsoft.com/office/powerpoint/2010/main" val="332744015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5971540" cy="3283585"/>
          </a:xfrm>
          <a:prstGeom prst="rect">
            <a:avLst/>
          </a:prstGeom>
        </p:spPr>
        <p:txBody>
          <a:bodyPr vert="horz" wrap="square" lIns="0" tIns="12700" rIns="0" bIns="0" rtlCol="0">
            <a:spAutoFit/>
          </a:bodyPr>
          <a:lstStyle/>
          <a:p>
            <a:pPr marL="12700">
              <a:lnSpc>
                <a:spcPct val="100000"/>
              </a:lnSpc>
              <a:spcBef>
                <a:spcPts val="100"/>
              </a:spcBef>
              <a:tabLst>
                <a:tab pos="5371465" algn="l"/>
              </a:tabLst>
            </a:pPr>
            <a:r>
              <a:rPr sz="1100" spc="-5" dirty="0">
                <a:latin typeface="Carlito"/>
                <a:cs typeface="Carlito"/>
              </a:rPr>
              <a:t>CST 309 MANAGEMENT </a:t>
            </a:r>
            <a:r>
              <a:rPr sz="1100" dirty="0">
                <a:latin typeface="Carlito"/>
                <a:cs typeface="Carlito"/>
              </a:rPr>
              <a:t>OF</a:t>
            </a:r>
            <a:r>
              <a:rPr sz="1100" spc="25" dirty="0">
                <a:latin typeface="Carlito"/>
                <a:cs typeface="Carlito"/>
              </a:rPr>
              <a:t> </a:t>
            </a:r>
            <a:r>
              <a:rPr sz="1100" spc="-5" dirty="0">
                <a:latin typeface="Carlito"/>
                <a:cs typeface="Carlito"/>
              </a:rPr>
              <a:t>SOFTWARE</a:t>
            </a:r>
            <a:r>
              <a:rPr sz="1100" spc="10" dirty="0">
                <a:latin typeface="Carlito"/>
                <a:cs typeface="Carlito"/>
              </a:rPr>
              <a:t> </a:t>
            </a:r>
            <a:r>
              <a:rPr sz="1100" spc="-5" dirty="0">
                <a:latin typeface="Carlito"/>
                <a:cs typeface="Carlito"/>
              </a:rPr>
              <a:t>SYSTEMS	S5</a:t>
            </a:r>
            <a:r>
              <a:rPr sz="1100" spc="-10" dirty="0">
                <a:latin typeface="Carlito"/>
                <a:cs typeface="Carlito"/>
              </a:rPr>
              <a:t> </a:t>
            </a:r>
            <a:r>
              <a:rPr sz="1100" spc="-5" dirty="0">
                <a:latin typeface="Carlito"/>
                <a:cs typeface="Carlito"/>
              </a:rPr>
              <a:t>CSE</a:t>
            </a:r>
            <a:endParaRPr sz="1100" dirty="0">
              <a:latin typeface="Carlito"/>
              <a:cs typeface="Carlito"/>
            </a:endParaRPr>
          </a:p>
          <a:p>
            <a:pPr>
              <a:lnSpc>
                <a:spcPct val="100000"/>
              </a:lnSpc>
            </a:pPr>
            <a:endParaRPr sz="1100" dirty="0">
              <a:latin typeface="Carlito"/>
              <a:cs typeface="Carlito"/>
            </a:endParaRPr>
          </a:p>
          <a:p>
            <a:pPr marL="12700">
              <a:lnSpc>
                <a:spcPct val="100000"/>
              </a:lnSpc>
              <a:spcBef>
                <a:spcPts val="869"/>
              </a:spcBef>
            </a:pPr>
            <a:r>
              <a:rPr sz="1400" spc="-5" dirty="0">
                <a:latin typeface="Times New Roman"/>
                <a:cs typeface="Times New Roman"/>
              </a:rPr>
              <a:t>The benefits </a:t>
            </a:r>
            <a:r>
              <a:rPr sz="1400" dirty="0">
                <a:latin typeface="Times New Roman"/>
                <a:cs typeface="Times New Roman"/>
              </a:rPr>
              <a:t>of </a:t>
            </a:r>
            <a:r>
              <a:rPr sz="1400" spc="-5" dirty="0">
                <a:latin typeface="Times New Roman"/>
                <a:cs typeface="Times New Roman"/>
              </a:rPr>
              <a:t>test-driven development are:</a:t>
            </a:r>
            <a:endParaRPr sz="1400" dirty="0">
              <a:latin typeface="Times New Roman"/>
              <a:cs typeface="Times New Roman"/>
            </a:endParaRPr>
          </a:p>
          <a:p>
            <a:pPr marL="12700" marR="699770">
              <a:lnSpc>
                <a:spcPts val="2540"/>
              </a:lnSpc>
              <a:spcBef>
                <a:spcPts val="220"/>
              </a:spcBef>
              <a:buAutoNum type="arabicPeriod"/>
              <a:tabLst>
                <a:tab pos="191135" algn="l"/>
              </a:tabLst>
            </a:pPr>
            <a:r>
              <a:rPr sz="1400" dirty="0">
                <a:latin typeface="Times New Roman"/>
                <a:cs typeface="Times New Roman"/>
              </a:rPr>
              <a:t>It </a:t>
            </a:r>
            <a:r>
              <a:rPr sz="1400" spc="-5" dirty="0">
                <a:latin typeface="Times New Roman"/>
                <a:cs typeface="Times New Roman"/>
              </a:rPr>
              <a:t>is </a:t>
            </a:r>
            <a:r>
              <a:rPr sz="1400" dirty="0">
                <a:latin typeface="Times New Roman"/>
                <a:cs typeface="Times New Roman"/>
              </a:rPr>
              <a:t>a </a:t>
            </a:r>
            <a:r>
              <a:rPr sz="1400" spc="-5" dirty="0">
                <a:latin typeface="Times New Roman"/>
                <a:cs typeface="Times New Roman"/>
              </a:rPr>
              <a:t>systematic approach </a:t>
            </a:r>
            <a:r>
              <a:rPr sz="1400" dirty="0">
                <a:latin typeface="Times New Roman"/>
                <a:cs typeface="Times New Roman"/>
              </a:rPr>
              <a:t>to </a:t>
            </a:r>
            <a:r>
              <a:rPr sz="1400" spc="-5" dirty="0">
                <a:latin typeface="Times New Roman"/>
                <a:cs typeface="Times New Roman"/>
              </a:rPr>
              <a:t>testing in which tests are clearly linked </a:t>
            </a:r>
            <a:r>
              <a:rPr sz="1400" spc="-10" dirty="0">
                <a:latin typeface="Times New Roman"/>
                <a:cs typeface="Times New Roman"/>
              </a:rPr>
              <a:t>to  </a:t>
            </a:r>
            <a:r>
              <a:rPr sz="1400" spc="-5" dirty="0">
                <a:latin typeface="Times New Roman"/>
                <a:cs typeface="Times New Roman"/>
              </a:rPr>
              <a:t>section </a:t>
            </a:r>
            <a:r>
              <a:rPr sz="1400" dirty="0">
                <a:latin typeface="Times New Roman"/>
                <a:cs typeface="Times New Roman"/>
              </a:rPr>
              <a:t>of the </a:t>
            </a:r>
            <a:r>
              <a:rPr sz="1400" spc="-5" dirty="0">
                <a:latin typeface="Times New Roman"/>
                <a:cs typeface="Times New Roman"/>
              </a:rPr>
              <a:t>program</a:t>
            </a:r>
            <a:r>
              <a:rPr sz="1400" spc="-40" dirty="0">
                <a:latin typeface="Times New Roman"/>
                <a:cs typeface="Times New Roman"/>
              </a:rPr>
              <a:t> </a:t>
            </a:r>
            <a:r>
              <a:rPr sz="1400" dirty="0">
                <a:latin typeface="Times New Roman"/>
                <a:cs typeface="Times New Roman"/>
              </a:rPr>
              <a:t>code.</a:t>
            </a:r>
          </a:p>
          <a:p>
            <a:pPr marL="12700" marR="5080">
              <a:lnSpc>
                <a:spcPct val="103600"/>
              </a:lnSpc>
              <a:spcBef>
                <a:spcPts val="565"/>
              </a:spcBef>
              <a:buAutoNum type="arabicPeriod"/>
              <a:tabLst>
                <a:tab pos="192405" algn="l"/>
              </a:tabLst>
            </a:pPr>
            <a:r>
              <a:rPr sz="1400" spc="-5" dirty="0">
                <a:latin typeface="Times New Roman"/>
                <a:cs typeface="Times New Roman"/>
              </a:rPr>
              <a:t>The tests act </a:t>
            </a:r>
            <a:r>
              <a:rPr sz="1400" dirty="0">
                <a:latin typeface="Times New Roman"/>
                <a:cs typeface="Times New Roman"/>
              </a:rPr>
              <a:t>as a </a:t>
            </a:r>
            <a:r>
              <a:rPr sz="1400" spc="-5" dirty="0">
                <a:latin typeface="Times New Roman"/>
                <a:cs typeface="Times New Roman"/>
              </a:rPr>
              <a:t>written specification </a:t>
            </a:r>
            <a:r>
              <a:rPr sz="1400" dirty="0">
                <a:latin typeface="Times New Roman"/>
                <a:cs typeface="Times New Roman"/>
              </a:rPr>
              <a:t>for the </a:t>
            </a:r>
            <a:r>
              <a:rPr sz="1400" spc="-5" dirty="0">
                <a:latin typeface="Times New Roman"/>
                <a:cs typeface="Times New Roman"/>
              </a:rPr>
              <a:t>program </a:t>
            </a:r>
            <a:r>
              <a:rPr sz="1400" dirty="0">
                <a:latin typeface="Times New Roman"/>
                <a:cs typeface="Times New Roman"/>
              </a:rPr>
              <a:t>code. In </a:t>
            </a:r>
            <a:r>
              <a:rPr sz="1400" spc="-5" dirty="0">
                <a:latin typeface="Times New Roman"/>
                <a:cs typeface="Times New Roman"/>
              </a:rPr>
              <a:t>principle </a:t>
            </a:r>
            <a:r>
              <a:rPr sz="1400" spc="-10" dirty="0">
                <a:latin typeface="Times New Roman"/>
                <a:cs typeface="Times New Roman"/>
              </a:rPr>
              <a:t>at </a:t>
            </a:r>
            <a:r>
              <a:rPr sz="1400" spc="-5" dirty="0">
                <a:latin typeface="Times New Roman"/>
                <a:cs typeface="Times New Roman"/>
              </a:rPr>
              <a:t>least,  </a:t>
            </a:r>
            <a:r>
              <a:rPr sz="1400" dirty="0">
                <a:latin typeface="Times New Roman"/>
                <a:cs typeface="Times New Roman"/>
              </a:rPr>
              <a:t>it </a:t>
            </a:r>
            <a:r>
              <a:rPr sz="1400" spc="-5" dirty="0">
                <a:latin typeface="Times New Roman"/>
                <a:cs typeface="Times New Roman"/>
              </a:rPr>
              <a:t>should be possible to understand what the program </a:t>
            </a:r>
            <a:r>
              <a:rPr sz="1400" dirty="0">
                <a:latin typeface="Times New Roman"/>
                <a:cs typeface="Times New Roman"/>
              </a:rPr>
              <a:t>does by </a:t>
            </a:r>
            <a:r>
              <a:rPr sz="1400" spc="-5" dirty="0">
                <a:latin typeface="Times New Roman"/>
                <a:cs typeface="Times New Roman"/>
              </a:rPr>
              <a:t>reading the</a:t>
            </a:r>
            <a:r>
              <a:rPr sz="1400" spc="75" dirty="0">
                <a:latin typeface="Times New Roman"/>
                <a:cs typeface="Times New Roman"/>
              </a:rPr>
              <a:t> </a:t>
            </a:r>
            <a:r>
              <a:rPr sz="1400" spc="-5" dirty="0">
                <a:latin typeface="Times New Roman"/>
                <a:cs typeface="Times New Roman"/>
              </a:rPr>
              <a:t>tests..</a:t>
            </a:r>
            <a:endParaRPr sz="1400" dirty="0">
              <a:latin typeface="Times New Roman"/>
              <a:cs typeface="Times New Roman"/>
            </a:endParaRPr>
          </a:p>
          <a:p>
            <a:pPr marL="190500" indent="-178435">
              <a:lnSpc>
                <a:spcPct val="100000"/>
              </a:lnSpc>
              <a:spcBef>
                <a:spcPts val="865"/>
              </a:spcBef>
              <a:buAutoNum type="arabicPeriod"/>
              <a:tabLst>
                <a:tab pos="191135" algn="l"/>
              </a:tabLst>
            </a:pPr>
            <a:r>
              <a:rPr sz="1400" spc="-5" dirty="0">
                <a:latin typeface="Times New Roman"/>
                <a:cs typeface="Times New Roman"/>
              </a:rPr>
              <a:t>Debugging is simplified because, when </a:t>
            </a:r>
            <a:r>
              <a:rPr sz="1400" dirty="0">
                <a:latin typeface="Times New Roman"/>
                <a:cs typeface="Times New Roman"/>
              </a:rPr>
              <a:t>a </a:t>
            </a:r>
            <a:r>
              <a:rPr sz="1400" spc="-5" dirty="0">
                <a:latin typeface="Times New Roman"/>
                <a:cs typeface="Times New Roman"/>
              </a:rPr>
              <a:t>program </a:t>
            </a:r>
            <a:r>
              <a:rPr sz="1400" spc="5" dirty="0">
                <a:latin typeface="Times New Roman"/>
                <a:cs typeface="Times New Roman"/>
              </a:rPr>
              <a:t>failure </a:t>
            </a:r>
            <a:r>
              <a:rPr sz="1400" dirty="0">
                <a:latin typeface="Times New Roman"/>
                <a:cs typeface="Times New Roman"/>
              </a:rPr>
              <a:t>is </a:t>
            </a:r>
            <a:r>
              <a:rPr sz="1400" spc="-5" dirty="0">
                <a:latin typeface="Times New Roman"/>
                <a:cs typeface="Times New Roman"/>
              </a:rPr>
              <a:t>observed,</a:t>
            </a:r>
            <a:r>
              <a:rPr sz="1400" spc="-30" dirty="0">
                <a:latin typeface="Times New Roman"/>
                <a:cs typeface="Times New Roman"/>
              </a:rPr>
              <a:t> </a:t>
            </a:r>
            <a:r>
              <a:rPr sz="1400" spc="-5" dirty="0">
                <a:latin typeface="Times New Roman"/>
                <a:cs typeface="Times New Roman"/>
              </a:rPr>
              <a:t>you</a:t>
            </a:r>
            <a:endParaRPr sz="1400" dirty="0">
              <a:latin typeface="Times New Roman"/>
              <a:cs typeface="Times New Roman"/>
            </a:endParaRPr>
          </a:p>
          <a:p>
            <a:pPr marL="12700" algn="just">
              <a:lnSpc>
                <a:spcPct val="100000"/>
              </a:lnSpc>
              <a:spcBef>
                <a:spcPts val="855"/>
              </a:spcBef>
            </a:pPr>
            <a:r>
              <a:rPr sz="1400" dirty="0">
                <a:latin typeface="Times New Roman"/>
                <a:cs typeface="Times New Roman"/>
              </a:rPr>
              <a:t>can</a:t>
            </a:r>
            <a:r>
              <a:rPr sz="1400" spc="-20" dirty="0">
                <a:latin typeface="Times New Roman"/>
                <a:cs typeface="Times New Roman"/>
              </a:rPr>
              <a:t> </a:t>
            </a:r>
            <a:r>
              <a:rPr sz="1400" spc="-5" dirty="0">
                <a:latin typeface="Times New Roman"/>
                <a:cs typeface="Times New Roman"/>
              </a:rPr>
              <a:t>immediately</a:t>
            </a:r>
            <a:r>
              <a:rPr sz="1400" spc="-40" dirty="0">
                <a:latin typeface="Times New Roman"/>
                <a:cs typeface="Times New Roman"/>
              </a:rPr>
              <a:t> </a:t>
            </a:r>
            <a:r>
              <a:rPr sz="1400" spc="-5" dirty="0">
                <a:latin typeface="Times New Roman"/>
                <a:cs typeface="Times New Roman"/>
              </a:rPr>
              <a:t>link</a:t>
            </a:r>
            <a:r>
              <a:rPr sz="1400" spc="-20" dirty="0">
                <a:latin typeface="Times New Roman"/>
                <a:cs typeface="Times New Roman"/>
              </a:rPr>
              <a:t> </a:t>
            </a:r>
            <a:r>
              <a:rPr sz="1400" spc="-5" dirty="0">
                <a:latin typeface="Times New Roman"/>
                <a:cs typeface="Times New Roman"/>
              </a:rPr>
              <a:t>this</a:t>
            </a:r>
            <a:r>
              <a:rPr sz="1400" spc="-30" dirty="0">
                <a:latin typeface="Times New Roman"/>
                <a:cs typeface="Times New Roman"/>
              </a:rPr>
              <a:t> </a:t>
            </a:r>
            <a:r>
              <a:rPr sz="1400" dirty="0">
                <a:latin typeface="Times New Roman"/>
                <a:cs typeface="Times New Roman"/>
              </a:rPr>
              <a:t>to</a:t>
            </a:r>
            <a:r>
              <a:rPr sz="1400" spc="-25" dirty="0">
                <a:latin typeface="Times New Roman"/>
                <a:cs typeface="Times New Roman"/>
              </a:rPr>
              <a:t> </a:t>
            </a:r>
            <a:r>
              <a:rPr sz="1400" spc="-5" dirty="0">
                <a:latin typeface="Times New Roman"/>
                <a:cs typeface="Times New Roman"/>
              </a:rPr>
              <a:t>the</a:t>
            </a:r>
            <a:r>
              <a:rPr sz="1400" spc="-35" dirty="0">
                <a:latin typeface="Times New Roman"/>
                <a:cs typeface="Times New Roman"/>
              </a:rPr>
              <a:t> </a:t>
            </a:r>
            <a:r>
              <a:rPr sz="1400" spc="-5" dirty="0">
                <a:latin typeface="Times New Roman"/>
                <a:cs typeface="Times New Roman"/>
              </a:rPr>
              <a:t>last</a:t>
            </a:r>
            <a:r>
              <a:rPr sz="1400" spc="-20" dirty="0">
                <a:latin typeface="Times New Roman"/>
                <a:cs typeface="Times New Roman"/>
              </a:rPr>
              <a:t> </a:t>
            </a:r>
            <a:r>
              <a:rPr sz="1400" spc="-5" dirty="0">
                <a:latin typeface="Times New Roman"/>
                <a:cs typeface="Times New Roman"/>
              </a:rPr>
              <a:t>increment</a:t>
            </a:r>
            <a:r>
              <a:rPr sz="1400" spc="-30" dirty="0">
                <a:latin typeface="Times New Roman"/>
                <a:cs typeface="Times New Roman"/>
              </a:rPr>
              <a:t> </a:t>
            </a:r>
            <a:r>
              <a:rPr sz="1400" dirty="0">
                <a:latin typeface="Times New Roman"/>
                <a:cs typeface="Times New Roman"/>
              </a:rPr>
              <a:t>of</a:t>
            </a:r>
            <a:r>
              <a:rPr sz="1400" spc="-25" dirty="0">
                <a:latin typeface="Times New Roman"/>
                <a:cs typeface="Times New Roman"/>
              </a:rPr>
              <a:t> </a:t>
            </a:r>
            <a:r>
              <a:rPr sz="1400" spc="-5" dirty="0">
                <a:latin typeface="Times New Roman"/>
                <a:cs typeface="Times New Roman"/>
              </a:rPr>
              <a:t>code</a:t>
            </a:r>
            <a:r>
              <a:rPr sz="1400" spc="-30" dirty="0">
                <a:latin typeface="Times New Roman"/>
                <a:cs typeface="Times New Roman"/>
              </a:rPr>
              <a:t> </a:t>
            </a:r>
            <a:r>
              <a:rPr sz="1400" spc="-5" dirty="0">
                <a:latin typeface="Times New Roman"/>
                <a:cs typeface="Times New Roman"/>
              </a:rPr>
              <a:t>that</a:t>
            </a:r>
            <a:r>
              <a:rPr sz="1400" spc="-20" dirty="0">
                <a:latin typeface="Times New Roman"/>
                <a:cs typeface="Times New Roman"/>
              </a:rPr>
              <a:t> </a:t>
            </a:r>
            <a:r>
              <a:rPr sz="1400" spc="-5" dirty="0">
                <a:latin typeface="Times New Roman"/>
                <a:cs typeface="Times New Roman"/>
              </a:rPr>
              <a:t>you</a:t>
            </a:r>
            <a:r>
              <a:rPr sz="1400" spc="-20" dirty="0">
                <a:latin typeface="Times New Roman"/>
                <a:cs typeface="Times New Roman"/>
              </a:rPr>
              <a:t> </a:t>
            </a:r>
            <a:r>
              <a:rPr sz="1400" dirty="0">
                <a:latin typeface="Times New Roman"/>
                <a:cs typeface="Times New Roman"/>
              </a:rPr>
              <a:t>added</a:t>
            </a:r>
            <a:r>
              <a:rPr sz="1400" spc="-15" dirty="0">
                <a:latin typeface="Times New Roman"/>
                <a:cs typeface="Times New Roman"/>
              </a:rPr>
              <a:t> </a:t>
            </a:r>
            <a:r>
              <a:rPr sz="1400" spc="-5" dirty="0">
                <a:latin typeface="Times New Roman"/>
                <a:cs typeface="Times New Roman"/>
              </a:rPr>
              <a:t>to</a:t>
            </a:r>
            <a:r>
              <a:rPr sz="1400" spc="30" dirty="0">
                <a:latin typeface="Times New Roman"/>
                <a:cs typeface="Times New Roman"/>
              </a:rPr>
              <a:t> </a:t>
            </a:r>
            <a:r>
              <a:rPr sz="1400" spc="-5" dirty="0">
                <a:latin typeface="Times New Roman"/>
                <a:cs typeface="Times New Roman"/>
              </a:rPr>
              <a:t>the</a:t>
            </a:r>
            <a:r>
              <a:rPr sz="1400" spc="-25" dirty="0">
                <a:latin typeface="Times New Roman"/>
                <a:cs typeface="Times New Roman"/>
              </a:rPr>
              <a:t> </a:t>
            </a:r>
            <a:r>
              <a:rPr sz="1400" spc="-5" dirty="0">
                <a:latin typeface="Times New Roman"/>
                <a:cs typeface="Times New Roman"/>
              </a:rPr>
              <a:t>system.</a:t>
            </a:r>
            <a:endParaRPr sz="1400" dirty="0">
              <a:latin typeface="Times New Roman"/>
              <a:cs typeface="Times New Roman"/>
            </a:endParaRPr>
          </a:p>
          <a:p>
            <a:pPr marL="12700" marR="6350" algn="just">
              <a:lnSpc>
                <a:spcPct val="103600"/>
              </a:lnSpc>
              <a:spcBef>
                <a:spcPts val="795"/>
              </a:spcBef>
              <a:buAutoNum type="arabicPeriod" startAt="4"/>
              <a:tabLst>
                <a:tab pos="183515" algn="l"/>
              </a:tabLst>
            </a:pPr>
            <a:r>
              <a:rPr sz="1400" spc="-10" dirty="0">
                <a:latin typeface="Times New Roman"/>
                <a:cs typeface="Times New Roman"/>
              </a:rPr>
              <a:t>It</a:t>
            </a:r>
            <a:r>
              <a:rPr sz="1400" spc="-55" dirty="0">
                <a:latin typeface="Times New Roman"/>
                <a:cs typeface="Times New Roman"/>
              </a:rPr>
              <a:t> </a:t>
            </a:r>
            <a:r>
              <a:rPr sz="1400" spc="-5" dirty="0">
                <a:latin typeface="Times New Roman"/>
                <a:cs typeface="Times New Roman"/>
              </a:rPr>
              <a:t>is</a:t>
            </a:r>
            <a:r>
              <a:rPr sz="1400" spc="-55" dirty="0">
                <a:latin typeface="Times New Roman"/>
                <a:cs typeface="Times New Roman"/>
              </a:rPr>
              <a:t> </a:t>
            </a:r>
            <a:r>
              <a:rPr sz="1400" spc="-5" dirty="0">
                <a:latin typeface="Times New Roman"/>
                <a:cs typeface="Times New Roman"/>
              </a:rPr>
              <a:t>argued</a:t>
            </a:r>
            <a:r>
              <a:rPr sz="1400" spc="-60" dirty="0">
                <a:latin typeface="Times New Roman"/>
                <a:cs typeface="Times New Roman"/>
              </a:rPr>
              <a:t> </a:t>
            </a:r>
            <a:r>
              <a:rPr sz="1400" spc="-5" dirty="0">
                <a:latin typeface="Times New Roman"/>
                <a:cs typeface="Times New Roman"/>
              </a:rPr>
              <a:t>that</a:t>
            </a:r>
            <a:r>
              <a:rPr sz="1400" spc="-55" dirty="0">
                <a:latin typeface="Times New Roman"/>
                <a:cs typeface="Times New Roman"/>
              </a:rPr>
              <a:t> </a:t>
            </a:r>
            <a:r>
              <a:rPr sz="1400" spc="-10" dirty="0">
                <a:latin typeface="Times New Roman"/>
                <a:cs typeface="Times New Roman"/>
              </a:rPr>
              <a:t>TDD</a:t>
            </a:r>
            <a:r>
              <a:rPr sz="1400" spc="-60" dirty="0">
                <a:latin typeface="Times New Roman"/>
                <a:cs typeface="Times New Roman"/>
              </a:rPr>
              <a:t> </a:t>
            </a:r>
            <a:r>
              <a:rPr sz="1400" spc="-5" dirty="0">
                <a:latin typeface="Times New Roman"/>
                <a:cs typeface="Times New Roman"/>
              </a:rPr>
              <a:t>leads</a:t>
            </a:r>
            <a:r>
              <a:rPr sz="1400" spc="-65" dirty="0">
                <a:latin typeface="Times New Roman"/>
                <a:cs typeface="Times New Roman"/>
              </a:rPr>
              <a:t> </a:t>
            </a:r>
            <a:r>
              <a:rPr sz="1400" spc="-5" dirty="0">
                <a:latin typeface="Times New Roman"/>
                <a:cs typeface="Times New Roman"/>
              </a:rPr>
              <a:t>to</a:t>
            </a:r>
            <a:r>
              <a:rPr sz="1400" spc="-60" dirty="0">
                <a:latin typeface="Times New Roman"/>
                <a:cs typeface="Times New Roman"/>
              </a:rPr>
              <a:t> </a:t>
            </a:r>
            <a:r>
              <a:rPr sz="1400" spc="-5" dirty="0">
                <a:latin typeface="Times New Roman"/>
                <a:cs typeface="Times New Roman"/>
              </a:rPr>
              <a:t>simpler</a:t>
            </a:r>
            <a:r>
              <a:rPr sz="1400" spc="-70" dirty="0">
                <a:latin typeface="Times New Roman"/>
                <a:cs typeface="Times New Roman"/>
              </a:rPr>
              <a:t> </a:t>
            </a:r>
            <a:r>
              <a:rPr sz="1400" spc="-5" dirty="0">
                <a:latin typeface="Times New Roman"/>
                <a:cs typeface="Times New Roman"/>
              </a:rPr>
              <a:t>code,</a:t>
            </a:r>
            <a:r>
              <a:rPr sz="1400" spc="-60" dirty="0">
                <a:latin typeface="Times New Roman"/>
                <a:cs typeface="Times New Roman"/>
              </a:rPr>
              <a:t> </a:t>
            </a:r>
            <a:r>
              <a:rPr sz="1400" spc="-10" dirty="0">
                <a:latin typeface="Times New Roman"/>
                <a:cs typeface="Times New Roman"/>
              </a:rPr>
              <a:t>as</a:t>
            </a:r>
            <a:r>
              <a:rPr sz="1400" spc="-60" dirty="0">
                <a:latin typeface="Times New Roman"/>
                <a:cs typeface="Times New Roman"/>
              </a:rPr>
              <a:t> </a:t>
            </a:r>
            <a:r>
              <a:rPr sz="1400" spc="-5" dirty="0">
                <a:latin typeface="Times New Roman"/>
                <a:cs typeface="Times New Roman"/>
              </a:rPr>
              <a:t>programmers</a:t>
            </a:r>
            <a:r>
              <a:rPr sz="1400" spc="-55" dirty="0">
                <a:latin typeface="Times New Roman"/>
                <a:cs typeface="Times New Roman"/>
              </a:rPr>
              <a:t> </a:t>
            </a:r>
            <a:r>
              <a:rPr sz="1400" spc="-5" dirty="0">
                <a:latin typeface="Times New Roman"/>
                <a:cs typeface="Times New Roman"/>
              </a:rPr>
              <a:t>only</a:t>
            </a:r>
            <a:r>
              <a:rPr sz="1400" spc="-75" dirty="0">
                <a:latin typeface="Times New Roman"/>
                <a:cs typeface="Times New Roman"/>
              </a:rPr>
              <a:t> </a:t>
            </a:r>
            <a:r>
              <a:rPr sz="1400" spc="-5" dirty="0">
                <a:latin typeface="Times New Roman"/>
                <a:cs typeface="Times New Roman"/>
              </a:rPr>
              <a:t>write</a:t>
            </a:r>
            <a:r>
              <a:rPr sz="1400" spc="-25" dirty="0">
                <a:latin typeface="Times New Roman"/>
                <a:cs typeface="Times New Roman"/>
              </a:rPr>
              <a:t> </a:t>
            </a:r>
            <a:r>
              <a:rPr sz="1400" spc="-5" dirty="0">
                <a:latin typeface="Times New Roman"/>
                <a:cs typeface="Times New Roman"/>
              </a:rPr>
              <a:t>code</a:t>
            </a:r>
            <a:r>
              <a:rPr sz="1400" spc="-65" dirty="0">
                <a:latin typeface="Times New Roman"/>
                <a:cs typeface="Times New Roman"/>
              </a:rPr>
              <a:t> </a:t>
            </a:r>
            <a:r>
              <a:rPr sz="1400" spc="-10" dirty="0">
                <a:latin typeface="Times New Roman"/>
                <a:cs typeface="Times New Roman"/>
              </a:rPr>
              <a:t>that’s  </a:t>
            </a:r>
            <a:r>
              <a:rPr sz="1400" spc="-5" dirty="0">
                <a:latin typeface="Times New Roman"/>
                <a:cs typeface="Times New Roman"/>
              </a:rPr>
              <a:t>necessary </a:t>
            </a:r>
            <a:r>
              <a:rPr sz="1400" dirty="0">
                <a:latin typeface="Times New Roman"/>
                <a:cs typeface="Times New Roman"/>
              </a:rPr>
              <a:t>to </a:t>
            </a:r>
            <a:r>
              <a:rPr sz="1400" spc="-5" dirty="0">
                <a:latin typeface="Times New Roman"/>
                <a:cs typeface="Times New Roman"/>
              </a:rPr>
              <a:t>pass tests. They don’t over engineer their code </a:t>
            </a:r>
            <a:r>
              <a:rPr sz="1400" spc="-10" dirty="0">
                <a:latin typeface="Times New Roman"/>
                <a:cs typeface="Times New Roman"/>
              </a:rPr>
              <a:t>with </a:t>
            </a:r>
            <a:r>
              <a:rPr sz="1400" spc="-5" dirty="0">
                <a:latin typeface="Times New Roman"/>
                <a:cs typeface="Times New Roman"/>
              </a:rPr>
              <a:t>complex features  that aren’t</a:t>
            </a:r>
            <a:r>
              <a:rPr sz="1400" spc="10" dirty="0">
                <a:latin typeface="Times New Roman"/>
                <a:cs typeface="Times New Roman"/>
              </a:rPr>
              <a:t> </a:t>
            </a:r>
            <a:r>
              <a:rPr sz="1400" dirty="0">
                <a:latin typeface="Times New Roman"/>
                <a:cs typeface="Times New Roman"/>
              </a:rPr>
              <a:t>needed.</a:t>
            </a:r>
          </a:p>
        </p:txBody>
      </p:sp>
      <p:sp>
        <p:nvSpPr>
          <p:cNvPr id="3" name="object 3"/>
          <p:cNvSpPr/>
          <p:nvPr/>
        </p:nvSpPr>
        <p:spPr>
          <a:xfrm>
            <a:off x="993648" y="3831335"/>
            <a:ext cx="6778752" cy="41437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147</a:t>
            </a:fld>
            <a:endParaRPr dirty="0"/>
          </a:p>
        </p:txBody>
      </p:sp>
    </p:spTree>
    <p:extLst>
      <p:ext uri="{BB962C8B-B14F-4D97-AF65-F5344CB8AC3E}">
        <p14:creationId xmlns:p14="http://schemas.microsoft.com/office/powerpoint/2010/main" val="300216661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a:spLocks noGrp="1"/>
          </p:cNvSpPr>
          <p:nvPr>
            <p:ph type="title"/>
          </p:nvPr>
        </p:nvSpPr>
        <p:spPr>
          <a:xfrm>
            <a:off x="902004" y="882141"/>
            <a:ext cx="3818254" cy="360680"/>
          </a:xfrm>
          <a:prstGeom prst="rect">
            <a:avLst/>
          </a:prstGeom>
        </p:spPr>
        <p:txBody>
          <a:bodyPr vert="horz" wrap="square" lIns="0" tIns="12065" rIns="0" bIns="0" rtlCol="0">
            <a:spAutoFit/>
          </a:bodyPr>
          <a:lstStyle/>
          <a:p>
            <a:pPr marL="12700">
              <a:lnSpc>
                <a:spcPct val="100000"/>
              </a:lnSpc>
              <a:spcBef>
                <a:spcPts val="95"/>
              </a:spcBef>
            </a:pPr>
            <a:r>
              <a:rPr spc="-5" dirty="0"/>
              <a:t>DevOps and Code</a:t>
            </a:r>
            <a:r>
              <a:rPr spc="-25" dirty="0"/>
              <a:t> </a:t>
            </a:r>
            <a:r>
              <a:rPr spc="-5" dirty="0"/>
              <a:t>Management</a:t>
            </a:r>
          </a:p>
        </p:txBody>
      </p:sp>
      <p:sp>
        <p:nvSpPr>
          <p:cNvPr id="5" name="object 5"/>
          <p:cNvSpPr txBox="1"/>
          <p:nvPr/>
        </p:nvSpPr>
        <p:spPr>
          <a:xfrm>
            <a:off x="1130604" y="1346961"/>
            <a:ext cx="5736590" cy="1163955"/>
          </a:xfrm>
          <a:prstGeom prst="rect">
            <a:avLst/>
          </a:prstGeom>
        </p:spPr>
        <p:txBody>
          <a:bodyPr vert="horz" wrap="square" lIns="0" tIns="5715" rIns="0" bIns="0" rtlCol="0">
            <a:spAutoFit/>
          </a:bodyPr>
          <a:lstStyle/>
          <a:p>
            <a:pPr marL="240665" marR="5080" indent="-228600" algn="just">
              <a:lnSpc>
                <a:spcPct val="103800"/>
              </a:lnSpc>
              <a:spcBef>
                <a:spcPts val="45"/>
              </a:spcBef>
              <a:buFont typeface="Symbol"/>
              <a:buChar char=""/>
              <a:tabLst>
                <a:tab pos="241300" algn="l"/>
              </a:tabLst>
            </a:pPr>
            <a:r>
              <a:rPr sz="1200" dirty="0">
                <a:latin typeface="Times New Roman"/>
                <a:cs typeface="Times New Roman"/>
              </a:rPr>
              <a:t>The </a:t>
            </a:r>
            <a:r>
              <a:rPr sz="1200" spc="-5" dirty="0">
                <a:latin typeface="Times New Roman"/>
                <a:cs typeface="Times New Roman"/>
              </a:rPr>
              <a:t>ultimate goal </a:t>
            </a:r>
            <a:r>
              <a:rPr sz="1200" dirty="0">
                <a:latin typeface="Times New Roman"/>
                <a:cs typeface="Times New Roman"/>
              </a:rPr>
              <a:t>of </a:t>
            </a:r>
            <a:r>
              <a:rPr sz="1200" spc="-5" dirty="0">
                <a:latin typeface="Times New Roman"/>
                <a:cs typeface="Times New Roman"/>
              </a:rPr>
              <a:t>software </a:t>
            </a:r>
            <a:r>
              <a:rPr sz="1200" dirty="0">
                <a:latin typeface="Times New Roman"/>
                <a:cs typeface="Times New Roman"/>
              </a:rPr>
              <a:t>product </a:t>
            </a:r>
            <a:r>
              <a:rPr sz="1200" spc="-5" dirty="0">
                <a:latin typeface="Times New Roman"/>
                <a:cs typeface="Times New Roman"/>
              </a:rPr>
              <a:t>development is </a:t>
            </a:r>
            <a:r>
              <a:rPr sz="1200" dirty="0">
                <a:latin typeface="Times New Roman"/>
                <a:cs typeface="Times New Roman"/>
              </a:rPr>
              <a:t>to </a:t>
            </a:r>
            <a:r>
              <a:rPr sz="1200" spc="-5" dirty="0">
                <a:latin typeface="Times New Roman"/>
                <a:cs typeface="Times New Roman"/>
              </a:rPr>
              <a:t>release </a:t>
            </a:r>
            <a:r>
              <a:rPr sz="1200" dirty="0">
                <a:latin typeface="Times New Roman"/>
                <a:cs typeface="Times New Roman"/>
              </a:rPr>
              <a:t>a product to </a:t>
            </a:r>
            <a:r>
              <a:rPr sz="1200" spc="-5" dirty="0">
                <a:latin typeface="Times New Roman"/>
                <a:cs typeface="Times New Roman"/>
              </a:rPr>
              <a:t>customers.  Traditionally, separate </a:t>
            </a:r>
            <a:r>
              <a:rPr sz="1200" dirty="0">
                <a:latin typeface="Times New Roman"/>
                <a:cs typeface="Times New Roman"/>
              </a:rPr>
              <a:t>teams </a:t>
            </a:r>
            <a:r>
              <a:rPr sz="1200" spc="-5" dirty="0">
                <a:latin typeface="Times New Roman"/>
                <a:cs typeface="Times New Roman"/>
              </a:rPr>
              <a:t>were responsible </a:t>
            </a:r>
            <a:r>
              <a:rPr sz="1200" dirty="0">
                <a:latin typeface="Times New Roman"/>
                <a:cs typeface="Times New Roman"/>
              </a:rPr>
              <a:t>for </a:t>
            </a:r>
            <a:r>
              <a:rPr sz="1200" spc="-5" dirty="0">
                <a:latin typeface="Times New Roman"/>
                <a:cs typeface="Times New Roman"/>
              </a:rPr>
              <a:t>software development, software</a:t>
            </a:r>
            <a:r>
              <a:rPr sz="1200" spc="-200" dirty="0">
                <a:latin typeface="Times New Roman"/>
                <a:cs typeface="Times New Roman"/>
              </a:rPr>
              <a:t> </a:t>
            </a:r>
            <a:r>
              <a:rPr sz="1200" spc="-5" dirty="0">
                <a:latin typeface="Times New Roman"/>
                <a:cs typeface="Times New Roman"/>
              </a:rPr>
              <a:t>release,  and software </a:t>
            </a:r>
            <a:r>
              <a:rPr sz="1200" dirty="0">
                <a:latin typeface="Times New Roman"/>
                <a:cs typeface="Times New Roman"/>
              </a:rPr>
              <a:t>support </a:t>
            </a:r>
            <a:r>
              <a:rPr sz="1200" spc="-5" dirty="0">
                <a:latin typeface="Times New Roman"/>
                <a:cs typeface="Times New Roman"/>
              </a:rPr>
              <a:t>(Figure </a:t>
            </a:r>
            <a:r>
              <a:rPr sz="1200" dirty="0">
                <a:latin typeface="Times New Roman"/>
                <a:cs typeface="Times New Roman"/>
              </a:rPr>
              <a:t>1).</a:t>
            </a:r>
            <a:endParaRPr sz="1200">
              <a:latin typeface="Times New Roman"/>
              <a:cs typeface="Times New Roman"/>
            </a:endParaRPr>
          </a:p>
          <a:p>
            <a:pPr marL="240665" marR="5715" indent="-228600" algn="just">
              <a:lnSpc>
                <a:spcPct val="102899"/>
              </a:lnSpc>
              <a:spcBef>
                <a:spcPts val="90"/>
              </a:spcBef>
              <a:buFont typeface="Symbol"/>
              <a:buChar char=""/>
              <a:tabLst>
                <a:tab pos="279400" algn="l"/>
              </a:tabLst>
            </a:pPr>
            <a:r>
              <a:rPr dirty="0"/>
              <a:t>	</a:t>
            </a:r>
            <a:r>
              <a:rPr sz="1200" dirty="0">
                <a:latin typeface="Times New Roman"/>
                <a:cs typeface="Times New Roman"/>
              </a:rPr>
              <a:t>The </a:t>
            </a:r>
            <a:r>
              <a:rPr sz="1200" spc="-5" dirty="0">
                <a:latin typeface="Times New Roman"/>
                <a:cs typeface="Times New Roman"/>
              </a:rPr>
              <a:t>development team passed </a:t>
            </a:r>
            <a:r>
              <a:rPr sz="1200" dirty="0">
                <a:latin typeface="Times New Roman"/>
                <a:cs typeface="Times New Roman"/>
              </a:rPr>
              <a:t>a </a:t>
            </a:r>
            <a:r>
              <a:rPr sz="1200" spc="-5" dirty="0">
                <a:latin typeface="Times New Roman"/>
                <a:cs typeface="Times New Roman"/>
              </a:rPr>
              <a:t>“final” version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to a </a:t>
            </a:r>
            <a:r>
              <a:rPr sz="1200" spc="-5" dirty="0">
                <a:latin typeface="Times New Roman"/>
                <a:cs typeface="Times New Roman"/>
              </a:rPr>
              <a:t>release team. That  team </a:t>
            </a:r>
            <a:r>
              <a:rPr sz="1200" dirty="0">
                <a:latin typeface="Times New Roman"/>
                <a:cs typeface="Times New Roman"/>
              </a:rPr>
              <a:t>then built a release version, </a:t>
            </a:r>
            <a:r>
              <a:rPr sz="1200" spc="-5" dirty="0">
                <a:latin typeface="Times New Roman"/>
                <a:cs typeface="Times New Roman"/>
              </a:rPr>
              <a:t>tested </a:t>
            </a:r>
            <a:r>
              <a:rPr sz="1200" dirty="0">
                <a:latin typeface="Times New Roman"/>
                <a:cs typeface="Times New Roman"/>
              </a:rPr>
              <a:t>it, </a:t>
            </a:r>
            <a:r>
              <a:rPr sz="1200" spc="-5" dirty="0">
                <a:latin typeface="Times New Roman"/>
                <a:cs typeface="Times New Roman"/>
              </a:rPr>
              <a:t>and prepared release </a:t>
            </a:r>
            <a:r>
              <a:rPr sz="1200" dirty="0">
                <a:latin typeface="Times New Roman"/>
                <a:cs typeface="Times New Roman"/>
              </a:rPr>
              <a:t>documentation </a:t>
            </a:r>
            <a:r>
              <a:rPr sz="1200" spc="-5" dirty="0">
                <a:latin typeface="Times New Roman"/>
                <a:cs typeface="Times New Roman"/>
              </a:rPr>
              <a:t>before  releasing </a:t>
            </a:r>
            <a:r>
              <a:rPr sz="1200" dirty="0">
                <a:latin typeface="Times New Roman"/>
                <a:cs typeface="Times New Roman"/>
              </a:rPr>
              <a:t>the software to</a:t>
            </a:r>
            <a:r>
              <a:rPr sz="1200" spc="-15" dirty="0">
                <a:latin typeface="Times New Roman"/>
                <a:cs typeface="Times New Roman"/>
              </a:rPr>
              <a:t> </a:t>
            </a:r>
            <a:r>
              <a:rPr sz="1200" spc="-5" dirty="0">
                <a:latin typeface="Times New Roman"/>
                <a:cs typeface="Times New Roman"/>
              </a:rPr>
              <a:t>customers.</a:t>
            </a:r>
            <a:endParaRPr sz="1200">
              <a:latin typeface="Times New Roman"/>
              <a:cs typeface="Times New Roman"/>
            </a:endParaRPr>
          </a:p>
        </p:txBody>
      </p:sp>
      <p:sp>
        <p:nvSpPr>
          <p:cNvPr id="6" name="object 6"/>
          <p:cNvSpPr/>
          <p:nvPr/>
        </p:nvSpPr>
        <p:spPr>
          <a:xfrm>
            <a:off x="914400" y="2620010"/>
            <a:ext cx="5437505" cy="200088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02004" y="4709286"/>
            <a:ext cx="5967095" cy="4008754"/>
          </a:xfrm>
          <a:prstGeom prst="rect">
            <a:avLst/>
          </a:prstGeom>
        </p:spPr>
        <p:txBody>
          <a:bodyPr vert="horz" wrap="square" lIns="0" tIns="12700" rIns="0" bIns="0" rtlCol="0">
            <a:spAutoFit/>
          </a:bodyPr>
          <a:lstStyle/>
          <a:p>
            <a:pPr marR="725170" algn="ctr">
              <a:lnSpc>
                <a:spcPct val="100000"/>
              </a:lnSpc>
              <a:spcBef>
                <a:spcPts val="100"/>
              </a:spcBef>
            </a:pPr>
            <a:r>
              <a:rPr sz="1200" spc="-5" dirty="0">
                <a:latin typeface="Times New Roman"/>
                <a:cs typeface="Times New Roman"/>
              </a:rPr>
              <a:t>Fig </a:t>
            </a:r>
            <a:r>
              <a:rPr sz="1200" dirty="0">
                <a:latin typeface="Times New Roman"/>
                <a:cs typeface="Times New Roman"/>
              </a:rPr>
              <a:t>1 </a:t>
            </a:r>
            <a:r>
              <a:rPr sz="1200" spc="-5" dirty="0">
                <a:latin typeface="Times New Roman"/>
                <a:cs typeface="Times New Roman"/>
              </a:rPr>
              <a:t>Development, release, and</a:t>
            </a:r>
            <a:r>
              <a:rPr sz="1200" spc="10" dirty="0">
                <a:latin typeface="Times New Roman"/>
                <a:cs typeface="Times New Roman"/>
              </a:rPr>
              <a:t> </a:t>
            </a:r>
            <a:r>
              <a:rPr sz="1200" dirty="0">
                <a:latin typeface="Times New Roman"/>
                <a:cs typeface="Times New Roman"/>
              </a:rPr>
              <a:t>support</a:t>
            </a:r>
            <a:endParaRPr sz="1200">
              <a:latin typeface="Times New Roman"/>
              <a:cs typeface="Times New Roman"/>
            </a:endParaRPr>
          </a:p>
          <a:p>
            <a:pPr marL="507365" marR="5715" indent="-228600" algn="just">
              <a:lnSpc>
                <a:spcPct val="103400"/>
              </a:lnSpc>
              <a:spcBef>
                <a:spcPts val="900"/>
              </a:spcBef>
              <a:buFont typeface="Symbol"/>
              <a:buChar char=""/>
              <a:tabLst>
                <a:tab pos="508000" algn="l"/>
              </a:tabLst>
            </a:pPr>
            <a:r>
              <a:rPr sz="1200" spc="-5" dirty="0">
                <a:latin typeface="Times New Roman"/>
                <a:cs typeface="Times New Roman"/>
              </a:rPr>
              <a:t>A </a:t>
            </a:r>
            <a:r>
              <a:rPr sz="1200" dirty="0">
                <a:latin typeface="Times New Roman"/>
                <a:cs typeface="Times New Roman"/>
              </a:rPr>
              <a:t>third </a:t>
            </a:r>
            <a:r>
              <a:rPr sz="1200" spc="-5" dirty="0">
                <a:latin typeface="Times New Roman"/>
                <a:cs typeface="Times New Roman"/>
              </a:rPr>
              <a:t>team provided </a:t>
            </a:r>
            <a:r>
              <a:rPr sz="1200" dirty="0">
                <a:latin typeface="Times New Roman"/>
                <a:cs typeface="Times New Roman"/>
              </a:rPr>
              <a:t>customer support. The original </a:t>
            </a:r>
            <a:r>
              <a:rPr sz="1200" spc="-5" dirty="0">
                <a:latin typeface="Times New Roman"/>
                <a:cs typeface="Times New Roman"/>
              </a:rPr>
              <a:t>development </a:t>
            </a:r>
            <a:r>
              <a:rPr sz="1200" dirty="0">
                <a:latin typeface="Times New Roman"/>
                <a:cs typeface="Times New Roman"/>
              </a:rPr>
              <a:t>team </a:t>
            </a:r>
            <a:r>
              <a:rPr sz="1200" spc="-5" dirty="0">
                <a:latin typeface="Times New Roman"/>
                <a:cs typeface="Times New Roman"/>
              </a:rPr>
              <a:t>was </a:t>
            </a:r>
            <a:r>
              <a:rPr sz="1200" dirty="0">
                <a:latin typeface="Times New Roman"/>
                <a:cs typeface="Times New Roman"/>
              </a:rPr>
              <a:t>sometimes  </a:t>
            </a:r>
            <a:r>
              <a:rPr sz="1200" spc="-5" dirty="0">
                <a:latin typeface="Times New Roman"/>
                <a:cs typeface="Times New Roman"/>
              </a:rPr>
              <a:t>responsible </a:t>
            </a:r>
            <a:r>
              <a:rPr sz="1200" dirty="0">
                <a:latin typeface="Times New Roman"/>
                <a:cs typeface="Times New Roman"/>
              </a:rPr>
              <a:t>for implementing </a:t>
            </a:r>
            <a:r>
              <a:rPr sz="1200" spc="-5" dirty="0">
                <a:latin typeface="Times New Roman"/>
                <a:cs typeface="Times New Roman"/>
              </a:rPr>
              <a:t>software changes. Alternatively, </a:t>
            </a:r>
            <a:r>
              <a:rPr sz="1200" dirty="0">
                <a:latin typeface="Times New Roman"/>
                <a:cs typeface="Times New Roman"/>
              </a:rPr>
              <a:t>the software </a:t>
            </a:r>
            <a:r>
              <a:rPr sz="1200" spc="5" dirty="0">
                <a:latin typeface="Times New Roman"/>
                <a:cs typeface="Times New Roman"/>
              </a:rPr>
              <a:t>may </a:t>
            </a:r>
            <a:r>
              <a:rPr sz="1200" dirty="0">
                <a:latin typeface="Times New Roman"/>
                <a:cs typeface="Times New Roman"/>
              </a:rPr>
              <a:t>have  </a:t>
            </a:r>
            <a:r>
              <a:rPr sz="1200" spc="-5" dirty="0">
                <a:latin typeface="Times New Roman"/>
                <a:cs typeface="Times New Roman"/>
              </a:rPr>
              <a:t>been maintained </a:t>
            </a:r>
            <a:r>
              <a:rPr sz="1200" spc="10" dirty="0">
                <a:latin typeface="Times New Roman"/>
                <a:cs typeface="Times New Roman"/>
              </a:rPr>
              <a:t>by </a:t>
            </a:r>
            <a:r>
              <a:rPr sz="1200" dirty="0">
                <a:latin typeface="Times New Roman"/>
                <a:cs typeface="Times New Roman"/>
              </a:rPr>
              <a:t>a </a:t>
            </a:r>
            <a:r>
              <a:rPr sz="1200" spc="-5" dirty="0">
                <a:latin typeface="Times New Roman"/>
                <a:cs typeface="Times New Roman"/>
              </a:rPr>
              <a:t>separate </a:t>
            </a:r>
            <a:r>
              <a:rPr sz="1200" dirty="0">
                <a:latin typeface="Times New Roman"/>
                <a:cs typeface="Times New Roman"/>
              </a:rPr>
              <a:t>maintenance</a:t>
            </a:r>
            <a:r>
              <a:rPr sz="1200" spc="-15" dirty="0">
                <a:latin typeface="Times New Roman"/>
                <a:cs typeface="Times New Roman"/>
              </a:rPr>
              <a:t> </a:t>
            </a:r>
            <a:r>
              <a:rPr sz="1200" spc="-5" dirty="0">
                <a:latin typeface="Times New Roman"/>
                <a:cs typeface="Times New Roman"/>
              </a:rPr>
              <a:t>team.</a:t>
            </a:r>
            <a:endParaRPr sz="1200">
              <a:latin typeface="Times New Roman"/>
              <a:cs typeface="Times New Roman"/>
            </a:endParaRPr>
          </a:p>
          <a:p>
            <a:pPr marL="507365" indent="-228600" algn="just">
              <a:lnSpc>
                <a:spcPct val="100000"/>
              </a:lnSpc>
              <a:spcBef>
                <a:spcPts val="130"/>
              </a:spcBef>
              <a:buFont typeface="Symbol"/>
              <a:buChar char=""/>
              <a:tabLst>
                <a:tab pos="508000" algn="l"/>
              </a:tabLst>
            </a:pPr>
            <a:r>
              <a:rPr sz="1200" spc="-10" dirty="0">
                <a:latin typeface="Times New Roman"/>
                <a:cs typeface="Times New Roman"/>
              </a:rPr>
              <a:t>In </a:t>
            </a:r>
            <a:r>
              <a:rPr sz="1200" dirty="0">
                <a:latin typeface="Times New Roman"/>
                <a:cs typeface="Times New Roman"/>
              </a:rPr>
              <a:t>these </a:t>
            </a:r>
            <a:r>
              <a:rPr sz="1200" spc="-5" dirty="0">
                <a:latin typeface="Times New Roman"/>
                <a:cs typeface="Times New Roman"/>
              </a:rPr>
              <a:t>processes, communication delays between </a:t>
            </a:r>
            <a:r>
              <a:rPr sz="1200" dirty="0">
                <a:latin typeface="Times New Roman"/>
                <a:cs typeface="Times New Roman"/>
              </a:rPr>
              <a:t>the </a:t>
            </a:r>
            <a:r>
              <a:rPr sz="1200" spc="-5" dirty="0">
                <a:latin typeface="Times New Roman"/>
                <a:cs typeface="Times New Roman"/>
              </a:rPr>
              <a:t>groups were</a:t>
            </a:r>
            <a:r>
              <a:rPr sz="1200" spc="65" dirty="0">
                <a:latin typeface="Times New Roman"/>
                <a:cs typeface="Times New Roman"/>
              </a:rPr>
              <a:t> </a:t>
            </a:r>
            <a:r>
              <a:rPr sz="1200" dirty="0">
                <a:latin typeface="Times New Roman"/>
                <a:cs typeface="Times New Roman"/>
              </a:rPr>
              <a:t>inevitable.</a:t>
            </a:r>
            <a:endParaRPr sz="1200">
              <a:latin typeface="Times New Roman"/>
              <a:cs typeface="Times New Roman"/>
            </a:endParaRPr>
          </a:p>
          <a:p>
            <a:pPr marL="507365" marR="6350" indent="-228600" algn="just">
              <a:lnSpc>
                <a:spcPct val="104200"/>
              </a:lnSpc>
              <a:spcBef>
                <a:spcPts val="70"/>
              </a:spcBef>
              <a:buFont typeface="Symbol"/>
              <a:buChar char=""/>
              <a:tabLst>
                <a:tab pos="508000" algn="l"/>
              </a:tabLst>
            </a:pPr>
            <a:r>
              <a:rPr sz="1200" spc="-5" dirty="0">
                <a:latin typeface="Times New Roman"/>
                <a:cs typeface="Times New Roman"/>
              </a:rPr>
              <a:t>Development and operations engineers </a:t>
            </a:r>
            <a:r>
              <a:rPr sz="1200" dirty="0">
                <a:latin typeface="Times New Roman"/>
                <a:cs typeface="Times New Roman"/>
              </a:rPr>
              <a:t>used different tools, </a:t>
            </a:r>
            <a:r>
              <a:rPr sz="1200" spc="-5" dirty="0">
                <a:latin typeface="Times New Roman"/>
                <a:cs typeface="Times New Roman"/>
              </a:rPr>
              <a:t>had different </a:t>
            </a:r>
            <a:r>
              <a:rPr sz="1200" dirty="0">
                <a:latin typeface="Times New Roman"/>
                <a:cs typeface="Times New Roman"/>
              </a:rPr>
              <a:t>skill </a:t>
            </a:r>
            <a:r>
              <a:rPr sz="1200" spc="-5" dirty="0">
                <a:latin typeface="Times New Roman"/>
                <a:cs typeface="Times New Roman"/>
              </a:rPr>
              <a:t>sets, and  often </a:t>
            </a:r>
            <a:r>
              <a:rPr sz="1200" dirty="0">
                <a:latin typeface="Times New Roman"/>
                <a:cs typeface="Times New Roman"/>
              </a:rPr>
              <a:t>didn’t </a:t>
            </a:r>
            <a:r>
              <a:rPr sz="1200" spc="-5" dirty="0">
                <a:latin typeface="Times New Roman"/>
                <a:cs typeface="Times New Roman"/>
              </a:rPr>
              <a:t>understand </a:t>
            </a:r>
            <a:r>
              <a:rPr sz="1200" dirty="0">
                <a:latin typeface="Times New Roman"/>
                <a:cs typeface="Times New Roman"/>
              </a:rPr>
              <a:t>the </a:t>
            </a:r>
            <a:r>
              <a:rPr sz="1200" spc="-5" dirty="0">
                <a:latin typeface="Times New Roman"/>
                <a:cs typeface="Times New Roman"/>
              </a:rPr>
              <a:t>other’s</a:t>
            </a:r>
            <a:r>
              <a:rPr sz="1200" spc="5" dirty="0">
                <a:latin typeface="Times New Roman"/>
                <a:cs typeface="Times New Roman"/>
              </a:rPr>
              <a:t> </a:t>
            </a:r>
            <a:r>
              <a:rPr sz="1200" spc="-5" dirty="0">
                <a:latin typeface="Times New Roman"/>
                <a:cs typeface="Times New Roman"/>
              </a:rPr>
              <a:t>problems.</a:t>
            </a:r>
            <a:endParaRPr sz="1200">
              <a:latin typeface="Times New Roman"/>
              <a:cs typeface="Times New Roman"/>
            </a:endParaRPr>
          </a:p>
          <a:p>
            <a:pPr marL="507365" marR="6350" indent="-228600" algn="just">
              <a:lnSpc>
                <a:spcPct val="102499"/>
              </a:lnSpc>
              <a:spcBef>
                <a:spcPts val="95"/>
              </a:spcBef>
              <a:buFont typeface="Symbol"/>
              <a:buChar char=""/>
              <a:tabLst>
                <a:tab pos="546100" algn="l"/>
              </a:tabLst>
            </a:pPr>
            <a:r>
              <a:rPr dirty="0"/>
              <a:t>	</a:t>
            </a:r>
            <a:r>
              <a:rPr sz="1200" spc="-5" dirty="0">
                <a:latin typeface="Times New Roman"/>
                <a:cs typeface="Times New Roman"/>
              </a:rPr>
              <a:t>Even when an </a:t>
            </a:r>
            <a:r>
              <a:rPr sz="1200" dirty="0">
                <a:latin typeface="Times New Roman"/>
                <a:cs typeface="Times New Roman"/>
              </a:rPr>
              <a:t>urgent bug or security vulnerability </a:t>
            </a:r>
            <a:r>
              <a:rPr sz="1200" spc="-5" dirty="0">
                <a:latin typeface="Times New Roman"/>
                <a:cs typeface="Times New Roman"/>
              </a:rPr>
              <a:t>was identified, </a:t>
            </a:r>
            <a:r>
              <a:rPr sz="1200" dirty="0">
                <a:latin typeface="Times New Roman"/>
                <a:cs typeface="Times New Roman"/>
              </a:rPr>
              <a:t>it </a:t>
            </a:r>
            <a:r>
              <a:rPr sz="1200" spc="-5" dirty="0">
                <a:latin typeface="Times New Roman"/>
                <a:cs typeface="Times New Roman"/>
              </a:rPr>
              <a:t>could </a:t>
            </a:r>
            <a:r>
              <a:rPr sz="1200" dirty="0">
                <a:latin typeface="Times New Roman"/>
                <a:cs typeface="Times New Roman"/>
              </a:rPr>
              <a:t>take </a:t>
            </a:r>
            <a:r>
              <a:rPr sz="1200" spc="-5" dirty="0">
                <a:latin typeface="Times New Roman"/>
                <a:cs typeface="Times New Roman"/>
              </a:rPr>
              <a:t>several  days </a:t>
            </a:r>
            <a:r>
              <a:rPr sz="1200" dirty="0">
                <a:latin typeface="Times New Roman"/>
                <a:cs typeface="Times New Roman"/>
              </a:rPr>
              <a:t>for a new </a:t>
            </a:r>
            <a:r>
              <a:rPr sz="1200" spc="-5" dirty="0">
                <a:latin typeface="Times New Roman"/>
                <a:cs typeface="Times New Roman"/>
              </a:rPr>
              <a:t>release </a:t>
            </a:r>
            <a:r>
              <a:rPr sz="1200" dirty="0">
                <a:latin typeface="Times New Roman"/>
                <a:cs typeface="Times New Roman"/>
              </a:rPr>
              <a:t>to be </a:t>
            </a:r>
            <a:r>
              <a:rPr sz="1200" spc="-5" dirty="0">
                <a:latin typeface="Times New Roman"/>
                <a:cs typeface="Times New Roman"/>
              </a:rPr>
              <a:t>prepared and pushed </a:t>
            </a:r>
            <a:r>
              <a:rPr sz="1200" spc="5" dirty="0">
                <a:latin typeface="Times New Roman"/>
                <a:cs typeface="Times New Roman"/>
              </a:rPr>
              <a:t>to</a:t>
            </a:r>
            <a:r>
              <a:rPr sz="1200" spc="35" dirty="0">
                <a:latin typeface="Times New Roman"/>
                <a:cs typeface="Times New Roman"/>
              </a:rPr>
              <a:t> </a:t>
            </a:r>
            <a:r>
              <a:rPr sz="1200" spc="-5" dirty="0">
                <a:latin typeface="Times New Roman"/>
                <a:cs typeface="Times New Roman"/>
              </a:rPr>
              <a:t>customers.</a:t>
            </a:r>
            <a:endParaRPr sz="1200">
              <a:latin typeface="Times New Roman"/>
              <a:cs typeface="Times New Roman"/>
            </a:endParaRPr>
          </a:p>
          <a:p>
            <a:pPr marR="720090" algn="ctr">
              <a:lnSpc>
                <a:spcPct val="100000"/>
              </a:lnSpc>
              <a:spcBef>
                <a:spcPts val="855"/>
              </a:spcBef>
            </a:pPr>
            <a:r>
              <a:rPr sz="1200" dirty="0">
                <a:latin typeface="Times New Roman"/>
                <a:cs typeface="Times New Roman"/>
              </a:rPr>
              <a:t>Many </a:t>
            </a:r>
            <a:r>
              <a:rPr sz="1200" spc="-5" dirty="0">
                <a:latin typeface="Times New Roman"/>
                <a:cs typeface="Times New Roman"/>
              </a:rPr>
              <a:t>companies </a:t>
            </a:r>
            <a:r>
              <a:rPr sz="1200" dirty="0">
                <a:latin typeface="Times New Roman"/>
                <a:cs typeface="Times New Roman"/>
              </a:rPr>
              <a:t>still </a:t>
            </a:r>
            <a:r>
              <a:rPr sz="1200" spc="-5" dirty="0">
                <a:latin typeface="Times New Roman"/>
                <a:cs typeface="Times New Roman"/>
              </a:rPr>
              <a:t>use </a:t>
            </a:r>
            <a:r>
              <a:rPr sz="1200" dirty="0">
                <a:latin typeface="Times New Roman"/>
                <a:cs typeface="Times New Roman"/>
              </a:rPr>
              <a:t>this </a:t>
            </a:r>
            <a:r>
              <a:rPr sz="1200" spc="-5" dirty="0">
                <a:latin typeface="Times New Roman"/>
                <a:cs typeface="Times New Roman"/>
              </a:rPr>
              <a:t>traditional </a:t>
            </a:r>
            <a:r>
              <a:rPr sz="1200" dirty="0">
                <a:latin typeface="Times New Roman"/>
                <a:cs typeface="Times New Roman"/>
              </a:rPr>
              <a:t>model of </a:t>
            </a:r>
            <a:r>
              <a:rPr sz="1200" spc="-5" dirty="0">
                <a:latin typeface="Times New Roman"/>
                <a:cs typeface="Times New Roman"/>
              </a:rPr>
              <a:t>development, release, </a:t>
            </a:r>
            <a:r>
              <a:rPr sz="1200" dirty="0">
                <a:latin typeface="Times New Roman"/>
                <a:cs typeface="Times New Roman"/>
              </a:rPr>
              <a:t>and</a:t>
            </a:r>
            <a:r>
              <a:rPr sz="1200" spc="90" dirty="0">
                <a:latin typeface="Times New Roman"/>
                <a:cs typeface="Times New Roman"/>
              </a:rPr>
              <a:t> </a:t>
            </a:r>
            <a:r>
              <a:rPr sz="1200" dirty="0">
                <a:latin typeface="Times New Roman"/>
                <a:cs typeface="Times New Roman"/>
              </a:rPr>
              <a:t>support.</a:t>
            </a:r>
            <a:endParaRPr sz="1200">
              <a:latin typeface="Times New Roman"/>
              <a:cs typeface="Times New Roman"/>
            </a:endParaRPr>
          </a:p>
          <a:p>
            <a:pPr marL="469265" indent="-228600">
              <a:lnSpc>
                <a:spcPct val="100000"/>
              </a:lnSpc>
              <a:spcBef>
                <a:spcPts val="944"/>
              </a:spcBef>
              <a:buFont typeface="Symbol"/>
              <a:buChar char=""/>
              <a:tabLst>
                <a:tab pos="469265" algn="l"/>
                <a:tab pos="469900" algn="l"/>
              </a:tabLst>
            </a:pPr>
            <a:r>
              <a:rPr sz="1200" spc="-5" dirty="0">
                <a:latin typeface="Times New Roman"/>
                <a:cs typeface="Times New Roman"/>
              </a:rPr>
              <a:t>However, more and </a:t>
            </a:r>
            <a:r>
              <a:rPr sz="1200" dirty="0">
                <a:latin typeface="Times New Roman"/>
                <a:cs typeface="Times New Roman"/>
              </a:rPr>
              <a:t>more </a:t>
            </a:r>
            <a:r>
              <a:rPr sz="1200" spc="-5" dirty="0">
                <a:latin typeface="Times New Roman"/>
                <a:cs typeface="Times New Roman"/>
              </a:rPr>
              <a:t>companies </a:t>
            </a:r>
            <a:r>
              <a:rPr sz="1200" dirty="0">
                <a:latin typeface="Times New Roman"/>
                <a:cs typeface="Times New Roman"/>
              </a:rPr>
              <a:t>are using </a:t>
            </a:r>
            <a:r>
              <a:rPr sz="1200" spc="-5" dirty="0">
                <a:latin typeface="Times New Roman"/>
                <a:cs typeface="Times New Roman"/>
              </a:rPr>
              <a:t>an alternative approach </a:t>
            </a:r>
            <a:r>
              <a:rPr sz="1200" dirty="0">
                <a:latin typeface="Times New Roman"/>
                <a:cs typeface="Times New Roman"/>
              </a:rPr>
              <a:t>called</a:t>
            </a:r>
            <a:r>
              <a:rPr sz="1200" spc="110"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469265" marR="5715" indent="-228600">
              <a:lnSpc>
                <a:spcPct val="103499"/>
              </a:lnSpc>
              <a:spcBef>
                <a:spcPts val="85"/>
              </a:spcBef>
              <a:buFont typeface="Symbol"/>
              <a:buChar char=""/>
              <a:tabLst>
                <a:tab pos="469265" algn="l"/>
                <a:tab pos="469900" algn="l"/>
              </a:tabLst>
            </a:pPr>
            <a:r>
              <a:rPr sz="1200" spc="-5" dirty="0">
                <a:latin typeface="Times New Roman"/>
                <a:cs typeface="Times New Roman"/>
              </a:rPr>
              <a:t>DevOps (development </a:t>
            </a:r>
            <a:r>
              <a:rPr sz="1200" dirty="0">
                <a:latin typeface="Times New Roman"/>
                <a:cs typeface="Times New Roman"/>
              </a:rPr>
              <a:t>+ </a:t>
            </a:r>
            <a:r>
              <a:rPr sz="1200" spc="-5" dirty="0">
                <a:latin typeface="Times New Roman"/>
                <a:cs typeface="Times New Roman"/>
              </a:rPr>
              <a:t>operations) integrates development, deployment, and </a:t>
            </a:r>
            <a:r>
              <a:rPr sz="1200" dirty="0">
                <a:latin typeface="Times New Roman"/>
                <a:cs typeface="Times New Roman"/>
              </a:rPr>
              <a:t>support,  with a </a:t>
            </a:r>
            <a:r>
              <a:rPr sz="1200" spc="-5" dirty="0">
                <a:latin typeface="Times New Roman"/>
                <a:cs typeface="Times New Roman"/>
              </a:rPr>
              <a:t>single </a:t>
            </a:r>
            <a:r>
              <a:rPr sz="1200" dirty="0">
                <a:latin typeface="Times New Roman"/>
                <a:cs typeface="Times New Roman"/>
              </a:rPr>
              <a:t>team responsible for </a:t>
            </a:r>
            <a:r>
              <a:rPr sz="1200" spc="-5" dirty="0">
                <a:latin typeface="Times New Roman"/>
                <a:cs typeface="Times New Roman"/>
              </a:rPr>
              <a:t>all </a:t>
            </a:r>
            <a:r>
              <a:rPr sz="1200" dirty="0">
                <a:latin typeface="Times New Roman"/>
                <a:cs typeface="Times New Roman"/>
              </a:rPr>
              <a:t>of </a:t>
            </a:r>
            <a:r>
              <a:rPr sz="1200" spc="-5" dirty="0">
                <a:latin typeface="Times New Roman"/>
                <a:cs typeface="Times New Roman"/>
              </a:rPr>
              <a:t>these </a:t>
            </a:r>
            <a:r>
              <a:rPr sz="1200" dirty="0">
                <a:latin typeface="Times New Roman"/>
                <a:cs typeface="Times New Roman"/>
              </a:rPr>
              <a:t>activities </a:t>
            </a:r>
            <a:r>
              <a:rPr sz="1200" spc="-5" dirty="0">
                <a:latin typeface="Times New Roman"/>
                <a:cs typeface="Times New Roman"/>
              </a:rPr>
              <a:t>(Figure</a:t>
            </a:r>
            <a:r>
              <a:rPr sz="1200" spc="-15" dirty="0">
                <a:latin typeface="Times New Roman"/>
                <a:cs typeface="Times New Roman"/>
              </a:rPr>
              <a:t> </a:t>
            </a:r>
            <a:r>
              <a:rPr sz="1200" dirty="0">
                <a:latin typeface="Times New Roman"/>
                <a:cs typeface="Times New Roman"/>
              </a:rPr>
              <a:t>2).</a:t>
            </a:r>
            <a:endParaRPr sz="1200">
              <a:latin typeface="Times New Roman"/>
              <a:cs typeface="Times New Roman"/>
            </a:endParaRPr>
          </a:p>
          <a:p>
            <a:pPr marL="469265" indent="-228600">
              <a:lnSpc>
                <a:spcPct val="100000"/>
              </a:lnSpc>
              <a:spcBef>
                <a:spcPts val="120"/>
              </a:spcBef>
              <a:buFont typeface="Symbol"/>
              <a:buChar char=""/>
              <a:tabLst>
                <a:tab pos="469265" algn="l"/>
                <a:tab pos="469900" algn="l"/>
              </a:tabLst>
            </a:pPr>
            <a:r>
              <a:rPr sz="1200" spc="-5" dirty="0">
                <a:latin typeface="Times New Roman"/>
                <a:cs typeface="Times New Roman"/>
              </a:rPr>
              <a:t>Three factors </a:t>
            </a:r>
            <a:r>
              <a:rPr sz="1200" dirty="0">
                <a:latin typeface="Times New Roman"/>
                <a:cs typeface="Times New Roman"/>
              </a:rPr>
              <a:t>led to the </a:t>
            </a:r>
            <a:r>
              <a:rPr sz="1200" spc="-5" dirty="0">
                <a:latin typeface="Times New Roman"/>
                <a:cs typeface="Times New Roman"/>
              </a:rPr>
              <a:t>development </a:t>
            </a:r>
            <a:r>
              <a:rPr sz="1200" dirty="0">
                <a:latin typeface="Times New Roman"/>
                <a:cs typeface="Times New Roman"/>
              </a:rPr>
              <a:t>and </a:t>
            </a:r>
            <a:r>
              <a:rPr sz="1200" spc="-5" dirty="0">
                <a:latin typeface="Times New Roman"/>
                <a:cs typeface="Times New Roman"/>
              </a:rPr>
              <a:t>widespread adoption </a:t>
            </a:r>
            <a:r>
              <a:rPr sz="1200" dirty="0">
                <a:latin typeface="Times New Roman"/>
                <a:cs typeface="Times New Roman"/>
              </a:rPr>
              <a:t>of</a:t>
            </a:r>
            <a:r>
              <a:rPr sz="1200" spc="55"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12700" marR="8255">
              <a:lnSpc>
                <a:spcPct val="102499"/>
              </a:lnSpc>
              <a:spcBef>
                <a:spcPts val="825"/>
              </a:spcBef>
              <a:buAutoNum type="arabicPeriod"/>
              <a:tabLst>
                <a:tab pos="191135" algn="l"/>
              </a:tabLst>
            </a:pPr>
            <a:r>
              <a:rPr sz="1200" spc="-5" dirty="0">
                <a:latin typeface="Times New Roman"/>
                <a:cs typeface="Times New Roman"/>
              </a:rPr>
              <a:t>Agile software engineering </a:t>
            </a:r>
            <a:r>
              <a:rPr sz="1200" dirty="0">
                <a:latin typeface="Times New Roman"/>
                <a:cs typeface="Times New Roman"/>
              </a:rPr>
              <a:t>reduced the development time for </a:t>
            </a:r>
            <a:r>
              <a:rPr sz="1200" spc="-5" dirty="0">
                <a:latin typeface="Times New Roman"/>
                <a:cs typeface="Times New Roman"/>
              </a:rPr>
              <a:t>software, </a:t>
            </a:r>
            <a:r>
              <a:rPr sz="1200" dirty="0">
                <a:latin typeface="Times New Roman"/>
                <a:cs typeface="Times New Roman"/>
              </a:rPr>
              <a:t>but the traditional  </a:t>
            </a:r>
            <a:r>
              <a:rPr sz="1200" spc="-5" dirty="0">
                <a:latin typeface="Times New Roman"/>
                <a:cs typeface="Times New Roman"/>
              </a:rPr>
              <a:t>release process introduced </a:t>
            </a:r>
            <a:r>
              <a:rPr sz="1200" dirty="0">
                <a:latin typeface="Times New Roman"/>
                <a:cs typeface="Times New Roman"/>
              </a:rPr>
              <a:t>a </a:t>
            </a:r>
            <a:r>
              <a:rPr sz="1200" spc="-5" dirty="0">
                <a:latin typeface="Times New Roman"/>
                <a:cs typeface="Times New Roman"/>
              </a:rPr>
              <a:t>bottleneck between development </a:t>
            </a:r>
            <a:r>
              <a:rPr sz="1200" dirty="0">
                <a:latin typeface="Times New Roman"/>
                <a:cs typeface="Times New Roman"/>
              </a:rPr>
              <a:t>and</a:t>
            </a:r>
            <a:r>
              <a:rPr sz="1200" spc="50"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a:p>
            <a:pPr marL="12700" marR="5080">
              <a:lnSpc>
                <a:spcPct val="102499"/>
              </a:lnSpc>
              <a:spcBef>
                <a:spcPts val="830"/>
              </a:spcBef>
              <a:buAutoNum type="arabicPeriod"/>
              <a:tabLst>
                <a:tab pos="175895" algn="l"/>
              </a:tabLst>
            </a:pPr>
            <a:r>
              <a:rPr sz="1200" dirty="0">
                <a:latin typeface="Times New Roman"/>
                <a:cs typeface="Times New Roman"/>
              </a:rPr>
              <a:t>Amazon </a:t>
            </a:r>
            <a:r>
              <a:rPr sz="1200" spc="-5" dirty="0">
                <a:latin typeface="Times New Roman"/>
                <a:cs typeface="Times New Roman"/>
              </a:rPr>
              <a:t>re-engineered </a:t>
            </a:r>
            <a:r>
              <a:rPr sz="1200" dirty="0">
                <a:latin typeface="Times New Roman"/>
                <a:cs typeface="Times New Roman"/>
              </a:rPr>
              <a:t>their </a:t>
            </a:r>
            <a:r>
              <a:rPr sz="1200" spc="-5" dirty="0">
                <a:latin typeface="Times New Roman"/>
                <a:cs typeface="Times New Roman"/>
              </a:rPr>
              <a:t>software around services and introduced </a:t>
            </a:r>
            <a:r>
              <a:rPr sz="1200" dirty="0">
                <a:latin typeface="Times New Roman"/>
                <a:cs typeface="Times New Roman"/>
              </a:rPr>
              <a:t>an </a:t>
            </a:r>
            <a:r>
              <a:rPr sz="1200" spc="-5" dirty="0">
                <a:latin typeface="Times New Roman"/>
                <a:cs typeface="Times New Roman"/>
              </a:rPr>
              <a:t>approach </a:t>
            </a:r>
            <a:r>
              <a:rPr sz="1200" dirty="0">
                <a:latin typeface="Times New Roman"/>
                <a:cs typeface="Times New Roman"/>
              </a:rPr>
              <a:t>in </a:t>
            </a:r>
            <a:r>
              <a:rPr sz="1200" spc="-5" dirty="0">
                <a:latin typeface="Times New Roman"/>
                <a:cs typeface="Times New Roman"/>
              </a:rPr>
              <a:t>which </a:t>
            </a:r>
            <a:r>
              <a:rPr sz="1200" dirty="0">
                <a:latin typeface="Times New Roman"/>
                <a:cs typeface="Times New Roman"/>
              </a:rPr>
              <a:t>a  </a:t>
            </a:r>
            <a:r>
              <a:rPr sz="1200" spc="-5" dirty="0">
                <a:latin typeface="Times New Roman"/>
                <a:cs typeface="Times New Roman"/>
              </a:rPr>
              <a:t>service was </a:t>
            </a:r>
            <a:r>
              <a:rPr sz="1200" dirty="0">
                <a:latin typeface="Times New Roman"/>
                <a:cs typeface="Times New Roman"/>
              </a:rPr>
              <a:t>both </a:t>
            </a:r>
            <a:r>
              <a:rPr sz="1200" spc="-5" dirty="0">
                <a:latin typeface="Times New Roman"/>
                <a:cs typeface="Times New Roman"/>
              </a:rPr>
              <a:t>developed and supported </a:t>
            </a:r>
            <a:r>
              <a:rPr sz="1200" spc="10" dirty="0">
                <a:latin typeface="Times New Roman"/>
                <a:cs typeface="Times New Roman"/>
              </a:rPr>
              <a:t>by </a:t>
            </a:r>
            <a:r>
              <a:rPr sz="1200" dirty="0">
                <a:latin typeface="Times New Roman"/>
                <a:cs typeface="Times New Roman"/>
              </a:rPr>
              <a:t>the same</a:t>
            </a:r>
            <a:r>
              <a:rPr sz="1200" spc="-10" dirty="0">
                <a:latin typeface="Times New Roman"/>
                <a:cs typeface="Times New Roman"/>
              </a:rPr>
              <a:t> </a:t>
            </a:r>
            <a:r>
              <a:rPr sz="1200" spc="-5" dirty="0">
                <a:latin typeface="Times New Roman"/>
                <a:cs typeface="Times New Roman"/>
              </a:rPr>
              <a:t>team.</a:t>
            </a:r>
            <a:endParaRPr sz="1200">
              <a:latin typeface="Times New Roman"/>
              <a:cs typeface="Times New Roman"/>
            </a:endParaRPr>
          </a:p>
        </p:txBody>
      </p:sp>
      <p:sp>
        <p:nvSpPr>
          <p:cNvPr id="8" name="object 8"/>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148</a:t>
            </a:fld>
            <a:endParaRPr dirty="0"/>
          </a:p>
        </p:txBody>
      </p:sp>
    </p:spTree>
    <p:extLst>
      <p:ext uri="{BB962C8B-B14F-4D97-AF65-F5344CB8AC3E}">
        <p14:creationId xmlns:p14="http://schemas.microsoft.com/office/powerpoint/2010/main" val="414604424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6460" cy="396240"/>
          </a:xfrm>
          <a:prstGeom prst="rect">
            <a:avLst/>
          </a:prstGeom>
        </p:spPr>
        <p:txBody>
          <a:bodyPr vert="horz" wrap="square" lIns="0" tIns="7620" rIns="0" bIns="0" rtlCol="0">
            <a:spAutoFit/>
          </a:bodyPr>
          <a:lstStyle/>
          <a:p>
            <a:pPr marL="12700" marR="5080">
              <a:lnSpc>
                <a:spcPct val="102600"/>
              </a:lnSpc>
              <a:spcBef>
                <a:spcPts val="60"/>
              </a:spcBef>
            </a:pPr>
            <a:r>
              <a:rPr sz="1200" dirty="0">
                <a:latin typeface="Times New Roman"/>
                <a:cs typeface="Times New Roman"/>
              </a:rPr>
              <a:t>3.</a:t>
            </a:r>
            <a:r>
              <a:rPr sz="1200" spc="-55" dirty="0">
                <a:latin typeface="Times New Roman"/>
                <a:cs typeface="Times New Roman"/>
              </a:rPr>
              <a:t> </a:t>
            </a:r>
            <a:r>
              <a:rPr sz="1200" spc="-15" dirty="0">
                <a:latin typeface="Times New Roman"/>
                <a:cs typeface="Times New Roman"/>
              </a:rPr>
              <a:t>It</a:t>
            </a:r>
            <a:r>
              <a:rPr sz="1200" spc="-65" dirty="0">
                <a:latin typeface="Times New Roman"/>
                <a:cs typeface="Times New Roman"/>
              </a:rPr>
              <a:t> </a:t>
            </a:r>
            <a:r>
              <a:rPr sz="1200" spc="-5" dirty="0">
                <a:latin typeface="Times New Roman"/>
                <a:cs typeface="Times New Roman"/>
              </a:rPr>
              <a:t>became</a:t>
            </a:r>
            <a:r>
              <a:rPr sz="1200" spc="-70" dirty="0">
                <a:latin typeface="Times New Roman"/>
                <a:cs typeface="Times New Roman"/>
              </a:rPr>
              <a:t> </a:t>
            </a:r>
            <a:r>
              <a:rPr sz="1200" dirty="0">
                <a:latin typeface="Times New Roman"/>
                <a:cs typeface="Times New Roman"/>
              </a:rPr>
              <a:t>possible</a:t>
            </a:r>
            <a:r>
              <a:rPr sz="1200" spc="-65"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spc="-5" dirty="0">
                <a:latin typeface="Times New Roman"/>
                <a:cs typeface="Times New Roman"/>
              </a:rPr>
              <a:t>release</a:t>
            </a:r>
            <a:r>
              <a:rPr sz="1200" spc="-75" dirty="0">
                <a:latin typeface="Times New Roman"/>
                <a:cs typeface="Times New Roman"/>
              </a:rPr>
              <a:t> </a:t>
            </a:r>
            <a:r>
              <a:rPr sz="1200" spc="-5" dirty="0">
                <a:latin typeface="Times New Roman"/>
                <a:cs typeface="Times New Roman"/>
              </a:rPr>
              <a:t>software</a:t>
            </a:r>
            <a:r>
              <a:rPr sz="1200" spc="-80" dirty="0">
                <a:latin typeface="Times New Roman"/>
                <a:cs typeface="Times New Roman"/>
              </a:rPr>
              <a:t> </a:t>
            </a:r>
            <a:r>
              <a:rPr sz="1200" spc="-5" dirty="0">
                <a:latin typeface="Times New Roman"/>
                <a:cs typeface="Times New Roman"/>
              </a:rPr>
              <a:t>as</a:t>
            </a:r>
            <a:r>
              <a:rPr sz="1200" spc="-5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spc="-5" dirty="0">
                <a:latin typeface="Times New Roman"/>
                <a:cs typeface="Times New Roman"/>
              </a:rPr>
              <a:t>service,</a:t>
            </a:r>
            <a:r>
              <a:rPr sz="1200" spc="-70" dirty="0">
                <a:latin typeface="Times New Roman"/>
                <a:cs typeface="Times New Roman"/>
              </a:rPr>
              <a:t> </a:t>
            </a:r>
            <a:r>
              <a:rPr sz="1200" dirty="0">
                <a:latin typeface="Times New Roman"/>
                <a:cs typeface="Times New Roman"/>
              </a:rPr>
              <a:t>running</a:t>
            </a:r>
            <a:r>
              <a:rPr sz="1200" spc="-85" dirty="0">
                <a:latin typeface="Times New Roman"/>
                <a:cs typeface="Times New Roman"/>
              </a:rPr>
              <a:t> </a:t>
            </a:r>
            <a:r>
              <a:rPr sz="1200" dirty="0">
                <a:latin typeface="Times New Roman"/>
                <a:cs typeface="Times New Roman"/>
              </a:rPr>
              <a:t>on</a:t>
            </a:r>
            <a:r>
              <a:rPr sz="1200" spc="-5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public</a:t>
            </a:r>
            <a:r>
              <a:rPr sz="1200" spc="-75" dirty="0">
                <a:latin typeface="Times New Roman"/>
                <a:cs typeface="Times New Roman"/>
              </a:rPr>
              <a:t> </a:t>
            </a:r>
            <a:r>
              <a:rPr sz="1200" dirty="0">
                <a:latin typeface="Times New Roman"/>
                <a:cs typeface="Times New Roman"/>
              </a:rPr>
              <a:t>or</a:t>
            </a:r>
            <a:r>
              <a:rPr sz="1200" spc="-75" dirty="0">
                <a:latin typeface="Times New Roman"/>
                <a:cs typeface="Times New Roman"/>
              </a:rPr>
              <a:t> </a:t>
            </a:r>
            <a:r>
              <a:rPr sz="1200" spc="-5" dirty="0">
                <a:latin typeface="Times New Roman"/>
                <a:cs typeface="Times New Roman"/>
              </a:rPr>
              <a:t>private</a:t>
            </a:r>
            <a:r>
              <a:rPr sz="1200" spc="-70" dirty="0">
                <a:latin typeface="Times New Roman"/>
                <a:cs typeface="Times New Roman"/>
              </a:rPr>
              <a:t> </a:t>
            </a:r>
            <a:r>
              <a:rPr sz="1200" spc="-5" dirty="0">
                <a:latin typeface="Times New Roman"/>
                <a:cs typeface="Times New Roman"/>
              </a:rPr>
              <a:t>cloud.</a:t>
            </a:r>
            <a:r>
              <a:rPr sz="1200" spc="-60" dirty="0">
                <a:latin typeface="Times New Roman"/>
                <a:cs typeface="Times New Roman"/>
              </a:rPr>
              <a:t> </a:t>
            </a:r>
            <a:r>
              <a:rPr sz="1200" spc="-5" dirty="0">
                <a:latin typeface="Times New Roman"/>
                <a:cs typeface="Times New Roman"/>
              </a:rPr>
              <a:t>Software  products </a:t>
            </a:r>
            <a:r>
              <a:rPr sz="1200" dirty="0">
                <a:latin typeface="Times New Roman"/>
                <a:cs typeface="Times New Roman"/>
              </a:rPr>
              <a:t>did not have to be </a:t>
            </a:r>
            <a:r>
              <a:rPr sz="1200" spc="-5" dirty="0">
                <a:latin typeface="Times New Roman"/>
                <a:cs typeface="Times New Roman"/>
              </a:rPr>
              <a:t>released </a:t>
            </a:r>
            <a:r>
              <a:rPr sz="1200" dirty="0">
                <a:latin typeface="Times New Roman"/>
                <a:cs typeface="Times New Roman"/>
              </a:rPr>
              <a:t>to </a:t>
            </a:r>
            <a:r>
              <a:rPr sz="1200" spc="-5" dirty="0">
                <a:latin typeface="Times New Roman"/>
                <a:cs typeface="Times New Roman"/>
              </a:rPr>
              <a:t>users </a:t>
            </a:r>
            <a:r>
              <a:rPr sz="1200" dirty="0">
                <a:latin typeface="Times New Roman"/>
                <a:cs typeface="Times New Roman"/>
              </a:rPr>
              <a:t>on </a:t>
            </a:r>
            <a:r>
              <a:rPr sz="1200" spc="-5" dirty="0">
                <a:latin typeface="Times New Roman"/>
                <a:cs typeface="Times New Roman"/>
              </a:rPr>
              <a:t>physical </a:t>
            </a:r>
            <a:r>
              <a:rPr sz="1200" dirty="0">
                <a:latin typeface="Times New Roman"/>
                <a:cs typeface="Times New Roman"/>
              </a:rPr>
              <a:t>media or</a:t>
            </a:r>
            <a:r>
              <a:rPr sz="1200" spc="5" dirty="0">
                <a:latin typeface="Times New Roman"/>
                <a:cs typeface="Times New Roman"/>
              </a:rPr>
              <a:t> </a:t>
            </a:r>
            <a:r>
              <a:rPr sz="1200" dirty="0">
                <a:latin typeface="Times New Roman"/>
                <a:cs typeface="Times New Roman"/>
              </a:rPr>
              <a:t>downloads.</a:t>
            </a:r>
            <a:endParaRPr sz="1200">
              <a:latin typeface="Times New Roman"/>
              <a:cs typeface="Times New Roman"/>
            </a:endParaRPr>
          </a:p>
        </p:txBody>
      </p:sp>
      <p:sp>
        <p:nvSpPr>
          <p:cNvPr id="5" name="object 5"/>
          <p:cNvSpPr/>
          <p:nvPr/>
        </p:nvSpPr>
        <p:spPr>
          <a:xfrm>
            <a:off x="914400" y="1393189"/>
            <a:ext cx="4896485" cy="261937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02004" y="3996054"/>
            <a:ext cx="2250440" cy="604520"/>
          </a:xfrm>
          <a:prstGeom prst="rect">
            <a:avLst/>
          </a:prstGeom>
        </p:spPr>
        <p:txBody>
          <a:bodyPr vert="horz" wrap="square" lIns="0" tIns="119380" rIns="0" bIns="0" rtlCol="0">
            <a:spAutoFit/>
          </a:bodyPr>
          <a:lstStyle/>
          <a:p>
            <a:pPr marL="1383665">
              <a:lnSpc>
                <a:spcPct val="100000"/>
              </a:lnSpc>
              <a:spcBef>
                <a:spcPts val="940"/>
              </a:spcBef>
            </a:pPr>
            <a:r>
              <a:rPr sz="1200" spc="-5" dirty="0">
                <a:latin typeface="Times New Roman"/>
                <a:cs typeface="Times New Roman"/>
              </a:rPr>
              <a:t>Fig </a:t>
            </a:r>
            <a:r>
              <a:rPr sz="1200" dirty="0">
                <a:latin typeface="Times New Roman"/>
                <a:cs typeface="Times New Roman"/>
              </a:rPr>
              <a:t>2</a:t>
            </a:r>
            <a:r>
              <a:rPr sz="1200" spc="-60"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12700">
              <a:lnSpc>
                <a:spcPct val="100000"/>
              </a:lnSpc>
              <a:spcBef>
                <a:spcPts val="840"/>
              </a:spcBef>
            </a:pPr>
            <a:r>
              <a:rPr sz="1200" u="sng" spc="-5" dirty="0">
                <a:uFill>
                  <a:solidFill>
                    <a:srgbClr val="000000"/>
                  </a:solidFill>
                </a:uFill>
                <a:latin typeface="Times New Roman"/>
                <a:cs typeface="Times New Roman"/>
              </a:rPr>
              <a:t>DevOps Principle</a:t>
            </a:r>
            <a:endParaRPr sz="1200">
              <a:latin typeface="Times New Roman"/>
              <a:cs typeface="Times New Roman"/>
            </a:endParaRPr>
          </a:p>
        </p:txBody>
      </p:sp>
      <p:sp>
        <p:nvSpPr>
          <p:cNvPr id="7" name="object 7"/>
          <p:cNvSpPr/>
          <p:nvPr/>
        </p:nvSpPr>
        <p:spPr>
          <a:xfrm>
            <a:off x="914400" y="4709159"/>
            <a:ext cx="5554980" cy="315341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273554" y="7952993"/>
            <a:ext cx="166179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Table </a:t>
            </a:r>
            <a:r>
              <a:rPr sz="1200" dirty="0">
                <a:latin typeface="Times New Roman"/>
                <a:cs typeface="Times New Roman"/>
              </a:rPr>
              <a:t>1 </a:t>
            </a:r>
            <a:r>
              <a:rPr sz="1200" spc="-5" dirty="0">
                <a:latin typeface="Times New Roman"/>
                <a:cs typeface="Times New Roman"/>
              </a:rPr>
              <a:t>DevOps</a:t>
            </a:r>
            <a:r>
              <a:rPr sz="1200" spc="-15" dirty="0">
                <a:latin typeface="Times New Roman"/>
                <a:cs typeface="Times New Roman"/>
              </a:rPr>
              <a:t> </a:t>
            </a:r>
            <a:r>
              <a:rPr sz="1200" spc="-5" dirty="0">
                <a:latin typeface="Times New Roman"/>
                <a:cs typeface="Times New Roman"/>
              </a:rPr>
              <a:t>principles</a:t>
            </a:r>
            <a:endParaRPr sz="1200">
              <a:latin typeface="Times New Roman"/>
              <a:cs typeface="Times New Roman"/>
            </a:endParaRPr>
          </a:p>
        </p:txBody>
      </p:sp>
      <p:sp>
        <p:nvSpPr>
          <p:cNvPr id="9" name="object 9"/>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149</a:t>
            </a:fld>
            <a:endParaRPr dirty="0"/>
          </a:p>
        </p:txBody>
      </p:sp>
    </p:spTree>
    <p:extLst>
      <p:ext uri="{BB962C8B-B14F-4D97-AF65-F5344CB8AC3E}">
        <p14:creationId xmlns:p14="http://schemas.microsoft.com/office/powerpoint/2010/main" val="1031279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1125016" y="2746501"/>
            <a:ext cx="5752465" cy="1249045"/>
          </a:xfrm>
          <a:custGeom>
            <a:avLst/>
            <a:gdLst/>
            <a:ahLst/>
            <a:cxnLst/>
            <a:rect l="l" t="t" r="r" b="b"/>
            <a:pathLst>
              <a:path w="5752465" h="1249045">
                <a:moveTo>
                  <a:pt x="5752465" y="361264"/>
                </a:moveTo>
                <a:lnTo>
                  <a:pt x="0" y="361264"/>
                </a:lnTo>
                <a:lnTo>
                  <a:pt x="0" y="536829"/>
                </a:lnTo>
                <a:lnTo>
                  <a:pt x="0" y="722757"/>
                </a:lnTo>
                <a:lnTo>
                  <a:pt x="246837" y="722757"/>
                </a:lnTo>
                <a:lnTo>
                  <a:pt x="0" y="722769"/>
                </a:lnTo>
                <a:lnTo>
                  <a:pt x="0" y="898017"/>
                </a:lnTo>
                <a:lnTo>
                  <a:pt x="0" y="1073277"/>
                </a:lnTo>
                <a:lnTo>
                  <a:pt x="0" y="1248537"/>
                </a:lnTo>
                <a:lnTo>
                  <a:pt x="5752465" y="1248537"/>
                </a:lnTo>
                <a:lnTo>
                  <a:pt x="5752465" y="1073277"/>
                </a:lnTo>
                <a:lnTo>
                  <a:pt x="5752465" y="898017"/>
                </a:lnTo>
                <a:lnTo>
                  <a:pt x="5752465" y="722769"/>
                </a:lnTo>
                <a:lnTo>
                  <a:pt x="5734126" y="722769"/>
                </a:lnTo>
                <a:lnTo>
                  <a:pt x="5752465" y="722757"/>
                </a:lnTo>
                <a:lnTo>
                  <a:pt x="5752465" y="536829"/>
                </a:lnTo>
                <a:lnTo>
                  <a:pt x="5752465" y="361264"/>
                </a:lnTo>
                <a:close/>
              </a:path>
              <a:path w="5752465" h="1249045">
                <a:moveTo>
                  <a:pt x="5752465" y="185940"/>
                </a:moveTo>
                <a:lnTo>
                  <a:pt x="0" y="185940"/>
                </a:lnTo>
                <a:lnTo>
                  <a:pt x="0" y="361188"/>
                </a:lnTo>
                <a:lnTo>
                  <a:pt x="5752465" y="361188"/>
                </a:lnTo>
                <a:lnTo>
                  <a:pt x="5752465" y="185940"/>
                </a:lnTo>
                <a:close/>
              </a:path>
              <a:path w="5752465" h="1249045">
                <a:moveTo>
                  <a:pt x="5752465" y="0"/>
                </a:moveTo>
                <a:lnTo>
                  <a:pt x="0" y="0"/>
                </a:lnTo>
                <a:lnTo>
                  <a:pt x="0" y="185928"/>
                </a:lnTo>
                <a:lnTo>
                  <a:pt x="5752465" y="185928"/>
                </a:lnTo>
                <a:lnTo>
                  <a:pt x="5752465" y="0"/>
                </a:lnTo>
                <a:close/>
              </a:path>
            </a:pathLst>
          </a:custGeom>
          <a:solidFill>
            <a:srgbClr val="FFFFFF"/>
          </a:solidFill>
        </p:spPr>
        <p:txBody>
          <a:bodyPr wrap="square" lIns="0" tIns="0" rIns="0" bIns="0" rtlCol="0"/>
          <a:lstStyle/>
          <a:p>
            <a:endParaRPr/>
          </a:p>
        </p:txBody>
      </p:sp>
      <p:sp>
        <p:nvSpPr>
          <p:cNvPr id="5" name="object 5"/>
          <p:cNvSpPr/>
          <p:nvPr/>
        </p:nvSpPr>
        <p:spPr>
          <a:xfrm>
            <a:off x="1371854" y="4412627"/>
            <a:ext cx="5487670" cy="1000125"/>
          </a:xfrm>
          <a:custGeom>
            <a:avLst/>
            <a:gdLst/>
            <a:ahLst/>
            <a:cxnLst/>
            <a:rect l="l" t="t" r="r" b="b"/>
            <a:pathLst>
              <a:path w="5487670" h="1000125">
                <a:moveTo>
                  <a:pt x="1005840" y="405371"/>
                </a:moveTo>
                <a:lnTo>
                  <a:pt x="0" y="405371"/>
                </a:lnTo>
                <a:lnTo>
                  <a:pt x="0" y="585203"/>
                </a:lnTo>
                <a:lnTo>
                  <a:pt x="1005840" y="585203"/>
                </a:lnTo>
                <a:lnTo>
                  <a:pt x="1005840" y="405371"/>
                </a:lnTo>
                <a:close/>
              </a:path>
              <a:path w="5487670" h="1000125">
                <a:moveTo>
                  <a:pt x="4982845" y="816800"/>
                </a:moveTo>
                <a:lnTo>
                  <a:pt x="0" y="816800"/>
                </a:lnTo>
                <a:lnTo>
                  <a:pt x="0" y="999985"/>
                </a:lnTo>
                <a:lnTo>
                  <a:pt x="4982845" y="999985"/>
                </a:lnTo>
                <a:lnTo>
                  <a:pt x="4982845" y="816800"/>
                </a:lnTo>
                <a:close/>
              </a:path>
              <a:path w="5487670" h="1000125">
                <a:moveTo>
                  <a:pt x="5487289" y="617207"/>
                </a:moveTo>
                <a:lnTo>
                  <a:pt x="0" y="617207"/>
                </a:lnTo>
                <a:lnTo>
                  <a:pt x="0" y="797039"/>
                </a:lnTo>
                <a:lnTo>
                  <a:pt x="5487289" y="797039"/>
                </a:lnTo>
                <a:lnTo>
                  <a:pt x="5487289" y="617207"/>
                </a:lnTo>
                <a:close/>
              </a:path>
              <a:path w="5487670" h="1000125">
                <a:moveTo>
                  <a:pt x="5487289" y="204203"/>
                </a:moveTo>
                <a:lnTo>
                  <a:pt x="0" y="204203"/>
                </a:lnTo>
                <a:lnTo>
                  <a:pt x="0" y="384035"/>
                </a:lnTo>
                <a:lnTo>
                  <a:pt x="5487289" y="384035"/>
                </a:lnTo>
                <a:lnTo>
                  <a:pt x="5487289" y="204203"/>
                </a:lnTo>
                <a:close/>
              </a:path>
              <a:path w="5487670" h="1000125">
                <a:moveTo>
                  <a:pt x="5487289" y="0"/>
                </a:moveTo>
                <a:lnTo>
                  <a:pt x="0" y="0"/>
                </a:lnTo>
                <a:lnTo>
                  <a:pt x="0" y="182867"/>
                </a:lnTo>
                <a:lnTo>
                  <a:pt x="5487289" y="182867"/>
                </a:lnTo>
                <a:lnTo>
                  <a:pt x="5487289" y="0"/>
                </a:lnTo>
                <a:close/>
              </a:path>
            </a:pathLst>
          </a:custGeom>
          <a:solidFill>
            <a:srgbClr val="FFFFFF"/>
          </a:solidFill>
        </p:spPr>
        <p:txBody>
          <a:bodyPr wrap="square" lIns="0" tIns="0" rIns="0" bIns="0" rtlCol="0"/>
          <a:lstStyle/>
          <a:p>
            <a:endParaRPr/>
          </a:p>
        </p:txBody>
      </p:sp>
      <p:sp>
        <p:nvSpPr>
          <p:cNvPr id="6" name="object 6"/>
          <p:cNvSpPr txBox="1"/>
          <p:nvPr/>
        </p:nvSpPr>
        <p:spPr>
          <a:xfrm>
            <a:off x="846378" y="869950"/>
            <a:ext cx="5970270" cy="8020050"/>
          </a:xfrm>
          <a:prstGeom prst="rect">
            <a:avLst/>
          </a:prstGeom>
        </p:spPr>
        <p:txBody>
          <a:bodyPr vert="horz" wrap="square" lIns="0" tIns="41275" rIns="0" bIns="0" rtlCol="0">
            <a:spAutoFit/>
          </a:bodyPr>
          <a:lstStyle/>
          <a:p>
            <a:pPr marL="469265" indent="-228600">
              <a:lnSpc>
                <a:spcPct val="100000"/>
              </a:lnSpc>
              <a:spcBef>
                <a:spcPts val="325"/>
              </a:spcBef>
              <a:buFont typeface="Symbol"/>
              <a:buChar char=""/>
              <a:tabLst>
                <a:tab pos="469265" algn="l"/>
                <a:tab pos="469900" algn="l"/>
              </a:tabLst>
            </a:pPr>
            <a:r>
              <a:rPr sz="1200" spc="-5" dirty="0">
                <a:latin typeface="Times New Roman"/>
                <a:cs typeface="Times New Roman"/>
              </a:rPr>
              <a:t>A representative sample </a:t>
            </a:r>
            <a:r>
              <a:rPr sz="1200" dirty="0">
                <a:latin typeface="Times New Roman"/>
                <a:cs typeface="Times New Roman"/>
              </a:rPr>
              <a:t>of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will exercise all software</a:t>
            </a:r>
            <a:r>
              <a:rPr sz="1200" spc="65" dirty="0">
                <a:latin typeface="Times New Roman"/>
                <a:cs typeface="Times New Roman"/>
              </a:rPr>
              <a:t> </a:t>
            </a:r>
            <a:r>
              <a:rPr sz="1200" spc="-5" dirty="0">
                <a:latin typeface="Times New Roman"/>
                <a:cs typeface="Times New Roman"/>
              </a:rPr>
              <a:t>functions.</a:t>
            </a:r>
            <a:endParaRPr sz="1200" dirty="0">
              <a:latin typeface="Times New Roman"/>
              <a:cs typeface="Times New Roman"/>
            </a:endParaRPr>
          </a:p>
          <a:p>
            <a:pPr marL="469265" indent="-228600">
              <a:lnSpc>
                <a:spcPct val="100000"/>
              </a:lnSpc>
              <a:spcBef>
                <a:spcPts val="229"/>
              </a:spcBef>
              <a:buFont typeface="Symbol"/>
              <a:buChar char=""/>
              <a:tabLst>
                <a:tab pos="469265" algn="l"/>
                <a:tab pos="469900" algn="l"/>
              </a:tabLst>
            </a:pPr>
            <a:r>
              <a:rPr sz="1200" spc="-5" dirty="0">
                <a:latin typeface="Times New Roman"/>
                <a:cs typeface="Times New Roman"/>
              </a:rPr>
              <a:t>Additional</a:t>
            </a:r>
            <a:r>
              <a:rPr sz="1200" spc="-65" dirty="0">
                <a:latin typeface="Times New Roman"/>
                <a:cs typeface="Times New Roman"/>
              </a:rPr>
              <a:t> </a:t>
            </a:r>
            <a:r>
              <a:rPr sz="1200" spc="-5" dirty="0">
                <a:latin typeface="Times New Roman"/>
                <a:cs typeface="Times New Roman"/>
              </a:rPr>
              <a:t>tests</a:t>
            </a:r>
            <a:r>
              <a:rPr sz="1200" spc="-60" dirty="0">
                <a:latin typeface="Times New Roman"/>
                <a:cs typeface="Times New Roman"/>
              </a:rPr>
              <a:t> </a:t>
            </a:r>
            <a:r>
              <a:rPr sz="1200" dirty="0">
                <a:latin typeface="Times New Roman"/>
                <a:cs typeface="Times New Roman"/>
              </a:rPr>
              <a:t>that</a:t>
            </a:r>
            <a:r>
              <a:rPr sz="1200" spc="-70" dirty="0">
                <a:latin typeface="Times New Roman"/>
                <a:cs typeface="Times New Roman"/>
              </a:rPr>
              <a:t> </a:t>
            </a:r>
            <a:r>
              <a:rPr sz="1200" dirty="0">
                <a:latin typeface="Times New Roman"/>
                <a:cs typeface="Times New Roman"/>
              </a:rPr>
              <a:t>focus</a:t>
            </a:r>
            <a:r>
              <a:rPr sz="1200" spc="-65" dirty="0">
                <a:latin typeface="Times New Roman"/>
                <a:cs typeface="Times New Roman"/>
              </a:rPr>
              <a:t> </a:t>
            </a:r>
            <a:r>
              <a:rPr sz="1200" dirty="0">
                <a:latin typeface="Times New Roman"/>
                <a:cs typeface="Times New Roman"/>
              </a:rPr>
              <a:t>on</a:t>
            </a:r>
            <a:r>
              <a:rPr sz="1200" spc="-70" dirty="0">
                <a:latin typeface="Times New Roman"/>
                <a:cs typeface="Times New Roman"/>
              </a:rPr>
              <a:t> </a:t>
            </a:r>
            <a:r>
              <a:rPr sz="1200" spc="-5" dirty="0">
                <a:latin typeface="Times New Roman"/>
                <a:cs typeface="Times New Roman"/>
              </a:rPr>
              <a:t>software</a:t>
            </a:r>
            <a:r>
              <a:rPr sz="1200" spc="-70" dirty="0">
                <a:latin typeface="Times New Roman"/>
                <a:cs typeface="Times New Roman"/>
              </a:rPr>
              <a:t> </a:t>
            </a:r>
            <a:r>
              <a:rPr sz="1200" spc="-5" dirty="0">
                <a:latin typeface="Times New Roman"/>
                <a:cs typeface="Times New Roman"/>
              </a:rPr>
              <a:t>functions</a:t>
            </a:r>
            <a:r>
              <a:rPr sz="1200" spc="-70" dirty="0">
                <a:latin typeface="Times New Roman"/>
                <a:cs typeface="Times New Roman"/>
              </a:rPr>
              <a:t> </a:t>
            </a:r>
            <a:r>
              <a:rPr sz="1200" dirty="0">
                <a:latin typeface="Times New Roman"/>
                <a:cs typeface="Times New Roman"/>
              </a:rPr>
              <a:t>that</a:t>
            </a:r>
            <a:r>
              <a:rPr sz="1200" spc="-60" dirty="0">
                <a:latin typeface="Times New Roman"/>
                <a:cs typeface="Times New Roman"/>
              </a:rPr>
              <a:t> </a:t>
            </a:r>
            <a:r>
              <a:rPr sz="1200" spc="-5" dirty="0">
                <a:latin typeface="Times New Roman"/>
                <a:cs typeface="Times New Roman"/>
              </a:rPr>
              <a:t>are</a:t>
            </a:r>
            <a:r>
              <a:rPr sz="1200" spc="-60" dirty="0">
                <a:latin typeface="Times New Roman"/>
                <a:cs typeface="Times New Roman"/>
              </a:rPr>
              <a:t> </a:t>
            </a:r>
            <a:r>
              <a:rPr sz="1200" dirty="0">
                <a:latin typeface="Times New Roman"/>
                <a:cs typeface="Times New Roman"/>
              </a:rPr>
              <a:t>likely</a:t>
            </a:r>
            <a:r>
              <a:rPr sz="1200" spc="-95"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spc="5" dirty="0">
                <a:latin typeface="Times New Roman"/>
                <a:cs typeface="Times New Roman"/>
              </a:rPr>
              <a:t>be</a:t>
            </a:r>
            <a:r>
              <a:rPr sz="1200" spc="-75" dirty="0">
                <a:latin typeface="Times New Roman"/>
                <a:cs typeface="Times New Roman"/>
              </a:rPr>
              <a:t> </a:t>
            </a:r>
            <a:r>
              <a:rPr sz="1200" spc="-5" dirty="0">
                <a:latin typeface="Times New Roman"/>
                <a:cs typeface="Times New Roman"/>
              </a:rPr>
              <a:t>affected</a:t>
            </a:r>
            <a:r>
              <a:rPr sz="1200" spc="-55" dirty="0">
                <a:latin typeface="Times New Roman"/>
                <a:cs typeface="Times New Roman"/>
              </a:rPr>
              <a:t> </a:t>
            </a:r>
            <a:r>
              <a:rPr sz="1200" spc="5" dirty="0">
                <a:latin typeface="Times New Roman"/>
                <a:cs typeface="Times New Roman"/>
              </a:rPr>
              <a:t>by</a:t>
            </a:r>
            <a:r>
              <a:rPr sz="1200" spc="-95"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spc="-5" dirty="0">
                <a:latin typeface="Times New Roman"/>
                <a:cs typeface="Times New Roman"/>
              </a:rPr>
              <a:t>change.</a:t>
            </a:r>
            <a:endParaRPr sz="1200" dirty="0">
              <a:latin typeface="Times New Roman"/>
              <a:cs typeface="Times New Roman"/>
            </a:endParaRPr>
          </a:p>
          <a:p>
            <a:pPr marL="469265" indent="-228600">
              <a:lnSpc>
                <a:spcPct val="100000"/>
              </a:lnSpc>
              <a:spcBef>
                <a:spcPts val="35"/>
              </a:spcBef>
              <a:buFont typeface="Symbol"/>
              <a:buChar char=""/>
              <a:tabLst>
                <a:tab pos="469265" algn="l"/>
                <a:tab pos="469900" algn="l"/>
              </a:tabLst>
            </a:pP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focus </a:t>
            </a:r>
            <a:r>
              <a:rPr sz="1200" dirty="0">
                <a:latin typeface="Times New Roman"/>
                <a:cs typeface="Times New Roman"/>
              </a:rPr>
              <a:t>on the </a:t>
            </a:r>
            <a:r>
              <a:rPr sz="1200" spc="-5" dirty="0">
                <a:latin typeface="Times New Roman"/>
                <a:cs typeface="Times New Roman"/>
              </a:rPr>
              <a:t>software components that </a:t>
            </a:r>
            <a:r>
              <a:rPr sz="1200" dirty="0">
                <a:latin typeface="Times New Roman"/>
                <a:cs typeface="Times New Roman"/>
              </a:rPr>
              <a:t>have been</a:t>
            </a:r>
            <a:r>
              <a:rPr sz="1200" spc="30" dirty="0">
                <a:latin typeface="Times New Roman"/>
                <a:cs typeface="Times New Roman"/>
              </a:rPr>
              <a:t> </a:t>
            </a:r>
            <a:r>
              <a:rPr sz="1200" spc="-5" dirty="0">
                <a:latin typeface="Times New Roman"/>
                <a:cs typeface="Times New Roman"/>
              </a:rPr>
              <a:t>changed.</a:t>
            </a:r>
            <a:endParaRPr sz="1200" dirty="0">
              <a:latin typeface="Times New Roman"/>
              <a:cs typeface="Times New Roman"/>
            </a:endParaRPr>
          </a:p>
          <a:p>
            <a:pPr marL="12700" marR="6350" algn="just">
              <a:lnSpc>
                <a:spcPct val="110000"/>
              </a:lnSpc>
            </a:pPr>
            <a:r>
              <a:rPr sz="1200" spc="-5" dirty="0">
                <a:latin typeface="Times New Roman"/>
                <a:cs typeface="Times New Roman"/>
              </a:rPr>
              <a:t>As</a:t>
            </a:r>
            <a:r>
              <a:rPr sz="1200" spc="-40" dirty="0">
                <a:latin typeface="Times New Roman"/>
                <a:cs typeface="Times New Roman"/>
              </a:rPr>
              <a:t> </a:t>
            </a:r>
            <a:r>
              <a:rPr sz="1200" spc="-5" dirty="0">
                <a:latin typeface="Times New Roman"/>
                <a:cs typeface="Times New Roman"/>
              </a:rPr>
              <a:t>integration</a:t>
            </a:r>
            <a:r>
              <a:rPr sz="1200" spc="-40" dirty="0">
                <a:latin typeface="Times New Roman"/>
                <a:cs typeface="Times New Roman"/>
              </a:rPr>
              <a:t> </a:t>
            </a:r>
            <a:r>
              <a:rPr sz="1200" dirty="0">
                <a:latin typeface="Times New Roman"/>
                <a:cs typeface="Times New Roman"/>
              </a:rPr>
              <a:t>testing</a:t>
            </a:r>
            <a:r>
              <a:rPr sz="1200" spc="-50" dirty="0">
                <a:latin typeface="Times New Roman"/>
                <a:cs typeface="Times New Roman"/>
              </a:rPr>
              <a:t> </a:t>
            </a:r>
            <a:r>
              <a:rPr sz="1200" spc="-5" dirty="0">
                <a:latin typeface="Times New Roman"/>
                <a:cs typeface="Times New Roman"/>
              </a:rPr>
              <a:t>proceeds,</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number</a:t>
            </a:r>
            <a:r>
              <a:rPr sz="1200" spc="-3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regression</a:t>
            </a:r>
            <a:r>
              <a:rPr sz="1200" spc="-40" dirty="0">
                <a:latin typeface="Times New Roman"/>
                <a:cs typeface="Times New Roman"/>
              </a:rPr>
              <a:t> </a:t>
            </a:r>
            <a:r>
              <a:rPr sz="1200" spc="-5" dirty="0">
                <a:latin typeface="Times New Roman"/>
                <a:cs typeface="Times New Roman"/>
              </a:rPr>
              <a:t>tests</a:t>
            </a:r>
            <a:r>
              <a:rPr sz="1200" spc="-40" dirty="0">
                <a:latin typeface="Times New Roman"/>
                <a:cs typeface="Times New Roman"/>
              </a:rPr>
              <a:t> </a:t>
            </a:r>
            <a:r>
              <a:rPr sz="1200" spc="-5" dirty="0">
                <a:latin typeface="Times New Roman"/>
                <a:cs typeface="Times New Roman"/>
              </a:rPr>
              <a:t>can</a:t>
            </a:r>
            <a:r>
              <a:rPr sz="1200" spc="-20" dirty="0">
                <a:latin typeface="Times New Roman"/>
                <a:cs typeface="Times New Roman"/>
              </a:rPr>
              <a:t> </a:t>
            </a:r>
            <a:r>
              <a:rPr sz="1200" spc="-5" dirty="0">
                <a:latin typeface="Times New Roman"/>
                <a:cs typeface="Times New Roman"/>
              </a:rPr>
              <a:t>grow</a:t>
            </a:r>
            <a:r>
              <a:rPr sz="1200" spc="-40" dirty="0">
                <a:latin typeface="Times New Roman"/>
                <a:cs typeface="Times New Roman"/>
              </a:rPr>
              <a:t> </a:t>
            </a:r>
            <a:r>
              <a:rPr sz="1200" dirty="0">
                <a:latin typeface="Times New Roman"/>
                <a:cs typeface="Times New Roman"/>
              </a:rPr>
              <a:t>quite</a:t>
            </a:r>
            <a:r>
              <a:rPr sz="1200" spc="-45" dirty="0">
                <a:latin typeface="Times New Roman"/>
                <a:cs typeface="Times New Roman"/>
              </a:rPr>
              <a:t> </a:t>
            </a:r>
            <a:r>
              <a:rPr sz="1200" spc="-5" dirty="0">
                <a:latin typeface="Times New Roman"/>
                <a:cs typeface="Times New Roman"/>
              </a:rPr>
              <a:t>large.</a:t>
            </a:r>
            <a:r>
              <a:rPr sz="1200" spc="-40" dirty="0">
                <a:latin typeface="Times New Roman"/>
                <a:cs typeface="Times New Roman"/>
              </a:rPr>
              <a:t> </a:t>
            </a:r>
            <a:r>
              <a:rPr sz="1200" spc="-5" dirty="0">
                <a:latin typeface="Times New Roman"/>
                <a:cs typeface="Times New Roman"/>
              </a:rPr>
              <a:t>Therefore,</a:t>
            </a:r>
            <a:r>
              <a:rPr sz="1200" spc="-40" dirty="0">
                <a:latin typeface="Times New Roman"/>
                <a:cs typeface="Times New Roman"/>
              </a:rPr>
              <a:t> </a:t>
            </a:r>
            <a:r>
              <a:rPr sz="1200" dirty="0">
                <a:latin typeface="Times New Roman"/>
                <a:cs typeface="Times New Roman"/>
              </a:rPr>
              <a:t>the  </a:t>
            </a:r>
            <a:r>
              <a:rPr sz="1200" spc="-5" dirty="0">
                <a:latin typeface="Times New Roman"/>
                <a:cs typeface="Times New Roman"/>
              </a:rPr>
              <a:t>regression</a:t>
            </a:r>
            <a:r>
              <a:rPr sz="1200" spc="-40"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dirty="0">
                <a:latin typeface="Times New Roman"/>
                <a:cs typeface="Times New Roman"/>
              </a:rPr>
              <a:t>suite</a:t>
            </a:r>
            <a:r>
              <a:rPr sz="1200" spc="-45" dirty="0">
                <a:latin typeface="Times New Roman"/>
                <a:cs typeface="Times New Roman"/>
              </a:rPr>
              <a:t> </a:t>
            </a:r>
            <a:r>
              <a:rPr sz="1200" spc="-5" dirty="0">
                <a:latin typeface="Times New Roman"/>
                <a:cs typeface="Times New Roman"/>
              </a:rPr>
              <a:t>should</a:t>
            </a:r>
            <a:r>
              <a:rPr sz="1200" spc="-35"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spc="-5" dirty="0">
                <a:latin typeface="Times New Roman"/>
                <a:cs typeface="Times New Roman"/>
              </a:rPr>
              <a:t>designed</a:t>
            </a:r>
            <a:r>
              <a:rPr sz="1200" spc="-4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include</a:t>
            </a:r>
            <a:r>
              <a:rPr sz="1200" spc="-40" dirty="0">
                <a:latin typeface="Times New Roman"/>
                <a:cs typeface="Times New Roman"/>
              </a:rPr>
              <a:t> </a:t>
            </a:r>
            <a:r>
              <a:rPr sz="1200" dirty="0">
                <a:latin typeface="Times New Roman"/>
                <a:cs typeface="Times New Roman"/>
              </a:rPr>
              <a:t>only</a:t>
            </a:r>
            <a:r>
              <a:rPr sz="1200" spc="-75" dirty="0">
                <a:latin typeface="Times New Roman"/>
                <a:cs typeface="Times New Roman"/>
              </a:rPr>
              <a:t> </a:t>
            </a:r>
            <a:r>
              <a:rPr sz="1200" dirty="0">
                <a:latin typeface="Times New Roman"/>
                <a:cs typeface="Times New Roman"/>
              </a:rPr>
              <a:t>those</a:t>
            </a:r>
            <a:r>
              <a:rPr sz="1200" spc="-35" dirty="0">
                <a:latin typeface="Times New Roman"/>
                <a:cs typeface="Times New Roman"/>
              </a:rPr>
              <a:t> </a:t>
            </a:r>
            <a:r>
              <a:rPr sz="1200" spc="-5" dirty="0">
                <a:latin typeface="Times New Roman"/>
                <a:cs typeface="Times New Roman"/>
              </a:rPr>
              <a:t>tests</a:t>
            </a:r>
            <a:r>
              <a:rPr sz="1200" spc="-30"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spc="-5" dirty="0">
                <a:latin typeface="Times New Roman"/>
                <a:cs typeface="Times New Roman"/>
              </a:rPr>
              <a:t>address</a:t>
            </a:r>
            <a:r>
              <a:rPr sz="1200" spc="-30" dirty="0">
                <a:latin typeface="Times New Roman"/>
                <a:cs typeface="Times New Roman"/>
              </a:rPr>
              <a:t> </a:t>
            </a:r>
            <a:r>
              <a:rPr sz="1200" dirty="0">
                <a:latin typeface="Times New Roman"/>
                <a:cs typeface="Times New Roman"/>
              </a:rPr>
              <a:t>one</a:t>
            </a:r>
            <a:r>
              <a:rPr sz="1200" spc="-40" dirty="0">
                <a:latin typeface="Times New Roman"/>
                <a:cs typeface="Times New Roman"/>
              </a:rPr>
              <a:t> </a:t>
            </a:r>
            <a:r>
              <a:rPr sz="1200" dirty="0">
                <a:latin typeface="Times New Roman"/>
                <a:cs typeface="Times New Roman"/>
              </a:rPr>
              <a:t>or</a:t>
            </a:r>
            <a:r>
              <a:rPr sz="1200" spc="-40" dirty="0">
                <a:latin typeface="Times New Roman"/>
                <a:cs typeface="Times New Roman"/>
              </a:rPr>
              <a:t> </a:t>
            </a:r>
            <a:r>
              <a:rPr sz="1200" dirty="0">
                <a:latin typeface="Times New Roman"/>
                <a:cs typeface="Times New Roman"/>
              </a:rPr>
              <a:t>more</a:t>
            </a:r>
            <a:r>
              <a:rPr sz="1200" spc="-40" dirty="0">
                <a:latin typeface="Times New Roman"/>
                <a:cs typeface="Times New Roman"/>
              </a:rPr>
              <a:t> </a:t>
            </a:r>
            <a:r>
              <a:rPr sz="1200" spc="-5" dirty="0">
                <a:latin typeface="Times New Roman"/>
                <a:cs typeface="Times New Roman"/>
              </a:rPr>
              <a:t>classes  </a:t>
            </a:r>
            <a:r>
              <a:rPr sz="1200" dirty="0">
                <a:latin typeface="Times New Roman"/>
                <a:cs typeface="Times New Roman"/>
              </a:rPr>
              <a:t>of </a:t>
            </a:r>
            <a:r>
              <a:rPr sz="1200" spc="-5" dirty="0">
                <a:latin typeface="Times New Roman"/>
                <a:cs typeface="Times New Roman"/>
              </a:rPr>
              <a:t>errors </a:t>
            </a:r>
            <a:r>
              <a:rPr sz="1200" dirty="0">
                <a:latin typeface="Times New Roman"/>
                <a:cs typeface="Times New Roman"/>
              </a:rPr>
              <a:t>in </a:t>
            </a:r>
            <a:r>
              <a:rPr sz="1200" spc="-5" dirty="0">
                <a:latin typeface="Times New Roman"/>
                <a:cs typeface="Times New Roman"/>
              </a:rPr>
              <a:t>each </a:t>
            </a:r>
            <a:r>
              <a:rPr sz="1200" spc="5" dirty="0">
                <a:latin typeface="Times New Roman"/>
                <a:cs typeface="Times New Roman"/>
              </a:rPr>
              <a:t>of </a:t>
            </a:r>
            <a:r>
              <a:rPr sz="1200" dirty="0">
                <a:latin typeface="Times New Roman"/>
                <a:cs typeface="Times New Roman"/>
              </a:rPr>
              <a:t>the major </a:t>
            </a:r>
            <a:r>
              <a:rPr sz="1200" spc="-5" dirty="0">
                <a:latin typeface="Times New Roman"/>
                <a:cs typeface="Times New Roman"/>
              </a:rPr>
              <a:t>program</a:t>
            </a:r>
            <a:r>
              <a:rPr sz="1200" dirty="0">
                <a:latin typeface="Times New Roman"/>
                <a:cs typeface="Times New Roman"/>
              </a:rPr>
              <a:t> </a:t>
            </a:r>
            <a:r>
              <a:rPr sz="1200" spc="-5" dirty="0">
                <a:latin typeface="Times New Roman"/>
                <a:cs typeface="Times New Roman"/>
              </a:rPr>
              <a:t>functions.</a:t>
            </a:r>
            <a:endParaRPr sz="1200" dirty="0">
              <a:latin typeface="Times New Roman"/>
              <a:cs typeface="Times New Roman"/>
            </a:endParaRPr>
          </a:p>
          <a:p>
            <a:pPr marL="12700" algn="just">
              <a:lnSpc>
                <a:spcPct val="100000"/>
              </a:lnSpc>
              <a:spcBef>
                <a:spcPts val="180"/>
              </a:spcBef>
            </a:pPr>
            <a:r>
              <a:rPr sz="1200" b="1" u="heavy" spc="-5" dirty="0">
                <a:uFill>
                  <a:solidFill>
                    <a:srgbClr val="000000"/>
                  </a:solidFill>
                </a:uFill>
                <a:latin typeface="Times New Roman"/>
                <a:cs typeface="Times New Roman"/>
              </a:rPr>
              <a:t>Smoke</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r>
              <a:rPr sz="1200" b="1" spc="-5" dirty="0">
                <a:latin typeface="Times New Roman"/>
                <a:cs typeface="Times New Roman"/>
              </a:rPr>
              <a:t>.</a:t>
            </a:r>
            <a:endParaRPr sz="1200" dirty="0">
              <a:latin typeface="Times New Roman"/>
              <a:cs typeface="Times New Roman"/>
            </a:endParaRPr>
          </a:p>
          <a:p>
            <a:pPr marL="469265" marR="10795" indent="-228600" algn="just">
              <a:lnSpc>
                <a:spcPct val="110000"/>
              </a:lnSpc>
              <a:spcBef>
                <a:spcPts val="60"/>
              </a:spcBef>
              <a:buFont typeface="Symbol"/>
              <a:buChar char=""/>
              <a:tabLst>
                <a:tab pos="469900" algn="l"/>
              </a:tabLst>
            </a:pPr>
            <a:r>
              <a:rPr sz="1200" b="1" i="1" u="heavy" dirty="0">
                <a:uFill>
                  <a:solidFill>
                    <a:srgbClr val="000000"/>
                  </a:solidFill>
                </a:uFill>
                <a:latin typeface="Times New Roman"/>
                <a:cs typeface="Times New Roman"/>
              </a:rPr>
              <a:t>Smoke testing</a:t>
            </a:r>
            <a:r>
              <a:rPr sz="1200" b="1" i="1" dirty="0">
                <a:latin typeface="Times New Roman"/>
                <a:cs typeface="Times New Roman"/>
              </a:rPr>
              <a:t> </a:t>
            </a:r>
            <a:r>
              <a:rPr sz="1200" spc="-5" dirty="0">
                <a:latin typeface="Times New Roman"/>
                <a:cs typeface="Times New Roman"/>
              </a:rPr>
              <a:t>is an integration </a:t>
            </a:r>
            <a:r>
              <a:rPr sz="1200" dirty="0">
                <a:latin typeface="Times New Roman"/>
                <a:cs typeface="Times New Roman"/>
              </a:rPr>
              <a:t>testing </a:t>
            </a:r>
            <a:r>
              <a:rPr sz="1200" spc="-5" dirty="0">
                <a:latin typeface="Times New Roman"/>
                <a:cs typeface="Times New Roman"/>
              </a:rPr>
              <a:t>approach </a:t>
            </a:r>
            <a:r>
              <a:rPr sz="1200" dirty="0">
                <a:latin typeface="Times New Roman"/>
                <a:cs typeface="Times New Roman"/>
              </a:rPr>
              <a:t>that </a:t>
            </a:r>
            <a:r>
              <a:rPr sz="1200" spc="-5" dirty="0">
                <a:latin typeface="Times New Roman"/>
                <a:cs typeface="Times New Roman"/>
              </a:rPr>
              <a:t>is </a:t>
            </a:r>
            <a:r>
              <a:rPr sz="1200" dirty="0">
                <a:latin typeface="Times New Roman"/>
                <a:cs typeface="Times New Roman"/>
              </a:rPr>
              <a:t>commonly </a:t>
            </a:r>
            <a:r>
              <a:rPr sz="1200" spc="-5" dirty="0">
                <a:latin typeface="Times New Roman"/>
                <a:cs typeface="Times New Roman"/>
              </a:rPr>
              <a:t>used when </a:t>
            </a:r>
            <a:r>
              <a:rPr sz="1200" dirty="0">
                <a:latin typeface="Times New Roman"/>
                <a:cs typeface="Times New Roman"/>
              </a:rPr>
              <a:t>product  </a:t>
            </a:r>
            <a:r>
              <a:rPr sz="1200" spc="-5" dirty="0">
                <a:latin typeface="Times New Roman"/>
                <a:cs typeface="Times New Roman"/>
              </a:rPr>
              <a:t>software is</a:t>
            </a:r>
            <a:r>
              <a:rPr sz="1200" spc="-10" dirty="0">
                <a:latin typeface="Times New Roman"/>
                <a:cs typeface="Times New Roman"/>
              </a:rPr>
              <a:t> </a:t>
            </a:r>
            <a:r>
              <a:rPr sz="1200" dirty="0">
                <a:latin typeface="Times New Roman"/>
                <a:cs typeface="Times New Roman"/>
              </a:rPr>
              <a:t>developed.</a:t>
            </a:r>
          </a:p>
          <a:p>
            <a:pPr marL="469265" marR="8890" indent="-228600" algn="just">
              <a:lnSpc>
                <a:spcPct val="95500"/>
              </a:lnSpc>
              <a:spcBef>
                <a:spcPts val="305"/>
              </a:spcBef>
              <a:buFont typeface="Symbol"/>
              <a:buChar char=""/>
              <a:tabLst>
                <a:tab pos="469900" algn="l"/>
              </a:tabLst>
            </a:pPr>
            <a:r>
              <a:rPr sz="1200" spc="5" dirty="0">
                <a:solidFill>
                  <a:srgbClr val="273139"/>
                </a:solidFill>
                <a:latin typeface="Times New Roman"/>
                <a:cs typeface="Times New Roman"/>
              </a:rPr>
              <a:t>Smoke testing </a:t>
            </a:r>
            <a:r>
              <a:rPr sz="1200" dirty="0">
                <a:solidFill>
                  <a:srgbClr val="273139"/>
                </a:solidFill>
                <a:latin typeface="Times New Roman"/>
                <a:cs typeface="Times New Roman"/>
              </a:rPr>
              <a:t>is a process </a:t>
            </a:r>
            <a:r>
              <a:rPr sz="1200" spc="5" dirty="0">
                <a:solidFill>
                  <a:srgbClr val="273139"/>
                </a:solidFill>
                <a:latin typeface="Times New Roman"/>
                <a:cs typeface="Times New Roman"/>
              </a:rPr>
              <a:t>where the software build </a:t>
            </a:r>
            <a:r>
              <a:rPr sz="1200" dirty="0">
                <a:solidFill>
                  <a:srgbClr val="273139"/>
                </a:solidFill>
                <a:latin typeface="Times New Roman"/>
                <a:cs typeface="Times New Roman"/>
              </a:rPr>
              <a:t>is deployed </a:t>
            </a:r>
            <a:r>
              <a:rPr sz="1200" spc="5" dirty="0">
                <a:solidFill>
                  <a:srgbClr val="273139"/>
                </a:solidFill>
                <a:latin typeface="Times New Roman"/>
                <a:cs typeface="Times New Roman"/>
              </a:rPr>
              <a:t>to </a:t>
            </a:r>
            <a:r>
              <a:rPr sz="1200" spc="10" dirty="0">
                <a:solidFill>
                  <a:srgbClr val="273139"/>
                </a:solidFill>
                <a:latin typeface="Times New Roman"/>
                <a:cs typeface="Times New Roman"/>
              </a:rPr>
              <a:t>quality </a:t>
            </a:r>
            <a:r>
              <a:rPr sz="1200" spc="5" dirty="0">
                <a:solidFill>
                  <a:srgbClr val="273139"/>
                </a:solidFill>
                <a:latin typeface="Times New Roman"/>
                <a:cs typeface="Times New Roman"/>
              </a:rPr>
              <a:t>assurance </a:t>
            </a:r>
            <a:r>
              <a:rPr sz="1200" spc="310" dirty="0">
                <a:solidFill>
                  <a:srgbClr val="273139"/>
                </a:solidFill>
                <a:latin typeface="Times New Roman"/>
                <a:cs typeface="Times New Roman"/>
              </a:rPr>
              <a:t> </a:t>
            </a:r>
            <a:r>
              <a:rPr sz="1200" spc="5" dirty="0">
                <a:solidFill>
                  <a:srgbClr val="273139"/>
                </a:solidFill>
                <a:latin typeface="Times New Roman"/>
                <a:cs typeface="Times New Roman"/>
              </a:rPr>
              <a:t>environment and </a:t>
            </a:r>
            <a:r>
              <a:rPr sz="1200" dirty="0">
                <a:solidFill>
                  <a:srgbClr val="273139"/>
                </a:solidFill>
                <a:latin typeface="Times New Roman"/>
                <a:cs typeface="Times New Roman"/>
              </a:rPr>
              <a:t>is </a:t>
            </a:r>
            <a:r>
              <a:rPr sz="1200" spc="5" dirty="0">
                <a:solidFill>
                  <a:srgbClr val="273139"/>
                </a:solidFill>
                <a:latin typeface="Times New Roman"/>
                <a:cs typeface="Times New Roman"/>
              </a:rPr>
              <a:t>verified </a:t>
            </a:r>
            <a:r>
              <a:rPr sz="1200" dirty="0">
                <a:solidFill>
                  <a:srgbClr val="273139"/>
                </a:solidFill>
                <a:latin typeface="Times New Roman"/>
                <a:cs typeface="Times New Roman"/>
              </a:rPr>
              <a:t>to </a:t>
            </a:r>
            <a:r>
              <a:rPr sz="1200" spc="5" dirty="0">
                <a:solidFill>
                  <a:srgbClr val="273139"/>
                </a:solidFill>
                <a:latin typeface="Times New Roman"/>
                <a:cs typeface="Times New Roman"/>
              </a:rPr>
              <a:t>ensure the stability of the application. </a:t>
            </a:r>
            <a:r>
              <a:rPr sz="1200" dirty="0">
                <a:solidFill>
                  <a:srgbClr val="273139"/>
                </a:solidFill>
                <a:latin typeface="Times New Roman"/>
                <a:cs typeface="Times New Roman"/>
              </a:rPr>
              <a:t>Smoke </a:t>
            </a:r>
            <a:r>
              <a:rPr sz="1200" spc="5" dirty="0">
                <a:solidFill>
                  <a:srgbClr val="273139"/>
                </a:solidFill>
                <a:latin typeface="Times New Roman"/>
                <a:cs typeface="Times New Roman"/>
              </a:rPr>
              <a:t>Testing </a:t>
            </a:r>
            <a:r>
              <a:rPr sz="1200" dirty="0">
                <a:solidFill>
                  <a:srgbClr val="273139"/>
                </a:solidFill>
                <a:latin typeface="Times New Roman"/>
                <a:cs typeface="Times New Roman"/>
              </a:rPr>
              <a:t>is  </a:t>
            </a:r>
            <a:r>
              <a:rPr sz="1200" spc="5" dirty="0">
                <a:solidFill>
                  <a:srgbClr val="273139"/>
                </a:solidFill>
                <a:latin typeface="Times New Roman"/>
                <a:cs typeface="Times New Roman"/>
              </a:rPr>
              <a:t>also known </a:t>
            </a:r>
            <a:r>
              <a:rPr sz="1200" spc="-5" dirty="0">
                <a:solidFill>
                  <a:srgbClr val="273139"/>
                </a:solidFill>
                <a:latin typeface="Times New Roman"/>
                <a:cs typeface="Times New Roman"/>
              </a:rPr>
              <a:t>as </a:t>
            </a:r>
            <a:r>
              <a:rPr sz="1200" b="1" i="1" u="heavy" spc="5" dirty="0">
                <a:solidFill>
                  <a:srgbClr val="273139"/>
                </a:solidFill>
                <a:uFill>
                  <a:solidFill>
                    <a:srgbClr val="273139"/>
                  </a:solidFill>
                </a:uFill>
                <a:latin typeface="Times New Roman"/>
                <a:cs typeface="Times New Roman"/>
              </a:rPr>
              <a:t>Confidence Testing </a:t>
            </a:r>
            <a:r>
              <a:rPr sz="1200" b="1" u="heavy" spc="5" dirty="0">
                <a:solidFill>
                  <a:srgbClr val="273139"/>
                </a:solidFill>
                <a:uFill>
                  <a:solidFill>
                    <a:srgbClr val="273139"/>
                  </a:solidFill>
                </a:uFill>
                <a:latin typeface="Times New Roman"/>
                <a:cs typeface="Times New Roman"/>
              </a:rPr>
              <a:t>or </a:t>
            </a:r>
            <a:r>
              <a:rPr sz="1200" b="1" i="1" u="heavy" spc="5" dirty="0">
                <a:solidFill>
                  <a:srgbClr val="273139"/>
                </a:solidFill>
                <a:uFill>
                  <a:solidFill>
                    <a:srgbClr val="273139"/>
                  </a:solidFill>
                </a:uFill>
                <a:latin typeface="Times New Roman"/>
                <a:cs typeface="Times New Roman"/>
              </a:rPr>
              <a:t>Build Verification</a:t>
            </a:r>
            <a:r>
              <a:rPr sz="1200" b="1" i="1" u="heavy" spc="155" dirty="0">
                <a:solidFill>
                  <a:srgbClr val="273139"/>
                </a:solidFill>
                <a:uFill>
                  <a:solidFill>
                    <a:srgbClr val="273139"/>
                  </a:solidFill>
                </a:uFill>
                <a:latin typeface="Times New Roman"/>
                <a:cs typeface="Times New Roman"/>
              </a:rPr>
              <a:t> </a:t>
            </a:r>
            <a:r>
              <a:rPr sz="1200" b="1" i="1" u="heavy" spc="5" dirty="0">
                <a:solidFill>
                  <a:srgbClr val="273139"/>
                </a:solidFill>
                <a:uFill>
                  <a:solidFill>
                    <a:srgbClr val="273139"/>
                  </a:solidFill>
                </a:uFill>
                <a:latin typeface="Times New Roman"/>
                <a:cs typeface="Times New Roman"/>
              </a:rPr>
              <a:t>Testing</a:t>
            </a:r>
            <a:r>
              <a:rPr sz="1200" b="1" u="heavy" spc="5" dirty="0">
                <a:solidFill>
                  <a:srgbClr val="273139"/>
                </a:solidFill>
                <a:uFill>
                  <a:solidFill>
                    <a:srgbClr val="273139"/>
                  </a:solidFill>
                </a:uFill>
                <a:latin typeface="Times New Roman"/>
                <a:cs typeface="Times New Roman"/>
              </a:rPr>
              <a:t>.</a:t>
            </a:r>
            <a:endParaRPr sz="1200" dirty="0">
              <a:latin typeface="Times New Roman"/>
              <a:cs typeface="Times New Roman"/>
            </a:endParaRPr>
          </a:p>
          <a:p>
            <a:pPr marL="469265" marR="5080" indent="-228600" algn="just">
              <a:lnSpc>
                <a:spcPct val="95600"/>
              </a:lnSpc>
              <a:spcBef>
                <a:spcPts val="100"/>
              </a:spcBef>
              <a:buFont typeface="Symbol"/>
              <a:buChar char=""/>
              <a:tabLst>
                <a:tab pos="469900" algn="l"/>
              </a:tabLst>
            </a:pPr>
            <a:r>
              <a:rPr sz="1200" b="1" spc="-5" dirty="0">
                <a:solidFill>
                  <a:srgbClr val="212121"/>
                </a:solidFill>
                <a:latin typeface="Times New Roman"/>
                <a:cs typeface="Times New Roman"/>
              </a:rPr>
              <a:t>Smoke</a:t>
            </a:r>
            <a:r>
              <a:rPr sz="1200" b="1" spc="-75" dirty="0">
                <a:solidFill>
                  <a:srgbClr val="212121"/>
                </a:solidFill>
                <a:latin typeface="Times New Roman"/>
                <a:cs typeface="Times New Roman"/>
              </a:rPr>
              <a:t> </a:t>
            </a:r>
            <a:r>
              <a:rPr sz="1200" b="1" spc="-5" dirty="0">
                <a:solidFill>
                  <a:srgbClr val="212121"/>
                </a:solidFill>
                <a:latin typeface="Times New Roman"/>
                <a:cs typeface="Times New Roman"/>
              </a:rPr>
              <a:t>Testing</a:t>
            </a:r>
            <a:r>
              <a:rPr sz="1200" b="1" spc="-65" dirty="0">
                <a:solidFill>
                  <a:srgbClr val="212121"/>
                </a:solidFill>
                <a:latin typeface="Times New Roman"/>
                <a:cs typeface="Times New Roman"/>
              </a:rPr>
              <a:t> </a:t>
            </a:r>
            <a:r>
              <a:rPr sz="1200" spc="-5" dirty="0">
                <a:solidFill>
                  <a:srgbClr val="212121"/>
                </a:solidFill>
                <a:latin typeface="Times New Roman"/>
                <a:cs typeface="Times New Roman"/>
              </a:rPr>
              <a:t>is</a:t>
            </a:r>
            <a:r>
              <a:rPr sz="1200" spc="-65" dirty="0">
                <a:solidFill>
                  <a:srgbClr val="212121"/>
                </a:solidFill>
                <a:latin typeface="Times New Roman"/>
                <a:cs typeface="Times New Roman"/>
              </a:rPr>
              <a:t> </a:t>
            </a:r>
            <a:r>
              <a:rPr sz="1200" dirty="0">
                <a:solidFill>
                  <a:srgbClr val="212121"/>
                </a:solidFill>
                <a:latin typeface="Times New Roman"/>
                <a:cs typeface="Times New Roman"/>
              </a:rPr>
              <a:t>a</a:t>
            </a:r>
            <a:r>
              <a:rPr sz="1200" spc="-70" dirty="0">
                <a:solidFill>
                  <a:srgbClr val="212121"/>
                </a:solidFill>
                <a:latin typeface="Times New Roman"/>
                <a:cs typeface="Times New Roman"/>
              </a:rPr>
              <a:t> </a:t>
            </a:r>
            <a:r>
              <a:rPr sz="1200" dirty="0">
                <a:solidFill>
                  <a:srgbClr val="212121"/>
                </a:solidFill>
                <a:latin typeface="Times New Roman"/>
                <a:cs typeface="Times New Roman"/>
              </a:rPr>
              <a:t>software</a:t>
            </a:r>
            <a:r>
              <a:rPr sz="1200" spc="-80" dirty="0">
                <a:solidFill>
                  <a:srgbClr val="212121"/>
                </a:solidFill>
                <a:latin typeface="Times New Roman"/>
                <a:cs typeface="Times New Roman"/>
              </a:rPr>
              <a:t> </a:t>
            </a:r>
            <a:r>
              <a:rPr sz="1200" dirty="0">
                <a:solidFill>
                  <a:srgbClr val="212121"/>
                </a:solidFill>
                <a:latin typeface="Times New Roman"/>
                <a:cs typeface="Times New Roman"/>
              </a:rPr>
              <a:t>testing</a:t>
            </a:r>
            <a:r>
              <a:rPr sz="1200" spc="-80" dirty="0">
                <a:solidFill>
                  <a:srgbClr val="212121"/>
                </a:solidFill>
                <a:latin typeface="Times New Roman"/>
                <a:cs typeface="Times New Roman"/>
              </a:rPr>
              <a:t> </a:t>
            </a:r>
            <a:r>
              <a:rPr sz="1200" spc="-5" dirty="0">
                <a:solidFill>
                  <a:srgbClr val="212121"/>
                </a:solidFill>
                <a:latin typeface="Times New Roman"/>
                <a:cs typeface="Times New Roman"/>
              </a:rPr>
              <a:t>process</a:t>
            </a:r>
            <a:r>
              <a:rPr sz="1200" spc="-60" dirty="0">
                <a:solidFill>
                  <a:srgbClr val="212121"/>
                </a:solidFill>
                <a:latin typeface="Times New Roman"/>
                <a:cs typeface="Times New Roman"/>
              </a:rPr>
              <a:t> </a:t>
            </a:r>
            <a:r>
              <a:rPr sz="1200" dirty="0">
                <a:solidFill>
                  <a:srgbClr val="212121"/>
                </a:solidFill>
                <a:latin typeface="Times New Roman"/>
                <a:cs typeface="Times New Roman"/>
              </a:rPr>
              <a:t>that</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determines</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whether</a:t>
            </a:r>
            <a:r>
              <a:rPr sz="1200" spc="-70" dirty="0">
                <a:solidFill>
                  <a:srgbClr val="212121"/>
                </a:solidFill>
                <a:latin typeface="Times New Roman"/>
                <a:cs typeface="Times New Roman"/>
              </a:rPr>
              <a:t> </a:t>
            </a:r>
            <a:r>
              <a:rPr sz="1200" dirty="0">
                <a:solidFill>
                  <a:srgbClr val="212121"/>
                </a:solidFill>
                <a:latin typeface="Times New Roman"/>
                <a:cs typeface="Times New Roman"/>
              </a:rPr>
              <a:t>the</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deployed</a:t>
            </a:r>
            <a:r>
              <a:rPr sz="1200" spc="-70" dirty="0">
                <a:solidFill>
                  <a:srgbClr val="212121"/>
                </a:solidFill>
                <a:latin typeface="Times New Roman"/>
                <a:cs typeface="Times New Roman"/>
              </a:rPr>
              <a:t> </a:t>
            </a:r>
            <a:r>
              <a:rPr sz="1200" dirty="0">
                <a:solidFill>
                  <a:srgbClr val="212121"/>
                </a:solidFill>
                <a:latin typeface="Times New Roman"/>
                <a:cs typeface="Times New Roman"/>
              </a:rPr>
              <a:t>software  build</a:t>
            </a:r>
            <a:r>
              <a:rPr sz="1200" spc="-20" dirty="0">
                <a:solidFill>
                  <a:srgbClr val="212121"/>
                </a:solidFill>
                <a:latin typeface="Times New Roman"/>
                <a:cs typeface="Times New Roman"/>
              </a:rPr>
              <a:t> </a:t>
            </a:r>
            <a:r>
              <a:rPr sz="1200" spc="-5" dirty="0">
                <a:solidFill>
                  <a:srgbClr val="212121"/>
                </a:solidFill>
                <a:latin typeface="Times New Roman"/>
                <a:cs typeface="Times New Roman"/>
              </a:rPr>
              <a:t>is</a:t>
            </a:r>
            <a:r>
              <a:rPr sz="1200" spc="-10" dirty="0">
                <a:solidFill>
                  <a:srgbClr val="212121"/>
                </a:solidFill>
                <a:latin typeface="Times New Roman"/>
                <a:cs typeface="Times New Roman"/>
              </a:rPr>
              <a:t> </a:t>
            </a:r>
            <a:r>
              <a:rPr sz="1200" dirty="0">
                <a:solidFill>
                  <a:srgbClr val="212121"/>
                </a:solidFill>
                <a:latin typeface="Times New Roman"/>
                <a:cs typeface="Times New Roman"/>
              </a:rPr>
              <a:t>stable</a:t>
            </a:r>
            <a:r>
              <a:rPr sz="1200" spc="-20" dirty="0">
                <a:solidFill>
                  <a:srgbClr val="212121"/>
                </a:solidFill>
                <a:latin typeface="Times New Roman"/>
                <a:cs typeface="Times New Roman"/>
              </a:rPr>
              <a:t> </a:t>
            </a:r>
            <a:r>
              <a:rPr sz="1200" dirty="0">
                <a:solidFill>
                  <a:srgbClr val="212121"/>
                </a:solidFill>
                <a:latin typeface="Times New Roman"/>
                <a:cs typeface="Times New Roman"/>
              </a:rPr>
              <a:t>or</a:t>
            </a:r>
            <a:r>
              <a:rPr sz="1200" spc="-25" dirty="0">
                <a:solidFill>
                  <a:srgbClr val="212121"/>
                </a:solidFill>
                <a:latin typeface="Times New Roman"/>
                <a:cs typeface="Times New Roman"/>
              </a:rPr>
              <a:t> </a:t>
            </a:r>
            <a:r>
              <a:rPr sz="1200" dirty="0">
                <a:solidFill>
                  <a:srgbClr val="212121"/>
                </a:solidFill>
                <a:latin typeface="Times New Roman"/>
                <a:cs typeface="Times New Roman"/>
              </a:rPr>
              <a:t>not.</a:t>
            </a:r>
            <a:r>
              <a:rPr sz="1200" spc="-10" dirty="0">
                <a:solidFill>
                  <a:srgbClr val="212121"/>
                </a:solidFill>
                <a:latin typeface="Times New Roman"/>
                <a:cs typeface="Times New Roman"/>
              </a:rPr>
              <a:t> </a:t>
            </a:r>
            <a:r>
              <a:rPr sz="1200" dirty="0">
                <a:solidFill>
                  <a:srgbClr val="212121"/>
                </a:solidFill>
                <a:latin typeface="Times New Roman"/>
                <a:cs typeface="Times New Roman"/>
              </a:rPr>
              <a:t>Smoke</a:t>
            </a:r>
            <a:r>
              <a:rPr sz="1200" spc="-15" dirty="0">
                <a:solidFill>
                  <a:srgbClr val="212121"/>
                </a:solidFill>
                <a:latin typeface="Times New Roman"/>
                <a:cs typeface="Times New Roman"/>
              </a:rPr>
              <a:t> </a:t>
            </a:r>
            <a:r>
              <a:rPr sz="1200" dirty="0">
                <a:solidFill>
                  <a:srgbClr val="212121"/>
                </a:solidFill>
                <a:latin typeface="Times New Roman"/>
                <a:cs typeface="Times New Roman"/>
              </a:rPr>
              <a:t>testing</a:t>
            </a:r>
            <a:r>
              <a:rPr sz="1200" spc="-25" dirty="0">
                <a:solidFill>
                  <a:srgbClr val="212121"/>
                </a:solidFill>
                <a:latin typeface="Times New Roman"/>
                <a:cs typeface="Times New Roman"/>
              </a:rPr>
              <a:t> </a:t>
            </a:r>
            <a:r>
              <a:rPr sz="1200" spc="-5" dirty="0">
                <a:solidFill>
                  <a:srgbClr val="212121"/>
                </a:solidFill>
                <a:latin typeface="Times New Roman"/>
                <a:cs typeface="Times New Roman"/>
              </a:rPr>
              <a:t>is </a:t>
            </a:r>
            <a:r>
              <a:rPr sz="1200" dirty="0">
                <a:solidFill>
                  <a:srgbClr val="212121"/>
                </a:solidFill>
                <a:latin typeface="Times New Roman"/>
                <a:cs typeface="Times New Roman"/>
              </a:rPr>
              <a:t>a</a:t>
            </a:r>
            <a:r>
              <a:rPr sz="1200" spc="-15" dirty="0">
                <a:solidFill>
                  <a:srgbClr val="212121"/>
                </a:solidFill>
                <a:latin typeface="Times New Roman"/>
                <a:cs typeface="Times New Roman"/>
              </a:rPr>
              <a:t> </a:t>
            </a:r>
            <a:r>
              <a:rPr sz="1200" dirty="0">
                <a:solidFill>
                  <a:srgbClr val="212121"/>
                </a:solidFill>
                <a:latin typeface="Times New Roman"/>
                <a:cs typeface="Times New Roman"/>
              </a:rPr>
              <a:t>confirmation</a:t>
            </a:r>
            <a:r>
              <a:rPr sz="1200" spc="-10" dirty="0">
                <a:solidFill>
                  <a:srgbClr val="212121"/>
                </a:solidFill>
                <a:latin typeface="Times New Roman"/>
                <a:cs typeface="Times New Roman"/>
              </a:rPr>
              <a:t> </a:t>
            </a:r>
            <a:r>
              <a:rPr sz="1200" dirty="0">
                <a:solidFill>
                  <a:srgbClr val="212121"/>
                </a:solidFill>
                <a:latin typeface="Times New Roman"/>
                <a:cs typeface="Times New Roman"/>
              </a:rPr>
              <a:t>for</a:t>
            </a:r>
            <a:r>
              <a:rPr sz="1200" spc="-20" dirty="0">
                <a:solidFill>
                  <a:srgbClr val="212121"/>
                </a:solidFill>
                <a:latin typeface="Times New Roman"/>
                <a:cs typeface="Times New Roman"/>
              </a:rPr>
              <a:t> </a:t>
            </a:r>
            <a:r>
              <a:rPr sz="1200" spc="-5" dirty="0">
                <a:solidFill>
                  <a:srgbClr val="212121"/>
                </a:solidFill>
                <a:latin typeface="Times New Roman"/>
                <a:cs typeface="Times New Roman"/>
              </a:rPr>
              <a:t>QA</a:t>
            </a:r>
            <a:r>
              <a:rPr sz="1200" spc="-25" dirty="0">
                <a:solidFill>
                  <a:srgbClr val="212121"/>
                </a:solidFill>
                <a:latin typeface="Times New Roman"/>
                <a:cs typeface="Times New Roman"/>
              </a:rPr>
              <a:t> </a:t>
            </a:r>
            <a:r>
              <a:rPr sz="1200" dirty="0">
                <a:solidFill>
                  <a:srgbClr val="212121"/>
                </a:solidFill>
                <a:latin typeface="Times New Roman"/>
                <a:cs typeface="Times New Roman"/>
              </a:rPr>
              <a:t>team</a:t>
            </a:r>
            <a:r>
              <a:rPr sz="1200" spc="-10" dirty="0">
                <a:solidFill>
                  <a:srgbClr val="212121"/>
                </a:solidFill>
                <a:latin typeface="Times New Roman"/>
                <a:cs typeface="Times New Roman"/>
              </a:rPr>
              <a:t> </a:t>
            </a:r>
            <a:r>
              <a:rPr sz="1200" dirty="0">
                <a:solidFill>
                  <a:srgbClr val="212121"/>
                </a:solidFill>
                <a:latin typeface="Times New Roman"/>
                <a:cs typeface="Times New Roman"/>
              </a:rPr>
              <a:t>to</a:t>
            </a:r>
            <a:r>
              <a:rPr sz="1200" spc="-10" dirty="0">
                <a:solidFill>
                  <a:srgbClr val="212121"/>
                </a:solidFill>
                <a:latin typeface="Times New Roman"/>
                <a:cs typeface="Times New Roman"/>
              </a:rPr>
              <a:t> </a:t>
            </a:r>
            <a:r>
              <a:rPr sz="1200" dirty="0">
                <a:solidFill>
                  <a:srgbClr val="212121"/>
                </a:solidFill>
                <a:latin typeface="Times New Roman"/>
                <a:cs typeface="Times New Roman"/>
              </a:rPr>
              <a:t>proceed</a:t>
            </a:r>
            <a:r>
              <a:rPr sz="1200" spc="-15" dirty="0">
                <a:solidFill>
                  <a:srgbClr val="212121"/>
                </a:solidFill>
                <a:latin typeface="Times New Roman"/>
                <a:cs typeface="Times New Roman"/>
              </a:rPr>
              <a:t> </a:t>
            </a:r>
            <a:r>
              <a:rPr sz="1200" dirty="0">
                <a:solidFill>
                  <a:srgbClr val="212121"/>
                </a:solidFill>
                <a:latin typeface="Times New Roman"/>
                <a:cs typeface="Times New Roman"/>
              </a:rPr>
              <a:t>with</a:t>
            </a:r>
            <a:r>
              <a:rPr sz="1200" spc="-15" dirty="0">
                <a:solidFill>
                  <a:srgbClr val="212121"/>
                </a:solidFill>
                <a:latin typeface="Times New Roman"/>
                <a:cs typeface="Times New Roman"/>
              </a:rPr>
              <a:t> </a:t>
            </a:r>
            <a:r>
              <a:rPr sz="1200" spc="-5" dirty="0">
                <a:solidFill>
                  <a:srgbClr val="212121"/>
                </a:solidFill>
                <a:latin typeface="Times New Roman"/>
                <a:cs typeface="Times New Roman"/>
              </a:rPr>
              <a:t>further  software testing. </a:t>
            </a:r>
            <a:r>
              <a:rPr sz="1200" spc="-15" dirty="0">
                <a:solidFill>
                  <a:srgbClr val="212121"/>
                </a:solidFill>
                <a:latin typeface="Times New Roman"/>
                <a:cs typeface="Times New Roman"/>
              </a:rPr>
              <a:t>It </a:t>
            </a:r>
            <a:r>
              <a:rPr sz="1200" dirty="0">
                <a:solidFill>
                  <a:srgbClr val="212121"/>
                </a:solidFill>
                <a:latin typeface="Times New Roman"/>
                <a:cs typeface="Times New Roman"/>
              </a:rPr>
              <a:t>consists of a </a:t>
            </a:r>
            <a:r>
              <a:rPr sz="1200" spc="-5" dirty="0">
                <a:solidFill>
                  <a:srgbClr val="212121"/>
                </a:solidFill>
                <a:latin typeface="Times New Roman"/>
                <a:cs typeface="Times New Roman"/>
              </a:rPr>
              <a:t>minimal set </a:t>
            </a:r>
            <a:r>
              <a:rPr sz="1200" dirty="0">
                <a:solidFill>
                  <a:srgbClr val="212121"/>
                </a:solidFill>
                <a:latin typeface="Times New Roman"/>
                <a:cs typeface="Times New Roman"/>
              </a:rPr>
              <a:t>of </a:t>
            </a:r>
            <a:r>
              <a:rPr sz="1200" spc="-5" dirty="0">
                <a:solidFill>
                  <a:srgbClr val="212121"/>
                </a:solidFill>
                <a:latin typeface="Times New Roman"/>
                <a:cs typeface="Times New Roman"/>
              </a:rPr>
              <a:t>tests </a:t>
            </a:r>
            <a:r>
              <a:rPr sz="1200" dirty="0">
                <a:solidFill>
                  <a:srgbClr val="212121"/>
                </a:solidFill>
                <a:latin typeface="Times New Roman"/>
                <a:cs typeface="Times New Roman"/>
              </a:rPr>
              <a:t>run on </a:t>
            </a:r>
            <a:r>
              <a:rPr sz="1200" spc="-5" dirty="0">
                <a:solidFill>
                  <a:srgbClr val="212121"/>
                </a:solidFill>
                <a:latin typeface="Times New Roman"/>
                <a:cs typeface="Times New Roman"/>
              </a:rPr>
              <a:t>each </a:t>
            </a:r>
            <a:r>
              <a:rPr sz="1200" dirty="0">
                <a:solidFill>
                  <a:srgbClr val="212121"/>
                </a:solidFill>
                <a:latin typeface="Times New Roman"/>
                <a:cs typeface="Times New Roman"/>
              </a:rPr>
              <a:t>build </a:t>
            </a:r>
            <a:r>
              <a:rPr sz="1200" spc="-5" dirty="0">
                <a:solidFill>
                  <a:srgbClr val="212121"/>
                </a:solidFill>
                <a:latin typeface="Times New Roman"/>
                <a:cs typeface="Times New Roman"/>
              </a:rPr>
              <a:t>to </a:t>
            </a:r>
            <a:r>
              <a:rPr sz="1200" dirty="0">
                <a:solidFill>
                  <a:srgbClr val="212121"/>
                </a:solidFill>
                <a:latin typeface="Times New Roman"/>
                <a:cs typeface="Times New Roman"/>
              </a:rPr>
              <a:t>test </a:t>
            </a:r>
            <a:r>
              <a:rPr sz="1200" spc="-5" dirty="0">
                <a:solidFill>
                  <a:srgbClr val="212121"/>
                </a:solidFill>
                <a:latin typeface="Times New Roman"/>
                <a:cs typeface="Times New Roman"/>
              </a:rPr>
              <a:t>software  functionalities.</a:t>
            </a:r>
            <a:endParaRPr sz="1200" dirty="0">
              <a:latin typeface="Times New Roman"/>
              <a:cs typeface="Times New Roman"/>
            </a:endParaRPr>
          </a:p>
          <a:p>
            <a:pPr marL="469265" indent="-228600" algn="just">
              <a:lnSpc>
                <a:spcPct val="100000"/>
              </a:lnSpc>
              <a:spcBef>
                <a:spcPts val="35"/>
              </a:spcBef>
              <a:buFont typeface="Symbol"/>
              <a:buChar char=""/>
              <a:tabLst>
                <a:tab pos="469900" algn="l"/>
              </a:tabLst>
            </a:pPr>
            <a:r>
              <a:rPr sz="1200" spc="-10" dirty="0">
                <a:latin typeface="Times New Roman"/>
                <a:cs typeface="Times New Roman"/>
              </a:rPr>
              <a:t>It </a:t>
            </a:r>
            <a:r>
              <a:rPr sz="1200" spc="-5" dirty="0">
                <a:latin typeface="Times New Roman"/>
                <a:cs typeface="Times New Roman"/>
              </a:rPr>
              <a:t>is designed as </a:t>
            </a:r>
            <a:r>
              <a:rPr sz="1200" dirty="0">
                <a:latin typeface="Times New Roman"/>
                <a:cs typeface="Times New Roman"/>
              </a:rPr>
              <a:t>a pacing </a:t>
            </a:r>
            <a:r>
              <a:rPr sz="1200" spc="-5" dirty="0">
                <a:latin typeface="Times New Roman"/>
                <a:cs typeface="Times New Roman"/>
              </a:rPr>
              <a:t>mechanism </a:t>
            </a:r>
            <a:r>
              <a:rPr sz="1200" dirty="0">
                <a:latin typeface="Times New Roman"/>
                <a:cs typeface="Times New Roman"/>
              </a:rPr>
              <a:t>for </a:t>
            </a:r>
            <a:r>
              <a:rPr sz="1200" spc="-5" dirty="0">
                <a:latin typeface="Times New Roman"/>
                <a:cs typeface="Times New Roman"/>
              </a:rPr>
              <a:t>time-critical projects, </a:t>
            </a:r>
            <a:r>
              <a:rPr sz="1200" dirty="0">
                <a:latin typeface="Times New Roman"/>
                <a:cs typeface="Times New Roman"/>
              </a:rPr>
              <a:t>allowing the </a:t>
            </a:r>
            <a:r>
              <a:rPr sz="1200" spc="-5" dirty="0">
                <a:latin typeface="Times New Roman"/>
                <a:cs typeface="Times New Roman"/>
              </a:rPr>
              <a:t>software</a:t>
            </a:r>
            <a:r>
              <a:rPr sz="1200" spc="-60" dirty="0">
                <a:latin typeface="Times New Roman"/>
                <a:cs typeface="Times New Roman"/>
              </a:rPr>
              <a:t> </a:t>
            </a:r>
            <a:r>
              <a:rPr sz="1200" dirty="0">
                <a:latin typeface="Times New Roman"/>
                <a:cs typeface="Times New Roman"/>
              </a:rPr>
              <a:t>team</a:t>
            </a:r>
          </a:p>
          <a:p>
            <a:pPr marL="469265" algn="just">
              <a:lnSpc>
                <a:spcPct val="100000"/>
              </a:lnSpc>
              <a:spcBef>
                <a:spcPts val="145"/>
              </a:spcBef>
            </a:pPr>
            <a:r>
              <a:rPr sz="1200" dirty="0">
                <a:latin typeface="Times New Roman"/>
                <a:cs typeface="Times New Roman"/>
              </a:rPr>
              <a:t>to </a:t>
            </a:r>
            <a:r>
              <a:rPr sz="1200" spc="-5" dirty="0">
                <a:latin typeface="Times New Roman"/>
                <a:cs typeface="Times New Roman"/>
              </a:rPr>
              <a:t>assess </a:t>
            </a:r>
            <a:r>
              <a:rPr sz="1200" dirty="0">
                <a:latin typeface="Times New Roman"/>
                <a:cs typeface="Times New Roman"/>
              </a:rPr>
              <a:t>the </a:t>
            </a:r>
            <a:r>
              <a:rPr sz="1200" spc="-5" dirty="0">
                <a:latin typeface="Times New Roman"/>
                <a:cs typeface="Times New Roman"/>
              </a:rPr>
              <a:t>project </a:t>
            </a:r>
            <a:r>
              <a:rPr sz="1200" dirty="0">
                <a:latin typeface="Times New Roman"/>
                <a:cs typeface="Times New Roman"/>
              </a:rPr>
              <a:t>on a </a:t>
            </a:r>
            <a:r>
              <a:rPr sz="1200" spc="-5" dirty="0">
                <a:latin typeface="Times New Roman"/>
                <a:cs typeface="Times New Roman"/>
              </a:rPr>
              <a:t>frequent</a:t>
            </a:r>
            <a:r>
              <a:rPr sz="1200" spc="5" dirty="0">
                <a:latin typeface="Times New Roman"/>
                <a:cs typeface="Times New Roman"/>
              </a:rPr>
              <a:t> </a:t>
            </a:r>
            <a:r>
              <a:rPr sz="1200" dirty="0">
                <a:latin typeface="Times New Roman"/>
                <a:cs typeface="Times New Roman"/>
              </a:rPr>
              <a:t>basis.</a:t>
            </a:r>
          </a:p>
          <a:p>
            <a:pPr marL="469265" marR="5080" indent="-228600" algn="just">
              <a:lnSpc>
                <a:spcPct val="110000"/>
              </a:lnSpc>
              <a:spcBef>
                <a:spcPts val="95"/>
              </a:spcBef>
              <a:buClr>
                <a:srgbClr val="000000"/>
              </a:buClr>
              <a:buFont typeface="Symbol"/>
              <a:buChar char=""/>
              <a:tabLst>
                <a:tab pos="469900" algn="l"/>
              </a:tabLst>
            </a:pPr>
            <a:r>
              <a:rPr sz="1200" b="1" spc="-5" dirty="0">
                <a:solidFill>
                  <a:srgbClr val="212121"/>
                </a:solidFill>
                <a:latin typeface="Times New Roman"/>
                <a:cs typeface="Times New Roman"/>
              </a:rPr>
              <a:t>Smoke</a:t>
            </a:r>
            <a:r>
              <a:rPr sz="1200" b="1" spc="-75" dirty="0">
                <a:solidFill>
                  <a:srgbClr val="212121"/>
                </a:solidFill>
                <a:latin typeface="Times New Roman"/>
                <a:cs typeface="Times New Roman"/>
              </a:rPr>
              <a:t> </a:t>
            </a:r>
            <a:r>
              <a:rPr sz="1200" b="1" spc="-5" dirty="0">
                <a:solidFill>
                  <a:srgbClr val="212121"/>
                </a:solidFill>
                <a:latin typeface="Times New Roman"/>
                <a:cs typeface="Times New Roman"/>
              </a:rPr>
              <a:t>Testing</a:t>
            </a:r>
            <a:r>
              <a:rPr sz="1200" b="1" spc="-65" dirty="0">
                <a:solidFill>
                  <a:srgbClr val="212121"/>
                </a:solidFill>
                <a:latin typeface="Times New Roman"/>
                <a:cs typeface="Times New Roman"/>
              </a:rPr>
              <a:t> </a:t>
            </a:r>
            <a:r>
              <a:rPr sz="1200" spc="-5" dirty="0">
                <a:solidFill>
                  <a:srgbClr val="212121"/>
                </a:solidFill>
                <a:latin typeface="Times New Roman"/>
                <a:cs typeface="Times New Roman"/>
              </a:rPr>
              <a:t>is</a:t>
            </a:r>
            <a:r>
              <a:rPr sz="1200" spc="-65" dirty="0">
                <a:solidFill>
                  <a:srgbClr val="212121"/>
                </a:solidFill>
                <a:latin typeface="Times New Roman"/>
                <a:cs typeface="Times New Roman"/>
              </a:rPr>
              <a:t> </a:t>
            </a:r>
            <a:r>
              <a:rPr sz="1200" dirty="0">
                <a:solidFill>
                  <a:srgbClr val="212121"/>
                </a:solidFill>
                <a:latin typeface="Times New Roman"/>
                <a:cs typeface="Times New Roman"/>
              </a:rPr>
              <a:t>a</a:t>
            </a:r>
            <a:r>
              <a:rPr sz="1200" spc="-70" dirty="0">
                <a:solidFill>
                  <a:srgbClr val="212121"/>
                </a:solidFill>
                <a:latin typeface="Times New Roman"/>
                <a:cs typeface="Times New Roman"/>
              </a:rPr>
              <a:t> </a:t>
            </a:r>
            <a:r>
              <a:rPr sz="1200" dirty="0">
                <a:solidFill>
                  <a:srgbClr val="212121"/>
                </a:solidFill>
                <a:latin typeface="Times New Roman"/>
                <a:cs typeface="Times New Roman"/>
              </a:rPr>
              <a:t>software</a:t>
            </a:r>
            <a:r>
              <a:rPr sz="1200" spc="-80" dirty="0">
                <a:solidFill>
                  <a:srgbClr val="212121"/>
                </a:solidFill>
                <a:latin typeface="Times New Roman"/>
                <a:cs typeface="Times New Roman"/>
              </a:rPr>
              <a:t> </a:t>
            </a:r>
            <a:r>
              <a:rPr sz="1200" dirty="0">
                <a:solidFill>
                  <a:srgbClr val="212121"/>
                </a:solidFill>
                <a:latin typeface="Times New Roman"/>
                <a:cs typeface="Times New Roman"/>
              </a:rPr>
              <a:t>testing</a:t>
            </a:r>
            <a:r>
              <a:rPr sz="1200" spc="-80" dirty="0">
                <a:solidFill>
                  <a:srgbClr val="212121"/>
                </a:solidFill>
                <a:latin typeface="Times New Roman"/>
                <a:cs typeface="Times New Roman"/>
              </a:rPr>
              <a:t> </a:t>
            </a:r>
            <a:r>
              <a:rPr sz="1200" spc="-5" dirty="0">
                <a:solidFill>
                  <a:srgbClr val="212121"/>
                </a:solidFill>
                <a:latin typeface="Times New Roman"/>
                <a:cs typeface="Times New Roman"/>
              </a:rPr>
              <a:t>process</a:t>
            </a:r>
            <a:r>
              <a:rPr sz="1200" spc="-60" dirty="0">
                <a:solidFill>
                  <a:srgbClr val="212121"/>
                </a:solidFill>
                <a:latin typeface="Times New Roman"/>
                <a:cs typeface="Times New Roman"/>
              </a:rPr>
              <a:t> </a:t>
            </a:r>
            <a:r>
              <a:rPr sz="1200" dirty="0">
                <a:solidFill>
                  <a:srgbClr val="212121"/>
                </a:solidFill>
                <a:latin typeface="Times New Roman"/>
                <a:cs typeface="Times New Roman"/>
              </a:rPr>
              <a:t>that</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determines</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whether</a:t>
            </a:r>
            <a:r>
              <a:rPr sz="1200" spc="-70" dirty="0">
                <a:solidFill>
                  <a:srgbClr val="212121"/>
                </a:solidFill>
                <a:latin typeface="Times New Roman"/>
                <a:cs typeface="Times New Roman"/>
              </a:rPr>
              <a:t> </a:t>
            </a:r>
            <a:r>
              <a:rPr sz="1200" dirty="0">
                <a:solidFill>
                  <a:srgbClr val="212121"/>
                </a:solidFill>
                <a:latin typeface="Times New Roman"/>
                <a:cs typeface="Times New Roman"/>
              </a:rPr>
              <a:t>the</a:t>
            </a:r>
            <a:r>
              <a:rPr sz="1200" spc="-70" dirty="0">
                <a:solidFill>
                  <a:srgbClr val="212121"/>
                </a:solidFill>
                <a:latin typeface="Times New Roman"/>
                <a:cs typeface="Times New Roman"/>
              </a:rPr>
              <a:t> </a:t>
            </a:r>
            <a:r>
              <a:rPr sz="1200" spc="-5" dirty="0">
                <a:solidFill>
                  <a:srgbClr val="212121"/>
                </a:solidFill>
                <a:latin typeface="Times New Roman"/>
                <a:cs typeface="Times New Roman"/>
              </a:rPr>
              <a:t>deployed</a:t>
            </a:r>
            <a:r>
              <a:rPr sz="1200" spc="-70" dirty="0">
                <a:solidFill>
                  <a:srgbClr val="212121"/>
                </a:solidFill>
                <a:latin typeface="Times New Roman"/>
                <a:cs typeface="Times New Roman"/>
              </a:rPr>
              <a:t> </a:t>
            </a:r>
            <a:r>
              <a:rPr sz="1200" dirty="0">
                <a:solidFill>
                  <a:srgbClr val="212121"/>
                </a:solidFill>
                <a:latin typeface="Times New Roman"/>
                <a:cs typeface="Times New Roman"/>
              </a:rPr>
              <a:t>software  build</a:t>
            </a:r>
            <a:r>
              <a:rPr sz="1200" spc="-20" dirty="0">
                <a:solidFill>
                  <a:srgbClr val="212121"/>
                </a:solidFill>
                <a:latin typeface="Times New Roman"/>
                <a:cs typeface="Times New Roman"/>
              </a:rPr>
              <a:t> </a:t>
            </a:r>
            <a:r>
              <a:rPr sz="1200" spc="-5" dirty="0">
                <a:solidFill>
                  <a:srgbClr val="212121"/>
                </a:solidFill>
                <a:latin typeface="Times New Roman"/>
                <a:cs typeface="Times New Roman"/>
              </a:rPr>
              <a:t>is</a:t>
            </a:r>
            <a:r>
              <a:rPr sz="1200" spc="-10" dirty="0">
                <a:solidFill>
                  <a:srgbClr val="212121"/>
                </a:solidFill>
                <a:latin typeface="Times New Roman"/>
                <a:cs typeface="Times New Roman"/>
              </a:rPr>
              <a:t> </a:t>
            </a:r>
            <a:r>
              <a:rPr sz="1200" dirty="0">
                <a:solidFill>
                  <a:srgbClr val="212121"/>
                </a:solidFill>
                <a:latin typeface="Times New Roman"/>
                <a:cs typeface="Times New Roman"/>
              </a:rPr>
              <a:t>stable</a:t>
            </a:r>
            <a:r>
              <a:rPr sz="1200" spc="-20" dirty="0">
                <a:solidFill>
                  <a:srgbClr val="212121"/>
                </a:solidFill>
                <a:latin typeface="Times New Roman"/>
                <a:cs typeface="Times New Roman"/>
              </a:rPr>
              <a:t> </a:t>
            </a:r>
            <a:r>
              <a:rPr sz="1200" dirty="0">
                <a:solidFill>
                  <a:srgbClr val="212121"/>
                </a:solidFill>
                <a:latin typeface="Times New Roman"/>
                <a:cs typeface="Times New Roman"/>
              </a:rPr>
              <a:t>or</a:t>
            </a:r>
            <a:r>
              <a:rPr sz="1200" spc="-25" dirty="0">
                <a:solidFill>
                  <a:srgbClr val="212121"/>
                </a:solidFill>
                <a:latin typeface="Times New Roman"/>
                <a:cs typeface="Times New Roman"/>
              </a:rPr>
              <a:t> </a:t>
            </a:r>
            <a:r>
              <a:rPr sz="1200" dirty="0">
                <a:solidFill>
                  <a:srgbClr val="212121"/>
                </a:solidFill>
                <a:latin typeface="Times New Roman"/>
                <a:cs typeface="Times New Roman"/>
              </a:rPr>
              <a:t>not.</a:t>
            </a:r>
            <a:r>
              <a:rPr sz="1200" spc="-10" dirty="0">
                <a:solidFill>
                  <a:srgbClr val="212121"/>
                </a:solidFill>
                <a:latin typeface="Times New Roman"/>
                <a:cs typeface="Times New Roman"/>
              </a:rPr>
              <a:t> </a:t>
            </a:r>
            <a:r>
              <a:rPr sz="1200" dirty="0">
                <a:solidFill>
                  <a:srgbClr val="212121"/>
                </a:solidFill>
                <a:latin typeface="Times New Roman"/>
                <a:cs typeface="Times New Roman"/>
              </a:rPr>
              <a:t>Smoke</a:t>
            </a:r>
            <a:r>
              <a:rPr sz="1200" spc="-15" dirty="0">
                <a:solidFill>
                  <a:srgbClr val="212121"/>
                </a:solidFill>
                <a:latin typeface="Times New Roman"/>
                <a:cs typeface="Times New Roman"/>
              </a:rPr>
              <a:t> </a:t>
            </a:r>
            <a:r>
              <a:rPr sz="1200" dirty="0">
                <a:solidFill>
                  <a:srgbClr val="212121"/>
                </a:solidFill>
                <a:latin typeface="Times New Roman"/>
                <a:cs typeface="Times New Roman"/>
              </a:rPr>
              <a:t>testing</a:t>
            </a:r>
            <a:r>
              <a:rPr sz="1200" spc="-30" dirty="0">
                <a:solidFill>
                  <a:srgbClr val="212121"/>
                </a:solidFill>
                <a:latin typeface="Times New Roman"/>
                <a:cs typeface="Times New Roman"/>
              </a:rPr>
              <a:t> </a:t>
            </a:r>
            <a:r>
              <a:rPr sz="1200" spc="-5" dirty="0">
                <a:solidFill>
                  <a:srgbClr val="212121"/>
                </a:solidFill>
                <a:latin typeface="Times New Roman"/>
                <a:cs typeface="Times New Roman"/>
              </a:rPr>
              <a:t>is</a:t>
            </a:r>
            <a:r>
              <a:rPr sz="1200" dirty="0">
                <a:solidFill>
                  <a:srgbClr val="212121"/>
                </a:solidFill>
                <a:latin typeface="Times New Roman"/>
                <a:cs typeface="Times New Roman"/>
              </a:rPr>
              <a:t> a</a:t>
            </a:r>
            <a:r>
              <a:rPr sz="1200" spc="-15" dirty="0">
                <a:solidFill>
                  <a:srgbClr val="212121"/>
                </a:solidFill>
                <a:latin typeface="Times New Roman"/>
                <a:cs typeface="Times New Roman"/>
              </a:rPr>
              <a:t> </a:t>
            </a:r>
            <a:r>
              <a:rPr sz="1200" dirty="0">
                <a:solidFill>
                  <a:srgbClr val="212121"/>
                </a:solidFill>
                <a:latin typeface="Times New Roman"/>
                <a:cs typeface="Times New Roman"/>
              </a:rPr>
              <a:t>confirmation</a:t>
            </a:r>
            <a:r>
              <a:rPr sz="1200" spc="-15" dirty="0">
                <a:solidFill>
                  <a:srgbClr val="212121"/>
                </a:solidFill>
                <a:latin typeface="Times New Roman"/>
                <a:cs typeface="Times New Roman"/>
              </a:rPr>
              <a:t> </a:t>
            </a:r>
            <a:r>
              <a:rPr sz="1200" dirty="0">
                <a:solidFill>
                  <a:srgbClr val="212121"/>
                </a:solidFill>
                <a:latin typeface="Times New Roman"/>
                <a:cs typeface="Times New Roman"/>
              </a:rPr>
              <a:t>for</a:t>
            </a:r>
            <a:r>
              <a:rPr sz="1200" spc="-20" dirty="0">
                <a:solidFill>
                  <a:srgbClr val="212121"/>
                </a:solidFill>
                <a:latin typeface="Times New Roman"/>
                <a:cs typeface="Times New Roman"/>
              </a:rPr>
              <a:t> </a:t>
            </a:r>
            <a:r>
              <a:rPr sz="1200" spc="-5" dirty="0">
                <a:solidFill>
                  <a:srgbClr val="212121"/>
                </a:solidFill>
                <a:latin typeface="Times New Roman"/>
                <a:cs typeface="Times New Roman"/>
              </a:rPr>
              <a:t>QA</a:t>
            </a:r>
            <a:r>
              <a:rPr sz="1200" spc="-20" dirty="0">
                <a:solidFill>
                  <a:srgbClr val="212121"/>
                </a:solidFill>
                <a:latin typeface="Times New Roman"/>
                <a:cs typeface="Times New Roman"/>
              </a:rPr>
              <a:t> </a:t>
            </a:r>
            <a:r>
              <a:rPr sz="1200" dirty="0">
                <a:solidFill>
                  <a:srgbClr val="212121"/>
                </a:solidFill>
                <a:latin typeface="Times New Roman"/>
                <a:cs typeface="Times New Roman"/>
              </a:rPr>
              <a:t>team</a:t>
            </a:r>
            <a:r>
              <a:rPr sz="1200" spc="-15" dirty="0">
                <a:solidFill>
                  <a:srgbClr val="212121"/>
                </a:solidFill>
                <a:latin typeface="Times New Roman"/>
                <a:cs typeface="Times New Roman"/>
              </a:rPr>
              <a:t> </a:t>
            </a:r>
            <a:r>
              <a:rPr sz="1200" dirty="0">
                <a:solidFill>
                  <a:srgbClr val="212121"/>
                </a:solidFill>
                <a:latin typeface="Times New Roman"/>
                <a:cs typeface="Times New Roman"/>
              </a:rPr>
              <a:t>to</a:t>
            </a:r>
            <a:r>
              <a:rPr sz="1200" spc="-10" dirty="0">
                <a:solidFill>
                  <a:srgbClr val="212121"/>
                </a:solidFill>
                <a:latin typeface="Times New Roman"/>
                <a:cs typeface="Times New Roman"/>
              </a:rPr>
              <a:t> </a:t>
            </a:r>
            <a:r>
              <a:rPr sz="1200" dirty="0">
                <a:solidFill>
                  <a:srgbClr val="212121"/>
                </a:solidFill>
                <a:latin typeface="Times New Roman"/>
                <a:cs typeface="Times New Roman"/>
              </a:rPr>
              <a:t>proceed</a:t>
            </a:r>
            <a:r>
              <a:rPr sz="1200" spc="-15" dirty="0">
                <a:solidFill>
                  <a:srgbClr val="212121"/>
                </a:solidFill>
                <a:latin typeface="Times New Roman"/>
                <a:cs typeface="Times New Roman"/>
              </a:rPr>
              <a:t> </a:t>
            </a:r>
            <a:r>
              <a:rPr sz="1200" dirty="0">
                <a:solidFill>
                  <a:srgbClr val="212121"/>
                </a:solidFill>
                <a:latin typeface="Times New Roman"/>
                <a:cs typeface="Times New Roman"/>
              </a:rPr>
              <a:t>with</a:t>
            </a:r>
            <a:r>
              <a:rPr sz="1200" spc="-15" dirty="0">
                <a:solidFill>
                  <a:srgbClr val="212121"/>
                </a:solidFill>
                <a:latin typeface="Times New Roman"/>
                <a:cs typeface="Times New Roman"/>
              </a:rPr>
              <a:t> </a:t>
            </a:r>
            <a:r>
              <a:rPr sz="1200" spc="-5" dirty="0">
                <a:solidFill>
                  <a:srgbClr val="212121"/>
                </a:solidFill>
                <a:latin typeface="Times New Roman"/>
                <a:cs typeface="Times New Roman"/>
              </a:rPr>
              <a:t>further  software</a:t>
            </a:r>
            <a:r>
              <a:rPr sz="1200" spc="-15" dirty="0">
                <a:solidFill>
                  <a:srgbClr val="212121"/>
                </a:solidFill>
                <a:latin typeface="Times New Roman"/>
                <a:cs typeface="Times New Roman"/>
              </a:rPr>
              <a:t> </a:t>
            </a:r>
            <a:r>
              <a:rPr sz="1200" spc="-5" dirty="0">
                <a:solidFill>
                  <a:srgbClr val="212121"/>
                </a:solidFill>
                <a:latin typeface="Times New Roman"/>
                <a:cs typeface="Times New Roman"/>
              </a:rPr>
              <a:t>testing.</a:t>
            </a:r>
            <a:endParaRPr sz="1200" dirty="0">
              <a:latin typeface="Times New Roman"/>
              <a:cs typeface="Times New Roman"/>
            </a:endParaRPr>
          </a:p>
          <a:p>
            <a:pPr marL="469265" marR="5715" indent="-228600" algn="just">
              <a:lnSpc>
                <a:spcPct val="111000"/>
              </a:lnSpc>
              <a:spcBef>
                <a:spcPts val="70"/>
              </a:spcBef>
              <a:buClr>
                <a:srgbClr val="000000"/>
              </a:buClr>
              <a:buFont typeface="Symbol"/>
              <a:buChar char=""/>
              <a:tabLst>
                <a:tab pos="469900" algn="l"/>
              </a:tabLst>
            </a:pPr>
            <a:r>
              <a:rPr sz="1200" spc="-10" dirty="0">
                <a:solidFill>
                  <a:srgbClr val="212121"/>
                </a:solidFill>
                <a:latin typeface="Times New Roman"/>
                <a:cs typeface="Times New Roman"/>
              </a:rPr>
              <a:t>It</a:t>
            </a:r>
            <a:r>
              <a:rPr sz="1200" spc="-45" dirty="0">
                <a:solidFill>
                  <a:srgbClr val="212121"/>
                </a:solidFill>
                <a:latin typeface="Times New Roman"/>
                <a:cs typeface="Times New Roman"/>
              </a:rPr>
              <a:t> </a:t>
            </a:r>
            <a:r>
              <a:rPr sz="1200" spc="-5" dirty="0">
                <a:solidFill>
                  <a:srgbClr val="212121"/>
                </a:solidFill>
                <a:latin typeface="Times New Roman"/>
                <a:cs typeface="Times New Roman"/>
              </a:rPr>
              <a:t>consists</a:t>
            </a:r>
            <a:r>
              <a:rPr sz="1200" spc="-40" dirty="0">
                <a:solidFill>
                  <a:srgbClr val="212121"/>
                </a:solidFill>
                <a:latin typeface="Times New Roman"/>
                <a:cs typeface="Times New Roman"/>
              </a:rPr>
              <a:t> </a:t>
            </a:r>
            <a:r>
              <a:rPr sz="1200" dirty="0">
                <a:solidFill>
                  <a:srgbClr val="212121"/>
                </a:solidFill>
                <a:latin typeface="Times New Roman"/>
                <a:cs typeface="Times New Roman"/>
              </a:rPr>
              <a:t>of</a:t>
            </a:r>
            <a:r>
              <a:rPr sz="1200" spc="-50" dirty="0">
                <a:solidFill>
                  <a:srgbClr val="212121"/>
                </a:solidFill>
                <a:latin typeface="Times New Roman"/>
                <a:cs typeface="Times New Roman"/>
              </a:rPr>
              <a:t> </a:t>
            </a:r>
            <a:r>
              <a:rPr sz="1200" dirty="0">
                <a:solidFill>
                  <a:srgbClr val="212121"/>
                </a:solidFill>
                <a:latin typeface="Times New Roman"/>
                <a:cs typeface="Times New Roman"/>
              </a:rPr>
              <a:t>a</a:t>
            </a:r>
            <a:r>
              <a:rPr sz="1200" spc="-45" dirty="0">
                <a:solidFill>
                  <a:srgbClr val="212121"/>
                </a:solidFill>
                <a:latin typeface="Times New Roman"/>
                <a:cs typeface="Times New Roman"/>
              </a:rPr>
              <a:t> </a:t>
            </a:r>
            <a:r>
              <a:rPr sz="1200" spc="-5" dirty="0">
                <a:solidFill>
                  <a:srgbClr val="212121"/>
                </a:solidFill>
                <a:latin typeface="Times New Roman"/>
                <a:cs typeface="Times New Roman"/>
              </a:rPr>
              <a:t>minimal</a:t>
            </a:r>
            <a:r>
              <a:rPr sz="1200" spc="-45" dirty="0">
                <a:solidFill>
                  <a:srgbClr val="212121"/>
                </a:solidFill>
                <a:latin typeface="Times New Roman"/>
                <a:cs typeface="Times New Roman"/>
              </a:rPr>
              <a:t> </a:t>
            </a:r>
            <a:r>
              <a:rPr sz="1200" spc="-10" dirty="0">
                <a:solidFill>
                  <a:srgbClr val="212121"/>
                </a:solidFill>
                <a:latin typeface="Times New Roman"/>
                <a:cs typeface="Times New Roman"/>
              </a:rPr>
              <a:t>set</a:t>
            </a:r>
            <a:r>
              <a:rPr sz="1200" spc="-45" dirty="0">
                <a:solidFill>
                  <a:srgbClr val="212121"/>
                </a:solidFill>
                <a:latin typeface="Times New Roman"/>
                <a:cs typeface="Times New Roman"/>
              </a:rPr>
              <a:t> </a:t>
            </a:r>
            <a:r>
              <a:rPr sz="1200" dirty="0">
                <a:solidFill>
                  <a:srgbClr val="212121"/>
                </a:solidFill>
                <a:latin typeface="Times New Roman"/>
                <a:cs typeface="Times New Roman"/>
              </a:rPr>
              <a:t>of</a:t>
            </a:r>
            <a:r>
              <a:rPr sz="1200" spc="-50" dirty="0">
                <a:solidFill>
                  <a:srgbClr val="212121"/>
                </a:solidFill>
                <a:latin typeface="Times New Roman"/>
                <a:cs typeface="Times New Roman"/>
              </a:rPr>
              <a:t> </a:t>
            </a:r>
            <a:r>
              <a:rPr sz="1200" spc="-5" dirty="0">
                <a:solidFill>
                  <a:srgbClr val="212121"/>
                </a:solidFill>
                <a:latin typeface="Times New Roman"/>
                <a:cs typeface="Times New Roman"/>
              </a:rPr>
              <a:t>tests</a:t>
            </a:r>
            <a:r>
              <a:rPr sz="1200" spc="-40" dirty="0">
                <a:solidFill>
                  <a:srgbClr val="212121"/>
                </a:solidFill>
                <a:latin typeface="Times New Roman"/>
                <a:cs typeface="Times New Roman"/>
              </a:rPr>
              <a:t> </a:t>
            </a:r>
            <a:r>
              <a:rPr sz="1200" dirty="0">
                <a:solidFill>
                  <a:srgbClr val="212121"/>
                </a:solidFill>
                <a:latin typeface="Times New Roman"/>
                <a:cs typeface="Times New Roman"/>
              </a:rPr>
              <a:t>run</a:t>
            </a:r>
            <a:r>
              <a:rPr sz="1200" spc="-50" dirty="0">
                <a:solidFill>
                  <a:srgbClr val="212121"/>
                </a:solidFill>
                <a:latin typeface="Times New Roman"/>
                <a:cs typeface="Times New Roman"/>
              </a:rPr>
              <a:t> </a:t>
            </a:r>
            <a:r>
              <a:rPr sz="1200" dirty="0">
                <a:solidFill>
                  <a:srgbClr val="212121"/>
                </a:solidFill>
                <a:latin typeface="Times New Roman"/>
                <a:cs typeface="Times New Roman"/>
              </a:rPr>
              <a:t>on</a:t>
            </a:r>
            <a:r>
              <a:rPr sz="1200" spc="-45" dirty="0">
                <a:solidFill>
                  <a:srgbClr val="212121"/>
                </a:solidFill>
                <a:latin typeface="Times New Roman"/>
                <a:cs typeface="Times New Roman"/>
              </a:rPr>
              <a:t> </a:t>
            </a:r>
            <a:r>
              <a:rPr sz="1200" spc="-5" dirty="0">
                <a:solidFill>
                  <a:srgbClr val="212121"/>
                </a:solidFill>
                <a:latin typeface="Times New Roman"/>
                <a:cs typeface="Times New Roman"/>
              </a:rPr>
              <a:t>each</a:t>
            </a:r>
            <a:r>
              <a:rPr sz="1200" spc="-45" dirty="0">
                <a:solidFill>
                  <a:srgbClr val="212121"/>
                </a:solidFill>
                <a:latin typeface="Times New Roman"/>
                <a:cs typeface="Times New Roman"/>
              </a:rPr>
              <a:t> </a:t>
            </a:r>
            <a:r>
              <a:rPr sz="1200" dirty="0">
                <a:solidFill>
                  <a:srgbClr val="212121"/>
                </a:solidFill>
                <a:latin typeface="Times New Roman"/>
                <a:cs typeface="Times New Roman"/>
              </a:rPr>
              <a:t>build</a:t>
            </a:r>
            <a:r>
              <a:rPr sz="1200" spc="-40" dirty="0">
                <a:solidFill>
                  <a:srgbClr val="212121"/>
                </a:solidFill>
                <a:latin typeface="Times New Roman"/>
                <a:cs typeface="Times New Roman"/>
              </a:rPr>
              <a:t> </a:t>
            </a:r>
            <a:r>
              <a:rPr sz="1200" dirty="0">
                <a:solidFill>
                  <a:srgbClr val="212121"/>
                </a:solidFill>
                <a:latin typeface="Times New Roman"/>
                <a:cs typeface="Times New Roman"/>
              </a:rPr>
              <a:t>to</a:t>
            </a:r>
            <a:r>
              <a:rPr sz="1200" spc="-45" dirty="0">
                <a:solidFill>
                  <a:srgbClr val="212121"/>
                </a:solidFill>
                <a:latin typeface="Times New Roman"/>
                <a:cs typeface="Times New Roman"/>
              </a:rPr>
              <a:t> </a:t>
            </a:r>
            <a:r>
              <a:rPr sz="1200" dirty="0">
                <a:solidFill>
                  <a:srgbClr val="212121"/>
                </a:solidFill>
                <a:latin typeface="Times New Roman"/>
                <a:cs typeface="Times New Roman"/>
              </a:rPr>
              <a:t>test</a:t>
            </a:r>
            <a:r>
              <a:rPr sz="1200" spc="-55" dirty="0">
                <a:solidFill>
                  <a:srgbClr val="212121"/>
                </a:solidFill>
                <a:latin typeface="Times New Roman"/>
                <a:cs typeface="Times New Roman"/>
              </a:rPr>
              <a:t> </a:t>
            </a:r>
            <a:r>
              <a:rPr sz="1200" spc="-5" dirty="0">
                <a:solidFill>
                  <a:srgbClr val="212121"/>
                </a:solidFill>
                <a:latin typeface="Times New Roman"/>
                <a:cs typeface="Times New Roman"/>
              </a:rPr>
              <a:t>software</a:t>
            </a:r>
            <a:r>
              <a:rPr sz="1200" spc="-55" dirty="0">
                <a:solidFill>
                  <a:srgbClr val="212121"/>
                </a:solidFill>
                <a:latin typeface="Times New Roman"/>
                <a:cs typeface="Times New Roman"/>
              </a:rPr>
              <a:t> </a:t>
            </a:r>
            <a:r>
              <a:rPr sz="1200" spc="-5" dirty="0">
                <a:solidFill>
                  <a:srgbClr val="212121"/>
                </a:solidFill>
                <a:latin typeface="Times New Roman"/>
                <a:cs typeface="Times New Roman"/>
              </a:rPr>
              <a:t>functionalities.</a:t>
            </a:r>
            <a:r>
              <a:rPr sz="1200" spc="-40" dirty="0">
                <a:solidFill>
                  <a:srgbClr val="212121"/>
                </a:solidFill>
                <a:latin typeface="Times New Roman"/>
                <a:cs typeface="Times New Roman"/>
              </a:rPr>
              <a:t> </a:t>
            </a:r>
            <a:r>
              <a:rPr sz="1200" dirty="0">
                <a:solidFill>
                  <a:srgbClr val="212121"/>
                </a:solidFill>
                <a:latin typeface="Times New Roman"/>
                <a:cs typeface="Times New Roman"/>
              </a:rPr>
              <a:t>Smoke  testing is also known </a:t>
            </a:r>
            <a:r>
              <a:rPr sz="1200" spc="-5" dirty="0">
                <a:solidFill>
                  <a:srgbClr val="212121"/>
                </a:solidFill>
                <a:latin typeface="Times New Roman"/>
                <a:cs typeface="Times New Roman"/>
              </a:rPr>
              <a:t>as </a:t>
            </a:r>
            <a:r>
              <a:rPr sz="1200" dirty="0">
                <a:solidFill>
                  <a:srgbClr val="212121"/>
                </a:solidFill>
                <a:latin typeface="Times New Roman"/>
                <a:cs typeface="Times New Roman"/>
              </a:rPr>
              <a:t>“</a:t>
            </a:r>
            <a:r>
              <a:rPr sz="1200" b="1" u="heavy" dirty="0">
                <a:solidFill>
                  <a:srgbClr val="212121"/>
                </a:solidFill>
                <a:uFill>
                  <a:solidFill>
                    <a:srgbClr val="212121"/>
                  </a:solidFill>
                </a:uFill>
                <a:latin typeface="Times New Roman"/>
                <a:cs typeface="Times New Roman"/>
              </a:rPr>
              <a:t>Build </a:t>
            </a:r>
            <a:r>
              <a:rPr sz="1200" b="1" u="heavy" spc="-5" dirty="0">
                <a:solidFill>
                  <a:srgbClr val="212121"/>
                </a:solidFill>
                <a:uFill>
                  <a:solidFill>
                    <a:srgbClr val="212121"/>
                  </a:solidFill>
                </a:uFill>
                <a:latin typeface="Times New Roman"/>
                <a:cs typeface="Times New Roman"/>
              </a:rPr>
              <a:t>Verification Testing” </a:t>
            </a:r>
            <a:r>
              <a:rPr sz="1200" b="1" u="heavy" dirty="0">
                <a:solidFill>
                  <a:srgbClr val="212121"/>
                </a:solidFill>
                <a:uFill>
                  <a:solidFill>
                    <a:srgbClr val="212121"/>
                  </a:solidFill>
                </a:uFill>
                <a:latin typeface="Times New Roman"/>
                <a:cs typeface="Times New Roman"/>
              </a:rPr>
              <a:t>or “Confidence</a:t>
            </a:r>
            <a:r>
              <a:rPr sz="1200" b="1" u="heavy" spc="-10" dirty="0">
                <a:solidFill>
                  <a:srgbClr val="212121"/>
                </a:solidFill>
                <a:uFill>
                  <a:solidFill>
                    <a:srgbClr val="212121"/>
                  </a:solidFill>
                </a:uFill>
                <a:latin typeface="Times New Roman"/>
                <a:cs typeface="Times New Roman"/>
              </a:rPr>
              <a:t> </a:t>
            </a:r>
            <a:r>
              <a:rPr sz="1200" b="1" u="heavy" spc="-5" dirty="0">
                <a:solidFill>
                  <a:srgbClr val="212121"/>
                </a:solidFill>
                <a:uFill>
                  <a:solidFill>
                    <a:srgbClr val="212121"/>
                  </a:solidFill>
                </a:uFill>
                <a:latin typeface="Times New Roman"/>
                <a:cs typeface="Times New Roman"/>
              </a:rPr>
              <a:t>Testing</a:t>
            </a:r>
            <a:r>
              <a:rPr sz="1200" spc="-5" dirty="0">
                <a:solidFill>
                  <a:srgbClr val="212121"/>
                </a:solidFill>
                <a:latin typeface="Times New Roman"/>
                <a:cs typeface="Times New Roman"/>
              </a:rPr>
              <a:t>.”</a:t>
            </a:r>
            <a:endParaRPr sz="1200" dirty="0">
              <a:latin typeface="Times New Roman"/>
              <a:cs typeface="Times New Roman"/>
            </a:endParaRPr>
          </a:p>
          <a:p>
            <a:pPr marL="12700" algn="just">
              <a:lnSpc>
                <a:spcPct val="100000"/>
              </a:lnSpc>
              <a:spcBef>
                <a:spcPts val="145"/>
              </a:spcBef>
            </a:pPr>
            <a:r>
              <a:rPr sz="1200" spc="-10" dirty="0">
                <a:latin typeface="Times New Roman"/>
                <a:cs typeface="Times New Roman"/>
              </a:rPr>
              <a:t>In </a:t>
            </a:r>
            <a:r>
              <a:rPr sz="1200" spc="-5" dirty="0">
                <a:latin typeface="Times New Roman"/>
                <a:cs typeface="Times New Roman"/>
              </a:rPr>
              <a:t>essence, </a:t>
            </a:r>
            <a:r>
              <a:rPr sz="1200" dirty="0">
                <a:latin typeface="Times New Roman"/>
                <a:cs typeface="Times New Roman"/>
              </a:rPr>
              <a:t>the </a:t>
            </a:r>
            <a:r>
              <a:rPr sz="1200" spc="-5" dirty="0">
                <a:latin typeface="Times New Roman"/>
                <a:cs typeface="Times New Roman"/>
              </a:rPr>
              <a:t>smoke-testing approach </a:t>
            </a:r>
            <a:r>
              <a:rPr sz="1200" dirty="0">
                <a:latin typeface="Times New Roman"/>
                <a:cs typeface="Times New Roman"/>
              </a:rPr>
              <a:t>encompasses the </a:t>
            </a:r>
            <a:r>
              <a:rPr sz="1200" spc="-5" dirty="0">
                <a:latin typeface="Times New Roman"/>
                <a:cs typeface="Times New Roman"/>
              </a:rPr>
              <a:t>following</a:t>
            </a:r>
            <a:r>
              <a:rPr sz="1200" spc="35" dirty="0">
                <a:latin typeface="Times New Roman"/>
                <a:cs typeface="Times New Roman"/>
              </a:rPr>
              <a:t> </a:t>
            </a:r>
            <a:r>
              <a:rPr sz="1200" spc="-5" dirty="0">
                <a:latin typeface="Times New Roman"/>
                <a:cs typeface="Times New Roman"/>
              </a:rPr>
              <a:t>activities:</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spc="-5" dirty="0">
                <a:latin typeface="Times New Roman"/>
                <a:cs typeface="Times New Roman"/>
              </a:rPr>
              <a:t>Software</a:t>
            </a:r>
            <a:r>
              <a:rPr sz="1200" spc="135" dirty="0">
                <a:latin typeface="Times New Roman"/>
                <a:cs typeface="Times New Roman"/>
              </a:rPr>
              <a:t> </a:t>
            </a:r>
            <a:r>
              <a:rPr sz="1200" spc="-5" dirty="0">
                <a:latin typeface="Times New Roman"/>
                <a:cs typeface="Times New Roman"/>
              </a:rPr>
              <a:t>components</a:t>
            </a:r>
            <a:r>
              <a:rPr sz="1200" spc="140" dirty="0">
                <a:latin typeface="Times New Roman"/>
                <a:cs typeface="Times New Roman"/>
              </a:rPr>
              <a:t> </a:t>
            </a:r>
            <a:r>
              <a:rPr sz="1200" dirty="0">
                <a:latin typeface="Times New Roman"/>
                <a:cs typeface="Times New Roman"/>
              </a:rPr>
              <a:t>that</a:t>
            </a:r>
            <a:r>
              <a:rPr sz="1200" spc="140" dirty="0">
                <a:latin typeface="Times New Roman"/>
                <a:cs typeface="Times New Roman"/>
              </a:rPr>
              <a:t> </a:t>
            </a:r>
            <a:r>
              <a:rPr sz="1200" spc="-5" dirty="0">
                <a:latin typeface="Times New Roman"/>
                <a:cs typeface="Times New Roman"/>
              </a:rPr>
              <a:t>have</a:t>
            </a:r>
            <a:r>
              <a:rPr sz="1200" spc="135" dirty="0">
                <a:latin typeface="Times New Roman"/>
                <a:cs typeface="Times New Roman"/>
              </a:rPr>
              <a:t> </a:t>
            </a:r>
            <a:r>
              <a:rPr sz="1200" dirty="0">
                <a:latin typeface="Times New Roman"/>
                <a:cs typeface="Times New Roman"/>
              </a:rPr>
              <a:t>been</a:t>
            </a:r>
            <a:r>
              <a:rPr sz="1200" spc="140" dirty="0">
                <a:latin typeface="Times New Roman"/>
                <a:cs typeface="Times New Roman"/>
              </a:rPr>
              <a:t> </a:t>
            </a:r>
            <a:r>
              <a:rPr sz="1200" spc="-5" dirty="0">
                <a:latin typeface="Times New Roman"/>
                <a:cs typeface="Times New Roman"/>
              </a:rPr>
              <a:t>translated</a:t>
            </a:r>
            <a:r>
              <a:rPr sz="1200" spc="140" dirty="0">
                <a:latin typeface="Times New Roman"/>
                <a:cs typeface="Times New Roman"/>
              </a:rPr>
              <a:t> </a:t>
            </a:r>
            <a:r>
              <a:rPr sz="1200" dirty="0">
                <a:latin typeface="Times New Roman"/>
                <a:cs typeface="Times New Roman"/>
              </a:rPr>
              <a:t>into</a:t>
            </a:r>
            <a:r>
              <a:rPr sz="1200" spc="135" dirty="0">
                <a:latin typeface="Times New Roman"/>
                <a:cs typeface="Times New Roman"/>
              </a:rPr>
              <a:t> </a:t>
            </a:r>
            <a:r>
              <a:rPr sz="1200" spc="-5" dirty="0">
                <a:latin typeface="Times New Roman"/>
                <a:cs typeface="Times New Roman"/>
              </a:rPr>
              <a:t>code</a:t>
            </a:r>
            <a:r>
              <a:rPr sz="1200" spc="135" dirty="0">
                <a:latin typeface="Times New Roman"/>
                <a:cs typeface="Times New Roman"/>
              </a:rPr>
              <a:t> </a:t>
            </a:r>
            <a:r>
              <a:rPr sz="1200" dirty="0">
                <a:latin typeface="Times New Roman"/>
                <a:cs typeface="Times New Roman"/>
              </a:rPr>
              <a:t>are</a:t>
            </a:r>
            <a:r>
              <a:rPr sz="1200" spc="130" dirty="0">
                <a:latin typeface="Times New Roman"/>
                <a:cs typeface="Times New Roman"/>
              </a:rPr>
              <a:t> </a:t>
            </a:r>
            <a:r>
              <a:rPr sz="1200" spc="-5" dirty="0">
                <a:latin typeface="Times New Roman"/>
                <a:cs typeface="Times New Roman"/>
              </a:rPr>
              <a:t>integrated</a:t>
            </a:r>
            <a:r>
              <a:rPr sz="1200" spc="135" dirty="0">
                <a:latin typeface="Times New Roman"/>
                <a:cs typeface="Times New Roman"/>
              </a:rPr>
              <a:t> </a:t>
            </a:r>
            <a:r>
              <a:rPr sz="1200" dirty="0">
                <a:latin typeface="Times New Roman"/>
                <a:cs typeface="Times New Roman"/>
              </a:rPr>
              <a:t>into</a:t>
            </a:r>
            <a:r>
              <a:rPr sz="1200" spc="140" dirty="0">
                <a:latin typeface="Times New Roman"/>
                <a:cs typeface="Times New Roman"/>
              </a:rPr>
              <a:t> </a:t>
            </a:r>
            <a:r>
              <a:rPr sz="1200" dirty="0">
                <a:latin typeface="Times New Roman"/>
                <a:cs typeface="Times New Roman"/>
              </a:rPr>
              <a:t>a</a:t>
            </a:r>
            <a:r>
              <a:rPr sz="1200" spc="170" dirty="0">
                <a:latin typeface="Times New Roman"/>
                <a:cs typeface="Times New Roman"/>
              </a:rPr>
              <a:t> </a:t>
            </a:r>
            <a:r>
              <a:rPr sz="1200" i="1" dirty="0">
                <a:latin typeface="Times New Roman"/>
                <a:cs typeface="Times New Roman"/>
              </a:rPr>
              <a:t>build.</a:t>
            </a:r>
            <a:r>
              <a:rPr sz="1200" i="1" spc="140" dirty="0">
                <a:latin typeface="Times New Roman"/>
                <a:cs typeface="Times New Roman"/>
              </a:rPr>
              <a:t> </a:t>
            </a:r>
            <a:r>
              <a:rPr sz="1200" spc="-5" dirty="0">
                <a:latin typeface="Times New Roman"/>
                <a:cs typeface="Times New Roman"/>
              </a:rPr>
              <a:t>A</a:t>
            </a:r>
            <a:endParaRPr sz="1200" dirty="0">
              <a:latin typeface="Times New Roman"/>
              <a:cs typeface="Times New Roman"/>
            </a:endParaRPr>
          </a:p>
          <a:p>
            <a:pPr marL="469265" marR="7620">
              <a:lnSpc>
                <a:spcPct val="110000"/>
              </a:lnSpc>
              <a:spcBef>
                <a:spcPts val="10"/>
              </a:spcBef>
            </a:pPr>
            <a:r>
              <a:rPr sz="1200" dirty="0">
                <a:latin typeface="Times New Roman"/>
                <a:cs typeface="Times New Roman"/>
              </a:rPr>
              <a:t>build </a:t>
            </a:r>
            <a:r>
              <a:rPr sz="1200" spc="-5" dirty="0">
                <a:latin typeface="Times New Roman"/>
                <a:cs typeface="Times New Roman"/>
              </a:rPr>
              <a:t>includes all data </a:t>
            </a:r>
            <a:r>
              <a:rPr sz="1200" dirty="0">
                <a:latin typeface="Times New Roman"/>
                <a:cs typeface="Times New Roman"/>
              </a:rPr>
              <a:t>files, </a:t>
            </a:r>
            <a:r>
              <a:rPr sz="1200" spc="-5" dirty="0">
                <a:latin typeface="Times New Roman"/>
                <a:cs typeface="Times New Roman"/>
              </a:rPr>
              <a:t>libraries, reusable modules, and engineered </a:t>
            </a:r>
            <a:r>
              <a:rPr sz="1200" dirty="0">
                <a:latin typeface="Times New Roman"/>
                <a:cs typeface="Times New Roman"/>
              </a:rPr>
              <a:t>components that  </a:t>
            </a:r>
            <a:r>
              <a:rPr sz="1200" spc="-5" dirty="0">
                <a:latin typeface="Times New Roman"/>
                <a:cs typeface="Times New Roman"/>
              </a:rPr>
              <a:t>are required </a:t>
            </a:r>
            <a:r>
              <a:rPr sz="1200" dirty="0">
                <a:latin typeface="Times New Roman"/>
                <a:cs typeface="Times New Roman"/>
              </a:rPr>
              <a:t>to implement one or more product</a:t>
            </a:r>
            <a:r>
              <a:rPr sz="1200" spc="-30" dirty="0">
                <a:latin typeface="Times New Roman"/>
                <a:cs typeface="Times New Roman"/>
              </a:rPr>
              <a:t> </a:t>
            </a:r>
            <a:r>
              <a:rPr sz="1200" dirty="0">
                <a:latin typeface="Times New Roman"/>
                <a:cs typeface="Times New Roman"/>
              </a:rPr>
              <a:t>functions.</a:t>
            </a:r>
          </a:p>
          <a:p>
            <a:pPr marL="469265" marR="5715" indent="-228600">
              <a:lnSpc>
                <a:spcPct val="110000"/>
              </a:lnSpc>
              <a:buAutoNum type="arabicPeriod" startAt="2"/>
              <a:tabLst>
                <a:tab pos="469900" algn="l"/>
              </a:tabLst>
            </a:pPr>
            <a:r>
              <a:rPr sz="1200" spc="-5" dirty="0">
                <a:latin typeface="Times New Roman"/>
                <a:cs typeface="Times New Roman"/>
              </a:rPr>
              <a:t>A series </a:t>
            </a:r>
            <a:r>
              <a:rPr sz="1200" dirty="0">
                <a:latin typeface="Times New Roman"/>
                <a:cs typeface="Times New Roman"/>
              </a:rPr>
              <a:t>of </a:t>
            </a:r>
            <a:r>
              <a:rPr sz="1200" spc="-5" dirty="0">
                <a:latin typeface="Times New Roman"/>
                <a:cs typeface="Times New Roman"/>
              </a:rPr>
              <a:t>tests is designed </a:t>
            </a:r>
            <a:r>
              <a:rPr sz="1200" dirty="0">
                <a:latin typeface="Times New Roman"/>
                <a:cs typeface="Times New Roman"/>
              </a:rPr>
              <a:t>to expose </a:t>
            </a:r>
            <a:r>
              <a:rPr sz="1200" spc="-5" dirty="0">
                <a:latin typeface="Times New Roman"/>
                <a:cs typeface="Times New Roman"/>
              </a:rPr>
              <a:t>errors </a:t>
            </a:r>
            <a:r>
              <a:rPr sz="1200" dirty="0">
                <a:latin typeface="Times New Roman"/>
                <a:cs typeface="Times New Roman"/>
              </a:rPr>
              <a:t>that </a:t>
            </a:r>
            <a:r>
              <a:rPr sz="1200" spc="-5" dirty="0">
                <a:latin typeface="Times New Roman"/>
                <a:cs typeface="Times New Roman"/>
              </a:rPr>
              <a:t>will keep </a:t>
            </a:r>
            <a:r>
              <a:rPr sz="1200" dirty="0">
                <a:latin typeface="Times New Roman"/>
                <a:cs typeface="Times New Roman"/>
              </a:rPr>
              <a:t>the build </a:t>
            </a:r>
            <a:r>
              <a:rPr sz="1200" spc="-5" dirty="0">
                <a:latin typeface="Times New Roman"/>
                <a:cs typeface="Times New Roman"/>
              </a:rPr>
              <a:t>from </a:t>
            </a:r>
            <a:r>
              <a:rPr sz="1200" dirty="0">
                <a:latin typeface="Times New Roman"/>
                <a:cs typeface="Times New Roman"/>
              </a:rPr>
              <a:t>properly  </a:t>
            </a:r>
            <a:r>
              <a:rPr sz="1200" spc="-5" dirty="0">
                <a:latin typeface="Times New Roman"/>
                <a:cs typeface="Times New Roman"/>
              </a:rPr>
              <a:t>performing</a:t>
            </a:r>
            <a:r>
              <a:rPr sz="1200" spc="35" dirty="0">
                <a:latin typeface="Times New Roman"/>
                <a:cs typeface="Times New Roman"/>
              </a:rPr>
              <a:t> </a:t>
            </a:r>
            <a:r>
              <a:rPr sz="1200" dirty="0">
                <a:latin typeface="Times New Roman"/>
                <a:cs typeface="Times New Roman"/>
              </a:rPr>
              <a:t>its</a:t>
            </a:r>
            <a:r>
              <a:rPr sz="1200" spc="65" dirty="0">
                <a:latin typeface="Times New Roman"/>
                <a:cs typeface="Times New Roman"/>
              </a:rPr>
              <a:t> </a:t>
            </a:r>
            <a:r>
              <a:rPr sz="1200" spc="-5" dirty="0">
                <a:latin typeface="Times New Roman"/>
                <a:cs typeface="Times New Roman"/>
              </a:rPr>
              <a:t>function.</a:t>
            </a:r>
            <a:r>
              <a:rPr sz="1200" spc="6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intent</a:t>
            </a:r>
            <a:r>
              <a:rPr sz="1200" spc="55" dirty="0">
                <a:latin typeface="Times New Roman"/>
                <a:cs typeface="Times New Roman"/>
              </a:rPr>
              <a:t> </a:t>
            </a:r>
            <a:r>
              <a:rPr sz="1200" spc="-5" dirty="0">
                <a:latin typeface="Times New Roman"/>
                <a:cs typeface="Times New Roman"/>
              </a:rPr>
              <a:t>should</a:t>
            </a:r>
            <a:r>
              <a:rPr sz="1200" spc="50" dirty="0">
                <a:latin typeface="Times New Roman"/>
                <a:cs typeface="Times New Roman"/>
              </a:rPr>
              <a:t> </a:t>
            </a:r>
            <a:r>
              <a:rPr sz="1200" spc="5" dirty="0">
                <a:latin typeface="Times New Roman"/>
                <a:cs typeface="Times New Roman"/>
              </a:rPr>
              <a:t>be</a:t>
            </a:r>
            <a:r>
              <a:rPr sz="1200" spc="50"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uncover</a:t>
            </a:r>
            <a:r>
              <a:rPr sz="1200" spc="60" dirty="0">
                <a:latin typeface="Times New Roman"/>
                <a:cs typeface="Times New Roman"/>
              </a:rPr>
              <a:t> </a:t>
            </a:r>
            <a:r>
              <a:rPr sz="1200" spc="-5" dirty="0">
                <a:latin typeface="Times New Roman"/>
                <a:cs typeface="Times New Roman"/>
              </a:rPr>
              <a:t>“show-stopper”</a:t>
            </a:r>
            <a:r>
              <a:rPr sz="1200" spc="55" dirty="0">
                <a:latin typeface="Times New Roman"/>
                <a:cs typeface="Times New Roman"/>
              </a:rPr>
              <a:t> </a:t>
            </a:r>
            <a:r>
              <a:rPr sz="1200" spc="-5" dirty="0">
                <a:latin typeface="Times New Roman"/>
                <a:cs typeface="Times New Roman"/>
              </a:rPr>
              <a:t>errors</a:t>
            </a:r>
            <a:r>
              <a:rPr sz="1200" spc="45" dirty="0">
                <a:latin typeface="Times New Roman"/>
                <a:cs typeface="Times New Roman"/>
              </a:rPr>
              <a:t> </a:t>
            </a:r>
            <a:r>
              <a:rPr sz="1200" dirty="0">
                <a:latin typeface="Times New Roman"/>
                <a:cs typeface="Times New Roman"/>
              </a:rPr>
              <a:t>that</a:t>
            </a:r>
            <a:r>
              <a:rPr sz="1200" spc="65" dirty="0">
                <a:latin typeface="Times New Roman"/>
                <a:cs typeface="Times New Roman"/>
              </a:rPr>
              <a:t> </a:t>
            </a:r>
            <a:r>
              <a:rPr sz="1200" dirty="0">
                <a:latin typeface="Times New Roman"/>
                <a:cs typeface="Times New Roman"/>
              </a:rPr>
              <a:t>have</a:t>
            </a:r>
          </a:p>
          <a:p>
            <a:pPr marL="469265">
              <a:lnSpc>
                <a:spcPct val="100000"/>
              </a:lnSpc>
              <a:spcBef>
                <a:spcPts val="155"/>
              </a:spcBef>
            </a:pPr>
            <a:r>
              <a:rPr sz="1200" dirty="0">
                <a:latin typeface="Times New Roman"/>
                <a:cs typeface="Times New Roman"/>
              </a:rPr>
              <a:t>the </a:t>
            </a:r>
            <a:r>
              <a:rPr sz="1200" spc="-5" dirty="0">
                <a:latin typeface="Times New Roman"/>
                <a:cs typeface="Times New Roman"/>
              </a:rPr>
              <a:t>highest </a:t>
            </a:r>
            <a:r>
              <a:rPr sz="1200" dirty="0">
                <a:latin typeface="Times New Roman"/>
                <a:cs typeface="Times New Roman"/>
              </a:rPr>
              <a:t>likelihood of </a:t>
            </a:r>
            <a:r>
              <a:rPr sz="1200" spc="-5" dirty="0">
                <a:latin typeface="Times New Roman"/>
                <a:cs typeface="Times New Roman"/>
              </a:rPr>
              <a:t>throwing </a:t>
            </a:r>
            <a:r>
              <a:rPr sz="1200" dirty="0">
                <a:latin typeface="Times New Roman"/>
                <a:cs typeface="Times New Roman"/>
              </a:rPr>
              <a:t>the software </a:t>
            </a:r>
            <a:r>
              <a:rPr sz="1200" spc="-5" dirty="0">
                <a:latin typeface="Times New Roman"/>
                <a:cs typeface="Times New Roman"/>
              </a:rPr>
              <a:t>project </a:t>
            </a:r>
            <a:r>
              <a:rPr sz="1200" dirty="0">
                <a:latin typeface="Times New Roman"/>
                <a:cs typeface="Times New Roman"/>
              </a:rPr>
              <a:t>behind</a:t>
            </a:r>
            <a:r>
              <a:rPr sz="1200" spc="5" dirty="0">
                <a:latin typeface="Times New Roman"/>
                <a:cs typeface="Times New Roman"/>
              </a:rPr>
              <a:t> </a:t>
            </a:r>
            <a:r>
              <a:rPr sz="1200" spc="-5" dirty="0">
                <a:latin typeface="Times New Roman"/>
                <a:cs typeface="Times New Roman"/>
              </a:rPr>
              <a:t>schedule.</a:t>
            </a:r>
            <a:endParaRPr sz="1200" dirty="0">
              <a:latin typeface="Times New Roman"/>
              <a:cs typeface="Times New Roman"/>
            </a:endParaRPr>
          </a:p>
          <a:p>
            <a:pPr marL="469265" marR="9525" indent="-228600">
              <a:lnSpc>
                <a:spcPct val="110000"/>
              </a:lnSpc>
              <a:buAutoNum type="arabicPeriod" startAt="3"/>
              <a:tabLst>
                <a:tab pos="469900" algn="l"/>
              </a:tabLst>
            </a:pPr>
            <a:r>
              <a:rPr sz="1200" dirty="0">
                <a:latin typeface="Times New Roman"/>
                <a:cs typeface="Times New Roman"/>
              </a:rPr>
              <a:t>The build </a:t>
            </a:r>
            <a:r>
              <a:rPr sz="1200" spc="-5" dirty="0">
                <a:latin typeface="Times New Roman"/>
                <a:cs typeface="Times New Roman"/>
              </a:rPr>
              <a:t>is integrated </a:t>
            </a:r>
            <a:r>
              <a:rPr sz="1200" dirty="0">
                <a:latin typeface="Times New Roman"/>
                <a:cs typeface="Times New Roman"/>
              </a:rPr>
              <a:t>with other builds, </a:t>
            </a:r>
            <a:r>
              <a:rPr sz="1200" spc="-5" dirty="0">
                <a:latin typeface="Times New Roman"/>
                <a:cs typeface="Times New Roman"/>
              </a:rPr>
              <a:t>and the entire product </a:t>
            </a:r>
            <a:r>
              <a:rPr sz="1200" dirty="0">
                <a:latin typeface="Times New Roman"/>
                <a:cs typeface="Times New Roman"/>
              </a:rPr>
              <a:t>(in </a:t>
            </a:r>
            <a:r>
              <a:rPr sz="1200" spc="-5" dirty="0">
                <a:latin typeface="Times New Roman"/>
                <a:cs typeface="Times New Roman"/>
              </a:rPr>
              <a:t>its current form) is  </a:t>
            </a:r>
            <a:r>
              <a:rPr sz="1200" dirty="0">
                <a:latin typeface="Times New Roman"/>
                <a:cs typeface="Times New Roman"/>
              </a:rPr>
              <a:t>smoke </a:t>
            </a:r>
            <a:r>
              <a:rPr sz="1200" spc="-5" dirty="0">
                <a:latin typeface="Times New Roman"/>
                <a:cs typeface="Times New Roman"/>
              </a:rPr>
              <a:t>tested daily. </a:t>
            </a:r>
            <a:r>
              <a:rPr sz="1200" dirty="0">
                <a:latin typeface="Times New Roman"/>
                <a:cs typeface="Times New Roman"/>
              </a:rPr>
              <a:t>The </a:t>
            </a:r>
            <a:r>
              <a:rPr sz="1200" spc="-5" dirty="0">
                <a:latin typeface="Times New Roman"/>
                <a:cs typeface="Times New Roman"/>
              </a:rPr>
              <a:t>integration approach </a:t>
            </a:r>
            <a:r>
              <a:rPr sz="1200" spc="5" dirty="0">
                <a:latin typeface="Times New Roman"/>
                <a:cs typeface="Times New Roman"/>
              </a:rPr>
              <a:t>may </a:t>
            </a:r>
            <a:r>
              <a:rPr sz="1200" dirty="0">
                <a:latin typeface="Times New Roman"/>
                <a:cs typeface="Times New Roman"/>
              </a:rPr>
              <a:t>be top down or bottom</a:t>
            </a:r>
            <a:r>
              <a:rPr sz="1200" spc="-15" dirty="0">
                <a:latin typeface="Times New Roman"/>
                <a:cs typeface="Times New Roman"/>
              </a:rPr>
              <a:t> </a:t>
            </a:r>
            <a:r>
              <a:rPr sz="1200" dirty="0">
                <a:latin typeface="Times New Roman"/>
                <a:cs typeface="Times New Roman"/>
              </a:rPr>
              <a:t>up.</a:t>
            </a:r>
          </a:p>
          <a:p>
            <a:pPr marL="469265" indent="-228600">
              <a:lnSpc>
                <a:spcPct val="100000"/>
              </a:lnSpc>
              <a:spcBef>
                <a:spcPts val="229"/>
              </a:spcBef>
              <a:buFont typeface="Symbol"/>
              <a:buChar char=""/>
              <a:tabLst>
                <a:tab pos="469265" algn="l"/>
                <a:tab pos="469900" algn="l"/>
              </a:tabLst>
            </a:pPr>
            <a:r>
              <a:rPr sz="1200" dirty="0">
                <a:latin typeface="Times New Roman"/>
                <a:cs typeface="Times New Roman"/>
              </a:rPr>
              <a:t>The smoke test should </a:t>
            </a:r>
            <a:r>
              <a:rPr sz="1200" spc="-5" dirty="0">
                <a:latin typeface="Times New Roman"/>
                <a:cs typeface="Times New Roman"/>
              </a:rPr>
              <a:t>exercise </a:t>
            </a:r>
            <a:r>
              <a:rPr sz="1200" dirty="0">
                <a:latin typeface="Times New Roman"/>
                <a:cs typeface="Times New Roman"/>
              </a:rPr>
              <a:t>the </a:t>
            </a:r>
            <a:r>
              <a:rPr sz="1200" spc="-5" dirty="0">
                <a:latin typeface="Times New Roman"/>
                <a:cs typeface="Times New Roman"/>
              </a:rPr>
              <a:t>entire system </a:t>
            </a:r>
            <a:r>
              <a:rPr sz="1200" dirty="0">
                <a:latin typeface="Times New Roman"/>
                <a:cs typeface="Times New Roman"/>
              </a:rPr>
              <a:t>from </a:t>
            </a:r>
            <a:r>
              <a:rPr sz="1200" spc="-5" dirty="0">
                <a:latin typeface="Times New Roman"/>
                <a:cs typeface="Times New Roman"/>
              </a:rPr>
              <a:t>end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end</a:t>
            </a:r>
          </a:p>
          <a:p>
            <a:pPr marL="469265" marR="6350" indent="-228600" algn="just">
              <a:lnSpc>
                <a:spcPct val="110000"/>
              </a:lnSpc>
              <a:spcBef>
                <a:spcPts val="100"/>
              </a:spcBef>
              <a:buFont typeface="Symbol"/>
              <a:buChar char=""/>
              <a:tabLst>
                <a:tab pos="469900" algn="l"/>
              </a:tabLst>
            </a:pPr>
            <a:r>
              <a:rPr sz="1200" dirty="0">
                <a:latin typeface="Times New Roman"/>
                <a:cs typeface="Times New Roman"/>
              </a:rPr>
              <a:t>Smoke testing </a:t>
            </a:r>
            <a:r>
              <a:rPr sz="1200" spc="-5" dirty="0">
                <a:latin typeface="Times New Roman"/>
                <a:cs typeface="Times New Roman"/>
              </a:rPr>
              <a:t>provides </a:t>
            </a:r>
            <a:r>
              <a:rPr sz="1200" dirty="0">
                <a:latin typeface="Times New Roman"/>
                <a:cs typeface="Times New Roman"/>
              </a:rPr>
              <a:t>a number of benefits </a:t>
            </a:r>
            <a:r>
              <a:rPr sz="1200" spc="-5" dirty="0">
                <a:latin typeface="Times New Roman"/>
                <a:cs typeface="Times New Roman"/>
              </a:rPr>
              <a:t>when </a:t>
            </a:r>
            <a:r>
              <a:rPr sz="1200" dirty="0">
                <a:latin typeface="Times New Roman"/>
                <a:cs typeface="Times New Roman"/>
              </a:rPr>
              <a:t>it </a:t>
            </a:r>
            <a:r>
              <a:rPr sz="1200" spc="-5" dirty="0">
                <a:latin typeface="Times New Roman"/>
                <a:cs typeface="Times New Roman"/>
              </a:rPr>
              <a:t>is applied </a:t>
            </a:r>
            <a:r>
              <a:rPr sz="1200" dirty="0">
                <a:latin typeface="Times New Roman"/>
                <a:cs typeface="Times New Roman"/>
              </a:rPr>
              <a:t>on </a:t>
            </a:r>
            <a:r>
              <a:rPr sz="1200" spc="-5" dirty="0">
                <a:latin typeface="Times New Roman"/>
                <a:cs typeface="Times New Roman"/>
              </a:rPr>
              <a:t>complex,time-critical  software</a:t>
            </a:r>
            <a:r>
              <a:rPr sz="1200" spc="-15" dirty="0">
                <a:latin typeface="Times New Roman"/>
                <a:cs typeface="Times New Roman"/>
              </a:rPr>
              <a:t> </a:t>
            </a:r>
            <a:r>
              <a:rPr sz="1200" spc="-5" dirty="0">
                <a:latin typeface="Times New Roman"/>
                <a:cs typeface="Times New Roman"/>
              </a:rPr>
              <a:t>projects:</a:t>
            </a:r>
            <a:endParaRPr sz="1200" dirty="0">
              <a:latin typeface="Times New Roman"/>
              <a:cs typeface="Times New Roman"/>
            </a:endParaRPr>
          </a:p>
          <a:p>
            <a:pPr marL="469265" marR="5080" indent="-228600" algn="just">
              <a:lnSpc>
                <a:spcPct val="110400"/>
              </a:lnSpc>
              <a:spcBef>
                <a:spcPts val="75"/>
              </a:spcBef>
              <a:buFont typeface="Symbol"/>
              <a:buChar char=""/>
              <a:tabLst>
                <a:tab pos="469900" algn="l"/>
              </a:tabLst>
            </a:pPr>
            <a:r>
              <a:rPr sz="1200" b="1" i="1" u="heavy" spc="-5" dirty="0">
                <a:uFill>
                  <a:solidFill>
                    <a:srgbClr val="000000"/>
                  </a:solidFill>
                </a:uFill>
                <a:latin typeface="Times New Roman"/>
                <a:cs typeface="Times New Roman"/>
              </a:rPr>
              <a:t>Integration risk is </a:t>
            </a:r>
            <a:r>
              <a:rPr sz="1200" b="1" i="1" u="heavy" dirty="0">
                <a:uFill>
                  <a:solidFill>
                    <a:srgbClr val="000000"/>
                  </a:solidFill>
                </a:uFill>
                <a:latin typeface="Times New Roman"/>
                <a:cs typeface="Times New Roman"/>
              </a:rPr>
              <a:t>minimized</a:t>
            </a:r>
            <a:r>
              <a:rPr sz="1200" i="1" dirty="0">
                <a:latin typeface="Times New Roman"/>
                <a:cs typeface="Times New Roman"/>
              </a:rPr>
              <a:t>. </a:t>
            </a:r>
            <a:r>
              <a:rPr sz="1200" spc="-5" dirty="0">
                <a:latin typeface="Times New Roman"/>
                <a:cs typeface="Times New Roman"/>
              </a:rPr>
              <a:t>Because </a:t>
            </a:r>
            <a:r>
              <a:rPr sz="1200" dirty="0">
                <a:latin typeface="Times New Roman"/>
                <a:cs typeface="Times New Roman"/>
              </a:rPr>
              <a:t>smoke </a:t>
            </a:r>
            <a:r>
              <a:rPr sz="1200" spc="-5" dirty="0">
                <a:latin typeface="Times New Roman"/>
                <a:cs typeface="Times New Roman"/>
              </a:rPr>
              <a:t>tests are conducted daily, </a:t>
            </a:r>
            <a:r>
              <a:rPr sz="1200" dirty="0">
                <a:latin typeface="Times New Roman"/>
                <a:cs typeface="Times New Roman"/>
              </a:rPr>
              <a:t>incompatibilities  </a:t>
            </a:r>
            <a:r>
              <a:rPr sz="1200" spc="-5" dirty="0">
                <a:latin typeface="Times New Roman"/>
                <a:cs typeface="Times New Roman"/>
              </a:rPr>
              <a:t>and </a:t>
            </a:r>
            <a:r>
              <a:rPr sz="1200" dirty="0">
                <a:latin typeface="Times New Roman"/>
                <a:cs typeface="Times New Roman"/>
              </a:rPr>
              <a:t>other show-stopper </a:t>
            </a:r>
            <a:r>
              <a:rPr sz="1200" spc="-5" dirty="0">
                <a:latin typeface="Times New Roman"/>
                <a:cs typeface="Times New Roman"/>
              </a:rPr>
              <a:t>errors </a:t>
            </a:r>
            <a:r>
              <a:rPr sz="1200" dirty="0">
                <a:latin typeface="Times New Roman"/>
                <a:cs typeface="Times New Roman"/>
              </a:rPr>
              <a:t>are </a:t>
            </a:r>
            <a:r>
              <a:rPr sz="1200" spc="-5" dirty="0">
                <a:latin typeface="Times New Roman"/>
                <a:cs typeface="Times New Roman"/>
              </a:rPr>
              <a:t>uncovered early, </a:t>
            </a:r>
            <a:r>
              <a:rPr sz="1200" dirty="0">
                <a:latin typeface="Times New Roman"/>
                <a:cs typeface="Times New Roman"/>
              </a:rPr>
              <a:t>thereby </a:t>
            </a:r>
            <a:r>
              <a:rPr sz="1200" spc="-5" dirty="0">
                <a:latin typeface="Times New Roman"/>
                <a:cs typeface="Times New Roman"/>
              </a:rPr>
              <a:t>reducing </a:t>
            </a:r>
            <a:r>
              <a:rPr sz="1200" dirty="0">
                <a:latin typeface="Times New Roman"/>
                <a:cs typeface="Times New Roman"/>
              </a:rPr>
              <a:t>the </a:t>
            </a:r>
            <a:r>
              <a:rPr sz="1200" spc="-5" dirty="0">
                <a:latin typeface="Times New Roman"/>
                <a:cs typeface="Times New Roman"/>
              </a:rPr>
              <a:t>likelihood </a:t>
            </a:r>
            <a:r>
              <a:rPr sz="1200" dirty="0">
                <a:latin typeface="Times New Roman"/>
                <a:cs typeface="Times New Roman"/>
              </a:rPr>
              <a:t>of  </a:t>
            </a:r>
            <a:r>
              <a:rPr sz="1200" spc="-5" dirty="0">
                <a:latin typeface="Times New Roman"/>
                <a:cs typeface="Times New Roman"/>
              </a:rPr>
              <a:t>serious schedule </a:t>
            </a:r>
            <a:r>
              <a:rPr sz="1200" dirty="0">
                <a:latin typeface="Times New Roman"/>
                <a:cs typeface="Times New Roman"/>
              </a:rPr>
              <a:t>impact </a:t>
            </a:r>
            <a:r>
              <a:rPr sz="1200" spc="-5" dirty="0">
                <a:latin typeface="Times New Roman"/>
                <a:cs typeface="Times New Roman"/>
              </a:rPr>
              <a:t>when errors </a:t>
            </a:r>
            <a:r>
              <a:rPr sz="1200" dirty="0">
                <a:latin typeface="Times New Roman"/>
                <a:cs typeface="Times New Roman"/>
              </a:rPr>
              <a:t>are</a:t>
            </a:r>
            <a:r>
              <a:rPr sz="1200" spc="5" dirty="0">
                <a:latin typeface="Times New Roman"/>
                <a:cs typeface="Times New Roman"/>
              </a:rPr>
              <a:t> </a:t>
            </a:r>
            <a:r>
              <a:rPr sz="1200" dirty="0">
                <a:latin typeface="Times New Roman"/>
                <a:cs typeface="Times New Roman"/>
              </a:rPr>
              <a:t>uncovered.</a:t>
            </a:r>
          </a:p>
          <a:p>
            <a:pPr marL="469265" marR="6350" indent="-228600" algn="just">
              <a:lnSpc>
                <a:spcPct val="110800"/>
              </a:lnSpc>
              <a:spcBef>
                <a:spcPts val="75"/>
              </a:spcBef>
              <a:buFont typeface="Symbol"/>
              <a:buChar char=""/>
              <a:tabLst>
                <a:tab pos="469900" algn="l"/>
              </a:tabLst>
            </a:pPr>
            <a:r>
              <a:rPr sz="1200" b="1" i="1" u="heavy" spc="-5" dirty="0">
                <a:uFill>
                  <a:solidFill>
                    <a:srgbClr val="000000"/>
                  </a:solidFill>
                </a:uFill>
                <a:latin typeface="Times New Roman"/>
                <a:cs typeface="Times New Roman"/>
              </a:rPr>
              <a:t>The </a:t>
            </a:r>
            <a:r>
              <a:rPr sz="1200" b="1" i="1" u="heavy" dirty="0">
                <a:uFill>
                  <a:solidFill>
                    <a:srgbClr val="000000"/>
                  </a:solidFill>
                </a:uFill>
                <a:latin typeface="Times New Roman"/>
                <a:cs typeface="Times New Roman"/>
              </a:rPr>
              <a:t>quality of </a:t>
            </a:r>
            <a:r>
              <a:rPr sz="1200" b="1" i="1" u="heavy" spc="-5" dirty="0">
                <a:uFill>
                  <a:solidFill>
                    <a:srgbClr val="000000"/>
                  </a:solidFill>
                </a:uFill>
                <a:latin typeface="Times New Roman"/>
                <a:cs typeface="Times New Roman"/>
              </a:rPr>
              <a:t>the end product is </a:t>
            </a:r>
            <a:r>
              <a:rPr sz="1200" b="1" i="1" u="heavy" dirty="0">
                <a:uFill>
                  <a:solidFill>
                    <a:srgbClr val="000000"/>
                  </a:solidFill>
                </a:uFill>
                <a:latin typeface="Times New Roman"/>
                <a:cs typeface="Times New Roman"/>
              </a:rPr>
              <a:t>improved</a:t>
            </a:r>
            <a:r>
              <a:rPr sz="1200" i="1" dirty="0">
                <a:latin typeface="Times New Roman"/>
                <a:cs typeface="Times New Roman"/>
              </a:rPr>
              <a:t>. </a:t>
            </a:r>
            <a:r>
              <a:rPr sz="1200" spc="-5" dirty="0">
                <a:latin typeface="Times New Roman"/>
                <a:cs typeface="Times New Roman"/>
              </a:rPr>
              <a:t>Because </a:t>
            </a:r>
            <a:r>
              <a:rPr sz="1200" dirty="0">
                <a:latin typeface="Times New Roman"/>
                <a:cs typeface="Times New Roman"/>
              </a:rPr>
              <a:t>the </a:t>
            </a:r>
            <a:r>
              <a:rPr sz="1200" spc="-5" dirty="0">
                <a:latin typeface="Times New Roman"/>
                <a:cs typeface="Times New Roman"/>
              </a:rPr>
              <a:t>approach </a:t>
            </a:r>
            <a:r>
              <a:rPr sz="1200" dirty="0">
                <a:latin typeface="Times New Roman"/>
                <a:cs typeface="Times New Roman"/>
              </a:rPr>
              <a:t>is </a:t>
            </a:r>
            <a:r>
              <a:rPr sz="1200" spc="-5" dirty="0">
                <a:latin typeface="Times New Roman"/>
                <a:cs typeface="Times New Roman"/>
              </a:rPr>
              <a:t>construction  (integration) oriented, </a:t>
            </a:r>
            <a:r>
              <a:rPr sz="1200" dirty="0">
                <a:latin typeface="Times New Roman"/>
                <a:cs typeface="Times New Roman"/>
              </a:rPr>
              <a:t>smoke testing </a:t>
            </a:r>
            <a:r>
              <a:rPr sz="1200" spc="-5" dirty="0">
                <a:latin typeface="Times New Roman"/>
                <a:cs typeface="Times New Roman"/>
              </a:rPr>
              <a:t>is </a:t>
            </a:r>
            <a:r>
              <a:rPr sz="1200" dirty="0">
                <a:latin typeface="Times New Roman"/>
                <a:cs typeface="Times New Roman"/>
              </a:rPr>
              <a:t>likely </a:t>
            </a:r>
            <a:r>
              <a:rPr sz="1200" spc="5" dirty="0">
                <a:latin typeface="Times New Roman"/>
                <a:cs typeface="Times New Roman"/>
              </a:rPr>
              <a:t>to </a:t>
            </a:r>
            <a:r>
              <a:rPr sz="1200" spc="-5" dirty="0">
                <a:latin typeface="Times New Roman"/>
                <a:cs typeface="Times New Roman"/>
              </a:rPr>
              <a:t>uncover functional errors as well</a:t>
            </a:r>
            <a:r>
              <a:rPr sz="1200" spc="95" dirty="0">
                <a:latin typeface="Times New Roman"/>
                <a:cs typeface="Times New Roman"/>
              </a:rPr>
              <a:t> </a:t>
            </a:r>
            <a:r>
              <a:rPr sz="1200" spc="-5" dirty="0">
                <a:latin typeface="Times New Roman"/>
                <a:cs typeface="Times New Roman"/>
              </a:rPr>
              <a:t>as</a:t>
            </a:r>
            <a:endParaRPr sz="1200" dirty="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a:t>
            </a:fld>
            <a:endParaRPr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554980" cy="340867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4412107"/>
            <a:ext cx="5969000" cy="3514725"/>
          </a:xfrm>
          <a:prstGeom prst="rect">
            <a:avLst/>
          </a:prstGeom>
        </p:spPr>
        <p:txBody>
          <a:bodyPr vert="horz" wrap="square" lIns="0" tIns="12700" rIns="0" bIns="0" rtlCol="0">
            <a:spAutoFit/>
          </a:bodyPr>
          <a:lstStyle/>
          <a:p>
            <a:pPr marL="1841500">
              <a:lnSpc>
                <a:spcPct val="100000"/>
              </a:lnSpc>
              <a:spcBef>
                <a:spcPts val="100"/>
              </a:spcBef>
            </a:pPr>
            <a:r>
              <a:rPr sz="1200" spc="-5" dirty="0">
                <a:latin typeface="Times New Roman"/>
                <a:cs typeface="Times New Roman"/>
              </a:rPr>
              <a:t>Table </a:t>
            </a:r>
            <a:r>
              <a:rPr sz="1200" dirty="0">
                <a:latin typeface="Times New Roman"/>
                <a:cs typeface="Times New Roman"/>
              </a:rPr>
              <a:t>2 </a:t>
            </a:r>
            <a:r>
              <a:rPr sz="1200" spc="-5" dirty="0">
                <a:latin typeface="Times New Roman"/>
                <a:cs typeface="Times New Roman"/>
              </a:rPr>
              <a:t>Benefits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DevOps</a:t>
            </a:r>
            <a:endParaRPr sz="1200">
              <a:latin typeface="Times New Roman"/>
              <a:cs typeface="Times New Roman"/>
            </a:endParaRPr>
          </a:p>
          <a:p>
            <a:pPr marL="12700">
              <a:lnSpc>
                <a:spcPct val="100000"/>
              </a:lnSpc>
              <a:spcBef>
                <a:spcPts val="865"/>
              </a:spcBef>
            </a:pPr>
            <a:r>
              <a:rPr sz="1200" b="1" u="heavy" dirty="0">
                <a:uFill>
                  <a:solidFill>
                    <a:srgbClr val="000000"/>
                  </a:solidFill>
                </a:uFill>
                <a:latin typeface="Times New Roman"/>
                <a:cs typeface="Times New Roman"/>
              </a:rPr>
              <a:t>1: </a:t>
            </a:r>
            <a:r>
              <a:rPr sz="1200" b="1" u="heavy" spc="-5" dirty="0">
                <a:uFill>
                  <a:solidFill>
                    <a:srgbClr val="000000"/>
                  </a:solidFill>
                </a:uFill>
                <a:latin typeface="Times New Roman"/>
                <a:cs typeface="Times New Roman"/>
              </a:rPr>
              <a:t>CODE MANAGEMENT</a:t>
            </a:r>
            <a:endParaRPr sz="1200">
              <a:latin typeface="Times New Roman"/>
              <a:cs typeface="Times New Roman"/>
            </a:endParaRPr>
          </a:p>
          <a:p>
            <a:pPr marL="469265" indent="-228600" algn="just">
              <a:lnSpc>
                <a:spcPct val="100000"/>
              </a:lnSpc>
              <a:spcBef>
                <a:spcPts val="919"/>
              </a:spcBef>
              <a:buFont typeface="Symbol"/>
              <a:buChar char=""/>
              <a:tabLst>
                <a:tab pos="469900" algn="l"/>
              </a:tabLst>
            </a:pPr>
            <a:r>
              <a:rPr sz="1200" spc="-5" dirty="0">
                <a:latin typeface="Times New Roman"/>
                <a:cs typeface="Times New Roman"/>
              </a:rPr>
              <a:t>DevOps depends </a:t>
            </a:r>
            <a:r>
              <a:rPr sz="1200" dirty="0">
                <a:latin typeface="Times New Roman"/>
                <a:cs typeface="Times New Roman"/>
              </a:rPr>
              <a:t>on the source code </a:t>
            </a:r>
            <a:r>
              <a:rPr sz="1200" spc="-5" dirty="0">
                <a:latin typeface="Times New Roman"/>
                <a:cs typeface="Times New Roman"/>
              </a:rPr>
              <a:t>management system that is </a:t>
            </a:r>
            <a:r>
              <a:rPr sz="1200" dirty="0">
                <a:latin typeface="Times New Roman"/>
                <a:cs typeface="Times New Roman"/>
              </a:rPr>
              <a:t>used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entire</a:t>
            </a:r>
            <a:r>
              <a:rPr sz="1200" spc="35" dirty="0">
                <a:latin typeface="Times New Roman"/>
                <a:cs typeface="Times New Roman"/>
              </a:rPr>
              <a:t> </a:t>
            </a:r>
            <a:r>
              <a:rPr sz="1200" dirty="0">
                <a:latin typeface="Times New Roman"/>
                <a:cs typeface="Times New Roman"/>
              </a:rPr>
              <a:t>team.</a:t>
            </a:r>
            <a:endParaRPr sz="1200">
              <a:latin typeface="Times New Roman"/>
              <a:cs typeface="Times New Roman"/>
            </a:endParaRPr>
          </a:p>
          <a:p>
            <a:pPr marL="469265" marR="5715" indent="-228600" algn="just">
              <a:lnSpc>
                <a:spcPct val="104200"/>
              </a:lnSpc>
              <a:spcBef>
                <a:spcPts val="75"/>
              </a:spcBef>
              <a:buFont typeface="Symbol"/>
              <a:buChar char=""/>
              <a:tabLst>
                <a:tab pos="469900" algn="l"/>
              </a:tabLst>
            </a:pPr>
            <a:r>
              <a:rPr sz="1200" dirty="0">
                <a:latin typeface="Times New Roman"/>
                <a:cs typeface="Times New Roman"/>
              </a:rPr>
              <a:t>Code </a:t>
            </a:r>
            <a:r>
              <a:rPr sz="1200" spc="-5" dirty="0">
                <a:latin typeface="Times New Roman"/>
                <a:cs typeface="Times New Roman"/>
              </a:rPr>
              <a:t>management is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software-supported practices used </a:t>
            </a:r>
            <a:r>
              <a:rPr sz="1200" dirty="0">
                <a:latin typeface="Times New Roman"/>
                <a:cs typeface="Times New Roman"/>
              </a:rPr>
              <a:t>to </a:t>
            </a:r>
            <a:r>
              <a:rPr sz="1200" spc="-5" dirty="0">
                <a:latin typeface="Times New Roman"/>
                <a:cs typeface="Times New Roman"/>
              </a:rPr>
              <a:t>manage an evolving  codebase.</a:t>
            </a:r>
            <a:endParaRPr sz="1200">
              <a:latin typeface="Times New Roman"/>
              <a:cs typeface="Times New Roman"/>
            </a:endParaRPr>
          </a:p>
          <a:p>
            <a:pPr marL="469265" marR="5080" indent="-228600" algn="just">
              <a:lnSpc>
                <a:spcPct val="103299"/>
              </a:lnSpc>
              <a:spcBef>
                <a:spcPts val="85"/>
              </a:spcBef>
              <a:buFont typeface="Symbol"/>
              <a:buChar char=""/>
              <a:tabLst>
                <a:tab pos="469900" algn="l"/>
              </a:tabLst>
            </a:pPr>
            <a:r>
              <a:rPr sz="1200" dirty="0">
                <a:latin typeface="Times New Roman"/>
                <a:cs typeface="Times New Roman"/>
              </a:rPr>
              <a:t>We </a:t>
            </a:r>
            <a:r>
              <a:rPr sz="1200" spc="-5" dirty="0">
                <a:latin typeface="Times New Roman"/>
                <a:cs typeface="Times New Roman"/>
              </a:rPr>
              <a:t>need code management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changes </a:t>
            </a:r>
            <a:r>
              <a:rPr sz="1200" dirty="0">
                <a:latin typeface="Times New Roman"/>
                <a:cs typeface="Times New Roman"/>
              </a:rPr>
              <a:t>made </a:t>
            </a:r>
            <a:r>
              <a:rPr sz="1200" spc="10" dirty="0">
                <a:latin typeface="Times New Roman"/>
                <a:cs typeface="Times New Roman"/>
              </a:rPr>
              <a:t>by </a:t>
            </a:r>
            <a:r>
              <a:rPr sz="1200" spc="-5" dirty="0">
                <a:latin typeface="Times New Roman"/>
                <a:cs typeface="Times New Roman"/>
              </a:rPr>
              <a:t>different developers </a:t>
            </a:r>
            <a:r>
              <a:rPr sz="1200" dirty="0">
                <a:latin typeface="Times New Roman"/>
                <a:cs typeface="Times New Roman"/>
              </a:rPr>
              <a:t>do not  </a:t>
            </a:r>
            <a:r>
              <a:rPr sz="1200" spc="-5" dirty="0">
                <a:latin typeface="Times New Roman"/>
                <a:cs typeface="Times New Roman"/>
              </a:rPr>
              <a:t>interfere </a:t>
            </a:r>
            <a:r>
              <a:rPr sz="1200" dirty="0">
                <a:latin typeface="Times New Roman"/>
                <a:cs typeface="Times New Roman"/>
              </a:rPr>
              <a:t>with </a:t>
            </a:r>
            <a:r>
              <a:rPr sz="1200" spc="-5" dirty="0">
                <a:latin typeface="Times New Roman"/>
                <a:cs typeface="Times New Roman"/>
              </a:rPr>
              <a:t>each </a:t>
            </a:r>
            <a:r>
              <a:rPr sz="1200" dirty="0">
                <a:latin typeface="Times New Roman"/>
                <a:cs typeface="Times New Roman"/>
              </a:rPr>
              <a:t>other </a:t>
            </a:r>
            <a:r>
              <a:rPr sz="1200" spc="-5" dirty="0">
                <a:latin typeface="Times New Roman"/>
                <a:cs typeface="Times New Roman"/>
              </a:rPr>
              <a:t>and </a:t>
            </a:r>
            <a:r>
              <a:rPr sz="1200" dirty="0">
                <a:latin typeface="Times New Roman"/>
                <a:cs typeface="Times New Roman"/>
              </a:rPr>
              <a:t>to </a:t>
            </a:r>
            <a:r>
              <a:rPr sz="1200" spc="-5" dirty="0">
                <a:latin typeface="Times New Roman"/>
                <a:cs typeface="Times New Roman"/>
              </a:rPr>
              <a:t>create different </a:t>
            </a:r>
            <a:r>
              <a:rPr sz="1200" dirty="0">
                <a:latin typeface="Times New Roman"/>
                <a:cs typeface="Times New Roman"/>
              </a:rPr>
              <a:t>product</a:t>
            </a:r>
            <a:r>
              <a:rPr sz="1200" spc="25" dirty="0">
                <a:latin typeface="Times New Roman"/>
                <a:cs typeface="Times New Roman"/>
              </a:rPr>
              <a:t> </a:t>
            </a:r>
            <a:r>
              <a:rPr sz="1200" spc="-5" dirty="0">
                <a:latin typeface="Times New Roman"/>
                <a:cs typeface="Times New Roman"/>
              </a:rPr>
              <a:t>versions.</a:t>
            </a:r>
            <a:endParaRPr sz="1200">
              <a:latin typeface="Times New Roman"/>
              <a:cs typeface="Times New Roman"/>
            </a:endParaRPr>
          </a:p>
          <a:p>
            <a:pPr marL="469265" marR="8255" indent="-228600" algn="just">
              <a:lnSpc>
                <a:spcPct val="103299"/>
              </a:lnSpc>
              <a:spcBef>
                <a:spcPts val="85"/>
              </a:spcBef>
              <a:buFont typeface="Symbol"/>
              <a:buChar char=""/>
              <a:tabLst>
                <a:tab pos="508000" algn="l"/>
              </a:tabLst>
            </a:pPr>
            <a:r>
              <a:rPr dirty="0"/>
              <a:t>	</a:t>
            </a:r>
            <a:r>
              <a:rPr sz="1200" dirty="0">
                <a:latin typeface="Times New Roman"/>
                <a:cs typeface="Times New Roman"/>
              </a:rPr>
              <a:t>Code</a:t>
            </a:r>
            <a:r>
              <a:rPr sz="1200" spc="-30" dirty="0">
                <a:latin typeface="Times New Roman"/>
                <a:cs typeface="Times New Roman"/>
              </a:rPr>
              <a:t> </a:t>
            </a:r>
            <a:r>
              <a:rPr sz="1200" spc="-5" dirty="0">
                <a:latin typeface="Times New Roman"/>
                <a:cs typeface="Times New Roman"/>
              </a:rPr>
              <a:t>management</a:t>
            </a:r>
            <a:r>
              <a:rPr sz="1200" spc="-20" dirty="0">
                <a:latin typeface="Times New Roman"/>
                <a:cs typeface="Times New Roman"/>
              </a:rPr>
              <a:t> </a:t>
            </a:r>
            <a:r>
              <a:rPr sz="1200" dirty="0">
                <a:latin typeface="Times New Roman"/>
                <a:cs typeface="Times New Roman"/>
              </a:rPr>
              <a:t>tools</a:t>
            </a:r>
            <a:r>
              <a:rPr sz="1200" spc="-20" dirty="0">
                <a:latin typeface="Times New Roman"/>
                <a:cs typeface="Times New Roman"/>
              </a:rPr>
              <a:t> </a:t>
            </a:r>
            <a:r>
              <a:rPr sz="1200" dirty="0">
                <a:latin typeface="Times New Roman"/>
                <a:cs typeface="Times New Roman"/>
              </a:rPr>
              <a:t>make</a:t>
            </a:r>
            <a:r>
              <a:rPr sz="1200" spc="-30" dirty="0">
                <a:latin typeface="Times New Roman"/>
                <a:cs typeface="Times New Roman"/>
              </a:rPr>
              <a:t> </a:t>
            </a:r>
            <a:r>
              <a:rPr sz="1200" dirty="0">
                <a:latin typeface="Times New Roman"/>
                <a:cs typeface="Times New Roman"/>
              </a:rPr>
              <a:t>it</a:t>
            </a:r>
            <a:r>
              <a:rPr sz="1200" spc="-25" dirty="0">
                <a:latin typeface="Times New Roman"/>
                <a:cs typeface="Times New Roman"/>
              </a:rPr>
              <a:t> </a:t>
            </a:r>
            <a:r>
              <a:rPr sz="1200" dirty="0">
                <a:latin typeface="Times New Roman"/>
                <a:cs typeface="Times New Roman"/>
              </a:rPr>
              <a:t>easy</a:t>
            </a:r>
            <a:r>
              <a:rPr sz="1200" spc="-3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create</a:t>
            </a:r>
            <a:r>
              <a:rPr sz="1200" spc="-30" dirty="0">
                <a:latin typeface="Times New Roman"/>
                <a:cs typeface="Times New Roman"/>
              </a:rPr>
              <a:t> </a:t>
            </a:r>
            <a:r>
              <a:rPr sz="1200" spc="-5" dirty="0">
                <a:latin typeface="Times New Roman"/>
                <a:cs typeface="Times New Roman"/>
              </a:rPr>
              <a:t>an</a:t>
            </a:r>
            <a:r>
              <a:rPr sz="1200" dirty="0">
                <a:latin typeface="Times New Roman"/>
                <a:cs typeface="Times New Roman"/>
              </a:rPr>
              <a:t> </a:t>
            </a:r>
            <a:r>
              <a:rPr sz="1200" spc="-5" dirty="0">
                <a:latin typeface="Times New Roman"/>
                <a:cs typeface="Times New Roman"/>
              </a:rPr>
              <a:t>executable</a:t>
            </a:r>
            <a:r>
              <a:rPr sz="1200" spc="-25" dirty="0">
                <a:latin typeface="Times New Roman"/>
                <a:cs typeface="Times New Roman"/>
              </a:rPr>
              <a:t> </a:t>
            </a:r>
            <a:r>
              <a:rPr sz="1200" dirty="0">
                <a:latin typeface="Times New Roman"/>
                <a:cs typeface="Times New Roman"/>
              </a:rPr>
              <a:t>product</a:t>
            </a:r>
            <a:r>
              <a:rPr sz="1200" spc="-20" dirty="0">
                <a:latin typeface="Times New Roman"/>
                <a:cs typeface="Times New Roman"/>
              </a:rPr>
              <a:t> </a:t>
            </a:r>
            <a:r>
              <a:rPr sz="1200" spc="-5" dirty="0">
                <a:latin typeface="Times New Roman"/>
                <a:cs typeface="Times New Roman"/>
              </a:rPr>
              <a:t>from its</a:t>
            </a:r>
            <a:r>
              <a:rPr sz="1200" spc="-25" dirty="0">
                <a:latin typeface="Times New Roman"/>
                <a:cs typeface="Times New Roman"/>
              </a:rPr>
              <a:t> </a:t>
            </a:r>
            <a:r>
              <a:rPr sz="1200" spc="-5" dirty="0">
                <a:latin typeface="Times New Roman"/>
                <a:cs typeface="Times New Roman"/>
              </a:rPr>
              <a:t>source</a:t>
            </a:r>
            <a:r>
              <a:rPr sz="1200" spc="-15" dirty="0">
                <a:latin typeface="Times New Roman"/>
                <a:cs typeface="Times New Roman"/>
              </a:rPr>
              <a:t> </a:t>
            </a:r>
            <a:r>
              <a:rPr sz="1200" spc="-5" dirty="0">
                <a:latin typeface="Times New Roman"/>
                <a:cs typeface="Times New Roman"/>
              </a:rPr>
              <a:t>code  files and </a:t>
            </a:r>
            <a:r>
              <a:rPr sz="1200" dirty="0">
                <a:latin typeface="Times New Roman"/>
                <a:cs typeface="Times New Roman"/>
              </a:rPr>
              <a:t>to run </a:t>
            </a:r>
            <a:r>
              <a:rPr sz="1200" spc="-5" dirty="0">
                <a:latin typeface="Times New Roman"/>
                <a:cs typeface="Times New Roman"/>
              </a:rPr>
              <a:t>automated tests </a:t>
            </a:r>
            <a:r>
              <a:rPr sz="1200" dirty="0">
                <a:latin typeface="Times New Roman"/>
                <a:cs typeface="Times New Roman"/>
              </a:rPr>
              <a:t>on </a:t>
            </a:r>
            <a:r>
              <a:rPr sz="1200" spc="-5" dirty="0">
                <a:latin typeface="Times New Roman"/>
                <a:cs typeface="Times New Roman"/>
              </a:rPr>
              <a:t>that</a:t>
            </a:r>
            <a:r>
              <a:rPr sz="1200" spc="20" dirty="0">
                <a:latin typeface="Times New Roman"/>
                <a:cs typeface="Times New Roman"/>
              </a:rPr>
              <a:t> </a:t>
            </a:r>
            <a:r>
              <a:rPr sz="1200" dirty="0">
                <a:latin typeface="Times New Roman"/>
                <a:cs typeface="Times New Roman"/>
              </a:rPr>
              <a:t>product.</a:t>
            </a:r>
            <a:endParaRPr sz="1200">
              <a:latin typeface="Times New Roman"/>
              <a:cs typeface="Times New Roman"/>
            </a:endParaRPr>
          </a:p>
          <a:p>
            <a:pPr marL="469265" marR="6350" indent="-228600" algn="just">
              <a:lnSpc>
                <a:spcPct val="103299"/>
              </a:lnSpc>
              <a:spcBef>
                <a:spcPts val="95"/>
              </a:spcBef>
              <a:buFont typeface="Symbol"/>
              <a:buChar char=""/>
              <a:tabLst>
                <a:tab pos="469900" algn="l"/>
              </a:tabLst>
            </a:pPr>
            <a:r>
              <a:rPr sz="1200" spc="-5" dirty="0">
                <a:latin typeface="Times New Roman"/>
                <a:cs typeface="Times New Roman"/>
              </a:rPr>
              <a:t>Source </a:t>
            </a:r>
            <a:r>
              <a:rPr sz="1200" dirty="0">
                <a:latin typeface="Times New Roman"/>
                <a:cs typeface="Times New Roman"/>
              </a:rPr>
              <a:t>code management, combined with automated </a:t>
            </a:r>
            <a:r>
              <a:rPr sz="1200" spc="-5" dirty="0">
                <a:latin typeface="Times New Roman"/>
                <a:cs typeface="Times New Roman"/>
              </a:rPr>
              <a:t>system building, is critical </a:t>
            </a:r>
            <a:r>
              <a:rPr sz="1200" dirty="0">
                <a:latin typeface="Times New Roman"/>
                <a:cs typeface="Times New Roman"/>
              </a:rPr>
              <a:t>for  </a:t>
            </a:r>
            <a:r>
              <a:rPr sz="1200" spc="-5" dirty="0">
                <a:latin typeface="Times New Roman"/>
                <a:cs typeface="Times New Roman"/>
              </a:rPr>
              <a:t>professional </a:t>
            </a:r>
            <a:r>
              <a:rPr sz="1200" dirty="0">
                <a:latin typeface="Times New Roman"/>
                <a:cs typeface="Times New Roman"/>
              </a:rPr>
              <a:t>software </a:t>
            </a:r>
            <a:r>
              <a:rPr sz="1200" spc="-5" dirty="0">
                <a:latin typeface="Times New Roman"/>
                <a:cs typeface="Times New Roman"/>
              </a:rPr>
              <a:t>engineering.</a:t>
            </a:r>
            <a:endParaRPr sz="1200">
              <a:latin typeface="Times New Roman"/>
              <a:cs typeface="Times New Roman"/>
            </a:endParaRPr>
          </a:p>
          <a:p>
            <a:pPr marL="469265" marR="8255" indent="-228600" algn="just">
              <a:lnSpc>
                <a:spcPct val="103400"/>
              </a:lnSpc>
              <a:spcBef>
                <a:spcPts val="85"/>
              </a:spcBef>
              <a:buFont typeface="Symbol"/>
              <a:buChar char=""/>
              <a:tabLst>
                <a:tab pos="469900" algn="l"/>
              </a:tabLst>
            </a:pPr>
            <a:r>
              <a:rPr sz="1200" spc="-10" dirty="0">
                <a:latin typeface="Times New Roman"/>
                <a:cs typeface="Times New Roman"/>
              </a:rPr>
              <a:t>In </a:t>
            </a:r>
            <a:r>
              <a:rPr sz="1200" spc="-5" dirty="0">
                <a:latin typeface="Times New Roman"/>
                <a:cs typeface="Times New Roman"/>
              </a:rPr>
              <a:t>companies </a:t>
            </a:r>
            <a:r>
              <a:rPr sz="1200" dirty="0">
                <a:latin typeface="Times New Roman"/>
                <a:cs typeface="Times New Roman"/>
              </a:rPr>
              <a:t>that </a:t>
            </a:r>
            <a:r>
              <a:rPr sz="1200" spc="-5" dirty="0">
                <a:latin typeface="Times New Roman"/>
                <a:cs typeface="Times New Roman"/>
              </a:rPr>
              <a:t>use DevOps, </a:t>
            </a:r>
            <a:r>
              <a:rPr sz="1200" dirty="0">
                <a:latin typeface="Times New Roman"/>
                <a:cs typeface="Times New Roman"/>
              </a:rPr>
              <a:t>a </a:t>
            </a:r>
            <a:r>
              <a:rPr sz="1200" spc="-5" dirty="0">
                <a:latin typeface="Times New Roman"/>
                <a:cs typeface="Times New Roman"/>
              </a:rPr>
              <a:t>modern code management system is </a:t>
            </a:r>
            <a:r>
              <a:rPr sz="1200" dirty="0">
                <a:latin typeface="Times New Roman"/>
                <a:cs typeface="Times New Roman"/>
              </a:rPr>
              <a:t>a </a:t>
            </a:r>
            <a:r>
              <a:rPr sz="1200" spc="-5" dirty="0">
                <a:latin typeface="Times New Roman"/>
                <a:cs typeface="Times New Roman"/>
              </a:rPr>
              <a:t>fundamental  requirement </a:t>
            </a:r>
            <a:r>
              <a:rPr sz="1200" dirty="0">
                <a:latin typeface="Times New Roman"/>
                <a:cs typeface="Times New Roman"/>
              </a:rPr>
              <a:t>for </a:t>
            </a:r>
            <a:r>
              <a:rPr sz="1200" spc="-5" dirty="0">
                <a:latin typeface="Times New Roman"/>
                <a:cs typeface="Times New Roman"/>
              </a:rPr>
              <a:t>“auto- </a:t>
            </a:r>
            <a:r>
              <a:rPr sz="1200" dirty="0">
                <a:latin typeface="Times New Roman"/>
                <a:cs typeface="Times New Roman"/>
              </a:rPr>
              <a:t>mating </a:t>
            </a:r>
            <a:r>
              <a:rPr sz="1200" spc="-5" dirty="0">
                <a:latin typeface="Times New Roman"/>
                <a:cs typeface="Times New Roman"/>
              </a:rPr>
              <a:t>everything.” Not </a:t>
            </a:r>
            <a:r>
              <a:rPr sz="1200" spc="5" dirty="0">
                <a:latin typeface="Times New Roman"/>
                <a:cs typeface="Times New Roman"/>
              </a:rPr>
              <a:t>only </a:t>
            </a:r>
            <a:r>
              <a:rPr sz="1200" spc="-5" dirty="0">
                <a:latin typeface="Times New Roman"/>
                <a:cs typeface="Times New Roman"/>
              </a:rPr>
              <a:t>does </a:t>
            </a:r>
            <a:r>
              <a:rPr sz="1200" dirty="0">
                <a:latin typeface="Times New Roman"/>
                <a:cs typeface="Times New Roman"/>
              </a:rPr>
              <a:t>it </a:t>
            </a:r>
            <a:r>
              <a:rPr sz="1200" spc="-5" dirty="0">
                <a:latin typeface="Times New Roman"/>
                <a:cs typeface="Times New Roman"/>
              </a:rPr>
              <a:t>store </a:t>
            </a:r>
            <a:r>
              <a:rPr sz="1200" dirty="0">
                <a:latin typeface="Times New Roman"/>
                <a:cs typeface="Times New Roman"/>
              </a:rPr>
              <a:t>the project code that is  ultimately </a:t>
            </a:r>
            <a:r>
              <a:rPr sz="1200" spc="-5" dirty="0">
                <a:latin typeface="Times New Roman"/>
                <a:cs typeface="Times New Roman"/>
              </a:rPr>
              <a:t>deployed, </a:t>
            </a:r>
            <a:r>
              <a:rPr sz="1200" dirty="0">
                <a:latin typeface="Times New Roman"/>
                <a:cs typeface="Times New Roman"/>
              </a:rPr>
              <a:t>but it </a:t>
            </a:r>
            <a:r>
              <a:rPr sz="1200" spc="-5" dirty="0">
                <a:latin typeface="Times New Roman"/>
                <a:cs typeface="Times New Roman"/>
              </a:rPr>
              <a:t>also stores all </a:t>
            </a:r>
            <a:r>
              <a:rPr sz="1200" dirty="0">
                <a:latin typeface="Times New Roman"/>
                <a:cs typeface="Times New Roman"/>
              </a:rPr>
              <a:t>other </a:t>
            </a:r>
            <a:r>
              <a:rPr sz="1200" spc="-5" dirty="0">
                <a:latin typeface="Times New Roman"/>
                <a:cs typeface="Times New Roman"/>
              </a:rPr>
              <a:t>information </a:t>
            </a:r>
            <a:r>
              <a:rPr sz="1200" dirty="0">
                <a:latin typeface="Times New Roman"/>
                <a:cs typeface="Times New Roman"/>
              </a:rPr>
              <a:t>that </a:t>
            </a:r>
            <a:r>
              <a:rPr sz="1200" spc="-5" dirty="0">
                <a:latin typeface="Times New Roman"/>
                <a:cs typeface="Times New Roman"/>
              </a:rPr>
              <a:t>is </a:t>
            </a:r>
            <a:r>
              <a:rPr sz="1200" dirty="0">
                <a:latin typeface="Times New Roman"/>
                <a:cs typeface="Times New Roman"/>
              </a:rPr>
              <a:t>used in </a:t>
            </a:r>
            <a:r>
              <a:rPr sz="1200" spc="-5" dirty="0">
                <a:latin typeface="Times New Roman"/>
                <a:cs typeface="Times New Roman"/>
              </a:rPr>
              <a:t>DevOps  processes.</a:t>
            </a:r>
            <a:endParaRPr sz="1200">
              <a:latin typeface="Times New Roman"/>
              <a:cs typeface="Times New Roman"/>
            </a:endParaRPr>
          </a:p>
          <a:p>
            <a:pPr marL="469265" marR="6985" indent="-228600" algn="just">
              <a:lnSpc>
                <a:spcPct val="102499"/>
              </a:lnSpc>
              <a:spcBef>
                <a:spcPts val="105"/>
              </a:spcBef>
              <a:buFont typeface="Symbol"/>
              <a:buChar char=""/>
              <a:tabLst>
                <a:tab pos="469900" algn="l"/>
              </a:tabLst>
            </a:pPr>
            <a:r>
              <a:rPr sz="1200" spc="-5" dirty="0">
                <a:latin typeface="Times New Roman"/>
                <a:cs typeface="Times New Roman"/>
              </a:rPr>
              <a:t>DevOps automation and measurement </a:t>
            </a:r>
            <a:r>
              <a:rPr sz="1200" dirty="0">
                <a:latin typeface="Times New Roman"/>
                <a:cs typeface="Times New Roman"/>
              </a:rPr>
              <a:t>tools </a:t>
            </a:r>
            <a:r>
              <a:rPr sz="1200" spc="-5" dirty="0">
                <a:latin typeface="Times New Roman"/>
                <a:cs typeface="Times New Roman"/>
              </a:rPr>
              <a:t>all interact </a:t>
            </a:r>
            <a:r>
              <a:rPr sz="1200" dirty="0">
                <a:latin typeface="Times New Roman"/>
                <a:cs typeface="Times New Roman"/>
              </a:rPr>
              <a:t>with the code </a:t>
            </a:r>
            <a:r>
              <a:rPr sz="1200" spc="-5" dirty="0">
                <a:latin typeface="Times New Roman"/>
                <a:cs typeface="Times New Roman"/>
              </a:rPr>
              <a:t>management system  (Figure</a:t>
            </a:r>
            <a:r>
              <a:rPr sz="1200" spc="-15" dirty="0">
                <a:latin typeface="Times New Roman"/>
                <a:cs typeface="Times New Roman"/>
              </a:rPr>
              <a:t> </a:t>
            </a:r>
            <a:r>
              <a:rPr sz="1200" dirty="0">
                <a:latin typeface="Times New Roman"/>
                <a:cs typeface="Times New Roman"/>
              </a:rPr>
              <a:t>3).</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150</a:t>
            </a:fld>
            <a:endParaRPr dirty="0"/>
          </a:p>
        </p:txBody>
      </p:sp>
    </p:spTree>
    <p:extLst>
      <p:ext uri="{BB962C8B-B14F-4D97-AF65-F5344CB8AC3E}">
        <p14:creationId xmlns:p14="http://schemas.microsoft.com/office/powerpoint/2010/main" val="205927134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544185" cy="372427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4726051"/>
            <a:ext cx="5969000" cy="4150360"/>
          </a:xfrm>
          <a:prstGeom prst="rect">
            <a:avLst/>
          </a:prstGeom>
        </p:spPr>
        <p:txBody>
          <a:bodyPr vert="horz" wrap="square" lIns="0" tIns="12700" rIns="0" bIns="0" rtlCol="0">
            <a:spAutoFit/>
          </a:bodyPr>
          <a:lstStyle/>
          <a:p>
            <a:pPr marL="1383665">
              <a:lnSpc>
                <a:spcPct val="100000"/>
              </a:lnSpc>
              <a:spcBef>
                <a:spcPts val="100"/>
              </a:spcBef>
            </a:pPr>
            <a:r>
              <a:rPr sz="1200" spc="-5" dirty="0">
                <a:latin typeface="Times New Roman"/>
                <a:cs typeface="Times New Roman"/>
              </a:rPr>
              <a:t>Fig </a:t>
            </a:r>
            <a:r>
              <a:rPr sz="1200" dirty="0">
                <a:latin typeface="Times New Roman"/>
                <a:cs typeface="Times New Roman"/>
              </a:rPr>
              <a:t>3: Code </a:t>
            </a:r>
            <a:r>
              <a:rPr sz="1200" spc="-5" dirty="0">
                <a:latin typeface="Times New Roman"/>
                <a:cs typeface="Times New Roman"/>
              </a:rPr>
              <a:t>management and</a:t>
            </a:r>
            <a:r>
              <a:rPr sz="1200"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12700">
              <a:lnSpc>
                <a:spcPct val="100000"/>
              </a:lnSpc>
              <a:spcBef>
                <a:spcPts val="875"/>
              </a:spcBef>
            </a:pPr>
            <a:r>
              <a:rPr sz="1200" b="1" u="heavy" dirty="0">
                <a:uFill>
                  <a:solidFill>
                    <a:srgbClr val="000000"/>
                  </a:solidFill>
                </a:uFill>
                <a:latin typeface="Times New Roman"/>
                <a:cs typeface="Times New Roman"/>
              </a:rPr>
              <a:t>1.1 </a:t>
            </a:r>
            <a:r>
              <a:rPr sz="1200" b="1" u="heavy" spc="-5" dirty="0">
                <a:uFill>
                  <a:solidFill>
                    <a:srgbClr val="000000"/>
                  </a:solidFill>
                </a:uFill>
                <a:latin typeface="Times New Roman"/>
                <a:cs typeface="Times New Roman"/>
              </a:rPr>
              <a:t>Fundamentals </a:t>
            </a:r>
            <a:r>
              <a:rPr sz="1200" b="1" u="heavy" dirty="0">
                <a:uFill>
                  <a:solidFill>
                    <a:srgbClr val="000000"/>
                  </a:solidFill>
                </a:uFill>
                <a:latin typeface="Times New Roman"/>
                <a:cs typeface="Times New Roman"/>
              </a:rPr>
              <a:t>of </a:t>
            </a:r>
            <a:r>
              <a:rPr sz="1200" b="1" u="heavy" spc="-5" dirty="0">
                <a:uFill>
                  <a:solidFill>
                    <a:srgbClr val="000000"/>
                  </a:solidFill>
                </a:uFill>
                <a:latin typeface="Times New Roman"/>
                <a:cs typeface="Times New Roman"/>
              </a:rPr>
              <a:t>source code</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management</a:t>
            </a:r>
            <a:endParaRPr sz="1200">
              <a:latin typeface="Times New Roman"/>
              <a:cs typeface="Times New Roman"/>
            </a:endParaRPr>
          </a:p>
          <a:p>
            <a:pPr marL="12700" marR="8890">
              <a:lnSpc>
                <a:spcPct val="102499"/>
              </a:lnSpc>
              <a:spcBef>
                <a:spcPts val="805"/>
              </a:spcBef>
            </a:pPr>
            <a:r>
              <a:rPr sz="1200" spc="-5" dirty="0">
                <a:latin typeface="Times New Roman"/>
                <a:cs typeface="Times New Roman"/>
              </a:rPr>
              <a:t>Source </a:t>
            </a:r>
            <a:r>
              <a:rPr sz="1200" dirty="0">
                <a:latin typeface="Times New Roman"/>
                <a:cs typeface="Times New Roman"/>
              </a:rPr>
              <a:t>code management </a:t>
            </a:r>
            <a:r>
              <a:rPr sz="1200" spc="-5" dirty="0">
                <a:latin typeface="Times New Roman"/>
                <a:cs typeface="Times New Roman"/>
              </a:rPr>
              <a:t>systems </a:t>
            </a:r>
            <a:r>
              <a:rPr sz="1200" dirty="0">
                <a:latin typeface="Times New Roman"/>
                <a:cs typeface="Times New Roman"/>
              </a:rPr>
              <a:t>are </a:t>
            </a:r>
            <a:r>
              <a:rPr sz="1200" spc="-5" dirty="0">
                <a:latin typeface="Times New Roman"/>
                <a:cs typeface="Times New Roman"/>
              </a:rPr>
              <a:t>designed </a:t>
            </a:r>
            <a:r>
              <a:rPr sz="1200" dirty="0">
                <a:latin typeface="Times New Roman"/>
                <a:cs typeface="Times New Roman"/>
              </a:rPr>
              <a:t>to </a:t>
            </a:r>
            <a:r>
              <a:rPr sz="1200" spc="-5" dirty="0">
                <a:latin typeface="Times New Roman"/>
                <a:cs typeface="Times New Roman"/>
              </a:rPr>
              <a:t>manage an evolving </a:t>
            </a:r>
            <a:r>
              <a:rPr sz="1200" dirty="0">
                <a:latin typeface="Times New Roman"/>
                <a:cs typeface="Times New Roman"/>
              </a:rPr>
              <a:t>project </a:t>
            </a:r>
            <a:r>
              <a:rPr sz="1200" spc="-5" dirty="0">
                <a:latin typeface="Times New Roman"/>
                <a:cs typeface="Times New Roman"/>
              </a:rPr>
              <a:t>codebase </a:t>
            </a:r>
            <a:r>
              <a:rPr sz="1200" dirty="0">
                <a:latin typeface="Times New Roman"/>
                <a:cs typeface="Times New Roman"/>
              </a:rPr>
              <a:t>to </a:t>
            </a:r>
            <a:r>
              <a:rPr sz="1200" spc="-5" dirty="0">
                <a:latin typeface="Times New Roman"/>
                <a:cs typeface="Times New Roman"/>
              </a:rPr>
              <a:t>allow  different </a:t>
            </a:r>
            <a:r>
              <a:rPr sz="1200" dirty="0">
                <a:latin typeface="Times New Roman"/>
                <a:cs typeface="Times New Roman"/>
              </a:rPr>
              <a:t>versions of </a:t>
            </a:r>
            <a:r>
              <a:rPr sz="1200" spc="-5" dirty="0">
                <a:latin typeface="Times New Roman"/>
                <a:cs typeface="Times New Roman"/>
              </a:rPr>
              <a:t>components </a:t>
            </a:r>
            <a:r>
              <a:rPr sz="1200" dirty="0">
                <a:latin typeface="Times New Roman"/>
                <a:cs typeface="Times New Roman"/>
              </a:rPr>
              <a:t>and </a:t>
            </a:r>
            <a:r>
              <a:rPr sz="1200" spc="-5" dirty="0">
                <a:latin typeface="Times New Roman"/>
                <a:cs typeface="Times New Roman"/>
              </a:rPr>
              <a:t>entire systems </a:t>
            </a:r>
            <a:r>
              <a:rPr sz="1200" dirty="0">
                <a:latin typeface="Times New Roman"/>
                <a:cs typeface="Times New Roman"/>
              </a:rPr>
              <a:t>to be </a:t>
            </a:r>
            <a:r>
              <a:rPr sz="1200" spc="-5" dirty="0">
                <a:latin typeface="Times New Roman"/>
                <a:cs typeface="Times New Roman"/>
              </a:rPr>
              <a:t>stored and</a:t>
            </a:r>
            <a:r>
              <a:rPr sz="1200" spc="25" dirty="0">
                <a:latin typeface="Times New Roman"/>
                <a:cs typeface="Times New Roman"/>
              </a:rPr>
              <a:t> </a:t>
            </a:r>
            <a:r>
              <a:rPr sz="1200" dirty="0">
                <a:latin typeface="Times New Roman"/>
                <a:cs typeface="Times New Roman"/>
              </a:rPr>
              <a:t>retrieved.</a:t>
            </a:r>
            <a:endParaRPr sz="1200">
              <a:latin typeface="Times New Roman"/>
              <a:cs typeface="Times New Roman"/>
            </a:endParaRPr>
          </a:p>
          <a:p>
            <a:pPr marL="12700" marR="8255">
              <a:lnSpc>
                <a:spcPct val="102499"/>
              </a:lnSpc>
              <a:spcBef>
                <a:spcPts val="830"/>
              </a:spcBef>
            </a:pPr>
            <a:r>
              <a:rPr sz="1200" spc="-5" dirty="0">
                <a:latin typeface="Times New Roman"/>
                <a:cs typeface="Times New Roman"/>
              </a:rPr>
              <a:t>Developers </a:t>
            </a:r>
            <a:r>
              <a:rPr sz="1200" dirty="0">
                <a:latin typeface="Times New Roman"/>
                <a:cs typeface="Times New Roman"/>
              </a:rPr>
              <a:t>can work in </a:t>
            </a:r>
            <a:r>
              <a:rPr sz="1200" spc="-5" dirty="0">
                <a:latin typeface="Times New Roman"/>
                <a:cs typeface="Times New Roman"/>
              </a:rPr>
              <a:t>parallel </a:t>
            </a:r>
            <a:r>
              <a:rPr sz="1200" dirty="0">
                <a:latin typeface="Times New Roman"/>
                <a:cs typeface="Times New Roman"/>
              </a:rPr>
              <a:t>without interfering with </a:t>
            </a:r>
            <a:r>
              <a:rPr sz="1200" spc="-5" dirty="0">
                <a:latin typeface="Times New Roman"/>
                <a:cs typeface="Times New Roman"/>
              </a:rPr>
              <a:t>each </a:t>
            </a:r>
            <a:r>
              <a:rPr sz="1200" dirty="0">
                <a:latin typeface="Times New Roman"/>
                <a:cs typeface="Times New Roman"/>
              </a:rPr>
              <a:t>other </a:t>
            </a:r>
            <a:r>
              <a:rPr sz="1200" spc="-5" dirty="0">
                <a:latin typeface="Times New Roman"/>
                <a:cs typeface="Times New Roman"/>
              </a:rPr>
              <a:t>and </a:t>
            </a:r>
            <a:r>
              <a:rPr sz="1200" dirty="0">
                <a:latin typeface="Times New Roman"/>
                <a:cs typeface="Times New Roman"/>
              </a:rPr>
              <a:t>they can </a:t>
            </a:r>
            <a:r>
              <a:rPr sz="1200" spc="-5" dirty="0">
                <a:latin typeface="Times New Roman"/>
                <a:cs typeface="Times New Roman"/>
              </a:rPr>
              <a:t>integrate </a:t>
            </a:r>
            <a:r>
              <a:rPr sz="1200" dirty="0">
                <a:latin typeface="Times New Roman"/>
                <a:cs typeface="Times New Roman"/>
              </a:rPr>
              <a:t>their  </a:t>
            </a:r>
            <a:r>
              <a:rPr sz="1200" spc="-5" dirty="0">
                <a:latin typeface="Times New Roman"/>
                <a:cs typeface="Times New Roman"/>
              </a:rPr>
              <a:t>work </a:t>
            </a:r>
            <a:r>
              <a:rPr sz="1200" dirty="0">
                <a:latin typeface="Times New Roman"/>
                <a:cs typeface="Times New Roman"/>
              </a:rPr>
              <a:t>with </a:t>
            </a:r>
            <a:r>
              <a:rPr sz="1200" spc="-5" dirty="0">
                <a:latin typeface="Times New Roman"/>
                <a:cs typeface="Times New Roman"/>
              </a:rPr>
              <a:t>that from </a:t>
            </a:r>
            <a:r>
              <a:rPr sz="1200" dirty="0">
                <a:latin typeface="Times New Roman"/>
                <a:cs typeface="Times New Roman"/>
              </a:rPr>
              <a:t>other</a:t>
            </a:r>
            <a:r>
              <a:rPr sz="1200" spc="10" dirty="0">
                <a:latin typeface="Times New Roman"/>
                <a:cs typeface="Times New Roman"/>
              </a:rPr>
              <a:t> </a:t>
            </a:r>
            <a:r>
              <a:rPr sz="1200" spc="-5" dirty="0">
                <a:latin typeface="Times New Roman"/>
                <a:cs typeface="Times New Roman"/>
              </a:rPr>
              <a:t>developers.</a:t>
            </a:r>
            <a:endParaRPr sz="1200">
              <a:latin typeface="Times New Roman"/>
              <a:cs typeface="Times New Roman"/>
            </a:endParaRPr>
          </a:p>
          <a:p>
            <a:pPr marL="12700">
              <a:lnSpc>
                <a:spcPct val="100000"/>
              </a:lnSpc>
              <a:spcBef>
                <a:spcPts val="840"/>
              </a:spcBef>
            </a:pPr>
            <a:r>
              <a:rPr sz="1200" dirty="0">
                <a:latin typeface="Times New Roman"/>
                <a:cs typeface="Times New Roman"/>
              </a:rPr>
              <a:t>The </a:t>
            </a:r>
            <a:r>
              <a:rPr sz="1200" spc="-5" dirty="0">
                <a:latin typeface="Times New Roman"/>
                <a:cs typeface="Times New Roman"/>
              </a:rPr>
              <a:t>code management </a:t>
            </a:r>
            <a:r>
              <a:rPr sz="1200" dirty="0">
                <a:latin typeface="Times New Roman"/>
                <a:cs typeface="Times New Roman"/>
              </a:rPr>
              <a:t>system </a:t>
            </a:r>
            <a:r>
              <a:rPr sz="1200" spc="-5" dirty="0">
                <a:latin typeface="Times New Roman"/>
                <a:cs typeface="Times New Roman"/>
              </a:rPr>
              <a:t>provides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features </a:t>
            </a:r>
            <a:r>
              <a:rPr sz="1200" dirty="0">
                <a:latin typeface="Times New Roman"/>
                <a:cs typeface="Times New Roman"/>
              </a:rPr>
              <a:t>that support four </a:t>
            </a:r>
            <a:r>
              <a:rPr sz="1200" spc="-5" dirty="0">
                <a:latin typeface="Times New Roman"/>
                <a:cs typeface="Times New Roman"/>
              </a:rPr>
              <a:t>general</a:t>
            </a:r>
            <a:r>
              <a:rPr sz="1200" spc="35" dirty="0">
                <a:latin typeface="Times New Roman"/>
                <a:cs typeface="Times New Roman"/>
              </a:rPr>
              <a:t> </a:t>
            </a:r>
            <a:r>
              <a:rPr sz="1200" spc="-5" dirty="0">
                <a:latin typeface="Times New Roman"/>
                <a:cs typeface="Times New Roman"/>
              </a:rPr>
              <a:t>areas:</a:t>
            </a:r>
            <a:endParaRPr sz="1200">
              <a:latin typeface="Times New Roman"/>
              <a:cs typeface="Times New Roman"/>
            </a:endParaRPr>
          </a:p>
          <a:p>
            <a:pPr marL="12700" marR="9525">
              <a:lnSpc>
                <a:spcPct val="102499"/>
              </a:lnSpc>
              <a:spcBef>
                <a:spcPts val="825"/>
              </a:spcBef>
              <a:buAutoNum type="arabicPeriod"/>
              <a:tabLst>
                <a:tab pos="167005" algn="l"/>
              </a:tabLst>
            </a:pPr>
            <a:r>
              <a:rPr sz="1200" u="sng" dirty="0">
                <a:uFill>
                  <a:solidFill>
                    <a:srgbClr val="000000"/>
                  </a:solidFill>
                </a:uFill>
                <a:latin typeface="Times New Roman"/>
                <a:cs typeface="Times New Roman"/>
              </a:rPr>
              <a:t>Code </a:t>
            </a:r>
            <a:r>
              <a:rPr sz="1200" u="sng" spc="-5" dirty="0">
                <a:uFill>
                  <a:solidFill>
                    <a:srgbClr val="000000"/>
                  </a:solidFill>
                </a:uFill>
                <a:latin typeface="Times New Roman"/>
                <a:cs typeface="Times New Roman"/>
              </a:rPr>
              <a:t>transfer</a:t>
            </a:r>
            <a:r>
              <a:rPr sz="1200" spc="-5" dirty="0">
                <a:latin typeface="Times New Roman"/>
                <a:cs typeface="Times New Roman"/>
              </a:rPr>
              <a:t> Developers </a:t>
            </a:r>
            <a:r>
              <a:rPr sz="1200" dirty="0">
                <a:latin typeface="Times New Roman"/>
                <a:cs typeface="Times New Roman"/>
              </a:rPr>
              <a:t>take </a:t>
            </a:r>
            <a:r>
              <a:rPr sz="1200" spc="-5" dirty="0">
                <a:latin typeface="Times New Roman"/>
                <a:cs typeface="Times New Roman"/>
              </a:rPr>
              <a:t>code </a:t>
            </a:r>
            <a:r>
              <a:rPr sz="1200" dirty="0">
                <a:latin typeface="Times New Roman"/>
                <a:cs typeface="Times New Roman"/>
              </a:rPr>
              <a:t>into their </a:t>
            </a:r>
            <a:r>
              <a:rPr sz="1200" spc="-5" dirty="0">
                <a:latin typeface="Times New Roman"/>
                <a:cs typeface="Times New Roman"/>
              </a:rPr>
              <a:t>personal </a:t>
            </a:r>
            <a:r>
              <a:rPr sz="1200" dirty="0">
                <a:latin typeface="Times New Roman"/>
                <a:cs typeface="Times New Roman"/>
              </a:rPr>
              <a:t>file store to </a:t>
            </a:r>
            <a:r>
              <a:rPr sz="1200" spc="-5" dirty="0">
                <a:latin typeface="Times New Roman"/>
                <a:cs typeface="Times New Roman"/>
              </a:rPr>
              <a:t>work </a:t>
            </a:r>
            <a:r>
              <a:rPr sz="1200" dirty="0">
                <a:latin typeface="Times New Roman"/>
                <a:cs typeface="Times New Roman"/>
              </a:rPr>
              <a:t>on it; then they return  it to the </a:t>
            </a:r>
            <a:r>
              <a:rPr sz="1200" spc="-5" dirty="0">
                <a:latin typeface="Times New Roman"/>
                <a:cs typeface="Times New Roman"/>
              </a:rPr>
              <a:t>shared code </a:t>
            </a:r>
            <a:r>
              <a:rPr sz="1200" dirty="0">
                <a:latin typeface="Times New Roman"/>
                <a:cs typeface="Times New Roman"/>
              </a:rPr>
              <a:t>management</a:t>
            </a:r>
            <a:r>
              <a:rPr sz="1200" spc="-5" dirty="0">
                <a:latin typeface="Times New Roman"/>
                <a:cs typeface="Times New Roman"/>
              </a:rPr>
              <a:t> system.</a:t>
            </a:r>
            <a:endParaRPr sz="1200">
              <a:latin typeface="Times New Roman"/>
              <a:cs typeface="Times New Roman"/>
            </a:endParaRPr>
          </a:p>
          <a:p>
            <a:pPr marL="12700" marR="6350">
              <a:lnSpc>
                <a:spcPct val="102499"/>
              </a:lnSpc>
              <a:spcBef>
                <a:spcPts val="830"/>
              </a:spcBef>
              <a:buAutoNum type="arabicPeriod"/>
              <a:tabLst>
                <a:tab pos="183515" algn="l"/>
              </a:tabLst>
            </a:pPr>
            <a:r>
              <a:rPr sz="1200" u="sng" spc="-5" dirty="0">
                <a:uFill>
                  <a:solidFill>
                    <a:srgbClr val="000000"/>
                  </a:solidFill>
                </a:uFill>
                <a:latin typeface="Times New Roman"/>
                <a:cs typeface="Times New Roman"/>
              </a:rPr>
              <a:t>Version storage and retrieval</a:t>
            </a:r>
            <a:r>
              <a:rPr sz="1200" spc="-5" dirty="0">
                <a:latin typeface="Times New Roman"/>
                <a:cs typeface="Times New Roman"/>
              </a:rPr>
              <a:t> Files </a:t>
            </a:r>
            <a:r>
              <a:rPr sz="1200" spc="5" dirty="0">
                <a:latin typeface="Times New Roman"/>
                <a:cs typeface="Times New Roman"/>
              </a:rPr>
              <a:t>may </a:t>
            </a:r>
            <a:r>
              <a:rPr sz="1200" dirty="0">
                <a:latin typeface="Times New Roman"/>
                <a:cs typeface="Times New Roman"/>
              </a:rPr>
              <a:t>be stored in </a:t>
            </a:r>
            <a:r>
              <a:rPr sz="1200" spc="-5" dirty="0">
                <a:latin typeface="Times New Roman"/>
                <a:cs typeface="Times New Roman"/>
              </a:rPr>
              <a:t>several different versions, and </a:t>
            </a:r>
            <a:r>
              <a:rPr sz="1200" dirty="0">
                <a:latin typeface="Times New Roman"/>
                <a:cs typeface="Times New Roman"/>
              </a:rPr>
              <a:t>specific  </a:t>
            </a:r>
            <a:r>
              <a:rPr sz="1200" spc="-5" dirty="0">
                <a:latin typeface="Times New Roman"/>
                <a:cs typeface="Times New Roman"/>
              </a:rPr>
              <a:t>versions </a:t>
            </a:r>
            <a:r>
              <a:rPr sz="1200" dirty="0">
                <a:latin typeface="Times New Roman"/>
                <a:cs typeface="Times New Roman"/>
              </a:rPr>
              <a:t>of </a:t>
            </a:r>
            <a:r>
              <a:rPr sz="1200" spc="-5" dirty="0">
                <a:latin typeface="Times New Roman"/>
                <a:cs typeface="Times New Roman"/>
              </a:rPr>
              <a:t>these files </a:t>
            </a:r>
            <a:r>
              <a:rPr sz="1200" dirty="0">
                <a:latin typeface="Times New Roman"/>
                <a:cs typeface="Times New Roman"/>
              </a:rPr>
              <a:t>can be</a:t>
            </a:r>
            <a:r>
              <a:rPr sz="1200" spc="15" dirty="0">
                <a:latin typeface="Times New Roman"/>
                <a:cs typeface="Times New Roman"/>
              </a:rPr>
              <a:t> </a:t>
            </a:r>
            <a:r>
              <a:rPr sz="1200" spc="-5" dirty="0">
                <a:latin typeface="Times New Roman"/>
                <a:cs typeface="Times New Roman"/>
              </a:rPr>
              <a:t>retrieved.</a:t>
            </a:r>
            <a:endParaRPr sz="1200">
              <a:latin typeface="Times New Roman"/>
              <a:cs typeface="Times New Roman"/>
            </a:endParaRPr>
          </a:p>
          <a:p>
            <a:pPr marL="12700" marR="7620">
              <a:lnSpc>
                <a:spcPct val="102499"/>
              </a:lnSpc>
              <a:spcBef>
                <a:spcPts val="830"/>
              </a:spcBef>
              <a:buAutoNum type="arabicPeriod"/>
              <a:tabLst>
                <a:tab pos="165100" algn="l"/>
              </a:tabLst>
            </a:pPr>
            <a:r>
              <a:rPr sz="1200" u="sng" spc="-5" dirty="0">
                <a:uFill>
                  <a:solidFill>
                    <a:srgbClr val="000000"/>
                  </a:solidFill>
                </a:uFill>
                <a:latin typeface="Times New Roman"/>
                <a:cs typeface="Times New Roman"/>
              </a:rPr>
              <a:t>Merging and </a:t>
            </a:r>
            <a:r>
              <a:rPr sz="1200" u="sng" dirty="0">
                <a:uFill>
                  <a:solidFill>
                    <a:srgbClr val="000000"/>
                  </a:solidFill>
                </a:uFill>
                <a:latin typeface="Times New Roman"/>
                <a:cs typeface="Times New Roman"/>
              </a:rPr>
              <a:t>branching</a:t>
            </a:r>
            <a:r>
              <a:rPr sz="1200" dirty="0">
                <a:latin typeface="Times New Roman"/>
                <a:cs typeface="Times New Roman"/>
              </a:rPr>
              <a:t> </a:t>
            </a:r>
            <a:r>
              <a:rPr sz="1200" spc="-5" dirty="0">
                <a:latin typeface="Times New Roman"/>
                <a:cs typeface="Times New Roman"/>
              </a:rPr>
              <a:t>Parallel development branches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created </a:t>
            </a:r>
            <a:r>
              <a:rPr sz="1200" dirty="0">
                <a:latin typeface="Times New Roman"/>
                <a:cs typeface="Times New Roman"/>
              </a:rPr>
              <a:t>for </a:t>
            </a:r>
            <a:r>
              <a:rPr sz="1200" spc="-5" dirty="0">
                <a:latin typeface="Times New Roman"/>
                <a:cs typeface="Times New Roman"/>
              </a:rPr>
              <a:t>concurrent </a:t>
            </a:r>
            <a:r>
              <a:rPr sz="1200" dirty="0">
                <a:latin typeface="Times New Roman"/>
                <a:cs typeface="Times New Roman"/>
              </a:rPr>
              <a:t>working.  </a:t>
            </a:r>
            <a:r>
              <a:rPr sz="1200" spc="-5" dirty="0">
                <a:latin typeface="Times New Roman"/>
                <a:cs typeface="Times New Roman"/>
              </a:rPr>
              <a:t>Changes </a:t>
            </a:r>
            <a:r>
              <a:rPr sz="1200" dirty="0">
                <a:latin typeface="Times New Roman"/>
                <a:cs typeface="Times New Roman"/>
              </a:rPr>
              <a:t>made </a:t>
            </a:r>
            <a:r>
              <a:rPr sz="1200" spc="10" dirty="0">
                <a:latin typeface="Times New Roman"/>
                <a:cs typeface="Times New Roman"/>
              </a:rPr>
              <a:t>by </a:t>
            </a:r>
            <a:r>
              <a:rPr sz="1200" dirty="0">
                <a:latin typeface="Times New Roman"/>
                <a:cs typeface="Times New Roman"/>
              </a:rPr>
              <a:t>developers in </a:t>
            </a:r>
            <a:r>
              <a:rPr sz="1200" spc="-5" dirty="0">
                <a:latin typeface="Times New Roman"/>
                <a:cs typeface="Times New Roman"/>
              </a:rPr>
              <a:t>different branches </a:t>
            </a:r>
            <a:r>
              <a:rPr sz="1200" dirty="0">
                <a:latin typeface="Times New Roman"/>
                <a:cs typeface="Times New Roman"/>
              </a:rPr>
              <a:t>may </a:t>
            </a:r>
            <a:r>
              <a:rPr sz="1200" spc="5" dirty="0">
                <a:latin typeface="Times New Roman"/>
                <a:cs typeface="Times New Roman"/>
              </a:rPr>
              <a:t>be</a:t>
            </a:r>
            <a:r>
              <a:rPr sz="1200" spc="-45" dirty="0">
                <a:latin typeface="Times New Roman"/>
                <a:cs typeface="Times New Roman"/>
              </a:rPr>
              <a:t> </a:t>
            </a:r>
            <a:r>
              <a:rPr sz="1200" spc="-5" dirty="0">
                <a:latin typeface="Times New Roman"/>
                <a:cs typeface="Times New Roman"/>
              </a:rPr>
              <a:t>merged.</a:t>
            </a:r>
            <a:endParaRPr sz="1200">
              <a:latin typeface="Times New Roman"/>
              <a:cs typeface="Times New Roman"/>
            </a:endParaRPr>
          </a:p>
          <a:p>
            <a:pPr marL="12700" marR="5080">
              <a:lnSpc>
                <a:spcPct val="102499"/>
              </a:lnSpc>
              <a:spcBef>
                <a:spcPts val="830"/>
              </a:spcBef>
              <a:buAutoNum type="arabicPeriod"/>
              <a:tabLst>
                <a:tab pos="168275" algn="l"/>
              </a:tabLst>
            </a:pPr>
            <a:r>
              <a:rPr sz="1200" u="sng" spc="-5" dirty="0">
                <a:uFill>
                  <a:solidFill>
                    <a:srgbClr val="000000"/>
                  </a:solidFill>
                </a:uFill>
                <a:latin typeface="Times New Roman"/>
                <a:cs typeface="Times New Roman"/>
              </a:rPr>
              <a:t>Version information</a:t>
            </a:r>
            <a:r>
              <a:rPr sz="1200" spc="-5" dirty="0">
                <a:latin typeface="Times New Roman"/>
                <a:cs typeface="Times New Roman"/>
              </a:rPr>
              <a:t> Information about </a:t>
            </a:r>
            <a:r>
              <a:rPr sz="1200" dirty="0">
                <a:latin typeface="Times New Roman"/>
                <a:cs typeface="Times New Roman"/>
              </a:rPr>
              <a:t>the </a:t>
            </a:r>
            <a:r>
              <a:rPr sz="1200" spc="-5" dirty="0">
                <a:latin typeface="Times New Roman"/>
                <a:cs typeface="Times New Roman"/>
              </a:rPr>
              <a:t>different versions </a:t>
            </a:r>
            <a:r>
              <a:rPr sz="1200" dirty="0">
                <a:latin typeface="Times New Roman"/>
                <a:cs typeface="Times New Roman"/>
              </a:rPr>
              <a:t>maintained in the </a:t>
            </a:r>
            <a:r>
              <a:rPr sz="1200" spc="-5" dirty="0">
                <a:latin typeface="Times New Roman"/>
                <a:cs typeface="Times New Roman"/>
              </a:rPr>
              <a:t>system </a:t>
            </a:r>
            <a:r>
              <a:rPr sz="1200" spc="5" dirty="0">
                <a:latin typeface="Times New Roman"/>
                <a:cs typeface="Times New Roman"/>
              </a:rPr>
              <a:t>may be  </a:t>
            </a:r>
            <a:r>
              <a:rPr sz="1200" spc="-5" dirty="0">
                <a:latin typeface="Times New Roman"/>
                <a:cs typeface="Times New Roman"/>
              </a:rPr>
              <a:t>stored and</a:t>
            </a:r>
            <a:r>
              <a:rPr sz="1200" dirty="0">
                <a:latin typeface="Times New Roman"/>
                <a:cs typeface="Times New Roman"/>
              </a:rPr>
              <a:t> </a:t>
            </a:r>
            <a:r>
              <a:rPr sz="1200" spc="-5" dirty="0">
                <a:latin typeface="Times New Roman"/>
                <a:cs typeface="Times New Roman"/>
              </a:rPr>
              <a:t>retrieved.</a:t>
            </a:r>
            <a:endParaRPr sz="1200">
              <a:latin typeface="Times New Roman"/>
              <a:cs typeface="Times New Roman"/>
            </a:endParaRPr>
          </a:p>
          <a:p>
            <a:pPr marL="12700" marR="9525">
              <a:lnSpc>
                <a:spcPct val="102499"/>
              </a:lnSpc>
              <a:spcBef>
                <a:spcPts val="825"/>
              </a:spcBef>
            </a:pPr>
            <a:r>
              <a:rPr sz="1200" spc="-5" dirty="0">
                <a:latin typeface="Times New Roman"/>
                <a:cs typeface="Times New Roman"/>
              </a:rPr>
              <a:t>All source code </a:t>
            </a:r>
            <a:r>
              <a:rPr sz="1200" dirty="0">
                <a:latin typeface="Times New Roman"/>
                <a:cs typeface="Times New Roman"/>
              </a:rPr>
              <a:t>management </a:t>
            </a:r>
            <a:r>
              <a:rPr sz="1200" spc="-5" dirty="0">
                <a:latin typeface="Times New Roman"/>
                <a:cs typeface="Times New Roman"/>
              </a:rPr>
              <a:t>systems have </a:t>
            </a:r>
            <a:r>
              <a:rPr sz="1200" dirty="0">
                <a:latin typeface="Times New Roman"/>
                <a:cs typeface="Times New Roman"/>
              </a:rPr>
              <a:t>the </a:t>
            </a:r>
            <a:r>
              <a:rPr sz="1200" spc="-5" dirty="0">
                <a:latin typeface="Times New Roman"/>
                <a:cs typeface="Times New Roman"/>
              </a:rPr>
              <a:t>general </a:t>
            </a:r>
            <a:r>
              <a:rPr sz="1200" dirty="0">
                <a:latin typeface="Times New Roman"/>
                <a:cs typeface="Times New Roman"/>
              </a:rPr>
              <a:t>form </a:t>
            </a:r>
            <a:r>
              <a:rPr sz="1200" spc="-5" dirty="0">
                <a:latin typeface="Times New Roman"/>
                <a:cs typeface="Times New Roman"/>
              </a:rPr>
              <a:t>shown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3, with a </a:t>
            </a:r>
            <a:r>
              <a:rPr sz="1200" spc="-5" dirty="0">
                <a:latin typeface="Times New Roman"/>
                <a:cs typeface="Times New Roman"/>
              </a:rPr>
              <a:t>shared  </a:t>
            </a:r>
            <a:r>
              <a:rPr sz="1200" dirty="0">
                <a:latin typeface="Times New Roman"/>
                <a:cs typeface="Times New Roman"/>
              </a:rPr>
              <a:t>repository </a:t>
            </a:r>
            <a:r>
              <a:rPr sz="1200" spc="-5" dirty="0">
                <a:latin typeface="Times New Roman"/>
                <a:cs typeface="Times New Roman"/>
              </a:rPr>
              <a:t>and </a:t>
            </a:r>
            <a:r>
              <a:rPr sz="1200" dirty="0">
                <a:latin typeface="Times New Roman"/>
                <a:cs typeface="Times New Roman"/>
              </a:rPr>
              <a:t>a set of </a:t>
            </a:r>
            <a:r>
              <a:rPr sz="1200" spc="-5" dirty="0">
                <a:latin typeface="Times New Roman"/>
                <a:cs typeface="Times New Roman"/>
              </a:rPr>
              <a:t>features </a:t>
            </a:r>
            <a:r>
              <a:rPr sz="1200" dirty="0">
                <a:latin typeface="Times New Roman"/>
                <a:cs typeface="Times New Roman"/>
              </a:rPr>
              <a:t>to manage the </a:t>
            </a:r>
            <a:r>
              <a:rPr sz="1200" spc="-5" dirty="0">
                <a:latin typeface="Times New Roman"/>
                <a:cs typeface="Times New Roman"/>
              </a:rPr>
              <a:t>files </a:t>
            </a:r>
            <a:r>
              <a:rPr sz="1200" dirty="0">
                <a:latin typeface="Times New Roman"/>
                <a:cs typeface="Times New Roman"/>
              </a:rPr>
              <a:t>in </a:t>
            </a:r>
            <a:r>
              <a:rPr sz="1200" spc="-5" dirty="0">
                <a:latin typeface="Times New Roman"/>
                <a:cs typeface="Times New Roman"/>
              </a:rPr>
              <a:t>that</a:t>
            </a:r>
            <a:r>
              <a:rPr sz="1200" spc="-15" dirty="0">
                <a:latin typeface="Times New Roman"/>
                <a:cs typeface="Times New Roman"/>
              </a:rPr>
              <a:t> </a:t>
            </a:r>
            <a:r>
              <a:rPr sz="1200" spc="-5" dirty="0">
                <a:latin typeface="Times New Roman"/>
                <a:cs typeface="Times New Roman"/>
              </a:rPr>
              <a:t>repository:</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151</a:t>
            </a:fld>
            <a:endParaRPr dirty="0"/>
          </a:p>
        </p:txBody>
      </p:sp>
    </p:spTree>
    <p:extLst>
      <p:ext uri="{BB962C8B-B14F-4D97-AF65-F5344CB8AC3E}">
        <p14:creationId xmlns:p14="http://schemas.microsoft.com/office/powerpoint/2010/main" val="429011873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9635" cy="1443355"/>
          </a:xfrm>
          <a:prstGeom prst="rect">
            <a:avLst/>
          </a:prstGeom>
        </p:spPr>
        <p:txBody>
          <a:bodyPr vert="horz" wrap="square" lIns="0" tIns="6985" rIns="0" bIns="0" rtlCol="0">
            <a:spAutoFit/>
          </a:bodyPr>
          <a:lstStyle/>
          <a:p>
            <a:pPr marL="12700" marR="5080" algn="just">
              <a:lnSpc>
                <a:spcPct val="103099"/>
              </a:lnSpc>
              <a:spcBef>
                <a:spcPts val="55"/>
              </a:spcBef>
              <a:buAutoNum type="arabicPeriod"/>
              <a:tabLst>
                <a:tab pos="167005" algn="l"/>
              </a:tabLst>
            </a:pPr>
            <a:r>
              <a:rPr sz="1200" spc="-5" dirty="0">
                <a:latin typeface="Times New Roman"/>
                <a:cs typeface="Times New Roman"/>
              </a:rPr>
              <a:t>All source </a:t>
            </a:r>
            <a:r>
              <a:rPr sz="1200" dirty="0">
                <a:latin typeface="Times New Roman"/>
                <a:cs typeface="Times New Roman"/>
              </a:rPr>
              <a:t>code </a:t>
            </a:r>
            <a:r>
              <a:rPr sz="1200" spc="-5" dirty="0">
                <a:latin typeface="Times New Roman"/>
                <a:cs typeface="Times New Roman"/>
              </a:rPr>
              <a:t>files </a:t>
            </a:r>
            <a:r>
              <a:rPr sz="1200" dirty="0">
                <a:latin typeface="Times New Roman"/>
                <a:cs typeface="Times New Roman"/>
              </a:rPr>
              <a:t>and file </a:t>
            </a:r>
            <a:r>
              <a:rPr sz="1200" spc="-5" dirty="0">
                <a:latin typeface="Times New Roman"/>
                <a:cs typeface="Times New Roman"/>
              </a:rPr>
              <a:t>versions </a:t>
            </a:r>
            <a:r>
              <a:rPr sz="1200" dirty="0">
                <a:latin typeface="Times New Roman"/>
                <a:cs typeface="Times New Roman"/>
              </a:rPr>
              <a:t>are stored in the </a:t>
            </a:r>
            <a:r>
              <a:rPr sz="1200" spc="-5" dirty="0">
                <a:latin typeface="Times New Roman"/>
                <a:cs typeface="Times New Roman"/>
              </a:rPr>
              <a:t>repository, as </a:t>
            </a:r>
            <a:r>
              <a:rPr sz="1200" dirty="0">
                <a:latin typeface="Times New Roman"/>
                <a:cs typeface="Times New Roman"/>
              </a:rPr>
              <a:t>are other </a:t>
            </a:r>
            <a:r>
              <a:rPr sz="1200" spc="-5" dirty="0">
                <a:latin typeface="Times New Roman"/>
                <a:cs typeface="Times New Roman"/>
              </a:rPr>
              <a:t>artifacts such as  configuration files, </a:t>
            </a:r>
            <a:r>
              <a:rPr sz="1200" dirty="0">
                <a:latin typeface="Times New Roman"/>
                <a:cs typeface="Times New Roman"/>
              </a:rPr>
              <a:t>build </a:t>
            </a:r>
            <a:r>
              <a:rPr sz="1200" spc="-5" dirty="0">
                <a:latin typeface="Times New Roman"/>
                <a:cs typeface="Times New Roman"/>
              </a:rPr>
              <a:t>scripts, shared libraries, and versions </a:t>
            </a:r>
            <a:r>
              <a:rPr sz="1200" dirty="0">
                <a:latin typeface="Times New Roman"/>
                <a:cs typeface="Times New Roman"/>
              </a:rPr>
              <a:t>of tools </a:t>
            </a:r>
            <a:r>
              <a:rPr sz="1200" spc="-5" dirty="0">
                <a:latin typeface="Times New Roman"/>
                <a:cs typeface="Times New Roman"/>
              </a:rPr>
              <a:t>used. </a:t>
            </a:r>
            <a:r>
              <a:rPr sz="1200" dirty="0">
                <a:latin typeface="Times New Roman"/>
                <a:cs typeface="Times New Roman"/>
              </a:rPr>
              <a:t>The </a:t>
            </a:r>
            <a:r>
              <a:rPr sz="1200" spc="-5" dirty="0">
                <a:latin typeface="Times New Roman"/>
                <a:cs typeface="Times New Roman"/>
              </a:rPr>
              <a:t>repository  includes </a:t>
            </a:r>
            <a:r>
              <a:rPr sz="1200" dirty="0">
                <a:latin typeface="Times New Roman"/>
                <a:cs typeface="Times New Roman"/>
              </a:rPr>
              <a:t>a </a:t>
            </a:r>
            <a:r>
              <a:rPr sz="1200" spc="-5" dirty="0">
                <a:latin typeface="Times New Roman"/>
                <a:cs typeface="Times New Roman"/>
              </a:rPr>
              <a:t>database </a:t>
            </a:r>
            <a:r>
              <a:rPr sz="1200" dirty="0">
                <a:latin typeface="Times New Roman"/>
                <a:cs typeface="Times New Roman"/>
              </a:rPr>
              <a:t>of </a:t>
            </a:r>
            <a:r>
              <a:rPr sz="1200" spc="-5" dirty="0">
                <a:latin typeface="Times New Roman"/>
                <a:cs typeface="Times New Roman"/>
              </a:rPr>
              <a:t>information about </a:t>
            </a:r>
            <a:r>
              <a:rPr sz="1200" dirty="0">
                <a:latin typeface="Times New Roman"/>
                <a:cs typeface="Times New Roman"/>
              </a:rPr>
              <a:t>the </a:t>
            </a:r>
            <a:r>
              <a:rPr sz="1200" spc="-5" dirty="0">
                <a:latin typeface="Times New Roman"/>
                <a:cs typeface="Times New Roman"/>
              </a:rPr>
              <a:t>stored files, such as version information, information  about </a:t>
            </a:r>
            <a:r>
              <a:rPr sz="1200" dirty="0">
                <a:latin typeface="Times New Roman"/>
                <a:cs typeface="Times New Roman"/>
              </a:rPr>
              <a:t>who </a:t>
            </a:r>
            <a:r>
              <a:rPr sz="1200" spc="-5" dirty="0">
                <a:latin typeface="Times New Roman"/>
                <a:cs typeface="Times New Roman"/>
              </a:rPr>
              <a:t>has changed </a:t>
            </a:r>
            <a:r>
              <a:rPr sz="1200" dirty="0">
                <a:latin typeface="Times New Roman"/>
                <a:cs typeface="Times New Roman"/>
              </a:rPr>
              <a:t>the </a:t>
            </a:r>
            <a:r>
              <a:rPr sz="1200" spc="-5" dirty="0">
                <a:latin typeface="Times New Roman"/>
                <a:cs typeface="Times New Roman"/>
              </a:rPr>
              <a:t>files, what changes </a:t>
            </a:r>
            <a:r>
              <a:rPr sz="1200" dirty="0">
                <a:latin typeface="Times New Roman"/>
                <a:cs typeface="Times New Roman"/>
              </a:rPr>
              <a:t>were made </a:t>
            </a:r>
            <a:r>
              <a:rPr sz="1200" spc="-5" dirty="0">
                <a:latin typeface="Times New Roman"/>
                <a:cs typeface="Times New Roman"/>
              </a:rPr>
              <a:t>at what times </a:t>
            </a:r>
            <a:r>
              <a:rPr sz="1200" dirty="0">
                <a:latin typeface="Times New Roman"/>
                <a:cs typeface="Times New Roman"/>
              </a:rPr>
              <a:t>and </a:t>
            </a:r>
            <a:r>
              <a:rPr sz="1200" spc="-5" dirty="0">
                <a:latin typeface="Times New Roman"/>
                <a:cs typeface="Times New Roman"/>
              </a:rPr>
              <a:t>so</a:t>
            </a:r>
            <a:r>
              <a:rPr sz="1200" spc="55" dirty="0">
                <a:latin typeface="Times New Roman"/>
                <a:cs typeface="Times New Roman"/>
              </a:rPr>
              <a:t> </a:t>
            </a:r>
            <a:r>
              <a:rPr sz="1200" dirty="0">
                <a:latin typeface="Times New Roman"/>
                <a:cs typeface="Times New Roman"/>
              </a:rPr>
              <a:t>on.</a:t>
            </a:r>
            <a:endParaRPr sz="1200">
              <a:latin typeface="Times New Roman"/>
              <a:cs typeface="Times New Roman"/>
            </a:endParaRPr>
          </a:p>
          <a:p>
            <a:pPr marL="12700" marR="5715" algn="just">
              <a:lnSpc>
                <a:spcPct val="102899"/>
              </a:lnSpc>
              <a:spcBef>
                <a:spcPts val="819"/>
              </a:spcBef>
              <a:buAutoNum type="arabicPeriod"/>
              <a:tabLst>
                <a:tab pos="171450" algn="l"/>
              </a:tabLst>
            </a:pPr>
            <a:r>
              <a:rPr sz="1200" dirty="0">
                <a:latin typeface="Times New Roman"/>
                <a:cs typeface="Times New Roman"/>
              </a:rPr>
              <a:t>The source code </a:t>
            </a:r>
            <a:r>
              <a:rPr sz="1200" spc="-5" dirty="0">
                <a:latin typeface="Times New Roman"/>
                <a:cs typeface="Times New Roman"/>
              </a:rPr>
              <a:t>management features </a:t>
            </a:r>
            <a:r>
              <a:rPr sz="1200" dirty="0">
                <a:latin typeface="Times New Roman"/>
                <a:cs typeface="Times New Roman"/>
              </a:rPr>
              <a:t>transfer </a:t>
            </a:r>
            <a:r>
              <a:rPr sz="1200" spc="-5" dirty="0">
                <a:latin typeface="Times New Roman"/>
                <a:cs typeface="Times New Roman"/>
              </a:rPr>
              <a:t>files </a:t>
            </a:r>
            <a:r>
              <a:rPr sz="1200" dirty="0">
                <a:latin typeface="Times New Roman"/>
                <a:cs typeface="Times New Roman"/>
              </a:rPr>
              <a:t>to </a:t>
            </a:r>
            <a:r>
              <a:rPr sz="1200" spc="-5" dirty="0">
                <a:latin typeface="Times New Roman"/>
                <a:cs typeface="Times New Roman"/>
              </a:rPr>
              <a:t>and </a:t>
            </a:r>
            <a:r>
              <a:rPr sz="1200" dirty="0">
                <a:latin typeface="Times New Roman"/>
                <a:cs typeface="Times New Roman"/>
              </a:rPr>
              <a:t>from the repository </a:t>
            </a:r>
            <a:r>
              <a:rPr sz="1200" spc="-5" dirty="0">
                <a:latin typeface="Times New Roman"/>
                <a:cs typeface="Times New Roman"/>
              </a:rPr>
              <a:t>and update </a:t>
            </a:r>
            <a:r>
              <a:rPr sz="1200" dirty="0">
                <a:latin typeface="Times New Roman"/>
                <a:cs typeface="Times New Roman"/>
              </a:rPr>
              <a:t>the  </a:t>
            </a:r>
            <a:r>
              <a:rPr sz="1200" spc="-5" dirty="0">
                <a:latin typeface="Times New Roman"/>
                <a:cs typeface="Times New Roman"/>
              </a:rPr>
              <a:t>information about </a:t>
            </a:r>
            <a:r>
              <a:rPr sz="1200" dirty="0">
                <a:latin typeface="Times New Roman"/>
                <a:cs typeface="Times New Roman"/>
              </a:rPr>
              <a:t>the </a:t>
            </a:r>
            <a:r>
              <a:rPr sz="1200" spc="-5" dirty="0">
                <a:latin typeface="Times New Roman"/>
                <a:cs typeface="Times New Roman"/>
              </a:rPr>
              <a:t>different versions </a:t>
            </a:r>
            <a:r>
              <a:rPr sz="1200" dirty="0">
                <a:latin typeface="Times New Roman"/>
                <a:cs typeface="Times New Roman"/>
              </a:rPr>
              <a:t>of </a:t>
            </a:r>
            <a:r>
              <a:rPr sz="1200" spc="-5" dirty="0">
                <a:latin typeface="Times New Roman"/>
                <a:cs typeface="Times New Roman"/>
              </a:rPr>
              <a:t>files </a:t>
            </a:r>
            <a:r>
              <a:rPr sz="1200" dirty="0">
                <a:latin typeface="Times New Roman"/>
                <a:cs typeface="Times New Roman"/>
              </a:rPr>
              <a:t>and their </a:t>
            </a:r>
            <a:r>
              <a:rPr sz="1200" spc="-5" dirty="0">
                <a:latin typeface="Times New Roman"/>
                <a:cs typeface="Times New Roman"/>
              </a:rPr>
              <a:t>relationships. Specific versions </a:t>
            </a:r>
            <a:r>
              <a:rPr sz="1200" spc="5" dirty="0">
                <a:latin typeface="Times New Roman"/>
                <a:cs typeface="Times New Roman"/>
              </a:rPr>
              <a:t>of files </a:t>
            </a:r>
            <a:r>
              <a:rPr sz="1200" spc="310" dirty="0">
                <a:latin typeface="Times New Roman"/>
                <a:cs typeface="Times New Roman"/>
              </a:rPr>
              <a:t> </a:t>
            </a:r>
            <a:r>
              <a:rPr sz="1200" spc="-5" dirty="0">
                <a:latin typeface="Times New Roman"/>
                <a:cs typeface="Times New Roman"/>
              </a:rPr>
              <a:t>and information </a:t>
            </a:r>
            <a:r>
              <a:rPr sz="1200" dirty="0">
                <a:latin typeface="Times New Roman"/>
                <a:cs typeface="Times New Roman"/>
              </a:rPr>
              <a:t>about these </a:t>
            </a:r>
            <a:r>
              <a:rPr sz="1200" spc="-5" dirty="0">
                <a:latin typeface="Times New Roman"/>
                <a:cs typeface="Times New Roman"/>
              </a:rPr>
              <a:t>versions </a:t>
            </a:r>
            <a:r>
              <a:rPr sz="1200" dirty="0">
                <a:latin typeface="Times New Roman"/>
                <a:cs typeface="Times New Roman"/>
              </a:rPr>
              <a:t>can </a:t>
            </a:r>
            <a:r>
              <a:rPr sz="1200" spc="-5" dirty="0">
                <a:latin typeface="Times New Roman"/>
                <a:cs typeface="Times New Roman"/>
              </a:rPr>
              <a:t>always </a:t>
            </a:r>
            <a:r>
              <a:rPr sz="1200" dirty="0">
                <a:latin typeface="Times New Roman"/>
                <a:cs typeface="Times New Roman"/>
              </a:rPr>
              <a:t>be </a:t>
            </a:r>
            <a:r>
              <a:rPr sz="1200" spc="-5" dirty="0">
                <a:latin typeface="Times New Roman"/>
                <a:cs typeface="Times New Roman"/>
              </a:rPr>
              <a:t>retrieved from </a:t>
            </a:r>
            <a:r>
              <a:rPr sz="1200" dirty="0">
                <a:latin typeface="Times New Roman"/>
                <a:cs typeface="Times New Roman"/>
              </a:rPr>
              <a:t>the</a:t>
            </a:r>
            <a:r>
              <a:rPr sz="1200" spc="65" dirty="0">
                <a:latin typeface="Times New Roman"/>
                <a:cs typeface="Times New Roman"/>
              </a:rPr>
              <a:t> </a:t>
            </a:r>
            <a:r>
              <a:rPr sz="1200" spc="-5" dirty="0">
                <a:latin typeface="Times New Roman"/>
                <a:cs typeface="Times New Roman"/>
              </a:rPr>
              <a:t>repository.</a:t>
            </a:r>
            <a:endParaRPr sz="1200">
              <a:latin typeface="Times New Roman"/>
              <a:cs typeface="Times New Roman"/>
            </a:endParaRPr>
          </a:p>
        </p:txBody>
      </p:sp>
      <p:sp>
        <p:nvSpPr>
          <p:cNvPr id="5" name="object 5"/>
          <p:cNvSpPr/>
          <p:nvPr/>
        </p:nvSpPr>
        <p:spPr>
          <a:xfrm>
            <a:off x="914400" y="2439670"/>
            <a:ext cx="5554980" cy="331660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130604" y="5844921"/>
            <a:ext cx="5741670" cy="3034665"/>
          </a:xfrm>
          <a:prstGeom prst="rect">
            <a:avLst/>
          </a:prstGeom>
        </p:spPr>
        <p:txBody>
          <a:bodyPr vert="horz" wrap="square" lIns="0" tIns="12700" rIns="0" bIns="0" rtlCol="0">
            <a:spAutoFit/>
          </a:bodyPr>
          <a:lstStyle/>
          <a:p>
            <a:pPr marL="240665">
              <a:lnSpc>
                <a:spcPct val="100000"/>
              </a:lnSpc>
              <a:spcBef>
                <a:spcPts val="100"/>
              </a:spcBef>
            </a:pPr>
            <a:r>
              <a:rPr sz="1200" spc="-5" dirty="0">
                <a:latin typeface="Times New Roman"/>
                <a:cs typeface="Times New Roman"/>
              </a:rPr>
              <a:t>Table </a:t>
            </a:r>
            <a:r>
              <a:rPr sz="1200" dirty="0">
                <a:latin typeface="Times New Roman"/>
                <a:cs typeface="Times New Roman"/>
              </a:rPr>
              <a:t>4 </a:t>
            </a:r>
            <a:r>
              <a:rPr sz="1200" spc="-5" dirty="0">
                <a:latin typeface="Times New Roman"/>
                <a:cs typeface="Times New Roman"/>
              </a:rPr>
              <a:t>Features </a:t>
            </a:r>
            <a:r>
              <a:rPr sz="1200" dirty="0">
                <a:latin typeface="Times New Roman"/>
                <a:cs typeface="Times New Roman"/>
              </a:rPr>
              <a:t>of source </a:t>
            </a:r>
            <a:r>
              <a:rPr sz="1200" spc="-5" dirty="0">
                <a:latin typeface="Times New Roman"/>
                <a:cs typeface="Times New Roman"/>
              </a:rPr>
              <a:t>code management</a:t>
            </a:r>
            <a:r>
              <a:rPr sz="1200" spc="5" dirty="0">
                <a:latin typeface="Times New Roman"/>
                <a:cs typeface="Times New Roman"/>
              </a:rPr>
              <a:t> </a:t>
            </a:r>
            <a:r>
              <a:rPr sz="1200" spc="-5" dirty="0">
                <a:latin typeface="Times New Roman"/>
                <a:cs typeface="Times New Roman"/>
              </a:rPr>
              <a:t>systems</a:t>
            </a:r>
            <a:endParaRPr sz="1200">
              <a:latin typeface="Times New Roman"/>
              <a:cs typeface="Times New Roman"/>
            </a:endParaRPr>
          </a:p>
          <a:p>
            <a:pPr marL="240665" marR="6985" indent="-228600" algn="just">
              <a:lnSpc>
                <a:spcPct val="103299"/>
              </a:lnSpc>
              <a:spcBef>
                <a:spcPts val="900"/>
              </a:spcBef>
              <a:buFont typeface="Symbol"/>
              <a:buChar char=""/>
              <a:tabLst>
                <a:tab pos="241300" algn="l"/>
              </a:tabLst>
            </a:pPr>
            <a:r>
              <a:rPr sz="1200" spc="-10" dirty="0">
                <a:latin typeface="Times New Roman"/>
                <a:cs typeface="Times New Roman"/>
              </a:rPr>
              <a:t>In </a:t>
            </a:r>
            <a:r>
              <a:rPr sz="1200" dirty="0">
                <a:latin typeface="Times New Roman"/>
                <a:cs typeface="Times New Roman"/>
              </a:rPr>
              <a:t>2005, </a:t>
            </a:r>
            <a:r>
              <a:rPr sz="1200" spc="-10" dirty="0">
                <a:latin typeface="Times New Roman"/>
                <a:cs typeface="Times New Roman"/>
              </a:rPr>
              <a:t>Linus </a:t>
            </a:r>
            <a:r>
              <a:rPr sz="1200" dirty="0">
                <a:latin typeface="Times New Roman"/>
                <a:cs typeface="Times New Roman"/>
              </a:rPr>
              <a:t>Torvalds, the </a:t>
            </a:r>
            <a:r>
              <a:rPr sz="1200" spc="-5" dirty="0">
                <a:latin typeface="Times New Roman"/>
                <a:cs typeface="Times New Roman"/>
              </a:rPr>
              <a:t>developer </a:t>
            </a:r>
            <a:r>
              <a:rPr sz="1200" dirty="0">
                <a:latin typeface="Times New Roman"/>
                <a:cs typeface="Times New Roman"/>
              </a:rPr>
              <a:t>of </a:t>
            </a:r>
            <a:r>
              <a:rPr sz="1200" spc="-5" dirty="0">
                <a:latin typeface="Times New Roman"/>
                <a:cs typeface="Times New Roman"/>
              </a:rPr>
              <a:t>Linux, revolutionized source code management  </a:t>
            </a:r>
            <a:r>
              <a:rPr sz="1200" spc="5" dirty="0">
                <a:latin typeface="Times New Roman"/>
                <a:cs typeface="Times New Roman"/>
              </a:rPr>
              <a:t>by </a:t>
            </a:r>
            <a:r>
              <a:rPr sz="1200" dirty="0">
                <a:latin typeface="Times New Roman"/>
                <a:cs typeface="Times New Roman"/>
              </a:rPr>
              <a:t>developing a </a:t>
            </a:r>
            <a:r>
              <a:rPr sz="1200" spc="-5" dirty="0">
                <a:latin typeface="Times New Roman"/>
                <a:cs typeface="Times New Roman"/>
              </a:rPr>
              <a:t>distributed version control </a:t>
            </a:r>
            <a:r>
              <a:rPr sz="1200" dirty="0">
                <a:latin typeface="Times New Roman"/>
                <a:cs typeface="Times New Roman"/>
              </a:rPr>
              <a:t>system </a:t>
            </a:r>
            <a:r>
              <a:rPr sz="1200" spc="-5" dirty="0">
                <a:latin typeface="Times New Roman"/>
                <a:cs typeface="Times New Roman"/>
              </a:rPr>
              <a:t>(DVCS) called </a:t>
            </a:r>
            <a:r>
              <a:rPr sz="1200" u="sng" spc="-5" dirty="0">
                <a:uFill>
                  <a:solidFill>
                    <a:srgbClr val="000000"/>
                  </a:solidFill>
                </a:uFill>
                <a:latin typeface="Times New Roman"/>
                <a:cs typeface="Times New Roman"/>
              </a:rPr>
              <a:t>Git</a:t>
            </a:r>
            <a:r>
              <a:rPr sz="1200" spc="-5" dirty="0">
                <a:latin typeface="Times New Roman"/>
                <a:cs typeface="Times New Roman"/>
              </a:rPr>
              <a:t> </a:t>
            </a:r>
            <a:r>
              <a:rPr sz="1200" dirty="0">
                <a:latin typeface="Times New Roman"/>
                <a:cs typeface="Times New Roman"/>
              </a:rPr>
              <a:t>to </a:t>
            </a:r>
            <a:r>
              <a:rPr sz="1200" spc="-5" dirty="0">
                <a:latin typeface="Times New Roman"/>
                <a:cs typeface="Times New Roman"/>
              </a:rPr>
              <a:t>manage </a:t>
            </a:r>
            <a:r>
              <a:rPr sz="1200" dirty="0">
                <a:latin typeface="Times New Roman"/>
                <a:cs typeface="Times New Roman"/>
              </a:rPr>
              <a:t>the </a:t>
            </a:r>
            <a:r>
              <a:rPr sz="1200" spc="-5" dirty="0">
                <a:latin typeface="Times New Roman"/>
                <a:cs typeface="Times New Roman"/>
              </a:rPr>
              <a:t>code  </a:t>
            </a:r>
            <a:r>
              <a:rPr sz="1200" dirty="0">
                <a:latin typeface="Times New Roman"/>
                <a:cs typeface="Times New Roman"/>
              </a:rPr>
              <a:t>of the </a:t>
            </a:r>
            <a:r>
              <a:rPr sz="1200" spc="-10" dirty="0">
                <a:latin typeface="Times New Roman"/>
                <a:cs typeface="Times New Roman"/>
              </a:rPr>
              <a:t>Linux</a:t>
            </a:r>
            <a:r>
              <a:rPr sz="1200" spc="5" dirty="0">
                <a:latin typeface="Times New Roman"/>
                <a:cs typeface="Times New Roman"/>
              </a:rPr>
              <a:t> </a:t>
            </a:r>
            <a:r>
              <a:rPr sz="1200" spc="-5" dirty="0">
                <a:latin typeface="Times New Roman"/>
                <a:cs typeface="Times New Roman"/>
              </a:rPr>
              <a:t>kernel.</a:t>
            </a:r>
            <a:endParaRPr sz="1200">
              <a:latin typeface="Times New Roman"/>
              <a:cs typeface="Times New Roman"/>
            </a:endParaRPr>
          </a:p>
          <a:p>
            <a:pPr marL="240665" indent="-228600" algn="just">
              <a:lnSpc>
                <a:spcPct val="100000"/>
              </a:lnSpc>
              <a:spcBef>
                <a:spcPts val="130"/>
              </a:spcBef>
              <a:buFont typeface="Symbol"/>
              <a:buChar char=""/>
              <a:tabLst>
                <a:tab pos="241300" algn="l"/>
              </a:tabLst>
            </a:pPr>
            <a:r>
              <a:rPr sz="1200" spc="-5" dirty="0">
                <a:latin typeface="Times New Roman"/>
                <a:cs typeface="Times New Roman"/>
              </a:rPr>
              <a:t>Git was geared </a:t>
            </a:r>
            <a:r>
              <a:rPr sz="1200" dirty="0">
                <a:latin typeface="Times New Roman"/>
                <a:cs typeface="Times New Roman"/>
              </a:rPr>
              <a:t>to supporting </a:t>
            </a:r>
            <a:r>
              <a:rPr sz="1200" spc="-5" dirty="0">
                <a:latin typeface="Times New Roman"/>
                <a:cs typeface="Times New Roman"/>
              </a:rPr>
              <a:t>large-scale open-source</a:t>
            </a:r>
            <a:r>
              <a:rPr sz="1200" spc="10" dirty="0">
                <a:latin typeface="Times New Roman"/>
                <a:cs typeface="Times New Roman"/>
              </a:rPr>
              <a:t> </a:t>
            </a:r>
            <a:r>
              <a:rPr sz="1200" spc="-5" dirty="0">
                <a:latin typeface="Times New Roman"/>
                <a:cs typeface="Times New Roman"/>
              </a:rPr>
              <a:t>development.</a:t>
            </a:r>
            <a:endParaRPr sz="1200">
              <a:latin typeface="Times New Roman"/>
              <a:cs typeface="Times New Roman"/>
            </a:endParaRPr>
          </a:p>
          <a:p>
            <a:pPr marL="240665" marR="5080" indent="-228600">
              <a:lnSpc>
                <a:spcPct val="103299"/>
              </a:lnSpc>
              <a:spcBef>
                <a:spcPts val="95"/>
              </a:spcBef>
              <a:buFont typeface="Symbol"/>
              <a:buChar char=""/>
              <a:tabLst>
                <a:tab pos="240665" algn="l"/>
                <a:tab pos="241300" algn="l"/>
              </a:tabLst>
            </a:pPr>
            <a:r>
              <a:rPr sz="1200" spc="-10" dirty="0">
                <a:latin typeface="Times New Roman"/>
                <a:cs typeface="Times New Roman"/>
              </a:rPr>
              <a:t>It </a:t>
            </a:r>
            <a:r>
              <a:rPr sz="1200" dirty="0">
                <a:latin typeface="Times New Roman"/>
                <a:cs typeface="Times New Roman"/>
              </a:rPr>
              <a:t>took </a:t>
            </a:r>
            <a:r>
              <a:rPr sz="1200" spc="-5" dirty="0">
                <a:latin typeface="Times New Roman"/>
                <a:cs typeface="Times New Roman"/>
              </a:rPr>
              <a:t>advantage </a:t>
            </a:r>
            <a:r>
              <a:rPr sz="1200" dirty="0">
                <a:latin typeface="Times New Roman"/>
                <a:cs typeface="Times New Roman"/>
              </a:rPr>
              <a:t>of the </a:t>
            </a:r>
            <a:r>
              <a:rPr sz="1200" spc="-5" dirty="0">
                <a:latin typeface="Times New Roman"/>
                <a:cs typeface="Times New Roman"/>
              </a:rPr>
              <a:t>fact </a:t>
            </a:r>
            <a:r>
              <a:rPr sz="1200" dirty="0">
                <a:latin typeface="Times New Roman"/>
                <a:cs typeface="Times New Roman"/>
              </a:rPr>
              <a:t>that </a:t>
            </a:r>
            <a:r>
              <a:rPr sz="1200" spc="-5" dirty="0">
                <a:latin typeface="Times New Roman"/>
                <a:cs typeface="Times New Roman"/>
              </a:rPr>
              <a:t>storage costs had fallen </a:t>
            </a:r>
            <a:r>
              <a:rPr sz="1200" dirty="0">
                <a:latin typeface="Times New Roman"/>
                <a:cs typeface="Times New Roman"/>
              </a:rPr>
              <a:t>to </a:t>
            </a:r>
            <a:r>
              <a:rPr sz="1200" spc="-5" dirty="0">
                <a:latin typeface="Times New Roman"/>
                <a:cs typeface="Times New Roman"/>
              </a:rPr>
              <a:t>such an </a:t>
            </a:r>
            <a:r>
              <a:rPr sz="1200" dirty="0">
                <a:latin typeface="Times New Roman"/>
                <a:cs typeface="Times New Roman"/>
              </a:rPr>
              <a:t>extent that most </a:t>
            </a:r>
            <a:r>
              <a:rPr sz="1200" spc="-5" dirty="0">
                <a:latin typeface="Times New Roman"/>
                <a:cs typeface="Times New Roman"/>
              </a:rPr>
              <a:t>users  </a:t>
            </a:r>
            <a:r>
              <a:rPr sz="1200" dirty="0">
                <a:latin typeface="Times New Roman"/>
                <a:cs typeface="Times New Roman"/>
              </a:rPr>
              <a:t>did not </a:t>
            </a:r>
            <a:r>
              <a:rPr sz="1200" spc="-5" dirty="0">
                <a:latin typeface="Times New Roman"/>
                <a:cs typeface="Times New Roman"/>
              </a:rPr>
              <a:t>have </a:t>
            </a:r>
            <a:r>
              <a:rPr sz="1200" dirty="0">
                <a:latin typeface="Times New Roman"/>
                <a:cs typeface="Times New Roman"/>
              </a:rPr>
              <a:t>to be </a:t>
            </a:r>
            <a:r>
              <a:rPr sz="1200" spc="-5" dirty="0">
                <a:latin typeface="Times New Roman"/>
                <a:cs typeface="Times New Roman"/>
              </a:rPr>
              <a:t>concerned </a:t>
            </a:r>
            <a:r>
              <a:rPr sz="1200" dirty="0">
                <a:latin typeface="Times New Roman"/>
                <a:cs typeface="Times New Roman"/>
              </a:rPr>
              <a:t>with </a:t>
            </a:r>
            <a:r>
              <a:rPr sz="1200" spc="-5" dirty="0">
                <a:latin typeface="Times New Roman"/>
                <a:cs typeface="Times New Roman"/>
              </a:rPr>
              <a:t>local storage</a:t>
            </a:r>
            <a:r>
              <a:rPr sz="1200" spc="5" dirty="0">
                <a:latin typeface="Times New Roman"/>
                <a:cs typeface="Times New Roman"/>
              </a:rPr>
              <a:t> </a:t>
            </a:r>
            <a:r>
              <a:rPr sz="1200" spc="-5" dirty="0">
                <a:latin typeface="Times New Roman"/>
                <a:cs typeface="Times New Roman"/>
              </a:rPr>
              <a:t>management.</a:t>
            </a:r>
            <a:endParaRPr sz="1200">
              <a:latin typeface="Times New Roman"/>
              <a:cs typeface="Times New Roman"/>
            </a:endParaRPr>
          </a:p>
          <a:p>
            <a:pPr marL="240665" marR="6985" indent="-228600">
              <a:lnSpc>
                <a:spcPct val="103299"/>
              </a:lnSpc>
              <a:spcBef>
                <a:spcPts val="90"/>
              </a:spcBef>
              <a:buFont typeface="Symbol"/>
              <a:buChar char=""/>
              <a:tabLst>
                <a:tab pos="280670" algn="l"/>
                <a:tab pos="281305" algn="l"/>
              </a:tabLst>
            </a:pPr>
            <a:r>
              <a:rPr dirty="0"/>
              <a:t>	</a:t>
            </a:r>
            <a:r>
              <a:rPr sz="1200" spc="-5" dirty="0">
                <a:latin typeface="Times New Roman"/>
                <a:cs typeface="Times New Roman"/>
              </a:rPr>
              <a:t>Instead </a:t>
            </a:r>
            <a:r>
              <a:rPr sz="1200" dirty="0">
                <a:latin typeface="Times New Roman"/>
                <a:cs typeface="Times New Roman"/>
              </a:rPr>
              <a:t>of only keeping the </a:t>
            </a:r>
            <a:r>
              <a:rPr sz="1200" spc="-5" dirty="0">
                <a:latin typeface="Times New Roman"/>
                <a:cs typeface="Times New Roman"/>
              </a:rPr>
              <a:t>copies </a:t>
            </a:r>
            <a:r>
              <a:rPr sz="1200" dirty="0">
                <a:latin typeface="Times New Roman"/>
                <a:cs typeface="Times New Roman"/>
              </a:rPr>
              <a:t>of the </a:t>
            </a:r>
            <a:r>
              <a:rPr sz="1200" spc="-5" dirty="0">
                <a:latin typeface="Times New Roman"/>
                <a:cs typeface="Times New Roman"/>
              </a:rPr>
              <a:t>files that users are working </a:t>
            </a:r>
            <a:r>
              <a:rPr sz="1200" dirty="0">
                <a:latin typeface="Times New Roman"/>
                <a:cs typeface="Times New Roman"/>
              </a:rPr>
              <a:t>on, </a:t>
            </a:r>
            <a:r>
              <a:rPr sz="1200" spc="-5" dirty="0">
                <a:latin typeface="Times New Roman"/>
                <a:cs typeface="Times New Roman"/>
              </a:rPr>
              <a:t>Git </a:t>
            </a:r>
            <a:r>
              <a:rPr sz="1200" dirty="0">
                <a:latin typeface="Times New Roman"/>
                <a:cs typeface="Times New Roman"/>
              </a:rPr>
              <a:t>maintains a  </a:t>
            </a:r>
            <a:r>
              <a:rPr sz="1200" spc="-5" dirty="0">
                <a:latin typeface="Times New Roman"/>
                <a:cs typeface="Times New Roman"/>
              </a:rPr>
              <a:t>clone </a:t>
            </a:r>
            <a:r>
              <a:rPr sz="1200" dirty="0">
                <a:latin typeface="Times New Roman"/>
                <a:cs typeface="Times New Roman"/>
              </a:rPr>
              <a:t>of the repository </a:t>
            </a:r>
            <a:r>
              <a:rPr sz="1200" spc="5" dirty="0">
                <a:latin typeface="Times New Roman"/>
                <a:cs typeface="Times New Roman"/>
              </a:rPr>
              <a:t>on </a:t>
            </a:r>
            <a:r>
              <a:rPr sz="1200" dirty="0">
                <a:latin typeface="Times New Roman"/>
                <a:cs typeface="Times New Roman"/>
              </a:rPr>
              <a:t>every </a:t>
            </a:r>
            <a:r>
              <a:rPr sz="1200" spc="-5" dirty="0">
                <a:latin typeface="Times New Roman"/>
                <a:cs typeface="Times New Roman"/>
              </a:rPr>
              <a:t>user’s </a:t>
            </a:r>
            <a:r>
              <a:rPr sz="1200" dirty="0">
                <a:latin typeface="Times New Roman"/>
                <a:cs typeface="Times New Roman"/>
              </a:rPr>
              <a:t>computer </a:t>
            </a:r>
            <a:r>
              <a:rPr sz="1200" spc="-5" dirty="0">
                <a:latin typeface="Times New Roman"/>
                <a:cs typeface="Times New Roman"/>
              </a:rPr>
              <a:t>(Figure</a:t>
            </a:r>
            <a:r>
              <a:rPr sz="1200" spc="-75" dirty="0">
                <a:latin typeface="Times New Roman"/>
                <a:cs typeface="Times New Roman"/>
              </a:rPr>
              <a:t> </a:t>
            </a:r>
            <a:r>
              <a:rPr sz="1200" dirty="0">
                <a:latin typeface="Times New Roman"/>
                <a:cs typeface="Times New Roman"/>
              </a:rPr>
              <a:t>5).</a:t>
            </a:r>
            <a:endParaRPr sz="1200">
              <a:latin typeface="Times New Roman"/>
              <a:cs typeface="Times New Roman"/>
            </a:endParaRPr>
          </a:p>
          <a:p>
            <a:pPr marL="240665" marR="6985" indent="-228600">
              <a:lnSpc>
                <a:spcPct val="104200"/>
              </a:lnSpc>
              <a:spcBef>
                <a:spcPts val="70"/>
              </a:spcBef>
              <a:buFont typeface="Symbol"/>
              <a:buChar char=""/>
              <a:tabLst>
                <a:tab pos="240665" algn="l"/>
                <a:tab pos="241300" algn="l"/>
              </a:tabLst>
            </a:pPr>
            <a:r>
              <a:rPr sz="1200" dirty="0">
                <a:latin typeface="Times New Roman"/>
                <a:cs typeface="Times New Roman"/>
              </a:rPr>
              <a:t>A </a:t>
            </a:r>
            <a:r>
              <a:rPr sz="1200" spc="-5" dirty="0">
                <a:latin typeface="Times New Roman"/>
                <a:cs typeface="Times New Roman"/>
              </a:rPr>
              <a:t>fundamental concept </a:t>
            </a:r>
            <a:r>
              <a:rPr sz="1200" spc="5" dirty="0">
                <a:latin typeface="Times New Roman"/>
                <a:cs typeface="Times New Roman"/>
              </a:rPr>
              <a:t>in </a:t>
            </a:r>
            <a:r>
              <a:rPr sz="1200" spc="-5" dirty="0">
                <a:latin typeface="Times New Roman"/>
                <a:cs typeface="Times New Roman"/>
              </a:rPr>
              <a:t>Git </a:t>
            </a:r>
            <a:r>
              <a:rPr sz="1200" dirty="0">
                <a:latin typeface="Times New Roman"/>
                <a:cs typeface="Times New Roman"/>
              </a:rPr>
              <a:t>is the “master branch,” </a:t>
            </a:r>
            <a:r>
              <a:rPr sz="1200" spc="-5" dirty="0">
                <a:latin typeface="Times New Roman"/>
                <a:cs typeface="Times New Roman"/>
              </a:rPr>
              <a:t>which </a:t>
            </a:r>
            <a:r>
              <a:rPr sz="1200" dirty="0">
                <a:latin typeface="Times New Roman"/>
                <a:cs typeface="Times New Roman"/>
              </a:rPr>
              <a:t>is the </a:t>
            </a:r>
            <a:r>
              <a:rPr sz="1200" spc="-5" dirty="0">
                <a:latin typeface="Times New Roman"/>
                <a:cs typeface="Times New Roman"/>
              </a:rPr>
              <a:t>current master version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that the team </a:t>
            </a:r>
            <a:r>
              <a:rPr sz="1200" spc="-5" dirty="0">
                <a:latin typeface="Times New Roman"/>
                <a:cs typeface="Times New Roman"/>
              </a:rPr>
              <a:t>is working</a:t>
            </a:r>
            <a:r>
              <a:rPr sz="1200" spc="-20" dirty="0">
                <a:latin typeface="Times New Roman"/>
                <a:cs typeface="Times New Roman"/>
              </a:rPr>
              <a:t> </a:t>
            </a:r>
            <a:r>
              <a:rPr sz="1200" dirty="0">
                <a:latin typeface="Times New Roman"/>
                <a:cs typeface="Times New Roman"/>
              </a:rPr>
              <a:t>on.</a:t>
            </a:r>
            <a:endParaRPr sz="1200">
              <a:latin typeface="Times New Roman"/>
              <a:cs typeface="Times New Roman"/>
            </a:endParaRPr>
          </a:p>
          <a:p>
            <a:pPr marL="240665" marR="10160" indent="-228600">
              <a:lnSpc>
                <a:spcPct val="103299"/>
              </a:lnSpc>
              <a:spcBef>
                <a:spcPts val="85"/>
              </a:spcBef>
              <a:buFont typeface="Symbol"/>
              <a:buChar char=""/>
              <a:tabLst>
                <a:tab pos="240665" algn="l"/>
                <a:tab pos="241300" algn="l"/>
              </a:tabLst>
            </a:pPr>
            <a:r>
              <a:rPr sz="1200" spc="-5" dirty="0">
                <a:latin typeface="Times New Roman"/>
                <a:cs typeface="Times New Roman"/>
              </a:rPr>
              <a:t>we</a:t>
            </a:r>
            <a:r>
              <a:rPr sz="1200" spc="-60" dirty="0">
                <a:latin typeface="Times New Roman"/>
                <a:cs typeface="Times New Roman"/>
              </a:rPr>
              <a:t> </a:t>
            </a:r>
            <a:r>
              <a:rPr sz="1200" spc="-5" dirty="0">
                <a:latin typeface="Times New Roman"/>
                <a:cs typeface="Times New Roman"/>
              </a:rPr>
              <a:t>create</a:t>
            </a:r>
            <a:r>
              <a:rPr sz="1200" spc="-50" dirty="0">
                <a:latin typeface="Times New Roman"/>
                <a:cs typeface="Times New Roman"/>
              </a:rPr>
              <a:t> </a:t>
            </a:r>
            <a:r>
              <a:rPr sz="1200" dirty="0">
                <a:latin typeface="Times New Roman"/>
                <a:cs typeface="Times New Roman"/>
              </a:rPr>
              <a:t>new</a:t>
            </a:r>
            <a:r>
              <a:rPr sz="1200" spc="-55" dirty="0">
                <a:latin typeface="Times New Roman"/>
                <a:cs typeface="Times New Roman"/>
              </a:rPr>
              <a:t> </a:t>
            </a:r>
            <a:r>
              <a:rPr sz="1200" dirty="0">
                <a:latin typeface="Times New Roman"/>
                <a:cs typeface="Times New Roman"/>
              </a:rPr>
              <a:t>versions</a:t>
            </a:r>
            <a:r>
              <a:rPr sz="1200" spc="-45" dirty="0">
                <a:latin typeface="Times New Roman"/>
                <a:cs typeface="Times New Roman"/>
              </a:rPr>
              <a:t> </a:t>
            </a:r>
            <a:r>
              <a:rPr sz="1200" dirty="0">
                <a:latin typeface="Times New Roman"/>
                <a:cs typeface="Times New Roman"/>
              </a:rPr>
              <a:t>by</a:t>
            </a:r>
            <a:r>
              <a:rPr sz="1200" spc="-55" dirty="0">
                <a:latin typeface="Times New Roman"/>
                <a:cs typeface="Times New Roman"/>
              </a:rPr>
              <a:t> </a:t>
            </a:r>
            <a:r>
              <a:rPr sz="1200" dirty="0">
                <a:latin typeface="Times New Roman"/>
                <a:cs typeface="Times New Roman"/>
              </a:rPr>
              <a:t>creating</a:t>
            </a:r>
            <a:r>
              <a:rPr sz="1200" spc="-60" dirty="0">
                <a:latin typeface="Times New Roman"/>
                <a:cs typeface="Times New Roman"/>
              </a:rPr>
              <a:t> </a:t>
            </a:r>
            <a:r>
              <a:rPr sz="1200" dirty="0">
                <a:latin typeface="Times New Roman"/>
                <a:cs typeface="Times New Roman"/>
              </a:rPr>
              <a:t>a</a:t>
            </a:r>
            <a:r>
              <a:rPr sz="1200" spc="-50" dirty="0">
                <a:latin typeface="Times New Roman"/>
                <a:cs typeface="Times New Roman"/>
              </a:rPr>
              <a:t> </a:t>
            </a:r>
            <a:r>
              <a:rPr sz="1200" dirty="0">
                <a:latin typeface="Times New Roman"/>
                <a:cs typeface="Times New Roman"/>
              </a:rPr>
              <a:t>new</a:t>
            </a:r>
            <a:r>
              <a:rPr sz="1200" spc="-50" dirty="0">
                <a:latin typeface="Times New Roman"/>
                <a:cs typeface="Times New Roman"/>
              </a:rPr>
              <a:t> </a:t>
            </a:r>
            <a:r>
              <a:rPr sz="1200" spc="-5" dirty="0">
                <a:latin typeface="Times New Roman"/>
                <a:cs typeface="Times New Roman"/>
              </a:rPr>
              <a:t>branch,</a:t>
            </a:r>
            <a:r>
              <a:rPr sz="1200" spc="-4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spc="-5" dirty="0">
                <a:latin typeface="Times New Roman"/>
                <a:cs typeface="Times New Roman"/>
              </a:rPr>
              <a:t>Figure</a:t>
            </a:r>
            <a:r>
              <a:rPr sz="1200" spc="-55" dirty="0">
                <a:latin typeface="Times New Roman"/>
                <a:cs typeface="Times New Roman"/>
              </a:rPr>
              <a:t> </a:t>
            </a:r>
            <a:r>
              <a:rPr sz="1200" dirty="0">
                <a:latin typeface="Times New Roman"/>
                <a:cs typeface="Times New Roman"/>
              </a:rPr>
              <a:t>5,</a:t>
            </a:r>
            <a:r>
              <a:rPr sz="1200" spc="-50" dirty="0">
                <a:latin typeface="Times New Roman"/>
                <a:cs typeface="Times New Roman"/>
              </a:rPr>
              <a:t> </a:t>
            </a:r>
            <a:r>
              <a:rPr sz="1200" dirty="0">
                <a:latin typeface="Times New Roman"/>
                <a:cs typeface="Times New Roman"/>
              </a:rPr>
              <a:t>we</a:t>
            </a:r>
            <a:r>
              <a:rPr sz="1200" spc="-50" dirty="0">
                <a:latin typeface="Times New Roman"/>
                <a:cs typeface="Times New Roman"/>
              </a:rPr>
              <a:t> </a:t>
            </a:r>
            <a:r>
              <a:rPr sz="1200" dirty="0">
                <a:latin typeface="Times New Roman"/>
                <a:cs typeface="Times New Roman"/>
              </a:rPr>
              <a:t>can</a:t>
            </a:r>
            <a:r>
              <a:rPr sz="1200" spc="-45" dirty="0">
                <a:latin typeface="Times New Roman"/>
                <a:cs typeface="Times New Roman"/>
              </a:rPr>
              <a:t> </a:t>
            </a:r>
            <a:r>
              <a:rPr sz="1200" spc="-5" dirty="0">
                <a:latin typeface="Times New Roman"/>
                <a:cs typeface="Times New Roman"/>
              </a:rPr>
              <a:t>see</a:t>
            </a:r>
            <a:r>
              <a:rPr sz="1200" spc="-55" dirty="0">
                <a:latin typeface="Times New Roman"/>
                <a:cs typeface="Times New Roman"/>
              </a:rPr>
              <a:t> </a:t>
            </a:r>
            <a:r>
              <a:rPr sz="1200" dirty="0">
                <a:latin typeface="Times New Roman"/>
                <a:cs typeface="Times New Roman"/>
              </a:rPr>
              <a:t>that</a:t>
            </a:r>
            <a:r>
              <a:rPr sz="1200" spc="-45" dirty="0">
                <a:latin typeface="Times New Roman"/>
                <a:cs typeface="Times New Roman"/>
              </a:rPr>
              <a:t> </a:t>
            </a:r>
            <a:r>
              <a:rPr sz="1200" spc="-5" dirty="0">
                <a:latin typeface="Times New Roman"/>
                <a:cs typeface="Times New Roman"/>
              </a:rPr>
              <a:t>two</a:t>
            </a:r>
            <a:r>
              <a:rPr sz="1200" spc="-45" dirty="0">
                <a:latin typeface="Times New Roman"/>
                <a:cs typeface="Times New Roman"/>
              </a:rPr>
              <a:t> </a:t>
            </a:r>
            <a:r>
              <a:rPr sz="1200" spc="-5" dirty="0">
                <a:latin typeface="Times New Roman"/>
                <a:cs typeface="Times New Roman"/>
              </a:rPr>
              <a:t>branches  have </a:t>
            </a:r>
            <a:r>
              <a:rPr sz="1200" dirty="0">
                <a:latin typeface="Times New Roman"/>
                <a:cs typeface="Times New Roman"/>
              </a:rPr>
              <a:t>been </a:t>
            </a:r>
            <a:r>
              <a:rPr sz="1200" spc="-5" dirty="0">
                <a:latin typeface="Times New Roman"/>
                <a:cs typeface="Times New Roman"/>
              </a:rPr>
              <a:t>created </a:t>
            </a:r>
            <a:r>
              <a:rPr sz="1200" dirty="0">
                <a:latin typeface="Times New Roman"/>
                <a:cs typeface="Times New Roman"/>
              </a:rPr>
              <a:t>in addition to the </a:t>
            </a:r>
            <a:r>
              <a:rPr sz="1200" spc="-5" dirty="0">
                <a:latin typeface="Times New Roman"/>
                <a:cs typeface="Times New Roman"/>
              </a:rPr>
              <a:t>master branch.</a:t>
            </a:r>
            <a:endParaRPr sz="1200">
              <a:latin typeface="Times New Roman"/>
              <a:cs typeface="Times New Roman"/>
            </a:endParaRPr>
          </a:p>
          <a:p>
            <a:pPr marL="240665" marR="10160" indent="-228600">
              <a:lnSpc>
                <a:spcPct val="102499"/>
              </a:lnSpc>
              <a:spcBef>
                <a:spcPts val="95"/>
              </a:spcBef>
              <a:buFont typeface="Symbol"/>
              <a:buChar char=""/>
              <a:tabLst>
                <a:tab pos="240665" algn="l"/>
                <a:tab pos="241300" algn="l"/>
              </a:tabLst>
            </a:pPr>
            <a:r>
              <a:rPr sz="1200" dirty="0">
                <a:latin typeface="Times New Roman"/>
                <a:cs typeface="Times New Roman"/>
              </a:rPr>
              <a:t>When </a:t>
            </a:r>
            <a:r>
              <a:rPr sz="1200" spc="-5" dirty="0">
                <a:latin typeface="Times New Roman"/>
                <a:cs typeface="Times New Roman"/>
              </a:rPr>
              <a:t>users </a:t>
            </a:r>
            <a:r>
              <a:rPr sz="1200" dirty="0">
                <a:latin typeface="Times New Roman"/>
                <a:cs typeface="Times New Roman"/>
              </a:rPr>
              <a:t>request a repository </a:t>
            </a:r>
            <a:r>
              <a:rPr sz="1200" spc="-5" dirty="0">
                <a:latin typeface="Times New Roman"/>
                <a:cs typeface="Times New Roman"/>
              </a:rPr>
              <a:t>clone, </a:t>
            </a:r>
            <a:r>
              <a:rPr sz="1200" spc="5" dirty="0">
                <a:latin typeface="Times New Roman"/>
                <a:cs typeface="Times New Roman"/>
              </a:rPr>
              <a:t>they </a:t>
            </a:r>
            <a:r>
              <a:rPr sz="1200" spc="-5" dirty="0">
                <a:latin typeface="Times New Roman"/>
                <a:cs typeface="Times New Roman"/>
              </a:rPr>
              <a:t>get </a:t>
            </a:r>
            <a:r>
              <a:rPr sz="1200" dirty="0">
                <a:latin typeface="Times New Roman"/>
                <a:cs typeface="Times New Roman"/>
              </a:rPr>
              <a:t>a copy of the </a:t>
            </a:r>
            <a:r>
              <a:rPr sz="1200" spc="-5" dirty="0">
                <a:latin typeface="Times New Roman"/>
                <a:cs typeface="Times New Roman"/>
              </a:rPr>
              <a:t>master </a:t>
            </a:r>
            <a:r>
              <a:rPr sz="1200" dirty="0">
                <a:latin typeface="Times New Roman"/>
                <a:cs typeface="Times New Roman"/>
              </a:rPr>
              <a:t>branch that </a:t>
            </a:r>
            <a:r>
              <a:rPr sz="1200" spc="5" dirty="0">
                <a:latin typeface="Times New Roman"/>
                <a:cs typeface="Times New Roman"/>
              </a:rPr>
              <a:t>they </a:t>
            </a:r>
            <a:r>
              <a:rPr sz="1200" spc="-5" dirty="0">
                <a:latin typeface="Times New Roman"/>
                <a:cs typeface="Times New Roman"/>
              </a:rPr>
              <a:t>can  work </a:t>
            </a:r>
            <a:r>
              <a:rPr sz="1200" dirty="0">
                <a:latin typeface="Times New Roman"/>
                <a:cs typeface="Times New Roman"/>
              </a:rPr>
              <a:t>on </a:t>
            </a:r>
            <a:r>
              <a:rPr sz="1200" spc="-5" dirty="0">
                <a:latin typeface="Times New Roman"/>
                <a:cs typeface="Times New Roman"/>
              </a:rPr>
              <a:t>independently.</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152</a:t>
            </a:fld>
            <a:endParaRPr dirty="0"/>
          </a:p>
        </p:txBody>
      </p:sp>
    </p:spTree>
    <p:extLst>
      <p:ext uri="{BB962C8B-B14F-4D97-AF65-F5344CB8AC3E}">
        <p14:creationId xmlns:p14="http://schemas.microsoft.com/office/powerpoint/2010/main" val="21714626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4914900" cy="440880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5412104"/>
            <a:ext cx="5969635" cy="2696210"/>
          </a:xfrm>
          <a:prstGeom prst="rect">
            <a:avLst/>
          </a:prstGeom>
        </p:spPr>
        <p:txBody>
          <a:bodyPr vert="horz" wrap="square" lIns="0" tIns="12700" rIns="0" bIns="0" rtlCol="0">
            <a:spAutoFit/>
          </a:bodyPr>
          <a:lstStyle/>
          <a:p>
            <a:pPr marL="1383665">
              <a:lnSpc>
                <a:spcPct val="100000"/>
              </a:lnSpc>
              <a:spcBef>
                <a:spcPts val="100"/>
              </a:spcBef>
            </a:pPr>
            <a:r>
              <a:rPr sz="1200" spc="-5" dirty="0">
                <a:latin typeface="Times New Roman"/>
                <a:cs typeface="Times New Roman"/>
              </a:rPr>
              <a:t>Figure </a:t>
            </a:r>
            <a:r>
              <a:rPr sz="1200" dirty="0">
                <a:latin typeface="Times New Roman"/>
                <a:cs typeface="Times New Roman"/>
              </a:rPr>
              <a:t>5 Repository cloning in</a:t>
            </a:r>
            <a:r>
              <a:rPr sz="1200" spc="-45" dirty="0">
                <a:latin typeface="Times New Roman"/>
                <a:cs typeface="Times New Roman"/>
              </a:rPr>
              <a:t> </a:t>
            </a:r>
            <a:r>
              <a:rPr sz="1200" spc="-5" dirty="0">
                <a:latin typeface="Times New Roman"/>
                <a:cs typeface="Times New Roman"/>
              </a:rPr>
              <a:t>Git</a:t>
            </a:r>
            <a:endParaRPr sz="1200">
              <a:latin typeface="Times New Roman"/>
              <a:cs typeface="Times New Roman"/>
            </a:endParaRPr>
          </a:p>
          <a:p>
            <a:pPr marL="12700" marR="8255">
              <a:lnSpc>
                <a:spcPct val="102499"/>
              </a:lnSpc>
              <a:spcBef>
                <a:spcPts val="825"/>
              </a:spcBef>
            </a:pPr>
            <a:r>
              <a:rPr sz="1200" u="sng" spc="-5" dirty="0">
                <a:uFill>
                  <a:solidFill>
                    <a:srgbClr val="000000"/>
                  </a:solidFill>
                </a:uFill>
                <a:latin typeface="Times New Roman"/>
                <a:cs typeface="Times New Roman"/>
              </a:rPr>
              <a:t>Git and </a:t>
            </a:r>
            <a:r>
              <a:rPr sz="1200" u="sng" dirty="0">
                <a:uFill>
                  <a:solidFill>
                    <a:srgbClr val="000000"/>
                  </a:solidFill>
                </a:uFill>
                <a:latin typeface="Times New Roman"/>
                <a:cs typeface="Times New Roman"/>
              </a:rPr>
              <a:t>other </a:t>
            </a:r>
            <a:r>
              <a:rPr sz="1200" u="sng" spc="-5" dirty="0">
                <a:uFill>
                  <a:solidFill>
                    <a:srgbClr val="000000"/>
                  </a:solidFill>
                </a:uFill>
                <a:latin typeface="Times New Roman"/>
                <a:cs typeface="Times New Roman"/>
              </a:rPr>
              <a:t>distributed code management systems have several advantages over centralized </a:t>
            </a:r>
            <a:r>
              <a:rPr sz="1200" spc="-5" dirty="0">
                <a:latin typeface="Times New Roman"/>
                <a:cs typeface="Times New Roman"/>
              </a:rPr>
              <a:t> </a:t>
            </a:r>
            <a:r>
              <a:rPr sz="1200" u="sng" spc="-5" dirty="0">
                <a:uFill>
                  <a:solidFill>
                    <a:srgbClr val="000000"/>
                  </a:solidFill>
                </a:uFill>
                <a:latin typeface="Times New Roman"/>
                <a:cs typeface="Times New Roman"/>
              </a:rPr>
              <a:t>systems:</a:t>
            </a:r>
            <a:endParaRPr sz="1200">
              <a:latin typeface="Times New Roman"/>
              <a:cs typeface="Times New Roman"/>
            </a:endParaRPr>
          </a:p>
          <a:p>
            <a:pPr marL="12700" marR="6985" algn="just">
              <a:lnSpc>
                <a:spcPct val="103299"/>
              </a:lnSpc>
              <a:spcBef>
                <a:spcPts val="805"/>
              </a:spcBef>
              <a:buFont typeface="Times New Roman"/>
              <a:buAutoNum type="arabicPeriod"/>
              <a:tabLst>
                <a:tab pos="175895" algn="l"/>
              </a:tabLst>
            </a:pPr>
            <a:r>
              <a:rPr sz="1200" i="1" spc="-5" dirty="0">
                <a:latin typeface="Times New Roman"/>
                <a:cs typeface="Times New Roman"/>
              </a:rPr>
              <a:t>Resilience </a:t>
            </a:r>
            <a:r>
              <a:rPr sz="1200" spc="-5" dirty="0">
                <a:latin typeface="Times New Roman"/>
                <a:cs typeface="Times New Roman"/>
              </a:rPr>
              <a:t>Everyone working </a:t>
            </a:r>
            <a:r>
              <a:rPr sz="1200" dirty="0">
                <a:latin typeface="Times New Roman"/>
                <a:cs typeface="Times New Roman"/>
              </a:rPr>
              <a:t>on a </a:t>
            </a:r>
            <a:r>
              <a:rPr sz="1200" spc="-5" dirty="0">
                <a:latin typeface="Times New Roman"/>
                <a:cs typeface="Times New Roman"/>
              </a:rPr>
              <a:t>project has </a:t>
            </a:r>
            <a:r>
              <a:rPr sz="1200" dirty="0">
                <a:latin typeface="Times New Roman"/>
                <a:cs typeface="Times New Roman"/>
              </a:rPr>
              <a:t>their own copy of the </a:t>
            </a:r>
            <a:r>
              <a:rPr sz="1200" spc="-5" dirty="0">
                <a:latin typeface="Times New Roman"/>
                <a:cs typeface="Times New Roman"/>
              </a:rPr>
              <a:t>repository. </a:t>
            </a:r>
            <a:r>
              <a:rPr sz="1200" spc="-10" dirty="0">
                <a:latin typeface="Times New Roman"/>
                <a:cs typeface="Times New Roman"/>
              </a:rPr>
              <a:t>If </a:t>
            </a:r>
            <a:r>
              <a:rPr sz="1200" dirty="0">
                <a:latin typeface="Times New Roman"/>
                <a:cs typeface="Times New Roman"/>
              </a:rPr>
              <a:t>the </a:t>
            </a:r>
            <a:r>
              <a:rPr sz="1200" spc="-5" dirty="0">
                <a:latin typeface="Times New Roman"/>
                <a:cs typeface="Times New Roman"/>
              </a:rPr>
              <a:t>shared  </a:t>
            </a:r>
            <a:r>
              <a:rPr sz="1200" dirty="0">
                <a:latin typeface="Times New Roman"/>
                <a:cs typeface="Times New Roman"/>
              </a:rPr>
              <a:t>repository </a:t>
            </a:r>
            <a:r>
              <a:rPr sz="1200" spc="-5" dirty="0">
                <a:latin typeface="Times New Roman"/>
                <a:cs typeface="Times New Roman"/>
              </a:rPr>
              <a:t>is damaged </a:t>
            </a:r>
            <a:r>
              <a:rPr sz="1200" spc="5" dirty="0">
                <a:latin typeface="Times New Roman"/>
                <a:cs typeface="Times New Roman"/>
              </a:rPr>
              <a:t>or </a:t>
            </a:r>
            <a:r>
              <a:rPr sz="1200" spc="-5" dirty="0">
                <a:latin typeface="Times New Roman"/>
                <a:cs typeface="Times New Roman"/>
              </a:rPr>
              <a:t>subjected </a:t>
            </a:r>
            <a:r>
              <a:rPr sz="1200" dirty="0">
                <a:latin typeface="Times New Roman"/>
                <a:cs typeface="Times New Roman"/>
              </a:rPr>
              <a:t>to a </a:t>
            </a:r>
            <a:r>
              <a:rPr sz="1200" spc="-5" dirty="0">
                <a:latin typeface="Times New Roman"/>
                <a:cs typeface="Times New Roman"/>
              </a:rPr>
              <a:t>cyber attack, work can continue, and </a:t>
            </a:r>
            <a:r>
              <a:rPr sz="1200" dirty="0">
                <a:latin typeface="Times New Roman"/>
                <a:cs typeface="Times New Roman"/>
              </a:rPr>
              <a:t>the </a:t>
            </a:r>
            <a:r>
              <a:rPr sz="1200" spc="-5" dirty="0">
                <a:latin typeface="Times New Roman"/>
                <a:cs typeface="Times New Roman"/>
              </a:rPr>
              <a:t>clones can </a:t>
            </a:r>
            <a:r>
              <a:rPr sz="1200" spc="5" dirty="0">
                <a:latin typeface="Times New Roman"/>
                <a:cs typeface="Times New Roman"/>
              </a:rPr>
              <a:t>be </a:t>
            </a:r>
            <a:r>
              <a:rPr sz="1200" spc="310" dirty="0">
                <a:latin typeface="Times New Roman"/>
                <a:cs typeface="Times New Roman"/>
              </a:rPr>
              <a:t> </a:t>
            </a:r>
            <a:r>
              <a:rPr sz="1200" spc="-5" dirty="0">
                <a:latin typeface="Times New Roman"/>
                <a:cs typeface="Times New Roman"/>
              </a:rPr>
              <a:t>used </a:t>
            </a:r>
            <a:r>
              <a:rPr sz="1200" dirty="0">
                <a:latin typeface="Times New Roman"/>
                <a:cs typeface="Times New Roman"/>
              </a:rPr>
              <a:t>to restore the </a:t>
            </a:r>
            <a:r>
              <a:rPr sz="1200" spc="-5" dirty="0">
                <a:latin typeface="Times New Roman"/>
                <a:cs typeface="Times New Roman"/>
              </a:rPr>
              <a:t>shared repository. People </a:t>
            </a:r>
            <a:r>
              <a:rPr sz="1200" dirty="0">
                <a:latin typeface="Times New Roman"/>
                <a:cs typeface="Times New Roman"/>
              </a:rPr>
              <a:t>can </a:t>
            </a:r>
            <a:r>
              <a:rPr sz="1200" spc="-5" dirty="0">
                <a:latin typeface="Times New Roman"/>
                <a:cs typeface="Times New Roman"/>
              </a:rPr>
              <a:t>work </a:t>
            </a:r>
            <a:r>
              <a:rPr sz="1200" dirty="0">
                <a:latin typeface="Times New Roman"/>
                <a:cs typeface="Times New Roman"/>
              </a:rPr>
              <a:t>offline if </a:t>
            </a:r>
            <a:r>
              <a:rPr sz="1200" spc="5" dirty="0">
                <a:latin typeface="Times New Roman"/>
                <a:cs typeface="Times New Roman"/>
              </a:rPr>
              <a:t>they </a:t>
            </a:r>
            <a:r>
              <a:rPr sz="1200" dirty="0">
                <a:latin typeface="Times New Roman"/>
                <a:cs typeface="Times New Roman"/>
              </a:rPr>
              <a:t>don’t </a:t>
            </a:r>
            <a:r>
              <a:rPr sz="1200" spc="-5" dirty="0">
                <a:latin typeface="Times New Roman"/>
                <a:cs typeface="Times New Roman"/>
              </a:rPr>
              <a:t>have </a:t>
            </a:r>
            <a:r>
              <a:rPr sz="1200" dirty="0">
                <a:latin typeface="Times New Roman"/>
                <a:cs typeface="Times New Roman"/>
              </a:rPr>
              <a:t>a network  </a:t>
            </a:r>
            <a:r>
              <a:rPr sz="1200" spc="-5" dirty="0">
                <a:latin typeface="Times New Roman"/>
                <a:cs typeface="Times New Roman"/>
              </a:rPr>
              <a:t>connection.</a:t>
            </a:r>
            <a:endParaRPr sz="1200">
              <a:latin typeface="Times New Roman"/>
              <a:cs typeface="Times New Roman"/>
            </a:endParaRPr>
          </a:p>
          <a:p>
            <a:pPr marL="12700" marR="8890" algn="just">
              <a:lnSpc>
                <a:spcPct val="102499"/>
              </a:lnSpc>
              <a:spcBef>
                <a:spcPts val="830"/>
              </a:spcBef>
              <a:buAutoNum type="arabicPeriod"/>
              <a:tabLst>
                <a:tab pos="165100" algn="l"/>
              </a:tabLst>
            </a:pPr>
            <a:r>
              <a:rPr sz="1200" spc="-5" dirty="0">
                <a:latin typeface="Times New Roman"/>
                <a:cs typeface="Times New Roman"/>
              </a:rPr>
              <a:t>Speed </a:t>
            </a:r>
            <a:r>
              <a:rPr sz="1200" dirty="0">
                <a:latin typeface="Times New Roman"/>
                <a:cs typeface="Times New Roman"/>
              </a:rPr>
              <a:t>Committing </a:t>
            </a:r>
            <a:r>
              <a:rPr sz="1200" spc="-5" dirty="0">
                <a:latin typeface="Times New Roman"/>
                <a:cs typeface="Times New Roman"/>
              </a:rPr>
              <a:t>changes </a:t>
            </a:r>
            <a:r>
              <a:rPr sz="1200" dirty="0">
                <a:latin typeface="Times New Roman"/>
                <a:cs typeface="Times New Roman"/>
              </a:rPr>
              <a:t>to the repository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fast, </a:t>
            </a:r>
            <a:r>
              <a:rPr sz="1200" dirty="0">
                <a:latin typeface="Times New Roman"/>
                <a:cs typeface="Times New Roman"/>
              </a:rPr>
              <a:t>local </a:t>
            </a:r>
            <a:r>
              <a:rPr sz="1200" spc="-5" dirty="0">
                <a:latin typeface="Times New Roman"/>
                <a:cs typeface="Times New Roman"/>
              </a:rPr>
              <a:t>operation </a:t>
            </a:r>
            <a:r>
              <a:rPr sz="1200" dirty="0">
                <a:latin typeface="Times New Roman"/>
                <a:cs typeface="Times New Roman"/>
              </a:rPr>
              <a:t>and </a:t>
            </a:r>
            <a:r>
              <a:rPr sz="1200" spc="-5" dirty="0">
                <a:latin typeface="Times New Roman"/>
                <a:cs typeface="Times New Roman"/>
              </a:rPr>
              <a:t>does </a:t>
            </a:r>
            <a:r>
              <a:rPr sz="1200" dirty="0">
                <a:latin typeface="Times New Roman"/>
                <a:cs typeface="Times New Roman"/>
              </a:rPr>
              <a:t>not need </a:t>
            </a:r>
            <a:r>
              <a:rPr sz="1200" spc="-5" dirty="0">
                <a:latin typeface="Times New Roman"/>
                <a:cs typeface="Times New Roman"/>
              </a:rPr>
              <a:t>data </a:t>
            </a:r>
            <a:r>
              <a:rPr sz="1200" dirty="0">
                <a:latin typeface="Times New Roman"/>
                <a:cs typeface="Times New Roman"/>
              </a:rPr>
              <a:t>to  be </a:t>
            </a:r>
            <a:r>
              <a:rPr sz="1200" spc="-5" dirty="0">
                <a:latin typeface="Times New Roman"/>
                <a:cs typeface="Times New Roman"/>
              </a:rPr>
              <a:t>transferred </a:t>
            </a:r>
            <a:r>
              <a:rPr sz="1200" dirty="0">
                <a:latin typeface="Times New Roman"/>
                <a:cs typeface="Times New Roman"/>
              </a:rPr>
              <a:t>over the</a:t>
            </a:r>
            <a:r>
              <a:rPr sz="1200" spc="-15" dirty="0">
                <a:latin typeface="Times New Roman"/>
                <a:cs typeface="Times New Roman"/>
              </a:rPr>
              <a:t> </a:t>
            </a:r>
            <a:r>
              <a:rPr sz="1200" dirty="0">
                <a:latin typeface="Times New Roman"/>
                <a:cs typeface="Times New Roman"/>
              </a:rPr>
              <a:t>network.</a:t>
            </a:r>
            <a:endParaRPr sz="1200">
              <a:latin typeface="Times New Roman"/>
              <a:cs typeface="Times New Roman"/>
            </a:endParaRPr>
          </a:p>
          <a:p>
            <a:pPr marL="12700" marR="5080" algn="just">
              <a:lnSpc>
                <a:spcPct val="103299"/>
              </a:lnSpc>
              <a:spcBef>
                <a:spcPts val="805"/>
              </a:spcBef>
              <a:buAutoNum type="arabicPeriod"/>
              <a:tabLst>
                <a:tab pos="213995" algn="l"/>
              </a:tabLst>
            </a:pPr>
            <a:r>
              <a:rPr sz="1200" dirty="0">
                <a:latin typeface="Times New Roman"/>
                <a:cs typeface="Times New Roman"/>
              </a:rPr>
              <a:t>Flexibility </a:t>
            </a:r>
            <a:r>
              <a:rPr sz="1200" spc="-5" dirty="0">
                <a:latin typeface="Times New Roman"/>
                <a:cs typeface="Times New Roman"/>
              </a:rPr>
              <a:t>Local experimentation is </a:t>
            </a:r>
            <a:r>
              <a:rPr sz="1200" dirty="0">
                <a:latin typeface="Times New Roman"/>
                <a:cs typeface="Times New Roman"/>
              </a:rPr>
              <a:t>much </a:t>
            </a:r>
            <a:r>
              <a:rPr sz="1200" spc="-5" dirty="0">
                <a:latin typeface="Times New Roman"/>
                <a:cs typeface="Times New Roman"/>
              </a:rPr>
              <a:t>simpler. Developers </a:t>
            </a:r>
            <a:r>
              <a:rPr sz="1200" dirty="0">
                <a:latin typeface="Times New Roman"/>
                <a:cs typeface="Times New Roman"/>
              </a:rPr>
              <a:t>can safely </a:t>
            </a:r>
            <a:r>
              <a:rPr sz="1200" spc="5" dirty="0">
                <a:latin typeface="Times New Roman"/>
                <a:cs typeface="Times New Roman"/>
              </a:rPr>
              <a:t>try </a:t>
            </a:r>
            <a:r>
              <a:rPr sz="1200" dirty="0">
                <a:latin typeface="Times New Roman"/>
                <a:cs typeface="Times New Roman"/>
              </a:rPr>
              <a:t>different  </a:t>
            </a:r>
            <a:r>
              <a:rPr sz="1200" spc="-5" dirty="0">
                <a:latin typeface="Times New Roman"/>
                <a:cs typeface="Times New Roman"/>
              </a:rPr>
              <a:t>approaches </a:t>
            </a:r>
            <a:r>
              <a:rPr sz="1200" dirty="0">
                <a:latin typeface="Times New Roman"/>
                <a:cs typeface="Times New Roman"/>
              </a:rPr>
              <a:t>without exposing their </a:t>
            </a:r>
            <a:r>
              <a:rPr sz="1200" spc="-5" dirty="0">
                <a:latin typeface="Times New Roman"/>
                <a:cs typeface="Times New Roman"/>
              </a:rPr>
              <a:t>experiments </a:t>
            </a:r>
            <a:r>
              <a:rPr sz="1200" dirty="0">
                <a:latin typeface="Times New Roman"/>
                <a:cs typeface="Times New Roman"/>
              </a:rPr>
              <a:t>to other </a:t>
            </a:r>
            <a:r>
              <a:rPr sz="1200" spc="-5" dirty="0">
                <a:latin typeface="Times New Roman"/>
                <a:cs typeface="Times New Roman"/>
              </a:rPr>
              <a:t>project </a:t>
            </a:r>
            <a:r>
              <a:rPr sz="1200" dirty="0">
                <a:latin typeface="Times New Roman"/>
                <a:cs typeface="Times New Roman"/>
              </a:rPr>
              <a:t>members. With a </a:t>
            </a:r>
            <a:r>
              <a:rPr sz="1200" spc="-5" dirty="0">
                <a:latin typeface="Times New Roman"/>
                <a:cs typeface="Times New Roman"/>
              </a:rPr>
              <a:t>centralized  system, </a:t>
            </a:r>
            <a:r>
              <a:rPr sz="1200" dirty="0">
                <a:latin typeface="Times New Roman"/>
                <a:cs typeface="Times New Roman"/>
              </a:rPr>
              <a:t>this may </a:t>
            </a:r>
            <a:r>
              <a:rPr sz="1200" spc="5" dirty="0">
                <a:latin typeface="Times New Roman"/>
                <a:cs typeface="Times New Roman"/>
              </a:rPr>
              <a:t>only be </a:t>
            </a:r>
            <a:r>
              <a:rPr sz="1200" dirty="0">
                <a:latin typeface="Times New Roman"/>
                <a:cs typeface="Times New Roman"/>
              </a:rPr>
              <a:t>possible by working outside the </a:t>
            </a:r>
            <a:r>
              <a:rPr sz="1200" spc="-5" dirty="0">
                <a:latin typeface="Times New Roman"/>
                <a:cs typeface="Times New Roman"/>
              </a:rPr>
              <a:t>code management</a:t>
            </a:r>
            <a:r>
              <a:rPr sz="1200" spc="-80" dirty="0">
                <a:latin typeface="Times New Roman"/>
                <a:cs typeface="Times New Roman"/>
              </a:rPr>
              <a:t> </a:t>
            </a:r>
            <a:r>
              <a:rPr sz="1200" spc="-5" dirty="0">
                <a:latin typeface="Times New Roman"/>
                <a:cs typeface="Times New Roman"/>
              </a:rPr>
              <a:t>system.</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153</a:t>
            </a:fld>
            <a:endParaRPr dirty="0"/>
          </a:p>
        </p:txBody>
      </p:sp>
    </p:spTree>
    <p:extLst>
      <p:ext uri="{BB962C8B-B14F-4D97-AF65-F5344CB8AC3E}">
        <p14:creationId xmlns:p14="http://schemas.microsoft.com/office/powerpoint/2010/main" val="156841251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096510" cy="333247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4335907"/>
            <a:ext cx="5971540" cy="4730750"/>
          </a:xfrm>
          <a:prstGeom prst="rect">
            <a:avLst/>
          </a:prstGeom>
        </p:spPr>
        <p:txBody>
          <a:bodyPr vert="horz" wrap="square" lIns="0" tIns="12700" rIns="0" bIns="0" rtlCol="0">
            <a:spAutoFit/>
          </a:bodyPr>
          <a:lstStyle/>
          <a:p>
            <a:pPr marL="926465">
              <a:lnSpc>
                <a:spcPct val="100000"/>
              </a:lnSpc>
              <a:spcBef>
                <a:spcPts val="100"/>
              </a:spcBef>
            </a:pPr>
            <a:r>
              <a:rPr sz="1200" spc="-5" dirty="0">
                <a:latin typeface="Times New Roman"/>
                <a:cs typeface="Times New Roman"/>
              </a:rPr>
              <a:t>Figure </a:t>
            </a:r>
            <a:r>
              <a:rPr sz="1200" dirty="0">
                <a:latin typeface="Times New Roman"/>
                <a:cs typeface="Times New Roman"/>
              </a:rPr>
              <a:t>6 </a:t>
            </a:r>
            <a:r>
              <a:rPr sz="1200" spc="-5" dirty="0">
                <a:latin typeface="Times New Roman"/>
                <a:cs typeface="Times New Roman"/>
              </a:rPr>
              <a:t>Git</a:t>
            </a:r>
            <a:r>
              <a:rPr sz="1200" spc="-10" dirty="0">
                <a:latin typeface="Times New Roman"/>
                <a:cs typeface="Times New Roman"/>
              </a:rPr>
              <a:t> </a:t>
            </a:r>
            <a:r>
              <a:rPr sz="1200" spc="-5" dirty="0">
                <a:latin typeface="Times New Roman"/>
                <a:cs typeface="Times New Roman"/>
              </a:rPr>
              <a:t>repositories</a:t>
            </a:r>
            <a:endParaRPr sz="1200">
              <a:latin typeface="Times New Roman"/>
              <a:cs typeface="Times New Roman"/>
            </a:endParaRPr>
          </a:p>
          <a:p>
            <a:pPr marL="469265" indent="-228600">
              <a:lnSpc>
                <a:spcPct val="100000"/>
              </a:lnSpc>
              <a:spcBef>
                <a:spcPts val="935"/>
              </a:spcBef>
              <a:buFont typeface="Symbol"/>
              <a:buChar char=""/>
              <a:tabLst>
                <a:tab pos="469265" algn="l"/>
                <a:tab pos="469900" algn="l"/>
              </a:tabLst>
            </a:pPr>
            <a:r>
              <a:rPr sz="1200" spc="-5" dirty="0">
                <a:latin typeface="Times New Roman"/>
                <a:cs typeface="Times New Roman"/>
              </a:rPr>
              <a:t>Most software </a:t>
            </a:r>
            <a:r>
              <a:rPr sz="1200" dirty="0">
                <a:latin typeface="Times New Roman"/>
                <a:cs typeface="Times New Roman"/>
              </a:rPr>
              <a:t>product companies now </a:t>
            </a:r>
            <a:r>
              <a:rPr sz="1200" spc="-5" dirty="0">
                <a:latin typeface="Times New Roman"/>
                <a:cs typeface="Times New Roman"/>
              </a:rPr>
              <a:t>use Git </a:t>
            </a:r>
            <a:r>
              <a:rPr sz="1200" dirty="0">
                <a:latin typeface="Times New Roman"/>
                <a:cs typeface="Times New Roman"/>
              </a:rPr>
              <a:t>for </a:t>
            </a:r>
            <a:r>
              <a:rPr sz="1200" spc="-5" dirty="0">
                <a:latin typeface="Times New Roman"/>
                <a:cs typeface="Times New Roman"/>
              </a:rPr>
              <a:t>code</a:t>
            </a:r>
            <a:r>
              <a:rPr sz="1200" spc="5" dirty="0">
                <a:latin typeface="Times New Roman"/>
                <a:cs typeface="Times New Roman"/>
              </a:rPr>
              <a:t> </a:t>
            </a:r>
            <a:r>
              <a:rPr sz="1200" spc="-5" dirty="0">
                <a:latin typeface="Times New Roman"/>
                <a:cs typeface="Times New Roman"/>
              </a:rPr>
              <a:t>management.</a:t>
            </a:r>
            <a:endParaRPr sz="1200">
              <a:latin typeface="Times New Roman"/>
              <a:cs typeface="Times New Roman"/>
            </a:endParaRPr>
          </a:p>
          <a:p>
            <a:pPr marL="469265" marR="8255" indent="-228600">
              <a:lnSpc>
                <a:spcPct val="103299"/>
              </a:lnSpc>
              <a:spcBef>
                <a:spcPts val="95"/>
              </a:spcBef>
              <a:buFont typeface="Symbol"/>
              <a:buChar char=""/>
              <a:tabLst>
                <a:tab pos="507365" algn="l"/>
                <a:tab pos="508000" algn="l"/>
              </a:tabLst>
            </a:pPr>
            <a:r>
              <a:rPr dirty="0"/>
              <a:t>	</a:t>
            </a:r>
            <a:r>
              <a:rPr sz="1200" spc="-5" dirty="0">
                <a:latin typeface="Times New Roman"/>
                <a:cs typeface="Times New Roman"/>
              </a:rPr>
              <a:t>For</a:t>
            </a:r>
            <a:r>
              <a:rPr sz="1200" spc="-60" dirty="0">
                <a:latin typeface="Times New Roman"/>
                <a:cs typeface="Times New Roman"/>
              </a:rPr>
              <a:t> </a:t>
            </a:r>
            <a:r>
              <a:rPr sz="1200" spc="-5" dirty="0">
                <a:latin typeface="Times New Roman"/>
                <a:cs typeface="Times New Roman"/>
              </a:rPr>
              <a:t>teamwork,</a:t>
            </a:r>
            <a:r>
              <a:rPr sz="1200" spc="-55" dirty="0">
                <a:latin typeface="Times New Roman"/>
                <a:cs typeface="Times New Roman"/>
              </a:rPr>
              <a:t> </a:t>
            </a:r>
            <a:r>
              <a:rPr sz="1200" spc="-5" dirty="0">
                <a:latin typeface="Times New Roman"/>
                <a:cs typeface="Times New Roman"/>
              </a:rPr>
              <a:t>Git</a:t>
            </a:r>
            <a:r>
              <a:rPr sz="1200" spc="-50" dirty="0">
                <a:latin typeface="Times New Roman"/>
                <a:cs typeface="Times New Roman"/>
              </a:rPr>
              <a:t> </a:t>
            </a:r>
            <a:r>
              <a:rPr sz="1200" spc="-5" dirty="0">
                <a:latin typeface="Times New Roman"/>
                <a:cs typeface="Times New Roman"/>
              </a:rPr>
              <a:t>is</a:t>
            </a:r>
            <a:r>
              <a:rPr sz="1200" spc="-55" dirty="0">
                <a:latin typeface="Times New Roman"/>
                <a:cs typeface="Times New Roman"/>
              </a:rPr>
              <a:t> </a:t>
            </a:r>
            <a:r>
              <a:rPr sz="1200" spc="-5" dirty="0">
                <a:latin typeface="Times New Roman"/>
                <a:cs typeface="Times New Roman"/>
              </a:rPr>
              <a:t>organized</a:t>
            </a:r>
            <a:r>
              <a:rPr sz="1200" spc="-55" dirty="0">
                <a:latin typeface="Times New Roman"/>
                <a:cs typeface="Times New Roman"/>
              </a:rPr>
              <a:t> </a:t>
            </a:r>
            <a:r>
              <a:rPr sz="1200" spc="-5" dirty="0">
                <a:latin typeface="Times New Roman"/>
                <a:cs typeface="Times New Roman"/>
              </a:rPr>
              <a:t>around</a:t>
            </a:r>
            <a:r>
              <a:rPr sz="1200" spc="-6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notion</a:t>
            </a:r>
            <a:r>
              <a:rPr sz="1200" spc="-70"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spc="-5" dirty="0">
                <a:latin typeface="Times New Roman"/>
                <a:cs typeface="Times New Roman"/>
              </a:rPr>
              <a:t>shared</a:t>
            </a:r>
            <a:r>
              <a:rPr sz="1200" spc="-55" dirty="0">
                <a:latin typeface="Times New Roman"/>
                <a:cs typeface="Times New Roman"/>
              </a:rPr>
              <a:t> </a:t>
            </a:r>
            <a:r>
              <a:rPr sz="1200" spc="-5" dirty="0">
                <a:latin typeface="Times New Roman"/>
                <a:cs typeface="Times New Roman"/>
              </a:rPr>
              <a:t>project</a:t>
            </a:r>
            <a:r>
              <a:rPr sz="1200" spc="-55" dirty="0">
                <a:latin typeface="Times New Roman"/>
                <a:cs typeface="Times New Roman"/>
              </a:rPr>
              <a:t> </a:t>
            </a:r>
            <a:r>
              <a:rPr sz="1200" dirty="0">
                <a:latin typeface="Times New Roman"/>
                <a:cs typeface="Times New Roman"/>
              </a:rPr>
              <a:t>repository</a:t>
            </a:r>
            <a:r>
              <a:rPr sz="1200" spc="-75" dirty="0">
                <a:latin typeface="Times New Roman"/>
                <a:cs typeface="Times New Roman"/>
              </a:rPr>
              <a:t> </a:t>
            </a:r>
            <a:r>
              <a:rPr sz="1200" spc="-5" dirty="0">
                <a:latin typeface="Times New Roman"/>
                <a:cs typeface="Times New Roman"/>
              </a:rPr>
              <a:t>and</a:t>
            </a:r>
            <a:r>
              <a:rPr sz="1200" spc="-55" dirty="0">
                <a:latin typeface="Times New Roman"/>
                <a:cs typeface="Times New Roman"/>
              </a:rPr>
              <a:t> </a:t>
            </a:r>
            <a:r>
              <a:rPr sz="1200" spc="-5" dirty="0">
                <a:latin typeface="Times New Roman"/>
                <a:cs typeface="Times New Roman"/>
              </a:rPr>
              <a:t>private  clones </a:t>
            </a:r>
            <a:r>
              <a:rPr sz="1200" dirty="0">
                <a:latin typeface="Times New Roman"/>
                <a:cs typeface="Times New Roman"/>
              </a:rPr>
              <a:t>of that repository </a:t>
            </a:r>
            <a:r>
              <a:rPr sz="1200" spc="-5" dirty="0">
                <a:latin typeface="Times New Roman"/>
                <a:cs typeface="Times New Roman"/>
              </a:rPr>
              <a:t>held </a:t>
            </a:r>
            <a:r>
              <a:rPr sz="1200" dirty="0">
                <a:latin typeface="Times New Roman"/>
                <a:cs typeface="Times New Roman"/>
              </a:rPr>
              <a:t>on </a:t>
            </a:r>
            <a:r>
              <a:rPr sz="1200" spc="-5" dirty="0">
                <a:latin typeface="Times New Roman"/>
                <a:cs typeface="Times New Roman"/>
              </a:rPr>
              <a:t>each developer’s computer (Figure</a:t>
            </a:r>
            <a:r>
              <a:rPr sz="1200" spc="15" dirty="0">
                <a:latin typeface="Times New Roman"/>
                <a:cs typeface="Times New Roman"/>
              </a:rPr>
              <a:t> </a:t>
            </a:r>
            <a:r>
              <a:rPr sz="1200" dirty="0">
                <a:latin typeface="Times New Roman"/>
                <a:cs typeface="Times New Roman"/>
              </a:rPr>
              <a:t>6).</a:t>
            </a:r>
            <a:endParaRPr sz="1200">
              <a:latin typeface="Times New Roman"/>
              <a:cs typeface="Times New Roman"/>
            </a:endParaRPr>
          </a:p>
          <a:p>
            <a:pPr marL="469265" marR="5080" indent="-228600">
              <a:lnSpc>
                <a:spcPct val="103299"/>
              </a:lnSpc>
              <a:spcBef>
                <a:spcPts val="85"/>
              </a:spcBef>
              <a:buFont typeface="Symbol"/>
              <a:buChar char=""/>
              <a:tabLst>
                <a:tab pos="469265" algn="l"/>
                <a:tab pos="469900" algn="l"/>
              </a:tabLst>
            </a:pPr>
            <a:r>
              <a:rPr sz="1200" spc="-5" dirty="0">
                <a:latin typeface="Times New Roman"/>
                <a:cs typeface="Times New Roman"/>
              </a:rPr>
              <a:t>A </a:t>
            </a:r>
            <a:r>
              <a:rPr sz="1200" dirty="0">
                <a:latin typeface="Times New Roman"/>
                <a:cs typeface="Times New Roman"/>
              </a:rPr>
              <a:t>company </a:t>
            </a:r>
            <a:r>
              <a:rPr sz="1200" spc="5" dirty="0">
                <a:latin typeface="Times New Roman"/>
                <a:cs typeface="Times New Roman"/>
              </a:rPr>
              <a:t>may </a:t>
            </a:r>
            <a:r>
              <a:rPr sz="1200" spc="-5" dirty="0">
                <a:latin typeface="Times New Roman"/>
                <a:cs typeface="Times New Roman"/>
              </a:rPr>
              <a:t>use its </a:t>
            </a:r>
            <a:r>
              <a:rPr sz="1200" dirty="0">
                <a:latin typeface="Times New Roman"/>
                <a:cs typeface="Times New Roman"/>
              </a:rPr>
              <a:t>own </a:t>
            </a:r>
            <a:r>
              <a:rPr sz="1200" spc="-5" dirty="0">
                <a:latin typeface="Times New Roman"/>
                <a:cs typeface="Times New Roman"/>
              </a:rPr>
              <a:t>server </a:t>
            </a:r>
            <a:r>
              <a:rPr sz="1200" dirty="0">
                <a:latin typeface="Times New Roman"/>
                <a:cs typeface="Times New Roman"/>
              </a:rPr>
              <a:t>to run the </a:t>
            </a:r>
            <a:r>
              <a:rPr sz="1200" spc="-5" dirty="0">
                <a:latin typeface="Times New Roman"/>
                <a:cs typeface="Times New Roman"/>
              </a:rPr>
              <a:t>project repository. However, </a:t>
            </a:r>
            <a:r>
              <a:rPr sz="1200" spc="5" dirty="0">
                <a:latin typeface="Times New Roman"/>
                <a:cs typeface="Times New Roman"/>
              </a:rPr>
              <a:t>many  </a:t>
            </a:r>
            <a:r>
              <a:rPr sz="1200" spc="-5" dirty="0">
                <a:latin typeface="Times New Roman"/>
                <a:cs typeface="Times New Roman"/>
              </a:rPr>
              <a:t>companies and </a:t>
            </a:r>
            <a:r>
              <a:rPr sz="1200" dirty="0">
                <a:latin typeface="Times New Roman"/>
                <a:cs typeface="Times New Roman"/>
              </a:rPr>
              <a:t>individual </a:t>
            </a:r>
            <a:r>
              <a:rPr sz="1200" spc="-5" dirty="0">
                <a:latin typeface="Times New Roman"/>
                <a:cs typeface="Times New Roman"/>
              </a:rPr>
              <a:t>developers use an </a:t>
            </a:r>
            <a:r>
              <a:rPr sz="1200" dirty="0">
                <a:latin typeface="Times New Roman"/>
                <a:cs typeface="Times New Roman"/>
              </a:rPr>
              <a:t>external </a:t>
            </a:r>
            <a:r>
              <a:rPr sz="1200" spc="-5" dirty="0">
                <a:latin typeface="Times New Roman"/>
                <a:cs typeface="Times New Roman"/>
              </a:rPr>
              <a:t>Git repository</a:t>
            </a:r>
            <a:r>
              <a:rPr sz="1200" spc="30" dirty="0">
                <a:latin typeface="Times New Roman"/>
                <a:cs typeface="Times New Roman"/>
              </a:rPr>
              <a:t> </a:t>
            </a:r>
            <a:r>
              <a:rPr sz="1200" dirty="0">
                <a:latin typeface="Times New Roman"/>
                <a:cs typeface="Times New Roman"/>
              </a:rPr>
              <a:t>provider.</a:t>
            </a:r>
            <a:endParaRPr sz="1200">
              <a:latin typeface="Times New Roman"/>
              <a:cs typeface="Times New Roman"/>
            </a:endParaRPr>
          </a:p>
          <a:p>
            <a:pPr marL="469265" marR="5715" indent="-228600">
              <a:lnSpc>
                <a:spcPct val="103299"/>
              </a:lnSpc>
              <a:spcBef>
                <a:spcPts val="85"/>
              </a:spcBef>
              <a:buFont typeface="Symbol"/>
              <a:buChar char=""/>
              <a:tabLst>
                <a:tab pos="469265" algn="l"/>
                <a:tab pos="469900" algn="l"/>
              </a:tabLst>
            </a:pPr>
            <a:r>
              <a:rPr sz="1200" spc="-5" dirty="0">
                <a:latin typeface="Times New Roman"/>
                <a:cs typeface="Times New Roman"/>
              </a:rPr>
              <a:t>Several Git </a:t>
            </a:r>
            <a:r>
              <a:rPr sz="1200" dirty="0">
                <a:latin typeface="Times New Roman"/>
                <a:cs typeface="Times New Roman"/>
              </a:rPr>
              <a:t>repository hosting </a:t>
            </a:r>
            <a:r>
              <a:rPr sz="1200" spc="-5" dirty="0">
                <a:latin typeface="Times New Roman"/>
                <a:cs typeface="Times New Roman"/>
              </a:rPr>
              <a:t>companies, such as </a:t>
            </a:r>
            <a:r>
              <a:rPr sz="1200" u="sng" dirty="0">
                <a:uFill>
                  <a:solidFill>
                    <a:srgbClr val="000000"/>
                  </a:solidFill>
                </a:uFill>
                <a:latin typeface="Times New Roman"/>
                <a:cs typeface="Times New Roman"/>
              </a:rPr>
              <a:t>Github</a:t>
            </a:r>
            <a:r>
              <a:rPr sz="1200" dirty="0">
                <a:latin typeface="Times New Roman"/>
                <a:cs typeface="Times New Roman"/>
              </a:rPr>
              <a:t> </a:t>
            </a:r>
            <a:r>
              <a:rPr sz="1200" spc="-5" dirty="0">
                <a:latin typeface="Times New Roman"/>
                <a:cs typeface="Times New Roman"/>
              </a:rPr>
              <a:t>and Gitlab, </a:t>
            </a:r>
            <a:r>
              <a:rPr sz="1200" dirty="0">
                <a:latin typeface="Times New Roman"/>
                <a:cs typeface="Times New Roman"/>
              </a:rPr>
              <a:t>host </a:t>
            </a:r>
            <a:r>
              <a:rPr sz="1200" spc="-5" dirty="0">
                <a:latin typeface="Times New Roman"/>
                <a:cs typeface="Times New Roman"/>
              </a:rPr>
              <a:t>thousands </a:t>
            </a:r>
            <a:r>
              <a:rPr sz="1200" dirty="0">
                <a:latin typeface="Times New Roman"/>
                <a:cs typeface="Times New Roman"/>
              </a:rPr>
              <a:t>of  </a:t>
            </a:r>
            <a:r>
              <a:rPr sz="1200" spc="-5" dirty="0">
                <a:latin typeface="Times New Roman"/>
                <a:cs typeface="Times New Roman"/>
              </a:rPr>
              <a:t>repositories </a:t>
            </a:r>
            <a:r>
              <a:rPr sz="1200" dirty="0">
                <a:latin typeface="Times New Roman"/>
                <a:cs typeface="Times New Roman"/>
              </a:rPr>
              <a:t>on the</a:t>
            </a:r>
            <a:r>
              <a:rPr sz="1200" spc="-5" dirty="0">
                <a:latin typeface="Times New Roman"/>
                <a:cs typeface="Times New Roman"/>
              </a:rPr>
              <a:t> cloud.</a:t>
            </a:r>
            <a:endParaRPr sz="1200">
              <a:latin typeface="Times New Roman"/>
              <a:cs typeface="Times New Roman"/>
            </a:endParaRPr>
          </a:p>
          <a:p>
            <a:pPr marL="12700" marR="7620" algn="just">
              <a:lnSpc>
                <a:spcPct val="102899"/>
              </a:lnSpc>
              <a:spcBef>
                <a:spcPts val="825"/>
              </a:spcBef>
            </a:pPr>
            <a:r>
              <a:rPr sz="1200" spc="-5" dirty="0">
                <a:latin typeface="Times New Roman"/>
                <a:cs typeface="Times New Roman"/>
              </a:rPr>
              <a:t>Figure </a:t>
            </a:r>
            <a:r>
              <a:rPr sz="1200" dirty="0">
                <a:latin typeface="Times New Roman"/>
                <a:cs typeface="Times New Roman"/>
              </a:rPr>
              <a:t>6 </a:t>
            </a:r>
            <a:r>
              <a:rPr sz="1200" spc="-5" dirty="0">
                <a:latin typeface="Times New Roman"/>
                <a:cs typeface="Times New Roman"/>
              </a:rPr>
              <a:t>shows four project repositories </a:t>
            </a:r>
            <a:r>
              <a:rPr sz="1200" dirty="0">
                <a:latin typeface="Times New Roman"/>
                <a:cs typeface="Times New Roman"/>
              </a:rPr>
              <a:t>on </a:t>
            </a:r>
            <a:r>
              <a:rPr sz="1200" spc="-5" dirty="0">
                <a:latin typeface="Times New Roman"/>
                <a:cs typeface="Times New Roman"/>
              </a:rPr>
              <a:t>Github, RP1–RP4. RP1 is </a:t>
            </a:r>
            <a:r>
              <a:rPr sz="1200" dirty="0">
                <a:latin typeface="Times New Roman"/>
                <a:cs typeface="Times New Roman"/>
              </a:rPr>
              <a:t>the </a:t>
            </a:r>
            <a:r>
              <a:rPr sz="1200" spc="-5" dirty="0">
                <a:latin typeface="Times New Roman"/>
                <a:cs typeface="Times New Roman"/>
              </a:rPr>
              <a:t>repository </a:t>
            </a:r>
            <a:r>
              <a:rPr sz="1200" dirty="0">
                <a:latin typeface="Times New Roman"/>
                <a:cs typeface="Times New Roman"/>
              </a:rPr>
              <a:t>for </a:t>
            </a:r>
            <a:r>
              <a:rPr sz="1200" spc="-5" dirty="0">
                <a:latin typeface="Times New Roman"/>
                <a:cs typeface="Times New Roman"/>
              </a:rPr>
              <a:t>project </a:t>
            </a:r>
            <a:r>
              <a:rPr sz="1200" dirty="0">
                <a:latin typeface="Times New Roman"/>
                <a:cs typeface="Times New Roman"/>
              </a:rPr>
              <a:t>1,  </a:t>
            </a:r>
            <a:r>
              <a:rPr sz="1200" spc="-5" dirty="0">
                <a:latin typeface="Times New Roman"/>
                <a:cs typeface="Times New Roman"/>
              </a:rPr>
              <a:t>RP2 is </a:t>
            </a:r>
            <a:r>
              <a:rPr sz="1200" dirty="0">
                <a:latin typeface="Times New Roman"/>
                <a:cs typeface="Times New Roman"/>
              </a:rPr>
              <a:t>the repository for </a:t>
            </a:r>
            <a:r>
              <a:rPr sz="1200" spc="-5" dirty="0">
                <a:latin typeface="Times New Roman"/>
                <a:cs typeface="Times New Roman"/>
              </a:rPr>
              <a:t>project </a:t>
            </a:r>
            <a:r>
              <a:rPr sz="1200" dirty="0">
                <a:latin typeface="Times New Roman"/>
                <a:cs typeface="Times New Roman"/>
              </a:rPr>
              <a:t>2, </a:t>
            </a:r>
            <a:r>
              <a:rPr sz="1200" spc="-5" dirty="0">
                <a:latin typeface="Times New Roman"/>
                <a:cs typeface="Times New Roman"/>
              </a:rPr>
              <a:t>and so </a:t>
            </a:r>
            <a:r>
              <a:rPr sz="1200" dirty="0">
                <a:latin typeface="Times New Roman"/>
                <a:cs typeface="Times New Roman"/>
              </a:rPr>
              <a:t>on. Each of the </a:t>
            </a:r>
            <a:r>
              <a:rPr sz="1200" spc="-5" dirty="0">
                <a:latin typeface="Times New Roman"/>
                <a:cs typeface="Times New Roman"/>
              </a:rPr>
              <a:t>developers </a:t>
            </a:r>
            <a:r>
              <a:rPr sz="1200" dirty="0">
                <a:latin typeface="Times New Roman"/>
                <a:cs typeface="Times New Roman"/>
              </a:rPr>
              <a:t>on </a:t>
            </a:r>
            <a:r>
              <a:rPr sz="1200" spc="-5" dirty="0">
                <a:latin typeface="Times New Roman"/>
                <a:cs typeface="Times New Roman"/>
              </a:rPr>
              <a:t>each project is identified  </a:t>
            </a:r>
            <a:r>
              <a:rPr sz="1200" spc="5" dirty="0">
                <a:latin typeface="Times New Roman"/>
                <a:cs typeface="Times New Roman"/>
              </a:rPr>
              <a:t>by </a:t>
            </a:r>
            <a:r>
              <a:rPr sz="1200" dirty="0">
                <a:latin typeface="Times New Roman"/>
                <a:cs typeface="Times New Roman"/>
              </a:rPr>
              <a:t>a letter </a:t>
            </a:r>
            <a:r>
              <a:rPr sz="1200" spc="-5" dirty="0">
                <a:latin typeface="Times New Roman"/>
                <a:cs typeface="Times New Roman"/>
              </a:rPr>
              <a:t>(a, </a:t>
            </a:r>
            <a:r>
              <a:rPr sz="1200" dirty="0">
                <a:latin typeface="Times New Roman"/>
                <a:cs typeface="Times New Roman"/>
              </a:rPr>
              <a:t>b, </a:t>
            </a:r>
            <a:r>
              <a:rPr sz="1200" spc="-5" dirty="0">
                <a:latin typeface="Times New Roman"/>
                <a:cs typeface="Times New Roman"/>
              </a:rPr>
              <a:t>c, </a:t>
            </a:r>
            <a:r>
              <a:rPr sz="1200" dirty="0">
                <a:latin typeface="Times New Roman"/>
                <a:cs typeface="Times New Roman"/>
              </a:rPr>
              <a:t>etc.) and </a:t>
            </a:r>
            <a:r>
              <a:rPr sz="1200" spc="-5" dirty="0">
                <a:latin typeface="Times New Roman"/>
                <a:cs typeface="Times New Roman"/>
              </a:rPr>
              <a:t>has an </a:t>
            </a:r>
            <a:r>
              <a:rPr sz="1200" dirty="0">
                <a:latin typeface="Times New Roman"/>
                <a:cs typeface="Times New Roman"/>
              </a:rPr>
              <a:t>individual copy of the </a:t>
            </a:r>
            <a:r>
              <a:rPr sz="1200" spc="-5" dirty="0">
                <a:latin typeface="Times New Roman"/>
                <a:cs typeface="Times New Roman"/>
              </a:rPr>
              <a:t>project</a:t>
            </a:r>
            <a:r>
              <a:rPr sz="1200" spc="-35" dirty="0">
                <a:latin typeface="Times New Roman"/>
                <a:cs typeface="Times New Roman"/>
              </a:rPr>
              <a:t> </a:t>
            </a:r>
            <a:r>
              <a:rPr sz="1200" spc="-5" dirty="0">
                <a:latin typeface="Times New Roman"/>
                <a:cs typeface="Times New Roman"/>
              </a:rPr>
              <a:t>repository.</a:t>
            </a:r>
            <a:endParaRPr sz="1200">
              <a:latin typeface="Times New Roman"/>
              <a:cs typeface="Times New Roman"/>
            </a:endParaRPr>
          </a:p>
          <a:p>
            <a:pPr marL="12700" marR="7620" algn="just">
              <a:lnSpc>
                <a:spcPct val="103299"/>
              </a:lnSpc>
              <a:spcBef>
                <a:spcPts val="805"/>
              </a:spcBef>
            </a:pPr>
            <a:r>
              <a:rPr sz="1200" spc="-5" dirty="0">
                <a:latin typeface="Times New Roman"/>
                <a:cs typeface="Times New Roman"/>
              </a:rPr>
              <a:t>Developers </a:t>
            </a:r>
            <a:r>
              <a:rPr sz="1200" spc="5" dirty="0">
                <a:latin typeface="Times New Roman"/>
                <a:cs typeface="Times New Roman"/>
              </a:rPr>
              <a:t>may </a:t>
            </a:r>
            <a:r>
              <a:rPr sz="1200" spc="-5" dirty="0">
                <a:latin typeface="Times New Roman"/>
                <a:cs typeface="Times New Roman"/>
              </a:rPr>
              <a:t>work </a:t>
            </a:r>
            <a:r>
              <a:rPr sz="1200" dirty="0">
                <a:latin typeface="Times New Roman"/>
                <a:cs typeface="Times New Roman"/>
              </a:rPr>
              <a:t>on more than one </a:t>
            </a:r>
            <a:r>
              <a:rPr sz="1200" spc="-5" dirty="0">
                <a:latin typeface="Times New Roman"/>
                <a:cs typeface="Times New Roman"/>
              </a:rPr>
              <a:t>project at </a:t>
            </a:r>
            <a:r>
              <a:rPr sz="1200" dirty="0">
                <a:latin typeface="Times New Roman"/>
                <a:cs typeface="Times New Roman"/>
              </a:rPr>
              <a:t>a time, </a:t>
            </a:r>
            <a:r>
              <a:rPr sz="1200" spc="-5" dirty="0">
                <a:latin typeface="Times New Roman"/>
                <a:cs typeface="Times New Roman"/>
              </a:rPr>
              <a:t>so </a:t>
            </a:r>
            <a:r>
              <a:rPr sz="1200" spc="5" dirty="0">
                <a:latin typeface="Times New Roman"/>
                <a:cs typeface="Times New Roman"/>
              </a:rPr>
              <a:t>they may </a:t>
            </a:r>
            <a:r>
              <a:rPr sz="1200" dirty="0">
                <a:latin typeface="Times New Roman"/>
                <a:cs typeface="Times New Roman"/>
              </a:rPr>
              <a:t>have copies of </a:t>
            </a:r>
            <a:r>
              <a:rPr sz="1200" spc="-5" dirty="0">
                <a:latin typeface="Times New Roman"/>
                <a:cs typeface="Times New Roman"/>
              </a:rPr>
              <a:t>several Git  repositories </a:t>
            </a:r>
            <a:r>
              <a:rPr sz="1200" dirty="0">
                <a:latin typeface="Times New Roman"/>
                <a:cs typeface="Times New Roman"/>
              </a:rPr>
              <a:t>on their</a:t>
            </a:r>
            <a:r>
              <a:rPr sz="1200" spc="-5" dirty="0">
                <a:latin typeface="Times New Roman"/>
                <a:cs typeface="Times New Roman"/>
              </a:rPr>
              <a:t> computer.</a:t>
            </a:r>
            <a:endParaRPr sz="1200">
              <a:latin typeface="Times New Roman"/>
              <a:cs typeface="Times New Roman"/>
            </a:endParaRPr>
          </a:p>
          <a:p>
            <a:pPr marL="12700" marR="8890" indent="38100" algn="just">
              <a:lnSpc>
                <a:spcPct val="102699"/>
              </a:lnSpc>
              <a:spcBef>
                <a:spcPts val="810"/>
              </a:spcBef>
            </a:pPr>
            <a:r>
              <a:rPr sz="1200" spc="-5" dirty="0">
                <a:latin typeface="Times New Roman"/>
                <a:cs typeface="Times New Roman"/>
              </a:rPr>
              <a:t>For</a:t>
            </a:r>
            <a:r>
              <a:rPr sz="1200" spc="-30" dirty="0">
                <a:latin typeface="Times New Roman"/>
                <a:cs typeface="Times New Roman"/>
              </a:rPr>
              <a:t> </a:t>
            </a:r>
            <a:r>
              <a:rPr sz="1200" spc="-5" dirty="0">
                <a:latin typeface="Times New Roman"/>
                <a:cs typeface="Times New Roman"/>
              </a:rPr>
              <a:t>example,</a:t>
            </a:r>
            <a:r>
              <a:rPr sz="1200" spc="-20" dirty="0">
                <a:latin typeface="Times New Roman"/>
                <a:cs typeface="Times New Roman"/>
              </a:rPr>
              <a:t> </a:t>
            </a:r>
            <a:r>
              <a:rPr sz="1200" dirty="0">
                <a:latin typeface="Times New Roman"/>
                <a:cs typeface="Times New Roman"/>
              </a:rPr>
              <a:t>developer</a:t>
            </a:r>
            <a:r>
              <a:rPr sz="1200" spc="-1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works</a:t>
            </a:r>
            <a:r>
              <a:rPr sz="1200" spc="-25"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spc="-5" dirty="0">
                <a:latin typeface="Times New Roman"/>
                <a:cs typeface="Times New Roman"/>
              </a:rPr>
              <a:t>Project</a:t>
            </a:r>
            <a:r>
              <a:rPr sz="1200" spc="-20" dirty="0">
                <a:latin typeface="Times New Roman"/>
                <a:cs typeface="Times New Roman"/>
              </a:rPr>
              <a:t> </a:t>
            </a:r>
            <a:r>
              <a:rPr sz="1200" dirty="0">
                <a:latin typeface="Times New Roman"/>
                <a:cs typeface="Times New Roman"/>
              </a:rPr>
              <a:t>1,</a:t>
            </a:r>
            <a:r>
              <a:rPr sz="1200" spc="-20" dirty="0">
                <a:latin typeface="Times New Roman"/>
                <a:cs typeface="Times New Roman"/>
              </a:rPr>
              <a:t> </a:t>
            </a:r>
            <a:r>
              <a:rPr sz="1200" spc="-5" dirty="0">
                <a:latin typeface="Times New Roman"/>
                <a:cs typeface="Times New Roman"/>
              </a:rPr>
              <a:t>Project</a:t>
            </a:r>
            <a:r>
              <a:rPr sz="1200" spc="-20" dirty="0">
                <a:latin typeface="Times New Roman"/>
                <a:cs typeface="Times New Roman"/>
              </a:rPr>
              <a:t> </a:t>
            </a:r>
            <a:r>
              <a:rPr sz="1200" dirty="0">
                <a:latin typeface="Times New Roman"/>
                <a:cs typeface="Times New Roman"/>
              </a:rPr>
              <a:t>2,</a:t>
            </a:r>
            <a:r>
              <a:rPr sz="1200" spc="-25" dirty="0">
                <a:latin typeface="Times New Roman"/>
                <a:cs typeface="Times New Roman"/>
              </a:rPr>
              <a:t> </a:t>
            </a:r>
            <a:r>
              <a:rPr sz="1200" spc="-5" dirty="0">
                <a:latin typeface="Times New Roman"/>
                <a:cs typeface="Times New Roman"/>
              </a:rPr>
              <a:t>and</a:t>
            </a:r>
            <a:r>
              <a:rPr sz="1200" spc="-20" dirty="0">
                <a:latin typeface="Times New Roman"/>
                <a:cs typeface="Times New Roman"/>
              </a:rPr>
              <a:t> </a:t>
            </a:r>
            <a:r>
              <a:rPr sz="1200" spc="-5" dirty="0">
                <a:latin typeface="Times New Roman"/>
                <a:cs typeface="Times New Roman"/>
              </a:rPr>
              <a:t>Project</a:t>
            </a:r>
            <a:r>
              <a:rPr sz="1200" spc="-20" dirty="0">
                <a:latin typeface="Times New Roman"/>
                <a:cs typeface="Times New Roman"/>
              </a:rPr>
              <a:t> </a:t>
            </a:r>
            <a:r>
              <a:rPr sz="1200" dirty="0">
                <a:latin typeface="Times New Roman"/>
                <a:cs typeface="Times New Roman"/>
              </a:rPr>
              <a:t>3,</a:t>
            </a:r>
            <a:r>
              <a:rPr sz="1200" spc="-20" dirty="0">
                <a:latin typeface="Times New Roman"/>
                <a:cs typeface="Times New Roman"/>
              </a:rPr>
              <a:t> </a:t>
            </a:r>
            <a:r>
              <a:rPr sz="1200" spc="-5" dirty="0">
                <a:latin typeface="Times New Roman"/>
                <a:cs typeface="Times New Roman"/>
              </a:rPr>
              <a:t>so</a:t>
            </a:r>
            <a:r>
              <a:rPr sz="1200" spc="-20" dirty="0">
                <a:latin typeface="Times New Roman"/>
                <a:cs typeface="Times New Roman"/>
              </a:rPr>
              <a:t> </a:t>
            </a:r>
            <a:r>
              <a:rPr sz="1200" dirty="0">
                <a:latin typeface="Times New Roman"/>
                <a:cs typeface="Times New Roman"/>
              </a:rPr>
              <a:t>has</a:t>
            </a:r>
            <a:r>
              <a:rPr sz="1200" spc="-25" dirty="0">
                <a:latin typeface="Times New Roman"/>
                <a:cs typeface="Times New Roman"/>
              </a:rPr>
              <a:t> </a:t>
            </a:r>
            <a:r>
              <a:rPr sz="1200" spc="-5" dirty="0">
                <a:latin typeface="Times New Roman"/>
                <a:cs typeface="Times New Roman"/>
              </a:rPr>
              <a:t>clones</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RP1,</a:t>
            </a:r>
            <a:r>
              <a:rPr sz="1200" spc="-20" dirty="0">
                <a:latin typeface="Times New Roman"/>
                <a:cs typeface="Times New Roman"/>
              </a:rPr>
              <a:t> </a:t>
            </a:r>
            <a:r>
              <a:rPr sz="1200" dirty="0">
                <a:latin typeface="Times New Roman"/>
                <a:cs typeface="Times New Roman"/>
              </a:rPr>
              <a:t>RP2,  </a:t>
            </a:r>
            <a:r>
              <a:rPr sz="1200" spc="-5" dirty="0">
                <a:latin typeface="Times New Roman"/>
                <a:cs typeface="Times New Roman"/>
              </a:rPr>
              <a:t>and </a:t>
            </a:r>
            <a:r>
              <a:rPr sz="1200" dirty="0">
                <a:latin typeface="Times New Roman"/>
                <a:cs typeface="Times New Roman"/>
              </a:rPr>
              <a:t>RP3.</a:t>
            </a:r>
            <a:endParaRPr sz="1200">
              <a:latin typeface="Times New Roman"/>
              <a:cs typeface="Times New Roman"/>
            </a:endParaRPr>
          </a:p>
          <a:p>
            <a:pPr marL="12700" algn="just">
              <a:lnSpc>
                <a:spcPct val="100000"/>
              </a:lnSpc>
              <a:spcBef>
                <a:spcPts val="860"/>
              </a:spcBef>
            </a:pPr>
            <a:r>
              <a:rPr sz="1600" b="1" u="heavy" spc="-5" dirty="0">
                <a:uFill>
                  <a:solidFill>
                    <a:srgbClr val="000000"/>
                  </a:solidFill>
                </a:uFill>
                <a:latin typeface="Times New Roman"/>
                <a:cs typeface="Times New Roman"/>
              </a:rPr>
              <a:t>2: DevOps</a:t>
            </a:r>
            <a:r>
              <a:rPr sz="1600" b="1" u="heavy" dirty="0">
                <a:uFill>
                  <a:solidFill>
                    <a:srgbClr val="000000"/>
                  </a:solidFill>
                </a:uFill>
                <a:latin typeface="Times New Roman"/>
                <a:cs typeface="Times New Roman"/>
              </a:rPr>
              <a:t> automation</a:t>
            </a:r>
            <a:endParaRPr sz="1600">
              <a:latin typeface="Times New Roman"/>
              <a:cs typeface="Times New Roman"/>
            </a:endParaRPr>
          </a:p>
          <a:p>
            <a:pPr marL="469265" marR="12065" indent="-228600" algn="just">
              <a:lnSpc>
                <a:spcPct val="103699"/>
              </a:lnSpc>
              <a:spcBef>
                <a:spcPts val="900"/>
              </a:spcBef>
              <a:buFont typeface="Symbol"/>
              <a:buChar char=""/>
              <a:tabLst>
                <a:tab pos="469900" algn="l"/>
              </a:tabLst>
            </a:pPr>
            <a:r>
              <a:rPr sz="1200" spc="-5" dirty="0">
                <a:latin typeface="Times New Roman"/>
                <a:cs typeface="Times New Roman"/>
              </a:rPr>
              <a:t>Historically, </a:t>
            </a:r>
            <a:r>
              <a:rPr sz="1200" dirty="0">
                <a:latin typeface="Times New Roman"/>
                <a:cs typeface="Times New Roman"/>
              </a:rPr>
              <a:t>the </a:t>
            </a:r>
            <a:r>
              <a:rPr sz="1200" spc="-5" dirty="0">
                <a:latin typeface="Times New Roman"/>
                <a:cs typeface="Times New Roman"/>
              </a:rPr>
              <a:t>processes </a:t>
            </a:r>
            <a:r>
              <a:rPr sz="1200" dirty="0">
                <a:latin typeface="Times New Roman"/>
                <a:cs typeface="Times New Roman"/>
              </a:rPr>
              <a:t>of </a:t>
            </a:r>
            <a:r>
              <a:rPr sz="1200" spc="-5" dirty="0">
                <a:latin typeface="Times New Roman"/>
                <a:cs typeface="Times New Roman"/>
              </a:rPr>
              <a:t>integrating </a:t>
            </a:r>
            <a:r>
              <a:rPr sz="1200" dirty="0">
                <a:latin typeface="Times New Roman"/>
                <a:cs typeface="Times New Roman"/>
              </a:rPr>
              <a:t>a </a:t>
            </a:r>
            <a:r>
              <a:rPr sz="1200" spc="-5" dirty="0">
                <a:latin typeface="Times New Roman"/>
                <a:cs typeface="Times New Roman"/>
              </a:rPr>
              <a:t>system from </a:t>
            </a:r>
            <a:r>
              <a:rPr sz="1200" dirty="0">
                <a:latin typeface="Times New Roman"/>
                <a:cs typeface="Times New Roman"/>
              </a:rPr>
              <a:t>independently developed </a:t>
            </a:r>
            <a:r>
              <a:rPr sz="1200" spc="-5" dirty="0">
                <a:latin typeface="Times New Roman"/>
                <a:cs typeface="Times New Roman"/>
              </a:rPr>
              <a:t>parts,  deploying </a:t>
            </a:r>
            <a:r>
              <a:rPr sz="1200" dirty="0">
                <a:latin typeface="Times New Roman"/>
                <a:cs typeface="Times New Roman"/>
              </a:rPr>
              <a:t>that </a:t>
            </a:r>
            <a:r>
              <a:rPr sz="1200" spc="-5" dirty="0">
                <a:latin typeface="Times New Roman"/>
                <a:cs typeface="Times New Roman"/>
              </a:rPr>
              <a:t>system </a:t>
            </a:r>
            <a:r>
              <a:rPr sz="1200" dirty="0">
                <a:latin typeface="Times New Roman"/>
                <a:cs typeface="Times New Roman"/>
              </a:rPr>
              <a:t>in a </a:t>
            </a:r>
            <a:r>
              <a:rPr sz="1200" spc="-5" dirty="0">
                <a:latin typeface="Times New Roman"/>
                <a:cs typeface="Times New Roman"/>
              </a:rPr>
              <a:t>realistic </a:t>
            </a:r>
            <a:r>
              <a:rPr sz="1200" dirty="0">
                <a:latin typeface="Times New Roman"/>
                <a:cs typeface="Times New Roman"/>
              </a:rPr>
              <a:t>testing environment, </a:t>
            </a:r>
            <a:r>
              <a:rPr sz="1200" spc="-5" dirty="0">
                <a:latin typeface="Times New Roman"/>
                <a:cs typeface="Times New Roman"/>
              </a:rPr>
              <a:t>and </a:t>
            </a:r>
            <a:r>
              <a:rPr sz="1200" dirty="0">
                <a:latin typeface="Times New Roman"/>
                <a:cs typeface="Times New Roman"/>
              </a:rPr>
              <a:t>releasing it </a:t>
            </a:r>
            <a:r>
              <a:rPr sz="1200" spc="-5" dirty="0">
                <a:latin typeface="Times New Roman"/>
                <a:cs typeface="Times New Roman"/>
              </a:rPr>
              <a:t>were </a:t>
            </a:r>
            <a:r>
              <a:rPr sz="1200" dirty="0">
                <a:latin typeface="Times New Roman"/>
                <a:cs typeface="Times New Roman"/>
              </a:rPr>
              <a:t>time  </a:t>
            </a:r>
            <a:r>
              <a:rPr sz="1200" spc="-5" dirty="0">
                <a:latin typeface="Times New Roman"/>
                <a:cs typeface="Times New Roman"/>
              </a:rPr>
              <a:t>consuming and</a:t>
            </a:r>
            <a:r>
              <a:rPr sz="1200" dirty="0">
                <a:latin typeface="Times New Roman"/>
                <a:cs typeface="Times New Roman"/>
              </a:rPr>
              <a:t> expensive.</a:t>
            </a:r>
            <a:endParaRPr sz="1200">
              <a:latin typeface="Times New Roman"/>
              <a:cs typeface="Times New Roman"/>
            </a:endParaRPr>
          </a:p>
          <a:p>
            <a:pPr marL="469265" marR="8890" indent="-228600" algn="just">
              <a:lnSpc>
                <a:spcPct val="103299"/>
              </a:lnSpc>
              <a:spcBef>
                <a:spcPts val="85"/>
              </a:spcBef>
              <a:buFont typeface="Symbol"/>
              <a:buChar char=""/>
              <a:tabLst>
                <a:tab pos="508000" algn="l"/>
              </a:tabLst>
            </a:pPr>
            <a:r>
              <a:rPr dirty="0"/>
              <a:t>	</a:t>
            </a:r>
            <a:r>
              <a:rPr sz="1200" spc="5" dirty="0">
                <a:latin typeface="Times New Roman"/>
                <a:cs typeface="Times New Roman"/>
              </a:rPr>
              <a:t>By </a:t>
            </a:r>
            <a:r>
              <a:rPr sz="1200" dirty="0">
                <a:latin typeface="Times New Roman"/>
                <a:cs typeface="Times New Roman"/>
              </a:rPr>
              <a:t>using </a:t>
            </a:r>
            <a:r>
              <a:rPr sz="1200" spc="-5" dirty="0">
                <a:latin typeface="Times New Roman"/>
                <a:cs typeface="Times New Roman"/>
              </a:rPr>
              <a:t>DevOps with </a:t>
            </a:r>
            <a:r>
              <a:rPr sz="1200" dirty="0">
                <a:latin typeface="Times New Roman"/>
                <a:cs typeface="Times New Roman"/>
              </a:rPr>
              <a:t>automated </a:t>
            </a:r>
            <a:r>
              <a:rPr sz="1200" spc="-5" dirty="0">
                <a:latin typeface="Times New Roman"/>
                <a:cs typeface="Times New Roman"/>
              </a:rPr>
              <a:t>support, </a:t>
            </a:r>
            <a:r>
              <a:rPr sz="1200" dirty="0">
                <a:latin typeface="Times New Roman"/>
                <a:cs typeface="Times New Roman"/>
              </a:rPr>
              <a:t>however, </a:t>
            </a:r>
            <a:r>
              <a:rPr sz="1200" spc="-5" dirty="0">
                <a:latin typeface="Times New Roman"/>
                <a:cs typeface="Times New Roman"/>
              </a:rPr>
              <a:t>we </a:t>
            </a:r>
            <a:r>
              <a:rPr sz="1200" dirty="0">
                <a:latin typeface="Times New Roman"/>
                <a:cs typeface="Times New Roman"/>
              </a:rPr>
              <a:t>can dramatically </a:t>
            </a:r>
            <a:r>
              <a:rPr sz="1200" spc="-5" dirty="0">
                <a:latin typeface="Times New Roman"/>
                <a:cs typeface="Times New Roman"/>
              </a:rPr>
              <a:t>reduce </a:t>
            </a:r>
            <a:r>
              <a:rPr sz="1200" dirty="0">
                <a:latin typeface="Times New Roman"/>
                <a:cs typeface="Times New Roman"/>
              </a:rPr>
              <a:t>the time  </a:t>
            </a:r>
            <a:r>
              <a:rPr sz="1200" spc="-5" dirty="0">
                <a:latin typeface="Times New Roman"/>
                <a:cs typeface="Times New Roman"/>
              </a:rPr>
              <a:t>and costs </a:t>
            </a:r>
            <a:r>
              <a:rPr sz="1200" dirty="0">
                <a:latin typeface="Times New Roman"/>
                <a:cs typeface="Times New Roman"/>
              </a:rPr>
              <a:t>for </a:t>
            </a:r>
            <a:r>
              <a:rPr sz="1200" spc="-5" dirty="0">
                <a:latin typeface="Times New Roman"/>
                <a:cs typeface="Times New Roman"/>
              </a:rPr>
              <a:t>integration, deployment, and</a:t>
            </a:r>
            <a:r>
              <a:rPr sz="1200" spc="25" dirty="0">
                <a:latin typeface="Times New Roman"/>
                <a:cs typeface="Times New Roman"/>
              </a:rPr>
              <a:t> </a:t>
            </a:r>
            <a:r>
              <a:rPr sz="1200" spc="-5" dirty="0">
                <a:latin typeface="Times New Roman"/>
                <a:cs typeface="Times New Roman"/>
              </a:rPr>
              <a:t>delivery.</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154</a:t>
            </a:fld>
            <a:endParaRPr dirty="0"/>
          </a:p>
        </p:txBody>
      </p:sp>
    </p:spTree>
    <p:extLst>
      <p:ext uri="{BB962C8B-B14F-4D97-AF65-F5344CB8AC3E}">
        <p14:creationId xmlns:p14="http://schemas.microsoft.com/office/powerpoint/2010/main" val="364743681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882142"/>
            <a:ext cx="5735320" cy="903605"/>
          </a:xfrm>
          <a:prstGeom prst="rect">
            <a:avLst/>
          </a:prstGeom>
        </p:spPr>
        <p:txBody>
          <a:bodyPr vert="horz" wrap="square" lIns="0" tIns="29209" rIns="0" bIns="0" rtlCol="0">
            <a:spAutoFit/>
          </a:bodyPr>
          <a:lstStyle/>
          <a:p>
            <a:pPr marL="240665" indent="-228600">
              <a:lnSpc>
                <a:spcPct val="100000"/>
              </a:lnSpc>
              <a:spcBef>
                <a:spcPts val="229"/>
              </a:spcBef>
              <a:buFont typeface="Symbol"/>
              <a:buChar char=""/>
              <a:tabLst>
                <a:tab pos="240665" algn="l"/>
                <a:tab pos="241300" algn="l"/>
              </a:tabLst>
            </a:pPr>
            <a:r>
              <a:rPr sz="1200" spc="-5" dirty="0">
                <a:latin typeface="Times New Roman"/>
                <a:cs typeface="Times New Roman"/>
              </a:rPr>
              <a:t>“Everything </a:t>
            </a:r>
            <a:r>
              <a:rPr sz="1200" dirty="0">
                <a:latin typeface="Times New Roman"/>
                <a:cs typeface="Times New Roman"/>
              </a:rPr>
              <a:t>that can be should be </a:t>
            </a:r>
            <a:r>
              <a:rPr sz="1200" spc="-5" dirty="0">
                <a:latin typeface="Times New Roman"/>
                <a:cs typeface="Times New Roman"/>
              </a:rPr>
              <a:t>automated” </a:t>
            </a:r>
            <a:r>
              <a:rPr sz="1200" dirty="0">
                <a:latin typeface="Times New Roman"/>
                <a:cs typeface="Times New Roman"/>
              </a:rPr>
              <a:t>is a </a:t>
            </a:r>
            <a:r>
              <a:rPr sz="1200" spc="-5" dirty="0">
                <a:latin typeface="Times New Roman"/>
                <a:cs typeface="Times New Roman"/>
              </a:rPr>
              <a:t>fundamental principle </a:t>
            </a:r>
            <a:r>
              <a:rPr sz="1200" spc="5" dirty="0">
                <a:latin typeface="Times New Roman"/>
                <a:cs typeface="Times New Roman"/>
              </a:rPr>
              <a:t>of</a:t>
            </a:r>
            <a:r>
              <a:rPr sz="1200" spc="45"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240665" marR="5080" indent="-228600">
              <a:lnSpc>
                <a:spcPct val="103299"/>
              </a:lnSpc>
              <a:spcBef>
                <a:spcPts val="85"/>
              </a:spcBef>
              <a:buFont typeface="Symbol"/>
              <a:buChar char=""/>
              <a:tabLst>
                <a:tab pos="280670" algn="l"/>
                <a:tab pos="281305" algn="l"/>
              </a:tabLst>
            </a:pPr>
            <a:r>
              <a:rPr dirty="0"/>
              <a:t>	</a:t>
            </a:r>
            <a:r>
              <a:rPr sz="1200" spc="-15" dirty="0">
                <a:latin typeface="Times New Roman"/>
                <a:cs typeface="Times New Roman"/>
              </a:rPr>
              <a:t>In </a:t>
            </a:r>
            <a:r>
              <a:rPr sz="1200" spc="-5" dirty="0">
                <a:latin typeface="Times New Roman"/>
                <a:cs typeface="Times New Roman"/>
              </a:rPr>
              <a:t>addition </a:t>
            </a:r>
            <a:r>
              <a:rPr sz="1200" dirty="0">
                <a:latin typeface="Times New Roman"/>
                <a:cs typeface="Times New Roman"/>
              </a:rPr>
              <a:t>to </a:t>
            </a:r>
            <a:r>
              <a:rPr sz="1200" spc="-5" dirty="0">
                <a:latin typeface="Times New Roman"/>
                <a:cs typeface="Times New Roman"/>
              </a:rPr>
              <a:t>reducing </a:t>
            </a:r>
            <a:r>
              <a:rPr sz="1200" dirty="0">
                <a:latin typeface="Times New Roman"/>
                <a:cs typeface="Times New Roman"/>
              </a:rPr>
              <a:t>the </a:t>
            </a:r>
            <a:r>
              <a:rPr sz="1200" spc="-5" dirty="0">
                <a:latin typeface="Times New Roman"/>
                <a:cs typeface="Times New Roman"/>
              </a:rPr>
              <a:t>costs and </a:t>
            </a:r>
            <a:r>
              <a:rPr sz="1200" dirty="0">
                <a:latin typeface="Times New Roman"/>
                <a:cs typeface="Times New Roman"/>
              </a:rPr>
              <a:t>time </a:t>
            </a:r>
            <a:r>
              <a:rPr sz="1200" spc="-5" dirty="0">
                <a:latin typeface="Times New Roman"/>
                <a:cs typeface="Times New Roman"/>
              </a:rPr>
              <a:t>required </a:t>
            </a:r>
            <a:r>
              <a:rPr sz="1200" dirty="0">
                <a:latin typeface="Times New Roman"/>
                <a:cs typeface="Times New Roman"/>
              </a:rPr>
              <a:t>for </a:t>
            </a:r>
            <a:r>
              <a:rPr sz="1200" spc="-5" dirty="0">
                <a:latin typeface="Times New Roman"/>
                <a:cs typeface="Times New Roman"/>
              </a:rPr>
              <a:t>integration, deployment, </a:t>
            </a:r>
            <a:r>
              <a:rPr sz="1200" dirty="0">
                <a:latin typeface="Times New Roman"/>
                <a:cs typeface="Times New Roman"/>
              </a:rPr>
              <a:t>and  </a:t>
            </a:r>
            <a:r>
              <a:rPr sz="1200" spc="-5" dirty="0">
                <a:latin typeface="Times New Roman"/>
                <a:cs typeface="Times New Roman"/>
              </a:rPr>
              <a:t>delivery, automation </a:t>
            </a:r>
            <a:r>
              <a:rPr sz="1200" dirty="0">
                <a:latin typeface="Times New Roman"/>
                <a:cs typeface="Times New Roman"/>
              </a:rPr>
              <a:t>makes these </a:t>
            </a:r>
            <a:r>
              <a:rPr sz="1200" spc="-5" dirty="0">
                <a:latin typeface="Times New Roman"/>
                <a:cs typeface="Times New Roman"/>
              </a:rPr>
              <a:t>processes </a:t>
            </a:r>
            <a:r>
              <a:rPr sz="1200" dirty="0">
                <a:latin typeface="Times New Roman"/>
                <a:cs typeface="Times New Roman"/>
              </a:rPr>
              <a:t>more </a:t>
            </a:r>
            <a:r>
              <a:rPr sz="1200" spc="-5" dirty="0">
                <a:latin typeface="Times New Roman"/>
                <a:cs typeface="Times New Roman"/>
              </a:rPr>
              <a:t>reliable and</a:t>
            </a:r>
            <a:r>
              <a:rPr sz="1200" spc="50" dirty="0">
                <a:latin typeface="Times New Roman"/>
                <a:cs typeface="Times New Roman"/>
              </a:rPr>
              <a:t> </a:t>
            </a:r>
            <a:r>
              <a:rPr sz="1200" spc="-5" dirty="0">
                <a:latin typeface="Times New Roman"/>
                <a:cs typeface="Times New Roman"/>
              </a:rPr>
              <a:t>reproducible.</a:t>
            </a:r>
            <a:endParaRPr sz="1200">
              <a:latin typeface="Times New Roman"/>
              <a:cs typeface="Times New Roman"/>
            </a:endParaRPr>
          </a:p>
          <a:p>
            <a:pPr marL="697865">
              <a:lnSpc>
                <a:spcPct val="100000"/>
              </a:lnSpc>
              <a:spcBef>
                <a:spcPts val="840"/>
              </a:spcBef>
            </a:pPr>
            <a:r>
              <a:rPr sz="1200" u="sng" spc="-5" dirty="0">
                <a:uFill>
                  <a:solidFill>
                    <a:srgbClr val="000000"/>
                  </a:solidFill>
                </a:uFill>
                <a:latin typeface="Times New Roman"/>
                <a:cs typeface="Times New Roman"/>
              </a:rPr>
              <a:t>Figure </a:t>
            </a:r>
            <a:r>
              <a:rPr sz="1200" u="sng" dirty="0">
                <a:uFill>
                  <a:solidFill>
                    <a:srgbClr val="000000"/>
                  </a:solidFill>
                </a:uFill>
                <a:latin typeface="Times New Roman"/>
                <a:cs typeface="Times New Roman"/>
              </a:rPr>
              <a:t>3 </a:t>
            </a:r>
            <a:r>
              <a:rPr sz="1200" u="sng" spc="-5" dirty="0">
                <a:uFill>
                  <a:solidFill>
                    <a:srgbClr val="000000"/>
                  </a:solidFill>
                </a:uFill>
                <a:latin typeface="Times New Roman"/>
                <a:cs typeface="Times New Roman"/>
              </a:rPr>
              <a:t>showed </a:t>
            </a:r>
            <a:r>
              <a:rPr sz="1200" u="sng" dirty="0">
                <a:uFill>
                  <a:solidFill>
                    <a:srgbClr val="000000"/>
                  </a:solidFill>
                </a:uFill>
                <a:latin typeface="Times New Roman"/>
                <a:cs typeface="Times New Roman"/>
              </a:rPr>
              <a:t>the </a:t>
            </a:r>
            <a:r>
              <a:rPr sz="1200" u="sng" spc="-5" dirty="0">
                <a:uFill>
                  <a:solidFill>
                    <a:srgbClr val="000000"/>
                  </a:solidFill>
                </a:uFill>
                <a:latin typeface="Times New Roman"/>
                <a:cs typeface="Times New Roman"/>
              </a:rPr>
              <a:t>four aspects </a:t>
            </a:r>
            <a:r>
              <a:rPr sz="1200" u="sng" dirty="0">
                <a:uFill>
                  <a:solidFill>
                    <a:srgbClr val="000000"/>
                  </a:solidFill>
                </a:uFill>
                <a:latin typeface="Times New Roman"/>
                <a:cs typeface="Times New Roman"/>
              </a:rPr>
              <a:t>of </a:t>
            </a:r>
            <a:r>
              <a:rPr sz="1200" u="sng" spc="-5" dirty="0">
                <a:uFill>
                  <a:solidFill>
                    <a:srgbClr val="000000"/>
                  </a:solidFill>
                </a:uFill>
                <a:latin typeface="Times New Roman"/>
                <a:cs typeface="Times New Roman"/>
              </a:rPr>
              <a:t>DevOps</a:t>
            </a:r>
            <a:r>
              <a:rPr sz="1200" u="sng" spc="15" dirty="0">
                <a:uFill>
                  <a:solidFill>
                    <a:srgbClr val="000000"/>
                  </a:solidFill>
                </a:uFill>
                <a:latin typeface="Times New Roman"/>
                <a:cs typeface="Times New Roman"/>
              </a:rPr>
              <a:t> </a:t>
            </a:r>
            <a:r>
              <a:rPr sz="1200" u="sng" dirty="0">
                <a:uFill>
                  <a:solidFill>
                    <a:srgbClr val="000000"/>
                  </a:solidFill>
                </a:uFill>
                <a:latin typeface="Times New Roman"/>
                <a:cs typeface="Times New Roman"/>
              </a:rPr>
              <a:t>automation</a:t>
            </a:r>
            <a:endParaRPr sz="1200">
              <a:latin typeface="Times New Roman"/>
              <a:cs typeface="Times New Roman"/>
            </a:endParaRPr>
          </a:p>
        </p:txBody>
      </p:sp>
      <p:sp>
        <p:nvSpPr>
          <p:cNvPr id="5" name="object 5"/>
          <p:cNvSpPr/>
          <p:nvPr/>
        </p:nvSpPr>
        <p:spPr>
          <a:xfrm>
            <a:off x="914400" y="1894204"/>
            <a:ext cx="5554980" cy="304990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02004" y="5035422"/>
            <a:ext cx="5967730" cy="1944370"/>
          </a:xfrm>
          <a:prstGeom prst="rect">
            <a:avLst/>
          </a:prstGeom>
        </p:spPr>
        <p:txBody>
          <a:bodyPr vert="horz" wrap="square" lIns="0" tIns="12700" rIns="0" bIns="0" rtlCol="0">
            <a:spAutoFit/>
          </a:bodyPr>
          <a:lstStyle/>
          <a:p>
            <a:pPr marL="127000" algn="ctr">
              <a:lnSpc>
                <a:spcPct val="100000"/>
              </a:lnSpc>
              <a:spcBef>
                <a:spcPts val="100"/>
              </a:spcBef>
            </a:pPr>
            <a:r>
              <a:rPr sz="1200" b="1" u="heavy" dirty="0">
                <a:uFill>
                  <a:solidFill>
                    <a:srgbClr val="000000"/>
                  </a:solidFill>
                </a:uFill>
                <a:latin typeface="Times New Roman"/>
                <a:cs typeface="Times New Roman"/>
              </a:rPr>
              <a:t>Table </a:t>
            </a:r>
            <a:r>
              <a:rPr sz="1200" b="1" u="heavy" spc="-5" dirty="0">
                <a:uFill>
                  <a:solidFill>
                    <a:srgbClr val="000000"/>
                  </a:solidFill>
                </a:uFill>
                <a:latin typeface="Times New Roman"/>
                <a:cs typeface="Times New Roman"/>
              </a:rPr>
              <a:t>Aspects </a:t>
            </a:r>
            <a:r>
              <a:rPr sz="1200" b="1" u="heavy" dirty="0">
                <a:uFill>
                  <a:solidFill>
                    <a:srgbClr val="000000"/>
                  </a:solidFill>
                </a:uFill>
                <a:latin typeface="Times New Roman"/>
                <a:cs typeface="Times New Roman"/>
              </a:rPr>
              <a:t>of </a:t>
            </a:r>
            <a:r>
              <a:rPr sz="1200" b="1" u="heavy" spc="-5" dirty="0">
                <a:uFill>
                  <a:solidFill>
                    <a:srgbClr val="000000"/>
                  </a:solidFill>
                </a:uFill>
                <a:latin typeface="Times New Roman"/>
                <a:cs typeface="Times New Roman"/>
              </a:rPr>
              <a:t>DevOps</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automation</a:t>
            </a:r>
            <a:endParaRPr sz="1200">
              <a:latin typeface="Times New Roman"/>
              <a:cs typeface="Times New Roman"/>
            </a:endParaRPr>
          </a:p>
          <a:p>
            <a:pPr marL="241300" lvl="1" indent="-228600">
              <a:lnSpc>
                <a:spcPct val="100000"/>
              </a:lnSpc>
              <a:spcBef>
                <a:spcPts val="855"/>
              </a:spcBef>
              <a:buAutoNum type="arabicPeriod"/>
              <a:tabLst>
                <a:tab pos="241300" algn="l"/>
              </a:tabLst>
            </a:pPr>
            <a:r>
              <a:rPr sz="1200" b="1" u="heavy" spc="-5" dirty="0">
                <a:uFill>
                  <a:solidFill>
                    <a:srgbClr val="000000"/>
                  </a:solidFill>
                </a:uFill>
                <a:latin typeface="Times New Roman"/>
                <a:cs typeface="Times New Roman"/>
              </a:rPr>
              <a:t>Continuous integration</a:t>
            </a:r>
            <a:endParaRPr sz="1200">
              <a:latin typeface="Times New Roman"/>
              <a:cs typeface="Times New Roman"/>
            </a:endParaRPr>
          </a:p>
          <a:p>
            <a:pPr marL="469265" marR="5715" lvl="2" indent="-228600" algn="just">
              <a:lnSpc>
                <a:spcPct val="103299"/>
              </a:lnSpc>
              <a:spcBef>
                <a:spcPts val="875"/>
              </a:spcBef>
              <a:buFont typeface="Symbol"/>
              <a:buChar char=""/>
              <a:tabLst>
                <a:tab pos="469900" algn="l"/>
              </a:tabLst>
            </a:pPr>
            <a:r>
              <a:rPr sz="1200" spc="-5" dirty="0">
                <a:latin typeface="Times New Roman"/>
                <a:cs typeface="Times New Roman"/>
              </a:rPr>
              <a:t>System</a:t>
            </a:r>
            <a:r>
              <a:rPr sz="1200" spc="-70" dirty="0">
                <a:latin typeface="Times New Roman"/>
                <a:cs typeface="Times New Roman"/>
              </a:rPr>
              <a:t> </a:t>
            </a:r>
            <a:r>
              <a:rPr sz="1200" spc="-5" dirty="0">
                <a:latin typeface="Times New Roman"/>
                <a:cs typeface="Times New Roman"/>
              </a:rPr>
              <a:t>integration</a:t>
            </a:r>
            <a:r>
              <a:rPr sz="1200" spc="-50" dirty="0">
                <a:latin typeface="Times New Roman"/>
                <a:cs typeface="Times New Roman"/>
              </a:rPr>
              <a:t> </a:t>
            </a:r>
            <a:r>
              <a:rPr sz="1200" spc="-5" dirty="0">
                <a:latin typeface="Times New Roman"/>
                <a:cs typeface="Times New Roman"/>
              </a:rPr>
              <a:t>(system</a:t>
            </a:r>
            <a:r>
              <a:rPr sz="1200" spc="-60" dirty="0">
                <a:latin typeface="Times New Roman"/>
                <a:cs typeface="Times New Roman"/>
              </a:rPr>
              <a:t> </a:t>
            </a:r>
            <a:r>
              <a:rPr sz="1200" spc="-5" dirty="0">
                <a:latin typeface="Times New Roman"/>
                <a:cs typeface="Times New Roman"/>
              </a:rPr>
              <a:t>building)</a:t>
            </a:r>
            <a:r>
              <a:rPr sz="1200" spc="-70" dirty="0">
                <a:latin typeface="Times New Roman"/>
                <a:cs typeface="Times New Roman"/>
              </a:rPr>
              <a:t> </a:t>
            </a:r>
            <a:r>
              <a:rPr sz="1200" spc="-5" dirty="0">
                <a:latin typeface="Times New Roman"/>
                <a:cs typeface="Times New Roman"/>
              </a:rPr>
              <a:t>is</a:t>
            </a:r>
            <a:r>
              <a:rPr sz="1200" spc="-60" dirty="0">
                <a:latin typeface="Times New Roman"/>
                <a:cs typeface="Times New Roman"/>
              </a:rPr>
              <a:t> </a:t>
            </a:r>
            <a:r>
              <a:rPr sz="1200" spc="5" dirty="0">
                <a:latin typeface="Times New Roman"/>
                <a:cs typeface="Times New Roman"/>
              </a:rPr>
              <a:t>the</a:t>
            </a:r>
            <a:r>
              <a:rPr sz="1200" spc="-60" dirty="0">
                <a:latin typeface="Times New Roman"/>
                <a:cs typeface="Times New Roman"/>
              </a:rPr>
              <a:t> </a:t>
            </a:r>
            <a:r>
              <a:rPr sz="1200" spc="-5" dirty="0">
                <a:latin typeface="Times New Roman"/>
                <a:cs typeface="Times New Roman"/>
              </a:rPr>
              <a:t>process</a:t>
            </a:r>
            <a:r>
              <a:rPr sz="1200" spc="-65"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spc="-5" dirty="0">
                <a:latin typeface="Times New Roman"/>
                <a:cs typeface="Times New Roman"/>
              </a:rPr>
              <a:t>gathering</a:t>
            </a:r>
            <a:r>
              <a:rPr sz="1200" spc="-75" dirty="0">
                <a:latin typeface="Times New Roman"/>
                <a:cs typeface="Times New Roman"/>
              </a:rPr>
              <a:t> </a:t>
            </a:r>
            <a:r>
              <a:rPr sz="1200" spc="-5" dirty="0">
                <a:latin typeface="Times New Roman"/>
                <a:cs typeface="Times New Roman"/>
              </a:rPr>
              <a:t>all</a:t>
            </a:r>
            <a:r>
              <a:rPr sz="1200" spc="-60"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elements</a:t>
            </a:r>
            <a:r>
              <a:rPr sz="1200" spc="-70" dirty="0">
                <a:latin typeface="Times New Roman"/>
                <a:cs typeface="Times New Roman"/>
              </a:rPr>
              <a:t> </a:t>
            </a:r>
            <a:r>
              <a:rPr sz="1200" spc="-5" dirty="0">
                <a:latin typeface="Times New Roman"/>
                <a:cs typeface="Times New Roman"/>
              </a:rPr>
              <a:t>required  </a:t>
            </a:r>
            <a:r>
              <a:rPr sz="1200" dirty="0">
                <a:latin typeface="Times New Roman"/>
                <a:cs typeface="Times New Roman"/>
              </a:rPr>
              <a:t>in a </a:t>
            </a:r>
            <a:r>
              <a:rPr sz="1200" spc="-5" dirty="0">
                <a:latin typeface="Times New Roman"/>
                <a:cs typeface="Times New Roman"/>
              </a:rPr>
              <a:t>working system, </a:t>
            </a:r>
            <a:r>
              <a:rPr sz="1200" dirty="0">
                <a:latin typeface="Times New Roman"/>
                <a:cs typeface="Times New Roman"/>
              </a:rPr>
              <a:t>moving them into the </a:t>
            </a:r>
            <a:r>
              <a:rPr sz="1200" spc="-5" dirty="0">
                <a:latin typeface="Times New Roman"/>
                <a:cs typeface="Times New Roman"/>
              </a:rPr>
              <a:t>right directories, and </a:t>
            </a:r>
            <a:r>
              <a:rPr sz="1200" dirty="0">
                <a:latin typeface="Times New Roman"/>
                <a:cs typeface="Times New Roman"/>
              </a:rPr>
              <a:t>putting them </a:t>
            </a:r>
            <a:r>
              <a:rPr sz="1200" spc="-5" dirty="0">
                <a:latin typeface="Times New Roman"/>
                <a:cs typeface="Times New Roman"/>
              </a:rPr>
              <a:t>together </a:t>
            </a:r>
            <a:r>
              <a:rPr sz="1200" dirty="0">
                <a:latin typeface="Times New Roman"/>
                <a:cs typeface="Times New Roman"/>
              </a:rPr>
              <a:t>to  </a:t>
            </a:r>
            <a:r>
              <a:rPr sz="1200" spc="-5" dirty="0">
                <a:latin typeface="Times New Roman"/>
                <a:cs typeface="Times New Roman"/>
              </a:rPr>
              <a:t>create an operational </a:t>
            </a:r>
            <a:r>
              <a:rPr sz="1200" dirty="0">
                <a:latin typeface="Times New Roman"/>
                <a:cs typeface="Times New Roman"/>
              </a:rPr>
              <a:t>system. This involves more than </a:t>
            </a:r>
            <a:r>
              <a:rPr sz="1200" spc="-5" dirty="0">
                <a:latin typeface="Times New Roman"/>
                <a:cs typeface="Times New Roman"/>
              </a:rPr>
              <a:t>compiling </a:t>
            </a:r>
            <a:r>
              <a:rPr sz="1200" dirty="0">
                <a:latin typeface="Times New Roman"/>
                <a:cs typeface="Times New Roman"/>
              </a:rPr>
              <a:t>the </a:t>
            </a:r>
            <a:r>
              <a:rPr sz="1200" spc="-5" dirty="0">
                <a:latin typeface="Times New Roman"/>
                <a:cs typeface="Times New Roman"/>
              </a:rPr>
              <a:t>system.</a:t>
            </a:r>
            <a:endParaRPr sz="1200">
              <a:latin typeface="Times New Roman"/>
              <a:cs typeface="Times New Roman"/>
            </a:endParaRPr>
          </a:p>
          <a:p>
            <a:pPr marL="469265" marR="5080" lvl="2" indent="-228600" algn="just">
              <a:lnSpc>
                <a:spcPct val="103299"/>
              </a:lnSpc>
              <a:spcBef>
                <a:spcPts val="85"/>
              </a:spcBef>
              <a:buFont typeface="Symbol"/>
              <a:buChar char=""/>
              <a:tabLst>
                <a:tab pos="469900" algn="l"/>
              </a:tabLst>
            </a:pPr>
            <a:r>
              <a:rPr sz="1200" dirty="0">
                <a:latin typeface="Times New Roman"/>
                <a:cs typeface="Times New Roman"/>
              </a:rPr>
              <a:t>Continuous </a:t>
            </a:r>
            <a:r>
              <a:rPr sz="1200" spc="-5" dirty="0">
                <a:latin typeface="Times New Roman"/>
                <a:cs typeface="Times New Roman"/>
              </a:rPr>
              <a:t>integration (CI) </a:t>
            </a:r>
            <a:r>
              <a:rPr sz="1200" dirty="0">
                <a:latin typeface="Times New Roman"/>
                <a:cs typeface="Times New Roman"/>
              </a:rPr>
              <a:t>means creating </a:t>
            </a:r>
            <a:r>
              <a:rPr sz="1200" spc="-5" dirty="0">
                <a:latin typeface="Times New Roman"/>
                <a:cs typeface="Times New Roman"/>
              </a:rPr>
              <a:t>an </a:t>
            </a:r>
            <a:r>
              <a:rPr sz="1200" dirty="0">
                <a:latin typeface="Times New Roman"/>
                <a:cs typeface="Times New Roman"/>
              </a:rPr>
              <a:t>executable </a:t>
            </a:r>
            <a:r>
              <a:rPr sz="1200" spc="-5" dirty="0">
                <a:latin typeface="Times New Roman"/>
                <a:cs typeface="Times New Roman"/>
              </a:rPr>
              <a:t>version </a:t>
            </a:r>
            <a:r>
              <a:rPr sz="1200" dirty="0">
                <a:latin typeface="Times New Roman"/>
                <a:cs typeface="Times New Roman"/>
              </a:rPr>
              <a:t>of a </a:t>
            </a:r>
            <a:r>
              <a:rPr sz="1200" spc="-5" dirty="0">
                <a:latin typeface="Times New Roman"/>
                <a:cs typeface="Times New Roman"/>
              </a:rPr>
              <a:t>software system  whenever</a:t>
            </a:r>
            <a:r>
              <a:rPr sz="1200" spc="-3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change</a:t>
            </a:r>
            <a:r>
              <a:rPr sz="1200" spc="-30"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dirty="0">
                <a:latin typeface="Times New Roman"/>
                <a:cs typeface="Times New Roman"/>
              </a:rPr>
              <a:t>made</a:t>
            </a:r>
            <a:r>
              <a:rPr sz="1200" spc="-3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repository.</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CI</a:t>
            </a:r>
            <a:r>
              <a:rPr sz="1200" spc="-50" dirty="0">
                <a:latin typeface="Times New Roman"/>
                <a:cs typeface="Times New Roman"/>
              </a:rPr>
              <a:t> </a:t>
            </a:r>
            <a:r>
              <a:rPr sz="1200" dirty="0">
                <a:latin typeface="Times New Roman"/>
                <a:cs typeface="Times New Roman"/>
              </a:rPr>
              <a:t>tool</a:t>
            </a:r>
            <a:r>
              <a:rPr sz="1200" spc="-25"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spc="-5" dirty="0">
                <a:latin typeface="Times New Roman"/>
                <a:cs typeface="Times New Roman"/>
              </a:rPr>
              <a:t>triggered</a:t>
            </a:r>
            <a:r>
              <a:rPr sz="1200" spc="-25" dirty="0">
                <a:latin typeface="Times New Roman"/>
                <a:cs typeface="Times New Roman"/>
              </a:rPr>
              <a:t> </a:t>
            </a:r>
            <a:r>
              <a:rPr sz="1200" spc="-5" dirty="0">
                <a:latin typeface="Times New Roman"/>
                <a:cs typeface="Times New Roman"/>
              </a:rPr>
              <a:t>when</a:t>
            </a:r>
            <a:r>
              <a:rPr sz="1200" spc="-1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file</a:t>
            </a:r>
            <a:r>
              <a:rPr sz="1200" spc="-25"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spc="-5" dirty="0">
                <a:latin typeface="Times New Roman"/>
                <a:cs typeface="Times New Roman"/>
              </a:rPr>
              <a:t>pushed  </a:t>
            </a:r>
            <a:r>
              <a:rPr sz="1200" dirty="0">
                <a:latin typeface="Times New Roman"/>
                <a:cs typeface="Times New Roman"/>
              </a:rPr>
              <a:t>to the </a:t>
            </a:r>
            <a:r>
              <a:rPr sz="1200" spc="-5" dirty="0">
                <a:latin typeface="Times New Roman"/>
                <a:cs typeface="Times New Roman"/>
              </a:rPr>
              <a:t>repo. </a:t>
            </a:r>
            <a:r>
              <a:rPr sz="1200" spc="-15" dirty="0">
                <a:latin typeface="Times New Roman"/>
                <a:cs typeface="Times New Roman"/>
              </a:rPr>
              <a:t>It </a:t>
            </a:r>
            <a:r>
              <a:rPr sz="1200" dirty="0">
                <a:latin typeface="Times New Roman"/>
                <a:cs typeface="Times New Roman"/>
              </a:rPr>
              <a:t>builds the </a:t>
            </a:r>
            <a:r>
              <a:rPr sz="1200" spc="-5" dirty="0">
                <a:latin typeface="Times New Roman"/>
                <a:cs typeface="Times New Roman"/>
              </a:rPr>
              <a:t>system and </a:t>
            </a:r>
            <a:r>
              <a:rPr sz="1200" dirty="0">
                <a:latin typeface="Times New Roman"/>
                <a:cs typeface="Times New Roman"/>
              </a:rPr>
              <a:t>runs </a:t>
            </a:r>
            <a:r>
              <a:rPr sz="1200" spc="-5" dirty="0">
                <a:latin typeface="Times New Roman"/>
                <a:cs typeface="Times New Roman"/>
              </a:rPr>
              <a:t>tests </a:t>
            </a:r>
            <a:r>
              <a:rPr sz="1200" dirty="0">
                <a:latin typeface="Times New Roman"/>
                <a:cs typeface="Times New Roman"/>
              </a:rPr>
              <a:t>on </a:t>
            </a:r>
            <a:r>
              <a:rPr sz="1200" spc="-10" dirty="0">
                <a:latin typeface="Times New Roman"/>
                <a:cs typeface="Times New Roman"/>
              </a:rPr>
              <a:t>your </a:t>
            </a:r>
            <a:r>
              <a:rPr sz="1200" spc="-5" dirty="0">
                <a:latin typeface="Times New Roman"/>
                <a:cs typeface="Times New Roman"/>
              </a:rPr>
              <a:t>development </a:t>
            </a:r>
            <a:r>
              <a:rPr sz="1200" dirty="0">
                <a:latin typeface="Times New Roman"/>
                <a:cs typeface="Times New Roman"/>
              </a:rPr>
              <a:t>computer or </a:t>
            </a:r>
            <a:r>
              <a:rPr sz="1200" spc="-5" dirty="0">
                <a:latin typeface="Times New Roman"/>
                <a:cs typeface="Times New Roman"/>
              </a:rPr>
              <a:t>project  integration server</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155</a:t>
            </a:fld>
            <a:endParaRPr dirty="0"/>
          </a:p>
        </p:txBody>
      </p:sp>
    </p:spTree>
    <p:extLst>
      <p:ext uri="{BB962C8B-B14F-4D97-AF65-F5344CB8AC3E}">
        <p14:creationId xmlns:p14="http://schemas.microsoft.com/office/powerpoint/2010/main" val="16445304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628005" cy="211518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30604" y="3116706"/>
            <a:ext cx="5740400" cy="2157730"/>
          </a:xfrm>
          <a:prstGeom prst="rect">
            <a:avLst/>
          </a:prstGeom>
        </p:spPr>
        <p:txBody>
          <a:bodyPr vert="horz" wrap="square" lIns="0" tIns="12700" rIns="0" bIns="0" rtlCol="0">
            <a:spAutoFit/>
          </a:bodyPr>
          <a:lstStyle/>
          <a:p>
            <a:pPr marL="1612900">
              <a:lnSpc>
                <a:spcPct val="100000"/>
              </a:lnSpc>
              <a:spcBef>
                <a:spcPts val="100"/>
              </a:spcBef>
            </a:pPr>
            <a:r>
              <a:rPr sz="1200" spc="-5" dirty="0">
                <a:latin typeface="Times New Roman"/>
                <a:cs typeface="Times New Roman"/>
              </a:rPr>
              <a:t>Figure </a:t>
            </a:r>
            <a:r>
              <a:rPr sz="1200" dirty="0">
                <a:latin typeface="Times New Roman"/>
                <a:cs typeface="Times New Roman"/>
              </a:rPr>
              <a:t>9 Continuous</a:t>
            </a:r>
            <a:r>
              <a:rPr sz="1200" spc="-10" dirty="0">
                <a:latin typeface="Times New Roman"/>
                <a:cs typeface="Times New Roman"/>
              </a:rPr>
              <a:t> </a:t>
            </a:r>
            <a:r>
              <a:rPr sz="1200" spc="-5" dirty="0">
                <a:latin typeface="Times New Roman"/>
                <a:cs typeface="Times New Roman"/>
              </a:rPr>
              <a:t>integration</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30"/>
              </a:spcBef>
            </a:pPr>
            <a:endParaRPr sz="1450">
              <a:latin typeface="Times New Roman"/>
              <a:cs typeface="Times New Roman"/>
            </a:endParaRPr>
          </a:p>
          <a:p>
            <a:pPr marL="240665" marR="10160" indent="-228600" algn="just">
              <a:lnSpc>
                <a:spcPct val="103299"/>
              </a:lnSpc>
              <a:buFont typeface="Symbol"/>
              <a:buChar char=""/>
              <a:tabLst>
                <a:tab pos="241300" algn="l"/>
              </a:tabLst>
            </a:pPr>
            <a:r>
              <a:rPr sz="1200" dirty="0">
                <a:latin typeface="Times New Roman"/>
                <a:cs typeface="Times New Roman"/>
              </a:rPr>
              <a:t>Continuous </a:t>
            </a:r>
            <a:r>
              <a:rPr sz="1200" spc="-5" dirty="0">
                <a:latin typeface="Times New Roman"/>
                <a:cs typeface="Times New Roman"/>
              </a:rPr>
              <a:t>integration </a:t>
            </a:r>
            <a:r>
              <a:rPr sz="1200" dirty="0">
                <a:latin typeface="Times New Roman"/>
                <a:cs typeface="Times New Roman"/>
              </a:rPr>
              <a:t>simply </a:t>
            </a:r>
            <a:r>
              <a:rPr sz="1200" spc="-5" dirty="0">
                <a:latin typeface="Times New Roman"/>
                <a:cs typeface="Times New Roman"/>
              </a:rPr>
              <a:t>means </a:t>
            </a:r>
            <a:r>
              <a:rPr sz="1200" dirty="0">
                <a:latin typeface="Times New Roman"/>
                <a:cs typeface="Times New Roman"/>
              </a:rPr>
              <a:t>that </a:t>
            </a:r>
            <a:r>
              <a:rPr sz="1200" spc="-5" dirty="0">
                <a:latin typeface="Times New Roman"/>
                <a:cs typeface="Times New Roman"/>
              </a:rPr>
              <a:t>an integrated </a:t>
            </a:r>
            <a:r>
              <a:rPr sz="1200" dirty="0">
                <a:latin typeface="Times New Roman"/>
                <a:cs typeface="Times New Roman"/>
              </a:rPr>
              <a:t>version of the system </a:t>
            </a:r>
            <a:r>
              <a:rPr sz="1200" spc="-5" dirty="0">
                <a:latin typeface="Times New Roman"/>
                <a:cs typeface="Times New Roman"/>
              </a:rPr>
              <a:t>is created  and tested </a:t>
            </a:r>
            <a:r>
              <a:rPr sz="1200" dirty="0">
                <a:latin typeface="Times New Roman"/>
                <a:cs typeface="Times New Roman"/>
              </a:rPr>
              <a:t>every time a change is </a:t>
            </a:r>
            <a:r>
              <a:rPr sz="1200" spc="-5" dirty="0">
                <a:latin typeface="Times New Roman"/>
                <a:cs typeface="Times New Roman"/>
              </a:rPr>
              <a:t>pushed </a:t>
            </a:r>
            <a:r>
              <a:rPr sz="1200" dirty="0">
                <a:latin typeface="Times New Roman"/>
                <a:cs typeface="Times New Roman"/>
              </a:rPr>
              <a:t>to the </a:t>
            </a:r>
            <a:r>
              <a:rPr sz="1200" spc="-5" dirty="0">
                <a:latin typeface="Times New Roman"/>
                <a:cs typeface="Times New Roman"/>
              </a:rPr>
              <a:t>system’s shared code</a:t>
            </a:r>
            <a:r>
              <a:rPr sz="1200" dirty="0">
                <a:latin typeface="Times New Roman"/>
                <a:cs typeface="Times New Roman"/>
              </a:rPr>
              <a:t> </a:t>
            </a:r>
            <a:r>
              <a:rPr sz="1200" spc="-5" dirty="0">
                <a:latin typeface="Times New Roman"/>
                <a:cs typeface="Times New Roman"/>
              </a:rPr>
              <a:t>repository.</a:t>
            </a:r>
            <a:endParaRPr sz="1200">
              <a:latin typeface="Times New Roman"/>
              <a:cs typeface="Times New Roman"/>
            </a:endParaRPr>
          </a:p>
          <a:p>
            <a:pPr marL="240665" marR="6350" indent="-228600" algn="just">
              <a:lnSpc>
                <a:spcPct val="103299"/>
              </a:lnSpc>
              <a:spcBef>
                <a:spcPts val="85"/>
              </a:spcBef>
              <a:buFont typeface="Symbol"/>
              <a:buChar char=""/>
              <a:tabLst>
                <a:tab pos="241300" algn="l"/>
              </a:tabLst>
            </a:pPr>
            <a:r>
              <a:rPr sz="1200" spc="-5" dirty="0">
                <a:latin typeface="Times New Roman"/>
                <a:cs typeface="Times New Roman"/>
              </a:rPr>
              <a:t>On completion </a:t>
            </a:r>
            <a:r>
              <a:rPr sz="1200" dirty="0">
                <a:latin typeface="Times New Roman"/>
                <a:cs typeface="Times New Roman"/>
              </a:rPr>
              <a:t>of the push </a:t>
            </a:r>
            <a:r>
              <a:rPr sz="1200" spc="-5" dirty="0">
                <a:latin typeface="Times New Roman"/>
                <a:cs typeface="Times New Roman"/>
              </a:rPr>
              <a:t>operation, </a:t>
            </a:r>
            <a:r>
              <a:rPr sz="1200" dirty="0">
                <a:latin typeface="Times New Roman"/>
                <a:cs typeface="Times New Roman"/>
              </a:rPr>
              <a:t>the repository </a:t>
            </a:r>
            <a:r>
              <a:rPr sz="1200" spc="-5" dirty="0">
                <a:latin typeface="Times New Roman"/>
                <a:cs typeface="Times New Roman"/>
              </a:rPr>
              <a:t>sends </a:t>
            </a:r>
            <a:r>
              <a:rPr sz="1200" dirty="0">
                <a:latin typeface="Times New Roman"/>
                <a:cs typeface="Times New Roman"/>
              </a:rPr>
              <a:t>a </a:t>
            </a:r>
            <a:r>
              <a:rPr sz="1200" spc="-5" dirty="0">
                <a:latin typeface="Times New Roman"/>
                <a:cs typeface="Times New Roman"/>
              </a:rPr>
              <a:t>message </a:t>
            </a:r>
            <a:r>
              <a:rPr sz="1200" dirty="0">
                <a:latin typeface="Times New Roman"/>
                <a:cs typeface="Times New Roman"/>
              </a:rPr>
              <a:t>to </a:t>
            </a:r>
            <a:r>
              <a:rPr sz="1200" spc="-5" dirty="0">
                <a:latin typeface="Times New Roman"/>
                <a:cs typeface="Times New Roman"/>
              </a:rPr>
              <a:t>an integration  server </a:t>
            </a:r>
            <a:r>
              <a:rPr sz="1200" dirty="0">
                <a:latin typeface="Times New Roman"/>
                <a:cs typeface="Times New Roman"/>
              </a:rPr>
              <a:t>to build a new </a:t>
            </a:r>
            <a:r>
              <a:rPr sz="1200" spc="-5" dirty="0">
                <a:latin typeface="Times New Roman"/>
                <a:cs typeface="Times New Roman"/>
              </a:rPr>
              <a:t>version </a:t>
            </a:r>
            <a:r>
              <a:rPr sz="1200" dirty="0">
                <a:latin typeface="Times New Roman"/>
                <a:cs typeface="Times New Roman"/>
              </a:rPr>
              <a:t>of the </a:t>
            </a:r>
            <a:r>
              <a:rPr sz="1200" spc="-5" dirty="0">
                <a:latin typeface="Times New Roman"/>
                <a:cs typeface="Times New Roman"/>
              </a:rPr>
              <a:t>product (Figure</a:t>
            </a:r>
            <a:r>
              <a:rPr sz="1200" spc="-10" dirty="0">
                <a:latin typeface="Times New Roman"/>
                <a:cs typeface="Times New Roman"/>
              </a:rPr>
              <a:t> </a:t>
            </a:r>
            <a:r>
              <a:rPr sz="1200" dirty="0">
                <a:latin typeface="Times New Roman"/>
                <a:cs typeface="Times New Roman"/>
              </a:rPr>
              <a:t>9).</a:t>
            </a:r>
            <a:endParaRPr sz="1200">
              <a:latin typeface="Times New Roman"/>
              <a:cs typeface="Times New Roman"/>
            </a:endParaRPr>
          </a:p>
          <a:p>
            <a:pPr marL="240665" marR="5080" indent="-228600" algn="just">
              <a:lnSpc>
                <a:spcPct val="103800"/>
              </a:lnSpc>
              <a:spcBef>
                <a:spcPts val="75"/>
              </a:spcBef>
              <a:buFont typeface="Symbol"/>
              <a:buChar char=""/>
              <a:tabLst>
                <a:tab pos="241300" algn="l"/>
              </a:tabLst>
            </a:pPr>
            <a:r>
              <a:rPr sz="1200" dirty="0">
                <a:latin typeface="Times New Roman"/>
                <a:cs typeface="Times New Roman"/>
              </a:rPr>
              <a:t>The </a:t>
            </a:r>
            <a:r>
              <a:rPr sz="1200" spc="-5" dirty="0">
                <a:latin typeface="Times New Roman"/>
                <a:cs typeface="Times New Roman"/>
              </a:rPr>
              <a:t>squares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9 </a:t>
            </a:r>
            <a:r>
              <a:rPr sz="1200" spc="-5" dirty="0">
                <a:latin typeface="Times New Roman"/>
                <a:cs typeface="Times New Roman"/>
              </a:rPr>
              <a:t>are </a:t>
            </a:r>
            <a:r>
              <a:rPr sz="1200" dirty="0">
                <a:latin typeface="Times New Roman"/>
                <a:cs typeface="Times New Roman"/>
              </a:rPr>
              <a:t>the </a:t>
            </a:r>
            <a:r>
              <a:rPr sz="1200" spc="-5" dirty="0">
                <a:latin typeface="Times New Roman"/>
                <a:cs typeface="Times New Roman"/>
              </a:rPr>
              <a:t>elements </a:t>
            </a:r>
            <a:r>
              <a:rPr sz="1200" dirty="0">
                <a:latin typeface="Times New Roman"/>
                <a:cs typeface="Times New Roman"/>
              </a:rPr>
              <a:t>of a </a:t>
            </a:r>
            <a:r>
              <a:rPr sz="1200" spc="-5" dirty="0">
                <a:latin typeface="Times New Roman"/>
                <a:cs typeface="Times New Roman"/>
              </a:rPr>
              <a:t>continuous integration </a:t>
            </a:r>
            <a:r>
              <a:rPr sz="1200" dirty="0">
                <a:latin typeface="Times New Roman"/>
                <a:cs typeface="Times New Roman"/>
              </a:rPr>
              <a:t>pipeline that </a:t>
            </a:r>
            <a:r>
              <a:rPr sz="1200" spc="-5" dirty="0">
                <a:latin typeface="Times New Roman"/>
                <a:cs typeface="Times New Roman"/>
              </a:rPr>
              <a:t>is  triggered </a:t>
            </a:r>
            <a:r>
              <a:rPr sz="1200" spc="10" dirty="0">
                <a:latin typeface="Times New Roman"/>
                <a:cs typeface="Times New Roman"/>
              </a:rPr>
              <a:t>by </a:t>
            </a:r>
            <a:r>
              <a:rPr sz="1200" dirty="0">
                <a:latin typeface="Times New Roman"/>
                <a:cs typeface="Times New Roman"/>
              </a:rPr>
              <a:t>a repository </a:t>
            </a:r>
            <a:r>
              <a:rPr sz="1200" spc="-5" dirty="0">
                <a:latin typeface="Times New Roman"/>
                <a:cs typeface="Times New Roman"/>
              </a:rPr>
              <a:t>notification </a:t>
            </a:r>
            <a:r>
              <a:rPr sz="1200" dirty="0">
                <a:latin typeface="Times New Roman"/>
                <a:cs typeface="Times New Roman"/>
              </a:rPr>
              <a:t>that a change </a:t>
            </a:r>
            <a:r>
              <a:rPr sz="1200" spc="-5" dirty="0">
                <a:latin typeface="Times New Roman"/>
                <a:cs typeface="Times New Roman"/>
              </a:rPr>
              <a:t>has been </a:t>
            </a:r>
            <a:r>
              <a:rPr sz="1200" dirty="0">
                <a:latin typeface="Times New Roman"/>
                <a:cs typeface="Times New Roman"/>
              </a:rPr>
              <a:t>made to the master </a:t>
            </a:r>
            <a:r>
              <a:rPr sz="1200" spc="-5" dirty="0">
                <a:latin typeface="Times New Roman"/>
                <a:cs typeface="Times New Roman"/>
              </a:rPr>
              <a:t>branch </a:t>
            </a:r>
            <a:r>
              <a:rPr sz="1200" dirty="0">
                <a:latin typeface="Times New Roman"/>
                <a:cs typeface="Times New Roman"/>
              </a:rPr>
              <a:t>of  the</a:t>
            </a:r>
            <a:r>
              <a:rPr sz="1200" spc="-5" dirty="0">
                <a:latin typeface="Times New Roman"/>
                <a:cs typeface="Times New Roman"/>
              </a:rPr>
              <a:t> system.</a:t>
            </a:r>
            <a:endParaRPr sz="1200">
              <a:latin typeface="Times New Roman"/>
              <a:cs typeface="Times New Roman"/>
            </a:endParaRPr>
          </a:p>
          <a:p>
            <a:pPr marL="12700">
              <a:lnSpc>
                <a:spcPct val="100000"/>
              </a:lnSpc>
              <a:spcBef>
                <a:spcPts val="120"/>
              </a:spcBef>
            </a:pPr>
            <a:r>
              <a:rPr sz="1200" dirty="0">
                <a:latin typeface="Symbol"/>
                <a:cs typeface="Symbol"/>
              </a:rPr>
              <a:t></a:t>
            </a:r>
            <a:endParaRPr sz="1200">
              <a:latin typeface="Symbol"/>
              <a:cs typeface="Symbol"/>
            </a:endParaRPr>
          </a:p>
        </p:txBody>
      </p:sp>
      <p:sp>
        <p:nvSpPr>
          <p:cNvPr id="6" name="object 6"/>
          <p:cNvSpPr/>
          <p:nvPr/>
        </p:nvSpPr>
        <p:spPr>
          <a:xfrm>
            <a:off x="914400" y="5965190"/>
            <a:ext cx="5181600" cy="277939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902004" y="8835338"/>
            <a:ext cx="16967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Figure </a:t>
            </a:r>
            <a:r>
              <a:rPr sz="1200" dirty="0">
                <a:latin typeface="Times New Roman"/>
                <a:cs typeface="Times New Roman"/>
              </a:rPr>
              <a:t>10 </a:t>
            </a:r>
            <a:r>
              <a:rPr sz="1200" spc="-5" dirty="0">
                <a:latin typeface="Times New Roman"/>
                <a:cs typeface="Times New Roman"/>
              </a:rPr>
              <a:t>Local</a:t>
            </a:r>
            <a:r>
              <a:rPr sz="1200" spc="-15" dirty="0">
                <a:latin typeface="Times New Roman"/>
                <a:cs typeface="Times New Roman"/>
              </a:rPr>
              <a:t> </a:t>
            </a:r>
            <a:r>
              <a:rPr sz="1200" spc="-5" dirty="0">
                <a:latin typeface="Times New Roman"/>
                <a:cs typeface="Times New Roman"/>
              </a:rPr>
              <a:t>integration</a:t>
            </a:r>
            <a:endParaRPr sz="1200">
              <a:latin typeface="Times New Roman"/>
              <a:cs typeface="Times New Roman"/>
            </a:endParaRPr>
          </a:p>
        </p:txBody>
      </p:sp>
      <p:sp>
        <p:nvSpPr>
          <p:cNvPr id="8" name="object 8"/>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156</a:t>
            </a:fld>
            <a:endParaRPr dirty="0"/>
          </a:p>
        </p:txBody>
      </p:sp>
    </p:spTree>
    <p:extLst>
      <p:ext uri="{BB962C8B-B14F-4D97-AF65-F5344CB8AC3E}">
        <p14:creationId xmlns:p14="http://schemas.microsoft.com/office/powerpoint/2010/main" val="11745473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898906"/>
            <a:ext cx="5741035" cy="3265804"/>
          </a:xfrm>
          <a:prstGeom prst="rect">
            <a:avLst/>
          </a:prstGeom>
        </p:spPr>
        <p:txBody>
          <a:bodyPr vert="horz" wrap="square" lIns="0" tIns="6350" rIns="0" bIns="0" rtlCol="0">
            <a:spAutoFit/>
          </a:bodyPr>
          <a:lstStyle/>
          <a:p>
            <a:pPr marL="240665" marR="5080" indent="-228600" algn="just">
              <a:lnSpc>
                <a:spcPct val="103499"/>
              </a:lnSpc>
              <a:spcBef>
                <a:spcPts val="50"/>
              </a:spcBef>
              <a:buFont typeface="Symbol"/>
              <a:buChar char=""/>
              <a:tabLst>
                <a:tab pos="241300" algn="l"/>
              </a:tabLst>
            </a:pPr>
            <a:r>
              <a:rPr sz="1200" spc="-10" dirty="0">
                <a:latin typeface="Times New Roman"/>
                <a:cs typeface="Times New Roman"/>
              </a:rPr>
              <a:t>In </a:t>
            </a:r>
            <a:r>
              <a:rPr sz="1200" dirty="0">
                <a:latin typeface="Times New Roman"/>
                <a:cs typeface="Times New Roman"/>
              </a:rPr>
              <a:t>a </a:t>
            </a:r>
            <a:r>
              <a:rPr sz="1200" spc="-5" dirty="0">
                <a:latin typeface="Times New Roman"/>
                <a:cs typeface="Times New Roman"/>
              </a:rPr>
              <a:t>continuous integration environment, developers have </a:t>
            </a:r>
            <a:r>
              <a:rPr sz="1200" dirty="0">
                <a:latin typeface="Times New Roman"/>
                <a:cs typeface="Times New Roman"/>
              </a:rPr>
              <a:t>to make </a:t>
            </a:r>
            <a:r>
              <a:rPr sz="1200" spc="-5" dirty="0">
                <a:latin typeface="Times New Roman"/>
                <a:cs typeface="Times New Roman"/>
              </a:rPr>
              <a:t>sure </a:t>
            </a:r>
            <a:r>
              <a:rPr sz="1200" dirty="0">
                <a:latin typeface="Times New Roman"/>
                <a:cs typeface="Times New Roman"/>
              </a:rPr>
              <a:t>that they don’t  </a:t>
            </a:r>
            <a:r>
              <a:rPr sz="1200" spc="-5" dirty="0">
                <a:latin typeface="Times New Roman"/>
                <a:cs typeface="Times New Roman"/>
              </a:rPr>
              <a:t>“break </a:t>
            </a:r>
            <a:r>
              <a:rPr sz="1200" dirty="0">
                <a:latin typeface="Times New Roman"/>
                <a:cs typeface="Times New Roman"/>
              </a:rPr>
              <a:t>the build.” </a:t>
            </a:r>
            <a:r>
              <a:rPr sz="1200" spc="-5" dirty="0">
                <a:latin typeface="Times New Roman"/>
                <a:cs typeface="Times New Roman"/>
              </a:rPr>
              <a:t>Breaking </a:t>
            </a:r>
            <a:r>
              <a:rPr sz="1200" dirty="0">
                <a:latin typeface="Times New Roman"/>
                <a:cs typeface="Times New Roman"/>
              </a:rPr>
              <a:t>the build </a:t>
            </a:r>
            <a:r>
              <a:rPr sz="1200" spc="-5" dirty="0">
                <a:latin typeface="Times New Roman"/>
                <a:cs typeface="Times New Roman"/>
              </a:rPr>
              <a:t>means </a:t>
            </a:r>
            <a:r>
              <a:rPr sz="1200" dirty="0">
                <a:latin typeface="Times New Roman"/>
                <a:cs typeface="Times New Roman"/>
              </a:rPr>
              <a:t>pushing </a:t>
            </a:r>
            <a:r>
              <a:rPr sz="1200" spc="-5" dirty="0">
                <a:latin typeface="Times New Roman"/>
                <a:cs typeface="Times New Roman"/>
              </a:rPr>
              <a:t>code </a:t>
            </a:r>
            <a:r>
              <a:rPr sz="1200" dirty="0">
                <a:latin typeface="Times New Roman"/>
                <a:cs typeface="Times New Roman"/>
              </a:rPr>
              <a:t>to the </a:t>
            </a:r>
            <a:r>
              <a:rPr sz="1200" spc="-5" dirty="0">
                <a:latin typeface="Times New Roman"/>
                <a:cs typeface="Times New Roman"/>
              </a:rPr>
              <a:t>project repository, which  when integrated, causes </a:t>
            </a:r>
            <a:r>
              <a:rPr sz="1200" dirty="0">
                <a:latin typeface="Times New Roman"/>
                <a:cs typeface="Times New Roman"/>
              </a:rPr>
              <a:t>some of the </a:t>
            </a:r>
            <a:r>
              <a:rPr sz="1200" spc="-5" dirty="0">
                <a:latin typeface="Times New Roman"/>
                <a:cs typeface="Times New Roman"/>
              </a:rPr>
              <a:t>system tests </a:t>
            </a:r>
            <a:r>
              <a:rPr sz="1200" spc="5" dirty="0">
                <a:latin typeface="Times New Roman"/>
                <a:cs typeface="Times New Roman"/>
              </a:rPr>
              <a:t>to </a:t>
            </a:r>
            <a:r>
              <a:rPr sz="1200" spc="-5" dirty="0">
                <a:latin typeface="Times New Roman"/>
                <a:cs typeface="Times New Roman"/>
              </a:rPr>
              <a:t>fail. </a:t>
            </a:r>
            <a:r>
              <a:rPr sz="1200" dirty="0">
                <a:latin typeface="Times New Roman"/>
                <a:cs typeface="Times New Roman"/>
              </a:rPr>
              <a:t>This holds up other developers. </a:t>
            </a:r>
            <a:r>
              <a:rPr sz="1200" spc="-10" dirty="0">
                <a:latin typeface="Times New Roman"/>
                <a:cs typeface="Times New Roman"/>
              </a:rPr>
              <a:t>If  </a:t>
            </a:r>
            <a:r>
              <a:rPr sz="1200" dirty="0">
                <a:latin typeface="Times New Roman"/>
                <a:cs typeface="Times New Roman"/>
              </a:rPr>
              <a:t>this </a:t>
            </a:r>
            <a:r>
              <a:rPr sz="1200" spc="-5" dirty="0">
                <a:latin typeface="Times New Roman"/>
                <a:cs typeface="Times New Roman"/>
              </a:rPr>
              <a:t>happens </a:t>
            </a:r>
            <a:r>
              <a:rPr sz="1200" dirty="0">
                <a:latin typeface="Times New Roman"/>
                <a:cs typeface="Times New Roman"/>
              </a:rPr>
              <a:t>,our priority </a:t>
            </a:r>
            <a:r>
              <a:rPr sz="1200" spc="-5" dirty="0">
                <a:latin typeface="Times New Roman"/>
                <a:cs typeface="Times New Roman"/>
              </a:rPr>
              <a:t>is </a:t>
            </a:r>
            <a:r>
              <a:rPr sz="1200" dirty="0">
                <a:latin typeface="Times New Roman"/>
                <a:cs typeface="Times New Roman"/>
              </a:rPr>
              <a:t>to discover and fix the </a:t>
            </a:r>
            <a:r>
              <a:rPr sz="1200" spc="-5" dirty="0">
                <a:latin typeface="Times New Roman"/>
                <a:cs typeface="Times New Roman"/>
              </a:rPr>
              <a:t>problem so </a:t>
            </a:r>
            <a:r>
              <a:rPr sz="1200" dirty="0">
                <a:latin typeface="Times New Roman"/>
                <a:cs typeface="Times New Roman"/>
              </a:rPr>
              <a:t>that normal </a:t>
            </a:r>
            <a:r>
              <a:rPr sz="1200" spc="-5" dirty="0">
                <a:latin typeface="Times New Roman"/>
                <a:cs typeface="Times New Roman"/>
              </a:rPr>
              <a:t>development  can continue.</a:t>
            </a:r>
            <a:endParaRPr sz="1200">
              <a:latin typeface="Times New Roman"/>
              <a:cs typeface="Times New Roman"/>
            </a:endParaRPr>
          </a:p>
          <a:p>
            <a:pPr marL="240665" marR="5080" indent="-228600" algn="just">
              <a:lnSpc>
                <a:spcPct val="103299"/>
              </a:lnSpc>
              <a:spcBef>
                <a:spcPts val="85"/>
              </a:spcBef>
              <a:buFont typeface="Symbol"/>
              <a:buChar char=""/>
              <a:tabLst>
                <a:tab pos="241300" algn="l"/>
              </a:tabLst>
            </a:pPr>
            <a:r>
              <a:rPr sz="1200" dirty="0">
                <a:latin typeface="Times New Roman"/>
                <a:cs typeface="Times New Roman"/>
              </a:rPr>
              <a:t>To </a:t>
            </a:r>
            <a:r>
              <a:rPr sz="1200" spc="-5" dirty="0">
                <a:latin typeface="Times New Roman"/>
                <a:cs typeface="Times New Roman"/>
              </a:rPr>
              <a:t>avoid </a:t>
            </a:r>
            <a:r>
              <a:rPr sz="1200" dirty="0">
                <a:latin typeface="Times New Roman"/>
                <a:cs typeface="Times New Roman"/>
              </a:rPr>
              <a:t>breaking the build, </a:t>
            </a:r>
            <a:r>
              <a:rPr sz="1200" spc="-5" dirty="0">
                <a:latin typeface="Times New Roman"/>
                <a:cs typeface="Times New Roman"/>
              </a:rPr>
              <a:t>we should always adopt an “integrate </a:t>
            </a:r>
            <a:r>
              <a:rPr sz="1200" dirty="0">
                <a:latin typeface="Times New Roman"/>
                <a:cs typeface="Times New Roman"/>
              </a:rPr>
              <a:t>twice” approach to  </a:t>
            </a:r>
            <a:r>
              <a:rPr sz="1200" spc="-5" dirty="0">
                <a:latin typeface="Times New Roman"/>
                <a:cs typeface="Times New Roman"/>
              </a:rPr>
              <a:t>system integration. we </a:t>
            </a:r>
            <a:r>
              <a:rPr sz="1200" dirty="0">
                <a:latin typeface="Times New Roman"/>
                <a:cs typeface="Times New Roman"/>
              </a:rPr>
              <a:t>should </a:t>
            </a:r>
            <a:r>
              <a:rPr sz="1200" spc="-5" dirty="0">
                <a:latin typeface="Times New Roman"/>
                <a:cs typeface="Times New Roman"/>
              </a:rPr>
              <a:t>integrate and </a:t>
            </a:r>
            <a:r>
              <a:rPr sz="1200" dirty="0">
                <a:latin typeface="Times New Roman"/>
                <a:cs typeface="Times New Roman"/>
              </a:rPr>
              <a:t>test on our own </a:t>
            </a:r>
            <a:r>
              <a:rPr sz="1200" spc="-5" dirty="0">
                <a:latin typeface="Times New Roman"/>
                <a:cs typeface="Times New Roman"/>
              </a:rPr>
              <a:t>computer </a:t>
            </a:r>
            <a:r>
              <a:rPr sz="1200" dirty="0">
                <a:latin typeface="Times New Roman"/>
                <a:cs typeface="Times New Roman"/>
              </a:rPr>
              <a:t>before pushing</a:t>
            </a:r>
            <a:r>
              <a:rPr sz="1200" spc="-200" dirty="0">
                <a:latin typeface="Times New Roman"/>
                <a:cs typeface="Times New Roman"/>
              </a:rPr>
              <a:t> </a:t>
            </a:r>
            <a:r>
              <a:rPr sz="1200" dirty="0">
                <a:latin typeface="Times New Roman"/>
                <a:cs typeface="Times New Roman"/>
              </a:rPr>
              <a:t>code  to the </a:t>
            </a:r>
            <a:r>
              <a:rPr sz="1200" spc="-5" dirty="0">
                <a:latin typeface="Times New Roman"/>
                <a:cs typeface="Times New Roman"/>
              </a:rPr>
              <a:t>project </a:t>
            </a:r>
            <a:r>
              <a:rPr sz="1200" dirty="0">
                <a:latin typeface="Times New Roman"/>
                <a:cs typeface="Times New Roman"/>
              </a:rPr>
              <a:t>repository </a:t>
            </a:r>
            <a:r>
              <a:rPr sz="1200" spc="5" dirty="0">
                <a:latin typeface="Times New Roman"/>
                <a:cs typeface="Times New Roman"/>
              </a:rPr>
              <a:t>to </a:t>
            </a:r>
            <a:r>
              <a:rPr sz="1200" spc="-5" dirty="0">
                <a:latin typeface="Times New Roman"/>
                <a:cs typeface="Times New Roman"/>
              </a:rPr>
              <a:t>trigger </a:t>
            </a:r>
            <a:r>
              <a:rPr sz="1200" dirty="0">
                <a:latin typeface="Times New Roman"/>
                <a:cs typeface="Times New Roman"/>
              </a:rPr>
              <a:t>the </a:t>
            </a:r>
            <a:r>
              <a:rPr sz="1200" spc="-5" dirty="0">
                <a:latin typeface="Times New Roman"/>
                <a:cs typeface="Times New Roman"/>
              </a:rPr>
              <a:t>integration server</a:t>
            </a:r>
            <a:r>
              <a:rPr sz="1200" spc="-20" dirty="0">
                <a:latin typeface="Times New Roman"/>
                <a:cs typeface="Times New Roman"/>
              </a:rPr>
              <a:t> </a:t>
            </a:r>
            <a:r>
              <a:rPr sz="1200" spc="-5" dirty="0">
                <a:latin typeface="Times New Roman"/>
                <a:cs typeface="Times New Roman"/>
              </a:rPr>
              <a:t>(Figure10).</a:t>
            </a:r>
            <a:endParaRPr sz="1200">
              <a:latin typeface="Times New Roman"/>
              <a:cs typeface="Times New Roman"/>
            </a:endParaRPr>
          </a:p>
          <a:p>
            <a:pPr marL="240665" marR="5080" indent="-228600" algn="just">
              <a:lnSpc>
                <a:spcPct val="103600"/>
              </a:lnSpc>
              <a:spcBef>
                <a:spcPts val="80"/>
              </a:spcBef>
              <a:buFont typeface="Symbol"/>
              <a:buChar char=""/>
              <a:tabLst>
                <a:tab pos="241300" algn="l"/>
              </a:tabLst>
            </a:pPr>
            <a:r>
              <a:rPr sz="1200" dirty="0">
                <a:latin typeface="Times New Roman"/>
                <a:cs typeface="Times New Roman"/>
              </a:rPr>
              <a:t>The </a:t>
            </a:r>
            <a:r>
              <a:rPr sz="1200" spc="-5" dirty="0">
                <a:latin typeface="Times New Roman"/>
                <a:cs typeface="Times New Roman"/>
              </a:rPr>
              <a:t>advantage </a:t>
            </a:r>
            <a:r>
              <a:rPr sz="1200" dirty="0">
                <a:latin typeface="Times New Roman"/>
                <a:cs typeface="Times New Roman"/>
              </a:rPr>
              <a:t>of </a:t>
            </a:r>
            <a:r>
              <a:rPr sz="1200" spc="-5" dirty="0">
                <a:latin typeface="Times New Roman"/>
                <a:cs typeface="Times New Roman"/>
              </a:rPr>
              <a:t>continuous integration </a:t>
            </a:r>
            <a:r>
              <a:rPr sz="1200" dirty="0">
                <a:latin typeface="Times New Roman"/>
                <a:cs typeface="Times New Roman"/>
              </a:rPr>
              <a:t>compared to </a:t>
            </a:r>
            <a:r>
              <a:rPr sz="1200" spc="-5" dirty="0">
                <a:latin typeface="Times New Roman"/>
                <a:cs typeface="Times New Roman"/>
              </a:rPr>
              <a:t>less frequent integration is </a:t>
            </a:r>
            <a:r>
              <a:rPr sz="1200" dirty="0">
                <a:latin typeface="Times New Roman"/>
                <a:cs typeface="Times New Roman"/>
              </a:rPr>
              <a:t>that it </a:t>
            </a:r>
            <a:r>
              <a:rPr sz="1200" spc="-5" dirty="0">
                <a:latin typeface="Times New Roman"/>
                <a:cs typeface="Times New Roman"/>
              </a:rPr>
              <a:t>is  faster </a:t>
            </a:r>
            <a:r>
              <a:rPr sz="1200" dirty="0">
                <a:latin typeface="Times New Roman"/>
                <a:cs typeface="Times New Roman"/>
              </a:rPr>
              <a:t>to find </a:t>
            </a:r>
            <a:r>
              <a:rPr sz="1200" spc="-5" dirty="0">
                <a:latin typeface="Times New Roman"/>
                <a:cs typeface="Times New Roman"/>
              </a:rPr>
              <a:t>and </a:t>
            </a:r>
            <a:r>
              <a:rPr sz="1200" dirty="0">
                <a:latin typeface="Times New Roman"/>
                <a:cs typeface="Times New Roman"/>
              </a:rPr>
              <a:t>fix bugs in the </a:t>
            </a:r>
            <a:r>
              <a:rPr sz="1200" spc="-5" dirty="0">
                <a:latin typeface="Times New Roman"/>
                <a:cs typeface="Times New Roman"/>
              </a:rPr>
              <a:t>system. </a:t>
            </a:r>
            <a:r>
              <a:rPr sz="1200" spc="-10" dirty="0">
                <a:latin typeface="Times New Roman"/>
                <a:cs typeface="Times New Roman"/>
              </a:rPr>
              <a:t>If </a:t>
            </a:r>
            <a:r>
              <a:rPr sz="1200" spc="-5" dirty="0">
                <a:latin typeface="Times New Roman"/>
                <a:cs typeface="Times New Roman"/>
              </a:rPr>
              <a:t>we </a:t>
            </a:r>
            <a:r>
              <a:rPr sz="1200" dirty="0">
                <a:latin typeface="Times New Roman"/>
                <a:cs typeface="Times New Roman"/>
              </a:rPr>
              <a:t>make a small </a:t>
            </a:r>
            <a:r>
              <a:rPr sz="1200" spc="-5" dirty="0">
                <a:latin typeface="Times New Roman"/>
                <a:cs typeface="Times New Roman"/>
              </a:rPr>
              <a:t>change and </a:t>
            </a:r>
            <a:r>
              <a:rPr sz="1200" dirty="0">
                <a:latin typeface="Times New Roman"/>
                <a:cs typeface="Times New Roman"/>
              </a:rPr>
              <a:t>some </a:t>
            </a:r>
            <a:r>
              <a:rPr sz="1200" spc="-5" dirty="0">
                <a:latin typeface="Times New Roman"/>
                <a:cs typeface="Times New Roman"/>
              </a:rPr>
              <a:t>system tests  </a:t>
            </a:r>
            <a:r>
              <a:rPr sz="1200" dirty="0">
                <a:latin typeface="Times New Roman"/>
                <a:cs typeface="Times New Roman"/>
              </a:rPr>
              <a:t>then </a:t>
            </a:r>
            <a:r>
              <a:rPr sz="1200" spc="-5" dirty="0">
                <a:latin typeface="Times New Roman"/>
                <a:cs typeface="Times New Roman"/>
              </a:rPr>
              <a:t>fail, </a:t>
            </a:r>
            <a:r>
              <a:rPr sz="1200" dirty="0">
                <a:latin typeface="Times New Roman"/>
                <a:cs typeface="Times New Roman"/>
              </a:rPr>
              <a:t>the </a:t>
            </a:r>
            <a:r>
              <a:rPr sz="1200" spc="-5" dirty="0">
                <a:latin typeface="Times New Roman"/>
                <a:cs typeface="Times New Roman"/>
              </a:rPr>
              <a:t>problem almost </a:t>
            </a:r>
            <a:r>
              <a:rPr sz="1200" dirty="0">
                <a:latin typeface="Times New Roman"/>
                <a:cs typeface="Times New Roman"/>
              </a:rPr>
              <a:t>certainly </a:t>
            </a:r>
            <a:r>
              <a:rPr sz="1200" spc="-5" dirty="0">
                <a:latin typeface="Times New Roman"/>
                <a:cs typeface="Times New Roman"/>
              </a:rPr>
              <a:t>lies </a:t>
            </a:r>
            <a:r>
              <a:rPr sz="1200" dirty="0">
                <a:latin typeface="Times New Roman"/>
                <a:cs typeface="Times New Roman"/>
              </a:rPr>
              <a:t>in the </a:t>
            </a:r>
            <a:r>
              <a:rPr sz="1200" spc="-5" dirty="0">
                <a:latin typeface="Times New Roman"/>
                <a:cs typeface="Times New Roman"/>
              </a:rPr>
              <a:t>new code </a:t>
            </a:r>
            <a:r>
              <a:rPr sz="1200" dirty="0">
                <a:latin typeface="Times New Roman"/>
                <a:cs typeface="Times New Roman"/>
              </a:rPr>
              <a:t>that we have </a:t>
            </a:r>
            <a:r>
              <a:rPr sz="1200" spc="-5" dirty="0">
                <a:latin typeface="Times New Roman"/>
                <a:cs typeface="Times New Roman"/>
              </a:rPr>
              <a:t>pushed </a:t>
            </a:r>
            <a:r>
              <a:rPr sz="1200" dirty="0">
                <a:latin typeface="Times New Roman"/>
                <a:cs typeface="Times New Roman"/>
              </a:rPr>
              <a:t>to the  </a:t>
            </a:r>
            <a:r>
              <a:rPr sz="1200" spc="-5" dirty="0">
                <a:latin typeface="Times New Roman"/>
                <a:cs typeface="Times New Roman"/>
              </a:rPr>
              <a:t>project repo. we </a:t>
            </a:r>
            <a:r>
              <a:rPr sz="1200" dirty="0">
                <a:latin typeface="Times New Roman"/>
                <a:cs typeface="Times New Roman"/>
              </a:rPr>
              <a:t>can focus on this code to find the bug </a:t>
            </a:r>
            <a:r>
              <a:rPr sz="1200" spc="-5" dirty="0">
                <a:latin typeface="Times New Roman"/>
                <a:cs typeface="Times New Roman"/>
              </a:rPr>
              <a:t>that’s </a:t>
            </a:r>
            <a:r>
              <a:rPr sz="1200" dirty="0">
                <a:latin typeface="Times New Roman"/>
                <a:cs typeface="Times New Roman"/>
              </a:rPr>
              <a:t>causing the</a:t>
            </a:r>
            <a:r>
              <a:rPr sz="1200" spc="-40" dirty="0">
                <a:latin typeface="Times New Roman"/>
                <a:cs typeface="Times New Roman"/>
              </a:rPr>
              <a:t> </a:t>
            </a:r>
            <a:r>
              <a:rPr sz="1200" dirty="0">
                <a:latin typeface="Times New Roman"/>
                <a:cs typeface="Times New Roman"/>
              </a:rPr>
              <a:t>problem.</a:t>
            </a:r>
            <a:endParaRPr sz="1200">
              <a:latin typeface="Times New Roman"/>
              <a:cs typeface="Times New Roman"/>
            </a:endParaRPr>
          </a:p>
          <a:p>
            <a:pPr marL="240665" marR="5080" indent="-228600" algn="just">
              <a:lnSpc>
                <a:spcPct val="103099"/>
              </a:lnSpc>
              <a:spcBef>
                <a:spcPts val="90"/>
              </a:spcBef>
              <a:buFont typeface="Symbol"/>
              <a:buChar char=""/>
              <a:tabLst>
                <a:tab pos="241300" algn="l"/>
              </a:tabLst>
            </a:pPr>
            <a:r>
              <a:rPr sz="1200" spc="-10" dirty="0">
                <a:latin typeface="Times New Roman"/>
                <a:cs typeface="Times New Roman"/>
              </a:rPr>
              <a:t>If</a:t>
            </a:r>
            <a:r>
              <a:rPr sz="1200" spc="-20" dirty="0">
                <a:latin typeface="Times New Roman"/>
                <a:cs typeface="Times New Roman"/>
              </a:rPr>
              <a:t> </a:t>
            </a:r>
            <a:r>
              <a:rPr sz="1200" dirty="0">
                <a:latin typeface="Times New Roman"/>
                <a:cs typeface="Times New Roman"/>
              </a:rPr>
              <a:t>we</a:t>
            </a:r>
            <a:r>
              <a:rPr sz="1200" spc="-15" dirty="0">
                <a:latin typeface="Times New Roman"/>
                <a:cs typeface="Times New Roman"/>
              </a:rPr>
              <a:t> </a:t>
            </a:r>
            <a:r>
              <a:rPr sz="1200" dirty="0">
                <a:latin typeface="Times New Roman"/>
                <a:cs typeface="Times New Roman"/>
              </a:rPr>
              <a:t>continuously</a:t>
            </a:r>
            <a:r>
              <a:rPr sz="1200" spc="-45" dirty="0">
                <a:latin typeface="Times New Roman"/>
                <a:cs typeface="Times New Roman"/>
              </a:rPr>
              <a:t> </a:t>
            </a:r>
            <a:r>
              <a:rPr sz="1200" dirty="0">
                <a:latin typeface="Times New Roman"/>
                <a:cs typeface="Times New Roman"/>
              </a:rPr>
              <a:t>integrate,</a:t>
            </a:r>
            <a:r>
              <a:rPr sz="1200" spc="-30" dirty="0">
                <a:latin typeface="Times New Roman"/>
                <a:cs typeface="Times New Roman"/>
              </a:rPr>
              <a:t> </a:t>
            </a:r>
            <a:r>
              <a:rPr sz="1200" dirty="0">
                <a:latin typeface="Times New Roman"/>
                <a:cs typeface="Times New Roman"/>
              </a:rPr>
              <a:t>then</a:t>
            </a:r>
            <a:r>
              <a:rPr sz="1200" spc="-1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working</a:t>
            </a:r>
            <a:r>
              <a:rPr sz="1200" spc="-35" dirty="0">
                <a:latin typeface="Times New Roman"/>
                <a:cs typeface="Times New Roman"/>
              </a:rPr>
              <a:t> </a:t>
            </a:r>
            <a:r>
              <a:rPr sz="1200" spc="-5" dirty="0">
                <a:latin typeface="Times New Roman"/>
                <a:cs typeface="Times New Roman"/>
              </a:rPr>
              <a:t>system is</a:t>
            </a:r>
            <a:r>
              <a:rPr sz="1200" spc="-20" dirty="0">
                <a:latin typeface="Times New Roman"/>
                <a:cs typeface="Times New Roman"/>
              </a:rPr>
              <a:t> </a:t>
            </a:r>
            <a:r>
              <a:rPr sz="1200" spc="-5" dirty="0">
                <a:latin typeface="Times New Roman"/>
                <a:cs typeface="Times New Roman"/>
              </a:rPr>
              <a:t>always</a:t>
            </a:r>
            <a:r>
              <a:rPr sz="1200" spc="-15" dirty="0">
                <a:latin typeface="Times New Roman"/>
                <a:cs typeface="Times New Roman"/>
              </a:rPr>
              <a:t> </a:t>
            </a:r>
            <a:r>
              <a:rPr sz="1200" spc="-5" dirty="0">
                <a:latin typeface="Times New Roman"/>
                <a:cs typeface="Times New Roman"/>
              </a:rPr>
              <a:t>available</a:t>
            </a:r>
            <a:r>
              <a:rPr sz="1200"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whole</a:t>
            </a:r>
            <a:r>
              <a:rPr sz="1200" spc="-20" dirty="0">
                <a:latin typeface="Times New Roman"/>
                <a:cs typeface="Times New Roman"/>
              </a:rPr>
              <a:t> </a:t>
            </a:r>
            <a:r>
              <a:rPr sz="1200" spc="-5" dirty="0">
                <a:latin typeface="Times New Roman"/>
                <a:cs typeface="Times New Roman"/>
              </a:rPr>
              <a:t>team.  </a:t>
            </a:r>
            <a:r>
              <a:rPr sz="1200" dirty="0">
                <a:latin typeface="Times New Roman"/>
                <a:cs typeface="Times New Roman"/>
              </a:rPr>
              <a:t>This</a:t>
            </a:r>
            <a:r>
              <a:rPr sz="1200" spc="-25" dirty="0">
                <a:latin typeface="Times New Roman"/>
                <a:cs typeface="Times New Roman"/>
              </a:rPr>
              <a:t> </a:t>
            </a:r>
            <a:r>
              <a:rPr sz="1200" spc="-5" dirty="0">
                <a:latin typeface="Times New Roman"/>
                <a:cs typeface="Times New Roman"/>
              </a:rPr>
              <a:t>can</a:t>
            </a:r>
            <a:r>
              <a:rPr sz="1200" spc="-25" dirty="0">
                <a:latin typeface="Times New Roman"/>
                <a:cs typeface="Times New Roman"/>
              </a:rPr>
              <a:t> </a:t>
            </a:r>
            <a:r>
              <a:rPr sz="1200" dirty="0">
                <a:latin typeface="Times New Roman"/>
                <a:cs typeface="Times New Roman"/>
              </a:rPr>
              <a:t>be</a:t>
            </a:r>
            <a:r>
              <a:rPr sz="1200" spc="-25" dirty="0">
                <a:latin typeface="Times New Roman"/>
                <a:cs typeface="Times New Roman"/>
              </a:rPr>
              <a:t> </a:t>
            </a:r>
            <a:r>
              <a:rPr sz="1200" spc="-5" dirty="0">
                <a:latin typeface="Times New Roman"/>
                <a:cs typeface="Times New Roman"/>
              </a:rPr>
              <a:t>used</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test</a:t>
            </a:r>
            <a:r>
              <a:rPr sz="1200" spc="-25" dirty="0">
                <a:latin typeface="Times New Roman"/>
                <a:cs typeface="Times New Roman"/>
              </a:rPr>
              <a:t> </a:t>
            </a:r>
            <a:r>
              <a:rPr sz="1200" spc="-5" dirty="0">
                <a:latin typeface="Times New Roman"/>
                <a:cs typeface="Times New Roman"/>
              </a:rPr>
              <a:t>ideas</a:t>
            </a:r>
            <a:r>
              <a:rPr sz="1200" spc="-20" dirty="0">
                <a:latin typeface="Times New Roman"/>
                <a:cs typeface="Times New Roman"/>
              </a:rPr>
              <a:t> </a:t>
            </a:r>
            <a:r>
              <a:rPr sz="1200" spc="-5" dirty="0">
                <a:latin typeface="Times New Roman"/>
                <a:cs typeface="Times New Roman"/>
              </a:rPr>
              <a:t>and</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demonstrate</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features</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system</a:t>
            </a:r>
            <a:r>
              <a:rPr sz="1200" spc="-2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5" dirty="0">
                <a:latin typeface="Times New Roman"/>
                <a:cs typeface="Times New Roman"/>
              </a:rPr>
              <a:t>management  and customers. Furthermore, continuous integration creates </a:t>
            </a:r>
            <a:r>
              <a:rPr sz="1200" dirty="0">
                <a:latin typeface="Times New Roman"/>
                <a:cs typeface="Times New Roman"/>
              </a:rPr>
              <a:t>a “quality </a:t>
            </a:r>
            <a:r>
              <a:rPr sz="1200" spc="-5" dirty="0">
                <a:latin typeface="Times New Roman"/>
                <a:cs typeface="Times New Roman"/>
              </a:rPr>
              <a:t>culture” </a:t>
            </a:r>
            <a:r>
              <a:rPr sz="1200" dirty="0">
                <a:latin typeface="Times New Roman"/>
                <a:cs typeface="Times New Roman"/>
              </a:rPr>
              <a:t>in a  </a:t>
            </a:r>
            <a:r>
              <a:rPr sz="1200" spc="-5" dirty="0">
                <a:latin typeface="Times New Roman"/>
                <a:cs typeface="Times New Roman"/>
              </a:rPr>
              <a:t>development</a:t>
            </a:r>
            <a:r>
              <a:rPr sz="1200" spc="-35" dirty="0">
                <a:latin typeface="Times New Roman"/>
                <a:cs typeface="Times New Roman"/>
              </a:rPr>
              <a:t> </a:t>
            </a:r>
            <a:r>
              <a:rPr sz="1200" spc="-5" dirty="0">
                <a:latin typeface="Times New Roman"/>
                <a:cs typeface="Times New Roman"/>
              </a:rPr>
              <a:t>team.</a:t>
            </a:r>
            <a:r>
              <a:rPr sz="1200" spc="-30" dirty="0">
                <a:latin typeface="Times New Roman"/>
                <a:cs typeface="Times New Roman"/>
              </a:rPr>
              <a:t> </a:t>
            </a:r>
            <a:r>
              <a:rPr sz="1200" spc="-5" dirty="0">
                <a:latin typeface="Times New Roman"/>
                <a:cs typeface="Times New Roman"/>
              </a:rPr>
              <a:t>Team</a:t>
            </a:r>
            <a:r>
              <a:rPr sz="1200" spc="-20" dirty="0">
                <a:latin typeface="Times New Roman"/>
                <a:cs typeface="Times New Roman"/>
              </a:rPr>
              <a:t> </a:t>
            </a:r>
            <a:r>
              <a:rPr sz="1200" spc="-5" dirty="0">
                <a:latin typeface="Times New Roman"/>
                <a:cs typeface="Times New Roman"/>
              </a:rPr>
              <a:t>members</a:t>
            </a:r>
            <a:r>
              <a:rPr sz="1200" spc="-35" dirty="0">
                <a:latin typeface="Times New Roman"/>
                <a:cs typeface="Times New Roman"/>
              </a:rPr>
              <a:t> </a:t>
            </a:r>
            <a:r>
              <a:rPr sz="1200" spc="-5" dirty="0">
                <a:latin typeface="Times New Roman"/>
                <a:cs typeface="Times New Roman"/>
              </a:rPr>
              <a:t>want</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avoid</a:t>
            </a:r>
            <a:r>
              <a:rPr sz="1200" spc="-30" dirty="0">
                <a:latin typeface="Times New Roman"/>
                <a:cs typeface="Times New Roman"/>
              </a:rPr>
              <a:t> </a:t>
            </a:r>
            <a:r>
              <a:rPr sz="1200" spc="-5" dirty="0">
                <a:latin typeface="Times New Roman"/>
                <a:cs typeface="Times New Roman"/>
              </a:rPr>
              <a:t>the</a:t>
            </a:r>
            <a:r>
              <a:rPr sz="1200" spc="-40" dirty="0">
                <a:latin typeface="Times New Roman"/>
                <a:cs typeface="Times New Roman"/>
              </a:rPr>
              <a:t> </a:t>
            </a:r>
            <a:r>
              <a:rPr sz="1200" spc="-5" dirty="0">
                <a:latin typeface="Times New Roman"/>
                <a:cs typeface="Times New Roman"/>
              </a:rPr>
              <a:t>stigma</a:t>
            </a:r>
            <a:r>
              <a:rPr sz="1200" spc="-3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dirty="0">
                <a:latin typeface="Times New Roman"/>
                <a:cs typeface="Times New Roman"/>
              </a:rPr>
              <a:t>disruption</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breaking</a:t>
            </a:r>
            <a:r>
              <a:rPr sz="1200" spc="-45" dirty="0">
                <a:latin typeface="Times New Roman"/>
                <a:cs typeface="Times New Roman"/>
              </a:rPr>
              <a:t> </a:t>
            </a:r>
            <a:r>
              <a:rPr sz="1200" dirty="0">
                <a:latin typeface="Times New Roman"/>
                <a:cs typeface="Times New Roman"/>
              </a:rPr>
              <a:t>the  build. They are likely to </a:t>
            </a:r>
            <a:r>
              <a:rPr sz="1200" spc="-5" dirty="0">
                <a:latin typeface="Times New Roman"/>
                <a:cs typeface="Times New Roman"/>
              </a:rPr>
              <a:t>check </a:t>
            </a:r>
            <a:r>
              <a:rPr sz="1200" dirty="0">
                <a:latin typeface="Times New Roman"/>
                <a:cs typeface="Times New Roman"/>
              </a:rPr>
              <a:t>their </a:t>
            </a:r>
            <a:r>
              <a:rPr sz="1200" spc="-5" dirty="0">
                <a:latin typeface="Times New Roman"/>
                <a:cs typeface="Times New Roman"/>
              </a:rPr>
              <a:t>work </a:t>
            </a:r>
            <a:r>
              <a:rPr sz="1200" dirty="0">
                <a:latin typeface="Times New Roman"/>
                <a:cs typeface="Times New Roman"/>
              </a:rPr>
              <a:t>carefully </a:t>
            </a:r>
            <a:r>
              <a:rPr sz="1200" spc="-5" dirty="0">
                <a:latin typeface="Times New Roman"/>
                <a:cs typeface="Times New Roman"/>
              </a:rPr>
              <a:t>before </a:t>
            </a:r>
            <a:r>
              <a:rPr sz="1200" dirty="0">
                <a:latin typeface="Times New Roman"/>
                <a:cs typeface="Times New Roman"/>
              </a:rPr>
              <a:t>pushing it to the </a:t>
            </a:r>
            <a:r>
              <a:rPr sz="1200" spc="-5" dirty="0">
                <a:latin typeface="Times New Roman"/>
                <a:cs typeface="Times New Roman"/>
              </a:rPr>
              <a:t>project</a:t>
            </a:r>
            <a:r>
              <a:rPr sz="1200" spc="-50" dirty="0">
                <a:latin typeface="Times New Roman"/>
                <a:cs typeface="Times New Roman"/>
              </a:rPr>
              <a:t> </a:t>
            </a:r>
            <a:r>
              <a:rPr sz="1200" spc="-5" dirty="0">
                <a:latin typeface="Times New Roman"/>
                <a:cs typeface="Times New Roman"/>
              </a:rPr>
              <a:t>repo.</a:t>
            </a:r>
            <a:endParaRPr sz="1200">
              <a:latin typeface="Times New Roman"/>
              <a:cs typeface="Times New Roman"/>
            </a:endParaRPr>
          </a:p>
        </p:txBody>
      </p:sp>
      <p:sp>
        <p:nvSpPr>
          <p:cNvPr id="5" name="object 5"/>
          <p:cNvSpPr/>
          <p:nvPr/>
        </p:nvSpPr>
        <p:spPr>
          <a:xfrm>
            <a:off x="914400" y="4273550"/>
            <a:ext cx="5029200" cy="200977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130604" y="6373748"/>
            <a:ext cx="5741035" cy="2635250"/>
          </a:xfrm>
          <a:prstGeom prst="rect">
            <a:avLst/>
          </a:prstGeom>
        </p:spPr>
        <p:txBody>
          <a:bodyPr vert="horz" wrap="square" lIns="0" tIns="12700" rIns="0" bIns="0" rtlCol="0">
            <a:spAutoFit/>
          </a:bodyPr>
          <a:lstStyle/>
          <a:p>
            <a:pPr marL="697865">
              <a:lnSpc>
                <a:spcPct val="100000"/>
              </a:lnSpc>
              <a:spcBef>
                <a:spcPts val="100"/>
              </a:spcBef>
            </a:pPr>
            <a:r>
              <a:rPr sz="1200" spc="-5" dirty="0">
                <a:latin typeface="Times New Roman"/>
                <a:cs typeface="Times New Roman"/>
              </a:rPr>
              <a:t>Figure </a:t>
            </a:r>
            <a:r>
              <a:rPr sz="1200" dirty="0">
                <a:latin typeface="Times New Roman"/>
                <a:cs typeface="Times New Roman"/>
              </a:rPr>
              <a:t>11 </a:t>
            </a:r>
            <a:r>
              <a:rPr sz="1200" spc="-5" dirty="0">
                <a:latin typeface="Times New Roman"/>
                <a:cs typeface="Times New Roman"/>
              </a:rPr>
              <a:t>A </a:t>
            </a:r>
            <a:r>
              <a:rPr sz="1200" dirty="0">
                <a:latin typeface="Times New Roman"/>
                <a:cs typeface="Times New Roman"/>
              </a:rPr>
              <a:t>dependency</a:t>
            </a:r>
            <a:r>
              <a:rPr sz="1200" spc="-20" dirty="0">
                <a:latin typeface="Times New Roman"/>
                <a:cs typeface="Times New Roman"/>
              </a:rPr>
              <a:t> </a:t>
            </a:r>
            <a:r>
              <a:rPr sz="1200" dirty="0">
                <a:latin typeface="Times New Roman"/>
                <a:cs typeface="Times New Roman"/>
              </a:rPr>
              <a:t>model</a:t>
            </a:r>
            <a:endParaRPr sz="1200">
              <a:latin typeface="Times New Roman"/>
              <a:cs typeface="Times New Roman"/>
            </a:endParaRPr>
          </a:p>
          <a:p>
            <a:pPr marL="240665" marR="5080" indent="-228600" algn="just">
              <a:lnSpc>
                <a:spcPct val="104200"/>
              </a:lnSpc>
              <a:spcBef>
                <a:spcPts val="875"/>
              </a:spcBef>
              <a:buFont typeface="Symbol"/>
              <a:buChar char=""/>
              <a:tabLst>
                <a:tab pos="241300" algn="l"/>
              </a:tabLst>
            </a:pPr>
            <a:r>
              <a:rPr sz="1200" dirty="0">
                <a:latin typeface="Times New Roman"/>
                <a:cs typeface="Times New Roman"/>
              </a:rPr>
              <a:t>Continuous </a:t>
            </a:r>
            <a:r>
              <a:rPr sz="1200" spc="-5" dirty="0">
                <a:latin typeface="Times New Roman"/>
                <a:cs typeface="Times New Roman"/>
              </a:rPr>
              <a:t>integration is effective </a:t>
            </a:r>
            <a:r>
              <a:rPr sz="1200" spc="5" dirty="0">
                <a:latin typeface="Times New Roman"/>
                <a:cs typeface="Times New Roman"/>
              </a:rPr>
              <a:t>only </a:t>
            </a:r>
            <a:r>
              <a:rPr sz="1200" dirty="0">
                <a:latin typeface="Times New Roman"/>
                <a:cs typeface="Times New Roman"/>
              </a:rPr>
              <a:t>if the </a:t>
            </a:r>
            <a:r>
              <a:rPr sz="1200" spc="-5" dirty="0">
                <a:latin typeface="Times New Roman"/>
                <a:cs typeface="Times New Roman"/>
              </a:rPr>
              <a:t>integration process is fast and developers </a:t>
            </a:r>
            <a:r>
              <a:rPr sz="1200" dirty="0">
                <a:latin typeface="Times New Roman"/>
                <a:cs typeface="Times New Roman"/>
              </a:rPr>
              <a:t>do  not have to </a:t>
            </a:r>
            <a:r>
              <a:rPr sz="1200" spc="-5" dirty="0">
                <a:latin typeface="Times New Roman"/>
                <a:cs typeface="Times New Roman"/>
              </a:rPr>
              <a:t>wait </a:t>
            </a:r>
            <a:r>
              <a:rPr sz="1200" dirty="0">
                <a:latin typeface="Times New Roman"/>
                <a:cs typeface="Times New Roman"/>
              </a:rPr>
              <a:t>for the </a:t>
            </a:r>
            <a:r>
              <a:rPr sz="1200" spc="-5" dirty="0">
                <a:latin typeface="Times New Roman"/>
                <a:cs typeface="Times New Roman"/>
              </a:rPr>
              <a:t>results </a:t>
            </a:r>
            <a:r>
              <a:rPr sz="1200" dirty="0">
                <a:latin typeface="Times New Roman"/>
                <a:cs typeface="Times New Roman"/>
              </a:rPr>
              <a:t>of </a:t>
            </a:r>
            <a:r>
              <a:rPr sz="1200" spc="-5" dirty="0">
                <a:latin typeface="Times New Roman"/>
                <a:cs typeface="Times New Roman"/>
              </a:rPr>
              <a:t>their tests </a:t>
            </a:r>
            <a:r>
              <a:rPr sz="1200" dirty="0">
                <a:latin typeface="Times New Roman"/>
                <a:cs typeface="Times New Roman"/>
              </a:rPr>
              <a:t>of the </a:t>
            </a:r>
            <a:r>
              <a:rPr sz="1200" spc="-5" dirty="0">
                <a:latin typeface="Times New Roman"/>
                <a:cs typeface="Times New Roman"/>
              </a:rPr>
              <a:t>integrated</a:t>
            </a:r>
            <a:r>
              <a:rPr sz="1200" spc="15" dirty="0">
                <a:latin typeface="Times New Roman"/>
                <a:cs typeface="Times New Roman"/>
              </a:rPr>
              <a:t> </a:t>
            </a:r>
            <a:r>
              <a:rPr sz="1200" spc="-5" dirty="0">
                <a:latin typeface="Times New Roman"/>
                <a:cs typeface="Times New Roman"/>
              </a:rPr>
              <a:t>system.</a:t>
            </a:r>
            <a:endParaRPr sz="1200">
              <a:latin typeface="Times New Roman"/>
              <a:cs typeface="Times New Roman"/>
            </a:endParaRPr>
          </a:p>
          <a:p>
            <a:pPr marL="240665" marR="6350" indent="-228600" algn="just">
              <a:lnSpc>
                <a:spcPct val="103400"/>
              </a:lnSpc>
              <a:spcBef>
                <a:spcPts val="80"/>
              </a:spcBef>
              <a:buFont typeface="Symbol"/>
              <a:buChar char=""/>
              <a:tabLst>
                <a:tab pos="241300" algn="l"/>
              </a:tabLst>
            </a:pPr>
            <a:r>
              <a:rPr sz="1200" spc="-5" dirty="0">
                <a:latin typeface="Times New Roman"/>
                <a:cs typeface="Times New Roman"/>
              </a:rPr>
              <a:t>However, </a:t>
            </a:r>
            <a:r>
              <a:rPr sz="1200" dirty="0">
                <a:latin typeface="Times New Roman"/>
                <a:cs typeface="Times New Roman"/>
              </a:rPr>
              <a:t>some </a:t>
            </a:r>
            <a:r>
              <a:rPr sz="1200" spc="-5" dirty="0">
                <a:latin typeface="Times New Roman"/>
                <a:cs typeface="Times New Roman"/>
              </a:rPr>
              <a:t>activities </a:t>
            </a:r>
            <a:r>
              <a:rPr sz="1200" dirty="0">
                <a:latin typeface="Times New Roman"/>
                <a:cs typeface="Times New Roman"/>
              </a:rPr>
              <a:t>in the build </a:t>
            </a:r>
            <a:r>
              <a:rPr sz="1200" spc="-5" dirty="0">
                <a:latin typeface="Times New Roman"/>
                <a:cs typeface="Times New Roman"/>
              </a:rPr>
              <a:t>process, such as </a:t>
            </a:r>
            <a:r>
              <a:rPr sz="1200" dirty="0">
                <a:latin typeface="Times New Roman"/>
                <a:cs typeface="Times New Roman"/>
              </a:rPr>
              <a:t>populating a </a:t>
            </a:r>
            <a:r>
              <a:rPr sz="1200" spc="-5" dirty="0">
                <a:latin typeface="Times New Roman"/>
                <a:cs typeface="Times New Roman"/>
              </a:rPr>
              <a:t>database </a:t>
            </a:r>
            <a:r>
              <a:rPr sz="1200" dirty="0">
                <a:latin typeface="Times New Roman"/>
                <a:cs typeface="Times New Roman"/>
              </a:rPr>
              <a:t>or </a:t>
            </a:r>
            <a:r>
              <a:rPr sz="1200" spc="-5" dirty="0">
                <a:latin typeface="Times New Roman"/>
                <a:cs typeface="Times New Roman"/>
              </a:rPr>
              <a:t>compiling  hundreds </a:t>
            </a:r>
            <a:r>
              <a:rPr sz="1200" dirty="0">
                <a:latin typeface="Times New Roman"/>
                <a:cs typeface="Times New Roman"/>
              </a:rPr>
              <a:t>of </a:t>
            </a:r>
            <a:r>
              <a:rPr sz="1200" spc="-5" dirty="0">
                <a:latin typeface="Times New Roman"/>
                <a:cs typeface="Times New Roman"/>
              </a:rPr>
              <a:t>system files, are </a:t>
            </a:r>
            <a:r>
              <a:rPr sz="1200" dirty="0">
                <a:latin typeface="Times New Roman"/>
                <a:cs typeface="Times New Roman"/>
              </a:rPr>
              <a:t>inherently </a:t>
            </a:r>
            <a:r>
              <a:rPr sz="1200" spc="-5" dirty="0">
                <a:latin typeface="Times New Roman"/>
                <a:cs typeface="Times New Roman"/>
              </a:rPr>
              <a:t>slow.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therefore </a:t>
            </a:r>
            <a:r>
              <a:rPr sz="1200" spc="-5" dirty="0">
                <a:latin typeface="Times New Roman"/>
                <a:cs typeface="Times New Roman"/>
              </a:rPr>
              <a:t>essential </a:t>
            </a:r>
            <a:r>
              <a:rPr sz="1200" dirty="0">
                <a:latin typeface="Times New Roman"/>
                <a:cs typeface="Times New Roman"/>
              </a:rPr>
              <a:t>to </a:t>
            </a:r>
            <a:r>
              <a:rPr sz="1200" spc="-5" dirty="0">
                <a:latin typeface="Times New Roman"/>
                <a:cs typeface="Times New Roman"/>
              </a:rPr>
              <a:t>have an</a:t>
            </a:r>
            <a:r>
              <a:rPr sz="1200" spc="-165" dirty="0">
                <a:latin typeface="Times New Roman"/>
                <a:cs typeface="Times New Roman"/>
              </a:rPr>
              <a:t> </a:t>
            </a:r>
            <a:r>
              <a:rPr sz="1200" spc="-5" dirty="0">
                <a:latin typeface="Times New Roman"/>
                <a:cs typeface="Times New Roman"/>
              </a:rPr>
              <a:t>automated  </a:t>
            </a:r>
            <a:r>
              <a:rPr sz="1200" dirty="0">
                <a:latin typeface="Times New Roman"/>
                <a:cs typeface="Times New Roman"/>
              </a:rPr>
              <a:t>build </a:t>
            </a:r>
            <a:r>
              <a:rPr sz="1200" spc="-5" dirty="0">
                <a:latin typeface="Times New Roman"/>
                <a:cs typeface="Times New Roman"/>
              </a:rPr>
              <a:t>process that minimizes </a:t>
            </a:r>
            <a:r>
              <a:rPr sz="1200" dirty="0">
                <a:latin typeface="Times New Roman"/>
                <a:cs typeface="Times New Roman"/>
              </a:rPr>
              <a:t>the time </a:t>
            </a:r>
            <a:r>
              <a:rPr sz="1200" spc="-5" dirty="0">
                <a:latin typeface="Times New Roman"/>
                <a:cs typeface="Times New Roman"/>
              </a:rPr>
              <a:t>spent </a:t>
            </a:r>
            <a:r>
              <a:rPr sz="1200" dirty="0">
                <a:latin typeface="Times New Roman"/>
                <a:cs typeface="Times New Roman"/>
              </a:rPr>
              <a:t>on </a:t>
            </a:r>
            <a:r>
              <a:rPr sz="1200" spc="-5" dirty="0">
                <a:latin typeface="Times New Roman"/>
                <a:cs typeface="Times New Roman"/>
              </a:rPr>
              <a:t>these</a:t>
            </a:r>
            <a:r>
              <a:rPr sz="1200" spc="25" dirty="0">
                <a:latin typeface="Times New Roman"/>
                <a:cs typeface="Times New Roman"/>
              </a:rPr>
              <a:t> </a:t>
            </a:r>
            <a:r>
              <a:rPr sz="1200" spc="-5" dirty="0">
                <a:latin typeface="Times New Roman"/>
                <a:cs typeface="Times New Roman"/>
              </a:rPr>
              <a:t>activities.</a:t>
            </a:r>
            <a:endParaRPr sz="1200">
              <a:latin typeface="Times New Roman"/>
              <a:cs typeface="Times New Roman"/>
            </a:endParaRPr>
          </a:p>
          <a:p>
            <a:pPr marL="240665" marR="7620" indent="-228600" algn="just">
              <a:lnSpc>
                <a:spcPct val="104200"/>
              </a:lnSpc>
              <a:spcBef>
                <a:spcPts val="75"/>
              </a:spcBef>
              <a:buFont typeface="Symbol"/>
              <a:buChar char=""/>
              <a:tabLst>
                <a:tab pos="241300" algn="l"/>
              </a:tabLst>
            </a:pPr>
            <a:r>
              <a:rPr sz="1200" dirty="0">
                <a:latin typeface="Times New Roman"/>
                <a:cs typeface="Times New Roman"/>
              </a:rPr>
              <a:t>To </a:t>
            </a:r>
            <a:r>
              <a:rPr sz="1200" spc="-5" dirty="0">
                <a:latin typeface="Times New Roman"/>
                <a:cs typeface="Times New Roman"/>
              </a:rPr>
              <a:t>understand </a:t>
            </a:r>
            <a:r>
              <a:rPr sz="1200" dirty="0">
                <a:latin typeface="Times New Roman"/>
                <a:cs typeface="Times New Roman"/>
              </a:rPr>
              <a:t>incremental </a:t>
            </a:r>
            <a:r>
              <a:rPr sz="1200" spc="-5" dirty="0">
                <a:latin typeface="Times New Roman"/>
                <a:cs typeface="Times New Roman"/>
              </a:rPr>
              <a:t>system building, you need </a:t>
            </a:r>
            <a:r>
              <a:rPr sz="1200" dirty="0">
                <a:latin typeface="Times New Roman"/>
                <a:cs typeface="Times New Roman"/>
              </a:rPr>
              <a:t>to </a:t>
            </a:r>
            <a:r>
              <a:rPr sz="1200" spc="-5" dirty="0">
                <a:latin typeface="Times New Roman"/>
                <a:cs typeface="Times New Roman"/>
              </a:rPr>
              <a:t>understand </a:t>
            </a:r>
            <a:r>
              <a:rPr sz="1200" dirty="0">
                <a:latin typeface="Times New Roman"/>
                <a:cs typeface="Times New Roman"/>
              </a:rPr>
              <a:t>the </a:t>
            </a:r>
            <a:r>
              <a:rPr sz="1200" spc="-5" dirty="0">
                <a:latin typeface="Times New Roman"/>
                <a:cs typeface="Times New Roman"/>
              </a:rPr>
              <a:t>concept </a:t>
            </a:r>
            <a:r>
              <a:rPr sz="1200" dirty="0">
                <a:latin typeface="Times New Roman"/>
                <a:cs typeface="Times New Roman"/>
              </a:rPr>
              <a:t>of  </a:t>
            </a:r>
            <a:r>
              <a:rPr sz="1200" spc="-5" dirty="0">
                <a:latin typeface="Times New Roman"/>
                <a:cs typeface="Times New Roman"/>
              </a:rPr>
              <a:t>dependencies.</a:t>
            </a:r>
            <a:endParaRPr sz="1200">
              <a:latin typeface="Times New Roman"/>
              <a:cs typeface="Times New Roman"/>
            </a:endParaRPr>
          </a:p>
          <a:p>
            <a:pPr marL="278765" indent="-266700" algn="just">
              <a:lnSpc>
                <a:spcPct val="100000"/>
              </a:lnSpc>
              <a:spcBef>
                <a:spcPts val="130"/>
              </a:spcBef>
              <a:buFont typeface="Symbol"/>
              <a:buChar char=""/>
              <a:tabLst>
                <a:tab pos="279400" algn="l"/>
              </a:tabLst>
            </a:pPr>
            <a:r>
              <a:rPr sz="1200" spc="-5" dirty="0">
                <a:latin typeface="Times New Roman"/>
                <a:cs typeface="Times New Roman"/>
              </a:rPr>
              <a:t>Figure </a:t>
            </a:r>
            <a:r>
              <a:rPr sz="1200" dirty="0">
                <a:latin typeface="Times New Roman"/>
                <a:cs typeface="Times New Roman"/>
              </a:rPr>
              <a:t>11 </a:t>
            </a:r>
            <a:r>
              <a:rPr sz="1200" spc="-5" dirty="0">
                <a:latin typeface="Times New Roman"/>
                <a:cs typeface="Times New Roman"/>
              </a:rPr>
              <a:t>is </a:t>
            </a:r>
            <a:r>
              <a:rPr sz="1200" dirty="0">
                <a:latin typeface="Times New Roman"/>
                <a:cs typeface="Times New Roman"/>
              </a:rPr>
              <a:t>a dependency model </a:t>
            </a:r>
            <a:r>
              <a:rPr sz="1200" spc="-5" dirty="0">
                <a:latin typeface="Times New Roman"/>
                <a:cs typeface="Times New Roman"/>
              </a:rPr>
              <a:t>that shows </a:t>
            </a:r>
            <a:r>
              <a:rPr sz="1200" dirty="0">
                <a:latin typeface="Times New Roman"/>
                <a:cs typeface="Times New Roman"/>
              </a:rPr>
              <a:t>the </a:t>
            </a:r>
            <a:r>
              <a:rPr sz="1200" spc="-5" dirty="0">
                <a:latin typeface="Times New Roman"/>
                <a:cs typeface="Times New Roman"/>
              </a:rPr>
              <a:t>dependencies for </a:t>
            </a:r>
            <a:r>
              <a:rPr sz="1200" dirty="0">
                <a:latin typeface="Times New Roman"/>
                <a:cs typeface="Times New Roman"/>
              </a:rPr>
              <a:t>test</a:t>
            </a:r>
            <a:r>
              <a:rPr sz="1200" spc="55" dirty="0">
                <a:latin typeface="Times New Roman"/>
                <a:cs typeface="Times New Roman"/>
              </a:rPr>
              <a:t> </a:t>
            </a:r>
            <a:r>
              <a:rPr sz="1200" spc="-5" dirty="0">
                <a:latin typeface="Times New Roman"/>
                <a:cs typeface="Times New Roman"/>
              </a:rPr>
              <a:t>execution.</a:t>
            </a:r>
            <a:endParaRPr sz="1200">
              <a:latin typeface="Times New Roman"/>
              <a:cs typeface="Times New Roman"/>
            </a:endParaRPr>
          </a:p>
          <a:p>
            <a:pPr marL="240665" marR="5715" indent="-228600" algn="just">
              <a:lnSpc>
                <a:spcPct val="103299"/>
              </a:lnSpc>
              <a:spcBef>
                <a:spcPts val="85"/>
              </a:spcBef>
              <a:buFont typeface="Symbol"/>
              <a:buChar char=""/>
              <a:tabLst>
                <a:tab pos="279400" algn="l"/>
              </a:tabLst>
            </a:pPr>
            <a:r>
              <a:rPr dirty="0"/>
              <a:t>	</a:t>
            </a:r>
            <a:r>
              <a:rPr sz="1200" spc="-5" dirty="0">
                <a:latin typeface="Times New Roman"/>
                <a:cs typeface="Times New Roman"/>
              </a:rPr>
              <a:t>An upward-pointing arrow means “depends </a:t>
            </a:r>
            <a:r>
              <a:rPr sz="1200" dirty="0">
                <a:latin typeface="Times New Roman"/>
                <a:cs typeface="Times New Roman"/>
              </a:rPr>
              <a:t>on” </a:t>
            </a:r>
            <a:r>
              <a:rPr sz="1200" spc="-5" dirty="0">
                <a:latin typeface="Times New Roman"/>
                <a:cs typeface="Times New Roman"/>
              </a:rPr>
              <a:t>and shows </a:t>
            </a:r>
            <a:r>
              <a:rPr sz="1200" dirty="0">
                <a:latin typeface="Times New Roman"/>
                <a:cs typeface="Times New Roman"/>
              </a:rPr>
              <a:t>the </a:t>
            </a:r>
            <a:r>
              <a:rPr sz="1200" spc="-5" dirty="0">
                <a:latin typeface="Times New Roman"/>
                <a:cs typeface="Times New Roman"/>
              </a:rPr>
              <a:t>information required </a:t>
            </a:r>
            <a:r>
              <a:rPr sz="1200" dirty="0">
                <a:latin typeface="Times New Roman"/>
                <a:cs typeface="Times New Roman"/>
              </a:rPr>
              <a:t>to  </a:t>
            </a:r>
            <a:r>
              <a:rPr sz="1200" spc="-5" dirty="0">
                <a:latin typeface="Times New Roman"/>
                <a:cs typeface="Times New Roman"/>
              </a:rPr>
              <a:t>complete </a:t>
            </a:r>
            <a:r>
              <a:rPr sz="1200" dirty="0">
                <a:latin typeface="Times New Roman"/>
                <a:cs typeface="Times New Roman"/>
              </a:rPr>
              <a:t>the task </a:t>
            </a:r>
            <a:r>
              <a:rPr sz="1200" spc="-5" dirty="0">
                <a:latin typeface="Times New Roman"/>
                <a:cs typeface="Times New Roman"/>
              </a:rPr>
              <a:t>shown </a:t>
            </a:r>
            <a:r>
              <a:rPr sz="1200" dirty="0">
                <a:latin typeface="Times New Roman"/>
                <a:cs typeface="Times New Roman"/>
              </a:rPr>
              <a:t>in the </a:t>
            </a:r>
            <a:r>
              <a:rPr sz="1200" spc="-5" dirty="0">
                <a:latin typeface="Times New Roman"/>
                <a:cs typeface="Times New Roman"/>
              </a:rPr>
              <a:t>rectangle at </a:t>
            </a:r>
            <a:r>
              <a:rPr sz="1200" dirty="0">
                <a:latin typeface="Times New Roman"/>
                <a:cs typeface="Times New Roman"/>
              </a:rPr>
              <a:t>the </a:t>
            </a:r>
            <a:r>
              <a:rPr sz="1200" spc="-5" dirty="0">
                <a:latin typeface="Times New Roman"/>
                <a:cs typeface="Times New Roman"/>
              </a:rPr>
              <a:t>base </a:t>
            </a:r>
            <a:r>
              <a:rPr sz="1200" dirty="0">
                <a:latin typeface="Times New Roman"/>
                <a:cs typeface="Times New Roman"/>
              </a:rPr>
              <a:t>of the model. </a:t>
            </a:r>
            <a:r>
              <a:rPr sz="1200" spc="-5" dirty="0">
                <a:latin typeface="Times New Roman"/>
                <a:cs typeface="Times New Roman"/>
              </a:rPr>
              <a:t>Figure </a:t>
            </a:r>
            <a:r>
              <a:rPr sz="1200" dirty="0">
                <a:latin typeface="Times New Roman"/>
                <a:cs typeface="Times New Roman"/>
              </a:rPr>
              <a:t>11 </a:t>
            </a:r>
            <a:r>
              <a:rPr sz="1200" spc="-5" dirty="0">
                <a:latin typeface="Times New Roman"/>
                <a:cs typeface="Times New Roman"/>
              </a:rPr>
              <a:t>therefore  shows</a:t>
            </a:r>
            <a:r>
              <a:rPr sz="1200" spc="-40" dirty="0">
                <a:latin typeface="Times New Roman"/>
                <a:cs typeface="Times New Roman"/>
              </a:rPr>
              <a:t> </a:t>
            </a:r>
            <a:r>
              <a:rPr sz="1200" dirty="0">
                <a:latin typeface="Times New Roman"/>
                <a:cs typeface="Times New Roman"/>
              </a:rPr>
              <a:t>that</a:t>
            </a:r>
            <a:r>
              <a:rPr sz="1200" spc="-35" dirty="0">
                <a:latin typeface="Times New Roman"/>
                <a:cs typeface="Times New Roman"/>
              </a:rPr>
              <a:t> </a:t>
            </a:r>
            <a:r>
              <a:rPr sz="1200" dirty="0">
                <a:latin typeface="Times New Roman"/>
                <a:cs typeface="Times New Roman"/>
              </a:rPr>
              <a:t>running</a:t>
            </a:r>
            <a:r>
              <a:rPr sz="1200" spc="-4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set</a:t>
            </a:r>
            <a:r>
              <a:rPr sz="1200" spc="-3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system</a:t>
            </a:r>
            <a:r>
              <a:rPr sz="1200" spc="-30" dirty="0">
                <a:latin typeface="Times New Roman"/>
                <a:cs typeface="Times New Roman"/>
              </a:rPr>
              <a:t> </a:t>
            </a:r>
            <a:r>
              <a:rPr sz="1200" spc="-5" dirty="0">
                <a:latin typeface="Times New Roman"/>
                <a:cs typeface="Times New Roman"/>
              </a:rPr>
              <a:t>tests</a:t>
            </a:r>
            <a:r>
              <a:rPr sz="1200" spc="-30" dirty="0">
                <a:latin typeface="Times New Roman"/>
                <a:cs typeface="Times New Roman"/>
              </a:rPr>
              <a:t> </a:t>
            </a:r>
            <a:r>
              <a:rPr sz="1200" spc="-5" dirty="0">
                <a:latin typeface="Times New Roman"/>
                <a:cs typeface="Times New Roman"/>
              </a:rPr>
              <a:t>depends</a:t>
            </a:r>
            <a:r>
              <a:rPr sz="1200" spc="-30" dirty="0">
                <a:latin typeface="Times New Roman"/>
                <a:cs typeface="Times New Roman"/>
              </a:rPr>
              <a:t> </a:t>
            </a:r>
            <a:r>
              <a:rPr sz="1200" spc="5" dirty="0">
                <a:latin typeface="Times New Roman"/>
                <a:cs typeface="Times New Roman"/>
              </a:rPr>
              <a:t>on</a:t>
            </a:r>
            <a:r>
              <a:rPr sz="1200" spc="-4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5" dirty="0">
                <a:latin typeface="Times New Roman"/>
                <a:cs typeface="Times New Roman"/>
              </a:rPr>
              <a:t>existence</a:t>
            </a:r>
            <a:r>
              <a:rPr sz="1200" spc="-4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executable</a:t>
            </a:r>
            <a:r>
              <a:rPr sz="1200" spc="-35" dirty="0">
                <a:latin typeface="Times New Roman"/>
                <a:cs typeface="Times New Roman"/>
              </a:rPr>
              <a:t> </a:t>
            </a:r>
            <a:r>
              <a:rPr sz="1200" spc="-5" dirty="0">
                <a:latin typeface="Times New Roman"/>
                <a:cs typeface="Times New Roman"/>
              </a:rPr>
              <a:t>object</a:t>
            </a:r>
            <a:r>
              <a:rPr sz="1200" spc="-30" dirty="0">
                <a:latin typeface="Times New Roman"/>
                <a:cs typeface="Times New Roman"/>
              </a:rPr>
              <a:t> </a:t>
            </a:r>
            <a:r>
              <a:rPr sz="1200" spc="-5" dirty="0">
                <a:latin typeface="Times New Roman"/>
                <a:cs typeface="Times New Roman"/>
              </a:rPr>
              <a:t>code  </a:t>
            </a:r>
            <a:r>
              <a:rPr sz="1200" dirty="0">
                <a:latin typeface="Times New Roman"/>
                <a:cs typeface="Times New Roman"/>
              </a:rPr>
              <a:t>for both the </a:t>
            </a:r>
            <a:r>
              <a:rPr sz="1200" spc="-5" dirty="0">
                <a:latin typeface="Times New Roman"/>
                <a:cs typeface="Times New Roman"/>
              </a:rPr>
              <a:t>program </a:t>
            </a:r>
            <a:r>
              <a:rPr sz="1200" dirty="0">
                <a:latin typeface="Times New Roman"/>
                <a:cs typeface="Times New Roman"/>
              </a:rPr>
              <a:t>being </a:t>
            </a:r>
            <a:r>
              <a:rPr sz="1200" spc="-5" dirty="0">
                <a:latin typeface="Times New Roman"/>
                <a:cs typeface="Times New Roman"/>
              </a:rPr>
              <a:t>tested and </a:t>
            </a:r>
            <a:r>
              <a:rPr sz="1200" dirty="0">
                <a:latin typeface="Times New Roman"/>
                <a:cs typeface="Times New Roman"/>
              </a:rPr>
              <a:t>the </a:t>
            </a:r>
            <a:r>
              <a:rPr sz="1200" spc="-5" dirty="0">
                <a:latin typeface="Times New Roman"/>
                <a:cs typeface="Times New Roman"/>
              </a:rPr>
              <a:t>system</a:t>
            </a:r>
            <a:r>
              <a:rPr sz="1200" spc="5" dirty="0">
                <a:latin typeface="Times New Roman"/>
                <a:cs typeface="Times New Roman"/>
              </a:rPr>
              <a:t> </a:t>
            </a:r>
            <a:r>
              <a:rPr sz="1200" spc="-5" dirty="0">
                <a:latin typeface="Times New Roman"/>
                <a:cs typeface="Times New Roman"/>
              </a:rPr>
              <a:t>tests.</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157</a:t>
            </a:fld>
            <a:endParaRPr dirty="0"/>
          </a:p>
        </p:txBody>
      </p:sp>
    </p:spTree>
    <p:extLst>
      <p:ext uri="{BB962C8B-B14F-4D97-AF65-F5344CB8AC3E}">
        <p14:creationId xmlns:p14="http://schemas.microsoft.com/office/powerpoint/2010/main" val="111155582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8906"/>
            <a:ext cx="5970270" cy="2912745"/>
          </a:xfrm>
          <a:prstGeom prst="rect">
            <a:avLst/>
          </a:prstGeom>
        </p:spPr>
        <p:txBody>
          <a:bodyPr vert="horz" wrap="square" lIns="0" tIns="6350" rIns="0" bIns="0" rtlCol="0">
            <a:spAutoFit/>
          </a:bodyPr>
          <a:lstStyle/>
          <a:p>
            <a:pPr marL="469265" marR="12065" indent="-228600" algn="just">
              <a:lnSpc>
                <a:spcPct val="103299"/>
              </a:lnSpc>
              <a:spcBef>
                <a:spcPts val="50"/>
              </a:spcBef>
              <a:buFont typeface="Symbol"/>
              <a:buChar char=""/>
              <a:tabLst>
                <a:tab pos="469900" algn="l"/>
              </a:tabLst>
            </a:pPr>
            <a:r>
              <a:rPr sz="1200" spc="-10" dirty="0">
                <a:latin typeface="Times New Roman"/>
                <a:cs typeface="Times New Roman"/>
              </a:rPr>
              <a:t>In </a:t>
            </a:r>
            <a:r>
              <a:rPr sz="1200" dirty="0">
                <a:latin typeface="Times New Roman"/>
                <a:cs typeface="Times New Roman"/>
              </a:rPr>
              <a:t>turn, these depend on the source code for the </a:t>
            </a:r>
            <a:r>
              <a:rPr sz="1200" spc="-5" dirty="0">
                <a:latin typeface="Times New Roman"/>
                <a:cs typeface="Times New Roman"/>
              </a:rPr>
              <a:t>system and </a:t>
            </a:r>
            <a:r>
              <a:rPr sz="1200" dirty="0">
                <a:latin typeface="Times New Roman"/>
                <a:cs typeface="Times New Roman"/>
              </a:rPr>
              <a:t>the tests that are </a:t>
            </a:r>
            <a:r>
              <a:rPr sz="1200" spc="-5" dirty="0">
                <a:latin typeface="Times New Roman"/>
                <a:cs typeface="Times New Roman"/>
              </a:rPr>
              <a:t>compiled </a:t>
            </a:r>
            <a:r>
              <a:rPr sz="1200" dirty="0">
                <a:latin typeface="Times New Roman"/>
                <a:cs typeface="Times New Roman"/>
              </a:rPr>
              <a:t>to  </a:t>
            </a:r>
            <a:r>
              <a:rPr sz="1200" spc="-5" dirty="0">
                <a:latin typeface="Times New Roman"/>
                <a:cs typeface="Times New Roman"/>
              </a:rPr>
              <a:t>create </a:t>
            </a:r>
            <a:r>
              <a:rPr sz="1200" dirty="0">
                <a:latin typeface="Times New Roman"/>
                <a:cs typeface="Times New Roman"/>
              </a:rPr>
              <a:t>the </a:t>
            </a:r>
            <a:r>
              <a:rPr sz="1200" spc="-5" dirty="0">
                <a:latin typeface="Times New Roman"/>
                <a:cs typeface="Times New Roman"/>
              </a:rPr>
              <a:t>object</a:t>
            </a:r>
            <a:r>
              <a:rPr sz="1200" spc="5" dirty="0">
                <a:latin typeface="Times New Roman"/>
                <a:cs typeface="Times New Roman"/>
              </a:rPr>
              <a:t> </a:t>
            </a:r>
            <a:r>
              <a:rPr sz="1200" spc="-5" dirty="0">
                <a:latin typeface="Times New Roman"/>
                <a:cs typeface="Times New Roman"/>
              </a:rPr>
              <a:t>code.</a:t>
            </a:r>
            <a:endParaRPr sz="1200">
              <a:latin typeface="Times New Roman"/>
              <a:cs typeface="Times New Roman"/>
            </a:endParaRPr>
          </a:p>
          <a:p>
            <a:pPr marL="469265" marR="7620" indent="-228600" algn="just">
              <a:lnSpc>
                <a:spcPct val="103600"/>
              </a:lnSpc>
              <a:spcBef>
                <a:spcPts val="80"/>
              </a:spcBef>
              <a:buFont typeface="Symbol"/>
              <a:buChar char=""/>
              <a:tabLst>
                <a:tab pos="469900" algn="l"/>
              </a:tabLst>
            </a:pPr>
            <a:r>
              <a:rPr sz="1200" dirty="0">
                <a:latin typeface="Times New Roman"/>
                <a:cs typeface="Times New Roman"/>
              </a:rPr>
              <a:t>The </a:t>
            </a:r>
            <a:r>
              <a:rPr sz="1200" spc="-5" dirty="0">
                <a:latin typeface="Times New Roman"/>
                <a:cs typeface="Times New Roman"/>
              </a:rPr>
              <a:t>first </a:t>
            </a:r>
            <a:r>
              <a:rPr sz="1200" dirty="0">
                <a:latin typeface="Times New Roman"/>
                <a:cs typeface="Times New Roman"/>
              </a:rPr>
              <a:t>time </a:t>
            </a:r>
            <a:r>
              <a:rPr sz="1200" spc="-5" dirty="0">
                <a:latin typeface="Times New Roman"/>
                <a:cs typeface="Times New Roman"/>
              </a:rPr>
              <a:t>we integrate </a:t>
            </a:r>
            <a:r>
              <a:rPr sz="1200" dirty="0">
                <a:latin typeface="Times New Roman"/>
                <a:cs typeface="Times New Roman"/>
              </a:rPr>
              <a:t>a </a:t>
            </a:r>
            <a:r>
              <a:rPr sz="1200" spc="-5" dirty="0">
                <a:latin typeface="Times New Roman"/>
                <a:cs typeface="Times New Roman"/>
              </a:rPr>
              <a:t>system, </a:t>
            </a:r>
            <a:r>
              <a:rPr sz="1200" dirty="0">
                <a:latin typeface="Times New Roman"/>
                <a:cs typeface="Times New Roman"/>
              </a:rPr>
              <a:t>the </a:t>
            </a:r>
            <a:r>
              <a:rPr sz="1200" spc="-5" dirty="0">
                <a:latin typeface="Times New Roman"/>
                <a:cs typeface="Times New Roman"/>
              </a:rPr>
              <a:t>incremental </a:t>
            </a:r>
            <a:r>
              <a:rPr sz="1200" dirty="0">
                <a:latin typeface="Times New Roman"/>
                <a:cs typeface="Times New Roman"/>
              </a:rPr>
              <a:t>build system </a:t>
            </a:r>
            <a:r>
              <a:rPr sz="1200" spc="-5" dirty="0">
                <a:latin typeface="Times New Roman"/>
                <a:cs typeface="Times New Roman"/>
              </a:rPr>
              <a:t>compiles all </a:t>
            </a:r>
            <a:r>
              <a:rPr sz="1200" dirty="0">
                <a:latin typeface="Times New Roman"/>
                <a:cs typeface="Times New Roman"/>
              </a:rPr>
              <a:t>the source  </a:t>
            </a:r>
            <a:r>
              <a:rPr sz="1200" spc="-5" dirty="0">
                <a:latin typeface="Times New Roman"/>
                <a:cs typeface="Times New Roman"/>
              </a:rPr>
              <a:t>code files and </a:t>
            </a:r>
            <a:r>
              <a:rPr sz="1200" dirty="0">
                <a:latin typeface="Times New Roman"/>
                <a:cs typeface="Times New Roman"/>
              </a:rPr>
              <a:t>executable test </a:t>
            </a:r>
            <a:r>
              <a:rPr sz="1200" spc="-5" dirty="0">
                <a:latin typeface="Times New Roman"/>
                <a:cs typeface="Times New Roman"/>
              </a:rPr>
              <a:t>files. </a:t>
            </a:r>
            <a:r>
              <a:rPr sz="1200" spc="-10" dirty="0">
                <a:latin typeface="Times New Roman"/>
                <a:cs typeface="Times New Roman"/>
              </a:rPr>
              <a:t>It </a:t>
            </a:r>
            <a:r>
              <a:rPr sz="1200" spc="-5" dirty="0">
                <a:latin typeface="Times New Roman"/>
                <a:cs typeface="Times New Roman"/>
              </a:rPr>
              <a:t>creates </a:t>
            </a:r>
            <a:r>
              <a:rPr sz="1200" dirty="0">
                <a:latin typeface="Times New Roman"/>
                <a:cs typeface="Times New Roman"/>
              </a:rPr>
              <a:t>their </a:t>
            </a:r>
            <a:r>
              <a:rPr sz="1200" spc="-5" dirty="0">
                <a:latin typeface="Times New Roman"/>
                <a:cs typeface="Times New Roman"/>
              </a:rPr>
              <a:t>object code </a:t>
            </a:r>
            <a:r>
              <a:rPr sz="1200" dirty="0">
                <a:latin typeface="Times New Roman"/>
                <a:cs typeface="Times New Roman"/>
              </a:rPr>
              <a:t>equivalents, </a:t>
            </a:r>
            <a:r>
              <a:rPr sz="1200" spc="-5" dirty="0">
                <a:latin typeface="Times New Roman"/>
                <a:cs typeface="Times New Roman"/>
              </a:rPr>
              <a:t>and </a:t>
            </a:r>
            <a:r>
              <a:rPr sz="1200" dirty="0">
                <a:latin typeface="Times New Roman"/>
                <a:cs typeface="Times New Roman"/>
              </a:rPr>
              <a:t>the  </a:t>
            </a:r>
            <a:r>
              <a:rPr sz="1200" spc="-5" dirty="0">
                <a:latin typeface="Times New Roman"/>
                <a:cs typeface="Times New Roman"/>
              </a:rPr>
              <a:t>executable tests are </a:t>
            </a:r>
            <a:r>
              <a:rPr sz="1200" dirty="0">
                <a:latin typeface="Times New Roman"/>
                <a:cs typeface="Times New Roman"/>
              </a:rPr>
              <a:t>run. </a:t>
            </a:r>
            <a:r>
              <a:rPr sz="1200" spc="-5" dirty="0">
                <a:latin typeface="Times New Roman"/>
                <a:cs typeface="Times New Roman"/>
              </a:rPr>
              <a:t>Subsequently, </a:t>
            </a:r>
            <a:r>
              <a:rPr sz="1200" dirty="0">
                <a:latin typeface="Times New Roman"/>
                <a:cs typeface="Times New Roman"/>
              </a:rPr>
              <a:t>however, </a:t>
            </a:r>
            <a:r>
              <a:rPr sz="1200" spc="-5" dirty="0">
                <a:latin typeface="Times New Roman"/>
                <a:cs typeface="Times New Roman"/>
              </a:rPr>
              <a:t>object </a:t>
            </a:r>
            <a:r>
              <a:rPr sz="1200" dirty="0">
                <a:latin typeface="Times New Roman"/>
                <a:cs typeface="Times New Roman"/>
              </a:rPr>
              <a:t>code </a:t>
            </a:r>
            <a:r>
              <a:rPr sz="1200" spc="-5" dirty="0">
                <a:latin typeface="Times New Roman"/>
                <a:cs typeface="Times New Roman"/>
              </a:rPr>
              <a:t>files </a:t>
            </a:r>
            <a:r>
              <a:rPr sz="1200" dirty="0">
                <a:latin typeface="Times New Roman"/>
                <a:cs typeface="Times New Roman"/>
              </a:rPr>
              <a:t>are </a:t>
            </a:r>
            <a:r>
              <a:rPr sz="1200" spc="-5" dirty="0">
                <a:latin typeface="Times New Roman"/>
                <a:cs typeface="Times New Roman"/>
              </a:rPr>
              <a:t>created </a:t>
            </a:r>
            <a:r>
              <a:rPr sz="1200" spc="5" dirty="0">
                <a:latin typeface="Times New Roman"/>
                <a:cs typeface="Times New Roman"/>
              </a:rPr>
              <a:t>only </a:t>
            </a:r>
            <a:r>
              <a:rPr sz="1200" dirty="0">
                <a:latin typeface="Times New Roman"/>
                <a:cs typeface="Times New Roman"/>
              </a:rPr>
              <a:t>for</a:t>
            </a:r>
            <a:r>
              <a:rPr sz="1200" spc="-195" dirty="0">
                <a:latin typeface="Times New Roman"/>
                <a:cs typeface="Times New Roman"/>
              </a:rPr>
              <a:t> </a:t>
            </a:r>
            <a:r>
              <a:rPr sz="1200" dirty="0">
                <a:latin typeface="Times New Roman"/>
                <a:cs typeface="Times New Roman"/>
              </a:rPr>
              <a:t>new  </a:t>
            </a:r>
            <a:r>
              <a:rPr sz="1200" spc="-5" dirty="0">
                <a:latin typeface="Times New Roman"/>
                <a:cs typeface="Times New Roman"/>
              </a:rPr>
              <a:t>and modified tests </a:t>
            </a:r>
            <a:r>
              <a:rPr sz="1200" dirty="0">
                <a:latin typeface="Times New Roman"/>
                <a:cs typeface="Times New Roman"/>
              </a:rPr>
              <a:t>and for </a:t>
            </a:r>
            <a:r>
              <a:rPr sz="1200" spc="-5" dirty="0">
                <a:latin typeface="Times New Roman"/>
                <a:cs typeface="Times New Roman"/>
              </a:rPr>
              <a:t>source code files </a:t>
            </a:r>
            <a:r>
              <a:rPr sz="1200" dirty="0">
                <a:latin typeface="Times New Roman"/>
                <a:cs typeface="Times New Roman"/>
              </a:rPr>
              <a:t>that have been</a:t>
            </a:r>
            <a:r>
              <a:rPr sz="1200" spc="35" dirty="0">
                <a:latin typeface="Times New Roman"/>
                <a:cs typeface="Times New Roman"/>
              </a:rPr>
              <a:t> </a:t>
            </a:r>
            <a:r>
              <a:rPr sz="1200" spc="-5" dirty="0">
                <a:latin typeface="Times New Roman"/>
                <a:cs typeface="Times New Roman"/>
              </a:rPr>
              <a:t>modified.</a:t>
            </a:r>
            <a:endParaRPr sz="1200">
              <a:latin typeface="Times New Roman"/>
              <a:cs typeface="Times New Roman"/>
            </a:endParaRPr>
          </a:p>
          <a:p>
            <a:pPr>
              <a:lnSpc>
                <a:spcPct val="100000"/>
              </a:lnSpc>
            </a:pPr>
            <a:endParaRPr sz="1300">
              <a:latin typeface="Times New Roman"/>
              <a:cs typeface="Times New Roman"/>
            </a:endParaRPr>
          </a:p>
          <a:p>
            <a:pPr marL="241300" lvl="1" indent="-228600">
              <a:lnSpc>
                <a:spcPct val="100000"/>
              </a:lnSpc>
              <a:spcBef>
                <a:spcPts val="860"/>
              </a:spcBef>
              <a:buAutoNum type="arabicPeriod" startAt="2"/>
              <a:tabLst>
                <a:tab pos="241300" algn="l"/>
              </a:tabLst>
            </a:pPr>
            <a:r>
              <a:rPr sz="1200" b="1" u="heavy" spc="-5" dirty="0">
                <a:uFill>
                  <a:solidFill>
                    <a:srgbClr val="000000"/>
                  </a:solidFill>
                </a:uFill>
                <a:latin typeface="Times New Roman"/>
                <a:cs typeface="Times New Roman"/>
              </a:rPr>
              <a:t>Continuous delivery and deployment</a:t>
            </a:r>
            <a:endParaRPr sz="1200">
              <a:latin typeface="Times New Roman"/>
              <a:cs typeface="Times New Roman"/>
            </a:endParaRPr>
          </a:p>
          <a:p>
            <a:pPr marL="469265" marR="5080" lvl="2" indent="-228600">
              <a:lnSpc>
                <a:spcPct val="104200"/>
              </a:lnSpc>
              <a:spcBef>
                <a:spcPts val="850"/>
              </a:spcBef>
              <a:buFont typeface="Symbol"/>
              <a:buChar char=""/>
              <a:tabLst>
                <a:tab pos="469265" algn="l"/>
                <a:tab pos="469900" algn="l"/>
              </a:tabLst>
            </a:pPr>
            <a:r>
              <a:rPr sz="1200" dirty="0">
                <a:latin typeface="Times New Roman"/>
                <a:cs typeface="Times New Roman"/>
              </a:rPr>
              <a:t>Continuous </a:t>
            </a:r>
            <a:r>
              <a:rPr sz="1200" spc="-5" dirty="0">
                <a:latin typeface="Times New Roman"/>
                <a:cs typeface="Times New Roman"/>
              </a:rPr>
              <a:t>delivery </a:t>
            </a:r>
            <a:r>
              <a:rPr sz="1200" dirty="0">
                <a:latin typeface="Times New Roman"/>
                <a:cs typeface="Times New Roman"/>
              </a:rPr>
              <a:t>means that, </a:t>
            </a:r>
            <a:r>
              <a:rPr sz="1200" spc="-5" dirty="0">
                <a:latin typeface="Times New Roman"/>
                <a:cs typeface="Times New Roman"/>
              </a:rPr>
              <a:t>after </a:t>
            </a:r>
            <a:r>
              <a:rPr sz="1200" dirty="0">
                <a:latin typeface="Times New Roman"/>
                <a:cs typeface="Times New Roman"/>
              </a:rPr>
              <a:t>making </a:t>
            </a:r>
            <a:r>
              <a:rPr sz="1200" spc="-5" dirty="0">
                <a:latin typeface="Times New Roman"/>
                <a:cs typeface="Times New Roman"/>
              </a:rPr>
              <a:t>changes </a:t>
            </a:r>
            <a:r>
              <a:rPr sz="1200" dirty="0">
                <a:latin typeface="Times New Roman"/>
                <a:cs typeface="Times New Roman"/>
              </a:rPr>
              <a:t>to a </a:t>
            </a:r>
            <a:r>
              <a:rPr sz="1200" spc="-5" dirty="0">
                <a:latin typeface="Times New Roman"/>
                <a:cs typeface="Times New Roman"/>
              </a:rPr>
              <a:t>system, we ensure </a:t>
            </a:r>
            <a:r>
              <a:rPr sz="1200" dirty="0">
                <a:latin typeface="Times New Roman"/>
                <a:cs typeface="Times New Roman"/>
              </a:rPr>
              <a:t>that the  </a:t>
            </a:r>
            <a:r>
              <a:rPr sz="1200" spc="-5" dirty="0">
                <a:latin typeface="Times New Roman"/>
                <a:cs typeface="Times New Roman"/>
              </a:rPr>
              <a:t>changed system is </a:t>
            </a:r>
            <a:r>
              <a:rPr sz="1200" dirty="0">
                <a:latin typeface="Times New Roman"/>
                <a:cs typeface="Times New Roman"/>
              </a:rPr>
              <a:t>ready for delivery to</a:t>
            </a:r>
            <a:r>
              <a:rPr sz="1200" spc="-40" dirty="0">
                <a:latin typeface="Times New Roman"/>
                <a:cs typeface="Times New Roman"/>
              </a:rPr>
              <a:t> </a:t>
            </a:r>
            <a:r>
              <a:rPr sz="1200" dirty="0">
                <a:latin typeface="Times New Roman"/>
                <a:cs typeface="Times New Roman"/>
              </a:rPr>
              <a:t>customers.</a:t>
            </a:r>
            <a:endParaRPr sz="1200">
              <a:latin typeface="Times New Roman"/>
              <a:cs typeface="Times New Roman"/>
            </a:endParaRPr>
          </a:p>
          <a:p>
            <a:pPr marL="469265" marR="7620" lvl="2" indent="-228600">
              <a:lnSpc>
                <a:spcPct val="103299"/>
              </a:lnSpc>
              <a:spcBef>
                <a:spcPts val="85"/>
              </a:spcBef>
              <a:buFont typeface="Symbol"/>
              <a:buChar char=""/>
              <a:tabLst>
                <a:tab pos="507365" algn="l"/>
                <a:tab pos="508000" algn="l"/>
              </a:tabLst>
            </a:pPr>
            <a:r>
              <a:rPr dirty="0"/>
              <a:t>	</a:t>
            </a:r>
            <a:r>
              <a:rPr sz="1200" dirty="0">
                <a:latin typeface="Times New Roman"/>
                <a:cs typeface="Times New Roman"/>
              </a:rPr>
              <a:t>This </a:t>
            </a:r>
            <a:r>
              <a:rPr sz="1200" spc="-5" dirty="0">
                <a:latin typeface="Times New Roman"/>
                <a:cs typeface="Times New Roman"/>
              </a:rPr>
              <a:t>means </a:t>
            </a:r>
            <a:r>
              <a:rPr sz="1200" dirty="0">
                <a:latin typeface="Times New Roman"/>
                <a:cs typeface="Times New Roman"/>
              </a:rPr>
              <a:t>that </a:t>
            </a:r>
            <a:r>
              <a:rPr sz="1200" spc="-10" dirty="0">
                <a:latin typeface="Times New Roman"/>
                <a:cs typeface="Times New Roman"/>
              </a:rPr>
              <a:t>you </a:t>
            </a:r>
            <a:r>
              <a:rPr sz="1200" dirty="0">
                <a:latin typeface="Times New Roman"/>
                <a:cs typeface="Times New Roman"/>
              </a:rPr>
              <a:t>have to test it in a production environment to make sure that  </a:t>
            </a:r>
            <a:r>
              <a:rPr sz="1200" spc="-5" dirty="0">
                <a:latin typeface="Times New Roman"/>
                <a:cs typeface="Times New Roman"/>
              </a:rPr>
              <a:t>environmental factors </a:t>
            </a:r>
            <a:r>
              <a:rPr sz="1200" dirty="0">
                <a:latin typeface="Times New Roman"/>
                <a:cs typeface="Times New Roman"/>
              </a:rPr>
              <a:t>do not </a:t>
            </a:r>
            <a:r>
              <a:rPr sz="1200" spc="-5" dirty="0">
                <a:latin typeface="Times New Roman"/>
                <a:cs typeface="Times New Roman"/>
              </a:rPr>
              <a:t>cause system </a:t>
            </a:r>
            <a:r>
              <a:rPr sz="1200" dirty="0">
                <a:latin typeface="Times New Roman"/>
                <a:cs typeface="Times New Roman"/>
              </a:rPr>
              <a:t>failures or </a:t>
            </a:r>
            <a:r>
              <a:rPr sz="1200" spc="-5" dirty="0">
                <a:latin typeface="Times New Roman"/>
                <a:cs typeface="Times New Roman"/>
              </a:rPr>
              <a:t>slow down its</a:t>
            </a:r>
            <a:r>
              <a:rPr sz="1200" spc="80" dirty="0">
                <a:latin typeface="Times New Roman"/>
                <a:cs typeface="Times New Roman"/>
              </a:rPr>
              <a:t> </a:t>
            </a:r>
            <a:r>
              <a:rPr sz="1200" spc="-5" dirty="0">
                <a:latin typeface="Times New Roman"/>
                <a:cs typeface="Times New Roman"/>
              </a:rPr>
              <a:t>performance.</a:t>
            </a:r>
            <a:endParaRPr sz="1200">
              <a:latin typeface="Times New Roman"/>
              <a:cs typeface="Times New Roman"/>
            </a:endParaRPr>
          </a:p>
          <a:p>
            <a:pPr marL="469265" marR="10795" lvl="2" indent="-228600">
              <a:lnSpc>
                <a:spcPct val="102499"/>
              </a:lnSpc>
              <a:spcBef>
                <a:spcPts val="100"/>
              </a:spcBef>
              <a:buFont typeface="Symbol"/>
              <a:buChar char=""/>
              <a:tabLst>
                <a:tab pos="469265" algn="l"/>
                <a:tab pos="469900" algn="l"/>
              </a:tabLst>
            </a:pPr>
            <a:r>
              <a:rPr sz="1200" dirty="0">
                <a:latin typeface="Times New Roman"/>
                <a:cs typeface="Times New Roman"/>
              </a:rPr>
              <a:t>Continuous </a:t>
            </a:r>
            <a:r>
              <a:rPr sz="1200" spc="-5" dirty="0">
                <a:latin typeface="Times New Roman"/>
                <a:cs typeface="Times New Roman"/>
              </a:rPr>
              <a:t>delivery </a:t>
            </a:r>
            <a:r>
              <a:rPr sz="1200" dirty="0">
                <a:latin typeface="Times New Roman"/>
                <a:cs typeface="Times New Roman"/>
              </a:rPr>
              <a:t>does not </a:t>
            </a:r>
            <a:r>
              <a:rPr sz="1200" spc="-5" dirty="0">
                <a:latin typeface="Times New Roman"/>
                <a:cs typeface="Times New Roman"/>
              </a:rPr>
              <a:t>mean </a:t>
            </a:r>
            <a:r>
              <a:rPr sz="1200" dirty="0">
                <a:latin typeface="Times New Roman"/>
                <a:cs typeface="Times New Roman"/>
              </a:rPr>
              <a:t>that the </a:t>
            </a:r>
            <a:r>
              <a:rPr sz="1200" spc="-5" dirty="0">
                <a:latin typeface="Times New Roman"/>
                <a:cs typeface="Times New Roman"/>
              </a:rPr>
              <a:t>software </a:t>
            </a:r>
            <a:r>
              <a:rPr sz="1200" dirty="0">
                <a:latin typeface="Times New Roman"/>
                <a:cs typeface="Times New Roman"/>
              </a:rPr>
              <a:t>will necessarily be </a:t>
            </a:r>
            <a:r>
              <a:rPr sz="1200" spc="-5" dirty="0">
                <a:latin typeface="Times New Roman"/>
                <a:cs typeface="Times New Roman"/>
              </a:rPr>
              <a:t>released  </a:t>
            </a:r>
            <a:r>
              <a:rPr sz="1200" dirty="0">
                <a:latin typeface="Times New Roman"/>
                <a:cs typeface="Times New Roman"/>
              </a:rPr>
              <a:t>immediately to </a:t>
            </a:r>
            <a:r>
              <a:rPr sz="1200" spc="-5" dirty="0">
                <a:latin typeface="Times New Roman"/>
                <a:cs typeface="Times New Roman"/>
              </a:rPr>
              <a:t>users </a:t>
            </a:r>
            <a:r>
              <a:rPr sz="1200" dirty="0">
                <a:latin typeface="Times New Roman"/>
                <a:cs typeface="Times New Roman"/>
              </a:rPr>
              <a:t>for</a:t>
            </a:r>
            <a:r>
              <a:rPr sz="1200" spc="-20"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p:txBody>
      </p:sp>
      <p:sp>
        <p:nvSpPr>
          <p:cNvPr id="5" name="object 5"/>
          <p:cNvSpPr/>
          <p:nvPr/>
        </p:nvSpPr>
        <p:spPr>
          <a:xfrm>
            <a:off x="914400" y="4212590"/>
            <a:ext cx="6134100" cy="24384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130604" y="6931532"/>
            <a:ext cx="5737860" cy="1475105"/>
          </a:xfrm>
          <a:prstGeom prst="rect">
            <a:avLst/>
          </a:prstGeom>
        </p:spPr>
        <p:txBody>
          <a:bodyPr vert="horz" wrap="square" lIns="0" tIns="12700" rIns="0" bIns="0" rtlCol="0">
            <a:spAutoFit/>
          </a:bodyPr>
          <a:lstStyle/>
          <a:p>
            <a:pPr marL="697865">
              <a:lnSpc>
                <a:spcPct val="100000"/>
              </a:lnSpc>
              <a:spcBef>
                <a:spcPts val="100"/>
              </a:spcBef>
            </a:pPr>
            <a:r>
              <a:rPr sz="1200" b="1" u="heavy" spc="-5" dirty="0">
                <a:uFill>
                  <a:solidFill>
                    <a:srgbClr val="000000"/>
                  </a:solidFill>
                </a:uFill>
                <a:latin typeface="Times New Roman"/>
                <a:cs typeface="Times New Roman"/>
              </a:rPr>
              <a:t>Figure </a:t>
            </a:r>
            <a:r>
              <a:rPr sz="1200" b="1" u="heavy" dirty="0">
                <a:uFill>
                  <a:solidFill>
                    <a:srgbClr val="000000"/>
                  </a:solidFill>
                </a:uFill>
                <a:latin typeface="Times New Roman"/>
                <a:cs typeface="Times New Roman"/>
              </a:rPr>
              <a:t>12 </a:t>
            </a:r>
            <a:r>
              <a:rPr sz="1200" b="1" u="heavy" spc="-5" dirty="0">
                <a:uFill>
                  <a:solidFill>
                    <a:srgbClr val="000000"/>
                  </a:solidFill>
                </a:uFill>
                <a:latin typeface="Times New Roman"/>
                <a:cs typeface="Times New Roman"/>
              </a:rPr>
              <a:t>Continuous delivery and</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deployment</a:t>
            </a:r>
            <a:endParaRPr sz="1200">
              <a:latin typeface="Times New Roman"/>
              <a:cs typeface="Times New Roman"/>
            </a:endParaRPr>
          </a:p>
          <a:p>
            <a:pPr marL="240665" marR="5080" indent="-228600">
              <a:lnSpc>
                <a:spcPct val="103499"/>
              </a:lnSpc>
              <a:spcBef>
                <a:spcPts val="869"/>
              </a:spcBef>
              <a:buFont typeface="Symbol"/>
              <a:buChar char=""/>
              <a:tabLst>
                <a:tab pos="240665" algn="l"/>
                <a:tab pos="241300" algn="l"/>
              </a:tabLst>
            </a:pPr>
            <a:r>
              <a:rPr sz="1200" spc="-5" dirty="0">
                <a:latin typeface="Times New Roman"/>
                <a:cs typeface="Times New Roman"/>
              </a:rPr>
              <a:t>Figure</a:t>
            </a:r>
            <a:r>
              <a:rPr sz="1200" spc="-30" dirty="0">
                <a:latin typeface="Times New Roman"/>
                <a:cs typeface="Times New Roman"/>
              </a:rPr>
              <a:t> </a:t>
            </a:r>
            <a:r>
              <a:rPr sz="1200" dirty="0">
                <a:latin typeface="Times New Roman"/>
                <a:cs typeface="Times New Roman"/>
              </a:rPr>
              <a:t>12</a:t>
            </a:r>
            <a:r>
              <a:rPr sz="1200" spc="-20" dirty="0">
                <a:latin typeface="Times New Roman"/>
                <a:cs typeface="Times New Roman"/>
              </a:rPr>
              <a:t> </a:t>
            </a:r>
            <a:r>
              <a:rPr sz="1200" spc="-5" dirty="0">
                <a:latin typeface="Times New Roman"/>
                <a:cs typeface="Times New Roman"/>
              </a:rPr>
              <a:t>illustrates</a:t>
            </a:r>
            <a:r>
              <a:rPr sz="1200" spc="-2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summarized</a:t>
            </a:r>
            <a:r>
              <a:rPr sz="1200" spc="-20" dirty="0">
                <a:latin typeface="Times New Roman"/>
                <a:cs typeface="Times New Roman"/>
              </a:rPr>
              <a:t> </a:t>
            </a:r>
            <a:r>
              <a:rPr sz="1200" spc="-5" dirty="0">
                <a:latin typeface="Times New Roman"/>
                <a:cs typeface="Times New Roman"/>
              </a:rPr>
              <a:t>version</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this</a:t>
            </a:r>
            <a:r>
              <a:rPr sz="1200" spc="-45" dirty="0">
                <a:latin typeface="Times New Roman"/>
                <a:cs typeface="Times New Roman"/>
              </a:rPr>
              <a:t> </a:t>
            </a:r>
            <a:r>
              <a:rPr sz="1200" spc="-5" dirty="0">
                <a:latin typeface="Times New Roman"/>
                <a:cs typeface="Times New Roman"/>
              </a:rPr>
              <a:t>deployment</a:t>
            </a:r>
            <a:r>
              <a:rPr sz="1200" spc="-15" dirty="0">
                <a:latin typeface="Times New Roman"/>
                <a:cs typeface="Times New Roman"/>
              </a:rPr>
              <a:t> </a:t>
            </a:r>
            <a:r>
              <a:rPr sz="1200" dirty="0">
                <a:latin typeface="Times New Roman"/>
                <a:cs typeface="Times New Roman"/>
              </a:rPr>
              <a:t>pipeline,</a:t>
            </a:r>
            <a:r>
              <a:rPr sz="1200" spc="-25" dirty="0">
                <a:latin typeface="Times New Roman"/>
                <a:cs typeface="Times New Roman"/>
              </a:rPr>
              <a:t> </a:t>
            </a:r>
            <a:r>
              <a:rPr sz="1200" dirty="0">
                <a:latin typeface="Times New Roman"/>
                <a:cs typeface="Times New Roman"/>
              </a:rPr>
              <a:t>showing</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stages  involved </a:t>
            </a:r>
            <a:r>
              <a:rPr sz="1200" dirty="0">
                <a:latin typeface="Times New Roman"/>
                <a:cs typeface="Times New Roman"/>
              </a:rPr>
              <a:t>in continuous delivery </a:t>
            </a:r>
            <a:r>
              <a:rPr sz="1200" spc="-5" dirty="0">
                <a:latin typeface="Times New Roman"/>
                <a:cs typeface="Times New Roman"/>
              </a:rPr>
              <a:t>and</a:t>
            </a:r>
            <a:r>
              <a:rPr sz="1200" spc="-20"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a:p>
            <a:pPr marL="240665" marR="7620" indent="-228600">
              <a:lnSpc>
                <a:spcPct val="103299"/>
              </a:lnSpc>
              <a:spcBef>
                <a:spcPts val="85"/>
              </a:spcBef>
              <a:buFont typeface="Symbol"/>
              <a:buChar char=""/>
              <a:tabLst>
                <a:tab pos="278765" algn="l"/>
                <a:tab pos="279400" algn="l"/>
              </a:tabLst>
            </a:pPr>
            <a:r>
              <a:rPr dirty="0"/>
              <a:t>	</a:t>
            </a:r>
            <a:r>
              <a:rPr sz="1200" spc="-5" dirty="0">
                <a:latin typeface="Times New Roman"/>
                <a:cs typeface="Times New Roman"/>
              </a:rPr>
              <a:t>After initial integration testing, </a:t>
            </a:r>
            <a:r>
              <a:rPr sz="1200" dirty="0">
                <a:latin typeface="Times New Roman"/>
                <a:cs typeface="Times New Roman"/>
              </a:rPr>
              <a:t>a </a:t>
            </a:r>
            <a:r>
              <a:rPr sz="1200" spc="-5" dirty="0">
                <a:latin typeface="Times New Roman"/>
                <a:cs typeface="Times New Roman"/>
              </a:rPr>
              <a:t>staged </a:t>
            </a:r>
            <a:r>
              <a:rPr sz="1200" dirty="0">
                <a:latin typeface="Times New Roman"/>
                <a:cs typeface="Times New Roman"/>
              </a:rPr>
              <a:t>test environment </a:t>
            </a:r>
            <a:r>
              <a:rPr sz="1200" spc="-5" dirty="0">
                <a:latin typeface="Times New Roman"/>
                <a:cs typeface="Times New Roman"/>
              </a:rPr>
              <a:t>is created. </a:t>
            </a:r>
            <a:r>
              <a:rPr sz="1200" dirty="0">
                <a:latin typeface="Times New Roman"/>
                <a:cs typeface="Times New Roman"/>
              </a:rPr>
              <a:t>This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replica </a:t>
            </a:r>
            <a:r>
              <a:rPr sz="1200" dirty="0">
                <a:latin typeface="Times New Roman"/>
                <a:cs typeface="Times New Roman"/>
              </a:rPr>
              <a:t>of  the </a:t>
            </a:r>
            <a:r>
              <a:rPr sz="1200" spc="-5" dirty="0">
                <a:latin typeface="Times New Roman"/>
                <a:cs typeface="Times New Roman"/>
              </a:rPr>
              <a:t>actual </a:t>
            </a:r>
            <a:r>
              <a:rPr sz="1200" dirty="0">
                <a:latin typeface="Times New Roman"/>
                <a:cs typeface="Times New Roman"/>
              </a:rPr>
              <a:t>production environment in </a:t>
            </a:r>
            <a:r>
              <a:rPr sz="1200" spc="-5" dirty="0">
                <a:latin typeface="Times New Roman"/>
                <a:cs typeface="Times New Roman"/>
              </a:rPr>
              <a:t>which </a:t>
            </a:r>
            <a:r>
              <a:rPr sz="1200" dirty="0">
                <a:latin typeface="Times New Roman"/>
                <a:cs typeface="Times New Roman"/>
              </a:rPr>
              <a:t>the </a:t>
            </a:r>
            <a:r>
              <a:rPr sz="1200" spc="-5" dirty="0">
                <a:latin typeface="Times New Roman"/>
                <a:cs typeface="Times New Roman"/>
              </a:rPr>
              <a:t>system </a:t>
            </a:r>
            <a:r>
              <a:rPr sz="1200" dirty="0">
                <a:latin typeface="Times New Roman"/>
                <a:cs typeface="Times New Roman"/>
              </a:rPr>
              <a:t>will</a:t>
            </a:r>
            <a:r>
              <a:rPr sz="1200" spc="5" dirty="0">
                <a:latin typeface="Times New Roman"/>
                <a:cs typeface="Times New Roman"/>
              </a:rPr>
              <a:t> </a:t>
            </a:r>
            <a:r>
              <a:rPr sz="1200" dirty="0">
                <a:latin typeface="Times New Roman"/>
                <a:cs typeface="Times New Roman"/>
              </a:rPr>
              <a:t>run.</a:t>
            </a:r>
            <a:endParaRPr sz="1200">
              <a:latin typeface="Times New Roman"/>
              <a:cs typeface="Times New Roman"/>
            </a:endParaRPr>
          </a:p>
          <a:p>
            <a:pPr marL="240665" marR="5080" indent="-228600">
              <a:lnSpc>
                <a:spcPct val="103299"/>
              </a:lnSpc>
              <a:spcBef>
                <a:spcPts val="85"/>
              </a:spcBef>
              <a:buFont typeface="Symbol"/>
              <a:buChar char=""/>
              <a:tabLst>
                <a:tab pos="240665" algn="l"/>
                <a:tab pos="241300" algn="l"/>
              </a:tabLst>
            </a:pPr>
            <a:r>
              <a:rPr sz="1200" dirty="0">
                <a:latin typeface="Times New Roman"/>
                <a:cs typeface="Times New Roman"/>
              </a:rPr>
              <a:t>The </a:t>
            </a:r>
            <a:r>
              <a:rPr sz="1200" spc="-5" dirty="0">
                <a:latin typeface="Times New Roman"/>
                <a:cs typeface="Times New Roman"/>
              </a:rPr>
              <a:t>system </a:t>
            </a:r>
            <a:r>
              <a:rPr sz="1200" dirty="0">
                <a:latin typeface="Times New Roman"/>
                <a:cs typeface="Times New Roman"/>
              </a:rPr>
              <a:t>acceptance tests, </a:t>
            </a:r>
            <a:r>
              <a:rPr sz="1200" spc="-5" dirty="0">
                <a:latin typeface="Times New Roman"/>
                <a:cs typeface="Times New Roman"/>
              </a:rPr>
              <a:t>which </a:t>
            </a:r>
            <a:r>
              <a:rPr sz="1200" dirty="0">
                <a:latin typeface="Times New Roman"/>
                <a:cs typeface="Times New Roman"/>
              </a:rPr>
              <a:t>include </a:t>
            </a:r>
            <a:r>
              <a:rPr sz="1200" spc="-5" dirty="0">
                <a:latin typeface="Times New Roman"/>
                <a:cs typeface="Times New Roman"/>
              </a:rPr>
              <a:t>functionality, </a:t>
            </a:r>
            <a:r>
              <a:rPr sz="1200" dirty="0">
                <a:latin typeface="Times New Roman"/>
                <a:cs typeface="Times New Roman"/>
              </a:rPr>
              <a:t>load, </a:t>
            </a:r>
            <a:r>
              <a:rPr sz="1200" spc="-5" dirty="0">
                <a:latin typeface="Times New Roman"/>
                <a:cs typeface="Times New Roman"/>
              </a:rPr>
              <a:t>and </a:t>
            </a:r>
            <a:r>
              <a:rPr sz="1200" dirty="0">
                <a:latin typeface="Times New Roman"/>
                <a:cs typeface="Times New Roman"/>
              </a:rPr>
              <a:t>performance tests, are  then run to </a:t>
            </a:r>
            <a:r>
              <a:rPr sz="1200" spc="-5" dirty="0">
                <a:latin typeface="Times New Roman"/>
                <a:cs typeface="Times New Roman"/>
              </a:rPr>
              <a:t>check </a:t>
            </a:r>
            <a:r>
              <a:rPr sz="1200" dirty="0">
                <a:latin typeface="Times New Roman"/>
                <a:cs typeface="Times New Roman"/>
              </a:rPr>
              <a:t>that the </a:t>
            </a:r>
            <a:r>
              <a:rPr sz="1200" spc="-5" dirty="0">
                <a:latin typeface="Times New Roman"/>
                <a:cs typeface="Times New Roman"/>
              </a:rPr>
              <a:t>software works as</a:t>
            </a:r>
            <a:r>
              <a:rPr sz="1200" spc="10" dirty="0">
                <a:latin typeface="Times New Roman"/>
                <a:cs typeface="Times New Roman"/>
              </a:rPr>
              <a:t> </a:t>
            </a:r>
            <a:r>
              <a:rPr sz="1200" dirty="0">
                <a:latin typeface="Times New Roman"/>
                <a:cs typeface="Times New Roman"/>
              </a:rPr>
              <a:t>expected.</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158</a:t>
            </a:fld>
            <a:endParaRPr dirty="0"/>
          </a:p>
        </p:txBody>
      </p:sp>
    </p:spTree>
    <p:extLst>
      <p:ext uri="{BB962C8B-B14F-4D97-AF65-F5344CB8AC3E}">
        <p14:creationId xmlns:p14="http://schemas.microsoft.com/office/powerpoint/2010/main" val="25706800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943600" cy="386587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4762372"/>
            <a:ext cx="5969635" cy="3032125"/>
          </a:xfrm>
          <a:prstGeom prst="rect">
            <a:avLst/>
          </a:prstGeom>
        </p:spPr>
        <p:txBody>
          <a:bodyPr vert="horz" wrap="square" lIns="0" tIns="119380" rIns="0" bIns="0" rtlCol="0">
            <a:spAutoFit/>
          </a:bodyPr>
          <a:lstStyle/>
          <a:p>
            <a:pPr marL="1841500">
              <a:lnSpc>
                <a:spcPct val="100000"/>
              </a:lnSpc>
              <a:spcBef>
                <a:spcPts val="940"/>
              </a:spcBef>
            </a:pPr>
            <a:r>
              <a:rPr sz="1200" spc="-5" dirty="0">
                <a:latin typeface="Times New Roman"/>
                <a:cs typeface="Times New Roman"/>
              </a:rPr>
              <a:t>Table </a:t>
            </a:r>
            <a:r>
              <a:rPr sz="1200" dirty="0">
                <a:latin typeface="Times New Roman"/>
                <a:cs typeface="Times New Roman"/>
              </a:rPr>
              <a:t>6 </a:t>
            </a:r>
            <a:r>
              <a:rPr sz="1200" spc="-5" dirty="0">
                <a:latin typeface="Times New Roman"/>
                <a:cs typeface="Times New Roman"/>
              </a:rPr>
              <a:t>Benefits </a:t>
            </a:r>
            <a:r>
              <a:rPr sz="1200" dirty="0">
                <a:latin typeface="Times New Roman"/>
                <a:cs typeface="Times New Roman"/>
              </a:rPr>
              <a:t>of </a:t>
            </a:r>
            <a:r>
              <a:rPr sz="1200" spc="-5" dirty="0">
                <a:latin typeface="Times New Roman"/>
                <a:cs typeface="Times New Roman"/>
              </a:rPr>
              <a:t>continuous</a:t>
            </a:r>
            <a:r>
              <a:rPr sz="1200" spc="15"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a:p>
            <a:pPr marL="241300" lvl="1" indent="-228600">
              <a:lnSpc>
                <a:spcPct val="100000"/>
              </a:lnSpc>
              <a:spcBef>
                <a:spcPts val="845"/>
              </a:spcBef>
              <a:buFont typeface="Times New Roman"/>
              <a:buAutoNum type="arabicPeriod" startAt="3"/>
              <a:tabLst>
                <a:tab pos="241300" algn="l"/>
              </a:tabLst>
            </a:pPr>
            <a:r>
              <a:rPr sz="1200" b="1" u="heavy" spc="-5" dirty="0">
                <a:uFill>
                  <a:solidFill>
                    <a:srgbClr val="000000"/>
                  </a:solidFill>
                </a:uFill>
                <a:latin typeface="Times New Roman"/>
                <a:cs typeface="Times New Roman"/>
              </a:rPr>
              <a:t>Infrastructure as </a:t>
            </a:r>
            <a:r>
              <a:rPr sz="1200" b="1" u="heavy" dirty="0">
                <a:uFill>
                  <a:solidFill>
                    <a:srgbClr val="000000"/>
                  </a:solidFill>
                </a:uFill>
                <a:latin typeface="Times New Roman"/>
                <a:cs typeface="Times New Roman"/>
              </a:rPr>
              <a:t>code</a:t>
            </a:r>
            <a:endParaRPr sz="1200">
              <a:latin typeface="Times New Roman"/>
              <a:cs typeface="Times New Roman"/>
            </a:endParaRPr>
          </a:p>
          <a:p>
            <a:pPr marL="507365" marR="6985" lvl="2" indent="-228600" algn="just">
              <a:lnSpc>
                <a:spcPct val="103299"/>
              </a:lnSpc>
              <a:spcBef>
                <a:spcPts val="900"/>
              </a:spcBef>
              <a:buFont typeface="Symbol"/>
              <a:buChar char=""/>
              <a:tabLst>
                <a:tab pos="508000" algn="l"/>
              </a:tabLst>
            </a:pPr>
            <a:r>
              <a:rPr sz="1200" spc="-5" dirty="0">
                <a:latin typeface="Times New Roman"/>
                <a:cs typeface="Times New Roman"/>
              </a:rPr>
              <a:t>Rather </a:t>
            </a:r>
            <a:r>
              <a:rPr sz="1200" dirty="0">
                <a:latin typeface="Times New Roman"/>
                <a:cs typeface="Times New Roman"/>
              </a:rPr>
              <a:t>than manually updating the </a:t>
            </a:r>
            <a:r>
              <a:rPr sz="1200" spc="-5" dirty="0">
                <a:latin typeface="Times New Roman"/>
                <a:cs typeface="Times New Roman"/>
              </a:rPr>
              <a:t>software </a:t>
            </a:r>
            <a:r>
              <a:rPr sz="1200" dirty="0">
                <a:latin typeface="Times New Roman"/>
                <a:cs typeface="Times New Roman"/>
              </a:rPr>
              <a:t>on a </a:t>
            </a:r>
            <a:r>
              <a:rPr sz="1200" spc="-5" dirty="0">
                <a:latin typeface="Times New Roman"/>
                <a:cs typeface="Times New Roman"/>
              </a:rPr>
              <a:t>company’s servers, </a:t>
            </a:r>
            <a:r>
              <a:rPr sz="1200" dirty="0">
                <a:latin typeface="Times New Roman"/>
                <a:cs typeface="Times New Roman"/>
              </a:rPr>
              <a:t>the </a:t>
            </a:r>
            <a:r>
              <a:rPr sz="1200" spc="-5" dirty="0">
                <a:latin typeface="Times New Roman"/>
                <a:cs typeface="Times New Roman"/>
              </a:rPr>
              <a:t>process </a:t>
            </a:r>
            <a:r>
              <a:rPr sz="1200" dirty="0">
                <a:latin typeface="Times New Roman"/>
                <a:cs typeface="Times New Roman"/>
              </a:rPr>
              <a:t>can be  </a:t>
            </a:r>
            <a:r>
              <a:rPr sz="1200" spc="-5" dirty="0">
                <a:latin typeface="Times New Roman"/>
                <a:cs typeface="Times New Roman"/>
              </a:rPr>
              <a:t>automated </a:t>
            </a:r>
            <a:r>
              <a:rPr sz="1200" dirty="0">
                <a:latin typeface="Times New Roman"/>
                <a:cs typeface="Times New Roman"/>
              </a:rPr>
              <a:t>using a model of the </a:t>
            </a:r>
            <a:r>
              <a:rPr sz="1200" spc="-5" dirty="0">
                <a:latin typeface="Times New Roman"/>
                <a:cs typeface="Times New Roman"/>
              </a:rPr>
              <a:t>infrastructure </a:t>
            </a:r>
            <a:r>
              <a:rPr sz="1200" dirty="0">
                <a:latin typeface="Times New Roman"/>
                <a:cs typeface="Times New Roman"/>
              </a:rPr>
              <a:t>written in a </a:t>
            </a:r>
            <a:r>
              <a:rPr sz="1200" spc="-5" dirty="0">
                <a:latin typeface="Times New Roman"/>
                <a:cs typeface="Times New Roman"/>
              </a:rPr>
              <a:t>machine-processable</a:t>
            </a:r>
            <a:r>
              <a:rPr sz="1200" spc="80" dirty="0">
                <a:latin typeface="Times New Roman"/>
                <a:cs typeface="Times New Roman"/>
              </a:rPr>
              <a:t> </a:t>
            </a:r>
            <a:r>
              <a:rPr sz="1200" spc="-5" dirty="0">
                <a:latin typeface="Times New Roman"/>
                <a:cs typeface="Times New Roman"/>
              </a:rPr>
              <a:t>language.</a:t>
            </a:r>
            <a:endParaRPr sz="1200">
              <a:latin typeface="Times New Roman"/>
              <a:cs typeface="Times New Roman"/>
            </a:endParaRPr>
          </a:p>
          <a:p>
            <a:pPr marL="507365" marR="6985" lvl="2" indent="-228600" algn="just">
              <a:lnSpc>
                <a:spcPct val="103299"/>
              </a:lnSpc>
              <a:spcBef>
                <a:spcPts val="95"/>
              </a:spcBef>
              <a:buFont typeface="Symbol"/>
              <a:buChar char=""/>
              <a:tabLst>
                <a:tab pos="546100" algn="l"/>
              </a:tabLst>
            </a:pPr>
            <a:r>
              <a:rPr dirty="0"/>
              <a:t>	</a:t>
            </a:r>
            <a:r>
              <a:rPr sz="1200" spc="-5" dirty="0">
                <a:latin typeface="Times New Roman"/>
                <a:cs typeface="Times New Roman"/>
              </a:rPr>
              <a:t>Configuration management </a:t>
            </a:r>
            <a:r>
              <a:rPr sz="1200" dirty="0">
                <a:latin typeface="Times New Roman"/>
                <a:cs typeface="Times New Roman"/>
              </a:rPr>
              <a:t>(CM) tools, </a:t>
            </a:r>
            <a:r>
              <a:rPr sz="1200" spc="-5" dirty="0">
                <a:latin typeface="Times New Roman"/>
                <a:cs typeface="Times New Roman"/>
              </a:rPr>
              <a:t>such as Puppet and Chef, can automatically  install software and services </a:t>
            </a:r>
            <a:r>
              <a:rPr sz="1200" dirty="0">
                <a:latin typeface="Times New Roman"/>
                <a:cs typeface="Times New Roman"/>
              </a:rPr>
              <a:t>on </a:t>
            </a:r>
            <a:r>
              <a:rPr sz="1200" spc="-5" dirty="0">
                <a:latin typeface="Times New Roman"/>
                <a:cs typeface="Times New Roman"/>
              </a:rPr>
              <a:t>servers </a:t>
            </a:r>
            <a:r>
              <a:rPr sz="1200" dirty="0">
                <a:latin typeface="Times New Roman"/>
                <a:cs typeface="Times New Roman"/>
              </a:rPr>
              <a:t>according to the </a:t>
            </a:r>
            <a:r>
              <a:rPr sz="1200" spc="-5" dirty="0">
                <a:latin typeface="Times New Roman"/>
                <a:cs typeface="Times New Roman"/>
              </a:rPr>
              <a:t>infrastructure </a:t>
            </a:r>
            <a:r>
              <a:rPr sz="1200" dirty="0">
                <a:latin typeface="Times New Roman"/>
                <a:cs typeface="Times New Roman"/>
              </a:rPr>
              <a:t>definition. The</a:t>
            </a:r>
            <a:r>
              <a:rPr sz="1200" spc="-170" dirty="0">
                <a:latin typeface="Times New Roman"/>
                <a:cs typeface="Times New Roman"/>
              </a:rPr>
              <a:t> </a:t>
            </a:r>
            <a:r>
              <a:rPr sz="1200" spc="-5" dirty="0">
                <a:latin typeface="Times New Roman"/>
                <a:cs typeface="Times New Roman"/>
              </a:rPr>
              <a:t>CM  </a:t>
            </a:r>
            <a:r>
              <a:rPr sz="1200" dirty="0">
                <a:latin typeface="Times New Roman"/>
                <a:cs typeface="Times New Roman"/>
              </a:rPr>
              <a:t>tool </a:t>
            </a:r>
            <a:r>
              <a:rPr sz="1200" spc="-5" dirty="0">
                <a:latin typeface="Times New Roman"/>
                <a:cs typeface="Times New Roman"/>
              </a:rPr>
              <a:t>accesses </a:t>
            </a:r>
            <a:r>
              <a:rPr sz="1200" dirty="0">
                <a:latin typeface="Times New Roman"/>
                <a:cs typeface="Times New Roman"/>
              </a:rPr>
              <a:t>a master copy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software </a:t>
            </a:r>
            <a:r>
              <a:rPr sz="1200" dirty="0">
                <a:latin typeface="Times New Roman"/>
                <a:cs typeface="Times New Roman"/>
              </a:rPr>
              <a:t>to be </a:t>
            </a:r>
            <a:r>
              <a:rPr sz="1200" spc="-5" dirty="0">
                <a:latin typeface="Times New Roman"/>
                <a:cs typeface="Times New Roman"/>
              </a:rPr>
              <a:t>installed and pushes </a:t>
            </a:r>
            <a:r>
              <a:rPr sz="1200" dirty="0">
                <a:latin typeface="Times New Roman"/>
                <a:cs typeface="Times New Roman"/>
              </a:rPr>
              <a:t>this to the </a:t>
            </a:r>
            <a:r>
              <a:rPr sz="1200" spc="-5" dirty="0">
                <a:latin typeface="Times New Roman"/>
                <a:cs typeface="Times New Roman"/>
              </a:rPr>
              <a:t>servers  being </a:t>
            </a:r>
            <a:r>
              <a:rPr sz="1200" dirty="0">
                <a:latin typeface="Times New Roman"/>
                <a:cs typeface="Times New Roman"/>
              </a:rPr>
              <a:t>provisioned </a:t>
            </a:r>
            <a:r>
              <a:rPr sz="1200" spc="-5" dirty="0">
                <a:latin typeface="Times New Roman"/>
                <a:cs typeface="Times New Roman"/>
              </a:rPr>
              <a:t>(Figure</a:t>
            </a:r>
            <a:r>
              <a:rPr sz="1200" spc="-15" dirty="0">
                <a:latin typeface="Times New Roman"/>
                <a:cs typeface="Times New Roman"/>
              </a:rPr>
              <a:t> </a:t>
            </a:r>
            <a:r>
              <a:rPr sz="1200" dirty="0">
                <a:latin typeface="Times New Roman"/>
                <a:cs typeface="Times New Roman"/>
              </a:rPr>
              <a:t>13).</a:t>
            </a:r>
            <a:endParaRPr sz="1200">
              <a:latin typeface="Times New Roman"/>
              <a:cs typeface="Times New Roman"/>
            </a:endParaRPr>
          </a:p>
          <a:p>
            <a:pPr marL="507365" marR="5080" lvl="2" indent="-228600" algn="just">
              <a:lnSpc>
                <a:spcPct val="103299"/>
              </a:lnSpc>
              <a:spcBef>
                <a:spcPts val="85"/>
              </a:spcBef>
              <a:buFont typeface="Symbol"/>
              <a:buChar char=""/>
              <a:tabLst>
                <a:tab pos="508000" algn="l"/>
              </a:tabLst>
            </a:pPr>
            <a:r>
              <a:rPr sz="1200" dirty="0">
                <a:latin typeface="Times New Roman"/>
                <a:cs typeface="Times New Roman"/>
              </a:rPr>
              <a:t>When</a:t>
            </a:r>
            <a:r>
              <a:rPr sz="1200" spc="-75" dirty="0">
                <a:latin typeface="Times New Roman"/>
                <a:cs typeface="Times New Roman"/>
              </a:rPr>
              <a:t> </a:t>
            </a:r>
            <a:r>
              <a:rPr sz="1200" spc="-5" dirty="0">
                <a:latin typeface="Times New Roman"/>
                <a:cs typeface="Times New Roman"/>
              </a:rPr>
              <a:t>changes</a:t>
            </a:r>
            <a:r>
              <a:rPr sz="1200" spc="-70" dirty="0">
                <a:latin typeface="Times New Roman"/>
                <a:cs typeface="Times New Roman"/>
              </a:rPr>
              <a:t> </a:t>
            </a:r>
            <a:r>
              <a:rPr sz="1200" dirty="0">
                <a:latin typeface="Times New Roman"/>
                <a:cs typeface="Times New Roman"/>
              </a:rPr>
              <a:t>have</a:t>
            </a:r>
            <a:r>
              <a:rPr sz="1200" spc="-75"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be</a:t>
            </a:r>
            <a:r>
              <a:rPr sz="1200" spc="-60" dirty="0">
                <a:latin typeface="Times New Roman"/>
                <a:cs typeface="Times New Roman"/>
              </a:rPr>
              <a:t> </a:t>
            </a:r>
            <a:r>
              <a:rPr sz="1200" spc="-5" dirty="0">
                <a:latin typeface="Times New Roman"/>
                <a:cs typeface="Times New Roman"/>
              </a:rPr>
              <a:t>made,</a:t>
            </a:r>
            <a:r>
              <a:rPr sz="1200" spc="-7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infrastructure</a:t>
            </a:r>
            <a:r>
              <a:rPr sz="1200" spc="-65" dirty="0">
                <a:latin typeface="Times New Roman"/>
                <a:cs typeface="Times New Roman"/>
              </a:rPr>
              <a:t> </a:t>
            </a:r>
            <a:r>
              <a:rPr sz="1200" dirty="0">
                <a:latin typeface="Times New Roman"/>
                <a:cs typeface="Times New Roman"/>
              </a:rPr>
              <a:t>model</a:t>
            </a:r>
            <a:r>
              <a:rPr sz="1200" spc="-70"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spc="-5" dirty="0">
                <a:latin typeface="Times New Roman"/>
                <a:cs typeface="Times New Roman"/>
              </a:rPr>
              <a:t>updated</a:t>
            </a:r>
            <a:r>
              <a:rPr sz="1200" spc="-70" dirty="0">
                <a:latin typeface="Times New Roman"/>
                <a:cs typeface="Times New Roman"/>
              </a:rPr>
              <a:t> </a:t>
            </a:r>
            <a:r>
              <a:rPr sz="1200" spc="-5" dirty="0">
                <a:latin typeface="Times New Roman"/>
                <a:cs typeface="Times New Roman"/>
              </a:rPr>
              <a:t>and</a:t>
            </a:r>
            <a:r>
              <a:rPr sz="1200" spc="-7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spc="-5" dirty="0">
                <a:latin typeface="Times New Roman"/>
                <a:cs typeface="Times New Roman"/>
              </a:rPr>
              <a:t>CM</a:t>
            </a:r>
            <a:r>
              <a:rPr sz="1200" spc="-70" dirty="0">
                <a:latin typeface="Times New Roman"/>
                <a:cs typeface="Times New Roman"/>
              </a:rPr>
              <a:t> </a:t>
            </a:r>
            <a:r>
              <a:rPr sz="1200" dirty="0">
                <a:latin typeface="Times New Roman"/>
                <a:cs typeface="Times New Roman"/>
              </a:rPr>
              <a:t>tool</a:t>
            </a:r>
            <a:r>
              <a:rPr sz="1200" spc="-65" dirty="0">
                <a:latin typeface="Times New Roman"/>
                <a:cs typeface="Times New Roman"/>
              </a:rPr>
              <a:t> </a:t>
            </a:r>
            <a:r>
              <a:rPr sz="1200" spc="-5" dirty="0">
                <a:latin typeface="Times New Roman"/>
                <a:cs typeface="Times New Roman"/>
              </a:rPr>
              <a:t>makes  </a:t>
            </a:r>
            <a:r>
              <a:rPr sz="1200" dirty="0">
                <a:latin typeface="Times New Roman"/>
                <a:cs typeface="Times New Roman"/>
              </a:rPr>
              <a:t>the </a:t>
            </a:r>
            <a:r>
              <a:rPr sz="1200" spc="-5" dirty="0">
                <a:latin typeface="Times New Roman"/>
                <a:cs typeface="Times New Roman"/>
              </a:rPr>
              <a:t>change </a:t>
            </a:r>
            <a:r>
              <a:rPr sz="1200" dirty="0">
                <a:latin typeface="Times New Roman"/>
                <a:cs typeface="Times New Roman"/>
              </a:rPr>
              <a:t>to </a:t>
            </a:r>
            <a:r>
              <a:rPr sz="1200" spc="-5" dirty="0">
                <a:latin typeface="Times New Roman"/>
                <a:cs typeface="Times New Roman"/>
              </a:rPr>
              <a:t>all</a:t>
            </a:r>
            <a:r>
              <a:rPr sz="1200" spc="5" dirty="0">
                <a:latin typeface="Times New Roman"/>
                <a:cs typeface="Times New Roman"/>
              </a:rPr>
              <a:t> </a:t>
            </a:r>
            <a:r>
              <a:rPr sz="1200" spc="-5" dirty="0">
                <a:latin typeface="Times New Roman"/>
                <a:cs typeface="Times New Roman"/>
              </a:rPr>
              <a:t>servers.</a:t>
            </a:r>
            <a:endParaRPr sz="1200">
              <a:latin typeface="Times New Roman"/>
              <a:cs typeface="Times New Roman"/>
            </a:endParaRPr>
          </a:p>
          <a:p>
            <a:pPr marL="507365" marR="6985" lvl="2" indent="-228600" algn="just">
              <a:lnSpc>
                <a:spcPct val="104200"/>
              </a:lnSpc>
              <a:spcBef>
                <a:spcPts val="70"/>
              </a:spcBef>
              <a:buFont typeface="Symbol"/>
              <a:buChar char=""/>
              <a:tabLst>
                <a:tab pos="508000" algn="l"/>
              </a:tabLst>
            </a:pPr>
            <a:r>
              <a:rPr sz="1200" spc="-5" dirty="0">
                <a:latin typeface="Times New Roman"/>
                <a:cs typeface="Times New Roman"/>
              </a:rPr>
              <a:t>Defining </a:t>
            </a:r>
            <a:r>
              <a:rPr sz="1200" dirty="0">
                <a:latin typeface="Times New Roman"/>
                <a:cs typeface="Times New Roman"/>
              </a:rPr>
              <a:t>our </a:t>
            </a:r>
            <a:r>
              <a:rPr sz="1200" spc="-5" dirty="0">
                <a:latin typeface="Times New Roman"/>
                <a:cs typeface="Times New Roman"/>
              </a:rPr>
              <a:t>software infrastructure as </a:t>
            </a:r>
            <a:r>
              <a:rPr sz="1200" dirty="0">
                <a:latin typeface="Times New Roman"/>
                <a:cs typeface="Times New Roman"/>
              </a:rPr>
              <a:t>code </a:t>
            </a:r>
            <a:r>
              <a:rPr sz="1200" spc="-5" dirty="0">
                <a:latin typeface="Times New Roman"/>
                <a:cs typeface="Times New Roman"/>
              </a:rPr>
              <a:t>is </a:t>
            </a:r>
            <a:r>
              <a:rPr sz="1200" dirty="0">
                <a:latin typeface="Times New Roman"/>
                <a:cs typeface="Times New Roman"/>
              </a:rPr>
              <a:t>obviously </a:t>
            </a:r>
            <a:r>
              <a:rPr sz="1200" spc="-5" dirty="0">
                <a:latin typeface="Times New Roman"/>
                <a:cs typeface="Times New Roman"/>
              </a:rPr>
              <a:t>relevant </a:t>
            </a:r>
            <a:r>
              <a:rPr sz="1200" dirty="0">
                <a:latin typeface="Times New Roman"/>
                <a:cs typeface="Times New Roman"/>
              </a:rPr>
              <a:t>to </a:t>
            </a:r>
            <a:r>
              <a:rPr sz="1200" spc="-5" dirty="0">
                <a:latin typeface="Times New Roman"/>
                <a:cs typeface="Times New Roman"/>
              </a:rPr>
              <a:t>products </a:t>
            </a:r>
            <a:r>
              <a:rPr sz="1200" dirty="0">
                <a:latin typeface="Times New Roman"/>
                <a:cs typeface="Times New Roman"/>
              </a:rPr>
              <a:t>that </a:t>
            </a:r>
            <a:r>
              <a:rPr sz="1200" spc="-5" dirty="0">
                <a:latin typeface="Times New Roman"/>
                <a:cs typeface="Times New Roman"/>
              </a:rPr>
              <a:t>are  delivered as</a:t>
            </a:r>
            <a:r>
              <a:rPr sz="1200" dirty="0">
                <a:latin typeface="Times New Roman"/>
                <a:cs typeface="Times New Roman"/>
              </a:rPr>
              <a:t> services.</a:t>
            </a:r>
            <a:endParaRPr sz="1200">
              <a:latin typeface="Times New Roman"/>
              <a:cs typeface="Times New Roman"/>
            </a:endParaRPr>
          </a:p>
          <a:p>
            <a:pPr marL="507365" marR="8890" lvl="2" indent="-228600" algn="just">
              <a:lnSpc>
                <a:spcPct val="102499"/>
              </a:lnSpc>
              <a:spcBef>
                <a:spcPts val="100"/>
              </a:spcBef>
              <a:buFont typeface="Symbol"/>
              <a:buChar char=""/>
              <a:tabLst>
                <a:tab pos="508000" algn="l"/>
              </a:tabLst>
            </a:pP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provider has to </a:t>
            </a:r>
            <a:r>
              <a:rPr sz="1200" spc="-5" dirty="0">
                <a:latin typeface="Times New Roman"/>
                <a:cs typeface="Times New Roman"/>
              </a:rPr>
              <a:t>manage </a:t>
            </a:r>
            <a:r>
              <a:rPr sz="1200" dirty="0">
                <a:latin typeface="Times New Roman"/>
                <a:cs typeface="Times New Roman"/>
              </a:rPr>
              <a:t>the infrastructure of their </a:t>
            </a:r>
            <a:r>
              <a:rPr sz="1200" spc="-5" dirty="0">
                <a:latin typeface="Times New Roman"/>
                <a:cs typeface="Times New Roman"/>
              </a:rPr>
              <a:t>services </a:t>
            </a:r>
            <a:r>
              <a:rPr sz="1200" dirty="0">
                <a:latin typeface="Times New Roman"/>
                <a:cs typeface="Times New Roman"/>
              </a:rPr>
              <a:t>on the </a:t>
            </a:r>
            <a:r>
              <a:rPr sz="1200" spc="-5" dirty="0">
                <a:latin typeface="Times New Roman"/>
                <a:cs typeface="Times New Roman"/>
              </a:rPr>
              <a:t>cloud.  However, </a:t>
            </a:r>
            <a:r>
              <a:rPr sz="1200" dirty="0">
                <a:latin typeface="Times New Roman"/>
                <a:cs typeface="Times New Roman"/>
              </a:rPr>
              <a:t>it </a:t>
            </a:r>
            <a:r>
              <a:rPr sz="1200" spc="-5" dirty="0">
                <a:latin typeface="Times New Roman"/>
                <a:cs typeface="Times New Roman"/>
              </a:rPr>
              <a:t>is also relevant </a:t>
            </a:r>
            <a:r>
              <a:rPr sz="1200" dirty="0">
                <a:latin typeface="Times New Roman"/>
                <a:cs typeface="Times New Roman"/>
              </a:rPr>
              <a:t>if </a:t>
            </a:r>
            <a:r>
              <a:rPr sz="1200" spc="-5" dirty="0">
                <a:latin typeface="Times New Roman"/>
                <a:cs typeface="Times New Roman"/>
              </a:rPr>
              <a:t>software is delivered through</a:t>
            </a:r>
            <a:r>
              <a:rPr sz="1200" spc="55" dirty="0">
                <a:latin typeface="Times New Roman"/>
                <a:cs typeface="Times New Roman"/>
              </a:rPr>
              <a:t> </a:t>
            </a:r>
            <a:r>
              <a:rPr sz="1200" dirty="0">
                <a:latin typeface="Times New Roman"/>
                <a:cs typeface="Times New Roman"/>
              </a:rPr>
              <a:t>downloads.</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159</a:t>
            </a:fld>
            <a:endParaRPr dirty="0"/>
          </a:p>
        </p:txBody>
      </p:sp>
    </p:spTree>
    <p:extLst>
      <p:ext uri="{BB962C8B-B14F-4D97-AF65-F5344CB8AC3E}">
        <p14:creationId xmlns:p14="http://schemas.microsoft.com/office/powerpoint/2010/main" val="41708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16</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69441"/>
            <a:ext cx="5970270" cy="8153400"/>
          </a:xfrm>
          <a:prstGeom prst="rect">
            <a:avLst/>
          </a:prstGeom>
        </p:spPr>
        <p:txBody>
          <a:bodyPr vert="horz" wrap="square" lIns="0" tIns="12700" rIns="0" bIns="0" rtlCol="0">
            <a:spAutoFit/>
          </a:bodyPr>
          <a:lstStyle/>
          <a:p>
            <a:pPr marL="469265" marR="10795" algn="just">
              <a:lnSpc>
                <a:spcPct val="110100"/>
              </a:lnSpc>
              <a:spcBef>
                <a:spcPts val="100"/>
              </a:spcBef>
            </a:pPr>
            <a:r>
              <a:rPr sz="1200" spc="-5" dirty="0">
                <a:latin typeface="Times New Roman"/>
                <a:cs typeface="Times New Roman"/>
              </a:rPr>
              <a:t>architectural and component-level design errors. </a:t>
            </a:r>
            <a:r>
              <a:rPr sz="1200" spc="-10" dirty="0">
                <a:latin typeface="Times New Roman"/>
                <a:cs typeface="Times New Roman"/>
              </a:rPr>
              <a:t>If </a:t>
            </a:r>
            <a:r>
              <a:rPr sz="1200" dirty="0">
                <a:latin typeface="Times New Roman"/>
                <a:cs typeface="Times New Roman"/>
              </a:rPr>
              <a:t>these </a:t>
            </a:r>
            <a:r>
              <a:rPr sz="1200" spc="-5" dirty="0">
                <a:latin typeface="Times New Roman"/>
                <a:cs typeface="Times New Roman"/>
              </a:rPr>
              <a:t>errors </a:t>
            </a:r>
            <a:r>
              <a:rPr sz="1200" dirty="0">
                <a:latin typeface="Times New Roman"/>
                <a:cs typeface="Times New Roman"/>
              </a:rPr>
              <a:t>are corrected </a:t>
            </a:r>
            <a:r>
              <a:rPr sz="1200" spc="-5" dirty="0">
                <a:latin typeface="Times New Roman"/>
                <a:cs typeface="Times New Roman"/>
              </a:rPr>
              <a:t>early, better  product </a:t>
            </a:r>
            <a:r>
              <a:rPr sz="1200" dirty="0">
                <a:latin typeface="Times New Roman"/>
                <a:cs typeface="Times New Roman"/>
              </a:rPr>
              <a:t>quality </a:t>
            </a:r>
            <a:r>
              <a:rPr sz="1200" spc="-5" dirty="0">
                <a:latin typeface="Times New Roman"/>
                <a:cs typeface="Times New Roman"/>
              </a:rPr>
              <a:t>will</a:t>
            </a:r>
            <a:r>
              <a:rPr sz="1200" spc="-25" dirty="0">
                <a:latin typeface="Times New Roman"/>
                <a:cs typeface="Times New Roman"/>
              </a:rPr>
              <a:t> </a:t>
            </a:r>
            <a:r>
              <a:rPr sz="1200" dirty="0">
                <a:latin typeface="Times New Roman"/>
                <a:cs typeface="Times New Roman"/>
              </a:rPr>
              <a:t>result.</a:t>
            </a:r>
          </a:p>
          <a:p>
            <a:pPr marL="469265" marR="6985" indent="-228600" algn="just">
              <a:lnSpc>
                <a:spcPct val="110300"/>
              </a:lnSpc>
              <a:spcBef>
                <a:spcPts val="80"/>
              </a:spcBef>
              <a:buFont typeface="Symbol"/>
              <a:buChar char=""/>
              <a:tabLst>
                <a:tab pos="469900" algn="l"/>
              </a:tabLst>
            </a:pPr>
            <a:r>
              <a:rPr sz="1200" b="1" i="1" u="heavy" spc="-5" dirty="0">
                <a:uFill>
                  <a:solidFill>
                    <a:srgbClr val="000000"/>
                  </a:solidFill>
                </a:uFill>
                <a:latin typeface="Times New Roman"/>
                <a:cs typeface="Times New Roman"/>
              </a:rPr>
              <a:t>Error diagnosis and correction are </a:t>
            </a:r>
            <a:r>
              <a:rPr sz="1200" b="1" i="1" u="heavy" dirty="0">
                <a:uFill>
                  <a:solidFill>
                    <a:srgbClr val="000000"/>
                  </a:solidFill>
                </a:uFill>
                <a:latin typeface="Times New Roman"/>
                <a:cs typeface="Times New Roman"/>
              </a:rPr>
              <a:t>simplified</a:t>
            </a:r>
            <a:r>
              <a:rPr sz="1200" i="1" dirty="0">
                <a:latin typeface="Times New Roman"/>
                <a:cs typeface="Times New Roman"/>
              </a:rPr>
              <a:t>. </a:t>
            </a:r>
            <a:r>
              <a:rPr sz="1200" spc="-5" dirty="0">
                <a:latin typeface="Times New Roman"/>
                <a:cs typeface="Times New Roman"/>
              </a:rPr>
              <a:t>Like all integration </a:t>
            </a:r>
            <a:r>
              <a:rPr sz="1200" dirty="0">
                <a:latin typeface="Times New Roman"/>
                <a:cs typeface="Times New Roman"/>
              </a:rPr>
              <a:t>testing </a:t>
            </a:r>
            <a:r>
              <a:rPr sz="1200" spc="-5" dirty="0">
                <a:latin typeface="Times New Roman"/>
                <a:cs typeface="Times New Roman"/>
              </a:rPr>
              <a:t>approaches,  errors </a:t>
            </a:r>
            <a:r>
              <a:rPr sz="1200" dirty="0">
                <a:latin typeface="Times New Roman"/>
                <a:cs typeface="Times New Roman"/>
              </a:rPr>
              <a:t>uncovered during smoke testing are likely to be </a:t>
            </a:r>
            <a:r>
              <a:rPr sz="1200" spc="-5" dirty="0">
                <a:latin typeface="Times New Roman"/>
                <a:cs typeface="Times New Roman"/>
              </a:rPr>
              <a:t>associatedwith “new software  increments”—that is, </a:t>
            </a:r>
            <a:r>
              <a:rPr sz="1200" dirty="0">
                <a:latin typeface="Times New Roman"/>
                <a:cs typeface="Times New Roman"/>
              </a:rPr>
              <a:t>the </a:t>
            </a:r>
            <a:r>
              <a:rPr sz="1200" spc="-5" dirty="0">
                <a:latin typeface="Times New Roman"/>
                <a:cs typeface="Times New Roman"/>
              </a:rPr>
              <a:t>software </a:t>
            </a:r>
            <a:r>
              <a:rPr sz="1200" dirty="0">
                <a:latin typeface="Times New Roman"/>
                <a:cs typeface="Times New Roman"/>
              </a:rPr>
              <a:t>that </a:t>
            </a:r>
            <a:r>
              <a:rPr sz="1200" spc="-5" dirty="0">
                <a:latin typeface="Times New Roman"/>
                <a:cs typeface="Times New Roman"/>
              </a:rPr>
              <a:t>has </a:t>
            </a:r>
            <a:r>
              <a:rPr sz="1200" dirty="0">
                <a:latin typeface="Times New Roman"/>
                <a:cs typeface="Times New Roman"/>
              </a:rPr>
              <a:t>justbeen </a:t>
            </a:r>
            <a:r>
              <a:rPr sz="1200" spc="-5" dirty="0">
                <a:latin typeface="Times New Roman"/>
                <a:cs typeface="Times New Roman"/>
              </a:rPr>
              <a:t>added </a:t>
            </a:r>
            <a:r>
              <a:rPr sz="1200" dirty="0">
                <a:latin typeface="Times New Roman"/>
                <a:cs typeface="Times New Roman"/>
              </a:rPr>
              <a:t>to the build(s)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probable  cause </a:t>
            </a:r>
            <a:r>
              <a:rPr sz="1200" dirty="0">
                <a:latin typeface="Times New Roman"/>
                <a:cs typeface="Times New Roman"/>
              </a:rPr>
              <a:t>of a newly discovered</a:t>
            </a:r>
            <a:r>
              <a:rPr sz="1200" spc="-30" dirty="0">
                <a:latin typeface="Times New Roman"/>
                <a:cs typeface="Times New Roman"/>
              </a:rPr>
              <a:t> </a:t>
            </a:r>
            <a:r>
              <a:rPr sz="1200" spc="-5" dirty="0">
                <a:latin typeface="Times New Roman"/>
                <a:cs typeface="Times New Roman"/>
              </a:rPr>
              <a:t>error.</a:t>
            </a:r>
            <a:endParaRPr sz="1200" dirty="0">
              <a:latin typeface="Times New Roman"/>
              <a:cs typeface="Times New Roman"/>
            </a:endParaRPr>
          </a:p>
          <a:p>
            <a:pPr marL="469265" marR="6985" indent="-228600" algn="just">
              <a:lnSpc>
                <a:spcPct val="110000"/>
              </a:lnSpc>
              <a:spcBef>
                <a:spcPts val="95"/>
              </a:spcBef>
              <a:buFont typeface="Symbol"/>
              <a:buChar char=""/>
              <a:tabLst>
                <a:tab pos="469900" algn="l"/>
              </a:tabLst>
            </a:pPr>
            <a:r>
              <a:rPr sz="1200" b="1" i="1" u="heavy" spc="-5" dirty="0">
                <a:uFill>
                  <a:solidFill>
                    <a:srgbClr val="000000"/>
                  </a:solidFill>
                </a:uFill>
                <a:latin typeface="Times New Roman"/>
                <a:cs typeface="Times New Roman"/>
              </a:rPr>
              <a:t>Progress is easier </a:t>
            </a:r>
            <a:r>
              <a:rPr sz="1200" b="1" i="1" u="heavy" dirty="0">
                <a:uFill>
                  <a:solidFill>
                    <a:srgbClr val="000000"/>
                  </a:solidFill>
                </a:uFill>
                <a:latin typeface="Times New Roman"/>
                <a:cs typeface="Times New Roman"/>
              </a:rPr>
              <a:t>to assess</a:t>
            </a:r>
            <a:r>
              <a:rPr sz="1200" i="1" dirty="0">
                <a:latin typeface="Times New Roman"/>
                <a:cs typeface="Times New Roman"/>
              </a:rPr>
              <a:t>. </a:t>
            </a:r>
            <a:r>
              <a:rPr sz="1200" dirty="0">
                <a:latin typeface="Times New Roman"/>
                <a:cs typeface="Times New Roman"/>
              </a:rPr>
              <a:t>With </a:t>
            </a:r>
            <a:r>
              <a:rPr sz="1200" spc="-5" dirty="0">
                <a:latin typeface="Times New Roman"/>
                <a:cs typeface="Times New Roman"/>
              </a:rPr>
              <a:t>each </a:t>
            </a:r>
            <a:r>
              <a:rPr sz="1200" dirty="0">
                <a:latin typeface="Times New Roman"/>
                <a:cs typeface="Times New Roman"/>
              </a:rPr>
              <a:t>passing </a:t>
            </a:r>
            <a:r>
              <a:rPr sz="1200" spc="-5" dirty="0">
                <a:latin typeface="Times New Roman"/>
                <a:cs typeface="Times New Roman"/>
              </a:rPr>
              <a:t>day, </a:t>
            </a:r>
            <a:r>
              <a:rPr sz="1200" dirty="0">
                <a:latin typeface="Times New Roman"/>
                <a:cs typeface="Times New Roman"/>
              </a:rPr>
              <a:t>more of the software has been  </a:t>
            </a:r>
            <a:r>
              <a:rPr sz="1200" spc="-5" dirty="0">
                <a:latin typeface="Times New Roman"/>
                <a:cs typeface="Times New Roman"/>
              </a:rPr>
              <a:t>integrated and </a:t>
            </a:r>
            <a:r>
              <a:rPr sz="1200" dirty="0">
                <a:latin typeface="Times New Roman"/>
                <a:cs typeface="Times New Roman"/>
              </a:rPr>
              <a:t>more </a:t>
            </a:r>
            <a:r>
              <a:rPr sz="1200" spc="-5" dirty="0">
                <a:latin typeface="Times New Roman"/>
                <a:cs typeface="Times New Roman"/>
              </a:rPr>
              <a:t>has been demonstrated </a:t>
            </a:r>
            <a:r>
              <a:rPr sz="1200" dirty="0">
                <a:latin typeface="Times New Roman"/>
                <a:cs typeface="Times New Roman"/>
              </a:rPr>
              <a:t>to work. This </a:t>
            </a:r>
            <a:r>
              <a:rPr sz="1200" spc="-5" dirty="0">
                <a:latin typeface="Times New Roman"/>
                <a:cs typeface="Times New Roman"/>
              </a:rPr>
              <a:t>improves </a:t>
            </a:r>
            <a:r>
              <a:rPr sz="1200" dirty="0">
                <a:latin typeface="Times New Roman"/>
                <a:cs typeface="Times New Roman"/>
              </a:rPr>
              <a:t>team </a:t>
            </a:r>
            <a:r>
              <a:rPr sz="1200" spc="-5" dirty="0">
                <a:latin typeface="Times New Roman"/>
                <a:cs typeface="Times New Roman"/>
              </a:rPr>
              <a:t>morale and</a:t>
            </a:r>
            <a:r>
              <a:rPr sz="1200" spc="-130" dirty="0">
                <a:latin typeface="Times New Roman"/>
                <a:cs typeface="Times New Roman"/>
              </a:rPr>
              <a:t> </a:t>
            </a:r>
            <a:r>
              <a:rPr sz="1200" spc="-5" dirty="0">
                <a:latin typeface="Times New Roman"/>
                <a:cs typeface="Times New Roman"/>
              </a:rPr>
              <a:t>gives  managers </a:t>
            </a:r>
            <a:r>
              <a:rPr sz="1200" dirty="0">
                <a:latin typeface="Times New Roman"/>
                <a:cs typeface="Times New Roman"/>
              </a:rPr>
              <a:t>a </a:t>
            </a:r>
            <a:r>
              <a:rPr sz="1200" spc="-5" dirty="0">
                <a:latin typeface="Times New Roman"/>
                <a:cs typeface="Times New Roman"/>
              </a:rPr>
              <a:t>good </a:t>
            </a:r>
            <a:r>
              <a:rPr sz="1200" dirty="0">
                <a:latin typeface="Times New Roman"/>
                <a:cs typeface="Times New Roman"/>
              </a:rPr>
              <a:t>indication that </a:t>
            </a:r>
            <a:r>
              <a:rPr sz="1200" spc="-5" dirty="0">
                <a:latin typeface="Times New Roman"/>
                <a:cs typeface="Times New Roman"/>
              </a:rPr>
              <a:t>progress is </a:t>
            </a:r>
            <a:r>
              <a:rPr sz="1200" dirty="0">
                <a:latin typeface="Times New Roman"/>
                <a:cs typeface="Times New Roman"/>
              </a:rPr>
              <a:t>being</a:t>
            </a:r>
            <a:r>
              <a:rPr sz="1200" spc="20" dirty="0">
                <a:latin typeface="Times New Roman"/>
                <a:cs typeface="Times New Roman"/>
              </a:rPr>
              <a:t> </a:t>
            </a:r>
            <a:r>
              <a:rPr sz="1200" spc="-5" dirty="0">
                <a:latin typeface="Times New Roman"/>
                <a:cs typeface="Times New Roman"/>
              </a:rPr>
              <a:t>made.</a:t>
            </a:r>
            <a:endParaRPr sz="1200" dirty="0">
              <a:latin typeface="Times New Roman"/>
              <a:cs typeface="Times New Roman"/>
            </a:endParaRPr>
          </a:p>
          <a:p>
            <a:pPr>
              <a:lnSpc>
                <a:spcPct val="100000"/>
              </a:lnSpc>
              <a:spcBef>
                <a:spcPts val="40"/>
              </a:spcBef>
            </a:pPr>
            <a:endParaRPr sz="1500" dirty="0">
              <a:latin typeface="Times New Roman"/>
              <a:cs typeface="Times New Roman"/>
            </a:endParaRPr>
          </a:p>
          <a:p>
            <a:pPr marL="12700">
              <a:lnSpc>
                <a:spcPct val="100000"/>
              </a:lnSpc>
            </a:pPr>
            <a:r>
              <a:rPr sz="1200" b="1" u="heavy" dirty="0">
                <a:uFill>
                  <a:solidFill>
                    <a:srgbClr val="000000"/>
                  </a:solidFill>
                </a:uFill>
                <a:latin typeface="Times New Roman"/>
                <a:cs typeface="Times New Roman"/>
              </a:rPr>
              <a:t>TEST </a:t>
            </a:r>
            <a:r>
              <a:rPr sz="1200" b="1" u="heavy" spc="-5" dirty="0">
                <a:uFill>
                  <a:solidFill>
                    <a:srgbClr val="000000"/>
                  </a:solidFill>
                </a:uFill>
                <a:latin typeface="Times New Roman"/>
                <a:cs typeface="Times New Roman"/>
              </a:rPr>
              <a:t>STRATEGIES </a:t>
            </a:r>
            <a:r>
              <a:rPr sz="1200" b="1" u="heavy" spc="-10" dirty="0">
                <a:uFill>
                  <a:solidFill>
                    <a:srgbClr val="000000"/>
                  </a:solidFill>
                </a:uFill>
                <a:latin typeface="Times New Roman"/>
                <a:cs typeface="Times New Roman"/>
              </a:rPr>
              <a:t>FOR </a:t>
            </a:r>
            <a:r>
              <a:rPr sz="1200" b="1" u="heavy" spc="-5" dirty="0">
                <a:uFill>
                  <a:solidFill>
                    <a:srgbClr val="000000"/>
                  </a:solidFill>
                </a:uFill>
                <a:latin typeface="Times New Roman"/>
                <a:cs typeface="Times New Roman"/>
              </a:rPr>
              <a:t>WEBAPPS</a:t>
            </a:r>
            <a:endParaRPr sz="1200" dirty="0">
              <a:latin typeface="Times New Roman"/>
              <a:cs typeface="Times New Roman"/>
            </a:endParaRPr>
          </a:p>
          <a:p>
            <a:pPr marL="12700" marR="6350">
              <a:lnSpc>
                <a:spcPts val="1580"/>
              </a:lnSpc>
              <a:spcBef>
                <a:spcPts val="60"/>
              </a:spcBef>
            </a:pPr>
            <a:r>
              <a:rPr sz="1200" dirty="0">
                <a:latin typeface="Times New Roman"/>
                <a:cs typeface="Times New Roman"/>
              </a:rPr>
              <a:t>The strategy for WebApp testing </a:t>
            </a:r>
            <a:r>
              <a:rPr sz="1200" spc="-5" dirty="0">
                <a:latin typeface="Times New Roman"/>
                <a:cs typeface="Times New Roman"/>
              </a:rPr>
              <a:t>adopts </a:t>
            </a:r>
            <a:r>
              <a:rPr sz="1200" dirty="0">
                <a:latin typeface="Times New Roman"/>
                <a:cs typeface="Times New Roman"/>
              </a:rPr>
              <a:t>the </a:t>
            </a:r>
            <a:r>
              <a:rPr sz="1200" spc="-5" dirty="0">
                <a:latin typeface="Times New Roman"/>
                <a:cs typeface="Times New Roman"/>
              </a:rPr>
              <a:t>basic principles </a:t>
            </a:r>
            <a:r>
              <a:rPr sz="1200" dirty="0">
                <a:latin typeface="Times New Roman"/>
                <a:cs typeface="Times New Roman"/>
              </a:rPr>
              <a:t>for </a:t>
            </a:r>
            <a:r>
              <a:rPr sz="1200" spc="-5" dirty="0">
                <a:latin typeface="Times New Roman"/>
                <a:cs typeface="Times New Roman"/>
              </a:rPr>
              <a:t>all software </a:t>
            </a:r>
            <a:r>
              <a:rPr sz="1200" dirty="0">
                <a:latin typeface="Times New Roman"/>
                <a:cs typeface="Times New Roman"/>
              </a:rPr>
              <a:t>testing </a:t>
            </a:r>
            <a:r>
              <a:rPr sz="1200" spc="-5" dirty="0">
                <a:latin typeface="Times New Roman"/>
                <a:cs typeface="Times New Roman"/>
              </a:rPr>
              <a:t>and applies </a:t>
            </a:r>
            <a:r>
              <a:rPr sz="1200" dirty="0">
                <a:latin typeface="Times New Roman"/>
                <a:cs typeface="Times New Roman"/>
              </a:rPr>
              <a:t>a  strategy </a:t>
            </a:r>
            <a:r>
              <a:rPr sz="1200" spc="-5" dirty="0">
                <a:latin typeface="Times New Roman"/>
                <a:cs typeface="Times New Roman"/>
              </a:rPr>
              <a:t>and tactics </a:t>
            </a:r>
            <a:r>
              <a:rPr sz="1200" dirty="0">
                <a:latin typeface="Times New Roman"/>
                <a:cs typeface="Times New Roman"/>
              </a:rPr>
              <a:t>that are </a:t>
            </a:r>
            <a:r>
              <a:rPr sz="1200" spc="-5" dirty="0">
                <a:latin typeface="Times New Roman"/>
                <a:cs typeface="Times New Roman"/>
              </a:rPr>
              <a:t>used </a:t>
            </a:r>
            <a:r>
              <a:rPr sz="1200" dirty="0">
                <a:latin typeface="Times New Roman"/>
                <a:cs typeface="Times New Roman"/>
              </a:rPr>
              <a:t>for </a:t>
            </a:r>
            <a:r>
              <a:rPr sz="1200" spc="-5" dirty="0">
                <a:latin typeface="Times New Roman"/>
                <a:cs typeface="Times New Roman"/>
              </a:rPr>
              <a:t>object-oriented</a:t>
            </a:r>
            <a:r>
              <a:rPr sz="1200" spc="-15" dirty="0">
                <a:latin typeface="Times New Roman"/>
                <a:cs typeface="Times New Roman"/>
              </a:rPr>
              <a:t> </a:t>
            </a:r>
            <a:r>
              <a:rPr sz="1200" spc="-5" dirty="0">
                <a:latin typeface="Times New Roman"/>
                <a:cs typeface="Times New Roman"/>
              </a:rPr>
              <a:t>systems.</a:t>
            </a:r>
            <a:endParaRPr sz="1200" dirty="0">
              <a:latin typeface="Times New Roman"/>
              <a:cs typeface="Times New Roman"/>
            </a:endParaRPr>
          </a:p>
          <a:p>
            <a:pPr marL="12700">
              <a:lnSpc>
                <a:spcPct val="100000"/>
              </a:lnSpc>
              <a:spcBef>
                <a:spcPts val="70"/>
              </a:spcBef>
            </a:pPr>
            <a:r>
              <a:rPr sz="1200" dirty="0">
                <a:latin typeface="Times New Roman"/>
                <a:cs typeface="Times New Roman"/>
              </a:rPr>
              <a:t>The following </a:t>
            </a:r>
            <a:r>
              <a:rPr sz="1200" spc="-5" dirty="0">
                <a:latin typeface="Times New Roman"/>
                <a:cs typeface="Times New Roman"/>
              </a:rPr>
              <a:t>steps </a:t>
            </a:r>
            <a:r>
              <a:rPr sz="1200" dirty="0">
                <a:latin typeface="Times New Roman"/>
                <a:cs typeface="Times New Roman"/>
              </a:rPr>
              <a:t>summarize the</a:t>
            </a:r>
            <a:r>
              <a:rPr sz="1200" spc="-30" dirty="0">
                <a:latin typeface="Times New Roman"/>
                <a:cs typeface="Times New Roman"/>
              </a:rPr>
              <a:t> </a:t>
            </a:r>
            <a:r>
              <a:rPr sz="1200" spc="-5" dirty="0">
                <a:latin typeface="Times New Roman"/>
                <a:cs typeface="Times New Roman"/>
              </a:rPr>
              <a:t>approach:</a:t>
            </a:r>
            <a:endParaRPr sz="1200" dirty="0">
              <a:latin typeface="Times New Roman"/>
              <a:cs typeface="Times New Roman"/>
            </a:endParaRPr>
          </a:p>
          <a:p>
            <a:pPr marL="469265" indent="-228600">
              <a:lnSpc>
                <a:spcPct val="100000"/>
              </a:lnSpc>
              <a:spcBef>
                <a:spcPts val="155"/>
              </a:spcBef>
              <a:buAutoNum type="arabicPeriod"/>
              <a:tabLst>
                <a:tab pos="469900" algn="l"/>
              </a:tabLst>
            </a:pPr>
            <a:r>
              <a:rPr sz="1200" dirty="0">
                <a:latin typeface="Times New Roman"/>
                <a:cs typeface="Times New Roman"/>
              </a:rPr>
              <a:t>The </a:t>
            </a:r>
            <a:r>
              <a:rPr sz="1200" spc="-5" dirty="0">
                <a:latin typeface="Times New Roman"/>
                <a:cs typeface="Times New Roman"/>
              </a:rPr>
              <a:t>content </a:t>
            </a:r>
            <a:r>
              <a:rPr sz="1200" dirty="0">
                <a:latin typeface="Times New Roman"/>
                <a:cs typeface="Times New Roman"/>
              </a:rPr>
              <a:t>model </a:t>
            </a:r>
            <a:r>
              <a:rPr sz="1200" spc="-5" dirty="0">
                <a:latin typeface="Times New Roman"/>
                <a:cs typeface="Times New Roman"/>
              </a:rPr>
              <a:t>for </a:t>
            </a:r>
            <a:r>
              <a:rPr sz="1200" dirty="0">
                <a:latin typeface="Times New Roman"/>
                <a:cs typeface="Times New Roman"/>
              </a:rPr>
              <a:t>the WebApp </a:t>
            </a:r>
            <a:r>
              <a:rPr sz="1200" spc="-5" dirty="0">
                <a:latin typeface="Times New Roman"/>
                <a:cs typeface="Times New Roman"/>
              </a:rPr>
              <a:t>is reviewed </a:t>
            </a:r>
            <a:r>
              <a:rPr sz="1200" dirty="0">
                <a:latin typeface="Times New Roman"/>
                <a:cs typeface="Times New Roman"/>
              </a:rPr>
              <a:t>to </a:t>
            </a:r>
            <a:r>
              <a:rPr sz="1200" spc="-5" dirty="0">
                <a:latin typeface="Times New Roman"/>
                <a:cs typeface="Times New Roman"/>
              </a:rPr>
              <a:t>uncover</a:t>
            </a:r>
            <a:r>
              <a:rPr sz="1200" spc="10" dirty="0">
                <a:latin typeface="Times New Roman"/>
                <a:cs typeface="Times New Roman"/>
              </a:rPr>
              <a:t> </a:t>
            </a:r>
            <a:r>
              <a:rPr sz="1200" spc="-5" dirty="0">
                <a:latin typeface="Times New Roman"/>
                <a:cs typeface="Times New Roman"/>
              </a:rPr>
              <a:t>errors.</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interface </a:t>
            </a:r>
            <a:r>
              <a:rPr sz="1200" dirty="0">
                <a:latin typeface="Times New Roman"/>
                <a:cs typeface="Times New Roman"/>
              </a:rPr>
              <a:t>model </a:t>
            </a:r>
            <a:r>
              <a:rPr sz="1200" spc="-5" dirty="0">
                <a:latin typeface="Times New Roman"/>
                <a:cs typeface="Times New Roman"/>
              </a:rPr>
              <a:t>is </a:t>
            </a:r>
            <a:r>
              <a:rPr sz="1200" dirty="0">
                <a:latin typeface="Times New Roman"/>
                <a:cs typeface="Times New Roman"/>
              </a:rPr>
              <a:t>reviewed to ensure that </a:t>
            </a:r>
            <a:r>
              <a:rPr sz="1200" spc="-5" dirty="0">
                <a:latin typeface="Times New Roman"/>
                <a:cs typeface="Times New Roman"/>
              </a:rPr>
              <a:t>all use cases can </a:t>
            </a:r>
            <a:r>
              <a:rPr sz="1200" dirty="0">
                <a:latin typeface="Times New Roman"/>
                <a:cs typeface="Times New Roman"/>
              </a:rPr>
              <a:t>be</a:t>
            </a:r>
            <a:r>
              <a:rPr sz="1200" spc="25" dirty="0">
                <a:latin typeface="Times New Roman"/>
                <a:cs typeface="Times New Roman"/>
              </a:rPr>
              <a:t> </a:t>
            </a:r>
            <a:r>
              <a:rPr sz="1200" dirty="0">
                <a:latin typeface="Times New Roman"/>
                <a:cs typeface="Times New Roman"/>
              </a:rPr>
              <a:t>accommodated.</a:t>
            </a: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design </a:t>
            </a:r>
            <a:r>
              <a:rPr sz="1200" dirty="0">
                <a:latin typeface="Times New Roman"/>
                <a:cs typeface="Times New Roman"/>
              </a:rPr>
              <a:t>model </a:t>
            </a:r>
            <a:r>
              <a:rPr sz="1200" spc="-5" dirty="0">
                <a:latin typeface="Times New Roman"/>
                <a:cs typeface="Times New Roman"/>
              </a:rPr>
              <a:t>for </a:t>
            </a:r>
            <a:r>
              <a:rPr sz="1200" dirty="0">
                <a:latin typeface="Times New Roman"/>
                <a:cs typeface="Times New Roman"/>
              </a:rPr>
              <a:t>the WebApp </a:t>
            </a:r>
            <a:r>
              <a:rPr sz="1200" spc="-5" dirty="0">
                <a:latin typeface="Times New Roman"/>
                <a:cs typeface="Times New Roman"/>
              </a:rPr>
              <a:t>is reviewed </a:t>
            </a:r>
            <a:r>
              <a:rPr sz="1200" dirty="0">
                <a:latin typeface="Times New Roman"/>
                <a:cs typeface="Times New Roman"/>
              </a:rPr>
              <a:t>to </a:t>
            </a:r>
            <a:r>
              <a:rPr sz="1200" spc="-5" dirty="0">
                <a:latin typeface="Times New Roman"/>
                <a:cs typeface="Times New Roman"/>
              </a:rPr>
              <a:t>uncover navigation</a:t>
            </a:r>
            <a:r>
              <a:rPr sz="1200" spc="30" dirty="0">
                <a:latin typeface="Times New Roman"/>
                <a:cs typeface="Times New Roman"/>
              </a:rPr>
              <a:t> </a:t>
            </a:r>
            <a:r>
              <a:rPr sz="1200" dirty="0">
                <a:latin typeface="Times New Roman"/>
                <a:cs typeface="Times New Roman"/>
              </a:rPr>
              <a:t>errors.</a:t>
            </a: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user interface is </a:t>
            </a:r>
            <a:r>
              <a:rPr sz="1200" dirty="0">
                <a:latin typeface="Times New Roman"/>
                <a:cs typeface="Times New Roman"/>
              </a:rPr>
              <a:t>tested to </a:t>
            </a:r>
            <a:r>
              <a:rPr sz="1200" spc="-5" dirty="0">
                <a:latin typeface="Times New Roman"/>
                <a:cs typeface="Times New Roman"/>
              </a:rPr>
              <a:t>uncover errors </a:t>
            </a:r>
            <a:r>
              <a:rPr sz="1200" dirty="0">
                <a:latin typeface="Times New Roman"/>
                <a:cs typeface="Times New Roman"/>
              </a:rPr>
              <a:t>in presentation and/or navigation</a:t>
            </a:r>
            <a:r>
              <a:rPr sz="1200" spc="50" dirty="0">
                <a:latin typeface="Times New Roman"/>
                <a:cs typeface="Times New Roman"/>
              </a:rPr>
              <a:t> </a:t>
            </a:r>
            <a:r>
              <a:rPr sz="1200" spc="-5" dirty="0">
                <a:latin typeface="Times New Roman"/>
                <a:cs typeface="Times New Roman"/>
              </a:rPr>
              <a:t>mechanics.</a:t>
            </a:r>
            <a:endParaRPr sz="1200" dirty="0">
              <a:latin typeface="Times New Roman"/>
              <a:cs typeface="Times New Roman"/>
            </a:endParaRPr>
          </a:p>
          <a:p>
            <a:pPr marL="469265" indent="-228600">
              <a:lnSpc>
                <a:spcPct val="100000"/>
              </a:lnSpc>
              <a:spcBef>
                <a:spcPts val="155"/>
              </a:spcBef>
              <a:buAutoNum type="arabicPeriod"/>
              <a:tabLst>
                <a:tab pos="469900" algn="l"/>
              </a:tabLst>
            </a:pPr>
            <a:r>
              <a:rPr sz="1200" spc="-5" dirty="0">
                <a:latin typeface="Times New Roman"/>
                <a:cs typeface="Times New Roman"/>
              </a:rPr>
              <a:t>Each functional </a:t>
            </a:r>
            <a:r>
              <a:rPr sz="1200" dirty="0">
                <a:latin typeface="Times New Roman"/>
                <a:cs typeface="Times New Roman"/>
              </a:rPr>
              <a:t>component </a:t>
            </a:r>
            <a:r>
              <a:rPr sz="1200" spc="-5" dirty="0">
                <a:latin typeface="Times New Roman"/>
                <a:cs typeface="Times New Roman"/>
              </a:rPr>
              <a:t>is </a:t>
            </a:r>
            <a:r>
              <a:rPr sz="1200" dirty="0">
                <a:latin typeface="Times New Roman"/>
                <a:cs typeface="Times New Roman"/>
              </a:rPr>
              <a:t>unit</a:t>
            </a:r>
            <a:r>
              <a:rPr sz="1200" spc="10" dirty="0">
                <a:latin typeface="Times New Roman"/>
                <a:cs typeface="Times New Roman"/>
              </a:rPr>
              <a:t> </a:t>
            </a:r>
            <a:r>
              <a:rPr sz="1200" spc="-5" dirty="0">
                <a:latin typeface="Times New Roman"/>
                <a:cs typeface="Times New Roman"/>
              </a:rPr>
              <a:t>tested.</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spc="-5" dirty="0">
                <a:latin typeface="Times New Roman"/>
                <a:cs typeface="Times New Roman"/>
              </a:rPr>
              <a:t>Navigation throughout </a:t>
            </a:r>
            <a:r>
              <a:rPr sz="1200" dirty="0">
                <a:latin typeface="Times New Roman"/>
                <a:cs typeface="Times New Roman"/>
              </a:rPr>
              <a:t>the </a:t>
            </a:r>
            <a:r>
              <a:rPr sz="1200" spc="-5" dirty="0">
                <a:latin typeface="Times New Roman"/>
                <a:cs typeface="Times New Roman"/>
              </a:rPr>
              <a:t>architecture is</a:t>
            </a:r>
            <a:r>
              <a:rPr sz="1200" spc="15" dirty="0">
                <a:latin typeface="Times New Roman"/>
                <a:cs typeface="Times New Roman"/>
              </a:rPr>
              <a:t> </a:t>
            </a:r>
            <a:r>
              <a:rPr sz="1200" spc="-5" dirty="0">
                <a:latin typeface="Times New Roman"/>
                <a:cs typeface="Times New Roman"/>
              </a:rPr>
              <a:t>tested.</a:t>
            </a:r>
            <a:endParaRPr sz="1200" dirty="0">
              <a:latin typeface="Times New Roman"/>
              <a:cs typeface="Times New Roman"/>
            </a:endParaRPr>
          </a:p>
          <a:p>
            <a:pPr marL="469265" marR="9525" indent="-228600">
              <a:lnSpc>
                <a:spcPct val="110000"/>
              </a:lnSpc>
              <a:buAutoNum type="arabicPeriod"/>
              <a:tabLst>
                <a:tab pos="469900" algn="l"/>
              </a:tabLst>
            </a:pPr>
            <a:r>
              <a:rPr sz="1200" dirty="0">
                <a:latin typeface="Times New Roman"/>
                <a:cs typeface="Times New Roman"/>
              </a:rPr>
              <a:t>The WebApp </a:t>
            </a:r>
            <a:r>
              <a:rPr sz="1200" spc="-5" dirty="0">
                <a:latin typeface="Times New Roman"/>
                <a:cs typeface="Times New Roman"/>
              </a:rPr>
              <a:t>is implemented </a:t>
            </a:r>
            <a:r>
              <a:rPr sz="1200" dirty="0">
                <a:latin typeface="Times New Roman"/>
                <a:cs typeface="Times New Roman"/>
              </a:rPr>
              <a:t>in a variety </a:t>
            </a:r>
            <a:r>
              <a:rPr sz="1200" spc="5" dirty="0">
                <a:latin typeface="Times New Roman"/>
                <a:cs typeface="Times New Roman"/>
              </a:rPr>
              <a:t>of </a:t>
            </a:r>
            <a:r>
              <a:rPr sz="1200" spc="-5" dirty="0">
                <a:latin typeface="Times New Roman"/>
                <a:cs typeface="Times New Roman"/>
              </a:rPr>
              <a:t>different environmental configurations and is  tested for </a:t>
            </a:r>
            <a:r>
              <a:rPr sz="1200" dirty="0">
                <a:latin typeface="Times New Roman"/>
                <a:cs typeface="Times New Roman"/>
              </a:rPr>
              <a:t>compatibility with </a:t>
            </a:r>
            <a:r>
              <a:rPr sz="1200" spc="-5" dirty="0">
                <a:latin typeface="Times New Roman"/>
                <a:cs typeface="Times New Roman"/>
              </a:rPr>
              <a:t>each</a:t>
            </a:r>
            <a:r>
              <a:rPr sz="1200" spc="-10" dirty="0">
                <a:latin typeface="Times New Roman"/>
                <a:cs typeface="Times New Roman"/>
              </a:rPr>
              <a:t> </a:t>
            </a:r>
            <a:r>
              <a:rPr sz="1200" dirty="0">
                <a:latin typeface="Times New Roman"/>
                <a:cs typeface="Times New Roman"/>
              </a:rPr>
              <a:t>configuration.</a:t>
            </a:r>
          </a:p>
          <a:p>
            <a:pPr marL="469265" marR="10160" indent="-228600">
              <a:lnSpc>
                <a:spcPct val="110000"/>
              </a:lnSpc>
              <a:spcBef>
                <a:spcPts val="10"/>
              </a:spcBef>
              <a:buAutoNum type="arabicPeriod"/>
              <a:tabLst>
                <a:tab pos="469900" algn="l"/>
              </a:tabLst>
            </a:pPr>
            <a:r>
              <a:rPr sz="1200" dirty="0">
                <a:latin typeface="Times New Roman"/>
                <a:cs typeface="Times New Roman"/>
              </a:rPr>
              <a:t>Security tests are conducted in </a:t>
            </a:r>
            <a:r>
              <a:rPr sz="1200" spc="-5" dirty="0">
                <a:latin typeface="Times New Roman"/>
                <a:cs typeface="Times New Roman"/>
              </a:rPr>
              <a:t>an attempt </a:t>
            </a:r>
            <a:r>
              <a:rPr sz="1200" dirty="0">
                <a:latin typeface="Times New Roman"/>
                <a:cs typeface="Times New Roman"/>
              </a:rPr>
              <a:t>to exploit </a:t>
            </a:r>
            <a:r>
              <a:rPr sz="1200" spc="-5" dirty="0">
                <a:latin typeface="Times New Roman"/>
                <a:cs typeface="Times New Roman"/>
              </a:rPr>
              <a:t>vulnerabilities </a:t>
            </a:r>
            <a:r>
              <a:rPr sz="1200" dirty="0">
                <a:latin typeface="Times New Roman"/>
                <a:cs typeface="Times New Roman"/>
              </a:rPr>
              <a:t>in the WebApp </a:t>
            </a:r>
            <a:r>
              <a:rPr sz="1200" spc="5" dirty="0">
                <a:latin typeface="Times New Roman"/>
                <a:cs typeface="Times New Roman"/>
              </a:rPr>
              <a:t>or  </a:t>
            </a:r>
            <a:r>
              <a:rPr sz="1200" dirty="0">
                <a:latin typeface="Times New Roman"/>
                <a:cs typeface="Times New Roman"/>
              </a:rPr>
              <a:t>within </a:t>
            </a:r>
            <a:r>
              <a:rPr sz="1200" spc="-5" dirty="0">
                <a:latin typeface="Times New Roman"/>
                <a:cs typeface="Times New Roman"/>
              </a:rPr>
              <a:t>its environment.</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spc="-5" dirty="0">
                <a:latin typeface="Times New Roman"/>
                <a:cs typeface="Times New Roman"/>
              </a:rPr>
              <a:t>Performance tests </a:t>
            </a:r>
            <a:r>
              <a:rPr sz="1200" dirty="0">
                <a:latin typeface="Times New Roman"/>
                <a:cs typeface="Times New Roman"/>
              </a:rPr>
              <a:t>are</a:t>
            </a:r>
            <a:r>
              <a:rPr sz="1200" spc="-5" dirty="0">
                <a:latin typeface="Times New Roman"/>
                <a:cs typeface="Times New Roman"/>
              </a:rPr>
              <a:t> </a:t>
            </a:r>
            <a:r>
              <a:rPr sz="1200" dirty="0">
                <a:latin typeface="Times New Roman"/>
                <a:cs typeface="Times New Roman"/>
              </a:rPr>
              <a:t>conducted.</a:t>
            </a:r>
          </a:p>
          <a:p>
            <a:pPr marL="469265" marR="9525" indent="-228600">
              <a:lnSpc>
                <a:spcPts val="1600"/>
              </a:lnSpc>
              <a:spcBef>
                <a:spcPts val="65"/>
              </a:spcBef>
              <a:buAutoNum type="arabicPeriod"/>
              <a:tabLst>
                <a:tab pos="469900" algn="l"/>
              </a:tabLst>
            </a:pPr>
            <a:r>
              <a:rPr sz="1200" dirty="0">
                <a:latin typeface="Times New Roman"/>
                <a:cs typeface="Times New Roman"/>
              </a:rPr>
              <a:t>The WebApp </a:t>
            </a:r>
            <a:r>
              <a:rPr sz="1200" spc="-5" dirty="0">
                <a:latin typeface="Times New Roman"/>
                <a:cs typeface="Times New Roman"/>
              </a:rPr>
              <a:t>is tested </a:t>
            </a:r>
            <a:r>
              <a:rPr sz="1200" dirty="0">
                <a:latin typeface="Times New Roman"/>
                <a:cs typeface="Times New Roman"/>
              </a:rPr>
              <a:t>by a controlled </a:t>
            </a:r>
            <a:r>
              <a:rPr sz="1200" spc="-5" dirty="0">
                <a:latin typeface="Times New Roman"/>
                <a:cs typeface="Times New Roman"/>
              </a:rPr>
              <a:t>and monitored </a:t>
            </a:r>
            <a:r>
              <a:rPr sz="1200" dirty="0">
                <a:latin typeface="Times New Roman"/>
                <a:cs typeface="Times New Roman"/>
              </a:rPr>
              <a:t>population of </a:t>
            </a:r>
            <a:r>
              <a:rPr sz="1200" spc="-5" dirty="0">
                <a:latin typeface="Times New Roman"/>
                <a:cs typeface="Times New Roman"/>
              </a:rPr>
              <a:t>end </a:t>
            </a:r>
            <a:r>
              <a:rPr sz="1200" dirty="0">
                <a:latin typeface="Times New Roman"/>
                <a:cs typeface="Times New Roman"/>
              </a:rPr>
              <a:t>users. The </a:t>
            </a:r>
            <a:r>
              <a:rPr sz="1200" spc="-5" dirty="0">
                <a:latin typeface="Times New Roman"/>
                <a:cs typeface="Times New Roman"/>
              </a:rPr>
              <a:t>results  </a:t>
            </a:r>
            <a:r>
              <a:rPr sz="1200" dirty="0">
                <a:latin typeface="Times New Roman"/>
                <a:cs typeface="Times New Roman"/>
              </a:rPr>
              <a:t>of </a:t>
            </a:r>
            <a:r>
              <a:rPr sz="1200" spc="-5" dirty="0">
                <a:latin typeface="Times New Roman"/>
                <a:cs typeface="Times New Roman"/>
              </a:rPr>
              <a:t>their interaction </a:t>
            </a:r>
            <a:r>
              <a:rPr sz="1200" dirty="0">
                <a:latin typeface="Times New Roman"/>
                <a:cs typeface="Times New Roman"/>
              </a:rPr>
              <a:t>with the </a:t>
            </a:r>
            <a:r>
              <a:rPr sz="1200" spc="-5" dirty="0">
                <a:latin typeface="Times New Roman"/>
                <a:cs typeface="Times New Roman"/>
              </a:rPr>
              <a:t>system are evaluated </a:t>
            </a:r>
            <a:r>
              <a:rPr sz="1200" dirty="0">
                <a:latin typeface="Times New Roman"/>
                <a:cs typeface="Times New Roman"/>
              </a:rPr>
              <a:t>for</a:t>
            </a:r>
            <a:r>
              <a:rPr sz="1200" spc="45" dirty="0">
                <a:latin typeface="Times New Roman"/>
                <a:cs typeface="Times New Roman"/>
              </a:rPr>
              <a:t> </a:t>
            </a:r>
            <a:r>
              <a:rPr sz="1200" spc="-5" dirty="0">
                <a:latin typeface="Times New Roman"/>
                <a:cs typeface="Times New Roman"/>
              </a:rPr>
              <a:t>errors.</a:t>
            </a:r>
            <a:endParaRPr sz="1200" dirty="0">
              <a:latin typeface="Times New Roman"/>
              <a:cs typeface="Times New Roman"/>
            </a:endParaRPr>
          </a:p>
          <a:p>
            <a:pPr marL="50800">
              <a:lnSpc>
                <a:spcPct val="100000"/>
              </a:lnSpc>
              <a:spcBef>
                <a:spcPts val="85"/>
              </a:spcBef>
            </a:pPr>
            <a:r>
              <a:rPr sz="1200" b="1" u="heavy" dirty="0">
                <a:uFill>
                  <a:solidFill>
                    <a:srgbClr val="000000"/>
                  </a:solidFill>
                </a:uFill>
                <a:latin typeface="Times New Roman"/>
                <a:cs typeface="Times New Roman"/>
              </a:rPr>
              <a:t>TEST </a:t>
            </a:r>
            <a:r>
              <a:rPr sz="1200" b="1" u="heavy" spc="-5" dirty="0">
                <a:uFill>
                  <a:solidFill>
                    <a:srgbClr val="000000"/>
                  </a:solidFill>
                </a:uFill>
                <a:latin typeface="Times New Roman"/>
                <a:cs typeface="Times New Roman"/>
              </a:rPr>
              <a:t>STRATEGIES </a:t>
            </a:r>
            <a:r>
              <a:rPr sz="1200" b="1" u="heavy" spc="-10" dirty="0">
                <a:uFill>
                  <a:solidFill>
                    <a:srgbClr val="000000"/>
                  </a:solidFill>
                </a:uFill>
                <a:latin typeface="Times New Roman"/>
                <a:cs typeface="Times New Roman"/>
              </a:rPr>
              <a:t>FOR</a:t>
            </a:r>
            <a:r>
              <a:rPr sz="1200" b="1" u="heavy" spc="-2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MOBILEAPPS</a:t>
            </a:r>
            <a:endParaRPr sz="1200" dirty="0">
              <a:latin typeface="Times New Roman"/>
              <a:cs typeface="Times New Roman"/>
            </a:endParaRPr>
          </a:p>
          <a:p>
            <a:pPr marL="12700" marR="6350" algn="just">
              <a:lnSpc>
                <a:spcPts val="1580"/>
              </a:lnSpc>
              <a:spcBef>
                <a:spcPts val="55"/>
              </a:spcBef>
            </a:pPr>
            <a:r>
              <a:rPr sz="1200" dirty="0">
                <a:latin typeface="Times New Roman"/>
                <a:cs typeface="Times New Roman"/>
              </a:rPr>
              <a:t>The strategy for testing mobile applications adopts the </a:t>
            </a:r>
            <a:r>
              <a:rPr sz="1200" spc="-5" dirty="0">
                <a:latin typeface="Times New Roman"/>
                <a:cs typeface="Times New Roman"/>
              </a:rPr>
              <a:t>basic principles </a:t>
            </a:r>
            <a:r>
              <a:rPr sz="1200" dirty="0">
                <a:latin typeface="Times New Roman"/>
                <a:cs typeface="Times New Roman"/>
              </a:rPr>
              <a:t>for </a:t>
            </a:r>
            <a:r>
              <a:rPr sz="1200" spc="-5" dirty="0">
                <a:latin typeface="Times New Roman"/>
                <a:cs typeface="Times New Roman"/>
              </a:rPr>
              <a:t>all </a:t>
            </a:r>
            <a:r>
              <a:rPr sz="1200" dirty="0">
                <a:latin typeface="Times New Roman"/>
                <a:cs typeface="Times New Roman"/>
              </a:rPr>
              <a:t>software </a:t>
            </a:r>
            <a:r>
              <a:rPr sz="1200" spc="-5" dirty="0">
                <a:latin typeface="Times New Roman"/>
                <a:cs typeface="Times New Roman"/>
              </a:rPr>
              <a:t>testing.  However,</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unique</a:t>
            </a:r>
            <a:r>
              <a:rPr sz="1200" spc="-30" dirty="0">
                <a:latin typeface="Times New Roman"/>
                <a:cs typeface="Times New Roman"/>
              </a:rPr>
              <a:t> </a:t>
            </a:r>
            <a:r>
              <a:rPr sz="1200" dirty="0">
                <a:latin typeface="Times New Roman"/>
                <a:cs typeface="Times New Roman"/>
              </a:rPr>
              <a:t>nature</a:t>
            </a:r>
            <a:r>
              <a:rPr sz="1200" spc="-3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MobileApps</a:t>
            </a:r>
            <a:r>
              <a:rPr sz="1200" spc="-30" dirty="0">
                <a:latin typeface="Times New Roman"/>
                <a:cs typeface="Times New Roman"/>
              </a:rPr>
              <a:t> </a:t>
            </a:r>
            <a:r>
              <a:rPr sz="1200" dirty="0">
                <a:latin typeface="Times New Roman"/>
                <a:cs typeface="Times New Roman"/>
              </a:rPr>
              <a:t>demands</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consideration</a:t>
            </a:r>
            <a:r>
              <a:rPr sz="1200" spc="-1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number</a:t>
            </a:r>
            <a:r>
              <a:rPr sz="1200" spc="-30" dirty="0">
                <a:latin typeface="Times New Roman"/>
                <a:cs typeface="Times New Roman"/>
              </a:rPr>
              <a:t> </a:t>
            </a:r>
            <a:r>
              <a:rPr sz="1200" spc="5" dirty="0">
                <a:latin typeface="Times New Roman"/>
                <a:cs typeface="Times New Roman"/>
              </a:rPr>
              <a:t>of</a:t>
            </a:r>
            <a:r>
              <a:rPr sz="1200" spc="-30" dirty="0">
                <a:latin typeface="Times New Roman"/>
                <a:cs typeface="Times New Roman"/>
              </a:rPr>
              <a:t> </a:t>
            </a:r>
            <a:r>
              <a:rPr sz="1200" dirty="0">
                <a:latin typeface="Times New Roman"/>
                <a:cs typeface="Times New Roman"/>
              </a:rPr>
              <a:t>specialized</a:t>
            </a:r>
          </a:p>
          <a:p>
            <a:pPr marL="12700" algn="just">
              <a:lnSpc>
                <a:spcPct val="100000"/>
              </a:lnSpc>
              <a:spcBef>
                <a:spcPts val="85"/>
              </a:spcBef>
            </a:pPr>
            <a:r>
              <a:rPr sz="1200" dirty="0">
                <a:latin typeface="Times New Roman"/>
                <a:cs typeface="Times New Roman"/>
              </a:rPr>
              <a:t>testing</a:t>
            </a:r>
            <a:r>
              <a:rPr sz="1200" spc="-15" dirty="0">
                <a:latin typeface="Times New Roman"/>
                <a:cs typeface="Times New Roman"/>
              </a:rPr>
              <a:t> </a:t>
            </a:r>
            <a:r>
              <a:rPr sz="1200" spc="-5" dirty="0">
                <a:latin typeface="Times New Roman"/>
                <a:cs typeface="Times New Roman"/>
              </a:rPr>
              <a:t>approaches:</a:t>
            </a:r>
            <a:endParaRPr sz="1200" dirty="0">
              <a:latin typeface="Times New Roman"/>
              <a:cs typeface="Times New Roman"/>
            </a:endParaRPr>
          </a:p>
          <a:p>
            <a:pPr marL="469265" marR="6985" indent="-228600" algn="just">
              <a:lnSpc>
                <a:spcPct val="110100"/>
              </a:lnSpc>
              <a:spcBef>
                <a:spcPts val="80"/>
              </a:spcBef>
              <a:buFont typeface="Symbol"/>
              <a:buChar char=""/>
              <a:tabLst>
                <a:tab pos="469900" algn="l"/>
              </a:tabLst>
            </a:pPr>
            <a:r>
              <a:rPr sz="1200" i="1" spc="-5" dirty="0">
                <a:latin typeface="Times New Roman"/>
                <a:cs typeface="Times New Roman"/>
              </a:rPr>
              <a:t>User-experience</a:t>
            </a:r>
            <a:r>
              <a:rPr sz="1200" i="1" spc="-60" dirty="0">
                <a:latin typeface="Times New Roman"/>
                <a:cs typeface="Times New Roman"/>
              </a:rPr>
              <a:t> </a:t>
            </a:r>
            <a:r>
              <a:rPr sz="1200" i="1" dirty="0">
                <a:latin typeface="Times New Roman"/>
                <a:cs typeface="Times New Roman"/>
              </a:rPr>
              <a:t>testing.</a:t>
            </a:r>
            <a:r>
              <a:rPr sz="1200" i="1" spc="-35" dirty="0">
                <a:latin typeface="Times New Roman"/>
                <a:cs typeface="Times New Roman"/>
              </a:rPr>
              <a:t> </a:t>
            </a:r>
            <a:r>
              <a:rPr sz="1200" spc="-5" dirty="0">
                <a:latin typeface="Times New Roman"/>
                <a:cs typeface="Times New Roman"/>
              </a:rPr>
              <a:t>Users</a:t>
            </a:r>
            <a:r>
              <a:rPr sz="1200" spc="-55" dirty="0">
                <a:latin typeface="Times New Roman"/>
                <a:cs typeface="Times New Roman"/>
              </a:rPr>
              <a:t> </a:t>
            </a:r>
            <a:r>
              <a:rPr sz="1200" dirty="0">
                <a:latin typeface="Times New Roman"/>
                <a:cs typeface="Times New Roman"/>
              </a:rPr>
              <a:t>are</a:t>
            </a:r>
            <a:r>
              <a:rPr sz="1200" spc="-65" dirty="0">
                <a:latin typeface="Times New Roman"/>
                <a:cs typeface="Times New Roman"/>
              </a:rPr>
              <a:t> </a:t>
            </a:r>
            <a:r>
              <a:rPr sz="1200" spc="-5" dirty="0">
                <a:latin typeface="Times New Roman"/>
                <a:cs typeface="Times New Roman"/>
              </a:rPr>
              <a:t>involved</a:t>
            </a:r>
            <a:r>
              <a:rPr sz="1200" spc="-40" dirty="0">
                <a:latin typeface="Times New Roman"/>
                <a:cs typeface="Times New Roman"/>
              </a:rPr>
              <a:t> </a:t>
            </a:r>
            <a:r>
              <a:rPr sz="1200" dirty="0">
                <a:latin typeface="Times New Roman"/>
                <a:cs typeface="Times New Roman"/>
              </a:rPr>
              <a:t>early</a:t>
            </a:r>
            <a:r>
              <a:rPr sz="1200" spc="-80" dirty="0">
                <a:latin typeface="Times New Roman"/>
                <a:cs typeface="Times New Roman"/>
              </a:rPr>
              <a:t> </a:t>
            </a:r>
            <a:r>
              <a:rPr sz="1200" spc="5" dirty="0">
                <a:latin typeface="Times New Roman"/>
                <a:cs typeface="Times New Roman"/>
              </a:rPr>
              <a:t>in</a:t>
            </a:r>
            <a:r>
              <a:rPr sz="1200" spc="-55"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spc="-5" dirty="0">
                <a:latin typeface="Times New Roman"/>
                <a:cs typeface="Times New Roman"/>
              </a:rPr>
              <a:t>development</a:t>
            </a:r>
            <a:r>
              <a:rPr sz="1200" spc="-55" dirty="0">
                <a:latin typeface="Times New Roman"/>
                <a:cs typeface="Times New Roman"/>
              </a:rPr>
              <a:t> </a:t>
            </a:r>
            <a:r>
              <a:rPr sz="1200" dirty="0">
                <a:latin typeface="Times New Roman"/>
                <a:cs typeface="Times New Roman"/>
              </a:rPr>
              <a:t>process</a:t>
            </a:r>
            <a:r>
              <a:rPr sz="1200" spc="-50"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spc="-5" dirty="0">
                <a:latin typeface="Times New Roman"/>
                <a:cs typeface="Times New Roman"/>
              </a:rPr>
              <a:t>ensure</a:t>
            </a:r>
            <a:r>
              <a:rPr sz="1200" spc="-60" dirty="0">
                <a:latin typeface="Times New Roman"/>
                <a:cs typeface="Times New Roman"/>
              </a:rPr>
              <a:t> </a:t>
            </a:r>
            <a:r>
              <a:rPr sz="1200" dirty="0">
                <a:latin typeface="Times New Roman"/>
                <a:cs typeface="Times New Roman"/>
              </a:rPr>
              <a:t>that  the </a:t>
            </a:r>
            <a:r>
              <a:rPr sz="1200" spc="-5" dirty="0">
                <a:latin typeface="Times New Roman"/>
                <a:cs typeface="Times New Roman"/>
              </a:rPr>
              <a:t>MobileApp lives </a:t>
            </a:r>
            <a:r>
              <a:rPr sz="1200" dirty="0">
                <a:latin typeface="Times New Roman"/>
                <a:cs typeface="Times New Roman"/>
              </a:rPr>
              <a:t>up </a:t>
            </a:r>
            <a:r>
              <a:rPr sz="1200" spc="5" dirty="0">
                <a:latin typeface="Times New Roman"/>
                <a:cs typeface="Times New Roman"/>
              </a:rPr>
              <a:t>to </a:t>
            </a:r>
            <a:r>
              <a:rPr sz="1200" dirty="0">
                <a:latin typeface="Times New Roman"/>
                <a:cs typeface="Times New Roman"/>
              </a:rPr>
              <a:t>the usability </a:t>
            </a:r>
            <a:r>
              <a:rPr sz="1200" spc="-5" dirty="0">
                <a:latin typeface="Times New Roman"/>
                <a:cs typeface="Times New Roman"/>
              </a:rPr>
              <a:t>and </a:t>
            </a:r>
            <a:r>
              <a:rPr sz="1200" dirty="0">
                <a:latin typeface="Times New Roman"/>
                <a:cs typeface="Times New Roman"/>
              </a:rPr>
              <a:t>accessibility </a:t>
            </a:r>
            <a:r>
              <a:rPr sz="1200" spc="-5" dirty="0">
                <a:latin typeface="Times New Roman"/>
                <a:cs typeface="Times New Roman"/>
              </a:rPr>
              <a:t>expectations </a:t>
            </a:r>
            <a:r>
              <a:rPr sz="1200" dirty="0">
                <a:latin typeface="Times New Roman"/>
                <a:cs typeface="Times New Roman"/>
              </a:rPr>
              <a:t>of the </a:t>
            </a:r>
            <a:r>
              <a:rPr sz="1200" spc="-5" dirty="0">
                <a:latin typeface="Times New Roman"/>
                <a:cs typeface="Times New Roman"/>
              </a:rPr>
              <a:t>stakeholders  </a:t>
            </a:r>
            <a:r>
              <a:rPr sz="1200" dirty="0">
                <a:latin typeface="Times New Roman"/>
                <a:cs typeface="Times New Roman"/>
              </a:rPr>
              <a:t>on </a:t>
            </a:r>
            <a:r>
              <a:rPr sz="1200" spc="-5" dirty="0">
                <a:latin typeface="Times New Roman"/>
                <a:cs typeface="Times New Roman"/>
              </a:rPr>
              <a:t>all supported</a:t>
            </a:r>
            <a:r>
              <a:rPr sz="1200" dirty="0">
                <a:latin typeface="Times New Roman"/>
                <a:cs typeface="Times New Roman"/>
              </a:rPr>
              <a:t> </a:t>
            </a:r>
            <a:r>
              <a:rPr sz="1200" spc="-5" dirty="0">
                <a:latin typeface="Times New Roman"/>
                <a:cs typeface="Times New Roman"/>
              </a:rPr>
              <a:t>devices.</a:t>
            </a:r>
            <a:endParaRPr sz="1200" dirty="0">
              <a:latin typeface="Times New Roman"/>
              <a:cs typeface="Times New Roman"/>
            </a:endParaRPr>
          </a:p>
          <a:p>
            <a:pPr marL="469265" marR="8255" indent="-228600" algn="just">
              <a:lnSpc>
                <a:spcPct val="110000"/>
              </a:lnSpc>
              <a:spcBef>
                <a:spcPts val="95"/>
              </a:spcBef>
              <a:buFont typeface="Symbol"/>
              <a:buChar char=""/>
              <a:tabLst>
                <a:tab pos="469900" algn="l"/>
              </a:tabLst>
            </a:pPr>
            <a:r>
              <a:rPr sz="1200" i="1" spc="-5" dirty="0">
                <a:latin typeface="Times New Roman"/>
                <a:cs typeface="Times New Roman"/>
              </a:rPr>
              <a:t>Device compatibility </a:t>
            </a:r>
            <a:r>
              <a:rPr sz="1200" i="1" dirty="0">
                <a:latin typeface="Times New Roman"/>
                <a:cs typeface="Times New Roman"/>
              </a:rPr>
              <a:t>testing. </a:t>
            </a:r>
            <a:r>
              <a:rPr sz="1200" spc="-5" dirty="0">
                <a:latin typeface="Times New Roman"/>
                <a:cs typeface="Times New Roman"/>
              </a:rPr>
              <a:t>Testers </a:t>
            </a:r>
            <a:r>
              <a:rPr sz="1200" dirty="0">
                <a:latin typeface="Times New Roman"/>
                <a:cs typeface="Times New Roman"/>
              </a:rPr>
              <a:t>verify that the </a:t>
            </a:r>
            <a:r>
              <a:rPr sz="1200" spc="-5" dirty="0">
                <a:latin typeface="Times New Roman"/>
                <a:cs typeface="Times New Roman"/>
              </a:rPr>
              <a:t>MobileApp works </a:t>
            </a:r>
            <a:r>
              <a:rPr sz="1200" dirty="0">
                <a:latin typeface="Times New Roman"/>
                <a:cs typeface="Times New Roman"/>
              </a:rPr>
              <a:t>correctly on </a:t>
            </a:r>
            <a:r>
              <a:rPr sz="1200" spc="-5" dirty="0">
                <a:latin typeface="Times New Roman"/>
                <a:cs typeface="Times New Roman"/>
              </a:rPr>
              <a:t>all  required </a:t>
            </a:r>
            <a:r>
              <a:rPr sz="1200" dirty="0">
                <a:latin typeface="Times New Roman"/>
                <a:cs typeface="Times New Roman"/>
              </a:rPr>
              <a:t>hardware </a:t>
            </a:r>
            <a:r>
              <a:rPr sz="1200" spc="-5" dirty="0">
                <a:latin typeface="Times New Roman"/>
                <a:cs typeface="Times New Roman"/>
              </a:rPr>
              <a:t>and software</a:t>
            </a:r>
            <a:r>
              <a:rPr sz="1200" spc="5" dirty="0">
                <a:latin typeface="Times New Roman"/>
                <a:cs typeface="Times New Roman"/>
              </a:rPr>
              <a:t> </a:t>
            </a:r>
            <a:r>
              <a:rPr sz="1200" dirty="0">
                <a:latin typeface="Times New Roman"/>
                <a:cs typeface="Times New Roman"/>
              </a:rPr>
              <a:t>combinations.</a:t>
            </a:r>
          </a:p>
          <a:p>
            <a:pPr marL="469265" marR="7620" indent="-228600" algn="just">
              <a:lnSpc>
                <a:spcPct val="110800"/>
              </a:lnSpc>
              <a:spcBef>
                <a:spcPts val="75"/>
              </a:spcBef>
              <a:buFont typeface="Symbol"/>
              <a:buChar char=""/>
              <a:tabLst>
                <a:tab pos="469900" algn="l"/>
              </a:tabLst>
            </a:pPr>
            <a:r>
              <a:rPr sz="1200" i="1" spc="-5" dirty="0">
                <a:latin typeface="Times New Roman"/>
                <a:cs typeface="Times New Roman"/>
              </a:rPr>
              <a:t>Performance </a:t>
            </a:r>
            <a:r>
              <a:rPr sz="1200" i="1" dirty="0">
                <a:latin typeface="Times New Roman"/>
                <a:cs typeface="Times New Roman"/>
              </a:rPr>
              <a:t>testing. </a:t>
            </a:r>
            <a:r>
              <a:rPr sz="1200" spc="-5" dirty="0">
                <a:latin typeface="Times New Roman"/>
                <a:cs typeface="Times New Roman"/>
              </a:rPr>
              <a:t>Testers check nonfunctional requirements </a:t>
            </a:r>
            <a:r>
              <a:rPr sz="1200" dirty="0">
                <a:latin typeface="Times New Roman"/>
                <a:cs typeface="Times New Roman"/>
              </a:rPr>
              <a:t>unique to mobile </a:t>
            </a:r>
            <a:r>
              <a:rPr sz="1200" spc="-5" dirty="0">
                <a:latin typeface="Times New Roman"/>
                <a:cs typeface="Times New Roman"/>
              </a:rPr>
              <a:t>devices  (e.g., download </a:t>
            </a:r>
            <a:r>
              <a:rPr sz="1200" dirty="0">
                <a:latin typeface="Times New Roman"/>
                <a:cs typeface="Times New Roman"/>
              </a:rPr>
              <a:t>times, </a:t>
            </a:r>
            <a:r>
              <a:rPr sz="1200" spc="-5" dirty="0">
                <a:latin typeface="Times New Roman"/>
                <a:cs typeface="Times New Roman"/>
              </a:rPr>
              <a:t>processor </a:t>
            </a:r>
            <a:r>
              <a:rPr sz="1200" dirty="0">
                <a:latin typeface="Times New Roman"/>
                <a:cs typeface="Times New Roman"/>
              </a:rPr>
              <a:t>speed, </a:t>
            </a:r>
            <a:r>
              <a:rPr sz="1200" spc="-5" dirty="0">
                <a:latin typeface="Times New Roman"/>
                <a:cs typeface="Times New Roman"/>
              </a:rPr>
              <a:t>storage capacity, </a:t>
            </a:r>
            <a:r>
              <a:rPr sz="1200" dirty="0">
                <a:latin typeface="Times New Roman"/>
                <a:cs typeface="Times New Roman"/>
              </a:rPr>
              <a:t>power</a:t>
            </a:r>
            <a:r>
              <a:rPr sz="1200" spc="55" dirty="0">
                <a:latin typeface="Times New Roman"/>
                <a:cs typeface="Times New Roman"/>
              </a:rPr>
              <a:t> </a:t>
            </a:r>
            <a:r>
              <a:rPr sz="1200" spc="-5" dirty="0">
                <a:latin typeface="Times New Roman"/>
                <a:cs typeface="Times New Roman"/>
              </a:rPr>
              <a:t>availability).</a:t>
            </a:r>
            <a:endParaRPr sz="1200" dirty="0">
              <a:latin typeface="Times New Roman"/>
              <a:cs typeface="Times New Roman"/>
            </a:endParaRPr>
          </a:p>
          <a:p>
            <a:pPr marL="469265" marR="5080" indent="-228600" algn="just">
              <a:lnSpc>
                <a:spcPct val="110000"/>
              </a:lnSpc>
              <a:spcBef>
                <a:spcPts val="85"/>
              </a:spcBef>
              <a:buFont typeface="Symbol"/>
              <a:buChar char=""/>
              <a:tabLst>
                <a:tab pos="469900" algn="l"/>
              </a:tabLst>
            </a:pPr>
            <a:r>
              <a:rPr sz="1200" i="1" spc="-5" dirty="0">
                <a:latin typeface="Times New Roman"/>
                <a:cs typeface="Times New Roman"/>
              </a:rPr>
              <a:t>Connectivity </a:t>
            </a:r>
            <a:r>
              <a:rPr sz="1200" i="1" dirty="0">
                <a:latin typeface="Times New Roman"/>
                <a:cs typeface="Times New Roman"/>
              </a:rPr>
              <a:t>testing. </a:t>
            </a:r>
            <a:r>
              <a:rPr sz="1200" spc="-5" dirty="0">
                <a:latin typeface="Times New Roman"/>
                <a:cs typeface="Times New Roman"/>
              </a:rPr>
              <a:t>Testers </a:t>
            </a:r>
            <a:r>
              <a:rPr sz="1200" dirty="0">
                <a:latin typeface="Times New Roman"/>
                <a:cs typeface="Times New Roman"/>
              </a:rPr>
              <a:t>ensure that the MobileApp </a:t>
            </a:r>
            <a:r>
              <a:rPr sz="1200" spc="-5" dirty="0">
                <a:latin typeface="Times New Roman"/>
                <a:cs typeface="Times New Roman"/>
              </a:rPr>
              <a:t>can access </a:t>
            </a:r>
            <a:r>
              <a:rPr sz="1200" spc="5" dirty="0">
                <a:latin typeface="Times New Roman"/>
                <a:cs typeface="Times New Roman"/>
              </a:rPr>
              <a:t>any </a:t>
            </a:r>
            <a:r>
              <a:rPr sz="1200" spc="-5" dirty="0">
                <a:latin typeface="Times New Roman"/>
                <a:cs typeface="Times New Roman"/>
              </a:rPr>
              <a:t>needed </a:t>
            </a:r>
            <a:r>
              <a:rPr sz="1200" dirty="0">
                <a:latin typeface="Times New Roman"/>
                <a:cs typeface="Times New Roman"/>
              </a:rPr>
              <a:t>networks  or </a:t>
            </a:r>
            <a:r>
              <a:rPr sz="1200" spc="-5" dirty="0">
                <a:latin typeface="Times New Roman"/>
                <a:cs typeface="Times New Roman"/>
              </a:rPr>
              <a:t>Web services and can tolerate weak </a:t>
            </a:r>
            <a:r>
              <a:rPr sz="1200" dirty="0">
                <a:latin typeface="Times New Roman"/>
                <a:cs typeface="Times New Roman"/>
              </a:rPr>
              <a:t>or interrupted </a:t>
            </a:r>
            <a:r>
              <a:rPr sz="1200" spc="-5" dirty="0">
                <a:latin typeface="Times New Roman"/>
                <a:cs typeface="Times New Roman"/>
              </a:rPr>
              <a:t>network</a:t>
            </a:r>
            <a:r>
              <a:rPr sz="1200" spc="55" dirty="0">
                <a:latin typeface="Times New Roman"/>
                <a:cs typeface="Times New Roman"/>
              </a:rPr>
              <a:t> </a:t>
            </a:r>
            <a:r>
              <a:rPr sz="1200" spc="-5" dirty="0">
                <a:latin typeface="Times New Roman"/>
                <a:cs typeface="Times New Roman"/>
              </a:rPr>
              <a:t>access.</a:t>
            </a:r>
            <a:endParaRPr sz="1200" dirty="0">
              <a:latin typeface="Times New Roman"/>
              <a:cs typeface="Times New Roman"/>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637530" cy="230568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3206623"/>
            <a:ext cx="5970905" cy="2985770"/>
          </a:xfrm>
          <a:prstGeom prst="rect">
            <a:avLst/>
          </a:prstGeom>
        </p:spPr>
        <p:txBody>
          <a:bodyPr vert="horz" wrap="square" lIns="0" tIns="117475" rIns="0" bIns="0" rtlCol="0">
            <a:spAutoFit/>
          </a:bodyPr>
          <a:lstStyle/>
          <a:p>
            <a:pPr marL="926465">
              <a:lnSpc>
                <a:spcPct val="100000"/>
              </a:lnSpc>
              <a:spcBef>
                <a:spcPts val="925"/>
              </a:spcBef>
            </a:pPr>
            <a:r>
              <a:rPr sz="1200" b="1" u="heavy" spc="-5" dirty="0">
                <a:uFill>
                  <a:solidFill>
                    <a:srgbClr val="000000"/>
                  </a:solidFill>
                </a:uFill>
                <a:latin typeface="Times New Roman"/>
                <a:cs typeface="Times New Roman"/>
              </a:rPr>
              <a:t>Figure </a:t>
            </a:r>
            <a:r>
              <a:rPr sz="1200" b="1" u="heavy" dirty="0">
                <a:uFill>
                  <a:solidFill>
                    <a:srgbClr val="000000"/>
                  </a:solidFill>
                </a:uFill>
                <a:latin typeface="Times New Roman"/>
                <a:cs typeface="Times New Roman"/>
              </a:rPr>
              <a:t>13 </a:t>
            </a:r>
            <a:r>
              <a:rPr sz="1200" b="1" u="heavy" spc="-5" dirty="0">
                <a:uFill>
                  <a:solidFill>
                    <a:srgbClr val="000000"/>
                  </a:solidFill>
                </a:uFill>
                <a:latin typeface="Times New Roman"/>
                <a:cs typeface="Times New Roman"/>
              </a:rPr>
              <a:t>Infrastructure as code</a:t>
            </a:r>
            <a:endParaRPr sz="1200">
              <a:latin typeface="Times New Roman"/>
              <a:cs typeface="Times New Roman"/>
            </a:endParaRPr>
          </a:p>
          <a:p>
            <a:pPr marL="12700" marR="6985" algn="just">
              <a:lnSpc>
                <a:spcPct val="102499"/>
              </a:lnSpc>
              <a:spcBef>
                <a:spcPts val="795"/>
              </a:spcBef>
            </a:pPr>
            <a:r>
              <a:rPr sz="1200" spc="-5" dirty="0">
                <a:latin typeface="Times New Roman"/>
                <a:cs typeface="Times New Roman"/>
              </a:rPr>
              <a:t>Defining </a:t>
            </a:r>
            <a:r>
              <a:rPr sz="1200" dirty="0">
                <a:latin typeface="Times New Roman"/>
                <a:cs typeface="Times New Roman"/>
              </a:rPr>
              <a:t>our infrastructure </a:t>
            </a:r>
            <a:r>
              <a:rPr sz="1200" spc="-5" dirty="0">
                <a:latin typeface="Times New Roman"/>
                <a:cs typeface="Times New Roman"/>
              </a:rPr>
              <a:t>as </a:t>
            </a:r>
            <a:r>
              <a:rPr sz="1200" dirty="0">
                <a:latin typeface="Times New Roman"/>
                <a:cs typeface="Times New Roman"/>
              </a:rPr>
              <a:t>code </a:t>
            </a:r>
            <a:r>
              <a:rPr sz="1200" spc="-5" dirty="0">
                <a:latin typeface="Times New Roman"/>
                <a:cs typeface="Times New Roman"/>
              </a:rPr>
              <a:t>and </a:t>
            </a:r>
            <a:r>
              <a:rPr sz="1200" dirty="0">
                <a:latin typeface="Times New Roman"/>
                <a:cs typeface="Times New Roman"/>
              </a:rPr>
              <a:t>using a </a:t>
            </a:r>
            <a:r>
              <a:rPr sz="1200" spc="-5" dirty="0">
                <a:latin typeface="Times New Roman"/>
                <a:cs typeface="Times New Roman"/>
              </a:rPr>
              <a:t>configuration management system </a:t>
            </a:r>
            <a:r>
              <a:rPr sz="1200" dirty="0">
                <a:latin typeface="Times New Roman"/>
                <a:cs typeface="Times New Roman"/>
              </a:rPr>
              <a:t>solve </a:t>
            </a:r>
            <a:r>
              <a:rPr sz="1200" spc="-5" dirty="0">
                <a:latin typeface="Times New Roman"/>
                <a:cs typeface="Times New Roman"/>
              </a:rPr>
              <a:t>two </a:t>
            </a:r>
            <a:r>
              <a:rPr sz="1200" spc="5" dirty="0">
                <a:latin typeface="Times New Roman"/>
                <a:cs typeface="Times New Roman"/>
              </a:rPr>
              <a:t>key  </a:t>
            </a:r>
            <a:r>
              <a:rPr sz="1200" spc="-5" dirty="0">
                <a:latin typeface="Times New Roman"/>
                <a:cs typeface="Times New Roman"/>
              </a:rPr>
              <a:t>problems </a:t>
            </a:r>
            <a:r>
              <a:rPr sz="1200" dirty="0">
                <a:latin typeface="Times New Roman"/>
                <a:cs typeface="Times New Roman"/>
              </a:rPr>
              <a:t>of </a:t>
            </a:r>
            <a:r>
              <a:rPr sz="1200" spc="-5" dirty="0">
                <a:latin typeface="Times New Roman"/>
                <a:cs typeface="Times New Roman"/>
              </a:rPr>
              <a:t>continuous</a:t>
            </a:r>
            <a:r>
              <a:rPr sz="1200" spc="5"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a:p>
            <a:pPr marL="12700" marR="8890" algn="just">
              <a:lnSpc>
                <a:spcPct val="102899"/>
              </a:lnSpc>
              <a:spcBef>
                <a:spcPts val="819"/>
              </a:spcBef>
              <a:buAutoNum type="arabicPeriod"/>
              <a:tabLst>
                <a:tab pos="185420" algn="l"/>
              </a:tabLst>
            </a:pPr>
            <a:r>
              <a:rPr sz="1200" dirty="0">
                <a:latin typeface="Times New Roman"/>
                <a:cs typeface="Times New Roman"/>
              </a:rPr>
              <a:t>our testing environment must be </a:t>
            </a:r>
            <a:r>
              <a:rPr sz="1200" spc="-5" dirty="0">
                <a:latin typeface="Times New Roman"/>
                <a:cs typeface="Times New Roman"/>
              </a:rPr>
              <a:t>exactly </a:t>
            </a:r>
            <a:r>
              <a:rPr sz="1200" dirty="0">
                <a:latin typeface="Times New Roman"/>
                <a:cs typeface="Times New Roman"/>
              </a:rPr>
              <a:t>the </a:t>
            </a:r>
            <a:r>
              <a:rPr sz="1200" spc="-5" dirty="0">
                <a:latin typeface="Times New Roman"/>
                <a:cs typeface="Times New Roman"/>
              </a:rPr>
              <a:t>same as your deployment environment. </a:t>
            </a:r>
            <a:r>
              <a:rPr sz="1200" spc="-10" dirty="0">
                <a:latin typeface="Times New Roman"/>
                <a:cs typeface="Times New Roman"/>
              </a:rPr>
              <a:t>If you  </a:t>
            </a:r>
            <a:r>
              <a:rPr sz="1200" spc="-5" dirty="0">
                <a:latin typeface="Times New Roman"/>
                <a:cs typeface="Times New Roman"/>
              </a:rPr>
              <a:t>change </a:t>
            </a:r>
            <a:r>
              <a:rPr sz="1200" dirty="0">
                <a:latin typeface="Times New Roman"/>
                <a:cs typeface="Times New Roman"/>
              </a:rPr>
              <a:t>the </a:t>
            </a:r>
            <a:r>
              <a:rPr sz="1200" spc="-5" dirty="0">
                <a:latin typeface="Times New Roman"/>
                <a:cs typeface="Times New Roman"/>
              </a:rPr>
              <a:t>deployment environment, </a:t>
            </a:r>
            <a:r>
              <a:rPr sz="1200" spc="-10" dirty="0">
                <a:latin typeface="Times New Roman"/>
                <a:cs typeface="Times New Roman"/>
              </a:rPr>
              <a:t>you </a:t>
            </a:r>
            <a:r>
              <a:rPr sz="1200" dirty="0">
                <a:latin typeface="Times New Roman"/>
                <a:cs typeface="Times New Roman"/>
              </a:rPr>
              <a:t>have to </a:t>
            </a:r>
            <a:r>
              <a:rPr sz="1200" spc="-5" dirty="0">
                <a:latin typeface="Times New Roman"/>
                <a:cs typeface="Times New Roman"/>
              </a:rPr>
              <a:t>mirror </a:t>
            </a:r>
            <a:r>
              <a:rPr sz="1200" dirty="0">
                <a:latin typeface="Times New Roman"/>
                <a:cs typeface="Times New Roman"/>
              </a:rPr>
              <a:t>those </a:t>
            </a:r>
            <a:r>
              <a:rPr sz="1200" spc="-5" dirty="0">
                <a:latin typeface="Times New Roman"/>
                <a:cs typeface="Times New Roman"/>
              </a:rPr>
              <a:t>changes </a:t>
            </a:r>
            <a:r>
              <a:rPr sz="1200" dirty="0">
                <a:latin typeface="Times New Roman"/>
                <a:cs typeface="Times New Roman"/>
              </a:rPr>
              <a:t>in </a:t>
            </a:r>
            <a:r>
              <a:rPr sz="1200" spc="-10" dirty="0">
                <a:latin typeface="Times New Roman"/>
                <a:cs typeface="Times New Roman"/>
              </a:rPr>
              <a:t>your </a:t>
            </a:r>
            <a:r>
              <a:rPr sz="1200" dirty="0">
                <a:latin typeface="Times New Roman"/>
                <a:cs typeface="Times New Roman"/>
              </a:rPr>
              <a:t>testing  </a:t>
            </a:r>
            <a:r>
              <a:rPr sz="1200" spc="-5" dirty="0">
                <a:latin typeface="Times New Roman"/>
                <a:cs typeface="Times New Roman"/>
              </a:rPr>
              <a:t>environment.</a:t>
            </a:r>
            <a:endParaRPr sz="1200">
              <a:latin typeface="Times New Roman"/>
              <a:cs typeface="Times New Roman"/>
            </a:endParaRPr>
          </a:p>
          <a:p>
            <a:pPr marL="12700" marR="5080" algn="just">
              <a:lnSpc>
                <a:spcPct val="102899"/>
              </a:lnSpc>
              <a:spcBef>
                <a:spcPts val="825"/>
              </a:spcBef>
              <a:buAutoNum type="arabicPeriod"/>
              <a:tabLst>
                <a:tab pos="159385" algn="l"/>
              </a:tabLst>
            </a:pPr>
            <a:r>
              <a:rPr sz="1200" dirty="0">
                <a:latin typeface="Times New Roman"/>
                <a:cs typeface="Times New Roman"/>
              </a:rPr>
              <a:t>When</a:t>
            </a:r>
            <a:r>
              <a:rPr sz="1200" spc="-50" dirty="0">
                <a:latin typeface="Times New Roman"/>
                <a:cs typeface="Times New Roman"/>
              </a:rPr>
              <a:t> </a:t>
            </a:r>
            <a:r>
              <a:rPr sz="1200" spc="-5" dirty="0">
                <a:latin typeface="Times New Roman"/>
                <a:cs typeface="Times New Roman"/>
              </a:rPr>
              <a:t>we</a:t>
            </a:r>
            <a:r>
              <a:rPr sz="1200" spc="-60" dirty="0">
                <a:latin typeface="Times New Roman"/>
                <a:cs typeface="Times New Roman"/>
              </a:rPr>
              <a:t> </a:t>
            </a:r>
            <a:r>
              <a:rPr sz="1200" spc="-5" dirty="0">
                <a:latin typeface="Times New Roman"/>
                <a:cs typeface="Times New Roman"/>
              </a:rPr>
              <a:t>change</a:t>
            </a:r>
            <a:r>
              <a:rPr sz="1200" spc="-50"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spc="-5" dirty="0">
                <a:latin typeface="Times New Roman"/>
                <a:cs typeface="Times New Roman"/>
              </a:rPr>
              <a:t>service,</a:t>
            </a:r>
            <a:r>
              <a:rPr sz="1200" spc="-45" dirty="0">
                <a:latin typeface="Times New Roman"/>
                <a:cs typeface="Times New Roman"/>
              </a:rPr>
              <a:t> </a:t>
            </a:r>
            <a:r>
              <a:rPr sz="1200" spc="-5" dirty="0">
                <a:latin typeface="Times New Roman"/>
                <a:cs typeface="Times New Roman"/>
              </a:rPr>
              <a:t>we</a:t>
            </a:r>
            <a:r>
              <a:rPr sz="1200" spc="-50" dirty="0">
                <a:latin typeface="Times New Roman"/>
                <a:cs typeface="Times New Roman"/>
              </a:rPr>
              <a:t> </a:t>
            </a:r>
            <a:r>
              <a:rPr sz="1200" spc="-5" dirty="0">
                <a:latin typeface="Times New Roman"/>
                <a:cs typeface="Times New Roman"/>
              </a:rPr>
              <a:t>have</a:t>
            </a:r>
            <a:r>
              <a:rPr sz="1200" spc="-50"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be</a:t>
            </a:r>
            <a:r>
              <a:rPr sz="1200" spc="-55" dirty="0">
                <a:latin typeface="Times New Roman"/>
                <a:cs typeface="Times New Roman"/>
              </a:rPr>
              <a:t> </a:t>
            </a:r>
            <a:r>
              <a:rPr sz="1200" spc="-5" dirty="0">
                <a:latin typeface="Times New Roman"/>
                <a:cs typeface="Times New Roman"/>
              </a:rPr>
              <a:t>able</a:t>
            </a:r>
            <a:r>
              <a:rPr sz="1200" spc="-50" dirty="0">
                <a:latin typeface="Times New Roman"/>
                <a:cs typeface="Times New Roman"/>
              </a:rPr>
              <a:t> </a:t>
            </a:r>
            <a:r>
              <a:rPr sz="1200" spc="5" dirty="0">
                <a:latin typeface="Times New Roman"/>
                <a:cs typeface="Times New Roman"/>
              </a:rPr>
              <a:t>to</a:t>
            </a:r>
            <a:r>
              <a:rPr sz="1200" spc="-50" dirty="0">
                <a:latin typeface="Times New Roman"/>
                <a:cs typeface="Times New Roman"/>
              </a:rPr>
              <a:t> </a:t>
            </a:r>
            <a:r>
              <a:rPr sz="1200" dirty="0">
                <a:latin typeface="Times New Roman"/>
                <a:cs typeface="Times New Roman"/>
              </a:rPr>
              <a:t>roll</a:t>
            </a:r>
            <a:r>
              <a:rPr sz="1200" spc="-45" dirty="0">
                <a:latin typeface="Times New Roman"/>
                <a:cs typeface="Times New Roman"/>
              </a:rPr>
              <a:t> </a:t>
            </a:r>
            <a:r>
              <a:rPr sz="1200" dirty="0">
                <a:latin typeface="Times New Roman"/>
                <a:cs typeface="Times New Roman"/>
              </a:rPr>
              <a:t>that</a:t>
            </a:r>
            <a:r>
              <a:rPr sz="1200" spc="-50" dirty="0">
                <a:latin typeface="Times New Roman"/>
                <a:cs typeface="Times New Roman"/>
              </a:rPr>
              <a:t> </a:t>
            </a:r>
            <a:r>
              <a:rPr sz="1200" spc="-5" dirty="0">
                <a:latin typeface="Times New Roman"/>
                <a:cs typeface="Times New Roman"/>
              </a:rPr>
              <a:t>change</a:t>
            </a:r>
            <a:r>
              <a:rPr sz="1200" spc="-50" dirty="0">
                <a:latin typeface="Times New Roman"/>
                <a:cs typeface="Times New Roman"/>
              </a:rPr>
              <a:t> </a:t>
            </a:r>
            <a:r>
              <a:rPr sz="1200" dirty="0">
                <a:latin typeface="Times New Roman"/>
                <a:cs typeface="Times New Roman"/>
              </a:rPr>
              <a:t>out</a:t>
            </a:r>
            <a:r>
              <a:rPr sz="1200" spc="-50"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spc="-5" dirty="0">
                <a:latin typeface="Times New Roman"/>
                <a:cs typeface="Times New Roman"/>
              </a:rPr>
              <a:t>all</a:t>
            </a:r>
            <a:r>
              <a:rPr sz="1200" spc="-40"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our</a:t>
            </a:r>
            <a:r>
              <a:rPr sz="1200" spc="-50" dirty="0">
                <a:latin typeface="Times New Roman"/>
                <a:cs typeface="Times New Roman"/>
              </a:rPr>
              <a:t> </a:t>
            </a:r>
            <a:r>
              <a:rPr sz="1200" spc="-5" dirty="0">
                <a:latin typeface="Times New Roman"/>
                <a:cs typeface="Times New Roman"/>
              </a:rPr>
              <a:t>servers</a:t>
            </a:r>
            <a:r>
              <a:rPr sz="1200" spc="-55" dirty="0">
                <a:latin typeface="Times New Roman"/>
                <a:cs typeface="Times New Roman"/>
              </a:rPr>
              <a:t> </a:t>
            </a:r>
            <a:r>
              <a:rPr sz="1200" dirty="0">
                <a:latin typeface="Times New Roman"/>
                <a:cs typeface="Times New Roman"/>
              </a:rPr>
              <a:t>quickly  </a:t>
            </a:r>
            <a:r>
              <a:rPr sz="1200" spc="-5" dirty="0">
                <a:latin typeface="Times New Roman"/>
                <a:cs typeface="Times New Roman"/>
              </a:rPr>
              <a:t>and reliably. </a:t>
            </a:r>
            <a:r>
              <a:rPr sz="1200" spc="-10" dirty="0">
                <a:latin typeface="Times New Roman"/>
                <a:cs typeface="Times New Roman"/>
              </a:rPr>
              <a:t>If </a:t>
            </a:r>
            <a:r>
              <a:rPr sz="1200" dirty="0">
                <a:latin typeface="Times New Roman"/>
                <a:cs typeface="Times New Roman"/>
              </a:rPr>
              <a:t>there </a:t>
            </a:r>
            <a:r>
              <a:rPr sz="1200" spc="-5" dirty="0">
                <a:latin typeface="Times New Roman"/>
                <a:cs typeface="Times New Roman"/>
              </a:rPr>
              <a:t>is </a:t>
            </a:r>
            <a:r>
              <a:rPr sz="1200" dirty="0">
                <a:latin typeface="Times New Roman"/>
                <a:cs typeface="Times New Roman"/>
              </a:rPr>
              <a:t>a bug in our </a:t>
            </a:r>
            <a:r>
              <a:rPr sz="1200" spc="-5" dirty="0">
                <a:latin typeface="Times New Roman"/>
                <a:cs typeface="Times New Roman"/>
              </a:rPr>
              <a:t>changed </a:t>
            </a:r>
            <a:r>
              <a:rPr sz="1200" dirty="0">
                <a:latin typeface="Times New Roman"/>
                <a:cs typeface="Times New Roman"/>
              </a:rPr>
              <a:t>code that </a:t>
            </a:r>
            <a:r>
              <a:rPr sz="1200" spc="-5" dirty="0">
                <a:latin typeface="Times New Roman"/>
                <a:cs typeface="Times New Roman"/>
              </a:rPr>
              <a:t>affects </a:t>
            </a:r>
            <a:r>
              <a:rPr sz="1200" dirty="0">
                <a:latin typeface="Times New Roman"/>
                <a:cs typeface="Times New Roman"/>
              </a:rPr>
              <a:t>the </a:t>
            </a:r>
            <a:r>
              <a:rPr sz="1200" spc="-5" dirty="0">
                <a:latin typeface="Times New Roman"/>
                <a:cs typeface="Times New Roman"/>
              </a:rPr>
              <a:t>system’s reliability, we have </a:t>
            </a:r>
            <a:r>
              <a:rPr sz="1200" dirty="0">
                <a:latin typeface="Times New Roman"/>
                <a:cs typeface="Times New Roman"/>
              </a:rPr>
              <a:t>to  be </a:t>
            </a:r>
            <a:r>
              <a:rPr sz="1200" spc="-5" dirty="0">
                <a:latin typeface="Times New Roman"/>
                <a:cs typeface="Times New Roman"/>
              </a:rPr>
              <a:t>able </a:t>
            </a:r>
            <a:r>
              <a:rPr sz="1200" dirty="0">
                <a:latin typeface="Times New Roman"/>
                <a:cs typeface="Times New Roman"/>
              </a:rPr>
              <a:t>to seamlessly roll </a:t>
            </a:r>
            <a:r>
              <a:rPr sz="1200" spc="-5" dirty="0">
                <a:latin typeface="Times New Roman"/>
                <a:cs typeface="Times New Roman"/>
              </a:rPr>
              <a:t>back </a:t>
            </a:r>
            <a:r>
              <a:rPr sz="1200" dirty="0">
                <a:latin typeface="Times New Roman"/>
                <a:cs typeface="Times New Roman"/>
              </a:rPr>
              <a:t>to the older</a:t>
            </a:r>
            <a:r>
              <a:rPr sz="1200" spc="-30" dirty="0">
                <a:latin typeface="Times New Roman"/>
                <a:cs typeface="Times New Roman"/>
              </a:rPr>
              <a:t> </a:t>
            </a:r>
            <a:r>
              <a:rPr sz="1200" spc="-5" dirty="0">
                <a:latin typeface="Times New Roman"/>
                <a:cs typeface="Times New Roman"/>
              </a:rPr>
              <a:t>system.</a:t>
            </a:r>
            <a:endParaRPr sz="1200">
              <a:latin typeface="Times New Roman"/>
              <a:cs typeface="Times New Roman"/>
            </a:endParaRPr>
          </a:p>
          <a:p>
            <a:pPr marL="12700" marR="7620" algn="just">
              <a:lnSpc>
                <a:spcPct val="103099"/>
              </a:lnSpc>
              <a:spcBef>
                <a:spcPts val="819"/>
              </a:spcBef>
            </a:pP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business</a:t>
            </a:r>
            <a:r>
              <a:rPr sz="1200" spc="-25" dirty="0">
                <a:latin typeface="Times New Roman"/>
                <a:cs typeface="Times New Roman"/>
              </a:rPr>
              <a:t> </a:t>
            </a:r>
            <a:r>
              <a:rPr sz="1200" spc="-5" dirty="0">
                <a:latin typeface="Times New Roman"/>
                <a:cs typeface="Times New Roman"/>
              </a:rPr>
              <a:t>benefits</a:t>
            </a:r>
            <a:r>
              <a:rPr sz="1200" spc="-3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5" dirty="0">
                <a:latin typeface="Times New Roman"/>
                <a:cs typeface="Times New Roman"/>
              </a:rPr>
              <a:t>defining</a:t>
            </a:r>
            <a:r>
              <a:rPr sz="1200" spc="-35" dirty="0">
                <a:latin typeface="Times New Roman"/>
                <a:cs typeface="Times New Roman"/>
              </a:rPr>
              <a:t> </a:t>
            </a:r>
            <a:r>
              <a:rPr sz="1200" dirty="0">
                <a:latin typeface="Times New Roman"/>
                <a:cs typeface="Times New Roman"/>
              </a:rPr>
              <a:t>our</a:t>
            </a:r>
            <a:r>
              <a:rPr sz="1200" spc="-35" dirty="0">
                <a:latin typeface="Times New Roman"/>
                <a:cs typeface="Times New Roman"/>
              </a:rPr>
              <a:t> </a:t>
            </a:r>
            <a:r>
              <a:rPr sz="1200" dirty="0">
                <a:latin typeface="Times New Roman"/>
                <a:cs typeface="Times New Roman"/>
              </a:rPr>
              <a:t>infrastructure</a:t>
            </a:r>
            <a:r>
              <a:rPr sz="1200" spc="-35" dirty="0">
                <a:latin typeface="Times New Roman"/>
                <a:cs typeface="Times New Roman"/>
              </a:rPr>
              <a:t> </a:t>
            </a:r>
            <a:r>
              <a:rPr sz="1200" spc="-5" dirty="0">
                <a:latin typeface="Times New Roman"/>
                <a:cs typeface="Times New Roman"/>
              </a:rPr>
              <a:t>as</a:t>
            </a:r>
            <a:r>
              <a:rPr sz="1200" spc="-25" dirty="0">
                <a:latin typeface="Times New Roman"/>
                <a:cs typeface="Times New Roman"/>
              </a:rPr>
              <a:t> </a:t>
            </a:r>
            <a:r>
              <a:rPr sz="1200" spc="-5" dirty="0">
                <a:latin typeface="Times New Roman"/>
                <a:cs typeface="Times New Roman"/>
              </a:rPr>
              <a:t>code</a:t>
            </a:r>
            <a:r>
              <a:rPr sz="1200" spc="-25" dirty="0">
                <a:latin typeface="Times New Roman"/>
                <a:cs typeface="Times New Roman"/>
              </a:rPr>
              <a:t> </a:t>
            </a:r>
            <a:r>
              <a:rPr sz="1200" spc="-5" dirty="0">
                <a:latin typeface="Times New Roman"/>
                <a:cs typeface="Times New Roman"/>
              </a:rPr>
              <a:t>are</a:t>
            </a:r>
            <a:r>
              <a:rPr sz="1200" spc="-35" dirty="0">
                <a:latin typeface="Times New Roman"/>
                <a:cs typeface="Times New Roman"/>
              </a:rPr>
              <a:t> </a:t>
            </a:r>
            <a:r>
              <a:rPr sz="1200" dirty="0">
                <a:latin typeface="Times New Roman"/>
                <a:cs typeface="Times New Roman"/>
              </a:rPr>
              <a:t>lower</a:t>
            </a:r>
            <a:r>
              <a:rPr sz="1200" spc="-30" dirty="0">
                <a:latin typeface="Times New Roman"/>
                <a:cs typeface="Times New Roman"/>
              </a:rPr>
              <a:t> </a:t>
            </a:r>
            <a:r>
              <a:rPr sz="1200" spc="-5" dirty="0">
                <a:latin typeface="Times New Roman"/>
                <a:cs typeface="Times New Roman"/>
              </a:rPr>
              <a:t>costs</a:t>
            </a:r>
            <a:r>
              <a:rPr sz="1200" spc="-2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5" dirty="0">
                <a:latin typeface="Times New Roman"/>
                <a:cs typeface="Times New Roman"/>
              </a:rPr>
              <a:t>system</a:t>
            </a:r>
            <a:r>
              <a:rPr sz="1200" spc="-25" dirty="0">
                <a:latin typeface="Times New Roman"/>
                <a:cs typeface="Times New Roman"/>
              </a:rPr>
              <a:t> </a:t>
            </a:r>
            <a:r>
              <a:rPr sz="1200" spc="-5" dirty="0">
                <a:latin typeface="Times New Roman"/>
                <a:cs typeface="Times New Roman"/>
              </a:rPr>
              <a:t>management  and lower risks </a:t>
            </a:r>
            <a:r>
              <a:rPr sz="1200" dirty="0">
                <a:latin typeface="Times New Roman"/>
                <a:cs typeface="Times New Roman"/>
              </a:rPr>
              <a:t>of unexpected problems arising </a:t>
            </a:r>
            <a:r>
              <a:rPr sz="1200" spc="-5" dirty="0">
                <a:latin typeface="Times New Roman"/>
                <a:cs typeface="Times New Roman"/>
              </a:rPr>
              <a:t>when </a:t>
            </a:r>
            <a:r>
              <a:rPr sz="1200" dirty="0">
                <a:latin typeface="Times New Roman"/>
                <a:cs typeface="Times New Roman"/>
              </a:rPr>
              <a:t>infrastructure </a:t>
            </a:r>
            <a:r>
              <a:rPr sz="1200" spc="-5" dirty="0">
                <a:latin typeface="Times New Roman"/>
                <a:cs typeface="Times New Roman"/>
              </a:rPr>
              <a:t>changes </a:t>
            </a:r>
            <a:r>
              <a:rPr sz="1200" dirty="0">
                <a:latin typeface="Times New Roman"/>
                <a:cs typeface="Times New Roman"/>
              </a:rPr>
              <a:t>are </a:t>
            </a:r>
            <a:r>
              <a:rPr sz="1200" spc="-5" dirty="0">
                <a:latin typeface="Times New Roman"/>
                <a:cs typeface="Times New Roman"/>
              </a:rPr>
              <a:t>implemented.  These </a:t>
            </a:r>
            <a:r>
              <a:rPr sz="1200" dirty="0">
                <a:latin typeface="Times New Roman"/>
                <a:cs typeface="Times New Roman"/>
              </a:rPr>
              <a:t>benefits stem </a:t>
            </a:r>
            <a:r>
              <a:rPr sz="1200" spc="-5" dirty="0">
                <a:latin typeface="Times New Roman"/>
                <a:cs typeface="Times New Roman"/>
              </a:rPr>
              <a:t>from </a:t>
            </a:r>
            <a:r>
              <a:rPr sz="1200" dirty="0">
                <a:latin typeface="Times New Roman"/>
                <a:cs typeface="Times New Roman"/>
              </a:rPr>
              <a:t>four </a:t>
            </a:r>
            <a:r>
              <a:rPr sz="1200" spc="-5" dirty="0">
                <a:latin typeface="Times New Roman"/>
                <a:cs typeface="Times New Roman"/>
              </a:rPr>
              <a:t>fundamental characteristics </a:t>
            </a:r>
            <a:r>
              <a:rPr sz="1200" dirty="0">
                <a:latin typeface="Times New Roman"/>
                <a:cs typeface="Times New Roman"/>
              </a:rPr>
              <a:t>of </a:t>
            </a:r>
            <a:r>
              <a:rPr sz="1200" spc="-5" dirty="0">
                <a:latin typeface="Times New Roman"/>
                <a:cs typeface="Times New Roman"/>
              </a:rPr>
              <a:t>infrastructure as code, shown </a:t>
            </a:r>
            <a:r>
              <a:rPr sz="1200" dirty="0">
                <a:latin typeface="Times New Roman"/>
                <a:cs typeface="Times New Roman"/>
              </a:rPr>
              <a:t>in  </a:t>
            </a:r>
            <a:r>
              <a:rPr sz="1200" spc="-5" dirty="0">
                <a:latin typeface="Times New Roman"/>
                <a:cs typeface="Times New Roman"/>
              </a:rPr>
              <a:t>Table </a:t>
            </a:r>
            <a:r>
              <a:rPr sz="1200" dirty="0">
                <a:latin typeface="Times New Roman"/>
                <a:cs typeface="Times New Roman"/>
              </a:rPr>
              <a:t>7</a:t>
            </a:r>
            <a:endParaRPr sz="1200">
              <a:latin typeface="Times New Roman"/>
              <a:cs typeface="Times New Roman"/>
            </a:endParaRPr>
          </a:p>
        </p:txBody>
      </p:sp>
      <p:sp>
        <p:nvSpPr>
          <p:cNvPr id="6" name="object 6"/>
          <p:cNvSpPr/>
          <p:nvPr/>
        </p:nvSpPr>
        <p:spPr>
          <a:xfrm>
            <a:off x="914400" y="6300470"/>
            <a:ext cx="5554980" cy="282956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160</a:t>
            </a:fld>
            <a:endParaRPr dirty="0"/>
          </a:p>
        </p:txBody>
      </p:sp>
    </p:spTree>
    <p:extLst>
      <p:ext uri="{BB962C8B-B14F-4D97-AF65-F5344CB8AC3E}">
        <p14:creationId xmlns:p14="http://schemas.microsoft.com/office/powerpoint/2010/main" val="21788488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5970270" cy="4051300"/>
          </a:xfrm>
          <a:prstGeom prst="rect">
            <a:avLst/>
          </a:prstGeom>
        </p:spPr>
        <p:txBody>
          <a:bodyPr vert="horz" wrap="square" lIns="0" tIns="12700" rIns="0" bIns="0" rtlCol="0">
            <a:spAutoFit/>
          </a:bodyPr>
          <a:lstStyle/>
          <a:p>
            <a:pPr marL="12700" algn="just">
              <a:lnSpc>
                <a:spcPct val="100000"/>
              </a:lnSpc>
              <a:spcBef>
                <a:spcPts val="100"/>
              </a:spcBef>
              <a:tabLst>
                <a:tab pos="5371465" algn="l"/>
              </a:tabLst>
            </a:pPr>
            <a:r>
              <a:rPr sz="1100" spc="-5" dirty="0">
                <a:latin typeface="Carlito"/>
                <a:cs typeface="Carlito"/>
              </a:rPr>
              <a:t>CST 309 MANAGEMENT </a:t>
            </a:r>
            <a:r>
              <a:rPr sz="1100" dirty="0">
                <a:latin typeface="Carlito"/>
                <a:cs typeface="Carlito"/>
              </a:rPr>
              <a:t>OF</a:t>
            </a:r>
            <a:r>
              <a:rPr sz="1100" spc="25" dirty="0">
                <a:latin typeface="Carlito"/>
                <a:cs typeface="Carlito"/>
              </a:rPr>
              <a:t> </a:t>
            </a:r>
            <a:r>
              <a:rPr sz="1100" spc="-5" dirty="0">
                <a:latin typeface="Carlito"/>
                <a:cs typeface="Carlito"/>
              </a:rPr>
              <a:t>SOFTWARE</a:t>
            </a:r>
            <a:r>
              <a:rPr sz="1100" spc="10" dirty="0">
                <a:latin typeface="Carlito"/>
                <a:cs typeface="Carlito"/>
              </a:rPr>
              <a:t> </a:t>
            </a:r>
            <a:r>
              <a:rPr sz="1100" spc="-5" dirty="0">
                <a:latin typeface="Carlito"/>
                <a:cs typeface="Carlito"/>
              </a:rPr>
              <a:t>SYSTEMS	S5</a:t>
            </a:r>
            <a:r>
              <a:rPr sz="1100" spc="-10" dirty="0">
                <a:latin typeface="Carlito"/>
                <a:cs typeface="Carlito"/>
              </a:rPr>
              <a:t> </a:t>
            </a:r>
            <a:r>
              <a:rPr sz="1100" spc="-5" dirty="0">
                <a:latin typeface="Carlito"/>
                <a:cs typeface="Carlito"/>
              </a:rPr>
              <a:t>CSE</a:t>
            </a:r>
            <a:endParaRPr sz="1100">
              <a:latin typeface="Carlito"/>
              <a:cs typeface="Carlito"/>
            </a:endParaRPr>
          </a:p>
          <a:p>
            <a:pPr>
              <a:lnSpc>
                <a:spcPct val="100000"/>
              </a:lnSpc>
            </a:pPr>
            <a:endParaRPr sz="1100">
              <a:latin typeface="Carlito"/>
              <a:cs typeface="Carlito"/>
            </a:endParaRPr>
          </a:p>
          <a:p>
            <a:pPr marL="926465">
              <a:lnSpc>
                <a:spcPct val="100000"/>
              </a:lnSpc>
              <a:spcBef>
                <a:spcPts val="890"/>
              </a:spcBef>
            </a:pPr>
            <a:r>
              <a:rPr sz="1200" spc="-5" dirty="0">
                <a:latin typeface="Times New Roman"/>
                <a:cs typeface="Times New Roman"/>
              </a:rPr>
              <a:t>Table </a:t>
            </a:r>
            <a:r>
              <a:rPr sz="1200" dirty="0">
                <a:latin typeface="Times New Roman"/>
                <a:cs typeface="Times New Roman"/>
              </a:rPr>
              <a:t>10.7 </a:t>
            </a:r>
            <a:r>
              <a:rPr sz="1200" spc="-5" dirty="0">
                <a:latin typeface="Times New Roman"/>
                <a:cs typeface="Times New Roman"/>
              </a:rPr>
              <a:t>Characteristics </a:t>
            </a:r>
            <a:r>
              <a:rPr sz="1200" dirty="0">
                <a:latin typeface="Times New Roman"/>
                <a:cs typeface="Times New Roman"/>
              </a:rPr>
              <a:t>of </a:t>
            </a:r>
            <a:r>
              <a:rPr sz="1200" spc="-5" dirty="0">
                <a:latin typeface="Times New Roman"/>
                <a:cs typeface="Times New Roman"/>
              </a:rPr>
              <a:t>infrastructure as</a:t>
            </a:r>
            <a:r>
              <a:rPr sz="1200" spc="15" dirty="0">
                <a:latin typeface="Times New Roman"/>
                <a:cs typeface="Times New Roman"/>
              </a:rPr>
              <a:t> </a:t>
            </a:r>
            <a:r>
              <a:rPr sz="1200" dirty="0">
                <a:latin typeface="Times New Roman"/>
                <a:cs typeface="Times New Roman"/>
              </a:rPr>
              <a:t>code</a:t>
            </a:r>
            <a:endParaRPr sz="1200">
              <a:latin typeface="Times New Roman"/>
              <a:cs typeface="Times New Roman"/>
            </a:endParaRPr>
          </a:p>
          <a:p>
            <a:pPr marL="12700" algn="just">
              <a:lnSpc>
                <a:spcPct val="100000"/>
              </a:lnSpc>
              <a:spcBef>
                <a:spcPts val="855"/>
              </a:spcBef>
            </a:pPr>
            <a:r>
              <a:rPr sz="1400" b="1" u="heavy" dirty="0">
                <a:uFill>
                  <a:solidFill>
                    <a:srgbClr val="000000"/>
                  </a:solidFill>
                </a:uFill>
                <a:latin typeface="Times New Roman"/>
                <a:cs typeface="Times New Roman"/>
              </a:rPr>
              <a:t>3 </a:t>
            </a:r>
            <a:r>
              <a:rPr sz="1400" b="1" u="heavy" spc="-5" dirty="0">
                <a:uFill>
                  <a:solidFill>
                    <a:srgbClr val="000000"/>
                  </a:solidFill>
                </a:uFill>
                <a:latin typeface="Times New Roman"/>
                <a:cs typeface="Times New Roman"/>
              </a:rPr>
              <a:t>DevOps</a:t>
            </a:r>
            <a:r>
              <a:rPr sz="1400" b="1" u="heavy" spc="5" dirty="0">
                <a:uFill>
                  <a:solidFill>
                    <a:srgbClr val="000000"/>
                  </a:solidFill>
                </a:uFill>
                <a:latin typeface="Times New Roman"/>
                <a:cs typeface="Times New Roman"/>
              </a:rPr>
              <a:t> </a:t>
            </a:r>
            <a:r>
              <a:rPr sz="1400" b="1" u="heavy" spc="-5" dirty="0">
                <a:uFill>
                  <a:solidFill>
                    <a:srgbClr val="000000"/>
                  </a:solidFill>
                </a:uFill>
                <a:latin typeface="Times New Roman"/>
                <a:cs typeface="Times New Roman"/>
              </a:rPr>
              <a:t>measurement</a:t>
            </a:r>
            <a:endParaRPr sz="1400">
              <a:latin typeface="Times New Roman"/>
              <a:cs typeface="Times New Roman"/>
            </a:endParaRPr>
          </a:p>
          <a:p>
            <a:pPr marL="12700" marR="7620" algn="just">
              <a:lnSpc>
                <a:spcPct val="103299"/>
              </a:lnSpc>
              <a:spcBef>
                <a:spcPts val="815"/>
              </a:spcBef>
            </a:pPr>
            <a:r>
              <a:rPr sz="1200" spc="-5" dirty="0">
                <a:latin typeface="Times New Roman"/>
                <a:cs typeface="Times New Roman"/>
              </a:rPr>
              <a:t>After </a:t>
            </a:r>
            <a:r>
              <a:rPr sz="1200" spc="-10" dirty="0">
                <a:latin typeface="Times New Roman"/>
                <a:cs typeface="Times New Roman"/>
              </a:rPr>
              <a:t>you </a:t>
            </a:r>
            <a:r>
              <a:rPr sz="1200" dirty="0">
                <a:latin typeface="Times New Roman"/>
                <a:cs typeface="Times New Roman"/>
              </a:rPr>
              <a:t>have adopted </a:t>
            </a:r>
            <a:r>
              <a:rPr sz="1200" spc="-5" dirty="0">
                <a:latin typeface="Times New Roman"/>
                <a:cs typeface="Times New Roman"/>
              </a:rPr>
              <a:t>DevOps, </a:t>
            </a:r>
            <a:r>
              <a:rPr sz="1200" spc="-10" dirty="0">
                <a:latin typeface="Times New Roman"/>
                <a:cs typeface="Times New Roman"/>
              </a:rPr>
              <a:t>you </a:t>
            </a:r>
            <a:r>
              <a:rPr sz="1200" dirty="0">
                <a:latin typeface="Times New Roman"/>
                <a:cs typeface="Times New Roman"/>
              </a:rPr>
              <a:t>should </a:t>
            </a:r>
            <a:r>
              <a:rPr sz="1200" spc="5" dirty="0">
                <a:latin typeface="Times New Roman"/>
                <a:cs typeface="Times New Roman"/>
              </a:rPr>
              <a:t>try to </a:t>
            </a:r>
            <a:r>
              <a:rPr sz="1200" dirty="0">
                <a:latin typeface="Times New Roman"/>
                <a:cs typeface="Times New Roman"/>
              </a:rPr>
              <a:t>continuously improve </a:t>
            </a:r>
            <a:r>
              <a:rPr sz="1200" spc="-5" dirty="0">
                <a:latin typeface="Times New Roman"/>
                <a:cs typeface="Times New Roman"/>
              </a:rPr>
              <a:t>your DevOps process</a:t>
            </a:r>
            <a:r>
              <a:rPr sz="1200" spc="-155" dirty="0">
                <a:latin typeface="Times New Roman"/>
                <a:cs typeface="Times New Roman"/>
              </a:rPr>
              <a:t> </a:t>
            </a:r>
            <a:r>
              <a:rPr sz="1200" dirty="0">
                <a:latin typeface="Times New Roman"/>
                <a:cs typeface="Times New Roman"/>
              </a:rPr>
              <a:t>to  </a:t>
            </a:r>
            <a:r>
              <a:rPr sz="1200" spc="-5" dirty="0">
                <a:latin typeface="Times New Roman"/>
                <a:cs typeface="Times New Roman"/>
              </a:rPr>
              <a:t>achieve</a:t>
            </a:r>
            <a:r>
              <a:rPr sz="1200" spc="-30" dirty="0">
                <a:latin typeface="Times New Roman"/>
                <a:cs typeface="Times New Roman"/>
              </a:rPr>
              <a:t> </a:t>
            </a:r>
            <a:r>
              <a:rPr sz="1200" dirty="0">
                <a:latin typeface="Times New Roman"/>
                <a:cs typeface="Times New Roman"/>
              </a:rPr>
              <a:t>faster</a:t>
            </a:r>
            <a:r>
              <a:rPr sz="1200" spc="-20" dirty="0">
                <a:latin typeface="Times New Roman"/>
                <a:cs typeface="Times New Roman"/>
              </a:rPr>
              <a:t> </a:t>
            </a:r>
            <a:r>
              <a:rPr sz="1200" dirty="0">
                <a:latin typeface="Times New Roman"/>
                <a:cs typeface="Times New Roman"/>
              </a:rPr>
              <a:t>deployment</a:t>
            </a:r>
            <a:r>
              <a:rPr sz="1200" spc="-2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5" dirty="0">
                <a:latin typeface="Times New Roman"/>
                <a:cs typeface="Times New Roman"/>
              </a:rPr>
              <a:t>better-quality</a:t>
            </a:r>
            <a:r>
              <a:rPr sz="1200" spc="-55" dirty="0">
                <a:latin typeface="Times New Roman"/>
                <a:cs typeface="Times New Roman"/>
              </a:rPr>
              <a:t> </a:t>
            </a:r>
            <a:r>
              <a:rPr sz="1200" spc="-5" dirty="0">
                <a:latin typeface="Times New Roman"/>
                <a:cs typeface="Times New Roman"/>
              </a:rPr>
              <a:t>software.</a:t>
            </a:r>
            <a:r>
              <a:rPr sz="1200" spc="-15"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5" dirty="0">
                <a:latin typeface="Times New Roman"/>
                <a:cs typeface="Times New Roman"/>
              </a:rPr>
              <a:t>means </a:t>
            </a:r>
            <a:r>
              <a:rPr sz="1200" spc="-15" dirty="0">
                <a:latin typeface="Times New Roman"/>
                <a:cs typeface="Times New Roman"/>
              </a:rPr>
              <a:t>you </a:t>
            </a:r>
            <a:r>
              <a:rPr sz="1200" dirty="0">
                <a:latin typeface="Times New Roman"/>
                <a:cs typeface="Times New Roman"/>
              </a:rPr>
              <a:t>need</a:t>
            </a:r>
            <a:r>
              <a:rPr sz="1200" spc="-2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5" dirty="0">
                <a:latin typeface="Times New Roman"/>
                <a:cs typeface="Times New Roman"/>
              </a:rPr>
              <a:t>have</a:t>
            </a:r>
            <a:r>
              <a:rPr sz="1200" spc="-2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measurement  program </a:t>
            </a:r>
            <a:r>
              <a:rPr sz="1200" dirty="0">
                <a:latin typeface="Times New Roman"/>
                <a:cs typeface="Times New Roman"/>
              </a:rPr>
              <a:t>in </a:t>
            </a:r>
            <a:r>
              <a:rPr sz="1200" spc="-5" dirty="0">
                <a:latin typeface="Times New Roman"/>
                <a:cs typeface="Times New Roman"/>
              </a:rPr>
              <a:t>place </a:t>
            </a:r>
            <a:r>
              <a:rPr sz="1200" dirty="0">
                <a:latin typeface="Times New Roman"/>
                <a:cs typeface="Times New Roman"/>
              </a:rPr>
              <a:t>in which </a:t>
            </a:r>
            <a:r>
              <a:rPr sz="1200" spc="-10" dirty="0">
                <a:latin typeface="Times New Roman"/>
                <a:cs typeface="Times New Roman"/>
              </a:rPr>
              <a:t>you </a:t>
            </a:r>
            <a:r>
              <a:rPr sz="1200" spc="-5" dirty="0">
                <a:latin typeface="Times New Roman"/>
                <a:cs typeface="Times New Roman"/>
              </a:rPr>
              <a:t>collect and analyze </a:t>
            </a:r>
            <a:r>
              <a:rPr sz="1200" dirty="0">
                <a:latin typeface="Times New Roman"/>
                <a:cs typeface="Times New Roman"/>
              </a:rPr>
              <a:t>product </a:t>
            </a:r>
            <a:r>
              <a:rPr sz="1200" spc="-5" dirty="0">
                <a:latin typeface="Times New Roman"/>
                <a:cs typeface="Times New Roman"/>
              </a:rPr>
              <a:t>and process data. </a:t>
            </a:r>
            <a:r>
              <a:rPr sz="1200" spc="5" dirty="0">
                <a:latin typeface="Times New Roman"/>
                <a:cs typeface="Times New Roman"/>
              </a:rPr>
              <a:t>By </a:t>
            </a:r>
            <a:r>
              <a:rPr sz="1200" dirty="0">
                <a:latin typeface="Times New Roman"/>
                <a:cs typeface="Times New Roman"/>
              </a:rPr>
              <a:t>making  </a:t>
            </a:r>
            <a:r>
              <a:rPr sz="1200" spc="-5" dirty="0">
                <a:latin typeface="Times New Roman"/>
                <a:cs typeface="Times New Roman"/>
              </a:rPr>
              <a:t>measurements </a:t>
            </a:r>
            <a:r>
              <a:rPr sz="1200" dirty="0">
                <a:latin typeface="Times New Roman"/>
                <a:cs typeface="Times New Roman"/>
              </a:rPr>
              <a:t>over time, </a:t>
            </a:r>
            <a:r>
              <a:rPr sz="1200" spc="-10" dirty="0">
                <a:latin typeface="Times New Roman"/>
                <a:cs typeface="Times New Roman"/>
              </a:rPr>
              <a:t>you </a:t>
            </a:r>
            <a:r>
              <a:rPr sz="1200" dirty="0">
                <a:latin typeface="Times New Roman"/>
                <a:cs typeface="Times New Roman"/>
              </a:rPr>
              <a:t>can </a:t>
            </a:r>
            <a:r>
              <a:rPr sz="1200" spc="-5" dirty="0">
                <a:latin typeface="Times New Roman"/>
                <a:cs typeface="Times New Roman"/>
              </a:rPr>
              <a:t>judge whether </a:t>
            </a:r>
            <a:r>
              <a:rPr sz="1200" dirty="0">
                <a:latin typeface="Times New Roman"/>
                <a:cs typeface="Times New Roman"/>
              </a:rPr>
              <a:t>or not </a:t>
            </a:r>
            <a:r>
              <a:rPr sz="1200" spc="-10" dirty="0">
                <a:latin typeface="Times New Roman"/>
                <a:cs typeface="Times New Roman"/>
              </a:rPr>
              <a:t>you </a:t>
            </a:r>
            <a:r>
              <a:rPr sz="1200" dirty="0">
                <a:latin typeface="Times New Roman"/>
                <a:cs typeface="Times New Roman"/>
              </a:rPr>
              <a:t>have </a:t>
            </a:r>
            <a:r>
              <a:rPr sz="1200" spc="-5" dirty="0">
                <a:latin typeface="Times New Roman"/>
                <a:cs typeface="Times New Roman"/>
              </a:rPr>
              <a:t>an effective and </a:t>
            </a:r>
            <a:r>
              <a:rPr sz="1200" dirty="0">
                <a:latin typeface="Times New Roman"/>
                <a:cs typeface="Times New Roman"/>
              </a:rPr>
              <a:t>improving  </a:t>
            </a:r>
            <a:r>
              <a:rPr sz="1200" spc="-5" dirty="0">
                <a:latin typeface="Times New Roman"/>
                <a:cs typeface="Times New Roman"/>
              </a:rPr>
              <a:t>process</a:t>
            </a:r>
            <a:endParaRPr sz="1200">
              <a:latin typeface="Times New Roman"/>
              <a:cs typeface="Times New Roman"/>
            </a:endParaRPr>
          </a:p>
          <a:p>
            <a:pPr marL="12700" algn="just">
              <a:lnSpc>
                <a:spcPct val="100000"/>
              </a:lnSpc>
              <a:spcBef>
                <a:spcPts val="840"/>
              </a:spcBef>
            </a:pPr>
            <a:r>
              <a:rPr sz="1200" spc="-5" dirty="0">
                <a:latin typeface="Times New Roman"/>
                <a:cs typeface="Times New Roman"/>
              </a:rPr>
              <a:t>Measurements about software development </a:t>
            </a:r>
            <a:r>
              <a:rPr sz="1200" dirty="0">
                <a:latin typeface="Times New Roman"/>
                <a:cs typeface="Times New Roman"/>
              </a:rPr>
              <a:t>and use </a:t>
            </a:r>
            <a:r>
              <a:rPr sz="1200" spc="-5" dirty="0">
                <a:latin typeface="Times New Roman"/>
                <a:cs typeface="Times New Roman"/>
              </a:rPr>
              <a:t>fall </a:t>
            </a:r>
            <a:r>
              <a:rPr sz="1200" dirty="0">
                <a:latin typeface="Times New Roman"/>
                <a:cs typeface="Times New Roman"/>
              </a:rPr>
              <a:t>into </a:t>
            </a:r>
            <a:r>
              <a:rPr sz="1200" spc="-5" dirty="0">
                <a:latin typeface="Times New Roman"/>
                <a:cs typeface="Times New Roman"/>
              </a:rPr>
              <a:t>four</a:t>
            </a:r>
            <a:r>
              <a:rPr sz="1200" spc="40" dirty="0">
                <a:latin typeface="Times New Roman"/>
                <a:cs typeface="Times New Roman"/>
              </a:rPr>
              <a:t> </a:t>
            </a:r>
            <a:r>
              <a:rPr sz="1200" spc="-5" dirty="0">
                <a:latin typeface="Times New Roman"/>
                <a:cs typeface="Times New Roman"/>
              </a:rPr>
              <a:t>categories:</a:t>
            </a:r>
            <a:endParaRPr sz="1200">
              <a:latin typeface="Times New Roman"/>
              <a:cs typeface="Times New Roman"/>
            </a:endParaRPr>
          </a:p>
          <a:p>
            <a:pPr marL="12700" marR="5080">
              <a:lnSpc>
                <a:spcPct val="102699"/>
              </a:lnSpc>
              <a:spcBef>
                <a:spcPts val="825"/>
              </a:spcBef>
              <a:buFont typeface="Times New Roman"/>
              <a:buAutoNum type="arabicPeriod"/>
              <a:tabLst>
                <a:tab pos="209550" algn="l"/>
              </a:tabLst>
            </a:pPr>
            <a:r>
              <a:rPr sz="1200" b="1" spc="-5" dirty="0">
                <a:latin typeface="Times New Roman"/>
                <a:cs typeface="Times New Roman"/>
              </a:rPr>
              <a:t>Process measurements </a:t>
            </a:r>
            <a:r>
              <a:rPr sz="1200" spc="-5" dirty="0">
                <a:latin typeface="Times New Roman"/>
                <a:cs typeface="Times New Roman"/>
              </a:rPr>
              <a:t>:collect and analyze data about </a:t>
            </a:r>
            <a:r>
              <a:rPr sz="1200" spc="-10" dirty="0">
                <a:latin typeface="Times New Roman"/>
                <a:cs typeface="Times New Roman"/>
              </a:rPr>
              <a:t>your </a:t>
            </a:r>
            <a:r>
              <a:rPr sz="1200" dirty="0">
                <a:latin typeface="Times New Roman"/>
                <a:cs typeface="Times New Roman"/>
              </a:rPr>
              <a:t>development, </a:t>
            </a:r>
            <a:r>
              <a:rPr sz="1200" spc="-5" dirty="0">
                <a:latin typeface="Times New Roman"/>
                <a:cs typeface="Times New Roman"/>
              </a:rPr>
              <a:t>testing, </a:t>
            </a:r>
            <a:r>
              <a:rPr sz="1200" spc="5" dirty="0">
                <a:latin typeface="Times New Roman"/>
                <a:cs typeface="Times New Roman"/>
              </a:rPr>
              <a:t>and </a:t>
            </a:r>
            <a:r>
              <a:rPr sz="1200" spc="310" dirty="0">
                <a:latin typeface="Times New Roman"/>
                <a:cs typeface="Times New Roman"/>
              </a:rPr>
              <a:t> </a:t>
            </a:r>
            <a:r>
              <a:rPr sz="1200" spc="-5" dirty="0">
                <a:latin typeface="Times New Roman"/>
                <a:cs typeface="Times New Roman"/>
              </a:rPr>
              <a:t>deployment processes.</a:t>
            </a:r>
            <a:endParaRPr sz="1200">
              <a:latin typeface="Times New Roman"/>
              <a:cs typeface="Times New Roman"/>
            </a:endParaRPr>
          </a:p>
          <a:p>
            <a:pPr marL="12700" marR="9525">
              <a:lnSpc>
                <a:spcPct val="102499"/>
              </a:lnSpc>
              <a:spcBef>
                <a:spcPts val="825"/>
              </a:spcBef>
              <a:buFont typeface="Times New Roman"/>
              <a:buAutoNum type="arabicPeriod"/>
              <a:tabLst>
                <a:tab pos="167005" algn="l"/>
              </a:tabLst>
            </a:pPr>
            <a:r>
              <a:rPr sz="1200" b="1" spc="-5" dirty="0">
                <a:latin typeface="Times New Roman"/>
                <a:cs typeface="Times New Roman"/>
              </a:rPr>
              <a:t>Service measurements </a:t>
            </a:r>
            <a:r>
              <a:rPr sz="1200" spc="-5" dirty="0">
                <a:latin typeface="Times New Roman"/>
                <a:cs typeface="Times New Roman"/>
              </a:rPr>
              <a:t>;collect and analyze </a:t>
            </a:r>
            <a:r>
              <a:rPr sz="1200" dirty="0">
                <a:latin typeface="Times New Roman"/>
                <a:cs typeface="Times New Roman"/>
              </a:rPr>
              <a:t>data </a:t>
            </a:r>
            <a:r>
              <a:rPr sz="1200" spc="-5" dirty="0">
                <a:latin typeface="Times New Roman"/>
                <a:cs typeface="Times New Roman"/>
              </a:rPr>
              <a:t>about </a:t>
            </a:r>
            <a:r>
              <a:rPr sz="1200" dirty="0">
                <a:latin typeface="Times New Roman"/>
                <a:cs typeface="Times New Roman"/>
              </a:rPr>
              <a:t>the </a:t>
            </a:r>
            <a:r>
              <a:rPr sz="1200" spc="-5" dirty="0">
                <a:latin typeface="Times New Roman"/>
                <a:cs typeface="Times New Roman"/>
              </a:rPr>
              <a:t>software’s performance, reliability,  and </a:t>
            </a:r>
            <a:r>
              <a:rPr sz="1200" dirty="0">
                <a:latin typeface="Times New Roman"/>
                <a:cs typeface="Times New Roman"/>
              </a:rPr>
              <a:t>acceptability to</a:t>
            </a:r>
            <a:r>
              <a:rPr sz="1200" spc="-25" dirty="0">
                <a:latin typeface="Times New Roman"/>
                <a:cs typeface="Times New Roman"/>
              </a:rPr>
              <a:t> </a:t>
            </a:r>
            <a:r>
              <a:rPr sz="1200" dirty="0">
                <a:latin typeface="Times New Roman"/>
                <a:cs typeface="Times New Roman"/>
              </a:rPr>
              <a:t>customers.</a:t>
            </a:r>
            <a:endParaRPr sz="1200">
              <a:latin typeface="Times New Roman"/>
              <a:cs typeface="Times New Roman"/>
            </a:endParaRPr>
          </a:p>
          <a:p>
            <a:pPr marL="165100" indent="-152400">
              <a:lnSpc>
                <a:spcPct val="100000"/>
              </a:lnSpc>
              <a:spcBef>
                <a:spcPts val="855"/>
              </a:spcBef>
              <a:buFont typeface="Times New Roman"/>
              <a:buAutoNum type="arabicPeriod"/>
              <a:tabLst>
                <a:tab pos="165100" algn="l"/>
              </a:tabLst>
            </a:pPr>
            <a:r>
              <a:rPr sz="1200" b="1" spc="-5" dirty="0">
                <a:latin typeface="Times New Roman"/>
                <a:cs typeface="Times New Roman"/>
              </a:rPr>
              <a:t>Usage measurements </a:t>
            </a:r>
            <a:r>
              <a:rPr sz="1200" dirty="0">
                <a:latin typeface="Times New Roman"/>
                <a:cs typeface="Times New Roman"/>
              </a:rPr>
              <a:t>: </a:t>
            </a:r>
            <a:r>
              <a:rPr sz="1200" spc="-5" dirty="0">
                <a:latin typeface="Times New Roman"/>
                <a:cs typeface="Times New Roman"/>
              </a:rPr>
              <a:t>collect </a:t>
            </a:r>
            <a:r>
              <a:rPr sz="1200" dirty="0">
                <a:latin typeface="Times New Roman"/>
                <a:cs typeface="Times New Roman"/>
              </a:rPr>
              <a:t>and </a:t>
            </a:r>
            <a:r>
              <a:rPr sz="1200" spc="-5" dirty="0">
                <a:latin typeface="Times New Roman"/>
                <a:cs typeface="Times New Roman"/>
              </a:rPr>
              <a:t>analyze </a:t>
            </a:r>
            <a:r>
              <a:rPr sz="1200" dirty="0">
                <a:latin typeface="Times New Roman"/>
                <a:cs typeface="Times New Roman"/>
              </a:rPr>
              <a:t>data </a:t>
            </a:r>
            <a:r>
              <a:rPr sz="1200" spc="-5" dirty="0">
                <a:latin typeface="Times New Roman"/>
                <a:cs typeface="Times New Roman"/>
              </a:rPr>
              <a:t>about </a:t>
            </a:r>
            <a:r>
              <a:rPr sz="1200" dirty="0">
                <a:latin typeface="Times New Roman"/>
                <a:cs typeface="Times New Roman"/>
              </a:rPr>
              <a:t>how </a:t>
            </a:r>
            <a:r>
              <a:rPr sz="1200" spc="-5" dirty="0">
                <a:latin typeface="Times New Roman"/>
                <a:cs typeface="Times New Roman"/>
              </a:rPr>
              <a:t>customers </a:t>
            </a:r>
            <a:r>
              <a:rPr sz="1200" dirty="0">
                <a:latin typeface="Times New Roman"/>
                <a:cs typeface="Times New Roman"/>
              </a:rPr>
              <a:t>use </a:t>
            </a:r>
            <a:r>
              <a:rPr sz="1200" spc="-5" dirty="0">
                <a:latin typeface="Times New Roman"/>
                <a:cs typeface="Times New Roman"/>
              </a:rPr>
              <a:t>your</a:t>
            </a:r>
            <a:r>
              <a:rPr sz="1200" spc="90" dirty="0">
                <a:latin typeface="Times New Roman"/>
                <a:cs typeface="Times New Roman"/>
              </a:rPr>
              <a:t> </a:t>
            </a:r>
            <a:r>
              <a:rPr sz="1200" spc="-5" dirty="0">
                <a:latin typeface="Times New Roman"/>
                <a:cs typeface="Times New Roman"/>
              </a:rPr>
              <a:t>product.</a:t>
            </a:r>
            <a:endParaRPr sz="1200">
              <a:latin typeface="Times New Roman"/>
              <a:cs typeface="Times New Roman"/>
            </a:endParaRPr>
          </a:p>
          <a:p>
            <a:pPr marL="12700" marR="6985">
              <a:lnSpc>
                <a:spcPct val="102499"/>
              </a:lnSpc>
              <a:spcBef>
                <a:spcPts val="825"/>
              </a:spcBef>
              <a:buFont typeface="Times New Roman"/>
              <a:buAutoNum type="arabicPeriod"/>
              <a:tabLst>
                <a:tab pos="162560" algn="l"/>
              </a:tabLst>
            </a:pPr>
            <a:r>
              <a:rPr sz="1200" b="1" spc="-5" dirty="0">
                <a:latin typeface="Times New Roman"/>
                <a:cs typeface="Times New Roman"/>
              </a:rPr>
              <a:t>Business success measurements </a:t>
            </a:r>
            <a:r>
              <a:rPr sz="1200" dirty="0">
                <a:latin typeface="Times New Roman"/>
                <a:cs typeface="Times New Roman"/>
              </a:rPr>
              <a:t>: </a:t>
            </a:r>
            <a:r>
              <a:rPr sz="1200" spc="-5" dirty="0">
                <a:latin typeface="Times New Roman"/>
                <a:cs typeface="Times New Roman"/>
              </a:rPr>
              <a:t>collect and analyze data about </a:t>
            </a:r>
            <a:r>
              <a:rPr sz="1200" dirty="0">
                <a:latin typeface="Times New Roman"/>
                <a:cs typeface="Times New Roman"/>
              </a:rPr>
              <a:t>how </a:t>
            </a:r>
            <a:r>
              <a:rPr sz="1200" spc="-5" dirty="0">
                <a:latin typeface="Times New Roman"/>
                <a:cs typeface="Times New Roman"/>
              </a:rPr>
              <a:t>your product contributes  </a:t>
            </a:r>
            <a:r>
              <a:rPr sz="1200" dirty="0">
                <a:latin typeface="Times New Roman"/>
                <a:cs typeface="Times New Roman"/>
              </a:rPr>
              <a:t>to the </a:t>
            </a:r>
            <a:r>
              <a:rPr sz="1200" spc="-5" dirty="0">
                <a:latin typeface="Times New Roman"/>
                <a:cs typeface="Times New Roman"/>
              </a:rPr>
              <a:t>overall success </a:t>
            </a:r>
            <a:r>
              <a:rPr sz="1200" dirty="0">
                <a:latin typeface="Times New Roman"/>
                <a:cs typeface="Times New Roman"/>
              </a:rPr>
              <a:t>of the</a:t>
            </a:r>
            <a:r>
              <a:rPr sz="1200" spc="-5" dirty="0">
                <a:latin typeface="Times New Roman"/>
                <a:cs typeface="Times New Roman"/>
              </a:rPr>
              <a:t> business.</a:t>
            </a:r>
            <a:endParaRPr sz="1200">
              <a:latin typeface="Times New Roman"/>
              <a:cs typeface="Times New Roman"/>
            </a:endParaRPr>
          </a:p>
        </p:txBody>
      </p:sp>
      <p:sp>
        <p:nvSpPr>
          <p:cNvPr id="3" name="object 3"/>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161</a:t>
            </a:fld>
            <a:endParaRPr dirty="0"/>
          </a:p>
        </p:txBody>
      </p:sp>
    </p:spTree>
    <p:extLst>
      <p:ext uri="{BB962C8B-B14F-4D97-AF65-F5344CB8AC3E}">
        <p14:creationId xmlns:p14="http://schemas.microsoft.com/office/powerpoint/2010/main" val="6494006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18104"/>
            <a:ext cx="6606540" cy="338554"/>
          </a:xfrm>
        </p:spPr>
        <p:txBody>
          <a:bodyPr/>
          <a:lstStyle/>
          <a:p>
            <a:r>
              <a:rPr lang="en-US" dirty="0" smtClean="0"/>
              <a:t>Module 3</a:t>
            </a:r>
            <a:endParaRPr lang="en-US" dirty="0"/>
          </a:p>
        </p:txBody>
      </p:sp>
      <p:sp>
        <p:nvSpPr>
          <p:cNvPr id="3" name="Subtitle 2"/>
          <p:cNvSpPr>
            <a:spLocks noGrp="1"/>
          </p:cNvSpPr>
          <p:nvPr>
            <p:ph type="subTitle" idx="4294967295"/>
          </p:nvPr>
        </p:nvSpPr>
        <p:spPr>
          <a:xfrm>
            <a:off x="1165860" y="5699760"/>
            <a:ext cx="5440680" cy="2570480"/>
          </a:xfrm>
          <a:prstGeom prst="rect">
            <a:avLst/>
          </a:prstGeom>
        </p:spPr>
        <p:txBody>
          <a:bodyPr/>
          <a:lstStyle/>
          <a:p>
            <a:r>
              <a:rPr lang="en-US" dirty="0" smtClean="0"/>
              <a:t>Testing Conventional Application</a:t>
            </a:r>
            <a:endParaRPr lang="en-US" dirty="0"/>
          </a:p>
        </p:txBody>
      </p:sp>
    </p:spTree>
    <p:extLst>
      <p:ext uri="{BB962C8B-B14F-4D97-AF65-F5344CB8AC3E}">
        <p14:creationId xmlns:p14="http://schemas.microsoft.com/office/powerpoint/2010/main" val="124775853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0"/>
            <a:ext cx="6995160" cy="1341120"/>
          </a:xfrm>
        </p:spPr>
        <p:txBody>
          <a:bodyPr>
            <a:normAutofit/>
          </a:bodyPr>
          <a:lstStyle/>
          <a:p>
            <a:pPr marL="12700" algn="just">
              <a:lnSpc>
                <a:spcPct val="100000"/>
              </a:lnSpc>
              <a:spcBef>
                <a:spcPts val="1165"/>
              </a:spcBef>
            </a:pPr>
            <a:r>
              <a:rPr lang="en-US" sz="2400" b="1" spc="-5" dirty="0" smtClean="0">
                <a:latin typeface="Times New Roman"/>
                <a:cs typeface="Times New Roman"/>
              </a:rPr>
              <a:t>INTERNAL AND EXTERNAL VIEWS </a:t>
            </a:r>
            <a:r>
              <a:rPr lang="en-US" sz="2400" b="1" dirty="0" smtClean="0">
                <a:latin typeface="Times New Roman"/>
                <a:cs typeface="Times New Roman"/>
              </a:rPr>
              <a:t>OF</a:t>
            </a:r>
            <a:r>
              <a:rPr lang="en-US" sz="2400" b="1" spc="10" dirty="0" smtClean="0">
                <a:latin typeface="Times New Roman"/>
                <a:cs typeface="Times New Roman"/>
              </a:rPr>
              <a:t> </a:t>
            </a:r>
            <a:r>
              <a:rPr lang="en-US" sz="2400" b="1" spc="-5" dirty="0" smtClean="0">
                <a:latin typeface="Times New Roman"/>
                <a:cs typeface="Times New Roman"/>
              </a:rPr>
              <a:t>TESTING</a:t>
            </a:r>
            <a:endParaRPr lang="en-US" sz="2400" dirty="0" smtClean="0">
              <a:latin typeface="Times New Roman"/>
              <a:cs typeface="Times New Roman"/>
            </a:endParaRPr>
          </a:p>
        </p:txBody>
      </p:sp>
      <p:sp>
        <p:nvSpPr>
          <p:cNvPr id="3" name="Content Placeholder 2"/>
          <p:cNvSpPr>
            <a:spLocks noGrp="1"/>
          </p:cNvSpPr>
          <p:nvPr>
            <p:ph idx="1"/>
          </p:nvPr>
        </p:nvSpPr>
        <p:spPr>
          <a:xfrm>
            <a:off x="194310" y="1005840"/>
            <a:ext cx="6995160" cy="9387840"/>
          </a:xfrm>
        </p:spPr>
        <p:txBody>
          <a:bodyPr>
            <a:noAutofit/>
          </a:bodyPr>
          <a:lstStyle/>
          <a:p>
            <a:pPr marL="469265" algn="just">
              <a:lnSpc>
                <a:spcPct val="100000"/>
              </a:lnSpc>
              <a:spcBef>
                <a:spcPts val="815"/>
              </a:spcBef>
            </a:pPr>
            <a:r>
              <a:rPr lang="en-US" sz="1600" dirty="0" smtClean="0">
                <a:latin typeface="Times New Roman"/>
                <a:cs typeface="Times New Roman"/>
              </a:rPr>
              <a:t>Any </a:t>
            </a:r>
            <a:r>
              <a:rPr lang="en-US" sz="1600" spc="-5" dirty="0" smtClean="0">
                <a:latin typeface="Times New Roman"/>
                <a:cs typeface="Times New Roman"/>
              </a:rPr>
              <a:t>engineered </a:t>
            </a:r>
            <a:r>
              <a:rPr lang="en-US" sz="1600" dirty="0" smtClean="0">
                <a:latin typeface="Times New Roman"/>
                <a:cs typeface="Times New Roman"/>
              </a:rPr>
              <a:t>product </a:t>
            </a:r>
            <a:r>
              <a:rPr lang="en-US" sz="1600" spc="-5" dirty="0" smtClean="0">
                <a:latin typeface="Times New Roman"/>
                <a:cs typeface="Times New Roman"/>
              </a:rPr>
              <a:t>can </a:t>
            </a:r>
            <a:r>
              <a:rPr lang="en-US" sz="1600" dirty="0" smtClean="0">
                <a:latin typeface="Times New Roman"/>
                <a:cs typeface="Times New Roman"/>
              </a:rPr>
              <a:t>be </a:t>
            </a:r>
            <a:r>
              <a:rPr lang="en-US" sz="1600" spc="-5" dirty="0" smtClean="0">
                <a:latin typeface="Times New Roman"/>
                <a:cs typeface="Times New Roman"/>
              </a:rPr>
              <a:t>tested </a:t>
            </a:r>
            <a:r>
              <a:rPr lang="en-US" sz="1600" dirty="0" smtClean="0">
                <a:latin typeface="Times New Roman"/>
                <a:cs typeface="Times New Roman"/>
              </a:rPr>
              <a:t>in one of two</a:t>
            </a:r>
            <a:r>
              <a:rPr lang="en-US" sz="1600" spc="-15" dirty="0" smtClean="0">
                <a:latin typeface="Times New Roman"/>
                <a:cs typeface="Times New Roman"/>
              </a:rPr>
              <a:t> </a:t>
            </a:r>
            <a:r>
              <a:rPr lang="en-US" sz="1600" spc="-5" dirty="0" smtClean="0">
                <a:latin typeface="Times New Roman"/>
                <a:cs typeface="Times New Roman"/>
              </a:rPr>
              <a:t>ways:</a:t>
            </a:r>
            <a:endParaRPr lang="en-US" sz="1600" dirty="0" smtClean="0">
              <a:latin typeface="Times New Roman"/>
              <a:cs typeface="Times New Roman"/>
            </a:endParaRPr>
          </a:p>
          <a:p>
            <a:pPr marL="12700" marR="5080" lvl="1" indent="456565" algn="just">
              <a:lnSpc>
                <a:spcPct val="103600"/>
              </a:lnSpc>
              <a:spcBef>
                <a:spcPts val="810"/>
              </a:spcBef>
              <a:buAutoNum type="arabicParenBoth"/>
              <a:tabLst>
                <a:tab pos="687705" algn="l"/>
              </a:tabLst>
            </a:pPr>
            <a:r>
              <a:rPr lang="en-US" sz="1600" dirty="0" smtClean="0">
                <a:latin typeface="Times New Roman"/>
                <a:cs typeface="Times New Roman"/>
              </a:rPr>
              <a:t>Knowing the specified </a:t>
            </a:r>
            <a:r>
              <a:rPr lang="en-US" sz="1600" spc="-5" dirty="0" smtClean="0">
                <a:latin typeface="Times New Roman"/>
                <a:cs typeface="Times New Roman"/>
              </a:rPr>
              <a:t>function </a:t>
            </a:r>
            <a:r>
              <a:rPr lang="en-US" sz="1600" dirty="0" smtClean="0">
                <a:latin typeface="Times New Roman"/>
                <a:cs typeface="Times New Roman"/>
              </a:rPr>
              <a:t>that a </a:t>
            </a:r>
            <a:r>
              <a:rPr lang="en-US" sz="1600" spc="-5" dirty="0" smtClean="0">
                <a:latin typeface="Times New Roman"/>
                <a:cs typeface="Times New Roman"/>
              </a:rPr>
              <a:t>product has been designed </a:t>
            </a:r>
            <a:r>
              <a:rPr lang="en-US" sz="1600" dirty="0" smtClean="0">
                <a:latin typeface="Times New Roman"/>
                <a:cs typeface="Times New Roman"/>
              </a:rPr>
              <a:t>to perform, </a:t>
            </a:r>
            <a:r>
              <a:rPr lang="en-US" sz="1600" spc="-5" dirty="0" smtClean="0">
                <a:latin typeface="Times New Roman"/>
                <a:cs typeface="Times New Roman"/>
              </a:rPr>
              <a:t>tests can  </a:t>
            </a:r>
            <a:r>
              <a:rPr lang="en-US" sz="1600" dirty="0" smtClean="0">
                <a:latin typeface="Times New Roman"/>
                <a:cs typeface="Times New Roman"/>
              </a:rPr>
              <a:t>be </a:t>
            </a:r>
            <a:r>
              <a:rPr lang="en-US" sz="1600" spc="-5" dirty="0" smtClean="0">
                <a:latin typeface="Times New Roman"/>
                <a:cs typeface="Times New Roman"/>
              </a:rPr>
              <a:t>conducted </a:t>
            </a:r>
            <a:r>
              <a:rPr lang="en-US" sz="1600" dirty="0" smtClean="0">
                <a:latin typeface="Times New Roman"/>
                <a:cs typeface="Times New Roman"/>
              </a:rPr>
              <a:t>that demonstrate </a:t>
            </a:r>
            <a:r>
              <a:rPr lang="en-US" sz="1600" spc="-5" dirty="0" smtClean="0">
                <a:latin typeface="Times New Roman"/>
                <a:cs typeface="Times New Roman"/>
              </a:rPr>
              <a:t>each </a:t>
            </a:r>
            <a:r>
              <a:rPr lang="en-US" sz="1600" dirty="0" smtClean="0">
                <a:latin typeface="Times New Roman"/>
                <a:cs typeface="Times New Roman"/>
              </a:rPr>
              <a:t>function </a:t>
            </a:r>
            <a:r>
              <a:rPr lang="en-US" sz="1600" spc="-5" dirty="0" smtClean="0">
                <a:latin typeface="Times New Roman"/>
                <a:cs typeface="Times New Roman"/>
              </a:rPr>
              <a:t>is </a:t>
            </a:r>
            <a:r>
              <a:rPr lang="en-US" sz="1600" dirty="0" smtClean="0">
                <a:latin typeface="Times New Roman"/>
                <a:cs typeface="Times New Roman"/>
              </a:rPr>
              <a:t>fully </a:t>
            </a:r>
            <a:r>
              <a:rPr lang="en-US" sz="1600" spc="-5" dirty="0" smtClean="0">
                <a:latin typeface="Times New Roman"/>
                <a:cs typeface="Times New Roman"/>
              </a:rPr>
              <a:t>operational </a:t>
            </a:r>
            <a:r>
              <a:rPr lang="en-US" sz="1600" dirty="0" smtClean="0">
                <a:latin typeface="Times New Roman"/>
                <a:cs typeface="Times New Roman"/>
              </a:rPr>
              <a:t>while </a:t>
            </a:r>
            <a:r>
              <a:rPr lang="en-US" sz="1600" spc="-5" dirty="0" smtClean="0">
                <a:latin typeface="Times New Roman"/>
                <a:cs typeface="Times New Roman"/>
              </a:rPr>
              <a:t>at </a:t>
            </a:r>
            <a:r>
              <a:rPr lang="en-US" sz="1600" dirty="0" smtClean="0">
                <a:latin typeface="Times New Roman"/>
                <a:cs typeface="Times New Roman"/>
              </a:rPr>
              <a:t>the </a:t>
            </a:r>
            <a:r>
              <a:rPr lang="en-US" sz="1600" spc="-5" dirty="0" smtClean="0">
                <a:latin typeface="Times New Roman"/>
                <a:cs typeface="Times New Roman"/>
              </a:rPr>
              <a:t>same </a:t>
            </a:r>
            <a:r>
              <a:rPr lang="en-US" sz="1600" dirty="0" smtClean="0">
                <a:latin typeface="Times New Roman"/>
                <a:cs typeface="Times New Roman"/>
              </a:rPr>
              <a:t>time searching  for </a:t>
            </a:r>
            <a:r>
              <a:rPr lang="en-US" sz="1600" spc="-5" dirty="0" smtClean="0">
                <a:latin typeface="Times New Roman"/>
                <a:cs typeface="Times New Roman"/>
              </a:rPr>
              <a:t>errors </a:t>
            </a:r>
            <a:r>
              <a:rPr lang="en-US" sz="1600" dirty="0" smtClean="0">
                <a:latin typeface="Times New Roman"/>
                <a:cs typeface="Times New Roman"/>
              </a:rPr>
              <a:t>in </a:t>
            </a:r>
            <a:r>
              <a:rPr lang="en-US" sz="1600" spc="-5" dirty="0" smtClean="0">
                <a:latin typeface="Times New Roman"/>
                <a:cs typeface="Times New Roman"/>
              </a:rPr>
              <a:t>each </a:t>
            </a:r>
            <a:r>
              <a:rPr lang="en-US" sz="1600" dirty="0" smtClean="0">
                <a:latin typeface="Times New Roman"/>
                <a:cs typeface="Times New Roman"/>
              </a:rPr>
              <a:t>function. :The </a:t>
            </a:r>
            <a:r>
              <a:rPr lang="en-US" sz="1600" spc="-5" dirty="0" smtClean="0">
                <a:latin typeface="Times New Roman"/>
                <a:cs typeface="Times New Roman"/>
              </a:rPr>
              <a:t>first </a:t>
            </a:r>
            <a:r>
              <a:rPr lang="en-US" sz="1600" dirty="0" smtClean="0">
                <a:latin typeface="Times New Roman"/>
                <a:cs typeface="Times New Roman"/>
              </a:rPr>
              <a:t>test </a:t>
            </a:r>
            <a:r>
              <a:rPr lang="en-US" sz="1600" spc="-5" dirty="0" smtClean="0">
                <a:latin typeface="Times New Roman"/>
                <a:cs typeface="Times New Roman"/>
              </a:rPr>
              <a:t>approach takes an external </a:t>
            </a:r>
            <a:r>
              <a:rPr lang="en-US" sz="1600" dirty="0" smtClean="0">
                <a:latin typeface="Times New Roman"/>
                <a:cs typeface="Times New Roman"/>
              </a:rPr>
              <a:t>view and </a:t>
            </a:r>
            <a:r>
              <a:rPr lang="en-US" sz="1600" spc="-5" dirty="0" smtClean="0">
                <a:latin typeface="Times New Roman"/>
                <a:cs typeface="Times New Roman"/>
              </a:rPr>
              <a:t>is </a:t>
            </a:r>
            <a:r>
              <a:rPr lang="en-US" sz="1600" b="1" u="heavy" spc="-5" dirty="0" smtClean="0">
                <a:uFill>
                  <a:solidFill>
                    <a:srgbClr val="000000"/>
                  </a:solidFill>
                </a:uFill>
                <a:latin typeface="Times New Roman"/>
                <a:cs typeface="Times New Roman"/>
              </a:rPr>
              <a:t>called black-box  testing.</a:t>
            </a:r>
            <a:endParaRPr lang="en-US" sz="1600" dirty="0" smtClean="0">
              <a:latin typeface="Times New Roman"/>
              <a:cs typeface="Times New Roman"/>
            </a:endParaRPr>
          </a:p>
          <a:p>
            <a:pPr marL="12700" marR="8890" lvl="1" indent="456565" algn="just">
              <a:lnSpc>
                <a:spcPct val="103899"/>
              </a:lnSpc>
              <a:spcBef>
                <a:spcPts val="785"/>
              </a:spcBef>
              <a:buAutoNum type="arabicParenBoth"/>
              <a:tabLst>
                <a:tab pos="687705" algn="l"/>
              </a:tabLst>
            </a:pPr>
            <a:r>
              <a:rPr lang="en-US" sz="1600" spc="-5" dirty="0" smtClean="0">
                <a:latin typeface="Times New Roman"/>
                <a:cs typeface="Times New Roman"/>
              </a:rPr>
              <a:t>Knowing </a:t>
            </a:r>
            <a:r>
              <a:rPr lang="en-US" sz="1600" dirty="0" smtClean="0">
                <a:latin typeface="Times New Roman"/>
                <a:cs typeface="Times New Roman"/>
              </a:rPr>
              <a:t>the </a:t>
            </a:r>
            <a:r>
              <a:rPr lang="en-US" sz="1600" spc="-5" dirty="0" smtClean="0">
                <a:latin typeface="Times New Roman"/>
                <a:cs typeface="Times New Roman"/>
              </a:rPr>
              <a:t>internal workings </a:t>
            </a:r>
            <a:r>
              <a:rPr lang="en-US" sz="1600" dirty="0" smtClean="0">
                <a:latin typeface="Times New Roman"/>
                <a:cs typeface="Times New Roman"/>
              </a:rPr>
              <a:t>of a </a:t>
            </a:r>
            <a:r>
              <a:rPr lang="en-US" sz="1600" spc="-5" dirty="0" smtClean="0">
                <a:latin typeface="Times New Roman"/>
                <a:cs typeface="Times New Roman"/>
              </a:rPr>
              <a:t>product, tests can </a:t>
            </a:r>
            <a:r>
              <a:rPr lang="en-US" sz="1600" dirty="0" smtClean="0">
                <a:latin typeface="Times New Roman"/>
                <a:cs typeface="Times New Roman"/>
              </a:rPr>
              <a:t>be </a:t>
            </a:r>
            <a:r>
              <a:rPr lang="en-US" sz="1600" spc="-5" dirty="0" smtClean="0">
                <a:latin typeface="Times New Roman"/>
                <a:cs typeface="Times New Roman"/>
              </a:rPr>
              <a:t>conducted </a:t>
            </a:r>
            <a:r>
              <a:rPr lang="en-US" sz="1600" dirty="0" smtClean="0">
                <a:latin typeface="Times New Roman"/>
                <a:cs typeface="Times New Roman"/>
              </a:rPr>
              <a:t>to </a:t>
            </a:r>
            <a:r>
              <a:rPr lang="en-US" sz="1600" spc="-5" dirty="0" smtClean="0">
                <a:latin typeface="Times New Roman"/>
                <a:cs typeface="Times New Roman"/>
              </a:rPr>
              <a:t>ensure </a:t>
            </a:r>
            <a:r>
              <a:rPr lang="en-US" sz="1600" dirty="0" smtClean="0">
                <a:latin typeface="Times New Roman"/>
                <a:cs typeface="Times New Roman"/>
              </a:rPr>
              <a:t>that </a:t>
            </a:r>
            <a:r>
              <a:rPr lang="en-US" sz="1600" spc="-5" dirty="0" smtClean="0">
                <a:latin typeface="Times New Roman"/>
                <a:cs typeface="Times New Roman"/>
              </a:rPr>
              <a:t>“all  gears </a:t>
            </a:r>
            <a:r>
              <a:rPr lang="en-US" sz="1600" dirty="0" smtClean="0">
                <a:latin typeface="Times New Roman"/>
                <a:cs typeface="Times New Roman"/>
              </a:rPr>
              <a:t>mesh,” that is, </a:t>
            </a:r>
            <a:r>
              <a:rPr lang="en-US" sz="1600" spc="-5" dirty="0" smtClean="0">
                <a:latin typeface="Times New Roman"/>
                <a:cs typeface="Times New Roman"/>
              </a:rPr>
              <a:t>internal operations are </a:t>
            </a:r>
            <a:r>
              <a:rPr lang="en-US" sz="1600" dirty="0" smtClean="0">
                <a:latin typeface="Times New Roman"/>
                <a:cs typeface="Times New Roman"/>
              </a:rPr>
              <a:t>performed </a:t>
            </a:r>
            <a:r>
              <a:rPr lang="en-US" sz="1600" spc="-5" dirty="0" smtClean="0">
                <a:latin typeface="Times New Roman"/>
                <a:cs typeface="Times New Roman"/>
              </a:rPr>
              <a:t>according </a:t>
            </a:r>
            <a:r>
              <a:rPr lang="en-US" sz="1600" dirty="0" smtClean="0">
                <a:latin typeface="Times New Roman"/>
                <a:cs typeface="Times New Roman"/>
              </a:rPr>
              <a:t>to </a:t>
            </a:r>
            <a:r>
              <a:rPr lang="en-US" sz="1600" spc="-5" dirty="0" smtClean="0">
                <a:latin typeface="Times New Roman"/>
                <a:cs typeface="Times New Roman"/>
              </a:rPr>
              <a:t>specifications and all internal  components have </a:t>
            </a:r>
            <a:r>
              <a:rPr lang="en-US" sz="1600" dirty="0" smtClean="0">
                <a:latin typeface="Times New Roman"/>
                <a:cs typeface="Times New Roman"/>
              </a:rPr>
              <a:t>been adequately </a:t>
            </a:r>
            <a:r>
              <a:rPr lang="en-US" sz="1600" spc="-5" dirty="0" smtClean="0">
                <a:latin typeface="Times New Roman"/>
                <a:cs typeface="Times New Roman"/>
              </a:rPr>
              <a:t>exercised. </a:t>
            </a:r>
            <a:r>
              <a:rPr lang="en-US" sz="1600" dirty="0" smtClean="0">
                <a:latin typeface="Times New Roman"/>
                <a:cs typeface="Times New Roman"/>
              </a:rPr>
              <a:t>The </a:t>
            </a:r>
            <a:r>
              <a:rPr lang="en-US" sz="1600" spc="-5" dirty="0" smtClean="0">
                <a:latin typeface="Times New Roman"/>
                <a:cs typeface="Times New Roman"/>
              </a:rPr>
              <a:t>second requires an internal </a:t>
            </a:r>
            <a:r>
              <a:rPr lang="en-US" sz="1600" dirty="0" smtClean="0">
                <a:latin typeface="Times New Roman"/>
                <a:cs typeface="Times New Roman"/>
              </a:rPr>
              <a:t>view </a:t>
            </a:r>
            <a:r>
              <a:rPr lang="en-US" sz="1600" spc="-5" dirty="0" smtClean="0">
                <a:latin typeface="Times New Roman"/>
                <a:cs typeface="Times New Roman"/>
              </a:rPr>
              <a:t>and is termed </a:t>
            </a:r>
            <a:r>
              <a:rPr lang="en-US" sz="1600" u="heavy" spc="-5" dirty="0" smtClean="0">
                <a:uFill>
                  <a:solidFill>
                    <a:srgbClr val="000000"/>
                  </a:solidFill>
                </a:uFill>
                <a:latin typeface="Times New Roman"/>
                <a:cs typeface="Times New Roman"/>
              </a:rPr>
              <a:t> </a:t>
            </a:r>
            <a:r>
              <a:rPr lang="en-US" sz="1600" b="1" u="heavy" spc="-5" dirty="0" smtClean="0">
                <a:uFill>
                  <a:solidFill>
                    <a:srgbClr val="000000"/>
                  </a:solidFill>
                </a:uFill>
                <a:latin typeface="Times New Roman"/>
                <a:cs typeface="Times New Roman"/>
              </a:rPr>
              <a:t>white-box testing.</a:t>
            </a:r>
            <a:endParaRPr lang="en-US" sz="1600" dirty="0" smtClean="0">
              <a:latin typeface="Times New Roman"/>
              <a:cs typeface="Times New Roman"/>
            </a:endParaRPr>
          </a:p>
        </p:txBody>
      </p:sp>
    </p:spTree>
    <p:extLst>
      <p:ext uri="{BB962C8B-B14F-4D97-AF65-F5344CB8AC3E}">
        <p14:creationId xmlns:p14="http://schemas.microsoft.com/office/powerpoint/2010/main" val="247108357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spc="-5" dirty="0" smtClean="0">
                <a:latin typeface="Times New Roman"/>
                <a:cs typeface="Times New Roman"/>
              </a:rPr>
              <a:t>SOFTWARE TESTING</a:t>
            </a:r>
            <a:r>
              <a:rPr lang="en-US" sz="2800" b="1" dirty="0" smtClean="0">
                <a:latin typeface="Times New Roman"/>
                <a:cs typeface="Times New Roman"/>
              </a:rPr>
              <a:t> </a:t>
            </a:r>
            <a:r>
              <a:rPr lang="en-US" sz="2800" b="1" spc="-5" dirty="0" smtClean="0">
                <a:latin typeface="Times New Roman"/>
                <a:cs typeface="Times New Roman"/>
              </a:rPr>
              <a:t>FUNDAMENTALS</a:t>
            </a:r>
            <a:r>
              <a:rPr lang="en-US" sz="2800" dirty="0" smtClean="0">
                <a:latin typeface="Times New Roman"/>
                <a:cs typeface="Times New Roman"/>
              </a:rPr>
              <a:t/>
            </a:r>
            <a:br>
              <a:rPr lang="en-US" sz="2800" dirty="0" smtClean="0">
                <a:latin typeface="Times New Roman"/>
                <a:cs typeface="Times New Roman"/>
              </a:rPr>
            </a:br>
            <a:endParaRPr lang="en-US" sz="2800" dirty="0"/>
          </a:p>
        </p:txBody>
      </p:sp>
      <p:sp>
        <p:nvSpPr>
          <p:cNvPr id="3" name="Content Placeholder 2"/>
          <p:cNvSpPr>
            <a:spLocks noGrp="1"/>
          </p:cNvSpPr>
          <p:nvPr>
            <p:ph idx="1"/>
          </p:nvPr>
        </p:nvSpPr>
        <p:spPr/>
        <p:txBody>
          <a:bodyPr>
            <a:normAutofit lnSpcReduction="10000"/>
          </a:bodyPr>
          <a:lstStyle/>
          <a:p>
            <a:pPr marL="469265" marR="8255" indent="-228600" algn="just">
              <a:lnSpc>
                <a:spcPct val="110800"/>
              </a:lnSpc>
              <a:spcBef>
                <a:spcPts val="770"/>
              </a:spcBef>
              <a:buFont typeface="Symbol"/>
              <a:buChar char=""/>
              <a:tabLst>
                <a:tab pos="469900" algn="l"/>
              </a:tabLst>
            </a:pPr>
            <a:r>
              <a:rPr lang="en-US" dirty="0" smtClean="0">
                <a:latin typeface="Times New Roman"/>
                <a:cs typeface="Times New Roman"/>
              </a:rPr>
              <a:t>The </a:t>
            </a:r>
            <a:r>
              <a:rPr lang="en-US" spc="-5" dirty="0" smtClean="0">
                <a:latin typeface="Times New Roman"/>
                <a:cs typeface="Times New Roman"/>
              </a:rPr>
              <a:t>goal </a:t>
            </a:r>
            <a:r>
              <a:rPr lang="en-US" dirty="0" smtClean="0">
                <a:latin typeface="Times New Roman"/>
                <a:cs typeface="Times New Roman"/>
              </a:rPr>
              <a:t>of testing </a:t>
            </a:r>
            <a:r>
              <a:rPr lang="en-US" spc="-5" dirty="0" smtClean="0">
                <a:latin typeface="Times New Roman"/>
                <a:cs typeface="Times New Roman"/>
              </a:rPr>
              <a:t>is </a:t>
            </a:r>
            <a:r>
              <a:rPr lang="en-US" dirty="0" smtClean="0">
                <a:latin typeface="Times New Roman"/>
                <a:cs typeface="Times New Roman"/>
              </a:rPr>
              <a:t>to find </a:t>
            </a:r>
            <a:r>
              <a:rPr lang="en-US" spc="-5" dirty="0" smtClean="0">
                <a:latin typeface="Times New Roman"/>
                <a:cs typeface="Times New Roman"/>
              </a:rPr>
              <a:t>errors, and </a:t>
            </a:r>
            <a:r>
              <a:rPr lang="en-US" dirty="0" smtClean="0">
                <a:latin typeface="Times New Roman"/>
                <a:cs typeface="Times New Roman"/>
              </a:rPr>
              <a:t>a </a:t>
            </a:r>
            <a:r>
              <a:rPr lang="en-US" spc="-5" dirty="0" smtClean="0">
                <a:latin typeface="Times New Roman"/>
                <a:cs typeface="Times New Roman"/>
              </a:rPr>
              <a:t>good </a:t>
            </a:r>
            <a:r>
              <a:rPr lang="en-US" dirty="0" smtClean="0">
                <a:latin typeface="Times New Roman"/>
                <a:cs typeface="Times New Roman"/>
              </a:rPr>
              <a:t>test </a:t>
            </a:r>
            <a:r>
              <a:rPr lang="en-US" spc="-5" dirty="0" smtClean="0">
                <a:latin typeface="Times New Roman"/>
                <a:cs typeface="Times New Roman"/>
              </a:rPr>
              <a:t>is </a:t>
            </a:r>
            <a:r>
              <a:rPr lang="en-US" dirty="0" smtClean="0">
                <a:latin typeface="Times New Roman"/>
                <a:cs typeface="Times New Roman"/>
              </a:rPr>
              <a:t>one that </a:t>
            </a:r>
            <a:r>
              <a:rPr lang="en-US" spc="-5" dirty="0" smtClean="0">
                <a:latin typeface="Times New Roman"/>
                <a:cs typeface="Times New Roman"/>
              </a:rPr>
              <a:t>has </a:t>
            </a:r>
            <a:r>
              <a:rPr lang="en-US" dirty="0" smtClean="0">
                <a:latin typeface="Times New Roman"/>
                <a:cs typeface="Times New Roman"/>
              </a:rPr>
              <a:t>a </a:t>
            </a:r>
            <a:r>
              <a:rPr lang="en-US" spc="-5" dirty="0" smtClean="0">
                <a:latin typeface="Times New Roman"/>
                <a:cs typeface="Times New Roman"/>
              </a:rPr>
              <a:t>high </a:t>
            </a:r>
            <a:r>
              <a:rPr lang="en-US" dirty="0" smtClean="0">
                <a:latin typeface="Times New Roman"/>
                <a:cs typeface="Times New Roman"/>
              </a:rPr>
              <a:t>probability </a:t>
            </a:r>
            <a:r>
              <a:rPr lang="en-US" spc="5" dirty="0" smtClean="0">
                <a:latin typeface="Times New Roman"/>
                <a:cs typeface="Times New Roman"/>
              </a:rPr>
              <a:t>of  </a:t>
            </a:r>
            <a:r>
              <a:rPr lang="en-US" dirty="0" smtClean="0">
                <a:latin typeface="Times New Roman"/>
                <a:cs typeface="Times New Roman"/>
              </a:rPr>
              <a:t>finding </a:t>
            </a:r>
            <a:r>
              <a:rPr lang="en-US" spc="-5" dirty="0" smtClean="0">
                <a:latin typeface="Times New Roman"/>
                <a:cs typeface="Times New Roman"/>
              </a:rPr>
              <a:t>an</a:t>
            </a:r>
            <a:r>
              <a:rPr lang="en-US" spc="-10" dirty="0" smtClean="0">
                <a:latin typeface="Times New Roman"/>
                <a:cs typeface="Times New Roman"/>
              </a:rPr>
              <a:t> </a:t>
            </a:r>
            <a:r>
              <a:rPr lang="en-US" spc="-5" dirty="0" smtClean="0">
                <a:latin typeface="Times New Roman"/>
                <a:cs typeface="Times New Roman"/>
              </a:rPr>
              <a:t>error.</a:t>
            </a:r>
            <a:endParaRPr lang="en-US" dirty="0" smtClean="0">
              <a:latin typeface="Times New Roman"/>
              <a:cs typeface="Times New Roman"/>
            </a:endParaRPr>
          </a:p>
          <a:p>
            <a:pPr marL="12700" marR="8890" algn="just">
              <a:lnSpc>
                <a:spcPct val="102499"/>
              </a:lnSpc>
              <a:spcBef>
                <a:spcPts val="1105"/>
              </a:spcBef>
            </a:pPr>
            <a:r>
              <a:rPr lang="en-US" dirty="0" smtClean="0">
                <a:latin typeface="Times New Roman"/>
                <a:cs typeface="Times New Roman"/>
              </a:rPr>
              <a:t>The </a:t>
            </a:r>
            <a:r>
              <a:rPr lang="en-US" spc="-5" dirty="0" smtClean="0">
                <a:latin typeface="Times New Roman"/>
                <a:cs typeface="Times New Roman"/>
              </a:rPr>
              <a:t>tests themselves </a:t>
            </a:r>
            <a:r>
              <a:rPr lang="en-US" dirty="0" smtClean="0">
                <a:latin typeface="Times New Roman"/>
                <a:cs typeface="Times New Roman"/>
              </a:rPr>
              <a:t>must exhibit a </a:t>
            </a:r>
            <a:r>
              <a:rPr lang="en-US" spc="-5" dirty="0" smtClean="0">
                <a:latin typeface="Times New Roman"/>
                <a:cs typeface="Times New Roman"/>
              </a:rPr>
              <a:t>set </a:t>
            </a:r>
            <a:r>
              <a:rPr lang="en-US" dirty="0" smtClean="0">
                <a:latin typeface="Times New Roman"/>
                <a:cs typeface="Times New Roman"/>
              </a:rPr>
              <a:t>of </a:t>
            </a:r>
            <a:r>
              <a:rPr lang="en-US" spc="-5" dirty="0" smtClean="0">
                <a:latin typeface="Times New Roman"/>
                <a:cs typeface="Times New Roman"/>
              </a:rPr>
              <a:t>characteristics </a:t>
            </a:r>
            <a:r>
              <a:rPr lang="en-US" dirty="0" smtClean="0">
                <a:latin typeface="Times New Roman"/>
                <a:cs typeface="Times New Roman"/>
              </a:rPr>
              <a:t>that </a:t>
            </a:r>
            <a:r>
              <a:rPr lang="en-US" spc="-5" dirty="0" smtClean="0">
                <a:latin typeface="Times New Roman"/>
                <a:cs typeface="Times New Roman"/>
              </a:rPr>
              <a:t>achieve </a:t>
            </a:r>
            <a:r>
              <a:rPr lang="en-US" dirty="0" smtClean="0">
                <a:latin typeface="Times New Roman"/>
                <a:cs typeface="Times New Roman"/>
              </a:rPr>
              <a:t>the </a:t>
            </a:r>
            <a:r>
              <a:rPr lang="en-US" spc="-5" dirty="0" smtClean="0">
                <a:latin typeface="Times New Roman"/>
                <a:cs typeface="Times New Roman"/>
              </a:rPr>
              <a:t>goal </a:t>
            </a:r>
            <a:r>
              <a:rPr lang="en-US" dirty="0" smtClean="0">
                <a:latin typeface="Times New Roman"/>
                <a:cs typeface="Times New Roman"/>
              </a:rPr>
              <a:t>of finding the most  </a:t>
            </a:r>
            <a:r>
              <a:rPr lang="en-US" spc="-5" dirty="0" smtClean="0">
                <a:latin typeface="Times New Roman"/>
                <a:cs typeface="Times New Roman"/>
              </a:rPr>
              <a:t>errors with </a:t>
            </a:r>
            <a:r>
              <a:rPr lang="en-US" dirty="0" smtClean="0">
                <a:latin typeface="Times New Roman"/>
                <a:cs typeface="Times New Roman"/>
              </a:rPr>
              <a:t>a minimum of </a:t>
            </a:r>
            <a:r>
              <a:rPr lang="en-US" spc="-5" dirty="0" smtClean="0">
                <a:latin typeface="Times New Roman"/>
                <a:cs typeface="Times New Roman"/>
              </a:rPr>
              <a:t>effort.</a:t>
            </a:r>
            <a:endParaRPr lang="en-US" dirty="0" smtClean="0">
              <a:latin typeface="Times New Roman"/>
              <a:cs typeface="Times New Roman"/>
            </a:endParaRPr>
          </a:p>
          <a:p>
            <a:pPr marL="469265" indent="-228600">
              <a:lnSpc>
                <a:spcPct val="100000"/>
              </a:lnSpc>
              <a:spcBef>
                <a:spcPts val="885"/>
              </a:spcBef>
              <a:buFont typeface="Wingdings"/>
              <a:buChar char=""/>
              <a:tabLst>
                <a:tab pos="469900" algn="l"/>
              </a:tabLst>
            </a:pPr>
            <a:r>
              <a:rPr lang="en-US" b="1" spc="-5" dirty="0" smtClean="0">
                <a:latin typeface="Times New Roman"/>
                <a:cs typeface="Times New Roman"/>
              </a:rPr>
              <a:t>Testability</a:t>
            </a:r>
            <a:endParaRPr lang="en-US" dirty="0" smtClean="0">
              <a:latin typeface="Times New Roman"/>
              <a:cs typeface="Times New Roman"/>
            </a:endParaRPr>
          </a:p>
          <a:p>
            <a:pPr marL="469265" indent="-228600">
              <a:lnSpc>
                <a:spcPct val="100000"/>
              </a:lnSpc>
              <a:spcBef>
                <a:spcPts val="145"/>
              </a:spcBef>
              <a:buFont typeface="Wingdings"/>
              <a:buChar char=""/>
              <a:tabLst>
                <a:tab pos="469900" algn="l"/>
              </a:tabLst>
            </a:pPr>
            <a:r>
              <a:rPr lang="en-US" b="1" spc="-5" dirty="0" smtClean="0">
                <a:latin typeface="Times New Roman"/>
                <a:cs typeface="Times New Roman"/>
              </a:rPr>
              <a:t>Operability</a:t>
            </a:r>
            <a:endParaRPr lang="en-US" dirty="0" smtClean="0">
              <a:latin typeface="Times New Roman"/>
              <a:cs typeface="Times New Roman"/>
            </a:endParaRPr>
          </a:p>
          <a:p>
            <a:pPr marL="469265" indent="-228600">
              <a:lnSpc>
                <a:spcPct val="100000"/>
              </a:lnSpc>
              <a:spcBef>
                <a:spcPts val="135"/>
              </a:spcBef>
              <a:buFont typeface="Wingdings"/>
              <a:buChar char=""/>
              <a:tabLst>
                <a:tab pos="469900" algn="l"/>
              </a:tabLst>
            </a:pPr>
            <a:r>
              <a:rPr lang="en-US" b="1" spc="-5" dirty="0" smtClean="0">
                <a:latin typeface="Times New Roman"/>
                <a:cs typeface="Times New Roman"/>
              </a:rPr>
              <a:t>Observability</a:t>
            </a:r>
            <a:r>
              <a:rPr lang="en-US" spc="-5" dirty="0" smtClean="0">
                <a:latin typeface="Times New Roman"/>
                <a:cs typeface="Times New Roman"/>
              </a:rPr>
              <a:t>.</a:t>
            </a:r>
            <a:endParaRPr lang="en-US" dirty="0" smtClean="0">
              <a:latin typeface="Times New Roman"/>
              <a:cs typeface="Times New Roman"/>
            </a:endParaRPr>
          </a:p>
          <a:p>
            <a:pPr marL="469265" indent="-228600">
              <a:lnSpc>
                <a:spcPct val="100000"/>
              </a:lnSpc>
              <a:spcBef>
                <a:spcPts val="145"/>
              </a:spcBef>
              <a:buFont typeface="Wingdings"/>
              <a:buChar char=""/>
              <a:tabLst>
                <a:tab pos="469900" algn="l"/>
              </a:tabLst>
            </a:pPr>
            <a:r>
              <a:rPr lang="en-US" b="1" spc="-5" dirty="0" smtClean="0">
                <a:latin typeface="Times New Roman"/>
                <a:cs typeface="Times New Roman"/>
              </a:rPr>
              <a:t>Controllability</a:t>
            </a:r>
            <a:r>
              <a:rPr lang="en-US" spc="-5" dirty="0" smtClean="0">
                <a:latin typeface="Times New Roman"/>
                <a:cs typeface="Times New Roman"/>
              </a:rPr>
              <a:t>.</a:t>
            </a:r>
            <a:endParaRPr lang="en-US" dirty="0" smtClean="0">
              <a:latin typeface="Times New Roman"/>
              <a:cs typeface="Times New Roman"/>
            </a:endParaRPr>
          </a:p>
          <a:p>
            <a:pPr marL="469265" indent="-228600">
              <a:lnSpc>
                <a:spcPct val="100000"/>
              </a:lnSpc>
              <a:spcBef>
                <a:spcPts val="145"/>
              </a:spcBef>
              <a:buFont typeface="Wingdings"/>
              <a:buChar char=""/>
              <a:tabLst>
                <a:tab pos="469900" algn="l"/>
              </a:tabLst>
            </a:pPr>
            <a:r>
              <a:rPr lang="en-US" b="1" spc="-5" dirty="0" smtClean="0">
                <a:latin typeface="Times New Roman"/>
                <a:cs typeface="Times New Roman"/>
              </a:rPr>
              <a:t>Decomposability</a:t>
            </a:r>
            <a:r>
              <a:rPr lang="en-US" spc="-5" dirty="0" smtClean="0">
                <a:latin typeface="Times New Roman"/>
                <a:cs typeface="Times New Roman"/>
              </a:rPr>
              <a:t>.</a:t>
            </a:r>
            <a:endParaRPr lang="en-US" dirty="0" smtClean="0">
              <a:latin typeface="Times New Roman"/>
              <a:cs typeface="Times New Roman"/>
            </a:endParaRPr>
          </a:p>
          <a:p>
            <a:pPr marL="469265" indent="-228600">
              <a:lnSpc>
                <a:spcPct val="100000"/>
              </a:lnSpc>
              <a:spcBef>
                <a:spcPts val="165"/>
              </a:spcBef>
              <a:buFont typeface="Wingdings"/>
              <a:buChar char=""/>
              <a:tabLst>
                <a:tab pos="469900" algn="l"/>
              </a:tabLst>
            </a:pPr>
            <a:r>
              <a:rPr lang="en-US" b="1" spc="-5" dirty="0" smtClean="0">
                <a:latin typeface="Times New Roman"/>
                <a:cs typeface="Times New Roman"/>
              </a:rPr>
              <a:t>Simplicity</a:t>
            </a:r>
            <a:endParaRPr lang="en-US" dirty="0" smtClean="0">
              <a:latin typeface="Times New Roman"/>
              <a:cs typeface="Times New Roman"/>
            </a:endParaRPr>
          </a:p>
          <a:p>
            <a:pPr marL="469265" indent="-228600">
              <a:lnSpc>
                <a:spcPct val="100000"/>
              </a:lnSpc>
              <a:spcBef>
                <a:spcPts val="120"/>
              </a:spcBef>
              <a:buFont typeface="Wingdings"/>
              <a:buChar char=""/>
              <a:tabLst>
                <a:tab pos="469900" algn="l"/>
              </a:tabLst>
            </a:pPr>
            <a:r>
              <a:rPr lang="en-US" b="1" dirty="0" smtClean="0">
                <a:latin typeface="Times New Roman"/>
                <a:cs typeface="Times New Roman"/>
              </a:rPr>
              <a:t>Stability</a:t>
            </a:r>
            <a:r>
              <a:rPr lang="en-US" dirty="0" smtClean="0">
                <a:latin typeface="Times New Roman"/>
                <a:cs typeface="Times New Roman"/>
              </a:rPr>
              <a:t>.</a:t>
            </a:r>
          </a:p>
          <a:p>
            <a:pPr marL="469265" indent="-228600">
              <a:lnSpc>
                <a:spcPct val="100000"/>
              </a:lnSpc>
              <a:spcBef>
                <a:spcPts val="160"/>
              </a:spcBef>
              <a:buFont typeface="Wingdings"/>
              <a:buChar char=""/>
              <a:tabLst>
                <a:tab pos="469900" algn="l"/>
              </a:tabLst>
            </a:pPr>
            <a:r>
              <a:rPr lang="en-US" b="1" dirty="0" smtClean="0">
                <a:latin typeface="Times New Roman"/>
                <a:cs typeface="Times New Roman"/>
              </a:rPr>
              <a:t>Understandability</a:t>
            </a:r>
            <a:r>
              <a:rPr lang="en-US" dirty="0" smtClean="0">
                <a:latin typeface="Times New Roman"/>
                <a:cs typeface="Times New Roman"/>
              </a:rPr>
              <a:t>.</a:t>
            </a:r>
          </a:p>
          <a:p>
            <a:endParaRPr lang="en-US" dirty="0"/>
          </a:p>
        </p:txBody>
      </p:sp>
    </p:spTree>
    <p:extLst>
      <p:ext uri="{BB962C8B-B14F-4D97-AF65-F5344CB8AC3E}">
        <p14:creationId xmlns:p14="http://schemas.microsoft.com/office/powerpoint/2010/main" val="31580533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Autofit/>
          </a:bodyPr>
          <a:lstStyle/>
          <a:p>
            <a:pPr marL="12700" algn="just">
              <a:lnSpc>
                <a:spcPct val="100000"/>
              </a:lnSpc>
              <a:spcBef>
                <a:spcPts val="100"/>
              </a:spcBef>
            </a:pPr>
            <a:r>
              <a:rPr lang="en-US" sz="1600" b="1" spc="-5" dirty="0" smtClean="0">
                <a:latin typeface="Times New Roman"/>
                <a:cs typeface="Times New Roman"/>
              </a:rPr>
              <a:t>Test Characteristics</a:t>
            </a:r>
            <a:endParaRPr lang="en-US" sz="1600" dirty="0" smtClean="0">
              <a:latin typeface="Times New Roman"/>
              <a:cs typeface="Times New Roman"/>
            </a:endParaRPr>
          </a:p>
          <a:p>
            <a:pPr marL="469265" marR="7620" indent="-228600" algn="just">
              <a:lnSpc>
                <a:spcPct val="110000"/>
              </a:lnSpc>
              <a:spcBef>
                <a:spcPts val="780"/>
              </a:spcBef>
              <a:buFont typeface="Symbol"/>
              <a:buChar char=""/>
              <a:tabLst>
                <a:tab pos="469900" algn="l"/>
              </a:tabLst>
            </a:pPr>
            <a:r>
              <a:rPr lang="en-US" sz="1600" spc="-5" dirty="0" smtClean="0">
                <a:latin typeface="Times New Roman"/>
                <a:cs typeface="Times New Roman"/>
              </a:rPr>
              <a:t>A good </a:t>
            </a:r>
            <a:r>
              <a:rPr lang="en-US" sz="1600" dirty="0" smtClean="0">
                <a:latin typeface="Times New Roman"/>
                <a:cs typeface="Times New Roman"/>
              </a:rPr>
              <a:t>test </a:t>
            </a:r>
            <a:r>
              <a:rPr lang="en-US" sz="1600" spc="-5" dirty="0" smtClean="0">
                <a:latin typeface="Times New Roman"/>
                <a:cs typeface="Times New Roman"/>
              </a:rPr>
              <a:t>has </a:t>
            </a:r>
            <a:r>
              <a:rPr lang="en-US" sz="1600" dirty="0" smtClean="0">
                <a:latin typeface="Times New Roman"/>
                <a:cs typeface="Times New Roman"/>
              </a:rPr>
              <a:t>a </a:t>
            </a:r>
            <a:r>
              <a:rPr lang="en-US" sz="1600" spc="-5" dirty="0" smtClean="0">
                <a:latin typeface="Times New Roman"/>
                <a:cs typeface="Times New Roman"/>
              </a:rPr>
              <a:t>high </a:t>
            </a:r>
            <a:r>
              <a:rPr lang="en-US" sz="1600" dirty="0" smtClean="0">
                <a:latin typeface="Times New Roman"/>
                <a:cs typeface="Times New Roman"/>
              </a:rPr>
              <a:t>probability of finding </a:t>
            </a:r>
            <a:r>
              <a:rPr lang="en-US" sz="1600" spc="-5" dirty="0" smtClean="0">
                <a:latin typeface="Times New Roman"/>
                <a:cs typeface="Times New Roman"/>
              </a:rPr>
              <a:t>an error. </a:t>
            </a:r>
            <a:r>
              <a:rPr lang="en-US" sz="1600" dirty="0" smtClean="0">
                <a:latin typeface="Times New Roman"/>
                <a:cs typeface="Times New Roman"/>
              </a:rPr>
              <a:t>To </a:t>
            </a:r>
            <a:r>
              <a:rPr lang="en-US" sz="1600" spc="-5" dirty="0" smtClean="0">
                <a:latin typeface="Times New Roman"/>
                <a:cs typeface="Times New Roman"/>
              </a:rPr>
              <a:t>achieve </a:t>
            </a:r>
            <a:r>
              <a:rPr lang="en-US" sz="1600" dirty="0" smtClean="0">
                <a:latin typeface="Times New Roman"/>
                <a:cs typeface="Times New Roman"/>
              </a:rPr>
              <a:t>this </a:t>
            </a:r>
            <a:r>
              <a:rPr lang="en-US" sz="1600" spc="-5" dirty="0" smtClean="0">
                <a:latin typeface="Times New Roman"/>
                <a:cs typeface="Times New Roman"/>
              </a:rPr>
              <a:t>goal, </a:t>
            </a:r>
            <a:r>
              <a:rPr lang="en-US" sz="1600" dirty="0" smtClean="0">
                <a:latin typeface="Times New Roman"/>
                <a:cs typeface="Times New Roman"/>
              </a:rPr>
              <a:t>the </a:t>
            </a:r>
            <a:r>
              <a:rPr lang="en-US" sz="1600" spc="-5" dirty="0" smtClean="0">
                <a:latin typeface="Times New Roman"/>
                <a:cs typeface="Times New Roman"/>
              </a:rPr>
              <a:t>tester </a:t>
            </a:r>
            <a:r>
              <a:rPr lang="en-US" sz="1600" dirty="0" smtClean="0">
                <a:latin typeface="Times New Roman"/>
                <a:cs typeface="Times New Roman"/>
              </a:rPr>
              <a:t>must  </a:t>
            </a:r>
            <a:r>
              <a:rPr lang="en-US" sz="1600" spc="-5" dirty="0" smtClean="0">
                <a:latin typeface="Times New Roman"/>
                <a:cs typeface="Times New Roman"/>
              </a:rPr>
              <a:t>understand</a:t>
            </a:r>
            <a:r>
              <a:rPr lang="en-US" sz="1600" spc="-35" dirty="0" smtClean="0">
                <a:latin typeface="Times New Roman"/>
                <a:cs typeface="Times New Roman"/>
              </a:rPr>
              <a:t> </a:t>
            </a:r>
            <a:r>
              <a:rPr lang="en-US" sz="1600" dirty="0" smtClean="0">
                <a:latin typeface="Times New Roman"/>
                <a:cs typeface="Times New Roman"/>
              </a:rPr>
              <a:t>the</a:t>
            </a:r>
            <a:r>
              <a:rPr lang="en-US" sz="1600" spc="-35" dirty="0" smtClean="0">
                <a:latin typeface="Times New Roman"/>
                <a:cs typeface="Times New Roman"/>
              </a:rPr>
              <a:t> </a:t>
            </a:r>
            <a:r>
              <a:rPr lang="en-US" sz="1600" spc="-5" dirty="0" smtClean="0">
                <a:latin typeface="Times New Roman"/>
                <a:cs typeface="Times New Roman"/>
              </a:rPr>
              <a:t>software</a:t>
            </a:r>
            <a:r>
              <a:rPr lang="en-US" sz="1600" spc="-40" dirty="0" smtClean="0">
                <a:latin typeface="Times New Roman"/>
                <a:cs typeface="Times New Roman"/>
              </a:rPr>
              <a:t> </a:t>
            </a:r>
            <a:r>
              <a:rPr lang="en-US" sz="1600" dirty="0" smtClean="0">
                <a:latin typeface="Times New Roman"/>
                <a:cs typeface="Times New Roman"/>
              </a:rPr>
              <a:t>and</a:t>
            </a:r>
            <a:r>
              <a:rPr lang="en-US" sz="1600" spc="-30" dirty="0" smtClean="0">
                <a:latin typeface="Times New Roman"/>
                <a:cs typeface="Times New Roman"/>
              </a:rPr>
              <a:t> </a:t>
            </a:r>
            <a:r>
              <a:rPr lang="en-US" sz="1600" spc="-5" dirty="0" smtClean="0">
                <a:latin typeface="Times New Roman"/>
                <a:cs typeface="Times New Roman"/>
              </a:rPr>
              <a:t>attempt</a:t>
            </a:r>
            <a:r>
              <a:rPr lang="en-US" sz="1600" spc="-30" dirty="0" smtClean="0">
                <a:latin typeface="Times New Roman"/>
                <a:cs typeface="Times New Roman"/>
              </a:rPr>
              <a:t> </a:t>
            </a:r>
            <a:r>
              <a:rPr lang="en-US" sz="1600" dirty="0" smtClean="0">
                <a:latin typeface="Times New Roman"/>
                <a:cs typeface="Times New Roman"/>
              </a:rPr>
              <a:t>to</a:t>
            </a:r>
            <a:r>
              <a:rPr lang="en-US" sz="1600" spc="-30" dirty="0" smtClean="0">
                <a:latin typeface="Times New Roman"/>
                <a:cs typeface="Times New Roman"/>
              </a:rPr>
              <a:t> </a:t>
            </a:r>
            <a:r>
              <a:rPr lang="en-US" sz="1600" spc="-5" dirty="0" smtClean="0">
                <a:latin typeface="Times New Roman"/>
                <a:cs typeface="Times New Roman"/>
              </a:rPr>
              <a:t>develop</a:t>
            </a:r>
            <a:r>
              <a:rPr lang="en-US" sz="1600" spc="-25" dirty="0" smtClean="0">
                <a:latin typeface="Times New Roman"/>
                <a:cs typeface="Times New Roman"/>
              </a:rPr>
              <a:t> </a:t>
            </a:r>
            <a:r>
              <a:rPr lang="en-US" sz="1600" dirty="0" smtClean="0">
                <a:latin typeface="Times New Roman"/>
                <a:cs typeface="Times New Roman"/>
              </a:rPr>
              <a:t>a</a:t>
            </a:r>
            <a:r>
              <a:rPr lang="en-US" sz="1600" spc="-40" dirty="0" smtClean="0">
                <a:latin typeface="Times New Roman"/>
                <a:cs typeface="Times New Roman"/>
              </a:rPr>
              <a:t> </a:t>
            </a:r>
            <a:r>
              <a:rPr lang="en-US" sz="1600" spc="-5" dirty="0" smtClean="0">
                <a:latin typeface="Times New Roman"/>
                <a:cs typeface="Times New Roman"/>
              </a:rPr>
              <a:t>mental</a:t>
            </a:r>
            <a:r>
              <a:rPr lang="en-US" sz="1600" spc="-30" dirty="0" smtClean="0">
                <a:latin typeface="Times New Roman"/>
                <a:cs typeface="Times New Roman"/>
              </a:rPr>
              <a:t> </a:t>
            </a:r>
            <a:r>
              <a:rPr lang="en-US" sz="1600" spc="-5" dirty="0" smtClean="0">
                <a:latin typeface="Times New Roman"/>
                <a:cs typeface="Times New Roman"/>
              </a:rPr>
              <a:t>picture</a:t>
            </a:r>
            <a:r>
              <a:rPr lang="en-US" sz="1600" spc="-35" dirty="0" smtClean="0">
                <a:latin typeface="Times New Roman"/>
                <a:cs typeface="Times New Roman"/>
              </a:rPr>
              <a:t> </a:t>
            </a:r>
            <a:r>
              <a:rPr lang="en-US" sz="1600" dirty="0" smtClean="0">
                <a:latin typeface="Times New Roman"/>
                <a:cs typeface="Times New Roman"/>
              </a:rPr>
              <a:t>of</a:t>
            </a:r>
            <a:r>
              <a:rPr lang="en-US" sz="1600" spc="-35" dirty="0" smtClean="0">
                <a:latin typeface="Times New Roman"/>
                <a:cs typeface="Times New Roman"/>
              </a:rPr>
              <a:t> </a:t>
            </a:r>
            <a:r>
              <a:rPr lang="en-US" sz="1600" dirty="0" smtClean="0">
                <a:latin typeface="Times New Roman"/>
                <a:cs typeface="Times New Roman"/>
              </a:rPr>
              <a:t>how</a:t>
            </a:r>
            <a:r>
              <a:rPr lang="en-US" sz="1600" spc="-35" dirty="0" smtClean="0">
                <a:latin typeface="Times New Roman"/>
                <a:cs typeface="Times New Roman"/>
              </a:rPr>
              <a:t> </a:t>
            </a:r>
            <a:r>
              <a:rPr lang="en-US" sz="1600" dirty="0" smtClean="0">
                <a:latin typeface="Times New Roman"/>
                <a:cs typeface="Times New Roman"/>
              </a:rPr>
              <a:t>the</a:t>
            </a:r>
            <a:r>
              <a:rPr lang="en-US" sz="1600" spc="-20" dirty="0" smtClean="0">
                <a:latin typeface="Times New Roman"/>
                <a:cs typeface="Times New Roman"/>
              </a:rPr>
              <a:t> </a:t>
            </a:r>
            <a:r>
              <a:rPr lang="en-US" sz="1600" dirty="0" smtClean="0">
                <a:latin typeface="Times New Roman"/>
                <a:cs typeface="Times New Roman"/>
              </a:rPr>
              <a:t>software</a:t>
            </a:r>
            <a:r>
              <a:rPr lang="en-US" sz="1600" spc="-40" dirty="0" smtClean="0">
                <a:latin typeface="Times New Roman"/>
                <a:cs typeface="Times New Roman"/>
              </a:rPr>
              <a:t> </a:t>
            </a:r>
            <a:r>
              <a:rPr lang="en-US" sz="1600" dirty="0" smtClean="0">
                <a:latin typeface="Times New Roman"/>
                <a:cs typeface="Times New Roman"/>
              </a:rPr>
              <a:t>might  </a:t>
            </a:r>
            <a:r>
              <a:rPr lang="en-US" sz="1600" spc="-5" dirty="0" smtClean="0">
                <a:latin typeface="Times New Roman"/>
                <a:cs typeface="Times New Roman"/>
              </a:rPr>
              <a:t>fail.</a:t>
            </a:r>
            <a:endParaRPr lang="en-US" sz="1600" dirty="0" smtClean="0">
              <a:latin typeface="Times New Roman"/>
              <a:cs typeface="Times New Roman"/>
            </a:endParaRPr>
          </a:p>
          <a:p>
            <a:pPr marL="469265" marR="9525" indent="-228600" algn="just">
              <a:lnSpc>
                <a:spcPct val="110000"/>
              </a:lnSpc>
              <a:spcBef>
                <a:spcPts val="95"/>
              </a:spcBef>
              <a:buFont typeface="Symbol"/>
              <a:buChar char=""/>
              <a:tabLst>
                <a:tab pos="469900" algn="l"/>
              </a:tabLst>
            </a:pPr>
            <a:r>
              <a:rPr lang="en-US" sz="1600" spc="-5" dirty="0" smtClean="0">
                <a:latin typeface="Times New Roman"/>
                <a:cs typeface="Times New Roman"/>
              </a:rPr>
              <a:t>A good </a:t>
            </a:r>
            <a:r>
              <a:rPr lang="en-US" sz="1600" dirty="0" smtClean="0">
                <a:latin typeface="Times New Roman"/>
                <a:cs typeface="Times New Roman"/>
              </a:rPr>
              <a:t>test </a:t>
            </a:r>
            <a:r>
              <a:rPr lang="en-US" sz="1600" spc="-5" dirty="0" smtClean="0">
                <a:latin typeface="Times New Roman"/>
                <a:cs typeface="Times New Roman"/>
              </a:rPr>
              <a:t>is </a:t>
            </a:r>
            <a:r>
              <a:rPr lang="en-US" sz="1600" dirty="0" smtClean="0">
                <a:latin typeface="Times New Roman"/>
                <a:cs typeface="Times New Roman"/>
              </a:rPr>
              <a:t>not </a:t>
            </a:r>
            <a:r>
              <a:rPr lang="en-US" sz="1600" spc="-5" dirty="0" smtClean="0">
                <a:latin typeface="Times New Roman"/>
                <a:cs typeface="Times New Roman"/>
              </a:rPr>
              <a:t>redundant. Testing </a:t>
            </a:r>
            <a:r>
              <a:rPr lang="en-US" sz="1600" dirty="0" smtClean="0">
                <a:latin typeface="Times New Roman"/>
                <a:cs typeface="Times New Roman"/>
              </a:rPr>
              <a:t>time </a:t>
            </a:r>
            <a:r>
              <a:rPr lang="en-US" sz="1600" spc="-5" dirty="0" smtClean="0">
                <a:latin typeface="Times New Roman"/>
                <a:cs typeface="Times New Roman"/>
              </a:rPr>
              <a:t>and resources </a:t>
            </a:r>
            <a:r>
              <a:rPr lang="en-US" sz="1600" dirty="0" smtClean="0">
                <a:latin typeface="Times New Roman"/>
                <a:cs typeface="Times New Roman"/>
              </a:rPr>
              <a:t>are limited. </a:t>
            </a:r>
            <a:r>
              <a:rPr lang="en-US" sz="1600" spc="-5" dirty="0" smtClean="0">
                <a:latin typeface="Times New Roman"/>
                <a:cs typeface="Times New Roman"/>
              </a:rPr>
              <a:t>There is </a:t>
            </a:r>
            <a:r>
              <a:rPr lang="en-US" sz="1600" dirty="0" smtClean="0">
                <a:latin typeface="Times New Roman"/>
                <a:cs typeface="Times New Roman"/>
              </a:rPr>
              <a:t>no </a:t>
            </a:r>
            <a:r>
              <a:rPr lang="en-US" sz="1600" spc="-5" dirty="0" smtClean="0">
                <a:latin typeface="Times New Roman"/>
                <a:cs typeface="Times New Roman"/>
              </a:rPr>
              <a:t>point in  conducting </a:t>
            </a:r>
            <a:r>
              <a:rPr lang="en-US" sz="1600" dirty="0" smtClean="0">
                <a:latin typeface="Times New Roman"/>
                <a:cs typeface="Times New Roman"/>
              </a:rPr>
              <a:t>a test that has the same purpose </a:t>
            </a:r>
            <a:r>
              <a:rPr lang="en-US" sz="1600" spc="-5" dirty="0" smtClean="0">
                <a:latin typeface="Times New Roman"/>
                <a:cs typeface="Times New Roman"/>
              </a:rPr>
              <a:t>as another </a:t>
            </a:r>
            <a:r>
              <a:rPr lang="en-US" sz="1600" dirty="0" smtClean="0">
                <a:latin typeface="Times New Roman"/>
                <a:cs typeface="Times New Roman"/>
              </a:rPr>
              <a:t>test. Every test should </a:t>
            </a:r>
            <a:r>
              <a:rPr lang="en-US" sz="1600" spc="-5" dirty="0" smtClean="0">
                <a:latin typeface="Times New Roman"/>
                <a:cs typeface="Times New Roman"/>
              </a:rPr>
              <a:t>have </a:t>
            </a:r>
            <a:r>
              <a:rPr lang="en-US" sz="1600" dirty="0" smtClean="0">
                <a:latin typeface="Times New Roman"/>
                <a:cs typeface="Times New Roman"/>
              </a:rPr>
              <a:t>a  </a:t>
            </a:r>
            <a:r>
              <a:rPr lang="en-US" sz="1600" spc="-5" dirty="0" smtClean="0">
                <a:latin typeface="Times New Roman"/>
                <a:cs typeface="Times New Roman"/>
              </a:rPr>
              <a:t>different </a:t>
            </a:r>
            <a:r>
              <a:rPr lang="en-US" sz="1600" dirty="0" smtClean="0">
                <a:latin typeface="Times New Roman"/>
                <a:cs typeface="Times New Roman"/>
              </a:rPr>
              <a:t>purpose </a:t>
            </a:r>
            <a:r>
              <a:rPr lang="en-US" sz="1600" spc="-5" dirty="0" smtClean="0">
                <a:latin typeface="Times New Roman"/>
                <a:cs typeface="Times New Roman"/>
              </a:rPr>
              <a:t>(even </a:t>
            </a:r>
            <a:r>
              <a:rPr lang="en-US" sz="1600" dirty="0" smtClean="0">
                <a:latin typeface="Times New Roman"/>
                <a:cs typeface="Times New Roman"/>
              </a:rPr>
              <a:t>if it </a:t>
            </a:r>
            <a:r>
              <a:rPr lang="en-US" sz="1600" spc="-5" dirty="0" smtClean="0">
                <a:latin typeface="Times New Roman"/>
                <a:cs typeface="Times New Roman"/>
              </a:rPr>
              <a:t>is </a:t>
            </a:r>
            <a:r>
              <a:rPr lang="en-US" sz="1600" dirty="0" smtClean="0">
                <a:latin typeface="Times New Roman"/>
                <a:cs typeface="Times New Roman"/>
              </a:rPr>
              <a:t>subtly</a:t>
            </a:r>
            <a:r>
              <a:rPr lang="en-US" sz="1600" spc="-30" dirty="0" smtClean="0">
                <a:latin typeface="Times New Roman"/>
                <a:cs typeface="Times New Roman"/>
              </a:rPr>
              <a:t> </a:t>
            </a:r>
            <a:r>
              <a:rPr lang="en-US" sz="1600" spc="-5" dirty="0" smtClean="0">
                <a:latin typeface="Times New Roman"/>
                <a:cs typeface="Times New Roman"/>
              </a:rPr>
              <a:t>different).</a:t>
            </a:r>
            <a:endParaRPr lang="en-US" sz="1600" dirty="0" smtClean="0">
              <a:latin typeface="Times New Roman"/>
              <a:cs typeface="Times New Roman"/>
            </a:endParaRPr>
          </a:p>
          <a:p>
            <a:pPr marL="469265" marR="8890" indent="-228600" algn="just">
              <a:lnSpc>
                <a:spcPct val="110000"/>
              </a:lnSpc>
              <a:spcBef>
                <a:spcPts val="100"/>
              </a:spcBef>
              <a:buFont typeface="Symbol"/>
              <a:buChar char=""/>
              <a:tabLst>
                <a:tab pos="469900" algn="l"/>
              </a:tabLst>
            </a:pPr>
            <a:r>
              <a:rPr lang="en-US" sz="1600" spc="-5" dirty="0" smtClean="0">
                <a:latin typeface="Times New Roman"/>
                <a:cs typeface="Times New Roman"/>
              </a:rPr>
              <a:t>A good test should </a:t>
            </a:r>
            <a:r>
              <a:rPr lang="en-US" sz="1600" dirty="0" smtClean="0">
                <a:latin typeface="Times New Roman"/>
                <a:cs typeface="Times New Roman"/>
              </a:rPr>
              <a:t>be </a:t>
            </a:r>
            <a:r>
              <a:rPr lang="en-US" sz="1600" spc="-5" dirty="0" smtClean="0">
                <a:latin typeface="Times New Roman"/>
                <a:cs typeface="Times New Roman"/>
              </a:rPr>
              <a:t>“best </a:t>
            </a:r>
            <a:r>
              <a:rPr lang="en-US" sz="1600" dirty="0" smtClean="0">
                <a:latin typeface="Times New Roman"/>
                <a:cs typeface="Times New Roman"/>
              </a:rPr>
              <a:t>of </a:t>
            </a:r>
            <a:r>
              <a:rPr lang="en-US" sz="1600" spc="-5" dirty="0" smtClean="0">
                <a:latin typeface="Times New Roman"/>
                <a:cs typeface="Times New Roman"/>
              </a:rPr>
              <a:t>breed” .In </a:t>
            </a:r>
            <a:r>
              <a:rPr lang="en-US" sz="1600" dirty="0" smtClean="0">
                <a:latin typeface="Times New Roman"/>
                <a:cs typeface="Times New Roman"/>
              </a:rPr>
              <a:t>a </a:t>
            </a:r>
            <a:r>
              <a:rPr lang="en-US" sz="1600" spc="-5" dirty="0" smtClean="0">
                <a:latin typeface="Times New Roman"/>
                <a:cs typeface="Times New Roman"/>
              </a:rPr>
              <a:t>group </a:t>
            </a:r>
            <a:r>
              <a:rPr lang="en-US" sz="1600" dirty="0" smtClean="0">
                <a:latin typeface="Times New Roman"/>
                <a:cs typeface="Times New Roman"/>
              </a:rPr>
              <a:t>of </a:t>
            </a:r>
            <a:r>
              <a:rPr lang="en-US" sz="1600" spc="-5" dirty="0" smtClean="0">
                <a:latin typeface="Times New Roman"/>
                <a:cs typeface="Times New Roman"/>
              </a:rPr>
              <a:t>tests </a:t>
            </a:r>
            <a:r>
              <a:rPr lang="en-US" sz="1600" dirty="0" smtClean="0">
                <a:latin typeface="Times New Roman"/>
                <a:cs typeface="Times New Roman"/>
              </a:rPr>
              <a:t>that </a:t>
            </a:r>
            <a:r>
              <a:rPr lang="en-US" sz="1600" spc="-5" dirty="0" smtClean="0">
                <a:latin typeface="Times New Roman"/>
                <a:cs typeface="Times New Roman"/>
              </a:rPr>
              <a:t>have </a:t>
            </a:r>
            <a:r>
              <a:rPr lang="en-US" sz="1600" dirty="0" smtClean="0">
                <a:latin typeface="Times New Roman"/>
                <a:cs typeface="Times New Roman"/>
              </a:rPr>
              <a:t>a </a:t>
            </a:r>
            <a:r>
              <a:rPr lang="en-US" sz="1600" spc="-5" dirty="0" smtClean="0">
                <a:latin typeface="Times New Roman"/>
                <a:cs typeface="Times New Roman"/>
              </a:rPr>
              <a:t>similar intent, </a:t>
            </a:r>
            <a:r>
              <a:rPr lang="en-US" sz="1600" dirty="0" smtClean="0">
                <a:latin typeface="Times New Roman"/>
                <a:cs typeface="Times New Roman"/>
              </a:rPr>
              <a:t>time  </a:t>
            </a:r>
            <a:r>
              <a:rPr lang="en-US" sz="1600" spc="-5" dirty="0" smtClean="0">
                <a:latin typeface="Times New Roman"/>
                <a:cs typeface="Times New Roman"/>
              </a:rPr>
              <a:t>and resource </a:t>
            </a:r>
            <a:r>
              <a:rPr lang="en-US" sz="1600" dirty="0" smtClean="0">
                <a:latin typeface="Times New Roman"/>
                <a:cs typeface="Times New Roman"/>
              </a:rPr>
              <a:t>limitations may dictate the </a:t>
            </a:r>
            <a:r>
              <a:rPr lang="en-US" sz="1600" spc="-5" dirty="0" smtClean="0">
                <a:latin typeface="Times New Roman"/>
                <a:cs typeface="Times New Roman"/>
              </a:rPr>
              <a:t>execution </a:t>
            </a:r>
            <a:r>
              <a:rPr lang="en-US" sz="1600" dirty="0" smtClean="0">
                <a:latin typeface="Times New Roman"/>
                <a:cs typeface="Times New Roman"/>
              </a:rPr>
              <a:t>of </a:t>
            </a:r>
            <a:r>
              <a:rPr lang="en-US" sz="1600" spc="5" dirty="0" smtClean="0">
                <a:latin typeface="Times New Roman"/>
                <a:cs typeface="Times New Roman"/>
              </a:rPr>
              <a:t>only </a:t>
            </a:r>
            <a:r>
              <a:rPr lang="en-US" sz="1600" dirty="0" smtClean="0">
                <a:latin typeface="Times New Roman"/>
                <a:cs typeface="Times New Roman"/>
              </a:rPr>
              <a:t>those </a:t>
            </a:r>
            <a:r>
              <a:rPr lang="en-US" sz="1600" spc="-5" dirty="0" smtClean="0">
                <a:latin typeface="Times New Roman"/>
                <a:cs typeface="Times New Roman"/>
              </a:rPr>
              <a:t>tests </a:t>
            </a:r>
            <a:r>
              <a:rPr lang="en-US" sz="1600" dirty="0" smtClean="0">
                <a:latin typeface="Times New Roman"/>
                <a:cs typeface="Times New Roman"/>
              </a:rPr>
              <a:t>that </a:t>
            </a:r>
            <a:r>
              <a:rPr lang="en-US" sz="1600" spc="-5" dirty="0" smtClean="0">
                <a:latin typeface="Times New Roman"/>
                <a:cs typeface="Times New Roman"/>
              </a:rPr>
              <a:t>has </a:t>
            </a:r>
            <a:r>
              <a:rPr lang="en-US" sz="1600" dirty="0" smtClean="0">
                <a:latin typeface="Times New Roman"/>
                <a:cs typeface="Times New Roman"/>
              </a:rPr>
              <a:t>the </a:t>
            </a:r>
            <a:r>
              <a:rPr lang="en-US" sz="1600" spc="-5" dirty="0" smtClean="0">
                <a:latin typeface="Times New Roman"/>
                <a:cs typeface="Times New Roman"/>
              </a:rPr>
              <a:t>highest  likelihood </a:t>
            </a:r>
            <a:r>
              <a:rPr lang="en-US" sz="1600" dirty="0" smtClean="0">
                <a:latin typeface="Times New Roman"/>
                <a:cs typeface="Times New Roman"/>
              </a:rPr>
              <a:t>of </a:t>
            </a:r>
            <a:r>
              <a:rPr lang="en-US" sz="1600" spc="-5" dirty="0" smtClean="0">
                <a:latin typeface="Times New Roman"/>
                <a:cs typeface="Times New Roman"/>
              </a:rPr>
              <a:t>uncovering </a:t>
            </a:r>
            <a:r>
              <a:rPr lang="en-US" sz="1600" dirty="0" smtClean="0">
                <a:latin typeface="Times New Roman"/>
                <a:cs typeface="Times New Roman"/>
              </a:rPr>
              <a:t>a whole </a:t>
            </a:r>
            <a:r>
              <a:rPr lang="en-US" sz="1600" spc="-5" dirty="0" smtClean="0">
                <a:latin typeface="Times New Roman"/>
                <a:cs typeface="Times New Roman"/>
              </a:rPr>
              <a:t>class </a:t>
            </a:r>
            <a:r>
              <a:rPr lang="en-US" sz="1600" spc="5" dirty="0" smtClean="0">
                <a:latin typeface="Times New Roman"/>
                <a:cs typeface="Times New Roman"/>
              </a:rPr>
              <a:t>of</a:t>
            </a:r>
            <a:r>
              <a:rPr lang="en-US" sz="1600" spc="-5" dirty="0" smtClean="0">
                <a:latin typeface="Times New Roman"/>
                <a:cs typeface="Times New Roman"/>
              </a:rPr>
              <a:t> errors.</a:t>
            </a:r>
            <a:endParaRPr lang="en-US" sz="1600" dirty="0" smtClean="0">
              <a:latin typeface="Times New Roman"/>
              <a:cs typeface="Times New Roman"/>
            </a:endParaRPr>
          </a:p>
          <a:p>
            <a:pPr marL="469265" marR="6985" indent="-228600" algn="just">
              <a:lnSpc>
                <a:spcPct val="110400"/>
              </a:lnSpc>
              <a:spcBef>
                <a:spcPts val="80"/>
              </a:spcBef>
              <a:buFont typeface="Symbol"/>
              <a:buChar char=""/>
              <a:tabLst>
                <a:tab pos="469900" algn="l"/>
              </a:tabLst>
            </a:pPr>
            <a:r>
              <a:rPr lang="en-US" sz="1600" spc="-5" dirty="0" smtClean="0">
                <a:latin typeface="Times New Roman"/>
                <a:cs typeface="Times New Roman"/>
              </a:rPr>
              <a:t>A good </a:t>
            </a:r>
            <a:r>
              <a:rPr lang="en-US" sz="1600" dirty="0" smtClean="0">
                <a:latin typeface="Times New Roman"/>
                <a:cs typeface="Times New Roman"/>
              </a:rPr>
              <a:t>test should be </a:t>
            </a:r>
            <a:r>
              <a:rPr lang="en-US" sz="1600" spc="-5" dirty="0" smtClean="0">
                <a:latin typeface="Times New Roman"/>
                <a:cs typeface="Times New Roman"/>
              </a:rPr>
              <a:t>neither </a:t>
            </a:r>
            <a:r>
              <a:rPr lang="en-US" sz="1600" dirty="0" smtClean="0">
                <a:latin typeface="Times New Roman"/>
                <a:cs typeface="Times New Roman"/>
              </a:rPr>
              <a:t>too simple nor </a:t>
            </a:r>
            <a:r>
              <a:rPr lang="en-US" sz="1600" spc="-5" dirty="0" smtClean="0">
                <a:latin typeface="Times New Roman"/>
                <a:cs typeface="Times New Roman"/>
              </a:rPr>
              <a:t>too </a:t>
            </a:r>
            <a:r>
              <a:rPr lang="en-US" sz="1600" dirty="0" smtClean="0">
                <a:latin typeface="Times New Roman"/>
                <a:cs typeface="Times New Roman"/>
              </a:rPr>
              <a:t>complex. </a:t>
            </a:r>
            <a:r>
              <a:rPr lang="en-US" sz="1600" spc="-5" dirty="0" smtClean="0">
                <a:latin typeface="Times New Roman"/>
                <a:cs typeface="Times New Roman"/>
              </a:rPr>
              <a:t>Although it is sometimes  </a:t>
            </a:r>
            <a:r>
              <a:rPr lang="en-US" sz="1600" dirty="0" smtClean="0">
                <a:latin typeface="Times New Roman"/>
                <a:cs typeface="Times New Roman"/>
              </a:rPr>
              <a:t>possible to </a:t>
            </a:r>
            <a:r>
              <a:rPr lang="en-US" sz="1600" spc="-5" dirty="0" smtClean="0">
                <a:latin typeface="Times New Roman"/>
                <a:cs typeface="Times New Roman"/>
              </a:rPr>
              <a:t>combine </a:t>
            </a:r>
            <a:r>
              <a:rPr lang="en-US" sz="1600" dirty="0" smtClean="0">
                <a:latin typeface="Times New Roman"/>
                <a:cs typeface="Times New Roman"/>
              </a:rPr>
              <a:t>a series of </a:t>
            </a:r>
            <a:r>
              <a:rPr lang="en-US" sz="1600" spc="-5" dirty="0" smtClean="0">
                <a:latin typeface="Times New Roman"/>
                <a:cs typeface="Times New Roman"/>
              </a:rPr>
              <a:t>tests </a:t>
            </a:r>
            <a:r>
              <a:rPr lang="en-US" sz="1600" dirty="0" smtClean="0">
                <a:latin typeface="Times New Roman"/>
                <a:cs typeface="Times New Roman"/>
              </a:rPr>
              <a:t>into one test </a:t>
            </a:r>
            <a:r>
              <a:rPr lang="en-US" sz="1600" spc="-5" dirty="0" smtClean="0">
                <a:latin typeface="Times New Roman"/>
                <a:cs typeface="Times New Roman"/>
              </a:rPr>
              <a:t>case, </a:t>
            </a:r>
            <a:r>
              <a:rPr lang="en-US" sz="1600" dirty="0" smtClean="0">
                <a:latin typeface="Times New Roman"/>
                <a:cs typeface="Times New Roman"/>
              </a:rPr>
              <a:t>the possible side </a:t>
            </a:r>
            <a:r>
              <a:rPr lang="en-US" sz="1600" spc="-5" dirty="0" smtClean="0">
                <a:latin typeface="Times New Roman"/>
                <a:cs typeface="Times New Roman"/>
              </a:rPr>
              <a:t>effects associated  </a:t>
            </a:r>
            <a:r>
              <a:rPr lang="en-US" sz="1600" dirty="0" smtClean="0">
                <a:latin typeface="Times New Roman"/>
                <a:cs typeface="Times New Roman"/>
              </a:rPr>
              <a:t>with this </a:t>
            </a:r>
            <a:r>
              <a:rPr lang="en-US" sz="1600" spc="-5" dirty="0" smtClean="0">
                <a:latin typeface="Times New Roman"/>
                <a:cs typeface="Times New Roman"/>
              </a:rPr>
              <a:t>approach </a:t>
            </a:r>
            <a:r>
              <a:rPr lang="en-US" sz="1600" spc="5" dirty="0" smtClean="0">
                <a:latin typeface="Times New Roman"/>
                <a:cs typeface="Times New Roman"/>
              </a:rPr>
              <a:t>may </a:t>
            </a:r>
            <a:r>
              <a:rPr lang="en-US" sz="1600" dirty="0" smtClean="0">
                <a:latin typeface="Times New Roman"/>
                <a:cs typeface="Times New Roman"/>
              </a:rPr>
              <a:t>mask </a:t>
            </a:r>
            <a:r>
              <a:rPr lang="en-US" sz="1600" spc="-5" dirty="0" smtClean="0">
                <a:latin typeface="Times New Roman"/>
                <a:cs typeface="Times New Roman"/>
              </a:rPr>
              <a:t>errors. </a:t>
            </a:r>
            <a:r>
              <a:rPr lang="en-US" sz="1600" spc="-10" dirty="0" smtClean="0">
                <a:latin typeface="Times New Roman"/>
                <a:cs typeface="Times New Roman"/>
              </a:rPr>
              <a:t>In </a:t>
            </a:r>
            <a:r>
              <a:rPr lang="en-US" sz="1600" spc="-5" dirty="0" smtClean="0">
                <a:latin typeface="Times New Roman"/>
                <a:cs typeface="Times New Roman"/>
              </a:rPr>
              <a:t>general, each </a:t>
            </a:r>
            <a:r>
              <a:rPr lang="en-US" sz="1600" dirty="0" smtClean="0">
                <a:latin typeface="Times New Roman"/>
                <a:cs typeface="Times New Roman"/>
              </a:rPr>
              <a:t>test should be executed</a:t>
            </a:r>
            <a:r>
              <a:rPr lang="en-US" sz="1600" spc="20" dirty="0" smtClean="0">
                <a:latin typeface="Times New Roman"/>
                <a:cs typeface="Times New Roman"/>
              </a:rPr>
              <a:t> </a:t>
            </a:r>
            <a:r>
              <a:rPr lang="en-US" sz="1600" dirty="0" smtClean="0">
                <a:latin typeface="Times New Roman"/>
                <a:cs typeface="Times New Roman"/>
              </a:rPr>
              <a:t>separately</a:t>
            </a:r>
          </a:p>
        </p:txBody>
      </p:sp>
    </p:spTree>
    <p:extLst>
      <p:ext uri="{BB962C8B-B14F-4D97-AF65-F5344CB8AC3E}">
        <p14:creationId xmlns:p14="http://schemas.microsoft.com/office/powerpoint/2010/main" val="187787995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spc="-5" dirty="0" smtClean="0">
                <a:latin typeface="Times New Roman"/>
                <a:cs typeface="Times New Roman"/>
              </a:rPr>
              <a:t>1. WHITE-BOX </a:t>
            </a:r>
            <a:r>
              <a:rPr lang="en-US" sz="2400" b="1" spc="-5" dirty="0">
                <a:latin typeface="Times New Roman"/>
                <a:cs typeface="Times New Roman"/>
              </a:rPr>
              <a:t>TESTING</a:t>
            </a:r>
            <a:r>
              <a:rPr lang="en-US" sz="2400" dirty="0">
                <a:latin typeface="Times New Roman"/>
                <a:cs typeface="Times New Roman"/>
              </a:rPr>
              <a:t/>
            </a:r>
            <a:br>
              <a:rPr lang="en-US" sz="2400" dirty="0">
                <a:latin typeface="Times New Roman"/>
                <a:cs typeface="Times New Roman"/>
              </a:rPr>
            </a:br>
            <a:endParaRPr lang="en-US" sz="2400" dirty="0"/>
          </a:p>
        </p:txBody>
      </p:sp>
      <p:sp>
        <p:nvSpPr>
          <p:cNvPr id="3" name="Content Placeholder 2"/>
          <p:cNvSpPr>
            <a:spLocks noGrp="1"/>
          </p:cNvSpPr>
          <p:nvPr>
            <p:ph idx="1"/>
          </p:nvPr>
        </p:nvSpPr>
        <p:spPr/>
        <p:txBody>
          <a:bodyPr>
            <a:normAutofit/>
          </a:bodyPr>
          <a:lstStyle/>
          <a:p>
            <a:pPr marL="12700" marR="6985" indent="456565" algn="just">
              <a:lnSpc>
                <a:spcPct val="103600"/>
              </a:lnSpc>
              <a:spcBef>
                <a:spcPts val="790"/>
              </a:spcBef>
            </a:pPr>
            <a:r>
              <a:rPr lang="en-US" sz="1600" b="1" u="heavy" spc="-5" dirty="0" smtClean="0">
                <a:uFill>
                  <a:solidFill>
                    <a:srgbClr val="000000"/>
                  </a:solidFill>
                </a:uFill>
                <a:latin typeface="Times New Roman"/>
                <a:cs typeface="Times New Roman"/>
              </a:rPr>
              <a:t>White-box </a:t>
            </a:r>
            <a:r>
              <a:rPr lang="en-US" sz="1600" b="1" u="heavy" spc="-5" dirty="0">
                <a:uFill>
                  <a:solidFill>
                    <a:srgbClr val="000000"/>
                  </a:solidFill>
                </a:uFill>
                <a:latin typeface="Times New Roman"/>
                <a:cs typeface="Times New Roman"/>
              </a:rPr>
              <a:t>testing, sometimes called </a:t>
            </a:r>
            <a:r>
              <a:rPr lang="en-US" sz="1600" b="1" u="heavy" dirty="0">
                <a:uFill>
                  <a:solidFill>
                    <a:srgbClr val="000000"/>
                  </a:solidFill>
                </a:uFill>
                <a:latin typeface="Times New Roman"/>
                <a:cs typeface="Times New Roman"/>
              </a:rPr>
              <a:t>glass-box </a:t>
            </a:r>
            <a:r>
              <a:rPr lang="en-US" sz="1600" b="1" u="heavy" spc="-5" dirty="0">
                <a:uFill>
                  <a:solidFill>
                    <a:srgbClr val="000000"/>
                  </a:solidFill>
                </a:uFill>
                <a:latin typeface="Times New Roman"/>
                <a:cs typeface="Times New Roman"/>
              </a:rPr>
              <a:t>testing </a:t>
            </a:r>
            <a:r>
              <a:rPr lang="en-US" sz="1600" b="1" u="heavy" dirty="0">
                <a:uFill>
                  <a:solidFill>
                    <a:srgbClr val="000000"/>
                  </a:solidFill>
                </a:uFill>
                <a:latin typeface="Times New Roman"/>
                <a:cs typeface="Times New Roman"/>
              </a:rPr>
              <a:t>or </a:t>
            </a:r>
            <a:r>
              <a:rPr lang="en-US" sz="1600" b="1" u="heavy" spc="-5" dirty="0">
                <a:uFill>
                  <a:solidFill>
                    <a:srgbClr val="000000"/>
                  </a:solidFill>
                </a:uFill>
                <a:latin typeface="Times New Roman"/>
                <a:cs typeface="Times New Roman"/>
              </a:rPr>
              <a:t>structural </a:t>
            </a:r>
            <a:r>
              <a:rPr lang="en-US" sz="1600" b="1" u="heavy" dirty="0">
                <a:uFill>
                  <a:solidFill>
                    <a:srgbClr val="000000"/>
                  </a:solidFill>
                </a:uFill>
                <a:latin typeface="Times New Roman"/>
                <a:cs typeface="Times New Roman"/>
              </a:rPr>
              <a:t>testing,</a:t>
            </a:r>
            <a:r>
              <a:rPr lang="en-US" sz="1600" b="1" dirty="0">
                <a:latin typeface="Times New Roman"/>
                <a:cs typeface="Times New Roman"/>
              </a:rPr>
              <a:t> </a:t>
            </a:r>
            <a:r>
              <a:rPr lang="en-US" sz="1600" spc="-5" dirty="0">
                <a:latin typeface="Times New Roman"/>
                <a:cs typeface="Times New Roman"/>
              </a:rPr>
              <a:t>is </a:t>
            </a:r>
            <a:r>
              <a:rPr lang="en-US" sz="1600" dirty="0">
                <a:latin typeface="Times New Roman"/>
                <a:cs typeface="Times New Roman"/>
              </a:rPr>
              <a:t>a test-  </a:t>
            </a:r>
            <a:r>
              <a:rPr lang="en-US" sz="1600" spc="-5" dirty="0">
                <a:latin typeface="Times New Roman"/>
                <a:cs typeface="Times New Roman"/>
              </a:rPr>
              <a:t>case design </a:t>
            </a:r>
            <a:r>
              <a:rPr lang="en-US" sz="1600" dirty="0">
                <a:latin typeface="Times New Roman"/>
                <a:cs typeface="Times New Roman"/>
              </a:rPr>
              <a:t>philosophy that </a:t>
            </a:r>
            <a:r>
              <a:rPr lang="en-US" sz="1600" spc="-5" dirty="0">
                <a:latin typeface="Times New Roman"/>
                <a:cs typeface="Times New Roman"/>
              </a:rPr>
              <a:t>uses </a:t>
            </a:r>
            <a:r>
              <a:rPr lang="en-US" sz="1600" dirty="0">
                <a:latin typeface="Times New Roman"/>
                <a:cs typeface="Times New Roman"/>
              </a:rPr>
              <a:t>the </a:t>
            </a:r>
            <a:r>
              <a:rPr lang="en-US" sz="1600" spc="-5" dirty="0">
                <a:latin typeface="Times New Roman"/>
                <a:cs typeface="Times New Roman"/>
              </a:rPr>
              <a:t>control structure described as </a:t>
            </a:r>
            <a:r>
              <a:rPr lang="en-US" sz="1600" dirty="0">
                <a:latin typeface="Times New Roman"/>
                <a:cs typeface="Times New Roman"/>
              </a:rPr>
              <a:t>part of </a:t>
            </a:r>
            <a:r>
              <a:rPr lang="en-US" sz="1600" spc="-5" dirty="0">
                <a:latin typeface="Times New Roman"/>
                <a:cs typeface="Times New Roman"/>
              </a:rPr>
              <a:t>component-level design  </a:t>
            </a:r>
            <a:r>
              <a:rPr lang="en-US" sz="1600" dirty="0">
                <a:latin typeface="Times New Roman"/>
                <a:cs typeface="Times New Roman"/>
              </a:rPr>
              <a:t>to</a:t>
            </a:r>
            <a:r>
              <a:rPr lang="en-US" sz="1600" spc="-20" dirty="0">
                <a:latin typeface="Times New Roman"/>
                <a:cs typeface="Times New Roman"/>
              </a:rPr>
              <a:t> </a:t>
            </a:r>
            <a:r>
              <a:rPr lang="en-US" sz="1600" spc="-5" dirty="0">
                <a:latin typeface="Times New Roman"/>
                <a:cs typeface="Times New Roman"/>
              </a:rPr>
              <a:t>derive</a:t>
            </a:r>
            <a:r>
              <a:rPr lang="en-US" sz="1600" spc="-25" dirty="0">
                <a:latin typeface="Times New Roman"/>
                <a:cs typeface="Times New Roman"/>
              </a:rPr>
              <a:t> </a:t>
            </a:r>
            <a:r>
              <a:rPr lang="en-US" sz="1600" dirty="0">
                <a:latin typeface="Times New Roman"/>
                <a:cs typeface="Times New Roman"/>
              </a:rPr>
              <a:t>test</a:t>
            </a:r>
            <a:r>
              <a:rPr lang="en-US" sz="1600" spc="-20" dirty="0">
                <a:latin typeface="Times New Roman"/>
                <a:cs typeface="Times New Roman"/>
              </a:rPr>
              <a:t> </a:t>
            </a:r>
            <a:r>
              <a:rPr lang="en-US" sz="1600" spc="-5" dirty="0">
                <a:latin typeface="Times New Roman"/>
                <a:cs typeface="Times New Roman"/>
              </a:rPr>
              <a:t>cases.</a:t>
            </a:r>
            <a:r>
              <a:rPr lang="en-US" sz="1600" spc="-15" dirty="0">
                <a:latin typeface="Times New Roman"/>
                <a:cs typeface="Times New Roman"/>
              </a:rPr>
              <a:t> </a:t>
            </a:r>
            <a:r>
              <a:rPr lang="en-US" sz="1600" dirty="0">
                <a:latin typeface="Times New Roman"/>
                <a:cs typeface="Times New Roman"/>
              </a:rPr>
              <a:t>Using</a:t>
            </a:r>
            <a:r>
              <a:rPr lang="en-US" sz="1600" spc="-20" dirty="0">
                <a:latin typeface="Times New Roman"/>
                <a:cs typeface="Times New Roman"/>
              </a:rPr>
              <a:t> </a:t>
            </a:r>
            <a:r>
              <a:rPr lang="en-US" sz="1600" spc="-5" dirty="0">
                <a:latin typeface="Times New Roman"/>
                <a:cs typeface="Times New Roman"/>
              </a:rPr>
              <a:t>white-box</a:t>
            </a:r>
            <a:r>
              <a:rPr lang="en-US" sz="1600" spc="-10" dirty="0">
                <a:latin typeface="Times New Roman"/>
                <a:cs typeface="Times New Roman"/>
              </a:rPr>
              <a:t> </a:t>
            </a:r>
            <a:r>
              <a:rPr lang="en-US" sz="1600" dirty="0">
                <a:latin typeface="Times New Roman"/>
                <a:cs typeface="Times New Roman"/>
              </a:rPr>
              <a:t>testing</a:t>
            </a:r>
            <a:r>
              <a:rPr lang="en-US" sz="1600" spc="-30" dirty="0">
                <a:latin typeface="Times New Roman"/>
                <a:cs typeface="Times New Roman"/>
              </a:rPr>
              <a:t> </a:t>
            </a:r>
            <a:r>
              <a:rPr lang="en-US" sz="1600" dirty="0">
                <a:latin typeface="Times New Roman"/>
                <a:cs typeface="Times New Roman"/>
              </a:rPr>
              <a:t>methods,</a:t>
            </a:r>
            <a:r>
              <a:rPr lang="en-US" sz="1600" spc="-15" dirty="0">
                <a:latin typeface="Times New Roman"/>
                <a:cs typeface="Times New Roman"/>
              </a:rPr>
              <a:t> </a:t>
            </a:r>
            <a:r>
              <a:rPr lang="en-US" sz="1600" spc="-5" dirty="0">
                <a:latin typeface="Times New Roman"/>
                <a:cs typeface="Times New Roman"/>
              </a:rPr>
              <a:t>we</a:t>
            </a:r>
            <a:r>
              <a:rPr lang="en-US" sz="1600" spc="-10" dirty="0">
                <a:latin typeface="Times New Roman"/>
                <a:cs typeface="Times New Roman"/>
              </a:rPr>
              <a:t> </a:t>
            </a:r>
            <a:r>
              <a:rPr lang="en-US" sz="1600" spc="-5" dirty="0">
                <a:latin typeface="Times New Roman"/>
                <a:cs typeface="Times New Roman"/>
              </a:rPr>
              <a:t>can</a:t>
            </a:r>
            <a:r>
              <a:rPr lang="en-US" sz="1600" spc="-10" dirty="0">
                <a:latin typeface="Times New Roman"/>
                <a:cs typeface="Times New Roman"/>
              </a:rPr>
              <a:t> </a:t>
            </a:r>
            <a:r>
              <a:rPr lang="en-US" sz="1600" spc="-5" dirty="0">
                <a:latin typeface="Times New Roman"/>
                <a:cs typeface="Times New Roman"/>
              </a:rPr>
              <a:t>derive</a:t>
            </a:r>
            <a:r>
              <a:rPr lang="en-US" sz="1600" spc="-10" dirty="0">
                <a:latin typeface="Times New Roman"/>
                <a:cs typeface="Times New Roman"/>
              </a:rPr>
              <a:t> </a:t>
            </a:r>
            <a:r>
              <a:rPr lang="en-US" sz="1600" dirty="0">
                <a:latin typeface="Times New Roman"/>
                <a:cs typeface="Times New Roman"/>
              </a:rPr>
              <a:t>test</a:t>
            </a:r>
            <a:r>
              <a:rPr lang="en-US" sz="1600" spc="-20" dirty="0">
                <a:latin typeface="Times New Roman"/>
                <a:cs typeface="Times New Roman"/>
              </a:rPr>
              <a:t> </a:t>
            </a:r>
            <a:r>
              <a:rPr lang="en-US" sz="1600" dirty="0">
                <a:latin typeface="Times New Roman"/>
                <a:cs typeface="Times New Roman"/>
              </a:rPr>
              <a:t>cases</a:t>
            </a:r>
            <a:r>
              <a:rPr lang="en-US" sz="1600" spc="-15" dirty="0">
                <a:latin typeface="Times New Roman"/>
                <a:cs typeface="Times New Roman"/>
              </a:rPr>
              <a:t> </a:t>
            </a:r>
            <a:r>
              <a:rPr lang="en-US" sz="1600" b="1" dirty="0">
                <a:latin typeface="Times New Roman"/>
                <a:cs typeface="Times New Roman"/>
              </a:rPr>
              <a:t>that</a:t>
            </a:r>
            <a:r>
              <a:rPr lang="en-US" sz="1600" b="1" spc="-10" dirty="0">
                <a:latin typeface="Times New Roman"/>
                <a:cs typeface="Times New Roman"/>
              </a:rPr>
              <a:t> </a:t>
            </a:r>
            <a:r>
              <a:rPr lang="en-US" sz="1600" b="1" dirty="0">
                <a:latin typeface="Times New Roman"/>
                <a:cs typeface="Times New Roman"/>
              </a:rPr>
              <a:t>(1)</a:t>
            </a:r>
            <a:r>
              <a:rPr lang="en-US" sz="1600" b="1" spc="-25" dirty="0">
                <a:latin typeface="Times New Roman"/>
                <a:cs typeface="Times New Roman"/>
              </a:rPr>
              <a:t> </a:t>
            </a:r>
            <a:r>
              <a:rPr lang="en-US" sz="1600" b="1" spc="-5" dirty="0">
                <a:latin typeface="Times New Roman"/>
                <a:cs typeface="Times New Roman"/>
              </a:rPr>
              <a:t>guarantee  </a:t>
            </a:r>
            <a:r>
              <a:rPr lang="en-US" sz="1600" b="1" dirty="0">
                <a:latin typeface="Times New Roman"/>
                <a:cs typeface="Times New Roman"/>
              </a:rPr>
              <a:t>that all </a:t>
            </a:r>
            <a:r>
              <a:rPr lang="en-US" sz="1600" b="1" spc="-5" dirty="0">
                <a:latin typeface="Times New Roman"/>
                <a:cs typeface="Times New Roman"/>
              </a:rPr>
              <a:t>independent paths </a:t>
            </a:r>
            <a:r>
              <a:rPr lang="en-US" sz="1600" b="1" dirty="0">
                <a:latin typeface="Times New Roman"/>
                <a:cs typeface="Times New Roman"/>
              </a:rPr>
              <a:t>within a </a:t>
            </a:r>
            <a:r>
              <a:rPr lang="en-US" sz="1600" b="1" spc="-5" dirty="0">
                <a:latin typeface="Times New Roman"/>
                <a:cs typeface="Times New Roman"/>
              </a:rPr>
              <a:t>module have been exercised </a:t>
            </a:r>
            <a:r>
              <a:rPr lang="en-US" sz="1600" b="1" dirty="0">
                <a:latin typeface="Times New Roman"/>
                <a:cs typeface="Times New Roman"/>
              </a:rPr>
              <a:t>at least </a:t>
            </a:r>
            <a:r>
              <a:rPr lang="en-US" sz="1600" b="1" spc="-5" dirty="0">
                <a:latin typeface="Times New Roman"/>
                <a:cs typeface="Times New Roman"/>
              </a:rPr>
              <a:t>once, </a:t>
            </a:r>
            <a:r>
              <a:rPr lang="en-US" sz="1600" b="1" dirty="0">
                <a:latin typeface="Times New Roman"/>
                <a:cs typeface="Times New Roman"/>
              </a:rPr>
              <a:t>(2) </a:t>
            </a:r>
            <a:r>
              <a:rPr lang="en-US" sz="1600" b="1" spc="-5" dirty="0">
                <a:latin typeface="Times New Roman"/>
                <a:cs typeface="Times New Roman"/>
              </a:rPr>
              <a:t>exercise </a:t>
            </a:r>
            <a:r>
              <a:rPr lang="en-US" sz="1600" b="1" dirty="0">
                <a:latin typeface="Times New Roman"/>
                <a:cs typeface="Times New Roman"/>
              </a:rPr>
              <a:t>all  </a:t>
            </a:r>
            <a:r>
              <a:rPr lang="en-US" sz="1600" b="1" spc="-5" dirty="0">
                <a:latin typeface="Times New Roman"/>
                <a:cs typeface="Times New Roman"/>
              </a:rPr>
              <a:t>logical decisions </a:t>
            </a:r>
            <a:r>
              <a:rPr lang="en-US" sz="1600" b="1" spc="-10" dirty="0">
                <a:latin typeface="Times New Roman"/>
                <a:cs typeface="Times New Roman"/>
              </a:rPr>
              <a:t>on </a:t>
            </a:r>
            <a:r>
              <a:rPr lang="en-US" sz="1600" b="1" spc="-5" dirty="0">
                <a:latin typeface="Times New Roman"/>
                <a:cs typeface="Times New Roman"/>
              </a:rPr>
              <a:t>their true and false sides, </a:t>
            </a:r>
            <a:r>
              <a:rPr lang="en-US" sz="1600" b="1" spc="-10" dirty="0">
                <a:latin typeface="Times New Roman"/>
                <a:cs typeface="Times New Roman"/>
              </a:rPr>
              <a:t>(3) </a:t>
            </a:r>
            <a:r>
              <a:rPr lang="en-US" sz="1600" b="1" spc="-5" dirty="0">
                <a:latin typeface="Times New Roman"/>
                <a:cs typeface="Times New Roman"/>
              </a:rPr>
              <a:t>execute </a:t>
            </a:r>
            <a:r>
              <a:rPr lang="en-US" sz="1600" b="1" dirty="0">
                <a:latin typeface="Times New Roman"/>
                <a:cs typeface="Times New Roman"/>
              </a:rPr>
              <a:t>all loops at </a:t>
            </a:r>
            <a:r>
              <a:rPr lang="en-US" sz="1600" b="1" spc="-5" dirty="0">
                <a:latin typeface="Times New Roman"/>
                <a:cs typeface="Times New Roman"/>
              </a:rPr>
              <a:t>their boundaries and  within their </a:t>
            </a:r>
            <a:r>
              <a:rPr lang="en-US" sz="1600" b="1" dirty="0">
                <a:latin typeface="Times New Roman"/>
                <a:cs typeface="Times New Roman"/>
              </a:rPr>
              <a:t>operational </a:t>
            </a:r>
            <a:r>
              <a:rPr lang="en-US" sz="1600" b="1" spc="-5" dirty="0">
                <a:latin typeface="Times New Roman"/>
                <a:cs typeface="Times New Roman"/>
              </a:rPr>
              <a:t>bounds, and </a:t>
            </a:r>
            <a:r>
              <a:rPr lang="en-US" sz="1600" b="1" dirty="0">
                <a:latin typeface="Times New Roman"/>
                <a:cs typeface="Times New Roman"/>
              </a:rPr>
              <a:t>(4) exercise </a:t>
            </a:r>
            <a:r>
              <a:rPr lang="en-US" sz="1600" b="1" spc="-5" dirty="0">
                <a:latin typeface="Times New Roman"/>
                <a:cs typeface="Times New Roman"/>
              </a:rPr>
              <a:t>internal </a:t>
            </a:r>
            <a:r>
              <a:rPr lang="en-US" sz="1600" b="1" dirty="0">
                <a:latin typeface="Times New Roman"/>
                <a:cs typeface="Times New Roman"/>
              </a:rPr>
              <a:t>data </a:t>
            </a:r>
            <a:r>
              <a:rPr lang="en-US" sz="1600" b="1" spc="-5" dirty="0">
                <a:latin typeface="Times New Roman"/>
                <a:cs typeface="Times New Roman"/>
              </a:rPr>
              <a:t>structures </a:t>
            </a:r>
            <a:r>
              <a:rPr lang="en-US" sz="1600" b="1" dirty="0">
                <a:latin typeface="Times New Roman"/>
                <a:cs typeface="Times New Roman"/>
              </a:rPr>
              <a:t>to </a:t>
            </a:r>
            <a:r>
              <a:rPr lang="en-US" sz="1600" b="1" spc="-5" dirty="0">
                <a:latin typeface="Times New Roman"/>
                <a:cs typeface="Times New Roman"/>
              </a:rPr>
              <a:t>ensure their  </a:t>
            </a:r>
            <a:r>
              <a:rPr lang="en-US" sz="1600" b="1" dirty="0">
                <a:latin typeface="Times New Roman"/>
                <a:cs typeface="Times New Roman"/>
              </a:rPr>
              <a:t>validity.</a:t>
            </a:r>
            <a:endParaRPr lang="en-US" sz="1600" dirty="0">
              <a:latin typeface="Times New Roman"/>
              <a:cs typeface="Times New Roman"/>
            </a:endParaRPr>
          </a:p>
          <a:p>
            <a:pPr marL="0" indent="0">
              <a:buNone/>
            </a:pPr>
            <a:endParaRPr lang="en-US" sz="1600" dirty="0"/>
          </a:p>
        </p:txBody>
      </p:sp>
    </p:spTree>
    <p:extLst>
      <p:ext uri="{BB962C8B-B14F-4D97-AF65-F5344CB8AC3E}">
        <p14:creationId xmlns:p14="http://schemas.microsoft.com/office/powerpoint/2010/main" val="419052364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spc="-5" dirty="0" smtClean="0">
                <a:latin typeface="Times New Roman"/>
                <a:cs typeface="Times New Roman"/>
              </a:rPr>
              <a:t>2. </a:t>
            </a:r>
            <a:r>
              <a:rPr lang="en-US" sz="2800" b="1" spc="-5" dirty="0">
                <a:latin typeface="Times New Roman"/>
                <a:cs typeface="Times New Roman"/>
              </a:rPr>
              <a:t>BASIS PATH</a:t>
            </a:r>
            <a:r>
              <a:rPr lang="en-US" sz="2800" b="1" spc="5" dirty="0">
                <a:latin typeface="Times New Roman"/>
                <a:cs typeface="Times New Roman"/>
              </a:rPr>
              <a:t> </a:t>
            </a:r>
            <a:r>
              <a:rPr lang="en-US" sz="2800" b="1" spc="-5" dirty="0">
                <a:latin typeface="Times New Roman"/>
                <a:cs typeface="Times New Roman"/>
              </a:rPr>
              <a:t>TESTING</a:t>
            </a:r>
            <a:r>
              <a:rPr lang="en-US" sz="2800" dirty="0">
                <a:latin typeface="Times New Roman"/>
                <a:cs typeface="Times New Roman"/>
              </a:rPr>
              <a:t/>
            </a:r>
            <a:br>
              <a:rPr lang="en-US" sz="2800" dirty="0">
                <a:latin typeface="Times New Roman"/>
                <a:cs typeface="Times New Roman"/>
              </a:rPr>
            </a:br>
            <a:endParaRPr lang="en-US" sz="2800" dirty="0"/>
          </a:p>
        </p:txBody>
      </p:sp>
      <p:sp>
        <p:nvSpPr>
          <p:cNvPr id="3" name="Content Placeholder 2"/>
          <p:cNvSpPr>
            <a:spLocks noGrp="1"/>
          </p:cNvSpPr>
          <p:nvPr>
            <p:ph idx="1"/>
          </p:nvPr>
        </p:nvSpPr>
        <p:spPr/>
        <p:txBody>
          <a:bodyPr>
            <a:normAutofit/>
          </a:bodyPr>
          <a:lstStyle/>
          <a:p>
            <a:pPr marL="12700" marR="6985" indent="456565" algn="just">
              <a:lnSpc>
                <a:spcPct val="103000"/>
              </a:lnSpc>
              <a:spcBef>
                <a:spcPts val="795"/>
              </a:spcBef>
            </a:pPr>
            <a:r>
              <a:rPr lang="en-US" sz="1600" spc="-5" dirty="0" smtClean="0">
                <a:latin typeface="Times New Roman"/>
                <a:cs typeface="Times New Roman"/>
              </a:rPr>
              <a:t>Basis </a:t>
            </a:r>
            <a:r>
              <a:rPr lang="en-US" sz="1600" spc="-5" dirty="0">
                <a:latin typeface="Times New Roman"/>
                <a:cs typeface="Times New Roman"/>
              </a:rPr>
              <a:t>path </a:t>
            </a:r>
            <a:r>
              <a:rPr lang="en-US" sz="1600" dirty="0">
                <a:latin typeface="Times New Roman"/>
                <a:cs typeface="Times New Roman"/>
              </a:rPr>
              <a:t>testing </a:t>
            </a:r>
            <a:r>
              <a:rPr lang="en-US" sz="1600" spc="-5" dirty="0">
                <a:latin typeface="Times New Roman"/>
                <a:cs typeface="Times New Roman"/>
              </a:rPr>
              <a:t>is </a:t>
            </a:r>
            <a:r>
              <a:rPr lang="en-US" sz="1600" dirty="0">
                <a:latin typeface="Times New Roman"/>
                <a:cs typeface="Times New Roman"/>
              </a:rPr>
              <a:t>a white-box testing </a:t>
            </a:r>
            <a:r>
              <a:rPr lang="en-US" sz="1600" spc="-5" dirty="0">
                <a:latin typeface="Times New Roman"/>
                <a:cs typeface="Times New Roman"/>
              </a:rPr>
              <a:t>technique which enables </a:t>
            </a:r>
            <a:r>
              <a:rPr lang="en-US" sz="1600" dirty="0">
                <a:latin typeface="Times New Roman"/>
                <a:cs typeface="Times New Roman"/>
              </a:rPr>
              <a:t>the test-case </a:t>
            </a:r>
            <a:r>
              <a:rPr lang="en-US" sz="1600" spc="-5" dirty="0">
                <a:latin typeface="Times New Roman"/>
                <a:cs typeface="Times New Roman"/>
              </a:rPr>
              <a:t>designer </a:t>
            </a:r>
            <a:r>
              <a:rPr lang="en-US" sz="1600" dirty="0">
                <a:latin typeface="Times New Roman"/>
                <a:cs typeface="Times New Roman"/>
              </a:rPr>
              <a:t>to  </a:t>
            </a:r>
            <a:r>
              <a:rPr lang="en-US" sz="1600" spc="-5" dirty="0">
                <a:latin typeface="Times New Roman"/>
                <a:cs typeface="Times New Roman"/>
              </a:rPr>
              <a:t>derive </a:t>
            </a:r>
            <a:r>
              <a:rPr lang="en-US" sz="1600" dirty="0">
                <a:latin typeface="Times New Roman"/>
                <a:cs typeface="Times New Roman"/>
              </a:rPr>
              <a:t>a </a:t>
            </a:r>
            <a:r>
              <a:rPr lang="en-US" sz="1600" spc="-5" dirty="0">
                <a:latin typeface="Times New Roman"/>
                <a:cs typeface="Times New Roman"/>
              </a:rPr>
              <a:t>logical </a:t>
            </a:r>
            <a:r>
              <a:rPr lang="en-US" sz="1600" dirty="0">
                <a:latin typeface="Times New Roman"/>
                <a:cs typeface="Times New Roman"/>
              </a:rPr>
              <a:t>complexity </a:t>
            </a:r>
            <a:r>
              <a:rPr lang="en-US" sz="1600" spc="-5" dirty="0">
                <a:latin typeface="Times New Roman"/>
                <a:cs typeface="Times New Roman"/>
              </a:rPr>
              <a:t>measure </a:t>
            </a:r>
            <a:r>
              <a:rPr lang="en-US" sz="1600" dirty="0">
                <a:latin typeface="Times New Roman"/>
                <a:cs typeface="Times New Roman"/>
              </a:rPr>
              <a:t>of a </a:t>
            </a:r>
            <a:r>
              <a:rPr lang="en-US" sz="1600" spc="-5" dirty="0">
                <a:latin typeface="Times New Roman"/>
                <a:cs typeface="Times New Roman"/>
              </a:rPr>
              <a:t>procedural design and use </a:t>
            </a:r>
            <a:r>
              <a:rPr lang="en-US" sz="1600" dirty="0">
                <a:latin typeface="Times New Roman"/>
                <a:cs typeface="Times New Roman"/>
              </a:rPr>
              <a:t>this </a:t>
            </a:r>
            <a:r>
              <a:rPr lang="en-US" sz="1600" spc="-5" dirty="0">
                <a:latin typeface="Times New Roman"/>
                <a:cs typeface="Times New Roman"/>
              </a:rPr>
              <a:t>measure as </a:t>
            </a:r>
            <a:r>
              <a:rPr lang="en-US" sz="1600" dirty="0">
                <a:latin typeface="Times New Roman"/>
                <a:cs typeface="Times New Roman"/>
              </a:rPr>
              <a:t>a </a:t>
            </a:r>
            <a:r>
              <a:rPr lang="en-US" sz="1600" spc="-5" dirty="0">
                <a:latin typeface="Times New Roman"/>
                <a:cs typeface="Times New Roman"/>
              </a:rPr>
              <a:t>guide </a:t>
            </a:r>
            <a:r>
              <a:rPr lang="en-US" sz="1600" dirty="0">
                <a:latin typeface="Times New Roman"/>
                <a:cs typeface="Times New Roman"/>
              </a:rPr>
              <a:t>for  </a:t>
            </a:r>
            <a:r>
              <a:rPr lang="en-US" sz="1600" spc="-5" dirty="0">
                <a:latin typeface="Times New Roman"/>
                <a:cs typeface="Times New Roman"/>
              </a:rPr>
              <a:t>defining </a:t>
            </a:r>
            <a:r>
              <a:rPr lang="en-US" sz="1600" dirty="0">
                <a:latin typeface="Times New Roman"/>
                <a:cs typeface="Times New Roman"/>
              </a:rPr>
              <a:t>a basis </a:t>
            </a:r>
            <a:r>
              <a:rPr lang="en-US" sz="1600" spc="-5" dirty="0">
                <a:latin typeface="Times New Roman"/>
                <a:cs typeface="Times New Roman"/>
              </a:rPr>
              <a:t>set </a:t>
            </a:r>
            <a:r>
              <a:rPr lang="en-US" sz="1600" dirty="0">
                <a:latin typeface="Times New Roman"/>
                <a:cs typeface="Times New Roman"/>
              </a:rPr>
              <a:t>of </a:t>
            </a:r>
            <a:r>
              <a:rPr lang="en-US" sz="1600" spc="-5" dirty="0">
                <a:latin typeface="Times New Roman"/>
                <a:cs typeface="Times New Roman"/>
              </a:rPr>
              <a:t>execution paths. </a:t>
            </a:r>
            <a:r>
              <a:rPr lang="en-US" sz="1600" dirty="0">
                <a:latin typeface="Times New Roman"/>
                <a:cs typeface="Times New Roman"/>
              </a:rPr>
              <a:t>Test </a:t>
            </a:r>
            <a:r>
              <a:rPr lang="en-US" sz="1600" spc="-5" dirty="0">
                <a:latin typeface="Times New Roman"/>
                <a:cs typeface="Times New Roman"/>
              </a:rPr>
              <a:t>cases derived </a:t>
            </a:r>
            <a:r>
              <a:rPr lang="en-US" sz="1600" b="1" dirty="0">
                <a:latin typeface="Times New Roman"/>
                <a:cs typeface="Times New Roman"/>
              </a:rPr>
              <a:t>to </a:t>
            </a:r>
            <a:r>
              <a:rPr lang="en-US" sz="1600" b="1" spc="-5" dirty="0">
                <a:latin typeface="Times New Roman"/>
                <a:cs typeface="Times New Roman"/>
              </a:rPr>
              <a:t>exercise </a:t>
            </a:r>
            <a:r>
              <a:rPr lang="en-US" sz="1600" b="1" dirty="0">
                <a:latin typeface="Times New Roman"/>
                <a:cs typeface="Times New Roman"/>
              </a:rPr>
              <a:t>the basis </a:t>
            </a:r>
            <a:r>
              <a:rPr lang="en-US" sz="1600" b="1" spc="-5" dirty="0">
                <a:latin typeface="Times New Roman"/>
                <a:cs typeface="Times New Roman"/>
              </a:rPr>
              <a:t>set </a:t>
            </a:r>
            <a:r>
              <a:rPr lang="en-US" sz="1600" b="1" dirty="0">
                <a:latin typeface="Times New Roman"/>
                <a:cs typeface="Times New Roman"/>
              </a:rPr>
              <a:t>are </a:t>
            </a:r>
            <a:r>
              <a:rPr lang="en-US" sz="1600" b="1" spc="-5" dirty="0">
                <a:latin typeface="Times New Roman"/>
                <a:cs typeface="Times New Roman"/>
              </a:rPr>
              <a:t>guaranteed  </a:t>
            </a:r>
            <a:r>
              <a:rPr lang="en-US" sz="1600" b="1" dirty="0">
                <a:latin typeface="Times New Roman"/>
                <a:cs typeface="Times New Roman"/>
              </a:rPr>
              <a:t>to </a:t>
            </a:r>
            <a:r>
              <a:rPr lang="en-US" sz="1600" b="1" spc="-5" dirty="0">
                <a:latin typeface="Times New Roman"/>
                <a:cs typeface="Times New Roman"/>
              </a:rPr>
              <a:t>execute </a:t>
            </a:r>
            <a:r>
              <a:rPr lang="en-US" sz="1600" b="1" dirty="0">
                <a:latin typeface="Times New Roman"/>
                <a:cs typeface="Times New Roman"/>
              </a:rPr>
              <a:t>every statement in the </a:t>
            </a:r>
            <a:r>
              <a:rPr lang="en-US" sz="1600" b="1" spc="-5" dirty="0">
                <a:latin typeface="Times New Roman"/>
                <a:cs typeface="Times New Roman"/>
              </a:rPr>
              <a:t>program </a:t>
            </a:r>
            <a:r>
              <a:rPr lang="en-US" sz="1600" b="1" dirty="0">
                <a:latin typeface="Times New Roman"/>
                <a:cs typeface="Times New Roman"/>
              </a:rPr>
              <a:t>at </a:t>
            </a:r>
            <a:r>
              <a:rPr lang="en-US" sz="1600" b="1" spc="-5" dirty="0">
                <a:latin typeface="Times New Roman"/>
                <a:cs typeface="Times New Roman"/>
              </a:rPr>
              <a:t>least </a:t>
            </a:r>
            <a:r>
              <a:rPr lang="en-US" sz="1600" b="1" dirty="0">
                <a:latin typeface="Times New Roman"/>
                <a:cs typeface="Times New Roman"/>
              </a:rPr>
              <a:t>one time </a:t>
            </a:r>
            <a:r>
              <a:rPr lang="en-US" sz="1600" b="1" spc="-5" dirty="0">
                <a:latin typeface="Times New Roman"/>
                <a:cs typeface="Times New Roman"/>
              </a:rPr>
              <a:t>during</a:t>
            </a:r>
            <a:r>
              <a:rPr lang="en-US" sz="1600" b="1" spc="-15" dirty="0">
                <a:latin typeface="Times New Roman"/>
                <a:cs typeface="Times New Roman"/>
              </a:rPr>
              <a:t> </a:t>
            </a:r>
            <a:r>
              <a:rPr lang="en-US" sz="1600" b="1" spc="-5" dirty="0">
                <a:latin typeface="Times New Roman"/>
                <a:cs typeface="Times New Roman"/>
              </a:rPr>
              <a:t>testing</a:t>
            </a:r>
            <a:endParaRPr lang="en-US" sz="1600" b="1" dirty="0"/>
          </a:p>
          <a:p>
            <a:pPr marL="126365" indent="0">
              <a:lnSpc>
                <a:spcPct val="100000"/>
              </a:lnSpc>
              <a:spcBef>
                <a:spcPts val="910"/>
              </a:spcBef>
              <a:buNone/>
            </a:pPr>
            <a:r>
              <a:rPr lang="en-US" sz="2000" b="1" spc="-5" dirty="0" smtClean="0">
                <a:latin typeface="Times New Roman"/>
                <a:cs typeface="Times New Roman"/>
              </a:rPr>
              <a:t>2.1 </a:t>
            </a:r>
            <a:r>
              <a:rPr lang="en-US" sz="2000" b="1" spc="-5" dirty="0">
                <a:latin typeface="Times New Roman"/>
                <a:cs typeface="Times New Roman"/>
              </a:rPr>
              <a:t>Flow Graph</a:t>
            </a:r>
            <a:r>
              <a:rPr lang="en-US" sz="2000" b="1" spc="20" dirty="0">
                <a:latin typeface="Times New Roman"/>
                <a:cs typeface="Times New Roman"/>
              </a:rPr>
              <a:t> </a:t>
            </a:r>
            <a:r>
              <a:rPr lang="en-US" sz="2000" b="1" spc="-5" dirty="0" smtClean="0">
                <a:latin typeface="Times New Roman"/>
                <a:cs typeface="Times New Roman"/>
              </a:rPr>
              <a:t>Notation</a:t>
            </a:r>
          </a:p>
          <a:p>
            <a:pPr marL="0" indent="0">
              <a:buNone/>
            </a:pPr>
            <a:r>
              <a:rPr lang="en-US" sz="1600" dirty="0" smtClean="0"/>
              <a:t>	Before </a:t>
            </a:r>
            <a:r>
              <a:rPr lang="en-US" sz="1600" dirty="0"/>
              <a:t>the basis path method can be introduced, a simple notation for the </a:t>
            </a:r>
            <a:endParaRPr lang="en-US" sz="1600" dirty="0" smtClean="0"/>
          </a:p>
          <a:p>
            <a:pPr marL="0" indent="0">
              <a:buNone/>
            </a:pPr>
            <a:r>
              <a:rPr lang="en-US" sz="1600" dirty="0" smtClean="0"/>
              <a:t>representation </a:t>
            </a:r>
            <a:r>
              <a:rPr lang="en-US" sz="1600" dirty="0"/>
              <a:t>of </a:t>
            </a:r>
            <a:r>
              <a:rPr lang="en-US" sz="1600" b="1" dirty="0"/>
              <a:t>control flow</a:t>
            </a:r>
            <a:r>
              <a:rPr lang="en-US" sz="1600" dirty="0"/>
              <a:t>, called a flow graph (or program graph) must </a:t>
            </a:r>
            <a:r>
              <a:rPr lang="en-US" sz="1600" dirty="0" smtClean="0"/>
              <a:t>be introduced.</a:t>
            </a:r>
            <a:endParaRPr lang="en-US" sz="1600" dirty="0"/>
          </a:p>
          <a:p>
            <a:pPr marL="0" indent="0">
              <a:buNone/>
            </a:pPr>
            <a:r>
              <a:rPr lang="en-US" sz="1600" dirty="0" smtClean="0">
                <a:latin typeface="Times New Roman"/>
                <a:cs typeface="Times New Roman"/>
              </a:rPr>
              <a:t>	The </a:t>
            </a:r>
            <a:r>
              <a:rPr lang="en-US" sz="1600" dirty="0">
                <a:latin typeface="Times New Roman"/>
                <a:cs typeface="Times New Roman"/>
              </a:rPr>
              <a:t>flow </a:t>
            </a:r>
            <a:r>
              <a:rPr lang="en-US" sz="1600" spc="-5" dirty="0">
                <a:latin typeface="Times New Roman"/>
                <a:cs typeface="Times New Roman"/>
              </a:rPr>
              <a:t>graph depicts logical control </a:t>
            </a:r>
            <a:r>
              <a:rPr lang="en-US" sz="1600" dirty="0">
                <a:latin typeface="Times New Roman"/>
                <a:cs typeface="Times New Roman"/>
              </a:rPr>
              <a:t>flow using the notation </a:t>
            </a:r>
            <a:r>
              <a:rPr lang="en-US" sz="1600" spc="-5" dirty="0">
                <a:latin typeface="Times New Roman"/>
                <a:cs typeface="Times New Roman"/>
              </a:rPr>
              <a:t>illustrated in</a:t>
            </a:r>
            <a:r>
              <a:rPr lang="en-US" sz="1600" spc="160" dirty="0">
                <a:latin typeface="Times New Roman"/>
                <a:cs typeface="Times New Roman"/>
              </a:rPr>
              <a:t> </a:t>
            </a:r>
            <a:r>
              <a:rPr lang="en-US" sz="1600" spc="-5" dirty="0" smtClean="0">
                <a:latin typeface="Times New Roman"/>
                <a:cs typeface="Times New Roman"/>
              </a:rPr>
              <a:t>Figure.</a:t>
            </a:r>
            <a:endParaRPr lang="en-US" sz="1600" dirty="0">
              <a:latin typeface="Times New Roman"/>
              <a:cs typeface="Times New Roman"/>
            </a:endParaRPr>
          </a:p>
          <a:p>
            <a:pPr marL="0" indent="0" algn="just">
              <a:buNone/>
            </a:pPr>
            <a:endParaRPr lang="en-US" sz="1800" dirty="0"/>
          </a:p>
          <a:p>
            <a:endParaRPr lang="en-US" sz="1800" dirty="0"/>
          </a:p>
        </p:txBody>
      </p:sp>
    </p:spTree>
    <p:extLst>
      <p:ext uri="{BB962C8B-B14F-4D97-AF65-F5344CB8AC3E}">
        <p14:creationId xmlns:p14="http://schemas.microsoft.com/office/powerpoint/2010/main" val="224313689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a:spLocks noGrp="1"/>
          </p:cNvSpPr>
          <p:nvPr>
            <p:ph idx="1"/>
          </p:nvPr>
        </p:nvSpPr>
        <p:spPr>
          <a:xfrm>
            <a:off x="388620" y="223520"/>
            <a:ext cx="6995160" cy="276999"/>
          </a:xfrm>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77312538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390" y="4917441"/>
            <a:ext cx="6995160" cy="6861599"/>
          </a:xfrm>
        </p:spPr>
        <p:txBody>
          <a:bodyPr>
            <a:noAutofit/>
          </a:bodyPr>
          <a:lstStyle/>
          <a:p>
            <a:pPr marL="926465" marR="8890" indent="-228600" algn="just">
              <a:lnSpc>
                <a:spcPct val="110000"/>
              </a:lnSpc>
              <a:spcBef>
                <a:spcPts val="100"/>
              </a:spcBef>
              <a:buFont typeface="Symbol"/>
              <a:buChar char=""/>
              <a:tabLst>
                <a:tab pos="927100" algn="l"/>
              </a:tabLst>
            </a:pPr>
            <a:r>
              <a:rPr lang="en-US" sz="1600" dirty="0">
                <a:latin typeface="Times New Roman"/>
                <a:cs typeface="Times New Roman"/>
              </a:rPr>
              <a:t>To </a:t>
            </a:r>
            <a:r>
              <a:rPr lang="en-US" sz="1600" spc="-5" dirty="0">
                <a:latin typeface="Times New Roman"/>
                <a:cs typeface="Times New Roman"/>
              </a:rPr>
              <a:t>illustrate </a:t>
            </a:r>
            <a:r>
              <a:rPr lang="en-US" sz="1600" dirty="0">
                <a:latin typeface="Times New Roman"/>
                <a:cs typeface="Times New Roman"/>
              </a:rPr>
              <a:t>the </a:t>
            </a:r>
            <a:r>
              <a:rPr lang="en-US" sz="1600" spc="-5" dirty="0">
                <a:latin typeface="Times New Roman"/>
                <a:cs typeface="Times New Roman"/>
              </a:rPr>
              <a:t>use </a:t>
            </a:r>
            <a:r>
              <a:rPr lang="en-US" sz="1600" dirty="0">
                <a:latin typeface="Times New Roman"/>
                <a:cs typeface="Times New Roman"/>
              </a:rPr>
              <a:t>of a flow </a:t>
            </a:r>
            <a:r>
              <a:rPr lang="en-US" sz="1600" spc="-5" dirty="0">
                <a:latin typeface="Times New Roman"/>
                <a:cs typeface="Times New Roman"/>
              </a:rPr>
              <a:t>graph, consider </a:t>
            </a:r>
            <a:r>
              <a:rPr lang="en-US" sz="1600" dirty="0">
                <a:latin typeface="Times New Roman"/>
                <a:cs typeface="Times New Roman"/>
              </a:rPr>
              <a:t>the </a:t>
            </a:r>
            <a:r>
              <a:rPr lang="en-US" sz="1600" spc="-5" dirty="0">
                <a:latin typeface="Times New Roman"/>
                <a:cs typeface="Times New Roman"/>
              </a:rPr>
              <a:t>procedural design representation  </a:t>
            </a:r>
            <a:r>
              <a:rPr lang="en-US" sz="1600" dirty="0">
                <a:latin typeface="Times New Roman"/>
                <a:cs typeface="Times New Roman"/>
              </a:rPr>
              <a:t>in </a:t>
            </a:r>
            <a:r>
              <a:rPr lang="en-US" sz="1600" spc="-5" dirty="0">
                <a:latin typeface="Times New Roman"/>
                <a:cs typeface="Times New Roman"/>
              </a:rPr>
              <a:t>Figure </a:t>
            </a:r>
            <a:r>
              <a:rPr lang="en-US" sz="1600" dirty="0">
                <a:latin typeface="Times New Roman"/>
                <a:cs typeface="Times New Roman"/>
              </a:rPr>
              <a:t>23.2a . </a:t>
            </a:r>
            <a:r>
              <a:rPr lang="en-US" sz="1600" spc="-5" dirty="0">
                <a:latin typeface="Times New Roman"/>
                <a:cs typeface="Times New Roman"/>
              </a:rPr>
              <a:t>Here, </a:t>
            </a:r>
            <a:r>
              <a:rPr lang="en-US" sz="1600" dirty="0">
                <a:latin typeface="Times New Roman"/>
                <a:cs typeface="Times New Roman"/>
              </a:rPr>
              <a:t>a </a:t>
            </a:r>
            <a:r>
              <a:rPr lang="en-US" sz="1600" b="1" spc="-5" dirty="0">
                <a:latin typeface="Times New Roman"/>
                <a:cs typeface="Times New Roman"/>
              </a:rPr>
              <a:t>flowchart</a:t>
            </a:r>
            <a:r>
              <a:rPr lang="en-US" sz="1600" spc="-5" dirty="0">
                <a:latin typeface="Times New Roman"/>
                <a:cs typeface="Times New Roman"/>
              </a:rPr>
              <a:t> is used </a:t>
            </a:r>
            <a:r>
              <a:rPr lang="en-US" sz="1600" dirty="0">
                <a:latin typeface="Times New Roman"/>
                <a:cs typeface="Times New Roman"/>
              </a:rPr>
              <a:t>to depict </a:t>
            </a:r>
            <a:r>
              <a:rPr lang="en-US" sz="1600" b="1" spc="-5" dirty="0">
                <a:latin typeface="Times New Roman"/>
                <a:cs typeface="Times New Roman"/>
              </a:rPr>
              <a:t>program control</a:t>
            </a:r>
            <a:r>
              <a:rPr lang="en-US" sz="1600" b="1" spc="90" dirty="0">
                <a:latin typeface="Times New Roman"/>
                <a:cs typeface="Times New Roman"/>
              </a:rPr>
              <a:t> </a:t>
            </a:r>
            <a:r>
              <a:rPr lang="en-US" sz="1600" b="1" spc="-5" dirty="0">
                <a:latin typeface="Times New Roman"/>
                <a:cs typeface="Times New Roman"/>
              </a:rPr>
              <a:t>structure.</a:t>
            </a:r>
            <a:endParaRPr lang="en-US" sz="1600" b="1" dirty="0">
              <a:latin typeface="Times New Roman"/>
              <a:cs typeface="Times New Roman"/>
            </a:endParaRPr>
          </a:p>
          <a:p>
            <a:pPr marL="926465" indent="-229235" algn="just">
              <a:lnSpc>
                <a:spcPct val="100000"/>
              </a:lnSpc>
              <a:spcBef>
                <a:spcPts val="240"/>
              </a:spcBef>
              <a:buFont typeface="Symbol"/>
              <a:buChar char=""/>
              <a:tabLst>
                <a:tab pos="927100" algn="l"/>
              </a:tabLst>
            </a:pPr>
            <a:r>
              <a:rPr lang="en-US" sz="1600" spc="-5" dirty="0">
                <a:latin typeface="Times New Roman"/>
                <a:cs typeface="Times New Roman"/>
              </a:rPr>
              <a:t>Figure </a:t>
            </a:r>
            <a:r>
              <a:rPr lang="en-US" sz="1600" dirty="0" smtClean="0">
                <a:latin typeface="Times New Roman"/>
                <a:cs typeface="Times New Roman"/>
              </a:rPr>
              <a:t>23.2b maps </a:t>
            </a:r>
            <a:r>
              <a:rPr lang="en-US" sz="1600" dirty="0">
                <a:latin typeface="Times New Roman"/>
                <a:cs typeface="Times New Roman"/>
              </a:rPr>
              <a:t>the </a:t>
            </a:r>
            <a:r>
              <a:rPr lang="en-US" sz="1600" spc="-5" dirty="0">
                <a:latin typeface="Times New Roman"/>
                <a:cs typeface="Times New Roman"/>
              </a:rPr>
              <a:t>flowchart </a:t>
            </a:r>
            <a:r>
              <a:rPr lang="en-US" sz="1600" dirty="0">
                <a:latin typeface="Times New Roman"/>
                <a:cs typeface="Times New Roman"/>
              </a:rPr>
              <a:t>into a corresponding</a:t>
            </a:r>
            <a:r>
              <a:rPr lang="en-US" sz="1600" spc="-25" dirty="0">
                <a:latin typeface="Times New Roman"/>
                <a:cs typeface="Times New Roman"/>
              </a:rPr>
              <a:t> </a:t>
            </a:r>
            <a:r>
              <a:rPr lang="en-US" sz="1600" dirty="0">
                <a:latin typeface="Times New Roman"/>
                <a:cs typeface="Times New Roman"/>
              </a:rPr>
              <a:t>flow</a:t>
            </a:r>
          </a:p>
          <a:p>
            <a:pPr marL="926465" marR="6985" indent="-228600" algn="just">
              <a:lnSpc>
                <a:spcPct val="110000"/>
              </a:lnSpc>
              <a:spcBef>
                <a:spcPts val="85"/>
              </a:spcBef>
              <a:buFont typeface="Symbol"/>
              <a:buChar char=""/>
              <a:tabLst>
                <a:tab pos="927100" algn="l"/>
              </a:tabLst>
            </a:pPr>
            <a:r>
              <a:rPr lang="en-US" sz="1600" spc="-5" dirty="0">
                <a:latin typeface="Times New Roman"/>
                <a:cs typeface="Times New Roman"/>
              </a:rPr>
              <a:t>Referring </a:t>
            </a:r>
            <a:r>
              <a:rPr lang="en-US" sz="1600" dirty="0">
                <a:latin typeface="Times New Roman"/>
                <a:cs typeface="Times New Roman"/>
              </a:rPr>
              <a:t>to </a:t>
            </a:r>
            <a:r>
              <a:rPr lang="en-US" sz="1600" spc="-5" dirty="0">
                <a:latin typeface="Times New Roman"/>
                <a:cs typeface="Times New Roman"/>
              </a:rPr>
              <a:t>Figure </a:t>
            </a:r>
            <a:r>
              <a:rPr lang="en-US" sz="1600" dirty="0">
                <a:latin typeface="Times New Roman"/>
                <a:cs typeface="Times New Roman"/>
              </a:rPr>
              <a:t>23.2b, </a:t>
            </a:r>
            <a:r>
              <a:rPr lang="en-US" sz="1600" b="1" spc="-5" dirty="0">
                <a:latin typeface="Times New Roman"/>
                <a:cs typeface="Times New Roman"/>
              </a:rPr>
              <a:t>each </a:t>
            </a:r>
            <a:r>
              <a:rPr lang="en-US" sz="1600" b="1" dirty="0">
                <a:latin typeface="Times New Roman"/>
                <a:cs typeface="Times New Roman"/>
              </a:rPr>
              <a:t>circle</a:t>
            </a:r>
            <a:r>
              <a:rPr lang="en-US" sz="1600" dirty="0">
                <a:latin typeface="Times New Roman"/>
                <a:cs typeface="Times New Roman"/>
              </a:rPr>
              <a:t>, </a:t>
            </a:r>
            <a:r>
              <a:rPr lang="en-US" sz="1600" spc="-5" dirty="0">
                <a:latin typeface="Times New Roman"/>
                <a:cs typeface="Times New Roman"/>
              </a:rPr>
              <a:t>called </a:t>
            </a:r>
            <a:r>
              <a:rPr lang="en-US" sz="1600" b="1" dirty="0">
                <a:latin typeface="Times New Roman"/>
                <a:cs typeface="Times New Roman"/>
              </a:rPr>
              <a:t>a flow </a:t>
            </a:r>
            <a:r>
              <a:rPr lang="en-US" sz="1600" b="1" spc="-5" dirty="0">
                <a:latin typeface="Times New Roman"/>
                <a:cs typeface="Times New Roman"/>
              </a:rPr>
              <a:t>graph node</a:t>
            </a:r>
            <a:r>
              <a:rPr lang="en-US" sz="1600" spc="-5" dirty="0">
                <a:latin typeface="Times New Roman"/>
                <a:cs typeface="Times New Roman"/>
              </a:rPr>
              <a:t>, </a:t>
            </a:r>
            <a:r>
              <a:rPr lang="en-US" sz="1600" b="1" spc="-5" dirty="0">
                <a:latin typeface="Times New Roman"/>
                <a:cs typeface="Times New Roman"/>
              </a:rPr>
              <a:t>represents </a:t>
            </a:r>
            <a:r>
              <a:rPr lang="en-US" sz="1600" b="1" dirty="0">
                <a:latin typeface="Times New Roman"/>
                <a:cs typeface="Times New Roman"/>
              </a:rPr>
              <a:t>one or  more </a:t>
            </a:r>
            <a:r>
              <a:rPr lang="en-US" sz="1600" b="1" spc="-5" dirty="0">
                <a:latin typeface="Times New Roman"/>
                <a:cs typeface="Times New Roman"/>
              </a:rPr>
              <a:t>procedural</a:t>
            </a:r>
            <a:r>
              <a:rPr lang="en-US" sz="1600" b="1" spc="-15" dirty="0">
                <a:latin typeface="Times New Roman"/>
                <a:cs typeface="Times New Roman"/>
              </a:rPr>
              <a:t> </a:t>
            </a:r>
            <a:r>
              <a:rPr lang="en-US" sz="1600" b="1" dirty="0">
                <a:latin typeface="Times New Roman"/>
                <a:cs typeface="Times New Roman"/>
              </a:rPr>
              <a:t>statements.</a:t>
            </a:r>
          </a:p>
          <a:p>
            <a:pPr marL="926465" marR="8255" indent="-228600" algn="just">
              <a:lnSpc>
                <a:spcPct val="110100"/>
              </a:lnSpc>
              <a:spcBef>
                <a:spcPts val="90"/>
              </a:spcBef>
              <a:buFont typeface="Symbol"/>
              <a:buChar char=""/>
              <a:tabLst>
                <a:tab pos="927100" algn="l"/>
              </a:tabLst>
            </a:pPr>
            <a:r>
              <a:rPr lang="en-US" sz="1600" spc="-5" dirty="0">
                <a:latin typeface="Times New Roman"/>
                <a:cs typeface="Times New Roman"/>
              </a:rPr>
              <a:t>A sequence </a:t>
            </a:r>
            <a:r>
              <a:rPr lang="en-US" sz="1600" dirty="0">
                <a:latin typeface="Times New Roman"/>
                <a:cs typeface="Times New Roman"/>
              </a:rPr>
              <a:t>of </a:t>
            </a:r>
            <a:r>
              <a:rPr lang="en-US" sz="1600" spc="-5" dirty="0">
                <a:latin typeface="Times New Roman"/>
                <a:cs typeface="Times New Roman"/>
              </a:rPr>
              <a:t>process </a:t>
            </a:r>
            <a:r>
              <a:rPr lang="en-US" sz="1600" dirty="0">
                <a:latin typeface="Times New Roman"/>
                <a:cs typeface="Times New Roman"/>
              </a:rPr>
              <a:t>boxes </a:t>
            </a:r>
            <a:r>
              <a:rPr lang="en-US" sz="1600" spc="-5" dirty="0">
                <a:latin typeface="Times New Roman"/>
                <a:cs typeface="Times New Roman"/>
              </a:rPr>
              <a:t>and </a:t>
            </a:r>
            <a:r>
              <a:rPr lang="en-US" sz="1600" dirty="0">
                <a:latin typeface="Times New Roman"/>
                <a:cs typeface="Times New Roman"/>
              </a:rPr>
              <a:t>a </a:t>
            </a:r>
            <a:r>
              <a:rPr lang="en-US" sz="1600" spc="-5" dirty="0">
                <a:latin typeface="Times New Roman"/>
                <a:cs typeface="Times New Roman"/>
              </a:rPr>
              <a:t>decision </a:t>
            </a:r>
            <a:r>
              <a:rPr lang="en-US" sz="1600" dirty="0">
                <a:latin typeface="Times New Roman"/>
                <a:cs typeface="Times New Roman"/>
              </a:rPr>
              <a:t>diamond </a:t>
            </a:r>
            <a:r>
              <a:rPr lang="en-US" sz="1600" spc="-5" dirty="0">
                <a:latin typeface="Times New Roman"/>
                <a:cs typeface="Times New Roman"/>
              </a:rPr>
              <a:t>can </a:t>
            </a:r>
            <a:r>
              <a:rPr lang="en-US" sz="1600" dirty="0">
                <a:latin typeface="Times New Roman"/>
                <a:cs typeface="Times New Roman"/>
              </a:rPr>
              <a:t>map into a single </a:t>
            </a:r>
            <a:r>
              <a:rPr lang="en-US" sz="1600" spc="-5" dirty="0">
                <a:latin typeface="Times New Roman"/>
                <a:cs typeface="Times New Roman"/>
              </a:rPr>
              <a:t>node.  </a:t>
            </a:r>
            <a:r>
              <a:rPr lang="en-US" sz="1600" dirty="0">
                <a:latin typeface="Times New Roman"/>
                <a:cs typeface="Times New Roman"/>
              </a:rPr>
              <a:t>The </a:t>
            </a:r>
            <a:r>
              <a:rPr lang="en-US" sz="1600" b="1" spc="-5" dirty="0">
                <a:latin typeface="Times New Roman"/>
                <a:cs typeface="Times New Roman"/>
              </a:rPr>
              <a:t>arrows </a:t>
            </a:r>
            <a:r>
              <a:rPr lang="en-US" sz="1600" dirty="0">
                <a:latin typeface="Times New Roman"/>
                <a:cs typeface="Times New Roman"/>
              </a:rPr>
              <a:t>on the </a:t>
            </a:r>
            <a:r>
              <a:rPr lang="en-US" sz="1600" spc="-5" dirty="0">
                <a:latin typeface="Times New Roman"/>
                <a:cs typeface="Times New Roman"/>
              </a:rPr>
              <a:t>w graph, </a:t>
            </a:r>
            <a:r>
              <a:rPr lang="en-US" sz="1600" b="1" spc="-5" dirty="0">
                <a:latin typeface="Times New Roman"/>
                <a:cs typeface="Times New Roman"/>
              </a:rPr>
              <a:t>called edges </a:t>
            </a:r>
            <a:r>
              <a:rPr lang="en-US" sz="1600" b="1" dirty="0">
                <a:latin typeface="Times New Roman"/>
                <a:cs typeface="Times New Roman"/>
              </a:rPr>
              <a:t>or links,</a:t>
            </a:r>
            <a:r>
              <a:rPr lang="en-US" sz="1600" dirty="0">
                <a:latin typeface="Times New Roman"/>
                <a:cs typeface="Times New Roman"/>
              </a:rPr>
              <a:t> </a:t>
            </a:r>
            <a:r>
              <a:rPr lang="en-US" sz="1600" b="1" spc="-5" dirty="0">
                <a:latin typeface="Times New Roman"/>
                <a:cs typeface="Times New Roman"/>
              </a:rPr>
              <a:t>represent </a:t>
            </a:r>
            <a:r>
              <a:rPr lang="en-US" sz="1600" b="1" dirty="0">
                <a:latin typeface="Times New Roman"/>
                <a:cs typeface="Times New Roman"/>
              </a:rPr>
              <a:t>flow of </a:t>
            </a:r>
            <a:r>
              <a:rPr lang="en-US" sz="1600" b="1" spc="-5" dirty="0">
                <a:latin typeface="Times New Roman"/>
                <a:cs typeface="Times New Roman"/>
              </a:rPr>
              <a:t>control </a:t>
            </a:r>
            <a:r>
              <a:rPr lang="en-US" sz="1600" spc="-5" dirty="0">
                <a:latin typeface="Times New Roman"/>
                <a:cs typeface="Times New Roman"/>
              </a:rPr>
              <a:t>and are  analogous </a:t>
            </a:r>
            <a:r>
              <a:rPr lang="en-US" sz="1600" dirty="0">
                <a:latin typeface="Times New Roman"/>
                <a:cs typeface="Times New Roman"/>
              </a:rPr>
              <a:t>to </a:t>
            </a:r>
            <a:r>
              <a:rPr lang="en-US" sz="1600" spc="-5" dirty="0">
                <a:latin typeface="Times New Roman"/>
                <a:cs typeface="Times New Roman"/>
              </a:rPr>
              <a:t>flowchart</a:t>
            </a:r>
            <a:r>
              <a:rPr lang="en-US" sz="1600" dirty="0">
                <a:latin typeface="Times New Roman"/>
                <a:cs typeface="Times New Roman"/>
              </a:rPr>
              <a:t> </a:t>
            </a:r>
            <a:r>
              <a:rPr lang="en-US" sz="1600" spc="-5" dirty="0">
                <a:latin typeface="Times New Roman"/>
                <a:cs typeface="Times New Roman"/>
              </a:rPr>
              <a:t>arrows.</a:t>
            </a:r>
            <a:endParaRPr lang="en-US" sz="1600" dirty="0">
              <a:latin typeface="Times New Roman"/>
              <a:cs typeface="Times New Roman"/>
            </a:endParaRPr>
          </a:p>
          <a:p>
            <a:pPr marL="926465" marR="5080" indent="-228600" algn="just">
              <a:lnSpc>
                <a:spcPct val="110400"/>
              </a:lnSpc>
              <a:spcBef>
                <a:spcPts val="80"/>
              </a:spcBef>
              <a:buFont typeface="Symbol"/>
              <a:buChar char=""/>
              <a:tabLst>
                <a:tab pos="927100" algn="l"/>
              </a:tabLst>
            </a:pPr>
            <a:r>
              <a:rPr lang="en-US" sz="1600" spc="-5" dirty="0">
                <a:latin typeface="Times New Roman"/>
                <a:cs typeface="Times New Roman"/>
              </a:rPr>
              <a:t>An edge </a:t>
            </a:r>
            <a:r>
              <a:rPr lang="en-US" sz="1600" dirty="0">
                <a:latin typeface="Times New Roman"/>
                <a:cs typeface="Times New Roman"/>
              </a:rPr>
              <a:t>must </a:t>
            </a:r>
            <a:r>
              <a:rPr lang="en-US" sz="1600" spc="-5" dirty="0">
                <a:latin typeface="Times New Roman"/>
                <a:cs typeface="Times New Roman"/>
              </a:rPr>
              <a:t>terminate at </a:t>
            </a:r>
            <a:r>
              <a:rPr lang="en-US" sz="1600" dirty="0">
                <a:latin typeface="Times New Roman"/>
                <a:cs typeface="Times New Roman"/>
              </a:rPr>
              <a:t>a node, </a:t>
            </a:r>
            <a:r>
              <a:rPr lang="en-US" sz="1600" spc="-5" dirty="0">
                <a:latin typeface="Times New Roman"/>
                <a:cs typeface="Times New Roman"/>
              </a:rPr>
              <a:t>even </a:t>
            </a:r>
            <a:r>
              <a:rPr lang="en-US" sz="1600" dirty="0">
                <a:latin typeface="Times New Roman"/>
                <a:cs typeface="Times New Roman"/>
              </a:rPr>
              <a:t>if the node </a:t>
            </a:r>
            <a:r>
              <a:rPr lang="en-US" sz="1600" spc="-5" dirty="0">
                <a:latin typeface="Times New Roman"/>
                <a:cs typeface="Times New Roman"/>
              </a:rPr>
              <a:t>does </a:t>
            </a:r>
            <a:r>
              <a:rPr lang="en-US" sz="1600" dirty="0">
                <a:latin typeface="Times New Roman"/>
                <a:cs typeface="Times New Roman"/>
              </a:rPr>
              <a:t>not </a:t>
            </a:r>
            <a:r>
              <a:rPr lang="en-US" sz="1600" spc="-5" dirty="0">
                <a:latin typeface="Times New Roman"/>
                <a:cs typeface="Times New Roman"/>
              </a:rPr>
              <a:t>represent </a:t>
            </a:r>
            <a:r>
              <a:rPr lang="en-US" sz="1600" spc="5" dirty="0">
                <a:latin typeface="Times New Roman"/>
                <a:cs typeface="Times New Roman"/>
              </a:rPr>
              <a:t>any  </a:t>
            </a:r>
            <a:r>
              <a:rPr lang="en-US" sz="1600" spc="-5" dirty="0">
                <a:latin typeface="Times New Roman"/>
                <a:cs typeface="Times New Roman"/>
              </a:rPr>
              <a:t>procedural statements (e.g., </a:t>
            </a:r>
            <a:r>
              <a:rPr lang="en-US" sz="1600" dirty="0">
                <a:latin typeface="Times New Roman"/>
                <a:cs typeface="Times New Roman"/>
              </a:rPr>
              <a:t>see the flow </a:t>
            </a:r>
            <a:r>
              <a:rPr lang="en-US" sz="1600" spc="-5" dirty="0">
                <a:latin typeface="Times New Roman"/>
                <a:cs typeface="Times New Roman"/>
              </a:rPr>
              <a:t>graph symbol </a:t>
            </a:r>
            <a:r>
              <a:rPr lang="en-US" sz="1600" dirty="0">
                <a:latin typeface="Times New Roman"/>
                <a:cs typeface="Times New Roman"/>
              </a:rPr>
              <a:t>for the if-then-else  </a:t>
            </a:r>
            <a:r>
              <a:rPr lang="en-US" sz="1600" spc="-5" dirty="0">
                <a:latin typeface="Times New Roman"/>
                <a:cs typeface="Times New Roman"/>
              </a:rPr>
              <a:t>construct)</a:t>
            </a:r>
            <a:endParaRPr lang="en-US" sz="1600" dirty="0">
              <a:latin typeface="Times New Roman"/>
              <a:cs typeface="Times New Roman"/>
            </a:endParaRPr>
          </a:p>
          <a:p>
            <a:pPr marL="926465" marR="10795" indent="-228600" algn="just">
              <a:lnSpc>
                <a:spcPct val="110800"/>
              </a:lnSpc>
              <a:spcBef>
                <a:spcPts val="75"/>
              </a:spcBef>
              <a:buFont typeface="Symbol"/>
              <a:buChar char=""/>
              <a:tabLst>
                <a:tab pos="927100" algn="l"/>
              </a:tabLst>
            </a:pPr>
            <a:r>
              <a:rPr lang="en-US" sz="1600" b="1" spc="-5" dirty="0">
                <a:latin typeface="Times New Roman"/>
                <a:cs typeface="Times New Roman"/>
              </a:rPr>
              <a:t>Areas </a:t>
            </a:r>
            <a:r>
              <a:rPr lang="en-US" sz="1600" b="1" dirty="0">
                <a:latin typeface="Times New Roman"/>
                <a:cs typeface="Times New Roman"/>
              </a:rPr>
              <a:t>bounded </a:t>
            </a:r>
            <a:r>
              <a:rPr lang="en-US" sz="1600" b="1" spc="10" dirty="0">
                <a:latin typeface="Times New Roman"/>
                <a:cs typeface="Times New Roman"/>
              </a:rPr>
              <a:t>by </a:t>
            </a:r>
            <a:r>
              <a:rPr lang="en-US" sz="1600" b="1" spc="-5" dirty="0">
                <a:latin typeface="Times New Roman"/>
                <a:cs typeface="Times New Roman"/>
              </a:rPr>
              <a:t>edges and nodes</a:t>
            </a:r>
            <a:r>
              <a:rPr lang="en-US" sz="1600" spc="-5" dirty="0">
                <a:latin typeface="Times New Roman"/>
                <a:cs typeface="Times New Roman"/>
              </a:rPr>
              <a:t> </a:t>
            </a:r>
            <a:r>
              <a:rPr lang="en-US" sz="1600" dirty="0">
                <a:latin typeface="Times New Roman"/>
                <a:cs typeface="Times New Roman"/>
              </a:rPr>
              <a:t>are </a:t>
            </a:r>
            <a:r>
              <a:rPr lang="en-US" sz="1600" spc="-5" dirty="0">
                <a:latin typeface="Times New Roman"/>
                <a:cs typeface="Times New Roman"/>
              </a:rPr>
              <a:t>called </a:t>
            </a:r>
            <a:r>
              <a:rPr lang="en-US" sz="1600" b="1" spc="-5" dirty="0">
                <a:latin typeface="Times New Roman"/>
                <a:cs typeface="Times New Roman"/>
              </a:rPr>
              <a:t>regions.</a:t>
            </a:r>
            <a:r>
              <a:rPr lang="en-US" sz="1600" spc="-5" dirty="0">
                <a:latin typeface="Times New Roman"/>
                <a:cs typeface="Times New Roman"/>
              </a:rPr>
              <a:t> </a:t>
            </a:r>
            <a:r>
              <a:rPr lang="en-US" sz="1600" dirty="0">
                <a:latin typeface="Times New Roman"/>
                <a:cs typeface="Times New Roman"/>
              </a:rPr>
              <a:t>When </a:t>
            </a:r>
            <a:r>
              <a:rPr lang="en-US" sz="1600" spc="-5" dirty="0">
                <a:latin typeface="Times New Roman"/>
                <a:cs typeface="Times New Roman"/>
              </a:rPr>
              <a:t>counting regions, we  </a:t>
            </a:r>
            <a:r>
              <a:rPr lang="en-US" sz="1600" dirty="0">
                <a:latin typeface="Times New Roman"/>
                <a:cs typeface="Times New Roman"/>
              </a:rPr>
              <a:t>include the </a:t>
            </a:r>
            <a:r>
              <a:rPr lang="en-US" sz="1600" spc="-5" dirty="0">
                <a:latin typeface="Times New Roman"/>
                <a:cs typeface="Times New Roman"/>
              </a:rPr>
              <a:t>area </a:t>
            </a:r>
            <a:r>
              <a:rPr lang="en-US" sz="1600" dirty="0">
                <a:latin typeface="Times New Roman"/>
                <a:cs typeface="Times New Roman"/>
              </a:rPr>
              <a:t>outside the </a:t>
            </a:r>
            <a:r>
              <a:rPr lang="en-US" sz="1600" spc="-5" dirty="0">
                <a:latin typeface="Times New Roman"/>
                <a:cs typeface="Times New Roman"/>
              </a:rPr>
              <a:t>graph as </a:t>
            </a:r>
            <a:r>
              <a:rPr lang="en-US" sz="1600" dirty="0">
                <a:latin typeface="Times New Roman"/>
                <a:cs typeface="Times New Roman"/>
              </a:rPr>
              <a:t>a</a:t>
            </a:r>
            <a:r>
              <a:rPr lang="en-US" sz="1600" spc="-5" dirty="0">
                <a:latin typeface="Times New Roman"/>
                <a:cs typeface="Times New Roman"/>
              </a:rPr>
              <a:t> region</a:t>
            </a:r>
            <a:r>
              <a:rPr lang="en-US" sz="1600" spc="-5" dirty="0" smtClean="0">
                <a:latin typeface="Times New Roman"/>
                <a:cs typeface="Times New Roman"/>
              </a:rPr>
              <a:t>.</a:t>
            </a:r>
            <a:endParaRPr lang="en-US" sz="1600" dirty="0">
              <a:latin typeface="Times New Roman"/>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99" y="2493647"/>
            <a:ext cx="6128861" cy="231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051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17</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0618"/>
            <a:ext cx="5970270" cy="7957820"/>
          </a:xfrm>
          <a:prstGeom prst="rect">
            <a:avLst/>
          </a:prstGeom>
        </p:spPr>
        <p:txBody>
          <a:bodyPr vert="horz" wrap="square" lIns="0" tIns="12700" rIns="0" bIns="0" rtlCol="0">
            <a:spAutoFit/>
          </a:bodyPr>
          <a:lstStyle/>
          <a:p>
            <a:pPr marL="469265" marR="9525" indent="-228600">
              <a:lnSpc>
                <a:spcPct val="110000"/>
              </a:lnSpc>
              <a:spcBef>
                <a:spcPts val="100"/>
              </a:spcBef>
              <a:buFont typeface="Symbol"/>
              <a:buChar char=""/>
              <a:tabLst>
                <a:tab pos="469265" algn="l"/>
                <a:tab pos="469900" algn="l"/>
              </a:tabLst>
            </a:pPr>
            <a:r>
              <a:rPr sz="1200" i="1" spc="-5" dirty="0">
                <a:latin typeface="Times New Roman"/>
                <a:cs typeface="Times New Roman"/>
              </a:rPr>
              <a:t>Security </a:t>
            </a:r>
            <a:r>
              <a:rPr sz="1200" i="1" dirty="0">
                <a:latin typeface="Times New Roman"/>
                <a:cs typeface="Times New Roman"/>
              </a:rPr>
              <a:t>testing </a:t>
            </a:r>
            <a:r>
              <a:rPr sz="1200" dirty="0">
                <a:latin typeface="Times New Roman"/>
                <a:cs typeface="Times New Roman"/>
              </a:rPr>
              <a:t>. </a:t>
            </a:r>
            <a:r>
              <a:rPr sz="1200" spc="-5" dirty="0">
                <a:latin typeface="Times New Roman"/>
                <a:cs typeface="Times New Roman"/>
              </a:rPr>
              <a:t>Testers ensure </a:t>
            </a:r>
            <a:r>
              <a:rPr sz="1200" dirty="0">
                <a:latin typeface="Times New Roman"/>
                <a:cs typeface="Times New Roman"/>
              </a:rPr>
              <a:t>that the </a:t>
            </a:r>
            <a:r>
              <a:rPr sz="1200" spc="-5" dirty="0">
                <a:latin typeface="Times New Roman"/>
                <a:cs typeface="Times New Roman"/>
              </a:rPr>
              <a:t>MobileApp does </a:t>
            </a:r>
            <a:r>
              <a:rPr sz="1200" dirty="0">
                <a:latin typeface="Times New Roman"/>
                <a:cs typeface="Times New Roman"/>
              </a:rPr>
              <a:t>not </a:t>
            </a:r>
            <a:r>
              <a:rPr sz="1200" spc="-5" dirty="0">
                <a:latin typeface="Times New Roman"/>
                <a:cs typeface="Times New Roman"/>
              </a:rPr>
              <a:t>compromise </a:t>
            </a:r>
            <a:r>
              <a:rPr sz="1200" dirty="0">
                <a:latin typeface="Times New Roman"/>
                <a:cs typeface="Times New Roman"/>
              </a:rPr>
              <a:t>the privacy </a:t>
            </a:r>
            <a:r>
              <a:rPr sz="1200" spc="5" dirty="0">
                <a:latin typeface="Times New Roman"/>
                <a:cs typeface="Times New Roman"/>
              </a:rPr>
              <a:t>or </a:t>
            </a:r>
            <a:r>
              <a:rPr sz="1200" spc="310" dirty="0">
                <a:latin typeface="Times New Roman"/>
                <a:cs typeface="Times New Roman"/>
              </a:rPr>
              <a:t> </a:t>
            </a:r>
            <a:r>
              <a:rPr sz="1200" dirty="0">
                <a:latin typeface="Times New Roman"/>
                <a:cs typeface="Times New Roman"/>
              </a:rPr>
              <a:t>security </a:t>
            </a:r>
            <a:r>
              <a:rPr sz="1200" spc="-5" dirty="0">
                <a:latin typeface="Times New Roman"/>
                <a:cs typeface="Times New Roman"/>
              </a:rPr>
              <a:t>requirements </a:t>
            </a:r>
            <a:r>
              <a:rPr sz="1200" dirty="0">
                <a:latin typeface="Times New Roman"/>
                <a:cs typeface="Times New Roman"/>
              </a:rPr>
              <a:t>of </a:t>
            </a:r>
            <a:r>
              <a:rPr sz="1200" spc="-5" dirty="0">
                <a:latin typeface="Times New Roman"/>
                <a:cs typeface="Times New Roman"/>
              </a:rPr>
              <a:t>its</a:t>
            </a:r>
            <a:r>
              <a:rPr sz="1200" spc="-20" dirty="0">
                <a:latin typeface="Times New Roman"/>
                <a:cs typeface="Times New Roman"/>
              </a:rPr>
              <a:t> </a:t>
            </a:r>
            <a:r>
              <a:rPr sz="1200" spc="-5" dirty="0">
                <a:latin typeface="Times New Roman"/>
                <a:cs typeface="Times New Roman"/>
              </a:rPr>
              <a:t>users.</a:t>
            </a:r>
            <a:endParaRPr sz="1200" dirty="0">
              <a:latin typeface="Times New Roman"/>
              <a:cs typeface="Times New Roman"/>
            </a:endParaRPr>
          </a:p>
          <a:p>
            <a:pPr marL="469265" marR="6985" indent="-228600">
              <a:lnSpc>
                <a:spcPct val="110000"/>
              </a:lnSpc>
              <a:spcBef>
                <a:spcPts val="95"/>
              </a:spcBef>
              <a:buFont typeface="Symbol"/>
              <a:buChar char=""/>
              <a:tabLst>
                <a:tab pos="469265" algn="l"/>
                <a:tab pos="469900" algn="l"/>
              </a:tabLst>
            </a:pPr>
            <a:r>
              <a:rPr sz="1200" i="1" spc="-5" dirty="0">
                <a:latin typeface="Times New Roman"/>
                <a:cs typeface="Times New Roman"/>
              </a:rPr>
              <a:t>Testing-in-the-wild </a:t>
            </a:r>
            <a:r>
              <a:rPr sz="1200" dirty="0">
                <a:latin typeface="Times New Roman"/>
                <a:cs typeface="Times New Roman"/>
              </a:rPr>
              <a:t>. The </a:t>
            </a:r>
            <a:r>
              <a:rPr sz="1200" spc="-5" dirty="0">
                <a:latin typeface="Times New Roman"/>
                <a:cs typeface="Times New Roman"/>
              </a:rPr>
              <a:t>app is tested under </a:t>
            </a:r>
            <a:r>
              <a:rPr sz="1200" dirty="0">
                <a:latin typeface="Times New Roman"/>
                <a:cs typeface="Times New Roman"/>
              </a:rPr>
              <a:t>realistic </a:t>
            </a:r>
            <a:r>
              <a:rPr sz="1200" spc="-5" dirty="0">
                <a:latin typeface="Times New Roman"/>
                <a:cs typeface="Times New Roman"/>
              </a:rPr>
              <a:t>conditions </a:t>
            </a:r>
            <a:r>
              <a:rPr sz="1200" dirty="0">
                <a:latin typeface="Times New Roman"/>
                <a:cs typeface="Times New Roman"/>
              </a:rPr>
              <a:t>on </a:t>
            </a:r>
            <a:r>
              <a:rPr sz="1200" spc="-5" dirty="0">
                <a:latin typeface="Times New Roman"/>
                <a:cs typeface="Times New Roman"/>
              </a:rPr>
              <a:t>actual user devices </a:t>
            </a:r>
            <a:r>
              <a:rPr sz="1200" dirty="0">
                <a:latin typeface="Times New Roman"/>
                <a:cs typeface="Times New Roman"/>
              </a:rPr>
              <a:t>in  a variety of networking environments </a:t>
            </a:r>
            <a:r>
              <a:rPr sz="1200" spc="-5" dirty="0">
                <a:latin typeface="Times New Roman"/>
                <a:cs typeface="Times New Roman"/>
              </a:rPr>
              <a:t>around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globe.</a:t>
            </a:r>
            <a:endParaRPr sz="1200" dirty="0">
              <a:latin typeface="Times New Roman"/>
              <a:cs typeface="Times New Roman"/>
            </a:endParaRPr>
          </a:p>
          <a:p>
            <a:pPr marL="469265" marR="5715" indent="-228600">
              <a:lnSpc>
                <a:spcPct val="110800"/>
              </a:lnSpc>
              <a:spcBef>
                <a:spcPts val="70"/>
              </a:spcBef>
              <a:buFont typeface="Symbol"/>
              <a:buChar char=""/>
              <a:tabLst>
                <a:tab pos="469265" algn="l"/>
                <a:tab pos="469900" algn="l"/>
              </a:tabLst>
            </a:pPr>
            <a:r>
              <a:rPr sz="1200" spc="-5" dirty="0">
                <a:latin typeface="Times New Roman"/>
                <a:cs typeface="Times New Roman"/>
              </a:rPr>
              <a:t>Certification</a:t>
            </a:r>
            <a:r>
              <a:rPr sz="1200" spc="-35" dirty="0">
                <a:latin typeface="Times New Roman"/>
                <a:cs typeface="Times New Roman"/>
              </a:rPr>
              <a:t> </a:t>
            </a:r>
            <a:r>
              <a:rPr sz="1200" spc="-5" dirty="0">
                <a:latin typeface="Times New Roman"/>
                <a:cs typeface="Times New Roman"/>
              </a:rPr>
              <a:t>testing.</a:t>
            </a:r>
            <a:r>
              <a:rPr sz="1200" spc="-30" dirty="0">
                <a:latin typeface="Times New Roman"/>
                <a:cs typeface="Times New Roman"/>
              </a:rPr>
              <a:t> </a:t>
            </a:r>
            <a:r>
              <a:rPr sz="1200" spc="-5" dirty="0">
                <a:latin typeface="Times New Roman"/>
                <a:cs typeface="Times New Roman"/>
              </a:rPr>
              <a:t>Testers</a:t>
            </a:r>
            <a:r>
              <a:rPr sz="1200" spc="-25" dirty="0">
                <a:latin typeface="Times New Roman"/>
                <a:cs typeface="Times New Roman"/>
              </a:rPr>
              <a:t> </a:t>
            </a:r>
            <a:r>
              <a:rPr sz="1200" dirty="0">
                <a:latin typeface="Times New Roman"/>
                <a:cs typeface="Times New Roman"/>
              </a:rPr>
              <a:t>ensure</a:t>
            </a:r>
            <a:r>
              <a:rPr sz="1200" spc="-3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MobileApp</a:t>
            </a:r>
            <a:r>
              <a:rPr sz="1200" spc="-30" dirty="0">
                <a:latin typeface="Times New Roman"/>
                <a:cs typeface="Times New Roman"/>
              </a:rPr>
              <a:t> </a:t>
            </a:r>
            <a:r>
              <a:rPr sz="1200" spc="-5" dirty="0">
                <a:latin typeface="Times New Roman"/>
                <a:cs typeface="Times New Roman"/>
              </a:rPr>
              <a:t>meets</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standards</a:t>
            </a:r>
            <a:r>
              <a:rPr sz="1200" spc="-20" dirty="0">
                <a:latin typeface="Times New Roman"/>
                <a:cs typeface="Times New Roman"/>
              </a:rPr>
              <a:t> </a:t>
            </a:r>
            <a:r>
              <a:rPr sz="1200" spc="-5" dirty="0">
                <a:latin typeface="Times New Roman"/>
                <a:cs typeface="Times New Roman"/>
              </a:rPr>
              <a:t>established</a:t>
            </a:r>
            <a:r>
              <a:rPr sz="1200" spc="-30" dirty="0">
                <a:latin typeface="Times New Roman"/>
                <a:cs typeface="Times New Roman"/>
              </a:rPr>
              <a:t>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app stores </a:t>
            </a:r>
            <a:r>
              <a:rPr sz="1200" dirty="0">
                <a:latin typeface="Times New Roman"/>
                <a:cs typeface="Times New Roman"/>
              </a:rPr>
              <a:t>that will distribute it.</a:t>
            </a:r>
          </a:p>
          <a:p>
            <a:pPr>
              <a:lnSpc>
                <a:spcPct val="100000"/>
              </a:lnSpc>
              <a:spcBef>
                <a:spcPts val="30"/>
              </a:spcBef>
              <a:buFont typeface="Symbol"/>
              <a:buChar char=""/>
            </a:pPr>
            <a:endParaRPr sz="1500" dirty="0">
              <a:latin typeface="Times New Roman"/>
              <a:cs typeface="Times New Roman"/>
            </a:endParaRPr>
          </a:p>
          <a:p>
            <a:pPr marL="12700" algn="just">
              <a:lnSpc>
                <a:spcPct val="100000"/>
              </a:lnSpc>
            </a:pPr>
            <a:r>
              <a:rPr sz="1200" b="1" u="heavy" spc="-5" dirty="0">
                <a:uFill>
                  <a:solidFill>
                    <a:srgbClr val="000000"/>
                  </a:solidFill>
                </a:uFill>
                <a:latin typeface="Times New Roman"/>
                <a:cs typeface="Times New Roman"/>
              </a:rPr>
              <a:t>C .VALIDATION</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endParaRPr sz="1200" dirty="0">
              <a:latin typeface="Times New Roman"/>
              <a:cs typeface="Times New Roman"/>
            </a:endParaRPr>
          </a:p>
          <a:p>
            <a:pPr marL="469265" marR="42545" indent="-228600" algn="just">
              <a:lnSpc>
                <a:spcPct val="110800"/>
              </a:lnSpc>
              <a:spcBef>
                <a:spcPts val="650"/>
              </a:spcBef>
              <a:buFont typeface="Symbol"/>
              <a:buChar char=""/>
              <a:tabLst>
                <a:tab pos="469900" algn="l"/>
              </a:tabLst>
            </a:pPr>
            <a:r>
              <a:rPr sz="1200" dirty="0">
                <a:latin typeface="Times New Roman"/>
                <a:cs typeface="Times New Roman"/>
              </a:rPr>
              <a:t>The </a:t>
            </a:r>
            <a:r>
              <a:rPr sz="1200" spc="-5" dirty="0">
                <a:latin typeface="Times New Roman"/>
                <a:cs typeface="Times New Roman"/>
              </a:rPr>
              <a:t>process </a:t>
            </a:r>
            <a:r>
              <a:rPr sz="1200" dirty="0">
                <a:latin typeface="Times New Roman"/>
                <a:cs typeface="Times New Roman"/>
              </a:rPr>
              <a:t>of evaluating software during the development </a:t>
            </a:r>
            <a:r>
              <a:rPr sz="1200" spc="-5" dirty="0">
                <a:latin typeface="Times New Roman"/>
                <a:cs typeface="Times New Roman"/>
              </a:rPr>
              <a:t>process </a:t>
            </a:r>
            <a:r>
              <a:rPr sz="1200" dirty="0">
                <a:latin typeface="Times New Roman"/>
                <a:cs typeface="Times New Roman"/>
              </a:rPr>
              <a:t>or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end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development process </a:t>
            </a:r>
            <a:r>
              <a:rPr sz="1200" dirty="0">
                <a:latin typeface="Times New Roman"/>
                <a:cs typeface="Times New Roman"/>
              </a:rPr>
              <a:t>to </a:t>
            </a:r>
            <a:r>
              <a:rPr sz="1200" spc="-5" dirty="0">
                <a:latin typeface="Times New Roman"/>
                <a:cs typeface="Times New Roman"/>
              </a:rPr>
              <a:t>determine whether </a:t>
            </a:r>
            <a:r>
              <a:rPr sz="1200" dirty="0">
                <a:latin typeface="Times New Roman"/>
                <a:cs typeface="Times New Roman"/>
              </a:rPr>
              <a:t>it satisfies </a:t>
            </a:r>
            <a:r>
              <a:rPr sz="1200" spc="-5" dirty="0">
                <a:latin typeface="Times New Roman"/>
                <a:cs typeface="Times New Roman"/>
              </a:rPr>
              <a:t>specified business</a:t>
            </a:r>
            <a:r>
              <a:rPr sz="1200" spc="80" dirty="0">
                <a:latin typeface="Times New Roman"/>
                <a:cs typeface="Times New Roman"/>
              </a:rPr>
              <a:t> </a:t>
            </a:r>
            <a:r>
              <a:rPr sz="1200" dirty="0">
                <a:latin typeface="Times New Roman"/>
                <a:cs typeface="Times New Roman"/>
              </a:rPr>
              <a:t>requirements.</a:t>
            </a:r>
          </a:p>
          <a:p>
            <a:pPr marL="469265" marR="36195" indent="-228600" algn="just">
              <a:lnSpc>
                <a:spcPct val="110400"/>
              </a:lnSpc>
              <a:spcBef>
                <a:spcPts val="680"/>
              </a:spcBef>
              <a:buFont typeface="Symbol"/>
              <a:buChar char=""/>
              <a:tabLst>
                <a:tab pos="469900" algn="l"/>
              </a:tabLst>
            </a:pPr>
            <a:r>
              <a:rPr sz="1200" spc="-5" dirty="0">
                <a:latin typeface="Times New Roman"/>
                <a:cs typeface="Times New Roman"/>
              </a:rPr>
              <a:t>Validation</a:t>
            </a:r>
            <a:r>
              <a:rPr sz="1200" spc="-25" dirty="0">
                <a:latin typeface="Times New Roman"/>
                <a:cs typeface="Times New Roman"/>
              </a:rPr>
              <a:t> </a:t>
            </a:r>
            <a:r>
              <a:rPr sz="1200" spc="-5" dirty="0">
                <a:latin typeface="Times New Roman"/>
                <a:cs typeface="Times New Roman"/>
              </a:rPr>
              <a:t>Testing</a:t>
            </a:r>
            <a:r>
              <a:rPr sz="1200" spc="-40" dirty="0">
                <a:latin typeface="Times New Roman"/>
                <a:cs typeface="Times New Roman"/>
              </a:rPr>
              <a:t> </a:t>
            </a:r>
            <a:r>
              <a:rPr sz="1200" dirty="0">
                <a:latin typeface="Times New Roman"/>
                <a:cs typeface="Times New Roman"/>
              </a:rPr>
              <a:t>ensures</a:t>
            </a:r>
            <a:r>
              <a:rPr sz="1200" spc="-2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product</a:t>
            </a:r>
            <a:r>
              <a:rPr sz="1200" spc="-25" dirty="0">
                <a:latin typeface="Times New Roman"/>
                <a:cs typeface="Times New Roman"/>
              </a:rPr>
              <a:t> </a:t>
            </a:r>
            <a:r>
              <a:rPr sz="1200" dirty="0">
                <a:latin typeface="Times New Roman"/>
                <a:cs typeface="Times New Roman"/>
              </a:rPr>
              <a:t>actually</a:t>
            </a:r>
            <a:r>
              <a:rPr sz="1200" spc="-30" dirty="0">
                <a:latin typeface="Times New Roman"/>
                <a:cs typeface="Times New Roman"/>
              </a:rPr>
              <a:t> </a:t>
            </a:r>
            <a:r>
              <a:rPr sz="1200" dirty="0">
                <a:latin typeface="Times New Roman"/>
                <a:cs typeface="Times New Roman"/>
              </a:rPr>
              <a:t>meets</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client's</a:t>
            </a:r>
            <a:r>
              <a:rPr sz="1200" spc="-25" dirty="0">
                <a:latin typeface="Times New Roman"/>
                <a:cs typeface="Times New Roman"/>
              </a:rPr>
              <a:t> </a:t>
            </a:r>
            <a:r>
              <a:rPr sz="1200" dirty="0">
                <a:latin typeface="Times New Roman"/>
                <a:cs typeface="Times New Roman"/>
              </a:rPr>
              <a:t>needs.</a:t>
            </a:r>
            <a:r>
              <a:rPr sz="1200" spc="-10" dirty="0">
                <a:latin typeface="Times New Roman"/>
                <a:cs typeface="Times New Roman"/>
              </a:rPr>
              <a:t> </a:t>
            </a:r>
            <a:r>
              <a:rPr sz="1200" spc="-15" dirty="0">
                <a:latin typeface="Times New Roman"/>
                <a:cs typeface="Times New Roman"/>
              </a:rPr>
              <a:t>It</a:t>
            </a:r>
            <a:r>
              <a:rPr sz="1200" spc="-25" dirty="0">
                <a:latin typeface="Times New Roman"/>
                <a:cs typeface="Times New Roman"/>
              </a:rPr>
              <a:t> </a:t>
            </a:r>
            <a:r>
              <a:rPr sz="1200" dirty="0">
                <a:latin typeface="Times New Roman"/>
                <a:cs typeface="Times New Roman"/>
              </a:rPr>
              <a:t>can </a:t>
            </a:r>
            <a:r>
              <a:rPr sz="1200" spc="-5" dirty="0">
                <a:latin typeface="Times New Roman"/>
                <a:cs typeface="Times New Roman"/>
              </a:rPr>
              <a:t>also</a:t>
            </a:r>
            <a:r>
              <a:rPr sz="1200" spc="-25" dirty="0">
                <a:latin typeface="Times New Roman"/>
                <a:cs typeface="Times New Roman"/>
              </a:rPr>
              <a:t> </a:t>
            </a:r>
            <a:r>
              <a:rPr sz="1200" dirty="0">
                <a:latin typeface="Times New Roman"/>
                <a:cs typeface="Times New Roman"/>
              </a:rPr>
              <a:t>be  </a:t>
            </a:r>
            <a:r>
              <a:rPr sz="1200" spc="-5" dirty="0">
                <a:latin typeface="Times New Roman"/>
                <a:cs typeface="Times New Roman"/>
              </a:rPr>
              <a:t>defined as </a:t>
            </a:r>
            <a:r>
              <a:rPr sz="1200" dirty="0">
                <a:latin typeface="Times New Roman"/>
                <a:cs typeface="Times New Roman"/>
              </a:rPr>
              <a:t>to </a:t>
            </a:r>
            <a:r>
              <a:rPr sz="1200" spc="-5" dirty="0">
                <a:latin typeface="Times New Roman"/>
                <a:cs typeface="Times New Roman"/>
              </a:rPr>
              <a:t>demonstrate </a:t>
            </a:r>
            <a:r>
              <a:rPr sz="1200" dirty="0">
                <a:latin typeface="Times New Roman"/>
                <a:cs typeface="Times New Roman"/>
              </a:rPr>
              <a:t>that the </a:t>
            </a:r>
            <a:r>
              <a:rPr sz="1200" spc="-5" dirty="0">
                <a:latin typeface="Times New Roman"/>
                <a:cs typeface="Times New Roman"/>
              </a:rPr>
              <a:t>product fulfills its intended use when deployed </a:t>
            </a:r>
            <a:r>
              <a:rPr sz="1200" dirty="0">
                <a:latin typeface="Times New Roman"/>
                <a:cs typeface="Times New Roman"/>
              </a:rPr>
              <a:t>on  </a:t>
            </a:r>
            <a:r>
              <a:rPr sz="1200" spc="-5" dirty="0">
                <a:latin typeface="Times New Roman"/>
                <a:cs typeface="Times New Roman"/>
              </a:rPr>
              <a:t>appropriate</a:t>
            </a:r>
            <a:r>
              <a:rPr sz="1200" dirty="0">
                <a:latin typeface="Times New Roman"/>
                <a:cs typeface="Times New Roman"/>
              </a:rPr>
              <a:t> </a:t>
            </a:r>
            <a:r>
              <a:rPr sz="1200" spc="-5" dirty="0">
                <a:latin typeface="Times New Roman"/>
                <a:cs typeface="Times New Roman"/>
              </a:rPr>
              <a:t>environment</a:t>
            </a:r>
            <a:r>
              <a:rPr sz="1200" spc="-5" dirty="0">
                <a:latin typeface="Arial"/>
                <a:cs typeface="Arial"/>
              </a:rPr>
              <a:t>.</a:t>
            </a:r>
            <a:endParaRPr sz="1200" dirty="0">
              <a:latin typeface="Arial"/>
              <a:cs typeface="Arial"/>
            </a:endParaRPr>
          </a:p>
          <a:p>
            <a:pPr marL="469265" marR="5080" indent="-228600" algn="just">
              <a:lnSpc>
                <a:spcPct val="110400"/>
              </a:lnSpc>
              <a:spcBef>
                <a:spcPts val="75"/>
              </a:spcBef>
              <a:buFont typeface="Symbol"/>
              <a:buChar char=""/>
              <a:tabLst>
                <a:tab pos="469900" algn="l"/>
              </a:tabLst>
            </a:pPr>
            <a:r>
              <a:rPr sz="1200" spc="-5" dirty="0">
                <a:latin typeface="Times New Roman"/>
                <a:cs typeface="Times New Roman"/>
              </a:rPr>
              <a:t>Validation </a:t>
            </a:r>
            <a:r>
              <a:rPr sz="1200" dirty="0">
                <a:latin typeface="Times New Roman"/>
                <a:cs typeface="Times New Roman"/>
              </a:rPr>
              <a:t>testing begins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culmination </a:t>
            </a:r>
            <a:r>
              <a:rPr sz="1200" dirty="0">
                <a:latin typeface="Times New Roman"/>
                <a:cs typeface="Times New Roman"/>
              </a:rPr>
              <a:t>of </a:t>
            </a:r>
            <a:r>
              <a:rPr sz="1200" spc="-5" dirty="0">
                <a:latin typeface="Times New Roman"/>
                <a:cs typeface="Times New Roman"/>
              </a:rPr>
              <a:t>integration testing, when </a:t>
            </a:r>
            <a:r>
              <a:rPr sz="1200" dirty="0">
                <a:latin typeface="Times New Roman"/>
                <a:cs typeface="Times New Roman"/>
              </a:rPr>
              <a:t>individual  </a:t>
            </a:r>
            <a:r>
              <a:rPr sz="1200" spc="-5" dirty="0">
                <a:latin typeface="Times New Roman"/>
                <a:cs typeface="Times New Roman"/>
              </a:rPr>
              <a:t>components have been </a:t>
            </a:r>
            <a:r>
              <a:rPr sz="1200" dirty="0">
                <a:latin typeface="Times New Roman"/>
                <a:cs typeface="Times New Roman"/>
              </a:rPr>
              <a:t>exercised, the software </a:t>
            </a:r>
            <a:r>
              <a:rPr sz="1200" spc="-5" dirty="0">
                <a:latin typeface="Times New Roman"/>
                <a:cs typeface="Times New Roman"/>
              </a:rPr>
              <a:t>is </a:t>
            </a:r>
            <a:r>
              <a:rPr sz="1200" dirty="0">
                <a:latin typeface="Times New Roman"/>
                <a:cs typeface="Times New Roman"/>
              </a:rPr>
              <a:t>completely </a:t>
            </a:r>
            <a:r>
              <a:rPr sz="1200" spc="-5" dirty="0">
                <a:latin typeface="Times New Roman"/>
                <a:cs typeface="Times New Roman"/>
              </a:rPr>
              <a:t>assembled as </a:t>
            </a:r>
            <a:r>
              <a:rPr sz="1200" dirty="0">
                <a:latin typeface="Times New Roman"/>
                <a:cs typeface="Times New Roman"/>
              </a:rPr>
              <a:t>a </a:t>
            </a:r>
            <a:r>
              <a:rPr sz="1200" spc="-5" dirty="0">
                <a:latin typeface="Times New Roman"/>
                <a:cs typeface="Times New Roman"/>
              </a:rPr>
              <a:t>package, and  interfacing errors </a:t>
            </a:r>
            <a:r>
              <a:rPr sz="1200" dirty="0">
                <a:latin typeface="Times New Roman"/>
                <a:cs typeface="Times New Roman"/>
              </a:rPr>
              <a:t>have been </a:t>
            </a:r>
            <a:r>
              <a:rPr sz="1200" spc="-5" dirty="0">
                <a:latin typeface="Times New Roman"/>
                <a:cs typeface="Times New Roman"/>
              </a:rPr>
              <a:t>uncovered and corrected. At thevalidation </a:t>
            </a:r>
            <a:r>
              <a:rPr sz="1200" dirty="0">
                <a:latin typeface="Times New Roman"/>
                <a:cs typeface="Times New Roman"/>
              </a:rPr>
              <a:t>or </a:t>
            </a:r>
            <a:r>
              <a:rPr sz="1200" spc="-5" dirty="0">
                <a:latin typeface="Times New Roman"/>
                <a:cs typeface="Times New Roman"/>
              </a:rPr>
              <a:t>system level,</a:t>
            </a:r>
            <a:r>
              <a:rPr sz="1200" spc="-140" dirty="0">
                <a:latin typeface="Times New Roman"/>
                <a:cs typeface="Times New Roman"/>
              </a:rPr>
              <a:t> </a:t>
            </a:r>
            <a:r>
              <a:rPr sz="1200" dirty="0">
                <a:latin typeface="Times New Roman"/>
                <a:cs typeface="Times New Roman"/>
              </a:rPr>
              <a:t>the  distinction </a:t>
            </a:r>
            <a:r>
              <a:rPr sz="1200" spc="-5" dirty="0">
                <a:latin typeface="Times New Roman"/>
                <a:cs typeface="Times New Roman"/>
              </a:rPr>
              <a:t>between different software categories disappears. </a:t>
            </a:r>
            <a:r>
              <a:rPr sz="1200" dirty="0">
                <a:latin typeface="Times New Roman"/>
                <a:cs typeface="Times New Roman"/>
              </a:rPr>
              <a:t>Testing </a:t>
            </a:r>
            <a:r>
              <a:rPr sz="1200" spc="-5" dirty="0">
                <a:latin typeface="Times New Roman"/>
                <a:cs typeface="Times New Roman"/>
              </a:rPr>
              <a:t>focuses </a:t>
            </a:r>
            <a:r>
              <a:rPr sz="1200" dirty="0">
                <a:latin typeface="Times New Roman"/>
                <a:cs typeface="Times New Roman"/>
              </a:rPr>
              <a:t>on </a:t>
            </a:r>
            <a:r>
              <a:rPr sz="1200" spc="-5" dirty="0">
                <a:latin typeface="Times New Roman"/>
                <a:cs typeface="Times New Roman"/>
              </a:rPr>
              <a:t>user-  </a:t>
            </a:r>
            <a:r>
              <a:rPr sz="1200" dirty="0">
                <a:latin typeface="Times New Roman"/>
                <a:cs typeface="Times New Roman"/>
              </a:rPr>
              <a:t>visible </a:t>
            </a:r>
            <a:r>
              <a:rPr sz="1200" spc="-5" dirty="0">
                <a:latin typeface="Times New Roman"/>
                <a:cs typeface="Times New Roman"/>
              </a:rPr>
              <a:t>actions and user-recognizable </a:t>
            </a:r>
            <a:r>
              <a:rPr sz="1200" dirty="0">
                <a:latin typeface="Times New Roman"/>
                <a:cs typeface="Times New Roman"/>
              </a:rPr>
              <a:t>output </a:t>
            </a:r>
            <a:r>
              <a:rPr sz="1200" spc="-5" dirty="0">
                <a:latin typeface="Times New Roman"/>
                <a:cs typeface="Times New Roman"/>
              </a:rPr>
              <a:t>from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system.</a:t>
            </a:r>
            <a:endParaRPr sz="1200" dirty="0">
              <a:latin typeface="Times New Roman"/>
              <a:cs typeface="Times New Roman"/>
            </a:endParaRPr>
          </a:p>
          <a:p>
            <a:pPr marL="12700" algn="just">
              <a:lnSpc>
                <a:spcPct val="100000"/>
              </a:lnSpc>
              <a:spcBef>
                <a:spcPts val="170"/>
              </a:spcBef>
            </a:pPr>
            <a:r>
              <a:rPr sz="1200" b="1" u="heavy" spc="-5" dirty="0">
                <a:uFill>
                  <a:solidFill>
                    <a:srgbClr val="000000"/>
                  </a:solidFill>
                </a:uFill>
                <a:latin typeface="Times New Roman"/>
                <a:cs typeface="Times New Roman"/>
              </a:rPr>
              <a:t>C1 :Validation-Test</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Criteria</a:t>
            </a:r>
            <a:endParaRPr sz="1200" dirty="0">
              <a:latin typeface="Times New Roman"/>
              <a:cs typeface="Times New Roman"/>
            </a:endParaRPr>
          </a:p>
          <a:p>
            <a:pPr marL="469265" marR="11430" indent="-228600" algn="just">
              <a:lnSpc>
                <a:spcPct val="110000"/>
              </a:lnSpc>
              <a:spcBef>
                <a:spcPts val="60"/>
              </a:spcBef>
              <a:buFont typeface="Symbol"/>
              <a:buChar char=""/>
              <a:tabLst>
                <a:tab pos="469900" algn="l"/>
              </a:tabLst>
            </a:pPr>
            <a:r>
              <a:rPr sz="1200" spc="-5" dirty="0">
                <a:latin typeface="Times New Roman"/>
                <a:cs typeface="Times New Roman"/>
              </a:rPr>
              <a:t>Software validation is achieved through </a:t>
            </a:r>
            <a:r>
              <a:rPr sz="1200" dirty="0">
                <a:latin typeface="Times New Roman"/>
                <a:cs typeface="Times New Roman"/>
              </a:rPr>
              <a:t>a </a:t>
            </a:r>
            <a:r>
              <a:rPr sz="1200" spc="-5" dirty="0">
                <a:latin typeface="Times New Roman"/>
                <a:cs typeface="Times New Roman"/>
              </a:rPr>
              <a:t>series </a:t>
            </a:r>
            <a:r>
              <a:rPr sz="1200" spc="5" dirty="0">
                <a:latin typeface="Times New Roman"/>
                <a:cs typeface="Times New Roman"/>
              </a:rPr>
              <a:t>of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demonstrate </a:t>
            </a:r>
            <a:r>
              <a:rPr sz="1200" dirty="0">
                <a:latin typeface="Times New Roman"/>
                <a:cs typeface="Times New Roman"/>
              </a:rPr>
              <a:t>conformity with  </a:t>
            </a:r>
            <a:r>
              <a:rPr sz="1200" spc="-5" dirty="0">
                <a:latin typeface="Times New Roman"/>
                <a:cs typeface="Times New Roman"/>
              </a:rPr>
              <a:t>requirements.</a:t>
            </a:r>
            <a:endParaRPr sz="1200" dirty="0">
              <a:latin typeface="Times New Roman"/>
              <a:cs typeface="Times New Roman"/>
            </a:endParaRPr>
          </a:p>
          <a:p>
            <a:pPr marL="469265" marR="5715" indent="-228600" algn="just">
              <a:lnSpc>
                <a:spcPct val="110200"/>
              </a:lnSpc>
              <a:spcBef>
                <a:spcPts val="95"/>
              </a:spcBef>
              <a:buFont typeface="Symbol"/>
              <a:buChar char=""/>
              <a:tabLst>
                <a:tab pos="469900" algn="l"/>
              </a:tabLst>
            </a:pPr>
            <a:r>
              <a:rPr sz="1200" spc="-5" dirty="0">
                <a:latin typeface="Times New Roman"/>
                <a:cs typeface="Times New Roman"/>
              </a:rPr>
              <a:t>A</a:t>
            </a:r>
            <a:r>
              <a:rPr sz="1200" spc="-55" dirty="0">
                <a:latin typeface="Times New Roman"/>
                <a:cs typeface="Times New Roman"/>
              </a:rPr>
              <a:t> </a:t>
            </a:r>
            <a:r>
              <a:rPr sz="1200" dirty="0">
                <a:latin typeface="Times New Roman"/>
                <a:cs typeface="Times New Roman"/>
              </a:rPr>
              <a:t>test</a:t>
            </a:r>
            <a:r>
              <a:rPr sz="1200" spc="-50" dirty="0">
                <a:latin typeface="Times New Roman"/>
                <a:cs typeface="Times New Roman"/>
              </a:rPr>
              <a:t> </a:t>
            </a:r>
            <a:r>
              <a:rPr sz="1200" dirty="0">
                <a:latin typeface="Times New Roman"/>
                <a:cs typeface="Times New Roman"/>
              </a:rPr>
              <a:t>plan</a:t>
            </a:r>
            <a:r>
              <a:rPr sz="1200" spc="-40" dirty="0">
                <a:latin typeface="Times New Roman"/>
                <a:cs typeface="Times New Roman"/>
              </a:rPr>
              <a:t> </a:t>
            </a:r>
            <a:r>
              <a:rPr sz="1200" dirty="0">
                <a:latin typeface="Times New Roman"/>
                <a:cs typeface="Times New Roman"/>
              </a:rPr>
              <a:t>outlines</a:t>
            </a:r>
            <a:r>
              <a:rPr sz="1200" spc="-5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classes</a:t>
            </a:r>
            <a:r>
              <a:rPr sz="1200" spc="-50"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spc="-5" dirty="0">
                <a:latin typeface="Times New Roman"/>
                <a:cs typeface="Times New Roman"/>
              </a:rPr>
              <a:t>tests</a:t>
            </a:r>
            <a:r>
              <a:rPr sz="1200" spc="-50"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spc="5" dirty="0">
                <a:latin typeface="Times New Roman"/>
                <a:cs typeface="Times New Roman"/>
              </a:rPr>
              <a:t>be</a:t>
            </a:r>
            <a:r>
              <a:rPr sz="1200" spc="-50" dirty="0">
                <a:latin typeface="Times New Roman"/>
                <a:cs typeface="Times New Roman"/>
              </a:rPr>
              <a:t> </a:t>
            </a:r>
            <a:r>
              <a:rPr sz="1200" dirty="0">
                <a:latin typeface="Times New Roman"/>
                <a:cs typeface="Times New Roman"/>
              </a:rPr>
              <a:t>conducted,</a:t>
            </a:r>
            <a:r>
              <a:rPr sz="1200" spc="-55" dirty="0">
                <a:latin typeface="Times New Roman"/>
                <a:cs typeface="Times New Roman"/>
              </a:rPr>
              <a:t> </a:t>
            </a:r>
            <a:r>
              <a:rPr sz="1200" spc="-5" dirty="0">
                <a:latin typeface="Times New Roman"/>
                <a:cs typeface="Times New Roman"/>
              </a:rPr>
              <a:t>and</a:t>
            </a:r>
            <a:r>
              <a:rPr sz="1200" spc="-40" dirty="0">
                <a:latin typeface="Times New Roman"/>
                <a:cs typeface="Times New Roman"/>
              </a:rPr>
              <a:t> </a:t>
            </a:r>
            <a:r>
              <a:rPr sz="1200" dirty="0">
                <a:latin typeface="Times New Roman"/>
                <a:cs typeface="Times New Roman"/>
              </a:rPr>
              <a:t>a</a:t>
            </a:r>
            <a:r>
              <a:rPr sz="1200" spc="-45" dirty="0">
                <a:latin typeface="Times New Roman"/>
                <a:cs typeface="Times New Roman"/>
              </a:rPr>
              <a:t> </a:t>
            </a:r>
            <a:r>
              <a:rPr sz="1200" dirty="0">
                <a:latin typeface="Times New Roman"/>
                <a:cs typeface="Times New Roman"/>
              </a:rPr>
              <a:t>test</a:t>
            </a:r>
            <a:r>
              <a:rPr sz="1200" spc="-50" dirty="0">
                <a:latin typeface="Times New Roman"/>
                <a:cs typeface="Times New Roman"/>
              </a:rPr>
              <a:t> </a:t>
            </a:r>
            <a:r>
              <a:rPr sz="1200" dirty="0">
                <a:latin typeface="Times New Roman"/>
                <a:cs typeface="Times New Roman"/>
              </a:rPr>
              <a:t>procedure</a:t>
            </a:r>
            <a:r>
              <a:rPr sz="1200" spc="-45" dirty="0">
                <a:latin typeface="Times New Roman"/>
                <a:cs typeface="Times New Roman"/>
              </a:rPr>
              <a:t> </a:t>
            </a:r>
            <a:r>
              <a:rPr sz="1200" spc="-5" dirty="0">
                <a:latin typeface="Times New Roman"/>
                <a:cs typeface="Times New Roman"/>
              </a:rPr>
              <a:t>define</a:t>
            </a:r>
            <a:r>
              <a:rPr sz="1200" spc="-45" dirty="0">
                <a:latin typeface="Times New Roman"/>
                <a:cs typeface="Times New Roman"/>
              </a:rPr>
              <a:t> </a:t>
            </a:r>
            <a:r>
              <a:rPr sz="1200" dirty="0">
                <a:latin typeface="Times New Roman"/>
                <a:cs typeface="Times New Roman"/>
              </a:rPr>
              <a:t>specific  test </a:t>
            </a:r>
            <a:r>
              <a:rPr sz="1200" spc="-5" dirty="0">
                <a:latin typeface="Times New Roman"/>
                <a:cs typeface="Times New Roman"/>
              </a:rPr>
              <a:t>cases </a:t>
            </a:r>
            <a:r>
              <a:rPr sz="1200" dirty="0">
                <a:latin typeface="Times New Roman"/>
                <a:cs typeface="Times New Roman"/>
              </a:rPr>
              <a:t>that </a:t>
            </a:r>
            <a:r>
              <a:rPr sz="1200" spc="-5" dirty="0">
                <a:latin typeface="Times New Roman"/>
                <a:cs typeface="Times New Roman"/>
              </a:rPr>
              <a:t>are </a:t>
            </a:r>
            <a:r>
              <a:rPr sz="1200" dirty="0">
                <a:latin typeface="Times New Roman"/>
                <a:cs typeface="Times New Roman"/>
              </a:rPr>
              <a:t>designed 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all functional requirements </a:t>
            </a:r>
            <a:r>
              <a:rPr sz="1200" dirty="0">
                <a:latin typeface="Times New Roman"/>
                <a:cs typeface="Times New Roman"/>
              </a:rPr>
              <a:t>are </a:t>
            </a:r>
            <a:r>
              <a:rPr sz="1200" spc="-5" dirty="0">
                <a:latin typeface="Times New Roman"/>
                <a:cs typeface="Times New Roman"/>
              </a:rPr>
              <a:t>satisfied, all  behavioral characteristics are achieved, all content is accurate and </a:t>
            </a:r>
            <a:r>
              <a:rPr sz="1200" dirty="0">
                <a:latin typeface="Times New Roman"/>
                <a:cs typeface="Times New Roman"/>
              </a:rPr>
              <a:t>properly </a:t>
            </a:r>
            <a:r>
              <a:rPr sz="1200" spc="-5" dirty="0">
                <a:latin typeface="Times New Roman"/>
                <a:cs typeface="Times New Roman"/>
              </a:rPr>
              <a:t>presented, all  performance </a:t>
            </a:r>
            <a:r>
              <a:rPr sz="1200" dirty="0">
                <a:latin typeface="Times New Roman"/>
                <a:cs typeface="Times New Roman"/>
              </a:rPr>
              <a:t>requirements </a:t>
            </a:r>
            <a:r>
              <a:rPr sz="1200" spc="-5" dirty="0">
                <a:latin typeface="Times New Roman"/>
                <a:cs typeface="Times New Roman"/>
              </a:rPr>
              <a:t>are attained, </a:t>
            </a:r>
            <a:r>
              <a:rPr sz="1200" dirty="0">
                <a:latin typeface="Times New Roman"/>
                <a:cs typeface="Times New Roman"/>
              </a:rPr>
              <a:t>documentation </a:t>
            </a:r>
            <a:r>
              <a:rPr sz="1200" spc="-5" dirty="0">
                <a:latin typeface="Times New Roman"/>
                <a:cs typeface="Times New Roman"/>
              </a:rPr>
              <a:t>is correct, </a:t>
            </a:r>
            <a:r>
              <a:rPr sz="1200" spc="5" dirty="0">
                <a:latin typeface="Times New Roman"/>
                <a:cs typeface="Times New Roman"/>
              </a:rPr>
              <a:t>and </a:t>
            </a:r>
            <a:r>
              <a:rPr sz="1200" dirty="0">
                <a:latin typeface="Times New Roman"/>
                <a:cs typeface="Times New Roman"/>
              </a:rPr>
              <a:t>usability </a:t>
            </a:r>
            <a:r>
              <a:rPr sz="1200" spc="-5" dirty="0">
                <a:latin typeface="Times New Roman"/>
                <a:cs typeface="Times New Roman"/>
              </a:rPr>
              <a:t>and </a:t>
            </a:r>
            <a:r>
              <a:rPr sz="1200" dirty="0">
                <a:latin typeface="Times New Roman"/>
                <a:cs typeface="Times New Roman"/>
              </a:rPr>
              <a:t>other  </a:t>
            </a:r>
            <a:r>
              <a:rPr sz="1200" spc="-5" dirty="0">
                <a:latin typeface="Times New Roman"/>
                <a:cs typeface="Times New Roman"/>
              </a:rPr>
              <a:t>requirements </a:t>
            </a:r>
            <a:r>
              <a:rPr sz="1200" dirty="0">
                <a:latin typeface="Times New Roman"/>
                <a:cs typeface="Times New Roman"/>
              </a:rPr>
              <a:t>are met (e.g., </a:t>
            </a:r>
            <a:r>
              <a:rPr sz="1200" spc="-5" dirty="0">
                <a:latin typeface="Times New Roman"/>
                <a:cs typeface="Times New Roman"/>
              </a:rPr>
              <a:t>transportability, compatibility, </a:t>
            </a:r>
            <a:r>
              <a:rPr sz="1200" dirty="0">
                <a:latin typeface="Times New Roman"/>
                <a:cs typeface="Times New Roman"/>
              </a:rPr>
              <a:t>error </a:t>
            </a:r>
            <a:r>
              <a:rPr sz="1200" spc="-5" dirty="0">
                <a:latin typeface="Times New Roman"/>
                <a:cs typeface="Times New Roman"/>
              </a:rPr>
              <a:t>recovery,</a:t>
            </a:r>
            <a:r>
              <a:rPr sz="1200" spc="-140" dirty="0">
                <a:latin typeface="Times New Roman"/>
                <a:cs typeface="Times New Roman"/>
              </a:rPr>
              <a:t> </a:t>
            </a:r>
            <a:r>
              <a:rPr sz="1200" spc="-5" dirty="0">
                <a:latin typeface="Times New Roman"/>
                <a:cs typeface="Times New Roman"/>
              </a:rPr>
              <a:t>maintainability).</a:t>
            </a:r>
            <a:endParaRPr sz="1200" dirty="0">
              <a:latin typeface="Times New Roman"/>
              <a:cs typeface="Times New Roman"/>
            </a:endParaRPr>
          </a:p>
          <a:p>
            <a:pPr marL="469265" marR="5715" indent="-228600" algn="just">
              <a:lnSpc>
                <a:spcPct val="110000"/>
              </a:lnSpc>
              <a:spcBef>
                <a:spcPts val="85"/>
              </a:spcBef>
              <a:buFont typeface="Symbol"/>
              <a:buChar char=""/>
              <a:tabLst>
                <a:tab pos="509905" algn="l"/>
              </a:tabLst>
            </a:pPr>
            <a:r>
              <a:rPr dirty="0"/>
              <a:t>	</a:t>
            </a:r>
            <a:r>
              <a:rPr sz="1200" spc="-10" dirty="0">
                <a:latin typeface="Times New Roman"/>
                <a:cs typeface="Times New Roman"/>
              </a:rPr>
              <a:t>If </a:t>
            </a:r>
            <a:r>
              <a:rPr sz="1200" dirty="0">
                <a:latin typeface="Times New Roman"/>
                <a:cs typeface="Times New Roman"/>
              </a:rPr>
              <a:t>a deviation from </a:t>
            </a:r>
            <a:r>
              <a:rPr sz="1200" spc="-5" dirty="0">
                <a:latin typeface="Times New Roman"/>
                <a:cs typeface="Times New Roman"/>
              </a:rPr>
              <a:t>specification is uncovered, </a:t>
            </a:r>
            <a:r>
              <a:rPr sz="1200" dirty="0">
                <a:latin typeface="Times New Roman"/>
                <a:cs typeface="Times New Roman"/>
              </a:rPr>
              <a:t>a </a:t>
            </a:r>
            <a:r>
              <a:rPr sz="1200" i="1" spc="-5" dirty="0">
                <a:latin typeface="Times New Roman"/>
                <a:cs typeface="Times New Roman"/>
              </a:rPr>
              <a:t>deficiency </a:t>
            </a:r>
            <a:r>
              <a:rPr sz="1200" i="1" dirty="0">
                <a:latin typeface="Times New Roman"/>
                <a:cs typeface="Times New Roman"/>
              </a:rPr>
              <a:t>list </a:t>
            </a:r>
            <a:r>
              <a:rPr sz="1200" spc="-5" dirty="0">
                <a:latin typeface="Times New Roman"/>
                <a:cs typeface="Times New Roman"/>
              </a:rPr>
              <a:t>is created. A </a:t>
            </a:r>
            <a:r>
              <a:rPr sz="1200" dirty="0">
                <a:latin typeface="Times New Roman"/>
                <a:cs typeface="Times New Roman"/>
              </a:rPr>
              <a:t>method for  </a:t>
            </a:r>
            <a:r>
              <a:rPr sz="1200" spc="-5" dirty="0">
                <a:latin typeface="Times New Roman"/>
                <a:cs typeface="Times New Roman"/>
              </a:rPr>
              <a:t>resolving deficiencies (acceptable </a:t>
            </a:r>
            <a:r>
              <a:rPr sz="1200" dirty="0">
                <a:latin typeface="Times New Roman"/>
                <a:cs typeface="Times New Roman"/>
              </a:rPr>
              <a:t>to </a:t>
            </a:r>
            <a:r>
              <a:rPr sz="1200" spc="-5" dirty="0">
                <a:latin typeface="Times New Roman"/>
                <a:cs typeface="Times New Roman"/>
              </a:rPr>
              <a:t>stakeholders) </a:t>
            </a:r>
            <a:r>
              <a:rPr sz="1200" dirty="0">
                <a:latin typeface="Times New Roman"/>
                <a:cs typeface="Times New Roman"/>
              </a:rPr>
              <a:t>must be</a:t>
            </a:r>
            <a:r>
              <a:rPr sz="1200" spc="30" dirty="0">
                <a:latin typeface="Times New Roman"/>
                <a:cs typeface="Times New Roman"/>
              </a:rPr>
              <a:t> </a:t>
            </a:r>
            <a:r>
              <a:rPr sz="1200" spc="-5" dirty="0">
                <a:latin typeface="Times New Roman"/>
                <a:cs typeface="Times New Roman"/>
              </a:rPr>
              <a:t>established.</a:t>
            </a:r>
            <a:endParaRPr sz="1200" dirty="0">
              <a:latin typeface="Times New Roman"/>
              <a:cs typeface="Times New Roman"/>
            </a:endParaRPr>
          </a:p>
          <a:p>
            <a:pPr>
              <a:lnSpc>
                <a:spcPct val="100000"/>
              </a:lnSpc>
              <a:spcBef>
                <a:spcPts val="35"/>
              </a:spcBef>
              <a:buFont typeface="Symbol"/>
              <a:buChar char=""/>
            </a:pPr>
            <a:endParaRPr sz="1500" dirty="0">
              <a:latin typeface="Times New Roman"/>
              <a:cs typeface="Times New Roman"/>
            </a:endParaRPr>
          </a:p>
          <a:p>
            <a:pPr marL="12700" algn="just">
              <a:lnSpc>
                <a:spcPct val="100000"/>
              </a:lnSpc>
              <a:spcBef>
                <a:spcPts val="5"/>
              </a:spcBef>
            </a:pPr>
            <a:r>
              <a:rPr sz="1200" b="1" spc="-5" dirty="0">
                <a:latin typeface="Times New Roman"/>
                <a:cs typeface="Times New Roman"/>
              </a:rPr>
              <a:t>C2 :</a:t>
            </a:r>
            <a:r>
              <a:rPr sz="1200" b="1" u="heavy" spc="-5" dirty="0">
                <a:uFill>
                  <a:solidFill>
                    <a:srgbClr val="000000"/>
                  </a:solidFill>
                </a:uFill>
                <a:latin typeface="Times New Roman"/>
                <a:cs typeface="Times New Roman"/>
              </a:rPr>
              <a:t>Alpha and Beta</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endParaRPr sz="1200" dirty="0">
              <a:latin typeface="Times New Roman"/>
              <a:cs typeface="Times New Roman"/>
            </a:endParaRPr>
          </a:p>
          <a:p>
            <a:pPr marL="469265" marR="8890" indent="-228600" algn="just">
              <a:lnSpc>
                <a:spcPct val="111000"/>
              </a:lnSpc>
              <a:spcBef>
                <a:spcPts val="45"/>
              </a:spcBef>
              <a:buFont typeface="Symbol"/>
              <a:buChar char=""/>
              <a:tabLst>
                <a:tab pos="469900" algn="l"/>
              </a:tabLst>
            </a:pPr>
            <a:r>
              <a:rPr sz="1200" dirty="0">
                <a:latin typeface="Times New Roman"/>
                <a:cs typeface="Times New Roman"/>
              </a:rPr>
              <a:t>When</a:t>
            </a:r>
            <a:r>
              <a:rPr sz="1200" spc="-20" dirty="0">
                <a:latin typeface="Times New Roman"/>
                <a:cs typeface="Times New Roman"/>
              </a:rPr>
              <a:t> </a:t>
            </a:r>
            <a:r>
              <a:rPr sz="1200" spc="-5" dirty="0">
                <a:latin typeface="Times New Roman"/>
                <a:cs typeface="Times New Roman"/>
              </a:rPr>
              <a:t>custom</a:t>
            </a:r>
            <a:r>
              <a:rPr sz="1200" spc="-15" dirty="0">
                <a:latin typeface="Times New Roman"/>
                <a:cs typeface="Times New Roman"/>
              </a:rPr>
              <a:t> </a:t>
            </a:r>
            <a:r>
              <a:rPr sz="1200" spc="-5" dirty="0">
                <a:latin typeface="Times New Roman"/>
                <a:cs typeface="Times New Roman"/>
              </a:rPr>
              <a:t>software</a:t>
            </a:r>
            <a:r>
              <a:rPr sz="1200" spc="-30"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dirty="0">
                <a:latin typeface="Times New Roman"/>
                <a:cs typeface="Times New Roman"/>
              </a:rPr>
              <a:t>built</a:t>
            </a:r>
            <a:r>
              <a:rPr sz="1200" spc="-1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one</a:t>
            </a:r>
            <a:r>
              <a:rPr sz="1200" spc="-25" dirty="0">
                <a:latin typeface="Times New Roman"/>
                <a:cs typeface="Times New Roman"/>
              </a:rPr>
              <a:t> </a:t>
            </a:r>
            <a:r>
              <a:rPr sz="1200" spc="-5" dirty="0">
                <a:latin typeface="Times New Roman"/>
                <a:cs typeface="Times New Roman"/>
              </a:rPr>
              <a:t>customer,</a:t>
            </a:r>
            <a:r>
              <a:rPr sz="1200" spc="-25" dirty="0">
                <a:latin typeface="Times New Roman"/>
                <a:cs typeface="Times New Roman"/>
              </a:rPr>
              <a:t> </a:t>
            </a:r>
            <a:r>
              <a:rPr sz="1200" dirty="0">
                <a:latin typeface="Times New Roman"/>
                <a:cs typeface="Times New Roman"/>
              </a:rPr>
              <a:t>a</a:t>
            </a:r>
            <a:r>
              <a:rPr sz="1200" spc="-10" dirty="0">
                <a:latin typeface="Times New Roman"/>
                <a:cs typeface="Times New Roman"/>
              </a:rPr>
              <a:t> </a:t>
            </a:r>
            <a:r>
              <a:rPr sz="1200" spc="-5" dirty="0">
                <a:latin typeface="Times New Roman"/>
                <a:cs typeface="Times New Roman"/>
              </a:rPr>
              <a:t>series</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5" dirty="0">
                <a:latin typeface="Times New Roman"/>
                <a:cs typeface="Times New Roman"/>
              </a:rPr>
              <a:t>acceptance</a:t>
            </a:r>
            <a:r>
              <a:rPr sz="1200" spc="-25" dirty="0">
                <a:latin typeface="Times New Roman"/>
                <a:cs typeface="Times New Roman"/>
              </a:rPr>
              <a:t> </a:t>
            </a:r>
            <a:r>
              <a:rPr sz="1200" spc="-5" dirty="0">
                <a:latin typeface="Times New Roman"/>
                <a:cs typeface="Times New Roman"/>
              </a:rPr>
              <a:t>tests</a:t>
            </a:r>
            <a:r>
              <a:rPr sz="1200" dirty="0">
                <a:latin typeface="Times New Roman"/>
                <a:cs typeface="Times New Roman"/>
              </a:rPr>
              <a:t> </a:t>
            </a:r>
            <a:r>
              <a:rPr sz="1200" spc="-5" dirty="0">
                <a:latin typeface="Times New Roman"/>
                <a:cs typeface="Times New Roman"/>
              </a:rPr>
              <a:t>are</a:t>
            </a:r>
            <a:r>
              <a:rPr sz="1200" spc="-30" dirty="0">
                <a:latin typeface="Times New Roman"/>
                <a:cs typeface="Times New Roman"/>
              </a:rPr>
              <a:t> </a:t>
            </a:r>
            <a:r>
              <a:rPr sz="1200" dirty="0">
                <a:latin typeface="Times New Roman"/>
                <a:cs typeface="Times New Roman"/>
              </a:rPr>
              <a:t>conducted  to </a:t>
            </a:r>
            <a:r>
              <a:rPr sz="1200" spc="-5" dirty="0">
                <a:latin typeface="Times New Roman"/>
                <a:cs typeface="Times New Roman"/>
              </a:rPr>
              <a:t>enable </a:t>
            </a:r>
            <a:r>
              <a:rPr sz="1200" dirty="0">
                <a:latin typeface="Times New Roman"/>
                <a:cs typeface="Times New Roman"/>
              </a:rPr>
              <a:t>the customer to </a:t>
            </a:r>
            <a:r>
              <a:rPr sz="1200" spc="-5" dirty="0">
                <a:latin typeface="Times New Roman"/>
                <a:cs typeface="Times New Roman"/>
              </a:rPr>
              <a:t>validate all</a:t>
            </a:r>
            <a:r>
              <a:rPr sz="1200" dirty="0">
                <a:latin typeface="Times New Roman"/>
                <a:cs typeface="Times New Roman"/>
              </a:rPr>
              <a:t> requirements.</a:t>
            </a:r>
          </a:p>
          <a:p>
            <a:pPr marL="469265" marR="6985" indent="-228600" algn="just">
              <a:lnSpc>
                <a:spcPct val="110300"/>
              </a:lnSpc>
              <a:spcBef>
                <a:spcPts val="80"/>
              </a:spcBef>
              <a:buFont typeface="Symbol"/>
              <a:buChar char=""/>
              <a:tabLst>
                <a:tab pos="469900" algn="l"/>
              </a:tabLst>
            </a:pPr>
            <a:r>
              <a:rPr sz="1200" spc="-5" dirty="0">
                <a:latin typeface="Times New Roman"/>
                <a:cs typeface="Times New Roman"/>
              </a:rPr>
              <a:t>Conducted </a:t>
            </a:r>
            <a:r>
              <a:rPr sz="1200" spc="5" dirty="0">
                <a:latin typeface="Times New Roman"/>
                <a:cs typeface="Times New Roman"/>
              </a:rPr>
              <a:t>by </a:t>
            </a:r>
            <a:r>
              <a:rPr sz="1200" dirty="0">
                <a:latin typeface="Times New Roman"/>
                <a:cs typeface="Times New Roman"/>
              </a:rPr>
              <a:t>the </a:t>
            </a:r>
            <a:r>
              <a:rPr sz="1200" spc="-5" dirty="0">
                <a:latin typeface="Times New Roman"/>
                <a:cs typeface="Times New Roman"/>
              </a:rPr>
              <a:t>end </a:t>
            </a:r>
            <a:r>
              <a:rPr sz="1200" dirty="0">
                <a:latin typeface="Times New Roman"/>
                <a:cs typeface="Times New Roman"/>
              </a:rPr>
              <a:t>user </a:t>
            </a:r>
            <a:r>
              <a:rPr sz="1200" spc="-5" dirty="0">
                <a:latin typeface="Times New Roman"/>
                <a:cs typeface="Times New Roman"/>
              </a:rPr>
              <a:t>rather </a:t>
            </a:r>
            <a:r>
              <a:rPr sz="1200" dirty="0">
                <a:latin typeface="Times New Roman"/>
                <a:cs typeface="Times New Roman"/>
              </a:rPr>
              <a:t>than software engineers, </a:t>
            </a:r>
            <a:r>
              <a:rPr sz="1200" spc="-5" dirty="0">
                <a:latin typeface="Times New Roman"/>
                <a:cs typeface="Times New Roman"/>
              </a:rPr>
              <a:t>an acceptance </a:t>
            </a:r>
            <a:r>
              <a:rPr sz="1200" dirty="0">
                <a:latin typeface="Times New Roman"/>
                <a:cs typeface="Times New Roman"/>
              </a:rPr>
              <a:t>test </a:t>
            </a:r>
            <a:r>
              <a:rPr sz="1200" spc="-5" dirty="0">
                <a:latin typeface="Times New Roman"/>
                <a:cs typeface="Times New Roman"/>
              </a:rPr>
              <a:t>can range  from an informal “test </a:t>
            </a:r>
            <a:r>
              <a:rPr sz="1200" dirty="0">
                <a:latin typeface="Times New Roman"/>
                <a:cs typeface="Times New Roman"/>
              </a:rPr>
              <a:t>drive” to a planned and </a:t>
            </a:r>
            <a:r>
              <a:rPr sz="1200" spc="-5" dirty="0">
                <a:latin typeface="Times New Roman"/>
                <a:cs typeface="Times New Roman"/>
              </a:rPr>
              <a:t>systematically executed </a:t>
            </a:r>
            <a:r>
              <a:rPr sz="1200" dirty="0">
                <a:latin typeface="Times New Roman"/>
                <a:cs typeface="Times New Roman"/>
              </a:rPr>
              <a:t>series of tests. </a:t>
            </a:r>
            <a:r>
              <a:rPr sz="1200" spc="-10" dirty="0">
                <a:latin typeface="Times New Roman"/>
                <a:cs typeface="Times New Roman"/>
              </a:rPr>
              <a:t>In  </a:t>
            </a:r>
            <a:r>
              <a:rPr sz="1200" spc="-5" dirty="0">
                <a:latin typeface="Times New Roman"/>
                <a:cs typeface="Times New Roman"/>
              </a:rPr>
              <a:t>fact, acceptance </a:t>
            </a:r>
            <a:r>
              <a:rPr sz="1200" dirty="0">
                <a:latin typeface="Times New Roman"/>
                <a:cs typeface="Times New Roman"/>
              </a:rPr>
              <a:t>testing </a:t>
            </a:r>
            <a:r>
              <a:rPr sz="1200" spc="-5" dirty="0">
                <a:latin typeface="Times New Roman"/>
                <a:cs typeface="Times New Roman"/>
              </a:rPr>
              <a:t>can </a:t>
            </a:r>
            <a:r>
              <a:rPr sz="1200" dirty="0">
                <a:latin typeface="Times New Roman"/>
                <a:cs typeface="Times New Roman"/>
              </a:rPr>
              <a:t>be conducted over a </a:t>
            </a:r>
            <a:r>
              <a:rPr sz="1200" spc="-5" dirty="0">
                <a:latin typeface="Times New Roman"/>
                <a:cs typeface="Times New Roman"/>
              </a:rPr>
              <a:t>period </a:t>
            </a:r>
            <a:r>
              <a:rPr sz="1200" spc="5" dirty="0">
                <a:latin typeface="Times New Roman"/>
                <a:cs typeface="Times New Roman"/>
              </a:rPr>
              <a:t>of </a:t>
            </a:r>
            <a:r>
              <a:rPr sz="1200" spc="-5" dirty="0">
                <a:latin typeface="Times New Roman"/>
                <a:cs typeface="Times New Roman"/>
              </a:rPr>
              <a:t>weeks </a:t>
            </a:r>
            <a:r>
              <a:rPr sz="1200" spc="5" dirty="0">
                <a:latin typeface="Times New Roman"/>
                <a:cs typeface="Times New Roman"/>
              </a:rPr>
              <a:t>or </a:t>
            </a:r>
            <a:r>
              <a:rPr sz="1200" dirty="0">
                <a:latin typeface="Times New Roman"/>
                <a:cs typeface="Times New Roman"/>
              </a:rPr>
              <a:t>months, thereby  </a:t>
            </a:r>
            <a:r>
              <a:rPr sz="1200" spc="-5" dirty="0">
                <a:latin typeface="Times New Roman"/>
                <a:cs typeface="Times New Roman"/>
              </a:rPr>
              <a:t>uncovering cumulative errors </a:t>
            </a:r>
            <a:r>
              <a:rPr sz="1200" dirty="0">
                <a:latin typeface="Times New Roman"/>
                <a:cs typeface="Times New Roman"/>
              </a:rPr>
              <a:t>that </a:t>
            </a:r>
            <a:r>
              <a:rPr sz="1200" spc="-5" dirty="0">
                <a:latin typeface="Times New Roman"/>
                <a:cs typeface="Times New Roman"/>
              </a:rPr>
              <a:t>might </a:t>
            </a:r>
            <a:r>
              <a:rPr sz="1200" dirty="0">
                <a:latin typeface="Times New Roman"/>
                <a:cs typeface="Times New Roman"/>
              </a:rPr>
              <a:t>degrade the </a:t>
            </a:r>
            <a:r>
              <a:rPr sz="1200" spc="-5" dirty="0">
                <a:latin typeface="Times New Roman"/>
                <a:cs typeface="Times New Roman"/>
              </a:rPr>
              <a:t>system </a:t>
            </a:r>
            <a:r>
              <a:rPr sz="1200" dirty="0">
                <a:latin typeface="Times New Roman"/>
                <a:cs typeface="Times New Roman"/>
              </a:rPr>
              <a:t>over</a:t>
            </a:r>
            <a:r>
              <a:rPr sz="1200" spc="20" dirty="0">
                <a:latin typeface="Times New Roman"/>
                <a:cs typeface="Times New Roman"/>
              </a:rPr>
              <a:t> </a:t>
            </a:r>
            <a:r>
              <a:rPr sz="1200" spc="-5" dirty="0">
                <a:latin typeface="Times New Roman"/>
                <a:cs typeface="Times New Roman"/>
              </a:rPr>
              <a:t>time.</a:t>
            </a:r>
            <a:endParaRPr sz="1200" dirty="0">
              <a:latin typeface="Times New Roman"/>
              <a:cs typeface="Times New Roman"/>
            </a:endParaRPr>
          </a:p>
          <a:p>
            <a:pPr marL="469265" marR="8255" indent="-228600" algn="just">
              <a:lnSpc>
                <a:spcPct val="110000"/>
              </a:lnSpc>
              <a:spcBef>
                <a:spcPts val="85"/>
              </a:spcBef>
              <a:buFont typeface="Symbol"/>
              <a:buChar char=""/>
              <a:tabLst>
                <a:tab pos="469900" algn="l"/>
              </a:tabLst>
            </a:pPr>
            <a:r>
              <a:rPr sz="1200" dirty="0">
                <a:latin typeface="Times New Roman"/>
                <a:cs typeface="Times New Roman"/>
              </a:rPr>
              <a:t>The </a:t>
            </a:r>
            <a:r>
              <a:rPr sz="1200" b="1" i="1" u="heavy" dirty="0">
                <a:uFill>
                  <a:solidFill>
                    <a:srgbClr val="000000"/>
                  </a:solidFill>
                </a:uFill>
                <a:latin typeface="Times New Roman"/>
                <a:cs typeface="Times New Roman"/>
              </a:rPr>
              <a:t>alpha test</a:t>
            </a:r>
            <a:r>
              <a:rPr sz="1200" b="1" i="1" dirty="0">
                <a:latin typeface="Times New Roman"/>
                <a:cs typeface="Times New Roman"/>
              </a:rPr>
              <a:t> </a:t>
            </a:r>
            <a:r>
              <a:rPr sz="1200" dirty="0">
                <a:latin typeface="Times New Roman"/>
                <a:cs typeface="Times New Roman"/>
              </a:rPr>
              <a:t>is </a:t>
            </a:r>
            <a:r>
              <a:rPr sz="1200" spc="-5" dirty="0">
                <a:latin typeface="Times New Roman"/>
                <a:cs typeface="Times New Roman"/>
              </a:rPr>
              <a:t>conducted at </a:t>
            </a:r>
            <a:r>
              <a:rPr sz="1200" dirty="0">
                <a:latin typeface="Times New Roman"/>
                <a:cs typeface="Times New Roman"/>
              </a:rPr>
              <a:t>the </a:t>
            </a:r>
            <a:r>
              <a:rPr sz="1200" spc="-5" dirty="0">
                <a:latin typeface="Times New Roman"/>
                <a:cs typeface="Times New Roman"/>
              </a:rPr>
              <a:t>developer’s site </a:t>
            </a:r>
            <a:r>
              <a:rPr sz="1200" spc="5" dirty="0">
                <a:latin typeface="Times New Roman"/>
                <a:cs typeface="Times New Roman"/>
              </a:rPr>
              <a:t>by </a:t>
            </a:r>
            <a:r>
              <a:rPr sz="1200" dirty="0">
                <a:latin typeface="Times New Roman"/>
                <a:cs typeface="Times New Roman"/>
              </a:rPr>
              <a:t>a </a:t>
            </a:r>
            <a:r>
              <a:rPr sz="1200" spc="-5" dirty="0">
                <a:latin typeface="Times New Roman"/>
                <a:cs typeface="Times New Roman"/>
              </a:rPr>
              <a:t>representative </a:t>
            </a:r>
            <a:r>
              <a:rPr sz="1200" dirty="0">
                <a:latin typeface="Times New Roman"/>
                <a:cs typeface="Times New Roman"/>
              </a:rPr>
              <a:t>group of </a:t>
            </a:r>
            <a:r>
              <a:rPr sz="1200" spc="-5" dirty="0">
                <a:latin typeface="Times New Roman"/>
                <a:cs typeface="Times New Roman"/>
              </a:rPr>
              <a:t>end users.  </a:t>
            </a:r>
            <a:r>
              <a:rPr sz="1200" dirty="0">
                <a:latin typeface="Times New Roman"/>
                <a:cs typeface="Times New Roman"/>
              </a:rPr>
              <a:t>The </a:t>
            </a:r>
            <a:r>
              <a:rPr sz="1200" spc="-5" dirty="0">
                <a:latin typeface="Times New Roman"/>
                <a:cs typeface="Times New Roman"/>
              </a:rPr>
              <a:t>software </a:t>
            </a:r>
            <a:r>
              <a:rPr sz="1200" dirty="0">
                <a:latin typeface="Times New Roman"/>
                <a:cs typeface="Times New Roman"/>
              </a:rPr>
              <a:t>is </a:t>
            </a:r>
            <a:r>
              <a:rPr sz="1200" spc="-5" dirty="0">
                <a:latin typeface="Times New Roman"/>
                <a:cs typeface="Times New Roman"/>
              </a:rPr>
              <a:t>used </a:t>
            </a:r>
            <a:r>
              <a:rPr sz="1200" dirty="0">
                <a:latin typeface="Times New Roman"/>
                <a:cs typeface="Times New Roman"/>
              </a:rPr>
              <a:t>in a </a:t>
            </a:r>
            <a:r>
              <a:rPr sz="1200" spc="-5" dirty="0">
                <a:latin typeface="Times New Roman"/>
                <a:cs typeface="Times New Roman"/>
              </a:rPr>
              <a:t>natural setting with </a:t>
            </a:r>
            <a:r>
              <a:rPr sz="1200" dirty="0">
                <a:latin typeface="Times New Roman"/>
                <a:cs typeface="Times New Roman"/>
              </a:rPr>
              <a:t>the </a:t>
            </a:r>
            <a:r>
              <a:rPr sz="1200" spc="-5" dirty="0">
                <a:latin typeface="Times New Roman"/>
                <a:cs typeface="Times New Roman"/>
              </a:rPr>
              <a:t>developer </a:t>
            </a:r>
            <a:r>
              <a:rPr sz="1200" dirty="0">
                <a:latin typeface="Times New Roman"/>
                <a:cs typeface="Times New Roman"/>
              </a:rPr>
              <a:t>“looking </a:t>
            </a:r>
            <a:r>
              <a:rPr sz="1200" spc="-5" dirty="0">
                <a:latin typeface="Times New Roman"/>
                <a:cs typeface="Times New Roman"/>
              </a:rPr>
              <a:t>over </a:t>
            </a:r>
            <a:r>
              <a:rPr sz="1200" dirty="0">
                <a:latin typeface="Times New Roman"/>
                <a:cs typeface="Times New Roman"/>
              </a:rPr>
              <a:t>the </a:t>
            </a:r>
            <a:r>
              <a:rPr sz="1200" spc="-5" dirty="0">
                <a:latin typeface="Times New Roman"/>
                <a:cs typeface="Times New Roman"/>
              </a:rPr>
              <a:t>shoulder”</a:t>
            </a:r>
            <a:r>
              <a:rPr sz="1200" spc="-55" dirty="0">
                <a:latin typeface="Times New Roman"/>
                <a:cs typeface="Times New Roman"/>
              </a:rPr>
              <a:t> </a:t>
            </a:r>
            <a:r>
              <a:rPr sz="1200" dirty="0">
                <a:latin typeface="Times New Roman"/>
                <a:cs typeface="Times New Roman"/>
              </a:rPr>
              <a:t>of</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rmAutofit/>
          </a:bodyPr>
          <a:lstStyle/>
          <a:p>
            <a:pPr algn="just"/>
            <a:r>
              <a:rPr lang="en-US" sz="1600" dirty="0">
                <a:latin typeface="Times New Roman"/>
                <a:cs typeface="Times New Roman"/>
              </a:rPr>
              <a:t>When </a:t>
            </a:r>
            <a:r>
              <a:rPr lang="en-US" sz="1600" spc="-5" dirty="0">
                <a:latin typeface="Times New Roman"/>
                <a:cs typeface="Times New Roman"/>
              </a:rPr>
              <a:t>compound </a:t>
            </a:r>
            <a:r>
              <a:rPr lang="en-US" sz="1600" dirty="0">
                <a:latin typeface="Times New Roman"/>
                <a:cs typeface="Times New Roman"/>
              </a:rPr>
              <a:t>conditions </a:t>
            </a:r>
            <a:r>
              <a:rPr lang="en-US" sz="1600" spc="-5" dirty="0">
                <a:latin typeface="Times New Roman"/>
                <a:cs typeface="Times New Roman"/>
              </a:rPr>
              <a:t>are encountered </a:t>
            </a:r>
            <a:r>
              <a:rPr lang="en-US" sz="1600" dirty="0">
                <a:latin typeface="Times New Roman"/>
                <a:cs typeface="Times New Roman"/>
              </a:rPr>
              <a:t>in a </a:t>
            </a:r>
            <a:r>
              <a:rPr lang="en-US" sz="1600" spc="-5" dirty="0">
                <a:latin typeface="Times New Roman"/>
                <a:cs typeface="Times New Roman"/>
              </a:rPr>
              <a:t>procedural design, </a:t>
            </a:r>
            <a:r>
              <a:rPr lang="en-US" sz="1600" dirty="0">
                <a:latin typeface="Times New Roman"/>
                <a:cs typeface="Times New Roman"/>
              </a:rPr>
              <a:t>the </a:t>
            </a:r>
            <a:r>
              <a:rPr lang="en-US" sz="1600" spc="-5" dirty="0">
                <a:latin typeface="Times New Roman"/>
                <a:cs typeface="Times New Roman"/>
              </a:rPr>
              <a:t>generation </a:t>
            </a:r>
            <a:r>
              <a:rPr lang="en-US" sz="1600" dirty="0">
                <a:latin typeface="Times New Roman"/>
                <a:cs typeface="Times New Roman"/>
              </a:rPr>
              <a:t>of  </a:t>
            </a:r>
            <a:r>
              <a:rPr lang="en-US" sz="1600" spc="-5" dirty="0" smtClean="0">
                <a:latin typeface="Times New Roman"/>
                <a:cs typeface="Times New Roman"/>
              </a:rPr>
              <a:t>a flow </a:t>
            </a:r>
            <a:r>
              <a:rPr lang="en-US" sz="1600" spc="-5" dirty="0">
                <a:latin typeface="Times New Roman"/>
                <a:cs typeface="Times New Roman"/>
              </a:rPr>
              <a:t>graph becomes </a:t>
            </a:r>
            <a:r>
              <a:rPr lang="en-US" sz="1600" dirty="0">
                <a:latin typeface="Times New Roman"/>
                <a:cs typeface="Times New Roman"/>
              </a:rPr>
              <a:t>slightly</a:t>
            </a:r>
            <a:r>
              <a:rPr lang="en-US" sz="1600" spc="-220" dirty="0">
                <a:latin typeface="Times New Roman"/>
                <a:cs typeface="Times New Roman"/>
              </a:rPr>
              <a:t> </a:t>
            </a:r>
            <a:r>
              <a:rPr lang="en-US" sz="1600" dirty="0">
                <a:latin typeface="Times New Roman"/>
                <a:cs typeface="Times New Roman"/>
              </a:rPr>
              <a:t>more </a:t>
            </a:r>
            <a:r>
              <a:rPr lang="en-US" sz="1600" spc="-5" dirty="0">
                <a:latin typeface="Times New Roman"/>
                <a:cs typeface="Times New Roman"/>
              </a:rPr>
              <a:t>complicated. A compound condition occurs when </a:t>
            </a:r>
            <a:r>
              <a:rPr lang="en-US" sz="1600" dirty="0">
                <a:latin typeface="Times New Roman"/>
                <a:cs typeface="Times New Roman"/>
              </a:rPr>
              <a:t>one or more</a:t>
            </a:r>
          </a:p>
          <a:p>
            <a:pPr marL="0" indent="0" algn="just">
              <a:buNone/>
            </a:pPr>
            <a:r>
              <a:rPr lang="en-US" sz="1600" spc="-5" dirty="0" smtClean="0">
                <a:latin typeface="Times New Roman"/>
                <a:cs typeface="Times New Roman"/>
              </a:rPr>
              <a:t>Boolean </a:t>
            </a:r>
            <a:r>
              <a:rPr lang="en-US" sz="1600" dirty="0">
                <a:latin typeface="Times New Roman"/>
                <a:cs typeface="Times New Roman"/>
              </a:rPr>
              <a:t>operators </a:t>
            </a:r>
            <a:r>
              <a:rPr lang="en-US" sz="1600" spc="-5" dirty="0">
                <a:latin typeface="Times New Roman"/>
                <a:cs typeface="Times New Roman"/>
              </a:rPr>
              <a:t>(logical OR, AND, NAND, NOR) is present </a:t>
            </a:r>
            <a:r>
              <a:rPr lang="en-US" sz="1600" dirty="0">
                <a:latin typeface="Times New Roman"/>
                <a:cs typeface="Times New Roman"/>
              </a:rPr>
              <a:t>in a </a:t>
            </a:r>
            <a:r>
              <a:rPr lang="en-US" sz="1600" spc="-5" dirty="0">
                <a:latin typeface="Times New Roman"/>
                <a:cs typeface="Times New Roman"/>
              </a:rPr>
              <a:t>conditional statement.  Referring </a:t>
            </a:r>
            <a:r>
              <a:rPr lang="en-US" sz="1600" dirty="0">
                <a:latin typeface="Times New Roman"/>
                <a:cs typeface="Times New Roman"/>
              </a:rPr>
              <a:t>to </a:t>
            </a:r>
            <a:r>
              <a:rPr lang="en-US" sz="1600" spc="-5" dirty="0">
                <a:latin typeface="Times New Roman"/>
                <a:cs typeface="Times New Roman"/>
              </a:rPr>
              <a:t>Figure, </a:t>
            </a:r>
            <a:r>
              <a:rPr lang="en-US" sz="1600" dirty="0">
                <a:latin typeface="Times New Roman"/>
                <a:cs typeface="Times New Roman"/>
              </a:rPr>
              <a:t>the </a:t>
            </a:r>
            <a:r>
              <a:rPr lang="en-US" sz="1600" spc="-5" dirty="0">
                <a:latin typeface="Times New Roman"/>
                <a:cs typeface="Times New Roman"/>
              </a:rPr>
              <a:t>program design language (PDL) segment translates </a:t>
            </a:r>
            <a:r>
              <a:rPr lang="en-US" sz="1600" dirty="0">
                <a:latin typeface="Times New Roman"/>
                <a:cs typeface="Times New Roman"/>
              </a:rPr>
              <a:t>into the flow </a:t>
            </a:r>
            <a:r>
              <a:rPr lang="en-US" sz="1600" spc="-5" dirty="0">
                <a:latin typeface="Times New Roman"/>
                <a:cs typeface="Times New Roman"/>
              </a:rPr>
              <a:t>graph  shown. </a:t>
            </a:r>
            <a:r>
              <a:rPr lang="en-US" sz="1600" dirty="0">
                <a:latin typeface="Times New Roman"/>
                <a:cs typeface="Times New Roman"/>
              </a:rPr>
              <a:t>Note that a separate node </a:t>
            </a:r>
            <a:r>
              <a:rPr lang="en-US" sz="1600" spc="-5" dirty="0">
                <a:latin typeface="Times New Roman"/>
                <a:cs typeface="Times New Roman"/>
              </a:rPr>
              <a:t>is created </a:t>
            </a:r>
            <a:r>
              <a:rPr lang="en-US" sz="1600" dirty="0">
                <a:latin typeface="Times New Roman"/>
                <a:cs typeface="Times New Roman"/>
              </a:rPr>
              <a:t>for </a:t>
            </a:r>
            <a:r>
              <a:rPr lang="en-US" sz="1600" spc="-5" dirty="0">
                <a:latin typeface="Times New Roman"/>
                <a:cs typeface="Times New Roman"/>
              </a:rPr>
              <a:t>each </a:t>
            </a:r>
            <a:r>
              <a:rPr lang="en-US" sz="1600" dirty="0">
                <a:latin typeface="Times New Roman"/>
                <a:cs typeface="Times New Roman"/>
              </a:rPr>
              <a:t>of the </a:t>
            </a:r>
            <a:r>
              <a:rPr lang="en-US" sz="1600" spc="-5" dirty="0">
                <a:latin typeface="Times New Roman"/>
                <a:cs typeface="Times New Roman"/>
              </a:rPr>
              <a:t>conditions </a:t>
            </a:r>
            <a:r>
              <a:rPr lang="en-US" sz="1600" dirty="0">
                <a:latin typeface="Times New Roman"/>
                <a:cs typeface="Times New Roman"/>
              </a:rPr>
              <a:t>a and b in the </a:t>
            </a:r>
            <a:r>
              <a:rPr lang="en-US" sz="1600" spc="-5" dirty="0">
                <a:latin typeface="Times New Roman"/>
                <a:cs typeface="Times New Roman"/>
              </a:rPr>
              <a:t>statement </a:t>
            </a:r>
            <a:r>
              <a:rPr lang="en-US" sz="1600" spc="-15" dirty="0">
                <a:latin typeface="Times New Roman"/>
                <a:cs typeface="Times New Roman"/>
              </a:rPr>
              <a:t>IF  </a:t>
            </a:r>
            <a:r>
              <a:rPr lang="en-US" sz="1600" dirty="0">
                <a:latin typeface="Times New Roman"/>
                <a:cs typeface="Times New Roman"/>
              </a:rPr>
              <a:t>a </a:t>
            </a:r>
            <a:r>
              <a:rPr lang="en-US" sz="1600" spc="-5" dirty="0">
                <a:latin typeface="Times New Roman"/>
                <a:cs typeface="Times New Roman"/>
              </a:rPr>
              <a:t>OR </a:t>
            </a:r>
            <a:r>
              <a:rPr lang="en-US" sz="1600" dirty="0">
                <a:latin typeface="Times New Roman"/>
                <a:cs typeface="Times New Roman"/>
              </a:rPr>
              <a:t>b. </a:t>
            </a:r>
            <a:r>
              <a:rPr lang="en-US" sz="1600" b="1" spc="-5" dirty="0">
                <a:latin typeface="Times New Roman"/>
                <a:cs typeface="Times New Roman"/>
              </a:rPr>
              <a:t>Each </a:t>
            </a:r>
            <a:r>
              <a:rPr lang="en-US" sz="1600" b="1" dirty="0">
                <a:latin typeface="Times New Roman"/>
                <a:cs typeface="Times New Roman"/>
              </a:rPr>
              <a:t>node that contains a </a:t>
            </a:r>
            <a:r>
              <a:rPr lang="en-US" sz="1600" b="1" spc="-5" dirty="0">
                <a:latin typeface="Times New Roman"/>
                <a:cs typeface="Times New Roman"/>
              </a:rPr>
              <a:t>condition </a:t>
            </a:r>
            <a:r>
              <a:rPr lang="en-US" sz="1600" spc="-5" dirty="0">
                <a:latin typeface="Times New Roman"/>
                <a:cs typeface="Times New Roman"/>
              </a:rPr>
              <a:t>is called </a:t>
            </a:r>
            <a:r>
              <a:rPr lang="en-US" sz="1600" b="1" dirty="0">
                <a:latin typeface="Times New Roman"/>
                <a:cs typeface="Times New Roman"/>
              </a:rPr>
              <a:t>a predicate node </a:t>
            </a:r>
            <a:r>
              <a:rPr lang="en-US" sz="1600" spc="-5" dirty="0">
                <a:latin typeface="Times New Roman"/>
                <a:cs typeface="Times New Roman"/>
              </a:rPr>
              <a:t>and is characterized </a:t>
            </a:r>
            <a:r>
              <a:rPr lang="en-US" sz="1600" spc="5" dirty="0">
                <a:latin typeface="Times New Roman"/>
                <a:cs typeface="Times New Roman"/>
              </a:rPr>
              <a:t>by</a:t>
            </a:r>
            <a:r>
              <a:rPr lang="en-US" sz="1600" spc="-120" dirty="0">
                <a:latin typeface="Times New Roman"/>
                <a:cs typeface="Times New Roman"/>
              </a:rPr>
              <a:t> </a:t>
            </a:r>
            <a:r>
              <a:rPr lang="en-US" sz="1600" spc="-5" dirty="0">
                <a:latin typeface="Times New Roman"/>
                <a:cs typeface="Times New Roman"/>
              </a:rPr>
              <a:t>two  </a:t>
            </a:r>
            <a:r>
              <a:rPr lang="en-US" sz="1600" dirty="0">
                <a:latin typeface="Times New Roman"/>
                <a:cs typeface="Times New Roman"/>
              </a:rPr>
              <a:t>or </a:t>
            </a:r>
            <a:r>
              <a:rPr lang="en-US" sz="1600" spc="-5" dirty="0">
                <a:latin typeface="Times New Roman"/>
                <a:cs typeface="Times New Roman"/>
              </a:rPr>
              <a:t>more </a:t>
            </a:r>
            <a:r>
              <a:rPr lang="en-US" sz="1600" dirty="0">
                <a:latin typeface="Times New Roman"/>
                <a:cs typeface="Times New Roman"/>
              </a:rPr>
              <a:t>edges </a:t>
            </a:r>
            <a:r>
              <a:rPr lang="en-US" sz="1600" spc="-5" dirty="0">
                <a:latin typeface="Times New Roman"/>
                <a:cs typeface="Times New Roman"/>
              </a:rPr>
              <a:t>emanating from</a:t>
            </a:r>
            <a:r>
              <a:rPr lang="en-US" sz="1600" dirty="0">
                <a:latin typeface="Times New Roman"/>
                <a:cs typeface="Times New Roman"/>
              </a:rPr>
              <a:t> it.</a:t>
            </a:r>
          </a:p>
          <a:p>
            <a:pPr algn="just"/>
            <a:endParaRPr lang="en-US" dirty="0"/>
          </a:p>
        </p:txBody>
      </p:sp>
      <p:sp>
        <p:nvSpPr>
          <p:cNvPr id="4" name="object 6"/>
          <p:cNvSpPr/>
          <p:nvPr/>
        </p:nvSpPr>
        <p:spPr>
          <a:xfrm>
            <a:off x="1408957" y="5140961"/>
            <a:ext cx="3813658" cy="286329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463895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3241041"/>
            <a:ext cx="6995160" cy="5743999"/>
          </a:xfrm>
        </p:spPr>
        <p:txBody>
          <a:bodyPr>
            <a:normAutofit fontScale="40000" lnSpcReduction="20000"/>
          </a:bodyPr>
          <a:lstStyle/>
          <a:p>
            <a:pPr marL="583565" indent="0">
              <a:lnSpc>
                <a:spcPct val="100000"/>
              </a:lnSpc>
              <a:spcBef>
                <a:spcPts val="940"/>
              </a:spcBef>
              <a:buNone/>
            </a:pPr>
            <a:r>
              <a:rPr lang="en-US" sz="5000" b="1" spc="-5" dirty="0" smtClean="0">
                <a:latin typeface="Times New Roman"/>
                <a:cs typeface="Times New Roman"/>
              </a:rPr>
              <a:t>2.2 Independent </a:t>
            </a:r>
            <a:r>
              <a:rPr lang="en-US" sz="5000" b="1" spc="-5" dirty="0">
                <a:latin typeface="Times New Roman"/>
                <a:cs typeface="Times New Roman"/>
              </a:rPr>
              <a:t>Program</a:t>
            </a:r>
            <a:r>
              <a:rPr lang="en-US" sz="5000" b="1" dirty="0">
                <a:latin typeface="Times New Roman"/>
                <a:cs typeface="Times New Roman"/>
              </a:rPr>
              <a:t> </a:t>
            </a:r>
            <a:r>
              <a:rPr lang="en-US" sz="5000" b="1" spc="-5" dirty="0">
                <a:latin typeface="Times New Roman"/>
                <a:cs typeface="Times New Roman"/>
              </a:rPr>
              <a:t>Paths</a:t>
            </a:r>
            <a:endParaRPr lang="en-US" sz="5000" dirty="0">
              <a:latin typeface="Times New Roman"/>
              <a:cs typeface="Times New Roman"/>
            </a:endParaRPr>
          </a:p>
          <a:p>
            <a:pPr marL="12700" marR="5080" indent="1370965" algn="just">
              <a:lnSpc>
                <a:spcPct val="103200"/>
              </a:lnSpc>
              <a:spcBef>
                <a:spcPts val="790"/>
              </a:spcBef>
            </a:pPr>
            <a:r>
              <a:rPr lang="en-US" b="1" spc="-5" dirty="0">
                <a:latin typeface="Times New Roman"/>
                <a:cs typeface="Times New Roman"/>
              </a:rPr>
              <a:t>An</a:t>
            </a:r>
            <a:r>
              <a:rPr lang="en-US" b="1" spc="-65" dirty="0">
                <a:latin typeface="Times New Roman"/>
                <a:cs typeface="Times New Roman"/>
              </a:rPr>
              <a:t> </a:t>
            </a:r>
            <a:r>
              <a:rPr lang="en-US" b="1" spc="-5" dirty="0">
                <a:latin typeface="Times New Roman"/>
                <a:cs typeface="Times New Roman"/>
              </a:rPr>
              <a:t>independent</a:t>
            </a:r>
            <a:r>
              <a:rPr lang="en-US" b="1" spc="-50" dirty="0">
                <a:latin typeface="Times New Roman"/>
                <a:cs typeface="Times New Roman"/>
              </a:rPr>
              <a:t> </a:t>
            </a:r>
            <a:r>
              <a:rPr lang="en-US" b="1" spc="-5" dirty="0">
                <a:latin typeface="Times New Roman"/>
                <a:cs typeface="Times New Roman"/>
              </a:rPr>
              <a:t>path</a:t>
            </a:r>
            <a:r>
              <a:rPr lang="en-US" b="1" spc="-55" dirty="0">
                <a:latin typeface="Times New Roman"/>
                <a:cs typeface="Times New Roman"/>
              </a:rPr>
              <a:t> </a:t>
            </a:r>
            <a:r>
              <a:rPr lang="en-US" spc="-5" dirty="0">
                <a:latin typeface="Times New Roman"/>
                <a:cs typeface="Times New Roman"/>
              </a:rPr>
              <a:t>is</a:t>
            </a:r>
            <a:r>
              <a:rPr lang="en-US" spc="-55" dirty="0">
                <a:latin typeface="Times New Roman"/>
                <a:cs typeface="Times New Roman"/>
              </a:rPr>
              <a:t> </a:t>
            </a:r>
            <a:r>
              <a:rPr lang="en-US" spc="5" dirty="0">
                <a:latin typeface="Times New Roman"/>
                <a:cs typeface="Times New Roman"/>
              </a:rPr>
              <a:t>any</a:t>
            </a:r>
            <a:r>
              <a:rPr lang="en-US" spc="-80" dirty="0">
                <a:latin typeface="Times New Roman"/>
                <a:cs typeface="Times New Roman"/>
              </a:rPr>
              <a:t> </a:t>
            </a:r>
            <a:r>
              <a:rPr lang="en-US" spc="-5" dirty="0">
                <a:latin typeface="Times New Roman"/>
                <a:cs typeface="Times New Roman"/>
              </a:rPr>
              <a:t>path</a:t>
            </a:r>
            <a:r>
              <a:rPr lang="en-US" spc="-55" dirty="0">
                <a:latin typeface="Times New Roman"/>
                <a:cs typeface="Times New Roman"/>
              </a:rPr>
              <a:t> </a:t>
            </a:r>
            <a:r>
              <a:rPr lang="en-US" spc="-5" dirty="0">
                <a:latin typeface="Times New Roman"/>
                <a:cs typeface="Times New Roman"/>
              </a:rPr>
              <a:t>through</a:t>
            </a:r>
            <a:r>
              <a:rPr lang="en-US" spc="-55" dirty="0">
                <a:latin typeface="Times New Roman"/>
                <a:cs typeface="Times New Roman"/>
              </a:rPr>
              <a:t> </a:t>
            </a:r>
            <a:r>
              <a:rPr lang="en-US" dirty="0">
                <a:latin typeface="Times New Roman"/>
                <a:cs typeface="Times New Roman"/>
              </a:rPr>
              <a:t>the</a:t>
            </a:r>
            <a:r>
              <a:rPr lang="en-US" spc="-65" dirty="0">
                <a:latin typeface="Times New Roman"/>
                <a:cs typeface="Times New Roman"/>
              </a:rPr>
              <a:t> </a:t>
            </a:r>
            <a:r>
              <a:rPr lang="en-US" dirty="0">
                <a:latin typeface="Times New Roman"/>
                <a:cs typeface="Times New Roman"/>
              </a:rPr>
              <a:t>program</a:t>
            </a:r>
            <a:r>
              <a:rPr lang="en-US" spc="-55" dirty="0">
                <a:latin typeface="Times New Roman"/>
                <a:cs typeface="Times New Roman"/>
              </a:rPr>
              <a:t> </a:t>
            </a:r>
            <a:r>
              <a:rPr lang="en-US" dirty="0">
                <a:latin typeface="Times New Roman"/>
                <a:cs typeface="Times New Roman"/>
              </a:rPr>
              <a:t>that</a:t>
            </a:r>
            <a:r>
              <a:rPr lang="en-US" spc="-55" dirty="0">
                <a:latin typeface="Times New Roman"/>
                <a:cs typeface="Times New Roman"/>
              </a:rPr>
              <a:t> </a:t>
            </a:r>
            <a:r>
              <a:rPr lang="en-US" b="1" spc="-5" dirty="0">
                <a:latin typeface="Times New Roman"/>
                <a:cs typeface="Times New Roman"/>
              </a:rPr>
              <a:t>introduces</a:t>
            </a:r>
            <a:r>
              <a:rPr lang="en-US" b="1" spc="-55" dirty="0">
                <a:latin typeface="Times New Roman"/>
                <a:cs typeface="Times New Roman"/>
              </a:rPr>
              <a:t> </a:t>
            </a:r>
            <a:r>
              <a:rPr lang="en-US" b="1" spc="-5" dirty="0">
                <a:latin typeface="Times New Roman"/>
                <a:cs typeface="Times New Roman"/>
              </a:rPr>
              <a:t>at</a:t>
            </a:r>
            <a:r>
              <a:rPr lang="en-US" b="1" spc="-55" dirty="0">
                <a:latin typeface="Times New Roman"/>
                <a:cs typeface="Times New Roman"/>
              </a:rPr>
              <a:t> </a:t>
            </a:r>
            <a:r>
              <a:rPr lang="en-US" b="1" dirty="0">
                <a:latin typeface="Times New Roman"/>
                <a:cs typeface="Times New Roman"/>
              </a:rPr>
              <a:t>least  one</a:t>
            </a:r>
            <a:r>
              <a:rPr lang="en-US" b="1" spc="-35" dirty="0">
                <a:latin typeface="Times New Roman"/>
                <a:cs typeface="Times New Roman"/>
              </a:rPr>
              <a:t> </a:t>
            </a:r>
            <a:r>
              <a:rPr lang="en-US" b="1" spc="-5" dirty="0">
                <a:latin typeface="Times New Roman"/>
                <a:cs typeface="Times New Roman"/>
              </a:rPr>
              <a:t>new</a:t>
            </a:r>
            <a:r>
              <a:rPr lang="en-US" b="1" spc="-30" dirty="0">
                <a:latin typeface="Times New Roman"/>
                <a:cs typeface="Times New Roman"/>
              </a:rPr>
              <a:t> </a:t>
            </a:r>
            <a:r>
              <a:rPr lang="en-US" b="1" dirty="0">
                <a:latin typeface="Times New Roman"/>
                <a:cs typeface="Times New Roman"/>
              </a:rPr>
              <a:t>set</a:t>
            </a:r>
            <a:r>
              <a:rPr lang="en-US" b="1" spc="-25" dirty="0">
                <a:latin typeface="Times New Roman"/>
                <a:cs typeface="Times New Roman"/>
              </a:rPr>
              <a:t> </a:t>
            </a:r>
            <a:r>
              <a:rPr lang="en-US" b="1" dirty="0">
                <a:latin typeface="Times New Roman"/>
                <a:cs typeface="Times New Roman"/>
              </a:rPr>
              <a:t>of</a:t>
            </a:r>
            <a:r>
              <a:rPr lang="en-US" b="1" spc="-30" dirty="0">
                <a:latin typeface="Times New Roman"/>
                <a:cs typeface="Times New Roman"/>
              </a:rPr>
              <a:t> </a:t>
            </a:r>
            <a:r>
              <a:rPr lang="en-US" b="1" dirty="0">
                <a:latin typeface="Times New Roman"/>
                <a:cs typeface="Times New Roman"/>
              </a:rPr>
              <a:t>processing</a:t>
            </a:r>
            <a:r>
              <a:rPr lang="en-US" b="1" spc="-40" dirty="0">
                <a:latin typeface="Times New Roman"/>
                <a:cs typeface="Times New Roman"/>
              </a:rPr>
              <a:t> </a:t>
            </a:r>
            <a:r>
              <a:rPr lang="en-US" b="1" dirty="0">
                <a:latin typeface="Times New Roman"/>
                <a:cs typeface="Times New Roman"/>
              </a:rPr>
              <a:t>statements</a:t>
            </a:r>
            <a:r>
              <a:rPr lang="en-US" b="1" spc="-25" dirty="0">
                <a:latin typeface="Times New Roman"/>
                <a:cs typeface="Times New Roman"/>
              </a:rPr>
              <a:t> </a:t>
            </a:r>
            <a:r>
              <a:rPr lang="en-US" b="1" dirty="0">
                <a:latin typeface="Times New Roman"/>
                <a:cs typeface="Times New Roman"/>
              </a:rPr>
              <a:t>or</a:t>
            </a:r>
            <a:r>
              <a:rPr lang="en-US" b="1" spc="-30" dirty="0">
                <a:latin typeface="Times New Roman"/>
                <a:cs typeface="Times New Roman"/>
              </a:rPr>
              <a:t> </a:t>
            </a:r>
            <a:r>
              <a:rPr lang="en-US" b="1" dirty="0">
                <a:latin typeface="Times New Roman"/>
                <a:cs typeface="Times New Roman"/>
              </a:rPr>
              <a:t>a</a:t>
            </a:r>
            <a:r>
              <a:rPr lang="en-US" b="1" spc="-20" dirty="0">
                <a:latin typeface="Times New Roman"/>
                <a:cs typeface="Times New Roman"/>
              </a:rPr>
              <a:t> </a:t>
            </a:r>
            <a:r>
              <a:rPr lang="en-US" b="1" spc="-5" dirty="0">
                <a:latin typeface="Times New Roman"/>
                <a:cs typeface="Times New Roman"/>
              </a:rPr>
              <a:t>new</a:t>
            </a:r>
            <a:r>
              <a:rPr lang="en-US" b="1" spc="-20" dirty="0">
                <a:latin typeface="Times New Roman"/>
                <a:cs typeface="Times New Roman"/>
              </a:rPr>
              <a:t> </a:t>
            </a:r>
            <a:r>
              <a:rPr lang="en-US" b="1" dirty="0">
                <a:latin typeface="Times New Roman"/>
                <a:cs typeface="Times New Roman"/>
              </a:rPr>
              <a:t>condition</a:t>
            </a:r>
            <a:r>
              <a:rPr lang="en-US" b="1" dirty="0" smtClean="0">
                <a:latin typeface="Times New Roman"/>
                <a:cs typeface="Times New Roman"/>
              </a:rPr>
              <a:t>..</a:t>
            </a:r>
            <a:r>
              <a:rPr lang="en-US" b="1" spc="-25" dirty="0" smtClean="0">
                <a:latin typeface="Times New Roman"/>
                <a:cs typeface="Times New Roman"/>
              </a:rPr>
              <a:t> </a:t>
            </a:r>
            <a:r>
              <a:rPr lang="en-US" dirty="0">
                <a:latin typeface="Times New Roman"/>
                <a:cs typeface="Times New Roman"/>
              </a:rPr>
              <a:t>When</a:t>
            </a:r>
            <a:r>
              <a:rPr lang="en-US" spc="-25" dirty="0">
                <a:latin typeface="Times New Roman"/>
                <a:cs typeface="Times New Roman"/>
              </a:rPr>
              <a:t> </a:t>
            </a:r>
            <a:r>
              <a:rPr lang="en-US" spc="-5" dirty="0">
                <a:latin typeface="Times New Roman"/>
                <a:cs typeface="Times New Roman"/>
              </a:rPr>
              <a:t>stated</a:t>
            </a:r>
            <a:r>
              <a:rPr lang="en-US" spc="-25" dirty="0">
                <a:latin typeface="Times New Roman"/>
                <a:cs typeface="Times New Roman"/>
              </a:rPr>
              <a:t> </a:t>
            </a:r>
            <a:r>
              <a:rPr lang="en-US" dirty="0">
                <a:latin typeface="Times New Roman"/>
                <a:cs typeface="Times New Roman"/>
              </a:rPr>
              <a:t>in</a:t>
            </a:r>
            <a:r>
              <a:rPr lang="en-US" spc="-25" dirty="0">
                <a:latin typeface="Times New Roman"/>
                <a:cs typeface="Times New Roman"/>
              </a:rPr>
              <a:t> </a:t>
            </a:r>
            <a:r>
              <a:rPr lang="en-US" spc="-5" dirty="0">
                <a:latin typeface="Times New Roman"/>
                <a:cs typeface="Times New Roman"/>
              </a:rPr>
              <a:t>terms</a:t>
            </a:r>
            <a:r>
              <a:rPr lang="en-US" spc="-25" dirty="0">
                <a:latin typeface="Times New Roman"/>
                <a:cs typeface="Times New Roman"/>
              </a:rPr>
              <a:t> </a:t>
            </a:r>
            <a:r>
              <a:rPr lang="en-US" dirty="0">
                <a:latin typeface="Times New Roman"/>
                <a:cs typeface="Times New Roman"/>
              </a:rPr>
              <a:t>of</a:t>
            </a:r>
            <a:r>
              <a:rPr lang="en-US" spc="-35" dirty="0">
                <a:latin typeface="Times New Roman"/>
                <a:cs typeface="Times New Roman"/>
              </a:rPr>
              <a:t> </a:t>
            </a:r>
            <a:r>
              <a:rPr lang="en-US" dirty="0">
                <a:latin typeface="Times New Roman"/>
                <a:cs typeface="Times New Roman"/>
              </a:rPr>
              <a:t>a</a:t>
            </a:r>
            <a:r>
              <a:rPr lang="en-US" spc="-20" dirty="0">
                <a:latin typeface="Times New Roman"/>
                <a:cs typeface="Times New Roman"/>
              </a:rPr>
              <a:t> </a:t>
            </a:r>
            <a:r>
              <a:rPr lang="en-US" dirty="0">
                <a:latin typeface="Times New Roman"/>
                <a:cs typeface="Times New Roman"/>
              </a:rPr>
              <a:t>flow</a:t>
            </a:r>
            <a:r>
              <a:rPr lang="en-US" spc="-20" dirty="0">
                <a:latin typeface="Times New Roman"/>
                <a:cs typeface="Times New Roman"/>
              </a:rPr>
              <a:t> </a:t>
            </a:r>
            <a:r>
              <a:rPr lang="en-US" spc="-5" dirty="0">
                <a:latin typeface="Times New Roman"/>
                <a:cs typeface="Times New Roman"/>
              </a:rPr>
              <a:t>graph,</a:t>
            </a:r>
            <a:r>
              <a:rPr lang="en-US" spc="-25" dirty="0">
                <a:latin typeface="Times New Roman"/>
                <a:cs typeface="Times New Roman"/>
              </a:rPr>
              <a:t> </a:t>
            </a:r>
            <a:r>
              <a:rPr lang="en-US" spc="-5" dirty="0">
                <a:latin typeface="Times New Roman"/>
                <a:cs typeface="Times New Roman"/>
              </a:rPr>
              <a:t>an  independent </a:t>
            </a:r>
            <a:r>
              <a:rPr lang="en-US" dirty="0">
                <a:latin typeface="Times New Roman"/>
                <a:cs typeface="Times New Roman"/>
              </a:rPr>
              <a:t>path must move along </a:t>
            </a:r>
            <a:r>
              <a:rPr lang="en-US" b="1" spc="-5" dirty="0">
                <a:latin typeface="Times New Roman"/>
                <a:cs typeface="Times New Roman"/>
              </a:rPr>
              <a:t>at </a:t>
            </a:r>
            <a:r>
              <a:rPr lang="en-US" b="1" dirty="0">
                <a:latin typeface="Times New Roman"/>
                <a:cs typeface="Times New Roman"/>
              </a:rPr>
              <a:t>least one </a:t>
            </a:r>
            <a:r>
              <a:rPr lang="en-US" b="1" spc="-5" dirty="0">
                <a:latin typeface="Times New Roman"/>
                <a:cs typeface="Times New Roman"/>
              </a:rPr>
              <a:t>edge </a:t>
            </a:r>
            <a:r>
              <a:rPr lang="en-US" b="1" dirty="0">
                <a:latin typeface="Times New Roman"/>
                <a:cs typeface="Times New Roman"/>
              </a:rPr>
              <a:t>that </a:t>
            </a:r>
            <a:r>
              <a:rPr lang="en-US" b="1" spc="-5" dirty="0">
                <a:latin typeface="Times New Roman"/>
                <a:cs typeface="Times New Roman"/>
              </a:rPr>
              <a:t>has </a:t>
            </a:r>
            <a:r>
              <a:rPr lang="en-US" b="1" dirty="0">
                <a:latin typeface="Times New Roman"/>
                <a:cs typeface="Times New Roman"/>
              </a:rPr>
              <a:t>not been </a:t>
            </a:r>
            <a:r>
              <a:rPr lang="en-US" b="1" spc="-5" dirty="0">
                <a:latin typeface="Times New Roman"/>
                <a:cs typeface="Times New Roman"/>
              </a:rPr>
              <a:t>traversed before </a:t>
            </a:r>
            <a:r>
              <a:rPr lang="en-US" b="1" dirty="0">
                <a:latin typeface="Times New Roman"/>
                <a:cs typeface="Times New Roman"/>
              </a:rPr>
              <a:t>the </a:t>
            </a:r>
            <a:r>
              <a:rPr lang="en-US" b="1" spc="-5" dirty="0">
                <a:latin typeface="Times New Roman"/>
                <a:cs typeface="Times New Roman"/>
              </a:rPr>
              <a:t>path is  defined</a:t>
            </a:r>
            <a:r>
              <a:rPr lang="en-US" spc="-5" dirty="0">
                <a:latin typeface="Times New Roman"/>
                <a:cs typeface="Times New Roman"/>
              </a:rPr>
              <a:t>. For example, </a:t>
            </a:r>
            <a:r>
              <a:rPr lang="en-US" dirty="0">
                <a:latin typeface="Times New Roman"/>
                <a:cs typeface="Times New Roman"/>
              </a:rPr>
              <a:t>a </a:t>
            </a:r>
            <a:r>
              <a:rPr lang="en-US" spc="-5" dirty="0">
                <a:latin typeface="Times New Roman"/>
                <a:cs typeface="Times New Roman"/>
              </a:rPr>
              <a:t>set </a:t>
            </a:r>
            <a:r>
              <a:rPr lang="en-US" dirty="0">
                <a:latin typeface="Times New Roman"/>
                <a:cs typeface="Times New Roman"/>
              </a:rPr>
              <a:t>of </a:t>
            </a:r>
            <a:r>
              <a:rPr lang="en-US" spc="-5" dirty="0">
                <a:latin typeface="Times New Roman"/>
                <a:cs typeface="Times New Roman"/>
              </a:rPr>
              <a:t>independent paths </a:t>
            </a:r>
            <a:r>
              <a:rPr lang="en-US" dirty="0">
                <a:latin typeface="Times New Roman"/>
                <a:cs typeface="Times New Roman"/>
              </a:rPr>
              <a:t>for the flow </a:t>
            </a:r>
            <a:r>
              <a:rPr lang="en-US" spc="-5" dirty="0">
                <a:latin typeface="Times New Roman"/>
                <a:cs typeface="Times New Roman"/>
              </a:rPr>
              <a:t>graph illustrated </a:t>
            </a:r>
            <a:r>
              <a:rPr lang="en-US" dirty="0">
                <a:latin typeface="Times New Roman"/>
                <a:cs typeface="Times New Roman"/>
              </a:rPr>
              <a:t>in </a:t>
            </a:r>
            <a:r>
              <a:rPr lang="en-US" spc="-5" dirty="0">
                <a:latin typeface="Times New Roman"/>
                <a:cs typeface="Times New Roman"/>
              </a:rPr>
              <a:t>Figure </a:t>
            </a:r>
            <a:r>
              <a:rPr lang="en-US" dirty="0">
                <a:latin typeface="Times New Roman"/>
                <a:cs typeface="Times New Roman"/>
              </a:rPr>
              <a:t>23.2 b </a:t>
            </a:r>
            <a:r>
              <a:rPr lang="en-US" b="1" spc="-5" dirty="0">
                <a:latin typeface="Times New Roman"/>
                <a:cs typeface="Times New Roman"/>
              </a:rPr>
              <a:t>is  </a:t>
            </a:r>
            <a:r>
              <a:rPr lang="en-US" b="1" dirty="0">
                <a:latin typeface="Times New Roman"/>
                <a:cs typeface="Times New Roman"/>
              </a:rPr>
              <a:t>not </a:t>
            </a:r>
            <a:r>
              <a:rPr lang="en-US" b="1" spc="-5" dirty="0">
                <a:latin typeface="Times New Roman"/>
                <a:cs typeface="Times New Roman"/>
              </a:rPr>
              <a:t>considered </a:t>
            </a:r>
            <a:r>
              <a:rPr lang="en-US" b="1" dirty="0">
                <a:latin typeface="Times New Roman"/>
                <a:cs typeface="Times New Roman"/>
              </a:rPr>
              <a:t>to be </a:t>
            </a:r>
            <a:r>
              <a:rPr lang="en-US" b="1" spc="-5" dirty="0">
                <a:latin typeface="Times New Roman"/>
                <a:cs typeface="Times New Roman"/>
              </a:rPr>
              <a:t>an independent path </a:t>
            </a:r>
            <a:r>
              <a:rPr lang="en-US" spc="-5" dirty="0">
                <a:latin typeface="Times New Roman"/>
                <a:cs typeface="Times New Roman"/>
              </a:rPr>
              <a:t>because </a:t>
            </a:r>
            <a:r>
              <a:rPr lang="en-US" dirty="0">
                <a:latin typeface="Times New Roman"/>
                <a:cs typeface="Times New Roman"/>
              </a:rPr>
              <a:t>it </a:t>
            </a:r>
            <a:r>
              <a:rPr lang="en-US" spc="-5" dirty="0">
                <a:latin typeface="Times New Roman"/>
                <a:cs typeface="Times New Roman"/>
              </a:rPr>
              <a:t>is </a:t>
            </a:r>
            <a:r>
              <a:rPr lang="en-US" dirty="0">
                <a:latin typeface="Times New Roman"/>
                <a:cs typeface="Times New Roman"/>
              </a:rPr>
              <a:t>simply a </a:t>
            </a:r>
            <a:r>
              <a:rPr lang="en-US" spc="-5" dirty="0">
                <a:latin typeface="Times New Roman"/>
                <a:cs typeface="Times New Roman"/>
              </a:rPr>
              <a:t>combination </a:t>
            </a:r>
            <a:r>
              <a:rPr lang="en-US" dirty="0">
                <a:latin typeface="Times New Roman"/>
                <a:cs typeface="Times New Roman"/>
              </a:rPr>
              <a:t>of already </a:t>
            </a:r>
            <a:r>
              <a:rPr lang="en-US" spc="-5" dirty="0">
                <a:latin typeface="Times New Roman"/>
                <a:cs typeface="Times New Roman"/>
              </a:rPr>
              <a:t>specified  paths </a:t>
            </a:r>
            <a:r>
              <a:rPr lang="en-US" dirty="0">
                <a:latin typeface="Times New Roman"/>
                <a:cs typeface="Times New Roman"/>
              </a:rPr>
              <a:t>and </a:t>
            </a:r>
            <a:r>
              <a:rPr lang="en-US" b="1" spc="-5" dirty="0">
                <a:latin typeface="Times New Roman"/>
                <a:cs typeface="Times New Roman"/>
              </a:rPr>
              <a:t>does </a:t>
            </a:r>
            <a:r>
              <a:rPr lang="en-US" b="1" dirty="0">
                <a:latin typeface="Times New Roman"/>
                <a:cs typeface="Times New Roman"/>
              </a:rPr>
              <a:t>not traverse </a:t>
            </a:r>
            <a:r>
              <a:rPr lang="en-US" b="1" spc="5" dirty="0">
                <a:latin typeface="Times New Roman"/>
                <a:cs typeface="Times New Roman"/>
              </a:rPr>
              <a:t>any </a:t>
            </a:r>
            <a:r>
              <a:rPr lang="en-US" b="1" spc="-5" dirty="0">
                <a:latin typeface="Times New Roman"/>
                <a:cs typeface="Times New Roman"/>
              </a:rPr>
              <a:t>new</a:t>
            </a:r>
            <a:r>
              <a:rPr lang="en-US" b="1" spc="-25" dirty="0">
                <a:latin typeface="Times New Roman"/>
                <a:cs typeface="Times New Roman"/>
              </a:rPr>
              <a:t> </a:t>
            </a:r>
            <a:r>
              <a:rPr lang="en-US" b="1" spc="-5" dirty="0">
                <a:latin typeface="Times New Roman"/>
                <a:cs typeface="Times New Roman"/>
              </a:rPr>
              <a:t>edges</a:t>
            </a:r>
            <a:r>
              <a:rPr lang="en-US" spc="-5" dirty="0">
                <a:latin typeface="Times New Roman"/>
                <a:cs typeface="Times New Roman"/>
              </a:rPr>
              <a:t>.</a:t>
            </a:r>
            <a:endParaRPr lang="en-US" dirty="0">
              <a:latin typeface="Times New Roman"/>
              <a:cs typeface="Times New Roman"/>
            </a:endParaRPr>
          </a:p>
          <a:p>
            <a:pPr marL="50800">
              <a:lnSpc>
                <a:spcPct val="100000"/>
              </a:lnSpc>
              <a:spcBef>
                <a:spcPts val="855"/>
              </a:spcBef>
            </a:pPr>
            <a:r>
              <a:rPr lang="en-US" spc="-5" dirty="0">
                <a:latin typeface="Times New Roman"/>
                <a:cs typeface="Times New Roman"/>
              </a:rPr>
              <a:t>Path </a:t>
            </a:r>
            <a:r>
              <a:rPr lang="en-US" dirty="0">
                <a:latin typeface="Times New Roman"/>
                <a:cs typeface="Times New Roman"/>
              </a:rPr>
              <a:t>1: </a:t>
            </a:r>
            <a:r>
              <a:rPr lang="en-US" spc="-5" dirty="0">
                <a:latin typeface="Times New Roman"/>
                <a:cs typeface="Times New Roman"/>
              </a:rPr>
              <a:t>1-11</a:t>
            </a:r>
            <a:endParaRPr lang="en-US" dirty="0">
              <a:latin typeface="Times New Roman"/>
              <a:cs typeface="Times New Roman"/>
            </a:endParaRPr>
          </a:p>
          <a:p>
            <a:pPr marL="12700">
              <a:lnSpc>
                <a:spcPct val="100000"/>
              </a:lnSpc>
              <a:spcBef>
                <a:spcPts val="850"/>
              </a:spcBef>
            </a:pPr>
            <a:r>
              <a:rPr lang="en-US" spc="-5" dirty="0">
                <a:latin typeface="Times New Roman"/>
                <a:cs typeface="Times New Roman"/>
              </a:rPr>
              <a:t>Path </a:t>
            </a:r>
            <a:r>
              <a:rPr lang="en-US" dirty="0">
                <a:latin typeface="Times New Roman"/>
                <a:cs typeface="Times New Roman"/>
              </a:rPr>
              <a:t>2: </a:t>
            </a:r>
            <a:r>
              <a:rPr lang="en-US" spc="-5" dirty="0">
                <a:latin typeface="Times New Roman"/>
                <a:cs typeface="Times New Roman"/>
              </a:rPr>
              <a:t>1-2-3-4-5-10-1-11</a:t>
            </a:r>
            <a:endParaRPr lang="en-US" dirty="0">
              <a:latin typeface="Times New Roman"/>
              <a:cs typeface="Times New Roman"/>
            </a:endParaRPr>
          </a:p>
          <a:p>
            <a:pPr marL="12700">
              <a:lnSpc>
                <a:spcPct val="100000"/>
              </a:lnSpc>
              <a:spcBef>
                <a:spcPts val="855"/>
              </a:spcBef>
            </a:pPr>
            <a:r>
              <a:rPr lang="en-US" spc="-5" dirty="0">
                <a:latin typeface="Times New Roman"/>
                <a:cs typeface="Times New Roman"/>
              </a:rPr>
              <a:t>Path </a:t>
            </a:r>
            <a:r>
              <a:rPr lang="en-US" dirty="0">
                <a:latin typeface="Times New Roman"/>
                <a:cs typeface="Times New Roman"/>
              </a:rPr>
              <a:t>3:</a:t>
            </a:r>
            <a:r>
              <a:rPr lang="en-US" spc="-5" dirty="0">
                <a:latin typeface="Times New Roman"/>
                <a:cs typeface="Times New Roman"/>
              </a:rPr>
              <a:t> 1-2-3-6-8-9-10-1-11</a:t>
            </a:r>
            <a:endParaRPr lang="en-US" dirty="0">
              <a:latin typeface="Times New Roman"/>
              <a:cs typeface="Times New Roman"/>
            </a:endParaRPr>
          </a:p>
          <a:p>
            <a:pPr marL="12700" algn="just">
              <a:lnSpc>
                <a:spcPct val="100000"/>
              </a:lnSpc>
              <a:spcBef>
                <a:spcPts val="840"/>
              </a:spcBef>
            </a:pPr>
            <a:r>
              <a:rPr lang="en-US" spc="-5" dirty="0">
                <a:latin typeface="Times New Roman"/>
                <a:cs typeface="Times New Roman"/>
              </a:rPr>
              <a:t>Path </a:t>
            </a:r>
            <a:r>
              <a:rPr lang="en-US" dirty="0">
                <a:latin typeface="Times New Roman"/>
                <a:cs typeface="Times New Roman"/>
              </a:rPr>
              <a:t>4:</a:t>
            </a:r>
            <a:r>
              <a:rPr lang="en-US" spc="-5" dirty="0">
                <a:latin typeface="Times New Roman"/>
                <a:cs typeface="Times New Roman"/>
              </a:rPr>
              <a:t> 1-2-3-6-7-9-10-1-11</a:t>
            </a:r>
            <a:endParaRPr lang="en-US" dirty="0">
              <a:latin typeface="Times New Roman"/>
              <a:cs typeface="Times New Roman"/>
            </a:endParaRPr>
          </a:p>
          <a:p>
            <a:pPr marL="50800" marR="3043555" indent="-38100" algn="just">
              <a:lnSpc>
                <a:spcPct val="159200"/>
              </a:lnSpc>
            </a:pPr>
            <a:r>
              <a:rPr lang="en-US" spc="-5" dirty="0">
                <a:latin typeface="Times New Roman"/>
                <a:cs typeface="Times New Roman"/>
              </a:rPr>
              <a:t>Note </a:t>
            </a:r>
            <a:r>
              <a:rPr lang="en-US" dirty="0">
                <a:latin typeface="Times New Roman"/>
                <a:cs typeface="Times New Roman"/>
              </a:rPr>
              <a:t>that </a:t>
            </a:r>
            <a:r>
              <a:rPr lang="en-US" spc="-5" dirty="0">
                <a:latin typeface="Times New Roman"/>
                <a:cs typeface="Times New Roman"/>
              </a:rPr>
              <a:t>each new </a:t>
            </a:r>
            <a:r>
              <a:rPr lang="en-US" dirty="0">
                <a:latin typeface="Times New Roman"/>
                <a:cs typeface="Times New Roman"/>
              </a:rPr>
              <a:t>path </a:t>
            </a:r>
            <a:r>
              <a:rPr lang="en-US" spc="-5" dirty="0">
                <a:latin typeface="Times New Roman"/>
                <a:cs typeface="Times New Roman"/>
              </a:rPr>
              <a:t>introduces </a:t>
            </a:r>
            <a:r>
              <a:rPr lang="en-US" dirty="0">
                <a:latin typeface="Times New Roman"/>
                <a:cs typeface="Times New Roman"/>
              </a:rPr>
              <a:t>a new </a:t>
            </a:r>
            <a:r>
              <a:rPr lang="en-US" spc="-5" dirty="0">
                <a:latin typeface="Times New Roman"/>
                <a:cs typeface="Times New Roman"/>
              </a:rPr>
              <a:t>edge.  </a:t>
            </a:r>
            <a:r>
              <a:rPr lang="en-US" dirty="0">
                <a:latin typeface="Times New Roman"/>
                <a:cs typeface="Times New Roman"/>
              </a:rPr>
              <a:t>The </a:t>
            </a:r>
            <a:r>
              <a:rPr lang="en-US" spc="-5" dirty="0">
                <a:latin typeface="Times New Roman"/>
                <a:cs typeface="Times New Roman"/>
              </a:rPr>
              <a:t>path</a:t>
            </a:r>
            <a:r>
              <a:rPr lang="en-US" dirty="0">
                <a:latin typeface="Times New Roman"/>
                <a:cs typeface="Times New Roman"/>
              </a:rPr>
              <a:t> </a:t>
            </a:r>
            <a:r>
              <a:rPr lang="en-US" spc="-5" dirty="0">
                <a:latin typeface="Times New Roman"/>
                <a:cs typeface="Times New Roman"/>
              </a:rPr>
              <a:t>1-2-3-4-5-10-1-2-3-6-8-9-10-1-11</a:t>
            </a:r>
            <a:endParaRPr lang="en-US" dirty="0">
              <a:latin typeface="Times New Roman"/>
              <a:cs typeface="Times New Roman"/>
            </a:endParaRPr>
          </a:p>
          <a:p>
            <a:pPr marL="12700" marR="6350" indent="456565" algn="just">
              <a:lnSpc>
                <a:spcPct val="103200"/>
              </a:lnSpc>
              <a:spcBef>
                <a:spcPts val="815"/>
              </a:spcBef>
            </a:pPr>
            <a:r>
              <a:rPr lang="en-US" spc="-5" dirty="0">
                <a:latin typeface="Times New Roman"/>
                <a:cs typeface="Times New Roman"/>
              </a:rPr>
              <a:t>Paths </a:t>
            </a:r>
            <a:r>
              <a:rPr lang="en-US" dirty="0">
                <a:latin typeface="Times New Roman"/>
                <a:cs typeface="Times New Roman"/>
              </a:rPr>
              <a:t>1 </a:t>
            </a:r>
            <a:r>
              <a:rPr lang="en-US" spc="-5" dirty="0">
                <a:latin typeface="Times New Roman"/>
                <a:cs typeface="Times New Roman"/>
              </a:rPr>
              <a:t>through </a:t>
            </a:r>
            <a:r>
              <a:rPr lang="en-US" dirty="0">
                <a:latin typeface="Times New Roman"/>
                <a:cs typeface="Times New Roman"/>
              </a:rPr>
              <a:t>4 </a:t>
            </a:r>
            <a:r>
              <a:rPr lang="en-US" spc="-5" dirty="0">
                <a:latin typeface="Times New Roman"/>
                <a:cs typeface="Times New Roman"/>
              </a:rPr>
              <a:t>constitute </a:t>
            </a:r>
            <a:r>
              <a:rPr lang="en-US" dirty="0">
                <a:latin typeface="Times New Roman"/>
                <a:cs typeface="Times New Roman"/>
              </a:rPr>
              <a:t>a </a:t>
            </a:r>
            <a:r>
              <a:rPr lang="en-US" spc="-5" dirty="0">
                <a:latin typeface="Times New Roman"/>
                <a:cs typeface="Times New Roman"/>
              </a:rPr>
              <a:t>basis set </a:t>
            </a:r>
            <a:r>
              <a:rPr lang="en-US" dirty="0">
                <a:latin typeface="Times New Roman"/>
                <a:cs typeface="Times New Roman"/>
              </a:rPr>
              <a:t>for the flow </a:t>
            </a:r>
            <a:r>
              <a:rPr lang="en-US" spc="-5" dirty="0">
                <a:latin typeface="Times New Roman"/>
                <a:cs typeface="Times New Roman"/>
              </a:rPr>
              <a:t>graph </a:t>
            </a:r>
            <a:r>
              <a:rPr lang="en-US" dirty="0">
                <a:latin typeface="Times New Roman"/>
                <a:cs typeface="Times New Roman"/>
              </a:rPr>
              <a:t>in </a:t>
            </a:r>
            <a:r>
              <a:rPr lang="en-US" spc="-5" dirty="0">
                <a:latin typeface="Times New Roman"/>
                <a:cs typeface="Times New Roman"/>
              </a:rPr>
              <a:t>Figure </a:t>
            </a:r>
            <a:r>
              <a:rPr lang="en-US" dirty="0">
                <a:latin typeface="Times New Roman"/>
                <a:cs typeface="Times New Roman"/>
              </a:rPr>
              <a:t>23.2b . </a:t>
            </a:r>
            <a:r>
              <a:rPr lang="en-US" spc="5" dirty="0">
                <a:latin typeface="Times New Roman"/>
                <a:cs typeface="Times New Roman"/>
              </a:rPr>
              <a:t>That </a:t>
            </a:r>
            <a:r>
              <a:rPr lang="en-US" spc="-5" dirty="0">
                <a:latin typeface="Times New Roman"/>
                <a:cs typeface="Times New Roman"/>
              </a:rPr>
              <a:t>is, </a:t>
            </a:r>
            <a:r>
              <a:rPr lang="en-US" spc="5" dirty="0">
                <a:latin typeface="Times New Roman"/>
                <a:cs typeface="Times New Roman"/>
              </a:rPr>
              <a:t>if </a:t>
            </a:r>
            <a:r>
              <a:rPr lang="en-US" spc="-5" dirty="0">
                <a:latin typeface="Times New Roman"/>
                <a:cs typeface="Times New Roman"/>
              </a:rPr>
              <a:t>you  can design tests </a:t>
            </a:r>
            <a:r>
              <a:rPr lang="en-US" dirty="0">
                <a:latin typeface="Times New Roman"/>
                <a:cs typeface="Times New Roman"/>
              </a:rPr>
              <a:t>to </a:t>
            </a:r>
            <a:r>
              <a:rPr lang="en-US" spc="-5" dirty="0">
                <a:latin typeface="Times New Roman"/>
                <a:cs typeface="Times New Roman"/>
              </a:rPr>
              <a:t>force execution </a:t>
            </a:r>
            <a:r>
              <a:rPr lang="en-US" dirty="0">
                <a:latin typeface="Times New Roman"/>
                <a:cs typeface="Times New Roman"/>
              </a:rPr>
              <a:t>of these </a:t>
            </a:r>
            <a:r>
              <a:rPr lang="en-US" spc="-5" dirty="0">
                <a:latin typeface="Times New Roman"/>
                <a:cs typeface="Times New Roman"/>
              </a:rPr>
              <a:t>paths </a:t>
            </a:r>
            <a:r>
              <a:rPr lang="en-US" dirty="0">
                <a:latin typeface="Times New Roman"/>
                <a:cs typeface="Times New Roman"/>
              </a:rPr>
              <a:t>(a </a:t>
            </a:r>
            <a:r>
              <a:rPr lang="en-US" spc="-5" dirty="0">
                <a:latin typeface="Times New Roman"/>
                <a:cs typeface="Times New Roman"/>
              </a:rPr>
              <a:t>basis set), </a:t>
            </a:r>
            <a:r>
              <a:rPr lang="en-US" dirty="0">
                <a:latin typeface="Times New Roman"/>
                <a:cs typeface="Times New Roman"/>
              </a:rPr>
              <a:t>every statement in the </a:t>
            </a:r>
            <a:r>
              <a:rPr lang="en-US" spc="-5" dirty="0">
                <a:latin typeface="Times New Roman"/>
                <a:cs typeface="Times New Roman"/>
              </a:rPr>
              <a:t>program</a:t>
            </a:r>
            <a:r>
              <a:rPr lang="en-US" spc="-150" dirty="0">
                <a:latin typeface="Times New Roman"/>
                <a:cs typeface="Times New Roman"/>
              </a:rPr>
              <a:t> </a:t>
            </a:r>
            <a:r>
              <a:rPr lang="en-US" dirty="0">
                <a:latin typeface="Times New Roman"/>
                <a:cs typeface="Times New Roman"/>
              </a:rPr>
              <a:t>will  </a:t>
            </a:r>
            <a:r>
              <a:rPr lang="en-US" spc="-5" dirty="0">
                <a:latin typeface="Times New Roman"/>
                <a:cs typeface="Times New Roman"/>
              </a:rPr>
              <a:t>have</a:t>
            </a:r>
            <a:r>
              <a:rPr lang="en-US" spc="-40" dirty="0">
                <a:latin typeface="Times New Roman"/>
                <a:cs typeface="Times New Roman"/>
              </a:rPr>
              <a:t> </a:t>
            </a:r>
            <a:r>
              <a:rPr lang="en-US" spc="-5" dirty="0">
                <a:latin typeface="Times New Roman"/>
                <a:cs typeface="Times New Roman"/>
              </a:rPr>
              <a:t>been</a:t>
            </a:r>
            <a:r>
              <a:rPr lang="en-US" spc="-15" dirty="0">
                <a:latin typeface="Times New Roman"/>
                <a:cs typeface="Times New Roman"/>
              </a:rPr>
              <a:t> </a:t>
            </a:r>
            <a:r>
              <a:rPr lang="en-US" spc="-5" dirty="0">
                <a:latin typeface="Times New Roman"/>
                <a:cs typeface="Times New Roman"/>
              </a:rPr>
              <a:t>guaranteed</a:t>
            </a:r>
            <a:r>
              <a:rPr lang="en-US" spc="-30" dirty="0">
                <a:latin typeface="Times New Roman"/>
                <a:cs typeface="Times New Roman"/>
              </a:rPr>
              <a:t> </a:t>
            </a:r>
            <a:r>
              <a:rPr lang="en-US" dirty="0">
                <a:latin typeface="Times New Roman"/>
                <a:cs typeface="Times New Roman"/>
              </a:rPr>
              <a:t>to</a:t>
            </a:r>
            <a:r>
              <a:rPr lang="en-US" spc="-25" dirty="0">
                <a:latin typeface="Times New Roman"/>
                <a:cs typeface="Times New Roman"/>
              </a:rPr>
              <a:t> </a:t>
            </a:r>
            <a:r>
              <a:rPr lang="en-US" dirty="0">
                <a:latin typeface="Times New Roman"/>
                <a:cs typeface="Times New Roman"/>
              </a:rPr>
              <a:t>be</a:t>
            </a:r>
            <a:r>
              <a:rPr lang="en-US" spc="-35" dirty="0">
                <a:latin typeface="Times New Roman"/>
                <a:cs typeface="Times New Roman"/>
              </a:rPr>
              <a:t> </a:t>
            </a:r>
            <a:r>
              <a:rPr lang="en-US" spc="-5" dirty="0">
                <a:latin typeface="Times New Roman"/>
                <a:cs typeface="Times New Roman"/>
              </a:rPr>
              <a:t>executed</a:t>
            </a:r>
            <a:r>
              <a:rPr lang="en-US" spc="-30" dirty="0">
                <a:latin typeface="Times New Roman"/>
                <a:cs typeface="Times New Roman"/>
              </a:rPr>
              <a:t> </a:t>
            </a:r>
            <a:r>
              <a:rPr lang="en-US" spc="-5" dirty="0">
                <a:latin typeface="Times New Roman"/>
                <a:cs typeface="Times New Roman"/>
              </a:rPr>
              <a:t>at</a:t>
            </a:r>
            <a:r>
              <a:rPr lang="en-US" spc="-25" dirty="0">
                <a:latin typeface="Times New Roman"/>
                <a:cs typeface="Times New Roman"/>
              </a:rPr>
              <a:t> </a:t>
            </a:r>
            <a:r>
              <a:rPr lang="en-US" spc="-5" dirty="0">
                <a:latin typeface="Times New Roman"/>
                <a:cs typeface="Times New Roman"/>
              </a:rPr>
              <a:t>least</a:t>
            </a:r>
            <a:r>
              <a:rPr lang="en-US" spc="-25" dirty="0">
                <a:latin typeface="Times New Roman"/>
                <a:cs typeface="Times New Roman"/>
              </a:rPr>
              <a:t> </a:t>
            </a:r>
            <a:r>
              <a:rPr lang="en-US" dirty="0">
                <a:latin typeface="Times New Roman"/>
                <a:cs typeface="Times New Roman"/>
              </a:rPr>
              <a:t>one</a:t>
            </a:r>
            <a:r>
              <a:rPr lang="en-US" spc="-35" dirty="0">
                <a:latin typeface="Times New Roman"/>
                <a:cs typeface="Times New Roman"/>
              </a:rPr>
              <a:t> </a:t>
            </a:r>
            <a:r>
              <a:rPr lang="en-US" spc="-5" dirty="0">
                <a:latin typeface="Times New Roman"/>
                <a:cs typeface="Times New Roman"/>
              </a:rPr>
              <a:t>time</a:t>
            </a:r>
            <a:r>
              <a:rPr lang="en-US" spc="-30" dirty="0">
                <a:latin typeface="Times New Roman"/>
                <a:cs typeface="Times New Roman"/>
              </a:rPr>
              <a:t> </a:t>
            </a:r>
            <a:r>
              <a:rPr lang="en-US" spc="-5" dirty="0">
                <a:latin typeface="Times New Roman"/>
                <a:cs typeface="Times New Roman"/>
              </a:rPr>
              <a:t>and</a:t>
            </a:r>
            <a:r>
              <a:rPr lang="en-US" spc="-35" dirty="0">
                <a:latin typeface="Times New Roman"/>
                <a:cs typeface="Times New Roman"/>
              </a:rPr>
              <a:t> </a:t>
            </a:r>
            <a:r>
              <a:rPr lang="en-US" dirty="0">
                <a:latin typeface="Times New Roman"/>
                <a:cs typeface="Times New Roman"/>
              </a:rPr>
              <a:t>every</a:t>
            </a:r>
            <a:r>
              <a:rPr lang="en-US" spc="-50" dirty="0">
                <a:latin typeface="Times New Roman"/>
                <a:cs typeface="Times New Roman"/>
              </a:rPr>
              <a:t> </a:t>
            </a:r>
            <a:r>
              <a:rPr lang="en-US" spc="-5" dirty="0">
                <a:latin typeface="Times New Roman"/>
                <a:cs typeface="Times New Roman"/>
              </a:rPr>
              <a:t>condition</a:t>
            </a:r>
            <a:r>
              <a:rPr lang="en-US" spc="-25" dirty="0">
                <a:latin typeface="Times New Roman"/>
                <a:cs typeface="Times New Roman"/>
              </a:rPr>
              <a:t> </a:t>
            </a:r>
            <a:r>
              <a:rPr lang="en-US" spc="-5" dirty="0">
                <a:latin typeface="Times New Roman"/>
                <a:cs typeface="Times New Roman"/>
              </a:rPr>
              <a:t>will</a:t>
            </a:r>
            <a:r>
              <a:rPr lang="en-US" spc="-25" dirty="0">
                <a:latin typeface="Times New Roman"/>
                <a:cs typeface="Times New Roman"/>
              </a:rPr>
              <a:t> </a:t>
            </a:r>
            <a:r>
              <a:rPr lang="en-US" spc="-5" dirty="0">
                <a:latin typeface="Times New Roman"/>
                <a:cs typeface="Times New Roman"/>
              </a:rPr>
              <a:t>have</a:t>
            </a:r>
            <a:r>
              <a:rPr lang="en-US" spc="-35" dirty="0">
                <a:latin typeface="Times New Roman"/>
                <a:cs typeface="Times New Roman"/>
              </a:rPr>
              <a:t> </a:t>
            </a:r>
            <a:r>
              <a:rPr lang="en-US" spc="-5" dirty="0">
                <a:latin typeface="Times New Roman"/>
                <a:cs typeface="Times New Roman"/>
              </a:rPr>
              <a:t>been</a:t>
            </a:r>
            <a:r>
              <a:rPr lang="en-US" spc="-30" dirty="0">
                <a:latin typeface="Times New Roman"/>
                <a:cs typeface="Times New Roman"/>
              </a:rPr>
              <a:t> </a:t>
            </a:r>
            <a:r>
              <a:rPr lang="en-US" spc="-5" dirty="0">
                <a:latin typeface="Times New Roman"/>
                <a:cs typeface="Times New Roman"/>
              </a:rPr>
              <a:t>executed  </a:t>
            </a:r>
            <a:r>
              <a:rPr lang="en-US" dirty="0">
                <a:latin typeface="Times New Roman"/>
                <a:cs typeface="Times New Roman"/>
              </a:rPr>
              <a:t>on </a:t>
            </a:r>
            <a:r>
              <a:rPr lang="en-US" spc="-5" dirty="0">
                <a:latin typeface="Times New Roman"/>
                <a:cs typeface="Times New Roman"/>
              </a:rPr>
              <a:t>its </a:t>
            </a:r>
            <a:r>
              <a:rPr lang="en-US" dirty="0">
                <a:latin typeface="Times New Roman"/>
                <a:cs typeface="Times New Roman"/>
              </a:rPr>
              <a:t>true </a:t>
            </a:r>
            <a:r>
              <a:rPr lang="en-US" spc="-5" dirty="0">
                <a:latin typeface="Times New Roman"/>
                <a:cs typeface="Times New Roman"/>
              </a:rPr>
              <a:t>and false sides. </a:t>
            </a:r>
            <a:r>
              <a:rPr lang="en-US" spc="-15" dirty="0">
                <a:latin typeface="Times New Roman"/>
                <a:cs typeface="Times New Roman"/>
              </a:rPr>
              <a:t>It </a:t>
            </a:r>
            <a:r>
              <a:rPr lang="en-US" dirty="0">
                <a:latin typeface="Times New Roman"/>
                <a:cs typeface="Times New Roman"/>
              </a:rPr>
              <a:t>should be noted that </a:t>
            </a:r>
            <a:r>
              <a:rPr lang="en-US" spc="-5" dirty="0">
                <a:latin typeface="Times New Roman"/>
                <a:cs typeface="Times New Roman"/>
              </a:rPr>
              <a:t>the basis set is </a:t>
            </a:r>
            <a:r>
              <a:rPr lang="en-US" dirty="0">
                <a:latin typeface="Times New Roman"/>
                <a:cs typeface="Times New Roman"/>
              </a:rPr>
              <a:t>not unique. </a:t>
            </a:r>
            <a:r>
              <a:rPr lang="en-US" spc="-15" dirty="0">
                <a:latin typeface="Times New Roman"/>
                <a:cs typeface="Times New Roman"/>
              </a:rPr>
              <a:t>In </a:t>
            </a:r>
            <a:r>
              <a:rPr lang="en-US" spc="-5" dirty="0">
                <a:latin typeface="Times New Roman"/>
                <a:cs typeface="Times New Roman"/>
              </a:rPr>
              <a:t>fact, </a:t>
            </a:r>
            <a:r>
              <a:rPr lang="en-US" dirty="0">
                <a:latin typeface="Times New Roman"/>
                <a:cs typeface="Times New Roman"/>
              </a:rPr>
              <a:t>a number of  </a:t>
            </a:r>
            <a:r>
              <a:rPr lang="en-US" spc="-5" dirty="0">
                <a:latin typeface="Times New Roman"/>
                <a:cs typeface="Times New Roman"/>
              </a:rPr>
              <a:t>different </a:t>
            </a:r>
            <a:r>
              <a:rPr lang="en-US" dirty="0">
                <a:latin typeface="Times New Roman"/>
                <a:cs typeface="Times New Roman"/>
              </a:rPr>
              <a:t>basis </a:t>
            </a:r>
            <a:r>
              <a:rPr lang="en-US" spc="-5" dirty="0">
                <a:latin typeface="Times New Roman"/>
                <a:cs typeface="Times New Roman"/>
              </a:rPr>
              <a:t>sets can </a:t>
            </a:r>
            <a:r>
              <a:rPr lang="en-US" spc="5" dirty="0">
                <a:latin typeface="Times New Roman"/>
                <a:cs typeface="Times New Roman"/>
              </a:rPr>
              <a:t>be </a:t>
            </a:r>
            <a:r>
              <a:rPr lang="en-US" spc="-5" dirty="0">
                <a:latin typeface="Times New Roman"/>
                <a:cs typeface="Times New Roman"/>
              </a:rPr>
              <a:t>derived </a:t>
            </a:r>
            <a:r>
              <a:rPr lang="en-US" dirty="0">
                <a:latin typeface="Times New Roman"/>
                <a:cs typeface="Times New Roman"/>
              </a:rPr>
              <a:t>for a </a:t>
            </a:r>
            <a:r>
              <a:rPr lang="en-US" spc="-5" dirty="0">
                <a:latin typeface="Times New Roman"/>
                <a:cs typeface="Times New Roman"/>
              </a:rPr>
              <a:t>given procedural</a:t>
            </a:r>
            <a:r>
              <a:rPr lang="en-US" spc="25" dirty="0">
                <a:latin typeface="Times New Roman"/>
                <a:cs typeface="Times New Roman"/>
              </a:rPr>
              <a:t> </a:t>
            </a:r>
            <a:r>
              <a:rPr lang="en-US" spc="-5" dirty="0">
                <a:latin typeface="Times New Roman"/>
                <a:cs typeface="Times New Roman"/>
              </a:rPr>
              <a:t>design</a:t>
            </a:r>
            <a:r>
              <a:rPr lang="en-US" spc="-5" dirty="0" smtClean="0">
                <a:latin typeface="Times New Roman"/>
                <a:cs typeface="Times New Roman"/>
              </a:rPr>
              <a:t>.</a:t>
            </a:r>
            <a:endParaRPr lang="en-US" dirty="0">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1" y="894081"/>
            <a:ext cx="6128861" cy="231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93979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558800"/>
            <a:ext cx="6995160" cy="8829040"/>
          </a:xfrm>
        </p:spPr>
        <p:txBody>
          <a:bodyPr>
            <a:noAutofit/>
          </a:bodyPr>
          <a:lstStyle/>
          <a:p>
            <a:pPr marL="12700" marR="5715" indent="456565" algn="just">
              <a:lnSpc>
                <a:spcPct val="102499"/>
              </a:lnSpc>
              <a:spcBef>
                <a:spcPts val="830"/>
              </a:spcBef>
            </a:pPr>
            <a:endParaRPr lang="en-US" sz="1600" b="1" spc="-5" dirty="0" smtClean="0">
              <a:latin typeface="Times New Roman"/>
              <a:cs typeface="Times New Roman"/>
            </a:endParaRPr>
          </a:p>
          <a:p>
            <a:pPr marL="12700" marR="7620" indent="456565" algn="just">
              <a:lnSpc>
                <a:spcPct val="103299"/>
              </a:lnSpc>
              <a:spcBef>
                <a:spcPts val="815"/>
              </a:spcBef>
            </a:pPr>
            <a:r>
              <a:rPr lang="en-US" sz="1600" b="1" spc="-5" dirty="0" err="1">
                <a:latin typeface="Times New Roman"/>
                <a:cs typeface="Times New Roman"/>
              </a:rPr>
              <a:t>Cyclomatic</a:t>
            </a:r>
            <a:r>
              <a:rPr lang="en-US" sz="1600" b="1" spc="-5" dirty="0">
                <a:latin typeface="Times New Roman"/>
                <a:cs typeface="Times New Roman"/>
              </a:rPr>
              <a:t> </a:t>
            </a:r>
            <a:r>
              <a:rPr lang="en-US" sz="1600" b="1" dirty="0">
                <a:latin typeface="Times New Roman"/>
                <a:cs typeface="Times New Roman"/>
              </a:rPr>
              <a:t>complexity </a:t>
            </a:r>
            <a:r>
              <a:rPr lang="en-US" sz="1600" dirty="0">
                <a:latin typeface="Times New Roman"/>
                <a:cs typeface="Times New Roman"/>
              </a:rPr>
              <a:t>is a </a:t>
            </a:r>
            <a:r>
              <a:rPr lang="en-US" sz="1600" spc="-5" dirty="0">
                <a:latin typeface="Times New Roman"/>
                <a:cs typeface="Times New Roman"/>
              </a:rPr>
              <a:t>software metric </a:t>
            </a:r>
            <a:r>
              <a:rPr lang="en-US" sz="1600" dirty="0">
                <a:latin typeface="Times New Roman"/>
                <a:cs typeface="Times New Roman"/>
              </a:rPr>
              <a:t>that </a:t>
            </a:r>
            <a:r>
              <a:rPr lang="en-US" sz="1600" spc="-5" dirty="0">
                <a:latin typeface="Times New Roman"/>
                <a:cs typeface="Times New Roman"/>
              </a:rPr>
              <a:t>provides </a:t>
            </a:r>
            <a:r>
              <a:rPr lang="en-US" sz="1600" dirty="0">
                <a:latin typeface="Times New Roman"/>
                <a:cs typeface="Times New Roman"/>
              </a:rPr>
              <a:t>a </a:t>
            </a:r>
            <a:r>
              <a:rPr lang="en-US" sz="1600" spc="-5" dirty="0">
                <a:latin typeface="Times New Roman"/>
                <a:cs typeface="Times New Roman"/>
              </a:rPr>
              <a:t>quantitative measure </a:t>
            </a:r>
            <a:r>
              <a:rPr lang="en-US" sz="1600" dirty="0">
                <a:latin typeface="Times New Roman"/>
                <a:cs typeface="Times New Roman"/>
              </a:rPr>
              <a:t>of the  </a:t>
            </a:r>
            <a:r>
              <a:rPr lang="en-US" sz="1600" spc="-5" dirty="0">
                <a:latin typeface="Times New Roman"/>
                <a:cs typeface="Times New Roman"/>
              </a:rPr>
              <a:t>logical </a:t>
            </a:r>
            <a:r>
              <a:rPr lang="en-US" sz="1600" dirty="0">
                <a:latin typeface="Times New Roman"/>
                <a:cs typeface="Times New Roman"/>
              </a:rPr>
              <a:t>complexity of a </a:t>
            </a:r>
            <a:r>
              <a:rPr lang="en-US" sz="1600" spc="-5" dirty="0">
                <a:latin typeface="Times New Roman"/>
                <a:cs typeface="Times New Roman"/>
              </a:rPr>
              <a:t>program. </a:t>
            </a:r>
            <a:r>
              <a:rPr lang="en-US" sz="1600" dirty="0">
                <a:latin typeface="Times New Roman"/>
                <a:cs typeface="Times New Roman"/>
              </a:rPr>
              <a:t>When used in </a:t>
            </a:r>
            <a:r>
              <a:rPr lang="en-US" sz="1600" b="1" dirty="0">
                <a:latin typeface="Times New Roman"/>
                <a:cs typeface="Times New Roman"/>
              </a:rPr>
              <a:t>the context of the </a:t>
            </a:r>
            <a:r>
              <a:rPr lang="en-US" sz="1600" b="1" spc="-5" dirty="0">
                <a:latin typeface="Times New Roman"/>
                <a:cs typeface="Times New Roman"/>
              </a:rPr>
              <a:t>basis path </a:t>
            </a:r>
            <a:r>
              <a:rPr lang="en-US" sz="1600" b="1" dirty="0">
                <a:latin typeface="Times New Roman"/>
                <a:cs typeface="Times New Roman"/>
              </a:rPr>
              <a:t>testing method</a:t>
            </a:r>
            <a:r>
              <a:rPr lang="en-US" sz="1600" dirty="0">
                <a:latin typeface="Times New Roman"/>
                <a:cs typeface="Times New Roman"/>
              </a:rPr>
              <a:t>, the  </a:t>
            </a:r>
            <a:r>
              <a:rPr lang="en-US" sz="1600" spc="-5" dirty="0">
                <a:latin typeface="Times New Roman"/>
                <a:cs typeface="Times New Roman"/>
              </a:rPr>
              <a:t>value</a:t>
            </a:r>
            <a:r>
              <a:rPr lang="en-US" sz="1600" spc="60" dirty="0">
                <a:latin typeface="Times New Roman"/>
                <a:cs typeface="Times New Roman"/>
              </a:rPr>
              <a:t> </a:t>
            </a:r>
            <a:r>
              <a:rPr lang="en-US" sz="1600" spc="-5" dirty="0">
                <a:latin typeface="Times New Roman"/>
                <a:cs typeface="Times New Roman"/>
              </a:rPr>
              <a:t>computed</a:t>
            </a:r>
            <a:r>
              <a:rPr lang="en-US" sz="1600" spc="65" dirty="0">
                <a:latin typeface="Times New Roman"/>
                <a:cs typeface="Times New Roman"/>
              </a:rPr>
              <a:t> </a:t>
            </a:r>
            <a:r>
              <a:rPr lang="en-US" sz="1600" dirty="0">
                <a:latin typeface="Times New Roman"/>
                <a:cs typeface="Times New Roman"/>
              </a:rPr>
              <a:t>for</a:t>
            </a:r>
            <a:r>
              <a:rPr lang="en-US" sz="1600" spc="55" dirty="0">
                <a:latin typeface="Times New Roman"/>
                <a:cs typeface="Times New Roman"/>
              </a:rPr>
              <a:t> </a:t>
            </a:r>
            <a:r>
              <a:rPr lang="en-US" sz="1600" spc="-5" dirty="0" err="1">
                <a:latin typeface="Times New Roman"/>
                <a:cs typeface="Times New Roman"/>
              </a:rPr>
              <a:t>cyclomatic</a:t>
            </a:r>
            <a:r>
              <a:rPr lang="en-US" sz="1600" spc="65" dirty="0">
                <a:latin typeface="Times New Roman"/>
                <a:cs typeface="Times New Roman"/>
              </a:rPr>
              <a:t> </a:t>
            </a:r>
            <a:r>
              <a:rPr lang="en-US" sz="1600" dirty="0">
                <a:latin typeface="Times New Roman"/>
                <a:cs typeface="Times New Roman"/>
              </a:rPr>
              <a:t>complexity</a:t>
            </a:r>
            <a:r>
              <a:rPr lang="en-US" sz="1600" spc="30" dirty="0">
                <a:latin typeface="Times New Roman"/>
                <a:cs typeface="Times New Roman"/>
              </a:rPr>
              <a:t> </a:t>
            </a:r>
            <a:r>
              <a:rPr lang="en-US" sz="1600" spc="-5" dirty="0">
                <a:latin typeface="Times New Roman"/>
                <a:cs typeface="Times New Roman"/>
              </a:rPr>
              <a:t>defines</a:t>
            </a:r>
            <a:r>
              <a:rPr lang="en-US" sz="1600" spc="65" dirty="0">
                <a:latin typeface="Times New Roman"/>
                <a:cs typeface="Times New Roman"/>
              </a:rPr>
              <a:t> </a:t>
            </a:r>
            <a:r>
              <a:rPr lang="en-US" sz="1600" b="1" dirty="0">
                <a:latin typeface="Times New Roman"/>
                <a:cs typeface="Times New Roman"/>
              </a:rPr>
              <a:t>the</a:t>
            </a:r>
            <a:r>
              <a:rPr lang="en-US" sz="1600" b="1" spc="65" dirty="0">
                <a:latin typeface="Times New Roman"/>
                <a:cs typeface="Times New Roman"/>
              </a:rPr>
              <a:t> </a:t>
            </a:r>
            <a:r>
              <a:rPr lang="en-US" sz="1600" b="1" dirty="0">
                <a:latin typeface="Times New Roman"/>
                <a:cs typeface="Times New Roman"/>
              </a:rPr>
              <a:t>number</a:t>
            </a:r>
            <a:r>
              <a:rPr lang="en-US" sz="1600" b="1" spc="60" dirty="0">
                <a:latin typeface="Times New Roman"/>
                <a:cs typeface="Times New Roman"/>
              </a:rPr>
              <a:t> </a:t>
            </a:r>
            <a:r>
              <a:rPr lang="en-US" sz="1600" b="1" dirty="0">
                <a:latin typeface="Times New Roman"/>
                <a:cs typeface="Times New Roman"/>
              </a:rPr>
              <a:t>of</a:t>
            </a:r>
            <a:r>
              <a:rPr lang="en-US" sz="1600" b="1" spc="60" dirty="0">
                <a:latin typeface="Times New Roman"/>
                <a:cs typeface="Times New Roman"/>
              </a:rPr>
              <a:t> </a:t>
            </a:r>
            <a:r>
              <a:rPr lang="en-US" sz="1600" b="1" spc="-5" dirty="0">
                <a:latin typeface="Times New Roman"/>
                <a:cs typeface="Times New Roman"/>
              </a:rPr>
              <a:t>independent</a:t>
            </a:r>
            <a:r>
              <a:rPr lang="en-US" sz="1600" b="1" spc="70" dirty="0">
                <a:latin typeface="Times New Roman"/>
                <a:cs typeface="Times New Roman"/>
              </a:rPr>
              <a:t> </a:t>
            </a:r>
            <a:r>
              <a:rPr lang="en-US" sz="1600" b="1" spc="-5" dirty="0">
                <a:latin typeface="Times New Roman"/>
                <a:cs typeface="Times New Roman"/>
              </a:rPr>
              <a:t>paths</a:t>
            </a:r>
            <a:r>
              <a:rPr lang="en-US" sz="1600" b="1" spc="70" dirty="0">
                <a:latin typeface="Times New Roman"/>
                <a:cs typeface="Times New Roman"/>
              </a:rPr>
              <a:t> </a:t>
            </a:r>
            <a:r>
              <a:rPr lang="en-US" sz="1600" b="1" dirty="0">
                <a:latin typeface="Times New Roman"/>
                <a:cs typeface="Times New Roman"/>
              </a:rPr>
              <a:t>in</a:t>
            </a:r>
            <a:r>
              <a:rPr lang="en-US" sz="1600" b="1" spc="65" dirty="0">
                <a:latin typeface="Times New Roman"/>
                <a:cs typeface="Times New Roman"/>
              </a:rPr>
              <a:t> </a:t>
            </a:r>
            <a:r>
              <a:rPr lang="en-US" sz="1600" b="1" dirty="0">
                <a:latin typeface="Times New Roman"/>
                <a:cs typeface="Times New Roman"/>
              </a:rPr>
              <a:t>the</a:t>
            </a:r>
            <a:r>
              <a:rPr lang="en-US" sz="1600" b="1" spc="65" dirty="0">
                <a:latin typeface="Times New Roman"/>
                <a:cs typeface="Times New Roman"/>
              </a:rPr>
              <a:t> </a:t>
            </a:r>
            <a:r>
              <a:rPr lang="en-US" sz="1600" b="1" spc="-5" dirty="0" smtClean="0">
                <a:latin typeface="Times New Roman"/>
                <a:cs typeface="Times New Roman"/>
              </a:rPr>
              <a:t>basis set.</a:t>
            </a:r>
            <a:endParaRPr lang="en-US" sz="1600" b="1" dirty="0">
              <a:latin typeface="Times New Roman"/>
              <a:cs typeface="Times New Roman"/>
            </a:endParaRPr>
          </a:p>
          <a:p>
            <a:pPr marL="12700" marR="5715" indent="456565" algn="just">
              <a:lnSpc>
                <a:spcPct val="102499"/>
              </a:lnSpc>
              <a:spcBef>
                <a:spcPts val="830"/>
              </a:spcBef>
            </a:pPr>
            <a:r>
              <a:rPr lang="en-US" sz="1200" b="1" spc="-5" dirty="0" err="1" smtClean="0">
                <a:latin typeface="Times New Roman"/>
                <a:cs typeface="Times New Roman"/>
              </a:rPr>
              <a:t>Cyclomatic</a:t>
            </a:r>
            <a:r>
              <a:rPr lang="en-US" sz="1200" b="1" spc="-5" dirty="0" smtClean="0">
                <a:latin typeface="Times New Roman"/>
                <a:cs typeface="Times New Roman"/>
              </a:rPr>
              <a:t> </a:t>
            </a:r>
            <a:r>
              <a:rPr lang="en-US" sz="1200" b="1" spc="-5" dirty="0">
                <a:latin typeface="Times New Roman"/>
                <a:cs typeface="Times New Roman"/>
              </a:rPr>
              <a:t>complexity </a:t>
            </a:r>
            <a:r>
              <a:rPr lang="en-US" sz="1200" spc="-5" dirty="0">
                <a:latin typeface="Times New Roman"/>
                <a:cs typeface="Times New Roman"/>
              </a:rPr>
              <a:t>has </a:t>
            </a:r>
            <a:r>
              <a:rPr lang="en-US" sz="1200" dirty="0">
                <a:latin typeface="Times New Roman"/>
                <a:cs typeface="Times New Roman"/>
              </a:rPr>
              <a:t>a </a:t>
            </a:r>
            <a:r>
              <a:rPr lang="en-US" sz="1200" spc="-5" dirty="0">
                <a:latin typeface="Times New Roman"/>
                <a:cs typeface="Times New Roman"/>
              </a:rPr>
              <a:t>foundation </a:t>
            </a:r>
            <a:r>
              <a:rPr lang="en-US" sz="1200" dirty="0">
                <a:latin typeface="Times New Roman"/>
                <a:cs typeface="Times New Roman"/>
              </a:rPr>
              <a:t>in graph theory </a:t>
            </a:r>
            <a:r>
              <a:rPr lang="en-US" sz="1200" spc="-5" dirty="0">
                <a:latin typeface="Times New Roman"/>
                <a:cs typeface="Times New Roman"/>
              </a:rPr>
              <a:t>and </a:t>
            </a:r>
            <a:r>
              <a:rPr lang="en-US" sz="1200" dirty="0">
                <a:latin typeface="Times New Roman"/>
                <a:cs typeface="Times New Roman"/>
              </a:rPr>
              <a:t>provides </a:t>
            </a:r>
            <a:r>
              <a:rPr lang="en-US" sz="1200" spc="-10" dirty="0">
                <a:latin typeface="Times New Roman"/>
                <a:cs typeface="Times New Roman"/>
              </a:rPr>
              <a:t>you </a:t>
            </a:r>
            <a:r>
              <a:rPr lang="en-US" sz="1200" dirty="0">
                <a:latin typeface="Times New Roman"/>
                <a:cs typeface="Times New Roman"/>
              </a:rPr>
              <a:t>with </a:t>
            </a:r>
            <a:r>
              <a:rPr lang="en-US" sz="1200" spc="-5" dirty="0">
                <a:latin typeface="Times New Roman"/>
                <a:cs typeface="Times New Roman"/>
              </a:rPr>
              <a:t>an  </a:t>
            </a:r>
            <a:r>
              <a:rPr lang="en-US" sz="1200" dirty="0">
                <a:latin typeface="Times New Roman"/>
                <a:cs typeface="Times New Roman"/>
              </a:rPr>
              <a:t>extremely </a:t>
            </a:r>
            <a:r>
              <a:rPr lang="en-US" sz="1200" spc="-5" dirty="0">
                <a:latin typeface="Times New Roman"/>
                <a:cs typeface="Times New Roman"/>
              </a:rPr>
              <a:t>useful </a:t>
            </a:r>
            <a:r>
              <a:rPr lang="en-US" sz="1200" dirty="0">
                <a:latin typeface="Times New Roman"/>
                <a:cs typeface="Times New Roman"/>
              </a:rPr>
              <a:t>software </a:t>
            </a:r>
            <a:r>
              <a:rPr lang="en-US" sz="1200" spc="-5" dirty="0">
                <a:latin typeface="Times New Roman"/>
                <a:cs typeface="Times New Roman"/>
              </a:rPr>
              <a:t>metric. </a:t>
            </a:r>
            <a:r>
              <a:rPr lang="en-US" sz="1200" dirty="0">
                <a:latin typeface="Times New Roman"/>
                <a:cs typeface="Times New Roman"/>
              </a:rPr>
              <a:t>Complexity </a:t>
            </a:r>
            <a:r>
              <a:rPr lang="en-US" sz="1200" spc="-5" dirty="0">
                <a:latin typeface="Times New Roman"/>
                <a:cs typeface="Times New Roman"/>
              </a:rPr>
              <a:t>is </a:t>
            </a:r>
            <a:r>
              <a:rPr lang="en-US" sz="1200" dirty="0">
                <a:latin typeface="Times New Roman"/>
                <a:cs typeface="Times New Roman"/>
              </a:rPr>
              <a:t>computed in one of </a:t>
            </a:r>
            <a:r>
              <a:rPr lang="en-US" sz="1200" spc="-5" dirty="0">
                <a:latin typeface="Times New Roman"/>
                <a:cs typeface="Times New Roman"/>
              </a:rPr>
              <a:t>three</a:t>
            </a:r>
            <a:r>
              <a:rPr lang="en-US" sz="1200" spc="-55" dirty="0">
                <a:latin typeface="Times New Roman"/>
                <a:cs typeface="Times New Roman"/>
              </a:rPr>
              <a:t> </a:t>
            </a:r>
            <a:r>
              <a:rPr lang="en-US" sz="1200" spc="-5" dirty="0">
                <a:latin typeface="Times New Roman"/>
                <a:cs typeface="Times New Roman"/>
              </a:rPr>
              <a:t>ways:</a:t>
            </a:r>
            <a:endParaRPr lang="en-US" sz="1200" dirty="0">
              <a:latin typeface="Times New Roman"/>
              <a:cs typeface="Times New Roman"/>
            </a:endParaRPr>
          </a:p>
          <a:p>
            <a:pPr marL="469265" algn="just">
              <a:lnSpc>
                <a:spcPct val="100000"/>
              </a:lnSpc>
              <a:spcBef>
                <a:spcPts val="850"/>
              </a:spcBef>
            </a:pPr>
            <a:r>
              <a:rPr lang="en-US" sz="1200" dirty="0">
                <a:latin typeface="Times New Roman"/>
                <a:cs typeface="Times New Roman"/>
              </a:rPr>
              <a:t>1.</a:t>
            </a:r>
            <a:r>
              <a:rPr lang="en-US" sz="1200" spc="-35" dirty="0">
                <a:latin typeface="Times New Roman"/>
                <a:cs typeface="Times New Roman"/>
              </a:rPr>
              <a:t> </a:t>
            </a:r>
            <a:r>
              <a:rPr lang="en-US" sz="1200" b="1" spc="-5" dirty="0">
                <a:uFill>
                  <a:solidFill>
                    <a:srgbClr val="000000"/>
                  </a:solidFill>
                </a:uFill>
                <a:latin typeface="Times New Roman"/>
                <a:cs typeface="Times New Roman"/>
              </a:rPr>
              <a:t>The</a:t>
            </a:r>
            <a:r>
              <a:rPr lang="en-US" sz="1200" b="1" spc="-35"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number</a:t>
            </a:r>
            <a:r>
              <a:rPr lang="en-US" sz="1200" b="1" spc="-40" dirty="0">
                <a:uFill>
                  <a:solidFill>
                    <a:srgbClr val="000000"/>
                  </a:solidFill>
                </a:uFill>
                <a:latin typeface="Times New Roman"/>
                <a:cs typeface="Times New Roman"/>
              </a:rPr>
              <a:t> </a:t>
            </a:r>
            <a:r>
              <a:rPr lang="en-US" sz="1200" b="1" dirty="0">
                <a:uFill>
                  <a:solidFill>
                    <a:srgbClr val="000000"/>
                  </a:solidFill>
                </a:uFill>
                <a:latin typeface="Times New Roman"/>
                <a:cs typeface="Times New Roman"/>
              </a:rPr>
              <a:t>of</a:t>
            </a:r>
            <a:r>
              <a:rPr lang="en-US" sz="1200" b="1" spc="-20"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regions</a:t>
            </a:r>
            <a:r>
              <a:rPr lang="en-US" sz="1200" b="1" spc="-30" dirty="0">
                <a:uFill>
                  <a:solidFill>
                    <a:srgbClr val="000000"/>
                  </a:solidFill>
                </a:uFill>
                <a:latin typeface="Times New Roman"/>
                <a:cs typeface="Times New Roman"/>
              </a:rPr>
              <a:t> </a:t>
            </a:r>
            <a:r>
              <a:rPr lang="en-US" sz="1200" b="1" dirty="0">
                <a:uFill>
                  <a:solidFill>
                    <a:srgbClr val="000000"/>
                  </a:solidFill>
                </a:uFill>
                <a:latin typeface="Times New Roman"/>
                <a:cs typeface="Times New Roman"/>
              </a:rPr>
              <a:t>of</a:t>
            </a:r>
            <a:r>
              <a:rPr lang="en-US" sz="1200" b="1" spc="-20"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the</a:t>
            </a:r>
            <a:r>
              <a:rPr lang="en-US" sz="1200" b="1" spc="-50"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flow graph</a:t>
            </a:r>
            <a:r>
              <a:rPr lang="en-US" sz="1200" b="1" spc="-25"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corresponds</a:t>
            </a:r>
            <a:r>
              <a:rPr lang="en-US" sz="1200" b="1" spc="-30" dirty="0">
                <a:uFill>
                  <a:solidFill>
                    <a:srgbClr val="000000"/>
                  </a:solidFill>
                </a:uFill>
                <a:latin typeface="Times New Roman"/>
                <a:cs typeface="Times New Roman"/>
              </a:rPr>
              <a:t> </a:t>
            </a:r>
            <a:r>
              <a:rPr lang="en-US" sz="1200" b="1" dirty="0">
                <a:uFill>
                  <a:solidFill>
                    <a:srgbClr val="000000"/>
                  </a:solidFill>
                </a:uFill>
                <a:latin typeface="Times New Roman"/>
                <a:cs typeface="Times New Roman"/>
              </a:rPr>
              <a:t>to</a:t>
            </a:r>
            <a:r>
              <a:rPr lang="en-US" sz="1200" b="1" spc="-30"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the</a:t>
            </a:r>
            <a:r>
              <a:rPr lang="en-US" sz="1200" b="1" spc="-35" dirty="0">
                <a:uFill>
                  <a:solidFill>
                    <a:srgbClr val="000000"/>
                  </a:solidFill>
                </a:uFill>
                <a:latin typeface="Times New Roman"/>
                <a:cs typeface="Times New Roman"/>
              </a:rPr>
              <a:t> </a:t>
            </a:r>
            <a:r>
              <a:rPr lang="en-US" sz="1200" b="1" spc="-5" dirty="0" err="1">
                <a:uFill>
                  <a:solidFill>
                    <a:srgbClr val="000000"/>
                  </a:solidFill>
                </a:uFill>
                <a:latin typeface="Times New Roman"/>
                <a:cs typeface="Times New Roman"/>
              </a:rPr>
              <a:t>cyclomatic</a:t>
            </a:r>
            <a:r>
              <a:rPr lang="en-US" sz="1200" b="1" spc="-30"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complexity.</a:t>
            </a:r>
            <a:endParaRPr lang="en-US" sz="1200" dirty="0">
              <a:latin typeface="Times New Roman"/>
              <a:cs typeface="Times New Roman"/>
            </a:endParaRPr>
          </a:p>
          <a:p>
            <a:pPr marL="469265" marR="5080" indent="0" algn="just">
              <a:lnSpc>
                <a:spcPct val="160000"/>
              </a:lnSpc>
              <a:buNone/>
            </a:pPr>
            <a:r>
              <a:rPr lang="en-US" sz="1200" b="1" dirty="0">
                <a:uFill>
                  <a:solidFill>
                    <a:srgbClr val="000000"/>
                  </a:solidFill>
                </a:uFill>
                <a:latin typeface="Times New Roman"/>
                <a:cs typeface="Times New Roman"/>
              </a:rPr>
              <a:t> 2. </a:t>
            </a:r>
            <a:r>
              <a:rPr lang="en-US" sz="1200" b="1" spc="-5" dirty="0" err="1">
                <a:uFill>
                  <a:solidFill>
                    <a:srgbClr val="000000"/>
                  </a:solidFill>
                </a:uFill>
                <a:latin typeface="Times New Roman"/>
                <a:cs typeface="Times New Roman"/>
              </a:rPr>
              <a:t>Cyclomatic</a:t>
            </a:r>
            <a:r>
              <a:rPr lang="en-US" sz="1200" b="1" spc="-5" dirty="0">
                <a:uFill>
                  <a:solidFill>
                    <a:srgbClr val="000000"/>
                  </a:solidFill>
                </a:uFill>
                <a:latin typeface="Times New Roman"/>
                <a:cs typeface="Times New Roman"/>
              </a:rPr>
              <a:t> complexity V( G) </a:t>
            </a:r>
            <a:r>
              <a:rPr lang="en-US" sz="1200" b="1" dirty="0">
                <a:uFill>
                  <a:solidFill>
                    <a:srgbClr val="000000"/>
                  </a:solidFill>
                </a:uFill>
                <a:latin typeface="Times New Roman"/>
                <a:cs typeface="Times New Roman"/>
              </a:rPr>
              <a:t>for a flow </a:t>
            </a:r>
            <a:r>
              <a:rPr lang="en-US" sz="1200" b="1" spc="-5" dirty="0">
                <a:uFill>
                  <a:solidFill>
                    <a:srgbClr val="000000"/>
                  </a:solidFill>
                </a:uFill>
                <a:latin typeface="Times New Roman"/>
                <a:cs typeface="Times New Roman"/>
              </a:rPr>
              <a:t>graph </a:t>
            </a:r>
            <a:r>
              <a:rPr lang="en-US" sz="1200" b="1" dirty="0">
                <a:uFill>
                  <a:solidFill>
                    <a:srgbClr val="000000"/>
                  </a:solidFill>
                </a:uFill>
                <a:latin typeface="Times New Roman"/>
                <a:cs typeface="Times New Roman"/>
              </a:rPr>
              <a:t>G </a:t>
            </a:r>
            <a:r>
              <a:rPr lang="en-US" sz="1200" b="1" spc="-5" dirty="0">
                <a:uFill>
                  <a:solidFill>
                    <a:srgbClr val="000000"/>
                  </a:solidFill>
                </a:uFill>
                <a:latin typeface="Times New Roman"/>
                <a:cs typeface="Times New Roman"/>
              </a:rPr>
              <a:t>is </a:t>
            </a:r>
            <a:r>
              <a:rPr lang="en-US" sz="1200" b="1" dirty="0">
                <a:uFill>
                  <a:solidFill>
                    <a:srgbClr val="000000"/>
                  </a:solidFill>
                </a:uFill>
                <a:latin typeface="Times New Roman"/>
                <a:cs typeface="Times New Roman"/>
              </a:rPr>
              <a:t>defined </a:t>
            </a:r>
            <a:r>
              <a:rPr lang="en-US" sz="1200" b="1" spc="-5" dirty="0">
                <a:uFill>
                  <a:solidFill>
                    <a:srgbClr val="000000"/>
                  </a:solidFill>
                </a:uFill>
                <a:latin typeface="Times New Roman"/>
                <a:cs typeface="Times New Roman"/>
              </a:rPr>
              <a:t>as V( G) </a:t>
            </a:r>
            <a:r>
              <a:rPr lang="en-US" sz="1200" b="1" dirty="0">
                <a:uFill>
                  <a:solidFill>
                    <a:srgbClr val="000000"/>
                  </a:solidFill>
                </a:uFill>
                <a:latin typeface="Times New Roman"/>
                <a:cs typeface="Times New Roman"/>
              </a:rPr>
              <a:t>=E-N+ 2 </a:t>
            </a:r>
            <a:r>
              <a:rPr lang="en-US" sz="1200" b="1" dirty="0">
                <a:latin typeface="Times New Roman"/>
                <a:cs typeface="Times New Roman"/>
              </a:rPr>
              <a:t> </a:t>
            </a:r>
            <a:r>
              <a:rPr lang="en-US" sz="1200" b="1" spc="-5" dirty="0">
                <a:uFill>
                  <a:solidFill>
                    <a:srgbClr val="000000"/>
                  </a:solidFill>
                </a:uFill>
                <a:latin typeface="Times New Roman"/>
                <a:cs typeface="Times New Roman"/>
              </a:rPr>
              <a:t>where </a:t>
            </a:r>
            <a:r>
              <a:rPr lang="en-US" sz="1200" b="1" dirty="0">
                <a:uFill>
                  <a:solidFill>
                    <a:srgbClr val="000000"/>
                  </a:solidFill>
                </a:uFill>
                <a:latin typeface="Times New Roman"/>
                <a:cs typeface="Times New Roman"/>
              </a:rPr>
              <a:t>E </a:t>
            </a:r>
            <a:r>
              <a:rPr lang="en-US" sz="1200" b="1" spc="-5" dirty="0">
                <a:uFill>
                  <a:solidFill>
                    <a:srgbClr val="000000"/>
                  </a:solidFill>
                </a:uFill>
                <a:latin typeface="Times New Roman"/>
                <a:cs typeface="Times New Roman"/>
              </a:rPr>
              <a:t>is the number </a:t>
            </a:r>
            <a:r>
              <a:rPr lang="en-US" sz="1200" b="1" dirty="0">
                <a:uFill>
                  <a:solidFill>
                    <a:srgbClr val="000000"/>
                  </a:solidFill>
                </a:uFill>
                <a:latin typeface="Times New Roman"/>
                <a:cs typeface="Times New Roman"/>
              </a:rPr>
              <a:t>of flow </a:t>
            </a:r>
            <a:r>
              <a:rPr lang="en-US" sz="1200" b="1" spc="-5" dirty="0">
                <a:uFill>
                  <a:solidFill>
                    <a:srgbClr val="000000"/>
                  </a:solidFill>
                </a:uFill>
                <a:latin typeface="Times New Roman"/>
                <a:cs typeface="Times New Roman"/>
              </a:rPr>
              <a:t>graph edges and N is the number </a:t>
            </a:r>
            <a:r>
              <a:rPr lang="en-US" sz="1200" b="1" dirty="0">
                <a:uFill>
                  <a:solidFill>
                    <a:srgbClr val="000000"/>
                  </a:solidFill>
                </a:uFill>
                <a:latin typeface="Times New Roman"/>
                <a:cs typeface="Times New Roman"/>
              </a:rPr>
              <a:t>of flow</a:t>
            </a:r>
            <a:r>
              <a:rPr lang="en-US" sz="1200" b="1" spc="-120"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graph</a:t>
            </a:r>
            <a:endParaRPr lang="en-US" sz="1200" dirty="0">
              <a:latin typeface="Times New Roman"/>
              <a:cs typeface="Times New Roman"/>
            </a:endParaRPr>
          </a:p>
          <a:p>
            <a:pPr marL="469265" algn="just">
              <a:lnSpc>
                <a:spcPct val="100000"/>
              </a:lnSpc>
              <a:spcBef>
                <a:spcPts val="35"/>
              </a:spcBef>
            </a:pPr>
            <a:r>
              <a:rPr lang="en-US" sz="1200" b="1" spc="-5" dirty="0">
                <a:uFill>
                  <a:solidFill>
                    <a:srgbClr val="000000"/>
                  </a:solidFill>
                </a:uFill>
                <a:latin typeface="Times New Roman"/>
                <a:cs typeface="Times New Roman"/>
              </a:rPr>
              <a:t>nodes.</a:t>
            </a:r>
            <a:endParaRPr lang="en-US" sz="1200" dirty="0">
              <a:latin typeface="Times New Roman"/>
              <a:cs typeface="Times New Roman"/>
            </a:endParaRPr>
          </a:p>
          <a:p>
            <a:pPr marL="469265" algn="just">
              <a:lnSpc>
                <a:spcPct val="100000"/>
              </a:lnSpc>
              <a:spcBef>
                <a:spcPts val="855"/>
              </a:spcBef>
            </a:pPr>
            <a:r>
              <a:rPr lang="en-US" sz="1200" b="1" dirty="0">
                <a:uFill>
                  <a:solidFill>
                    <a:srgbClr val="000000"/>
                  </a:solidFill>
                </a:uFill>
                <a:latin typeface="Times New Roman"/>
                <a:cs typeface="Times New Roman"/>
              </a:rPr>
              <a:t> 3. </a:t>
            </a:r>
            <a:r>
              <a:rPr lang="en-US" sz="1200" b="1" spc="-5" dirty="0" err="1">
                <a:uFill>
                  <a:solidFill>
                    <a:srgbClr val="000000"/>
                  </a:solidFill>
                </a:uFill>
                <a:latin typeface="Times New Roman"/>
                <a:cs typeface="Times New Roman"/>
              </a:rPr>
              <a:t>Cyclomatic</a:t>
            </a:r>
            <a:r>
              <a:rPr lang="en-US" sz="1200" b="1" spc="-5" dirty="0">
                <a:uFill>
                  <a:solidFill>
                    <a:srgbClr val="000000"/>
                  </a:solidFill>
                </a:uFill>
                <a:latin typeface="Times New Roman"/>
                <a:cs typeface="Times New Roman"/>
              </a:rPr>
              <a:t> complexity V( G) </a:t>
            </a:r>
            <a:r>
              <a:rPr lang="en-US" sz="1200" b="1" dirty="0">
                <a:uFill>
                  <a:solidFill>
                    <a:srgbClr val="000000"/>
                  </a:solidFill>
                </a:uFill>
                <a:latin typeface="Times New Roman"/>
                <a:cs typeface="Times New Roman"/>
              </a:rPr>
              <a:t>for a flow </a:t>
            </a:r>
            <a:r>
              <a:rPr lang="en-US" sz="1200" b="1" spc="-5" dirty="0">
                <a:uFill>
                  <a:solidFill>
                    <a:srgbClr val="000000"/>
                  </a:solidFill>
                </a:uFill>
                <a:latin typeface="Times New Roman"/>
                <a:cs typeface="Times New Roman"/>
              </a:rPr>
              <a:t>graph </a:t>
            </a:r>
            <a:r>
              <a:rPr lang="en-US" sz="1200" b="1" dirty="0">
                <a:uFill>
                  <a:solidFill>
                    <a:srgbClr val="000000"/>
                  </a:solidFill>
                </a:uFill>
                <a:latin typeface="Times New Roman"/>
                <a:cs typeface="Times New Roman"/>
              </a:rPr>
              <a:t>G </a:t>
            </a:r>
            <a:r>
              <a:rPr lang="en-US" sz="1200" b="1" spc="-5" dirty="0">
                <a:uFill>
                  <a:solidFill>
                    <a:srgbClr val="000000"/>
                  </a:solidFill>
                </a:uFill>
                <a:latin typeface="Times New Roman"/>
                <a:cs typeface="Times New Roman"/>
              </a:rPr>
              <a:t>is </a:t>
            </a:r>
            <a:r>
              <a:rPr lang="en-US" sz="1200" b="1" dirty="0">
                <a:uFill>
                  <a:solidFill>
                    <a:srgbClr val="000000"/>
                  </a:solidFill>
                </a:uFill>
                <a:latin typeface="Times New Roman"/>
                <a:cs typeface="Times New Roman"/>
              </a:rPr>
              <a:t>also </a:t>
            </a:r>
            <a:r>
              <a:rPr lang="en-US" sz="1200" b="1" spc="-5" dirty="0">
                <a:uFill>
                  <a:solidFill>
                    <a:srgbClr val="000000"/>
                  </a:solidFill>
                </a:uFill>
                <a:latin typeface="Times New Roman"/>
                <a:cs typeface="Times New Roman"/>
              </a:rPr>
              <a:t>defined </a:t>
            </a:r>
            <a:r>
              <a:rPr lang="en-US" sz="1200" b="1" spc="-10" dirty="0">
                <a:uFill>
                  <a:solidFill>
                    <a:srgbClr val="000000"/>
                  </a:solidFill>
                </a:uFill>
                <a:latin typeface="Times New Roman"/>
                <a:cs typeface="Times New Roman"/>
              </a:rPr>
              <a:t>as </a:t>
            </a:r>
            <a:r>
              <a:rPr lang="en-US" sz="1200" b="1" spc="-5" dirty="0">
                <a:uFill>
                  <a:solidFill>
                    <a:srgbClr val="000000"/>
                  </a:solidFill>
                </a:uFill>
                <a:latin typeface="Times New Roman"/>
                <a:cs typeface="Times New Roman"/>
              </a:rPr>
              <a:t>V( G)</a:t>
            </a:r>
            <a:r>
              <a:rPr lang="en-US" sz="1200" b="1" spc="70" dirty="0">
                <a:uFill>
                  <a:solidFill>
                    <a:srgbClr val="000000"/>
                  </a:solidFill>
                </a:uFill>
                <a:latin typeface="Times New Roman"/>
                <a:cs typeface="Times New Roman"/>
              </a:rPr>
              <a:t> </a:t>
            </a:r>
            <a:r>
              <a:rPr lang="en-US" sz="1200" b="1" spc="-5" dirty="0">
                <a:uFill>
                  <a:solidFill>
                    <a:srgbClr val="000000"/>
                  </a:solidFill>
                </a:uFill>
                <a:latin typeface="Times New Roman"/>
                <a:cs typeface="Times New Roman"/>
              </a:rPr>
              <a:t>=P+1</a:t>
            </a:r>
            <a:endParaRPr lang="en-US" sz="1200" dirty="0">
              <a:latin typeface="Times New Roman"/>
              <a:cs typeface="Times New Roman"/>
            </a:endParaRPr>
          </a:p>
          <a:p>
            <a:pPr marL="926465" algn="just">
              <a:lnSpc>
                <a:spcPct val="100000"/>
              </a:lnSpc>
              <a:spcBef>
                <a:spcPts val="830"/>
              </a:spcBef>
            </a:pPr>
            <a:r>
              <a:rPr lang="en-US" sz="1200" spc="-5" dirty="0">
                <a:latin typeface="Times New Roman"/>
                <a:cs typeface="Times New Roman"/>
              </a:rPr>
              <a:t>where P is </a:t>
            </a:r>
            <a:r>
              <a:rPr lang="en-US" sz="1200" dirty="0">
                <a:latin typeface="Times New Roman"/>
                <a:cs typeface="Times New Roman"/>
              </a:rPr>
              <a:t>the number </a:t>
            </a:r>
            <a:r>
              <a:rPr lang="en-US" sz="1200" spc="5" dirty="0">
                <a:latin typeface="Times New Roman"/>
                <a:cs typeface="Times New Roman"/>
              </a:rPr>
              <a:t>of </a:t>
            </a:r>
            <a:r>
              <a:rPr lang="en-US" sz="1200" spc="-5" dirty="0">
                <a:latin typeface="Times New Roman"/>
                <a:cs typeface="Times New Roman"/>
              </a:rPr>
              <a:t>predicate </a:t>
            </a:r>
            <a:r>
              <a:rPr lang="en-US" sz="1200" dirty="0">
                <a:latin typeface="Times New Roman"/>
                <a:cs typeface="Times New Roman"/>
              </a:rPr>
              <a:t>nodes contained in the flow </a:t>
            </a:r>
            <a:r>
              <a:rPr lang="en-US" sz="1200" spc="-5" dirty="0">
                <a:latin typeface="Times New Roman"/>
                <a:cs typeface="Times New Roman"/>
              </a:rPr>
              <a:t>graph</a:t>
            </a:r>
            <a:r>
              <a:rPr lang="en-US" sz="1200" spc="-20" dirty="0">
                <a:latin typeface="Times New Roman"/>
                <a:cs typeface="Times New Roman"/>
              </a:rPr>
              <a:t> </a:t>
            </a:r>
            <a:r>
              <a:rPr lang="en-US" sz="1200" spc="-5" dirty="0">
                <a:latin typeface="Times New Roman"/>
                <a:cs typeface="Times New Roman"/>
              </a:rPr>
              <a:t>G.</a:t>
            </a:r>
            <a:endParaRPr lang="en-US" sz="1200" dirty="0">
              <a:latin typeface="Times New Roman"/>
              <a:cs typeface="Times New Roman"/>
            </a:endParaRPr>
          </a:p>
          <a:p>
            <a:pPr marL="12700" marR="9525" algn="just">
              <a:lnSpc>
                <a:spcPct val="102499"/>
              </a:lnSpc>
              <a:spcBef>
                <a:spcPts val="830"/>
              </a:spcBef>
            </a:pPr>
            <a:r>
              <a:rPr lang="en-US" sz="1200" spc="-5" dirty="0">
                <a:latin typeface="Times New Roman"/>
                <a:cs typeface="Times New Roman"/>
              </a:rPr>
              <a:t>Referring </a:t>
            </a:r>
            <a:r>
              <a:rPr lang="en-US" sz="1200" dirty="0">
                <a:latin typeface="Times New Roman"/>
                <a:cs typeface="Times New Roman"/>
              </a:rPr>
              <a:t>once more to the flow </a:t>
            </a:r>
            <a:r>
              <a:rPr lang="en-US" sz="1200" spc="-5" dirty="0">
                <a:latin typeface="Times New Roman"/>
                <a:cs typeface="Times New Roman"/>
              </a:rPr>
              <a:t>graph </a:t>
            </a:r>
            <a:r>
              <a:rPr lang="en-US" sz="1200" dirty="0">
                <a:latin typeface="Times New Roman"/>
                <a:cs typeface="Times New Roman"/>
              </a:rPr>
              <a:t>in </a:t>
            </a:r>
            <a:r>
              <a:rPr lang="en-US" sz="1200" spc="-5" dirty="0">
                <a:latin typeface="Times New Roman"/>
                <a:cs typeface="Times New Roman"/>
              </a:rPr>
              <a:t>Figure </a:t>
            </a:r>
            <a:r>
              <a:rPr lang="en-US" sz="1200" dirty="0">
                <a:latin typeface="Times New Roman"/>
                <a:cs typeface="Times New Roman"/>
              </a:rPr>
              <a:t>23.2b , the </a:t>
            </a:r>
            <a:r>
              <a:rPr lang="en-US" sz="1200" spc="-5" dirty="0" err="1">
                <a:latin typeface="Times New Roman"/>
                <a:cs typeface="Times New Roman"/>
              </a:rPr>
              <a:t>cyclomatic</a:t>
            </a:r>
            <a:r>
              <a:rPr lang="en-US" sz="1200" spc="-5" dirty="0">
                <a:latin typeface="Times New Roman"/>
                <a:cs typeface="Times New Roman"/>
              </a:rPr>
              <a:t> </a:t>
            </a:r>
            <a:r>
              <a:rPr lang="en-US" sz="1200" dirty="0">
                <a:latin typeface="Times New Roman"/>
                <a:cs typeface="Times New Roman"/>
              </a:rPr>
              <a:t>complexity </a:t>
            </a:r>
            <a:r>
              <a:rPr lang="en-US" sz="1200" spc="-5" dirty="0">
                <a:latin typeface="Times New Roman"/>
                <a:cs typeface="Times New Roman"/>
              </a:rPr>
              <a:t>can </a:t>
            </a:r>
            <a:r>
              <a:rPr lang="en-US" sz="1200" dirty="0">
                <a:latin typeface="Times New Roman"/>
                <a:cs typeface="Times New Roman"/>
              </a:rPr>
              <a:t>be  </a:t>
            </a:r>
            <a:r>
              <a:rPr lang="en-US" sz="1200" spc="-5" dirty="0">
                <a:latin typeface="Times New Roman"/>
                <a:cs typeface="Times New Roman"/>
              </a:rPr>
              <a:t>computed </a:t>
            </a:r>
            <a:r>
              <a:rPr lang="en-US" sz="1200" dirty="0">
                <a:latin typeface="Times New Roman"/>
                <a:cs typeface="Times New Roman"/>
              </a:rPr>
              <a:t>using </a:t>
            </a:r>
            <a:r>
              <a:rPr lang="en-US" sz="1200" spc="-5" dirty="0">
                <a:latin typeface="Times New Roman"/>
                <a:cs typeface="Times New Roman"/>
              </a:rPr>
              <a:t>each </a:t>
            </a:r>
            <a:r>
              <a:rPr lang="en-US" sz="1200" spc="5" dirty="0">
                <a:latin typeface="Times New Roman"/>
                <a:cs typeface="Times New Roman"/>
              </a:rPr>
              <a:t>of </a:t>
            </a:r>
            <a:r>
              <a:rPr lang="en-US" sz="1200" dirty="0">
                <a:latin typeface="Times New Roman"/>
                <a:cs typeface="Times New Roman"/>
              </a:rPr>
              <a:t>the </a:t>
            </a:r>
            <a:r>
              <a:rPr lang="en-US" sz="1200" spc="-5" dirty="0">
                <a:latin typeface="Times New Roman"/>
                <a:cs typeface="Times New Roman"/>
              </a:rPr>
              <a:t>algorithms </a:t>
            </a:r>
            <a:r>
              <a:rPr lang="en-US" sz="1200" dirty="0">
                <a:latin typeface="Times New Roman"/>
                <a:cs typeface="Times New Roman"/>
              </a:rPr>
              <a:t>just</a:t>
            </a:r>
            <a:r>
              <a:rPr lang="en-US" sz="1200" spc="-10" dirty="0">
                <a:latin typeface="Times New Roman"/>
                <a:cs typeface="Times New Roman"/>
              </a:rPr>
              <a:t> </a:t>
            </a:r>
            <a:r>
              <a:rPr lang="en-US" sz="1200" spc="-5" dirty="0">
                <a:latin typeface="Times New Roman"/>
                <a:cs typeface="Times New Roman"/>
              </a:rPr>
              <a:t>noted:</a:t>
            </a:r>
            <a:endParaRPr lang="en-US" sz="1200" dirty="0">
              <a:latin typeface="Times New Roman"/>
              <a:cs typeface="Times New Roman"/>
            </a:endParaRPr>
          </a:p>
          <a:p>
            <a:pPr marL="621665" indent="-153035" algn="just">
              <a:lnSpc>
                <a:spcPct val="100000"/>
              </a:lnSpc>
              <a:spcBef>
                <a:spcPts val="840"/>
              </a:spcBef>
              <a:buAutoNum type="arabicPeriod"/>
              <a:tabLst>
                <a:tab pos="622300" algn="l"/>
              </a:tabLst>
            </a:pPr>
            <a:r>
              <a:rPr lang="en-US" sz="1200" dirty="0">
                <a:latin typeface="Times New Roman"/>
                <a:cs typeface="Times New Roman"/>
              </a:rPr>
              <a:t>The </a:t>
            </a:r>
            <a:r>
              <a:rPr lang="en-US" sz="1200" spc="-5" dirty="0">
                <a:latin typeface="Times New Roman"/>
                <a:cs typeface="Times New Roman"/>
              </a:rPr>
              <a:t>flow graph has </a:t>
            </a:r>
            <a:r>
              <a:rPr lang="en-US" sz="1200" b="1" u="heavy" dirty="0">
                <a:uFill>
                  <a:solidFill>
                    <a:srgbClr val="000000"/>
                  </a:solidFill>
                </a:uFill>
                <a:latin typeface="Times New Roman"/>
                <a:cs typeface="Times New Roman"/>
              </a:rPr>
              <a:t>four</a:t>
            </a:r>
            <a:r>
              <a:rPr lang="en-US" sz="1200" b="1" spc="5" dirty="0">
                <a:latin typeface="Times New Roman"/>
                <a:cs typeface="Times New Roman"/>
              </a:rPr>
              <a:t> </a:t>
            </a:r>
            <a:r>
              <a:rPr lang="en-US" sz="1200" spc="-5" dirty="0">
                <a:latin typeface="Times New Roman"/>
                <a:cs typeface="Times New Roman"/>
              </a:rPr>
              <a:t>regions.</a:t>
            </a:r>
            <a:endParaRPr lang="en-US" sz="1200" dirty="0">
              <a:latin typeface="Times New Roman"/>
              <a:cs typeface="Times New Roman"/>
            </a:endParaRPr>
          </a:p>
          <a:p>
            <a:pPr marL="621665" indent="-153035" algn="just">
              <a:lnSpc>
                <a:spcPct val="100000"/>
              </a:lnSpc>
              <a:spcBef>
                <a:spcPts val="850"/>
              </a:spcBef>
              <a:buAutoNum type="arabicPeriod"/>
              <a:tabLst>
                <a:tab pos="622300" algn="l"/>
              </a:tabLst>
            </a:pPr>
            <a:r>
              <a:rPr lang="en-US" sz="1200" spc="-5" dirty="0">
                <a:latin typeface="Times New Roman"/>
                <a:cs typeface="Times New Roman"/>
              </a:rPr>
              <a:t>V( G) </a:t>
            </a:r>
            <a:r>
              <a:rPr lang="en-US" sz="1200" dirty="0">
                <a:latin typeface="Times New Roman"/>
                <a:cs typeface="Times New Roman"/>
              </a:rPr>
              <a:t>= 11 </a:t>
            </a:r>
            <a:r>
              <a:rPr lang="en-US" sz="1200" spc="-5" dirty="0">
                <a:latin typeface="Times New Roman"/>
                <a:cs typeface="Times New Roman"/>
              </a:rPr>
              <a:t>edges </a:t>
            </a:r>
            <a:r>
              <a:rPr lang="en-US" sz="1200" dirty="0">
                <a:latin typeface="Times New Roman"/>
                <a:cs typeface="Times New Roman"/>
              </a:rPr>
              <a:t>- 9 nodes + 2 =</a:t>
            </a:r>
            <a:r>
              <a:rPr lang="en-US" sz="1200" spc="-20" dirty="0">
                <a:latin typeface="Times New Roman"/>
                <a:cs typeface="Times New Roman"/>
              </a:rPr>
              <a:t> </a:t>
            </a:r>
            <a:r>
              <a:rPr lang="en-US" sz="1200" dirty="0">
                <a:latin typeface="Times New Roman"/>
                <a:cs typeface="Times New Roman"/>
              </a:rPr>
              <a:t>4.</a:t>
            </a:r>
          </a:p>
          <a:p>
            <a:pPr marL="621665" indent="-153035" algn="just">
              <a:lnSpc>
                <a:spcPct val="100000"/>
              </a:lnSpc>
              <a:spcBef>
                <a:spcPts val="850"/>
              </a:spcBef>
              <a:buAutoNum type="arabicPeriod"/>
              <a:tabLst>
                <a:tab pos="622300" algn="l"/>
              </a:tabLst>
            </a:pPr>
            <a:r>
              <a:rPr lang="en-US" sz="1200" spc="-5" dirty="0">
                <a:latin typeface="Times New Roman"/>
                <a:cs typeface="Times New Roman"/>
              </a:rPr>
              <a:t>V( G) </a:t>
            </a:r>
            <a:r>
              <a:rPr lang="en-US" sz="1200" dirty="0">
                <a:latin typeface="Times New Roman"/>
                <a:cs typeface="Times New Roman"/>
              </a:rPr>
              <a:t>= 3 predicate nodes + 1 =</a:t>
            </a:r>
            <a:r>
              <a:rPr lang="en-US" sz="1200" spc="-35" dirty="0">
                <a:latin typeface="Times New Roman"/>
                <a:cs typeface="Times New Roman"/>
              </a:rPr>
              <a:t> </a:t>
            </a:r>
            <a:r>
              <a:rPr lang="en-US" sz="1200" dirty="0">
                <a:latin typeface="Times New Roman"/>
                <a:cs typeface="Times New Roman"/>
              </a:rPr>
              <a:t>4.</a:t>
            </a:r>
          </a:p>
          <a:p>
            <a:pPr marL="507365" algn="just">
              <a:lnSpc>
                <a:spcPct val="100000"/>
              </a:lnSpc>
              <a:spcBef>
                <a:spcPts val="855"/>
              </a:spcBef>
            </a:pPr>
            <a:r>
              <a:rPr lang="en-US" sz="1200" spc="-5" dirty="0">
                <a:latin typeface="Times New Roman"/>
                <a:cs typeface="Times New Roman"/>
              </a:rPr>
              <a:t>Therefore, </a:t>
            </a:r>
            <a:r>
              <a:rPr lang="en-US" sz="1200" dirty="0">
                <a:latin typeface="Times New Roman"/>
                <a:cs typeface="Times New Roman"/>
              </a:rPr>
              <a:t>the </a:t>
            </a:r>
            <a:r>
              <a:rPr lang="en-US" sz="1200" spc="-5" dirty="0" err="1">
                <a:latin typeface="Times New Roman"/>
                <a:cs typeface="Times New Roman"/>
              </a:rPr>
              <a:t>cyclomatic</a:t>
            </a:r>
            <a:r>
              <a:rPr lang="en-US" sz="1200" spc="-5" dirty="0">
                <a:latin typeface="Times New Roman"/>
                <a:cs typeface="Times New Roman"/>
              </a:rPr>
              <a:t> </a:t>
            </a:r>
            <a:r>
              <a:rPr lang="en-US" sz="1200" dirty="0">
                <a:latin typeface="Times New Roman"/>
                <a:cs typeface="Times New Roman"/>
              </a:rPr>
              <a:t>complexity </a:t>
            </a:r>
            <a:r>
              <a:rPr lang="en-US" sz="1200" spc="5" dirty="0">
                <a:latin typeface="Times New Roman"/>
                <a:cs typeface="Times New Roman"/>
              </a:rPr>
              <a:t>of </a:t>
            </a:r>
            <a:r>
              <a:rPr lang="en-US" sz="1200" dirty="0">
                <a:latin typeface="Times New Roman"/>
                <a:cs typeface="Times New Roman"/>
              </a:rPr>
              <a:t>the flow </a:t>
            </a:r>
            <a:r>
              <a:rPr lang="en-US" sz="1200" spc="-5" dirty="0">
                <a:latin typeface="Times New Roman"/>
                <a:cs typeface="Times New Roman"/>
              </a:rPr>
              <a:t>graph </a:t>
            </a:r>
            <a:r>
              <a:rPr lang="en-US" sz="1200" dirty="0">
                <a:latin typeface="Times New Roman"/>
                <a:cs typeface="Times New Roman"/>
              </a:rPr>
              <a:t>in </a:t>
            </a:r>
            <a:r>
              <a:rPr lang="en-US" sz="1200" spc="-5" dirty="0">
                <a:latin typeface="Times New Roman"/>
                <a:cs typeface="Times New Roman"/>
              </a:rPr>
              <a:t>Figure </a:t>
            </a:r>
            <a:r>
              <a:rPr lang="en-US" sz="1200" dirty="0" smtClean="0">
                <a:latin typeface="Times New Roman"/>
                <a:cs typeface="Times New Roman"/>
              </a:rPr>
              <a:t>23.2b is</a:t>
            </a:r>
            <a:r>
              <a:rPr lang="en-US" sz="1200" spc="-30" dirty="0" smtClean="0">
                <a:latin typeface="Times New Roman"/>
                <a:cs typeface="Times New Roman"/>
              </a:rPr>
              <a:t> </a:t>
            </a:r>
            <a:r>
              <a:rPr lang="en-US" sz="1200" dirty="0">
                <a:latin typeface="Times New Roman"/>
                <a:cs typeface="Times New Roman"/>
              </a:rPr>
              <a:t>4.</a:t>
            </a:r>
          </a:p>
          <a:p>
            <a:pPr marL="12700" marR="5080" indent="494665" algn="just">
              <a:lnSpc>
                <a:spcPct val="103000"/>
              </a:lnSpc>
              <a:spcBef>
                <a:spcPts val="819"/>
              </a:spcBef>
            </a:pPr>
            <a:r>
              <a:rPr lang="en-US" sz="1200" spc="-5" dirty="0">
                <a:latin typeface="Times New Roman"/>
                <a:cs typeface="Times New Roman"/>
              </a:rPr>
              <a:t>More important, </a:t>
            </a:r>
            <a:r>
              <a:rPr lang="en-US" sz="1200" dirty="0">
                <a:latin typeface="Times New Roman"/>
                <a:cs typeface="Times New Roman"/>
              </a:rPr>
              <a:t>the value for </a:t>
            </a:r>
            <a:r>
              <a:rPr lang="en-US" sz="1200" spc="-5" dirty="0">
                <a:latin typeface="Times New Roman"/>
                <a:cs typeface="Times New Roman"/>
              </a:rPr>
              <a:t>V( G) provides you </a:t>
            </a:r>
            <a:r>
              <a:rPr lang="en-US" sz="1200" dirty="0">
                <a:latin typeface="Times New Roman"/>
                <a:cs typeface="Times New Roman"/>
              </a:rPr>
              <a:t>with an upper bound for the number of  </a:t>
            </a:r>
            <a:r>
              <a:rPr lang="en-US" sz="1200" spc="-5" dirty="0">
                <a:latin typeface="Times New Roman"/>
                <a:cs typeface="Times New Roman"/>
              </a:rPr>
              <a:t>independent paths </a:t>
            </a:r>
            <a:r>
              <a:rPr lang="en-US" sz="1200" dirty="0">
                <a:latin typeface="Times New Roman"/>
                <a:cs typeface="Times New Roman"/>
              </a:rPr>
              <a:t>that </a:t>
            </a:r>
            <a:r>
              <a:rPr lang="en-US" sz="1200" spc="-5" dirty="0">
                <a:latin typeface="Times New Roman"/>
                <a:cs typeface="Times New Roman"/>
              </a:rPr>
              <a:t>form </a:t>
            </a:r>
            <a:r>
              <a:rPr lang="en-US" sz="1200" dirty="0">
                <a:latin typeface="Times New Roman"/>
                <a:cs typeface="Times New Roman"/>
              </a:rPr>
              <a:t>the </a:t>
            </a:r>
            <a:r>
              <a:rPr lang="en-US" sz="1200" spc="-5" dirty="0">
                <a:latin typeface="Times New Roman"/>
                <a:cs typeface="Times New Roman"/>
              </a:rPr>
              <a:t>basis set and, </a:t>
            </a:r>
            <a:r>
              <a:rPr lang="en-US" sz="1200" spc="5" dirty="0">
                <a:latin typeface="Times New Roman"/>
                <a:cs typeface="Times New Roman"/>
              </a:rPr>
              <a:t>by </a:t>
            </a:r>
            <a:r>
              <a:rPr lang="en-US" sz="1200" spc="-5" dirty="0">
                <a:latin typeface="Times New Roman"/>
                <a:cs typeface="Times New Roman"/>
              </a:rPr>
              <a:t>implication, an upper bound </a:t>
            </a:r>
            <a:r>
              <a:rPr lang="en-US" sz="1200" dirty="0">
                <a:latin typeface="Times New Roman"/>
                <a:cs typeface="Times New Roman"/>
              </a:rPr>
              <a:t>on the number of  </a:t>
            </a:r>
            <a:r>
              <a:rPr lang="en-US" sz="1200" spc="-5" dirty="0">
                <a:latin typeface="Times New Roman"/>
                <a:cs typeface="Times New Roman"/>
              </a:rPr>
              <a:t>tests that </a:t>
            </a:r>
            <a:r>
              <a:rPr lang="en-US" sz="1200" dirty="0">
                <a:latin typeface="Times New Roman"/>
                <a:cs typeface="Times New Roman"/>
              </a:rPr>
              <a:t>must be </a:t>
            </a:r>
            <a:r>
              <a:rPr lang="en-US" sz="1200" spc="-5" dirty="0">
                <a:latin typeface="Times New Roman"/>
                <a:cs typeface="Times New Roman"/>
              </a:rPr>
              <a:t>designed and executed </a:t>
            </a:r>
            <a:r>
              <a:rPr lang="en-US" sz="1200" dirty="0">
                <a:latin typeface="Times New Roman"/>
                <a:cs typeface="Times New Roman"/>
              </a:rPr>
              <a:t>to </a:t>
            </a:r>
            <a:r>
              <a:rPr lang="en-US" sz="1200" spc="-5" dirty="0">
                <a:latin typeface="Times New Roman"/>
                <a:cs typeface="Times New Roman"/>
              </a:rPr>
              <a:t>guarantee coverage </a:t>
            </a:r>
            <a:r>
              <a:rPr lang="en-US" sz="1200" spc="5" dirty="0">
                <a:latin typeface="Times New Roman"/>
                <a:cs typeface="Times New Roman"/>
              </a:rPr>
              <a:t>of </a:t>
            </a:r>
            <a:r>
              <a:rPr lang="en-US" sz="1200" spc="-5" dirty="0">
                <a:latin typeface="Times New Roman"/>
                <a:cs typeface="Times New Roman"/>
              </a:rPr>
              <a:t>all </a:t>
            </a:r>
            <a:r>
              <a:rPr lang="en-US" sz="1200" dirty="0">
                <a:latin typeface="Times New Roman"/>
                <a:cs typeface="Times New Roman"/>
              </a:rPr>
              <a:t>program</a:t>
            </a:r>
            <a:r>
              <a:rPr lang="en-US" sz="1200" spc="95" dirty="0">
                <a:latin typeface="Times New Roman"/>
                <a:cs typeface="Times New Roman"/>
              </a:rPr>
              <a:t> </a:t>
            </a:r>
            <a:r>
              <a:rPr lang="en-US" sz="1200" spc="-5" dirty="0" smtClean="0">
                <a:latin typeface="Times New Roman"/>
                <a:cs typeface="Times New Roman"/>
              </a:rPr>
              <a:t>statements</a:t>
            </a:r>
            <a:endParaRPr lang="en-US" sz="1200" dirty="0">
              <a:latin typeface="Times New Roman"/>
              <a:cs typeface="Times New Roman"/>
            </a:endParaRPr>
          </a:p>
        </p:txBody>
      </p:sp>
    </p:spTree>
    <p:extLst>
      <p:ext uri="{BB962C8B-B14F-4D97-AF65-F5344CB8AC3E}">
        <p14:creationId xmlns:p14="http://schemas.microsoft.com/office/powerpoint/2010/main" val="176738647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223521"/>
            <a:ext cx="6995160" cy="5252720"/>
          </a:xfrm>
        </p:spPr>
        <p:txBody>
          <a:bodyPr>
            <a:normAutofit fontScale="55000" lnSpcReduction="20000"/>
          </a:bodyPr>
          <a:lstStyle/>
          <a:p>
            <a:pPr marL="469265" algn="just">
              <a:lnSpc>
                <a:spcPct val="100000"/>
              </a:lnSpc>
              <a:spcBef>
                <a:spcPts val="840"/>
              </a:spcBef>
            </a:pPr>
            <a:r>
              <a:rPr lang="en-US" sz="3600" b="1" spc="-5" dirty="0" smtClean="0">
                <a:latin typeface="Times New Roman"/>
                <a:cs typeface="Times New Roman"/>
              </a:rPr>
              <a:t>2.3 </a:t>
            </a:r>
            <a:r>
              <a:rPr lang="en-US" sz="3600" b="1" spc="-5" dirty="0">
                <a:latin typeface="Times New Roman"/>
                <a:cs typeface="Times New Roman"/>
              </a:rPr>
              <a:t>Graph</a:t>
            </a:r>
            <a:r>
              <a:rPr lang="en-US" sz="3600" b="1" dirty="0">
                <a:latin typeface="Times New Roman"/>
                <a:cs typeface="Times New Roman"/>
              </a:rPr>
              <a:t> </a:t>
            </a:r>
            <a:r>
              <a:rPr lang="en-US" sz="3600" b="1" spc="-5" dirty="0">
                <a:latin typeface="Times New Roman"/>
                <a:cs typeface="Times New Roman"/>
              </a:rPr>
              <a:t>Matrices</a:t>
            </a:r>
            <a:endParaRPr lang="en-US" sz="3600" dirty="0">
              <a:latin typeface="Times New Roman"/>
              <a:cs typeface="Times New Roman"/>
            </a:endParaRPr>
          </a:p>
          <a:p>
            <a:pPr marL="12700" marR="10160" indent="456565" algn="just">
              <a:lnSpc>
                <a:spcPct val="102499"/>
              </a:lnSpc>
              <a:spcBef>
                <a:spcPts val="830"/>
              </a:spcBef>
            </a:pPr>
            <a:r>
              <a:rPr lang="en-US" sz="2900" spc="-5" dirty="0">
                <a:latin typeface="Times New Roman"/>
                <a:cs typeface="Times New Roman"/>
              </a:rPr>
              <a:t>A data structure, called </a:t>
            </a:r>
            <a:r>
              <a:rPr lang="en-US" sz="2900" dirty="0">
                <a:latin typeface="Times New Roman"/>
                <a:cs typeface="Times New Roman"/>
              </a:rPr>
              <a:t>a </a:t>
            </a:r>
            <a:r>
              <a:rPr lang="en-US" sz="2900" spc="-5" dirty="0">
                <a:latin typeface="Times New Roman"/>
                <a:cs typeface="Times New Roman"/>
              </a:rPr>
              <a:t>graph </a:t>
            </a:r>
            <a:r>
              <a:rPr lang="en-US" sz="2900" dirty="0">
                <a:latin typeface="Times New Roman"/>
                <a:cs typeface="Times New Roman"/>
              </a:rPr>
              <a:t>matrix, </a:t>
            </a:r>
            <a:r>
              <a:rPr lang="en-US" sz="2900" spc="-5" dirty="0">
                <a:latin typeface="Times New Roman"/>
                <a:cs typeface="Times New Roman"/>
              </a:rPr>
              <a:t>can </a:t>
            </a:r>
            <a:r>
              <a:rPr lang="en-US" sz="2900" dirty="0">
                <a:latin typeface="Times New Roman"/>
                <a:cs typeface="Times New Roman"/>
              </a:rPr>
              <a:t>be quite </a:t>
            </a:r>
            <a:r>
              <a:rPr lang="en-US" sz="2900" spc="-5" dirty="0">
                <a:latin typeface="Times New Roman"/>
                <a:cs typeface="Times New Roman"/>
              </a:rPr>
              <a:t>useful </a:t>
            </a:r>
            <a:r>
              <a:rPr lang="en-US" sz="2900" dirty="0">
                <a:latin typeface="Times New Roman"/>
                <a:cs typeface="Times New Roman"/>
              </a:rPr>
              <a:t>for developing a </a:t>
            </a:r>
            <a:r>
              <a:rPr lang="en-US" sz="2900" spc="-5" dirty="0">
                <a:latin typeface="Times New Roman"/>
                <a:cs typeface="Times New Roman"/>
              </a:rPr>
              <a:t>software </a:t>
            </a:r>
            <a:r>
              <a:rPr lang="en-US" sz="2900" dirty="0">
                <a:latin typeface="Times New Roman"/>
                <a:cs typeface="Times New Roman"/>
              </a:rPr>
              <a:t>tool  </a:t>
            </a:r>
            <a:r>
              <a:rPr lang="en-US" sz="2900" b="1" dirty="0">
                <a:latin typeface="Times New Roman"/>
                <a:cs typeface="Times New Roman"/>
              </a:rPr>
              <a:t>that </a:t>
            </a:r>
            <a:r>
              <a:rPr lang="en-US" sz="2900" b="1" spc="-5" dirty="0">
                <a:latin typeface="Times New Roman"/>
                <a:cs typeface="Times New Roman"/>
              </a:rPr>
              <a:t>assists </a:t>
            </a:r>
            <a:r>
              <a:rPr lang="en-US" sz="2900" b="1" dirty="0">
                <a:latin typeface="Times New Roman"/>
                <a:cs typeface="Times New Roman"/>
              </a:rPr>
              <a:t>in </a:t>
            </a:r>
            <a:r>
              <a:rPr lang="en-US" sz="2900" b="1" spc="-5" dirty="0">
                <a:latin typeface="Times New Roman"/>
                <a:cs typeface="Times New Roman"/>
              </a:rPr>
              <a:t>basis </a:t>
            </a:r>
            <a:r>
              <a:rPr lang="en-US" sz="2900" b="1" dirty="0">
                <a:latin typeface="Times New Roman"/>
                <a:cs typeface="Times New Roman"/>
              </a:rPr>
              <a:t>path</a:t>
            </a:r>
            <a:r>
              <a:rPr lang="en-US" sz="2900" b="1" spc="5" dirty="0">
                <a:latin typeface="Times New Roman"/>
                <a:cs typeface="Times New Roman"/>
              </a:rPr>
              <a:t> </a:t>
            </a:r>
            <a:r>
              <a:rPr lang="en-US" sz="2900" b="1" spc="-5" dirty="0">
                <a:latin typeface="Times New Roman"/>
                <a:cs typeface="Times New Roman"/>
              </a:rPr>
              <a:t>testing</a:t>
            </a:r>
            <a:r>
              <a:rPr lang="en-US" sz="2900" spc="-5" dirty="0">
                <a:latin typeface="Times New Roman"/>
                <a:cs typeface="Times New Roman"/>
              </a:rPr>
              <a:t>.</a:t>
            </a:r>
            <a:endParaRPr lang="en-US" sz="2900" dirty="0">
              <a:latin typeface="Times New Roman"/>
              <a:cs typeface="Times New Roman"/>
            </a:endParaRPr>
          </a:p>
          <a:p>
            <a:pPr marL="12700" marR="5080" indent="494665" algn="just">
              <a:lnSpc>
                <a:spcPct val="103099"/>
              </a:lnSpc>
              <a:spcBef>
                <a:spcPts val="815"/>
              </a:spcBef>
            </a:pPr>
            <a:r>
              <a:rPr lang="en-US" sz="2900" spc="-5" dirty="0">
                <a:latin typeface="Times New Roman"/>
                <a:cs typeface="Times New Roman"/>
              </a:rPr>
              <a:t>A graph matrix is </a:t>
            </a:r>
            <a:r>
              <a:rPr lang="en-US" sz="2900" b="1" dirty="0">
                <a:latin typeface="Times New Roman"/>
                <a:cs typeface="Times New Roman"/>
              </a:rPr>
              <a:t>a square </a:t>
            </a:r>
            <a:r>
              <a:rPr lang="en-US" sz="2900" b="1" spc="-5" dirty="0">
                <a:latin typeface="Times New Roman"/>
                <a:cs typeface="Times New Roman"/>
              </a:rPr>
              <a:t>matrix whose </a:t>
            </a:r>
            <a:r>
              <a:rPr lang="en-US" sz="2900" b="1" dirty="0">
                <a:latin typeface="Times New Roman"/>
                <a:cs typeface="Times New Roman"/>
              </a:rPr>
              <a:t>size </a:t>
            </a:r>
            <a:r>
              <a:rPr lang="en-US" sz="2900" dirty="0">
                <a:latin typeface="Times New Roman"/>
                <a:cs typeface="Times New Roman"/>
              </a:rPr>
              <a:t>(i.e., number </a:t>
            </a:r>
            <a:r>
              <a:rPr lang="en-US" sz="2900" spc="5" dirty="0">
                <a:latin typeface="Times New Roman"/>
                <a:cs typeface="Times New Roman"/>
              </a:rPr>
              <a:t>of </a:t>
            </a:r>
            <a:r>
              <a:rPr lang="en-US" sz="2900" spc="-5" dirty="0">
                <a:latin typeface="Times New Roman"/>
                <a:cs typeface="Times New Roman"/>
              </a:rPr>
              <a:t>rows and </a:t>
            </a:r>
            <a:r>
              <a:rPr lang="en-US" sz="2900" dirty="0">
                <a:latin typeface="Times New Roman"/>
                <a:cs typeface="Times New Roman"/>
              </a:rPr>
              <a:t>columns) </a:t>
            </a:r>
            <a:r>
              <a:rPr lang="en-US" sz="2900" spc="-5" dirty="0">
                <a:latin typeface="Times New Roman"/>
                <a:cs typeface="Times New Roman"/>
              </a:rPr>
              <a:t>is </a:t>
            </a:r>
            <a:r>
              <a:rPr lang="en-US" sz="2900" b="1" spc="-5" dirty="0">
                <a:latin typeface="Times New Roman"/>
                <a:cs typeface="Times New Roman"/>
              </a:rPr>
              <a:t>equal  </a:t>
            </a:r>
            <a:r>
              <a:rPr lang="en-US" sz="2900" b="1" dirty="0">
                <a:latin typeface="Times New Roman"/>
                <a:cs typeface="Times New Roman"/>
              </a:rPr>
              <a:t>to</a:t>
            </a:r>
            <a:r>
              <a:rPr lang="en-US" sz="2900" b="1" spc="-50" dirty="0">
                <a:latin typeface="Times New Roman"/>
                <a:cs typeface="Times New Roman"/>
              </a:rPr>
              <a:t> </a:t>
            </a:r>
            <a:r>
              <a:rPr lang="en-US" sz="2900" b="1" dirty="0">
                <a:latin typeface="Times New Roman"/>
                <a:cs typeface="Times New Roman"/>
              </a:rPr>
              <a:t>the</a:t>
            </a:r>
            <a:r>
              <a:rPr lang="en-US" sz="2900" b="1" spc="-50" dirty="0">
                <a:latin typeface="Times New Roman"/>
                <a:cs typeface="Times New Roman"/>
              </a:rPr>
              <a:t> </a:t>
            </a:r>
            <a:r>
              <a:rPr lang="en-US" sz="2900" b="1" dirty="0">
                <a:latin typeface="Times New Roman"/>
                <a:cs typeface="Times New Roman"/>
              </a:rPr>
              <a:t>number</a:t>
            </a:r>
            <a:r>
              <a:rPr lang="en-US" sz="2900" b="1" spc="-55" dirty="0">
                <a:latin typeface="Times New Roman"/>
                <a:cs typeface="Times New Roman"/>
              </a:rPr>
              <a:t> </a:t>
            </a:r>
            <a:r>
              <a:rPr lang="en-US" sz="2900" b="1" spc="5" dirty="0">
                <a:latin typeface="Times New Roman"/>
                <a:cs typeface="Times New Roman"/>
              </a:rPr>
              <a:t>of</a:t>
            </a:r>
            <a:r>
              <a:rPr lang="en-US" sz="2900" b="1" spc="-50" dirty="0">
                <a:latin typeface="Times New Roman"/>
                <a:cs typeface="Times New Roman"/>
              </a:rPr>
              <a:t> </a:t>
            </a:r>
            <a:r>
              <a:rPr lang="en-US" sz="2900" b="1" spc="-5" dirty="0">
                <a:latin typeface="Times New Roman"/>
                <a:cs typeface="Times New Roman"/>
              </a:rPr>
              <a:t>nodes</a:t>
            </a:r>
            <a:r>
              <a:rPr lang="en-US" sz="2900" b="1" spc="-35" dirty="0">
                <a:latin typeface="Times New Roman"/>
                <a:cs typeface="Times New Roman"/>
              </a:rPr>
              <a:t> </a:t>
            </a:r>
            <a:r>
              <a:rPr lang="en-US" sz="2900" b="1" spc="5" dirty="0">
                <a:latin typeface="Times New Roman"/>
                <a:cs typeface="Times New Roman"/>
              </a:rPr>
              <a:t>on</a:t>
            </a:r>
            <a:r>
              <a:rPr lang="en-US" sz="2900" b="1" spc="-50" dirty="0">
                <a:latin typeface="Times New Roman"/>
                <a:cs typeface="Times New Roman"/>
              </a:rPr>
              <a:t> </a:t>
            </a:r>
            <a:r>
              <a:rPr lang="en-US" sz="2900" b="1" dirty="0">
                <a:latin typeface="Times New Roman"/>
                <a:cs typeface="Times New Roman"/>
              </a:rPr>
              <a:t>the</a:t>
            </a:r>
            <a:r>
              <a:rPr lang="en-US" sz="2900" b="1" spc="-50" dirty="0">
                <a:latin typeface="Times New Roman"/>
                <a:cs typeface="Times New Roman"/>
              </a:rPr>
              <a:t> </a:t>
            </a:r>
            <a:r>
              <a:rPr lang="en-US" sz="2900" b="1" dirty="0">
                <a:latin typeface="Times New Roman"/>
                <a:cs typeface="Times New Roman"/>
              </a:rPr>
              <a:t>flow</a:t>
            </a:r>
            <a:r>
              <a:rPr lang="en-US" sz="2900" b="1" spc="-40" dirty="0">
                <a:latin typeface="Times New Roman"/>
                <a:cs typeface="Times New Roman"/>
              </a:rPr>
              <a:t> </a:t>
            </a:r>
            <a:r>
              <a:rPr lang="en-US" sz="2900" b="1" spc="-5" dirty="0">
                <a:latin typeface="Times New Roman"/>
                <a:cs typeface="Times New Roman"/>
              </a:rPr>
              <a:t>graph.</a:t>
            </a:r>
            <a:r>
              <a:rPr lang="en-US" sz="2900" spc="-35" dirty="0">
                <a:latin typeface="Times New Roman"/>
                <a:cs typeface="Times New Roman"/>
              </a:rPr>
              <a:t> </a:t>
            </a:r>
            <a:r>
              <a:rPr lang="en-US" sz="2900" spc="-5" dirty="0">
                <a:latin typeface="Times New Roman"/>
                <a:cs typeface="Times New Roman"/>
              </a:rPr>
              <a:t>Each</a:t>
            </a:r>
            <a:r>
              <a:rPr lang="en-US" sz="2900" spc="-35" dirty="0">
                <a:latin typeface="Times New Roman"/>
                <a:cs typeface="Times New Roman"/>
              </a:rPr>
              <a:t> </a:t>
            </a:r>
            <a:r>
              <a:rPr lang="en-US" sz="2900" dirty="0">
                <a:latin typeface="Times New Roman"/>
                <a:cs typeface="Times New Roman"/>
              </a:rPr>
              <a:t>row</a:t>
            </a:r>
            <a:r>
              <a:rPr lang="en-US" sz="2900" spc="-55" dirty="0">
                <a:latin typeface="Times New Roman"/>
                <a:cs typeface="Times New Roman"/>
              </a:rPr>
              <a:t> </a:t>
            </a:r>
            <a:r>
              <a:rPr lang="en-US" sz="2900" spc="-5" dirty="0">
                <a:latin typeface="Times New Roman"/>
                <a:cs typeface="Times New Roman"/>
              </a:rPr>
              <a:t>and</a:t>
            </a:r>
            <a:r>
              <a:rPr lang="en-US" sz="2900" spc="-35" dirty="0">
                <a:latin typeface="Times New Roman"/>
                <a:cs typeface="Times New Roman"/>
              </a:rPr>
              <a:t> </a:t>
            </a:r>
            <a:r>
              <a:rPr lang="en-US" sz="2900" spc="-5" dirty="0">
                <a:latin typeface="Times New Roman"/>
                <a:cs typeface="Times New Roman"/>
              </a:rPr>
              <a:t>column</a:t>
            </a:r>
            <a:r>
              <a:rPr lang="en-US" sz="2900" spc="-45" dirty="0">
                <a:latin typeface="Times New Roman"/>
                <a:cs typeface="Times New Roman"/>
              </a:rPr>
              <a:t> </a:t>
            </a:r>
            <a:r>
              <a:rPr lang="en-US" sz="2900" dirty="0">
                <a:latin typeface="Times New Roman"/>
                <a:cs typeface="Times New Roman"/>
              </a:rPr>
              <a:t>corresponds</a:t>
            </a:r>
            <a:r>
              <a:rPr lang="en-US" sz="2900" spc="-50" dirty="0">
                <a:latin typeface="Times New Roman"/>
                <a:cs typeface="Times New Roman"/>
              </a:rPr>
              <a:t> </a:t>
            </a:r>
            <a:r>
              <a:rPr lang="en-US" sz="2900" dirty="0">
                <a:latin typeface="Times New Roman"/>
                <a:cs typeface="Times New Roman"/>
              </a:rPr>
              <a:t>to</a:t>
            </a:r>
            <a:r>
              <a:rPr lang="en-US" sz="2900" spc="-45" dirty="0">
                <a:latin typeface="Times New Roman"/>
                <a:cs typeface="Times New Roman"/>
              </a:rPr>
              <a:t> </a:t>
            </a:r>
            <a:r>
              <a:rPr lang="en-US" sz="2900" spc="-5" dirty="0">
                <a:latin typeface="Times New Roman"/>
                <a:cs typeface="Times New Roman"/>
              </a:rPr>
              <a:t>an</a:t>
            </a:r>
            <a:r>
              <a:rPr lang="en-US" sz="2900" spc="-45" dirty="0">
                <a:latin typeface="Times New Roman"/>
                <a:cs typeface="Times New Roman"/>
              </a:rPr>
              <a:t> </a:t>
            </a:r>
            <a:r>
              <a:rPr lang="en-US" sz="2900" spc="-5" dirty="0">
                <a:latin typeface="Times New Roman"/>
                <a:cs typeface="Times New Roman"/>
              </a:rPr>
              <a:t>identified</a:t>
            </a:r>
            <a:r>
              <a:rPr lang="en-US" sz="2900" spc="-40" dirty="0">
                <a:latin typeface="Times New Roman"/>
                <a:cs typeface="Times New Roman"/>
              </a:rPr>
              <a:t> </a:t>
            </a:r>
            <a:r>
              <a:rPr lang="en-US" sz="2900" spc="-5" dirty="0">
                <a:latin typeface="Times New Roman"/>
                <a:cs typeface="Times New Roman"/>
              </a:rPr>
              <a:t>node,  and matrix entries </a:t>
            </a:r>
            <a:r>
              <a:rPr lang="en-US" sz="2900" dirty="0">
                <a:latin typeface="Times New Roman"/>
                <a:cs typeface="Times New Roman"/>
              </a:rPr>
              <a:t>correspond to </a:t>
            </a:r>
            <a:r>
              <a:rPr lang="en-US" sz="2900" spc="-5" dirty="0">
                <a:latin typeface="Times New Roman"/>
                <a:cs typeface="Times New Roman"/>
              </a:rPr>
              <a:t>connections (an edge) between </a:t>
            </a:r>
            <a:r>
              <a:rPr lang="en-US" sz="2900" dirty="0">
                <a:latin typeface="Times New Roman"/>
                <a:cs typeface="Times New Roman"/>
              </a:rPr>
              <a:t>nodes. </a:t>
            </a:r>
            <a:r>
              <a:rPr lang="en-US" sz="2900" spc="-5" dirty="0">
                <a:latin typeface="Times New Roman"/>
                <a:cs typeface="Times New Roman"/>
              </a:rPr>
              <a:t>A </a:t>
            </a:r>
            <a:r>
              <a:rPr lang="en-US" sz="2900" dirty="0">
                <a:latin typeface="Times New Roman"/>
                <a:cs typeface="Times New Roman"/>
              </a:rPr>
              <a:t>simple example of a  flow </a:t>
            </a:r>
            <a:r>
              <a:rPr lang="en-US" sz="2900" spc="-5" dirty="0">
                <a:latin typeface="Times New Roman"/>
                <a:cs typeface="Times New Roman"/>
              </a:rPr>
              <a:t>graph and its </a:t>
            </a:r>
            <a:r>
              <a:rPr lang="en-US" sz="2900" dirty="0">
                <a:latin typeface="Times New Roman"/>
                <a:cs typeface="Times New Roman"/>
              </a:rPr>
              <a:t>corresponding </a:t>
            </a:r>
            <a:r>
              <a:rPr lang="en-US" sz="2900" spc="-5" dirty="0">
                <a:latin typeface="Times New Roman"/>
                <a:cs typeface="Times New Roman"/>
              </a:rPr>
              <a:t>graph matrix Figure</a:t>
            </a:r>
            <a:r>
              <a:rPr lang="en-US" sz="2900" spc="35" dirty="0">
                <a:latin typeface="Times New Roman"/>
                <a:cs typeface="Times New Roman"/>
              </a:rPr>
              <a:t> </a:t>
            </a:r>
            <a:r>
              <a:rPr lang="en-US" sz="2900" spc="-5" dirty="0">
                <a:latin typeface="Times New Roman"/>
                <a:cs typeface="Times New Roman"/>
              </a:rPr>
              <a:t>below.</a:t>
            </a:r>
            <a:endParaRPr lang="en-US" sz="2900" dirty="0">
              <a:latin typeface="Times New Roman"/>
              <a:cs typeface="Times New Roman"/>
            </a:endParaRPr>
          </a:p>
          <a:p>
            <a:pPr marL="12700" marR="6985" indent="456565" algn="just">
              <a:lnSpc>
                <a:spcPct val="102899"/>
              </a:lnSpc>
              <a:spcBef>
                <a:spcPts val="825"/>
              </a:spcBef>
            </a:pPr>
            <a:r>
              <a:rPr lang="en-US" sz="2900" spc="-5" dirty="0">
                <a:latin typeface="Times New Roman"/>
                <a:cs typeface="Times New Roman"/>
              </a:rPr>
              <a:t>Referring </a:t>
            </a:r>
            <a:r>
              <a:rPr lang="en-US" sz="2900" dirty="0">
                <a:latin typeface="Times New Roman"/>
                <a:cs typeface="Times New Roman"/>
              </a:rPr>
              <a:t>to the </a:t>
            </a:r>
            <a:r>
              <a:rPr lang="en-US" sz="2900" spc="-5" dirty="0">
                <a:latin typeface="Times New Roman"/>
                <a:cs typeface="Times New Roman"/>
              </a:rPr>
              <a:t>figure, each </a:t>
            </a:r>
            <a:r>
              <a:rPr lang="en-US" sz="2900" dirty="0">
                <a:latin typeface="Times New Roman"/>
                <a:cs typeface="Times New Roman"/>
              </a:rPr>
              <a:t>node on the flow </a:t>
            </a:r>
            <a:r>
              <a:rPr lang="en-US" sz="2900" spc="-5" dirty="0">
                <a:latin typeface="Times New Roman"/>
                <a:cs typeface="Times New Roman"/>
              </a:rPr>
              <a:t>graph is identified </a:t>
            </a:r>
            <a:r>
              <a:rPr lang="en-US" sz="2900" spc="5" dirty="0">
                <a:latin typeface="Times New Roman"/>
                <a:cs typeface="Times New Roman"/>
              </a:rPr>
              <a:t>by </a:t>
            </a:r>
            <a:r>
              <a:rPr lang="en-US" sz="2900" dirty="0">
                <a:latin typeface="Times New Roman"/>
                <a:cs typeface="Times New Roman"/>
              </a:rPr>
              <a:t>numbers, while </a:t>
            </a:r>
            <a:r>
              <a:rPr lang="en-US" sz="2900" spc="-5" dirty="0">
                <a:latin typeface="Times New Roman"/>
                <a:cs typeface="Times New Roman"/>
              </a:rPr>
              <a:t>each  edge is identified </a:t>
            </a:r>
            <a:r>
              <a:rPr lang="en-US" sz="2900" spc="10" dirty="0">
                <a:latin typeface="Times New Roman"/>
                <a:cs typeface="Times New Roman"/>
              </a:rPr>
              <a:t>by </a:t>
            </a:r>
            <a:r>
              <a:rPr lang="en-US" sz="2900" dirty="0">
                <a:latin typeface="Times New Roman"/>
                <a:cs typeface="Times New Roman"/>
              </a:rPr>
              <a:t>letters. </a:t>
            </a:r>
            <a:r>
              <a:rPr lang="en-US" sz="2900" spc="-5" dirty="0">
                <a:latin typeface="Times New Roman"/>
                <a:cs typeface="Times New Roman"/>
              </a:rPr>
              <a:t>A </a:t>
            </a:r>
            <a:r>
              <a:rPr lang="en-US" sz="2900" dirty="0">
                <a:latin typeface="Times New Roman"/>
                <a:cs typeface="Times New Roman"/>
              </a:rPr>
              <a:t>letter entry </a:t>
            </a:r>
            <a:r>
              <a:rPr lang="en-US" sz="2900" spc="-5" dirty="0">
                <a:latin typeface="Times New Roman"/>
                <a:cs typeface="Times New Roman"/>
              </a:rPr>
              <a:t>is </a:t>
            </a:r>
            <a:r>
              <a:rPr lang="en-US" sz="2900" dirty="0">
                <a:latin typeface="Times New Roman"/>
                <a:cs typeface="Times New Roman"/>
              </a:rPr>
              <a:t>made in the </a:t>
            </a:r>
            <a:r>
              <a:rPr lang="en-US" sz="2900" spc="-5" dirty="0">
                <a:latin typeface="Times New Roman"/>
                <a:cs typeface="Times New Roman"/>
              </a:rPr>
              <a:t>matrix </a:t>
            </a:r>
            <a:r>
              <a:rPr lang="en-US" sz="2900" dirty="0">
                <a:latin typeface="Times New Roman"/>
                <a:cs typeface="Times New Roman"/>
              </a:rPr>
              <a:t>to correspond to a </a:t>
            </a:r>
            <a:r>
              <a:rPr lang="en-US" sz="2900" spc="-5" dirty="0">
                <a:latin typeface="Times New Roman"/>
                <a:cs typeface="Times New Roman"/>
              </a:rPr>
              <a:t>connection  between two </a:t>
            </a:r>
            <a:r>
              <a:rPr lang="en-US" sz="2900" dirty="0">
                <a:latin typeface="Times New Roman"/>
                <a:cs typeface="Times New Roman"/>
              </a:rPr>
              <a:t>nodes. </a:t>
            </a:r>
            <a:r>
              <a:rPr lang="en-US" sz="2900" spc="-5" dirty="0">
                <a:latin typeface="Times New Roman"/>
                <a:cs typeface="Times New Roman"/>
              </a:rPr>
              <a:t>For example, </a:t>
            </a:r>
            <a:r>
              <a:rPr lang="en-US" sz="2900" dirty="0">
                <a:latin typeface="Times New Roman"/>
                <a:cs typeface="Times New Roman"/>
              </a:rPr>
              <a:t>node 3 </a:t>
            </a:r>
            <a:r>
              <a:rPr lang="en-US" sz="2900" spc="-5" dirty="0">
                <a:latin typeface="Times New Roman"/>
                <a:cs typeface="Times New Roman"/>
              </a:rPr>
              <a:t>is connected </a:t>
            </a:r>
            <a:r>
              <a:rPr lang="en-US" sz="2900" dirty="0">
                <a:latin typeface="Times New Roman"/>
                <a:cs typeface="Times New Roman"/>
              </a:rPr>
              <a:t>to node 4 </a:t>
            </a:r>
            <a:r>
              <a:rPr lang="en-US" sz="2900" spc="10" dirty="0">
                <a:latin typeface="Times New Roman"/>
                <a:cs typeface="Times New Roman"/>
              </a:rPr>
              <a:t>by </a:t>
            </a:r>
            <a:r>
              <a:rPr lang="en-US" sz="2900" dirty="0">
                <a:latin typeface="Times New Roman"/>
                <a:cs typeface="Times New Roman"/>
              </a:rPr>
              <a:t>edge</a:t>
            </a:r>
            <a:r>
              <a:rPr lang="en-US" sz="2900" spc="-10" dirty="0">
                <a:latin typeface="Times New Roman"/>
                <a:cs typeface="Times New Roman"/>
              </a:rPr>
              <a:t> </a:t>
            </a:r>
            <a:r>
              <a:rPr lang="en-US" sz="2900" dirty="0">
                <a:latin typeface="Times New Roman"/>
                <a:cs typeface="Times New Roman"/>
              </a:rPr>
              <a:t>b.</a:t>
            </a:r>
          </a:p>
          <a:p>
            <a:pPr marL="12700" marR="5080" indent="494665" algn="just">
              <a:lnSpc>
                <a:spcPct val="103299"/>
              </a:lnSpc>
              <a:spcBef>
                <a:spcPts val="819"/>
              </a:spcBef>
            </a:pPr>
            <a:r>
              <a:rPr lang="en-US" sz="2900" spc="-5" dirty="0">
                <a:latin typeface="Times New Roman"/>
                <a:cs typeface="Times New Roman"/>
              </a:rPr>
              <a:t>To </a:t>
            </a:r>
            <a:r>
              <a:rPr lang="en-US" sz="2900" dirty="0">
                <a:latin typeface="Times New Roman"/>
                <a:cs typeface="Times New Roman"/>
              </a:rPr>
              <a:t>this point, the </a:t>
            </a:r>
            <a:r>
              <a:rPr lang="en-US" sz="2900" spc="-5" dirty="0">
                <a:latin typeface="Times New Roman"/>
                <a:cs typeface="Times New Roman"/>
              </a:rPr>
              <a:t>graph matrix is </a:t>
            </a:r>
            <a:r>
              <a:rPr lang="en-US" sz="2900" dirty="0">
                <a:latin typeface="Times New Roman"/>
                <a:cs typeface="Times New Roman"/>
              </a:rPr>
              <a:t>nothing more than a tabular representation of a flow  </a:t>
            </a:r>
            <a:r>
              <a:rPr lang="en-US" sz="2900" spc="-5" dirty="0">
                <a:latin typeface="Times New Roman"/>
                <a:cs typeface="Times New Roman"/>
              </a:rPr>
              <a:t>graph. However, </a:t>
            </a:r>
            <a:r>
              <a:rPr lang="en-US" sz="2900" spc="10" dirty="0">
                <a:latin typeface="Times New Roman"/>
                <a:cs typeface="Times New Roman"/>
              </a:rPr>
              <a:t>by </a:t>
            </a:r>
            <a:r>
              <a:rPr lang="en-US" sz="2900" spc="-5" dirty="0">
                <a:latin typeface="Times New Roman"/>
                <a:cs typeface="Times New Roman"/>
              </a:rPr>
              <a:t>adding </a:t>
            </a:r>
            <a:r>
              <a:rPr lang="en-US" sz="2900" dirty="0">
                <a:latin typeface="Times New Roman"/>
                <a:cs typeface="Times New Roman"/>
              </a:rPr>
              <a:t>a link </a:t>
            </a:r>
            <a:r>
              <a:rPr lang="en-US" sz="2900" spc="-5" dirty="0">
                <a:latin typeface="Times New Roman"/>
                <a:cs typeface="Times New Roman"/>
              </a:rPr>
              <a:t>weight </a:t>
            </a:r>
            <a:r>
              <a:rPr lang="en-US" sz="2900" dirty="0">
                <a:latin typeface="Times New Roman"/>
                <a:cs typeface="Times New Roman"/>
              </a:rPr>
              <a:t>to </a:t>
            </a:r>
            <a:r>
              <a:rPr lang="en-US" sz="2900" spc="-5" dirty="0">
                <a:latin typeface="Times New Roman"/>
                <a:cs typeface="Times New Roman"/>
              </a:rPr>
              <a:t>each matrix entry, </a:t>
            </a:r>
            <a:r>
              <a:rPr lang="en-US" sz="2900" dirty="0">
                <a:latin typeface="Times New Roman"/>
                <a:cs typeface="Times New Roman"/>
              </a:rPr>
              <a:t>the </a:t>
            </a:r>
            <a:r>
              <a:rPr lang="en-US" sz="2900" spc="-5" dirty="0">
                <a:latin typeface="Times New Roman"/>
                <a:cs typeface="Times New Roman"/>
              </a:rPr>
              <a:t>graph matrix can become </a:t>
            </a:r>
            <a:r>
              <a:rPr lang="en-US" sz="2900" dirty="0">
                <a:latin typeface="Times New Roman"/>
                <a:cs typeface="Times New Roman"/>
              </a:rPr>
              <a:t>a  </a:t>
            </a:r>
            <a:r>
              <a:rPr lang="en-US" sz="2900" spc="-5" dirty="0">
                <a:latin typeface="Times New Roman"/>
                <a:cs typeface="Times New Roman"/>
              </a:rPr>
              <a:t>powerful </a:t>
            </a:r>
            <a:r>
              <a:rPr lang="en-US" sz="2900" dirty="0">
                <a:latin typeface="Times New Roman"/>
                <a:cs typeface="Times New Roman"/>
              </a:rPr>
              <a:t>tool for evaluating </a:t>
            </a:r>
            <a:r>
              <a:rPr lang="en-US" sz="2900" spc="-5" dirty="0">
                <a:latin typeface="Times New Roman"/>
                <a:cs typeface="Times New Roman"/>
              </a:rPr>
              <a:t>program control </a:t>
            </a:r>
            <a:r>
              <a:rPr lang="en-US" sz="2900" dirty="0">
                <a:latin typeface="Times New Roman"/>
                <a:cs typeface="Times New Roman"/>
              </a:rPr>
              <a:t>structure during </a:t>
            </a:r>
            <a:r>
              <a:rPr lang="en-US" sz="2900" spc="-5" dirty="0">
                <a:latin typeface="Times New Roman"/>
                <a:cs typeface="Times New Roman"/>
              </a:rPr>
              <a:t>testing. </a:t>
            </a:r>
            <a:r>
              <a:rPr lang="en-US" sz="2900" dirty="0">
                <a:latin typeface="Times New Roman"/>
                <a:cs typeface="Times New Roman"/>
              </a:rPr>
              <a:t>The </a:t>
            </a:r>
            <a:r>
              <a:rPr lang="en-US" sz="2900" spc="5" dirty="0">
                <a:latin typeface="Times New Roman"/>
                <a:cs typeface="Times New Roman"/>
              </a:rPr>
              <a:t>link </a:t>
            </a:r>
            <a:r>
              <a:rPr lang="en-US" sz="2900" spc="-5" dirty="0">
                <a:latin typeface="Times New Roman"/>
                <a:cs typeface="Times New Roman"/>
              </a:rPr>
              <a:t>weight </a:t>
            </a:r>
            <a:r>
              <a:rPr lang="en-US" sz="2900" dirty="0">
                <a:latin typeface="Times New Roman"/>
                <a:cs typeface="Times New Roman"/>
              </a:rPr>
              <a:t>provides  </a:t>
            </a:r>
            <a:r>
              <a:rPr lang="en-US" sz="2900" spc="-5" dirty="0">
                <a:latin typeface="Times New Roman"/>
                <a:cs typeface="Times New Roman"/>
              </a:rPr>
              <a:t>additional</a:t>
            </a:r>
            <a:r>
              <a:rPr lang="en-US" sz="2900" spc="30" dirty="0">
                <a:latin typeface="Times New Roman"/>
                <a:cs typeface="Times New Roman"/>
              </a:rPr>
              <a:t> </a:t>
            </a:r>
            <a:r>
              <a:rPr lang="en-US" sz="2900" spc="-5" dirty="0">
                <a:latin typeface="Times New Roman"/>
                <a:cs typeface="Times New Roman"/>
              </a:rPr>
              <a:t>information</a:t>
            </a:r>
            <a:r>
              <a:rPr lang="en-US" sz="2900" spc="35" dirty="0">
                <a:latin typeface="Times New Roman"/>
                <a:cs typeface="Times New Roman"/>
              </a:rPr>
              <a:t> </a:t>
            </a:r>
            <a:r>
              <a:rPr lang="en-US" sz="2900" spc="-5" dirty="0">
                <a:latin typeface="Times New Roman"/>
                <a:cs typeface="Times New Roman"/>
              </a:rPr>
              <a:t>about</a:t>
            </a:r>
            <a:r>
              <a:rPr lang="en-US" sz="2900" spc="40" dirty="0">
                <a:latin typeface="Times New Roman"/>
                <a:cs typeface="Times New Roman"/>
              </a:rPr>
              <a:t> </a:t>
            </a:r>
            <a:r>
              <a:rPr lang="en-US" sz="2900" spc="-5" dirty="0">
                <a:latin typeface="Times New Roman"/>
                <a:cs typeface="Times New Roman"/>
              </a:rPr>
              <a:t>control</a:t>
            </a:r>
            <a:r>
              <a:rPr lang="en-US" sz="2900" spc="30" dirty="0">
                <a:latin typeface="Times New Roman"/>
                <a:cs typeface="Times New Roman"/>
              </a:rPr>
              <a:t> </a:t>
            </a:r>
            <a:r>
              <a:rPr lang="en-US" sz="2900" spc="-5" dirty="0">
                <a:latin typeface="Times New Roman"/>
                <a:cs typeface="Times New Roman"/>
              </a:rPr>
              <a:t>flow.</a:t>
            </a:r>
            <a:r>
              <a:rPr lang="en-US" sz="2900" spc="45" dirty="0">
                <a:latin typeface="Times New Roman"/>
                <a:cs typeface="Times New Roman"/>
              </a:rPr>
              <a:t> </a:t>
            </a:r>
            <a:r>
              <a:rPr lang="en-US" sz="2900" spc="-15" dirty="0">
                <a:latin typeface="Times New Roman"/>
                <a:cs typeface="Times New Roman"/>
              </a:rPr>
              <a:t>In</a:t>
            </a:r>
            <a:r>
              <a:rPr lang="en-US" sz="2900" spc="30" dirty="0">
                <a:latin typeface="Times New Roman"/>
                <a:cs typeface="Times New Roman"/>
              </a:rPr>
              <a:t> </a:t>
            </a:r>
            <a:r>
              <a:rPr lang="en-US" sz="2900" spc="-5" dirty="0">
                <a:latin typeface="Times New Roman"/>
                <a:cs typeface="Times New Roman"/>
              </a:rPr>
              <a:t>its</a:t>
            </a:r>
            <a:r>
              <a:rPr lang="en-US" sz="2900" spc="35" dirty="0">
                <a:latin typeface="Times New Roman"/>
                <a:cs typeface="Times New Roman"/>
              </a:rPr>
              <a:t> </a:t>
            </a:r>
            <a:r>
              <a:rPr lang="en-US" sz="2900" spc="-5" dirty="0">
                <a:latin typeface="Times New Roman"/>
                <a:cs typeface="Times New Roman"/>
              </a:rPr>
              <a:t>simplest</a:t>
            </a:r>
            <a:r>
              <a:rPr lang="en-US" sz="2900" spc="35" dirty="0">
                <a:latin typeface="Times New Roman"/>
                <a:cs typeface="Times New Roman"/>
              </a:rPr>
              <a:t> </a:t>
            </a:r>
            <a:r>
              <a:rPr lang="en-US" sz="2900" spc="-5" dirty="0">
                <a:latin typeface="Times New Roman"/>
                <a:cs typeface="Times New Roman"/>
              </a:rPr>
              <a:t>form,</a:t>
            </a:r>
            <a:r>
              <a:rPr lang="en-US" sz="2900" spc="40" dirty="0">
                <a:latin typeface="Times New Roman"/>
                <a:cs typeface="Times New Roman"/>
              </a:rPr>
              <a:t> </a:t>
            </a:r>
            <a:r>
              <a:rPr lang="en-US" sz="2900" dirty="0">
                <a:latin typeface="Times New Roman"/>
                <a:cs typeface="Times New Roman"/>
              </a:rPr>
              <a:t>the</a:t>
            </a:r>
            <a:r>
              <a:rPr lang="en-US" sz="2900" spc="30" dirty="0">
                <a:latin typeface="Times New Roman"/>
                <a:cs typeface="Times New Roman"/>
              </a:rPr>
              <a:t> </a:t>
            </a:r>
            <a:r>
              <a:rPr lang="en-US" sz="2900" dirty="0">
                <a:latin typeface="Times New Roman"/>
                <a:cs typeface="Times New Roman"/>
              </a:rPr>
              <a:t>link</a:t>
            </a:r>
            <a:r>
              <a:rPr lang="en-US" sz="2900" spc="35" dirty="0">
                <a:latin typeface="Times New Roman"/>
                <a:cs typeface="Times New Roman"/>
              </a:rPr>
              <a:t> </a:t>
            </a:r>
            <a:r>
              <a:rPr lang="en-US" sz="2900" spc="-10" dirty="0">
                <a:latin typeface="Times New Roman"/>
                <a:cs typeface="Times New Roman"/>
              </a:rPr>
              <a:t>weight</a:t>
            </a:r>
            <a:r>
              <a:rPr lang="en-US" sz="2900" spc="35" dirty="0">
                <a:latin typeface="Times New Roman"/>
                <a:cs typeface="Times New Roman"/>
              </a:rPr>
              <a:t> </a:t>
            </a:r>
            <a:r>
              <a:rPr lang="en-US" sz="2900" spc="-5" dirty="0">
                <a:latin typeface="Times New Roman"/>
                <a:cs typeface="Times New Roman"/>
              </a:rPr>
              <a:t>is</a:t>
            </a:r>
            <a:r>
              <a:rPr lang="en-US" sz="2900" spc="40" dirty="0">
                <a:latin typeface="Times New Roman"/>
                <a:cs typeface="Times New Roman"/>
              </a:rPr>
              <a:t> </a:t>
            </a:r>
            <a:r>
              <a:rPr lang="en-US" sz="2900" dirty="0">
                <a:latin typeface="Times New Roman"/>
                <a:cs typeface="Times New Roman"/>
              </a:rPr>
              <a:t>1</a:t>
            </a:r>
            <a:r>
              <a:rPr lang="en-US" sz="2900" spc="30" dirty="0">
                <a:latin typeface="Times New Roman"/>
                <a:cs typeface="Times New Roman"/>
              </a:rPr>
              <a:t> </a:t>
            </a:r>
            <a:r>
              <a:rPr lang="en-US" sz="2900" dirty="0">
                <a:latin typeface="Times New Roman"/>
                <a:cs typeface="Times New Roman"/>
              </a:rPr>
              <a:t>(a</a:t>
            </a:r>
            <a:r>
              <a:rPr lang="en-US" sz="2900" spc="20" dirty="0">
                <a:latin typeface="Times New Roman"/>
                <a:cs typeface="Times New Roman"/>
              </a:rPr>
              <a:t> </a:t>
            </a:r>
            <a:r>
              <a:rPr lang="en-US" sz="2900" spc="-5" dirty="0">
                <a:latin typeface="Times New Roman"/>
                <a:cs typeface="Times New Roman"/>
              </a:rPr>
              <a:t>connection</a:t>
            </a:r>
            <a:endParaRPr lang="en-US" sz="2900" dirty="0">
              <a:latin typeface="Times New Roman"/>
              <a:cs typeface="Times New Roman"/>
            </a:endParaRPr>
          </a:p>
          <a:p>
            <a:pPr algn="just"/>
            <a:endParaRPr lang="en-US" sz="2900" dirty="0"/>
          </a:p>
          <a:p>
            <a:endParaRPr lang="en-US" dirty="0"/>
          </a:p>
        </p:txBody>
      </p:sp>
      <p:sp>
        <p:nvSpPr>
          <p:cNvPr id="4" name="object 6"/>
          <p:cNvSpPr/>
          <p:nvPr/>
        </p:nvSpPr>
        <p:spPr>
          <a:xfrm>
            <a:off x="1360170" y="5364480"/>
            <a:ext cx="4800752" cy="4023360"/>
          </a:xfrm>
          <a:prstGeom prst="rect">
            <a:avLst/>
          </a:prstGeom>
          <a:blipFill>
            <a:blip r:embed="rId2" cstate="print"/>
            <a:stretch>
              <a:fillRect/>
            </a:stretch>
          </a:blipFill>
        </p:spPr>
        <p:txBody>
          <a:bodyPr wrap="square" lIns="0" tIns="0" rIns="0" bIns="0" rtlCol="0"/>
          <a:lstStyle/>
          <a:p>
            <a:r>
              <a:rPr lang="en-US" smtClean="0"/>
              <a:t>  </a:t>
            </a:r>
            <a:endParaRPr/>
          </a:p>
        </p:txBody>
      </p:sp>
    </p:spTree>
    <p:extLst>
      <p:ext uri="{BB962C8B-B14F-4D97-AF65-F5344CB8AC3E}">
        <p14:creationId xmlns:p14="http://schemas.microsoft.com/office/powerpoint/2010/main" val="295792284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rmAutofit/>
          </a:bodyPr>
          <a:lstStyle/>
          <a:p>
            <a:pPr marL="12700" marR="5080" algn="just">
              <a:lnSpc>
                <a:spcPct val="102600"/>
              </a:lnSpc>
              <a:spcBef>
                <a:spcPts val="60"/>
              </a:spcBef>
            </a:pPr>
            <a:r>
              <a:rPr lang="en-US" sz="1600" dirty="0">
                <a:latin typeface="Times New Roman"/>
                <a:cs typeface="Times New Roman"/>
              </a:rPr>
              <a:t>exists) or 0 (a </a:t>
            </a:r>
            <a:r>
              <a:rPr lang="en-US" sz="1600" spc="-5" dirty="0">
                <a:latin typeface="Times New Roman"/>
                <a:cs typeface="Times New Roman"/>
              </a:rPr>
              <a:t>connection does </a:t>
            </a:r>
            <a:r>
              <a:rPr lang="en-US" sz="1600" dirty="0">
                <a:latin typeface="Times New Roman"/>
                <a:cs typeface="Times New Roman"/>
              </a:rPr>
              <a:t>not exist). </a:t>
            </a:r>
            <a:r>
              <a:rPr lang="en-US" sz="1600" spc="-5" dirty="0">
                <a:latin typeface="Times New Roman"/>
                <a:cs typeface="Times New Roman"/>
              </a:rPr>
              <a:t>But </a:t>
            </a:r>
            <a:r>
              <a:rPr lang="en-US" sz="1600" dirty="0">
                <a:latin typeface="Times New Roman"/>
                <a:cs typeface="Times New Roman"/>
              </a:rPr>
              <a:t>link </a:t>
            </a:r>
            <a:r>
              <a:rPr lang="en-US" sz="1600" spc="-5" dirty="0">
                <a:latin typeface="Times New Roman"/>
                <a:cs typeface="Times New Roman"/>
              </a:rPr>
              <a:t>weights can </a:t>
            </a:r>
            <a:r>
              <a:rPr lang="en-US" sz="1600" dirty="0">
                <a:latin typeface="Times New Roman"/>
                <a:cs typeface="Times New Roman"/>
              </a:rPr>
              <a:t>be </a:t>
            </a:r>
            <a:r>
              <a:rPr lang="en-US" sz="1600" spc="-5" dirty="0">
                <a:latin typeface="Times New Roman"/>
                <a:cs typeface="Times New Roman"/>
              </a:rPr>
              <a:t>assigned other, </a:t>
            </a:r>
            <a:r>
              <a:rPr lang="en-US" sz="1600" dirty="0">
                <a:latin typeface="Times New Roman"/>
                <a:cs typeface="Times New Roman"/>
              </a:rPr>
              <a:t>more</a:t>
            </a:r>
            <a:r>
              <a:rPr lang="en-US" sz="1600" spc="-105" dirty="0">
                <a:latin typeface="Times New Roman"/>
                <a:cs typeface="Times New Roman"/>
              </a:rPr>
              <a:t> </a:t>
            </a:r>
            <a:r>
              <a:rPr lang="en-US" sz="1600" spc="-5" dirty="0">
                <a:latin typeface="Times New Roman"/>
                <a:cs typeface="Times New Roman"/>
              </a:rPr>
              <a:t>interesting  properties:</a:t>
            </a:r>
            <a:endParaRPr lang="en-US" sz="1600" dirty="0">
              <a:latin typeface="Times New Roman"/>
              <a:cs typeface="Times New Roman"/>
            </a:endParaRPr>
          </a:p>
          <a:p>
            <a:pPr marL="560705" indent="-92075" algn="just">
              <a:spcBef>
                <a:spcPts val="855"/>
              </a:spcBef>
              <a:tabLst>
                <a:tab pos="561340" algn="l"/>
              </a:tabLst>
            </a:pPr>
            <a:r>
              <a:rPr lang="en-US" sz="1600" dirty="0">
                <a:latin typeface="Times New Roman"/>
                <a:cs typeface="Times New Roman"/>
              </a:rPr>
              <a:t>The probability that a link </a:t>
            </a:r>
            <a:r>
              <a:rPr lang="en-US" sz="1600" spc="-5" dirty="0">
                <a:latin typeface="Times New Roman"/>
                <a:cs typeface="Times New Roman"/>
              </a:rPr>
              <a:t>(edge) will </a:t>
            </a:r>
            <a:r>
              <a:rPr lang="en-US" sz="1600" dirty="0">
                <a:latin typeface="Times New Roman"/>
                <a:cs typeface="Times New Roman"/>
              </a:rPr>
              <a:t>be</a:t>
            </a:r>
            <a:r>
              <a:rPr lang="en-US" sz="1600" spc="-35" dirty="0">
                <a:latin typeface="Times New Roman"/>
                <a:cs typeface="Times New Roman"/>
              </a:rPr>
              <a:t> </a:t>
            </a:r>
            <a:r>
              <a:rPr lang="en-US" sz="1600" dirty="0">
                <a:latin typeface="Times New Roman"/>
                <a:cs typeface="Times New Roman"/>
              </a:rPr>
              <a:t>executed.</a:t>
            </a:r>
          </a:p>
          <a:p>
            <a:pPr marL="560705" indent="-92075" algn="just">
              <a:spcBef>
                <a:spcPts val="850"/>
              </a:spcBef>
              <a:tabLst>
                <a:tab pos="561340" algn="l"/>
              </a:tabLst>
            </a:pPr>
            <a:r>
              <a:rPr lang="en-US" sz="1600" dirty="0">
                <a:latin typeface="Times New Roman"/>
                <a:cs typeface="Times New Roman"/>
              </a:rPr>
              <a:t>The </a:t>
            </a:r>
            <a:r>
              <a:rPr lang="en-US" sz="1600" spc="-5" dirty="0">
                <a:latin typeface="Times New Roman"/>
                <a:cs typeface="Times New Roman"/>
              </a:rPr>
              <a:t>processing </a:t>
            </a:r>
            <a:r>
              <a:rPr lang="en-US" sz="1600" dirty="0">
                <a:latin typeface="Times New Roman"/>
                <a:cs typeface="Times New Roman"/>
              </a:rPr>
              <a:t>time </a:t>
            </a:r>
            <a:r>
              <a:rPr lang="en-US" sz="1600" spc="-5" dirty="0">
                <a:latin typeface="Times New Roman"/>
                <a:cs typeface="Times New Roman"/>
              </a:rPr>
              <a:t>expended </a:t>
            </a:r>
            <a:r>
              <a:rPr lang="en-US" sz="1600" dirty="0">
                <a:latin typeface="Times New Roman"/>
                <a:cs typeface="Times New Roman"/>
              </a:rPr>
              <a:t>during </a:t>
            </a:r>
            <a:r>
              <a:rPr lang="en-US" sz="1600" spc="-5" dirty="0">
                <a:latin typeface="Times New Roman"/>
                <a:cs typeface="Times New Roman"/>
              </a:rPr>
              <a:t>traversal </a:t>
            </a:r>
            <a:r>
              <a:rPr lang="en-US" sz="1600" spc="5" dirty="0">
                <a:latin typeface="Times New Roman"/>
                <a:cs typeface="Times New Roman"/>
              </a:rPr>
              <a:t>of </a:t>
            </a:r>
            <a:r>
              <a:rPr lang="en-US" sz="1600" dirty="0">
                <a:latin typeface="Times New Roman"/>
                <a:cs typeface="Times New Roman"/>
              </a:rPr>
              <a:t>a</a:t>
            </a:r>
            <a:r>
              <a:rPr lang="en-US" sz="1600" spc="-40" dirty="0">
                <a:latin typeface="Times New Roman"/>
                <a:cs typeface="Times New Roman"/>
              </a:rPr>
              <a:t> </a:t>
            </a:r>
            <a:r>
              <a:rPr lang="en-US" sz="1600" dirty="0">
                <a:latin typeface="Times New Roman"/>
                <a:cs typeface="Times New Roman"/>
              </a:rPr>
              <a:t>link</a:t>
            </a:r>
          </a:p>
          <a:p>
            <a:pPr marL="560705" indent="-92075" algn="just">
              <a:spcBef>
                <a:spcPts val="840"/>
              </a:spcBef>
              <a:tabLst>
                <a:tab pos="561340" algn="l"/>
              </a:tabLst>
            </a:pPr>
            <a:r>
              <a:rPr lang="en-US" sz="1600" dirty="0">
                <a:latin typeface="Times New Roman"/>
                <a:cs typeface="Times New Roman"/>
              </a:rPr>
              <a:t>The memory </a:t>
            </a:r>
            <a:r>
              <a:rPr lang="en-US" sz="1600" spc="-5" dirty="0">
                <a:latin typeface="Times New Roman"/>
                <a:cs typeface="Times New Roman"/>
              </a:rPr>
              <a:t>required </a:t>
            </a:r>
            <a:r>
              <a:rPr lang="en-US" sz="1600" dirty="0">
                <a:latin typeface="Times New Roman"/>
                <a:cs typeface="Times New Roman"/>
              </a:rPr>
              <a:t>during </a:t>
            </a:r>
            <a:r>
              <a:rPr lang="en-US" sz="1600" spc="-5" dirty="0">
                <a:latin typeface="Times New Roman"/>
                <a:cs typeface="Times New Roman"/>
              </a:rPr>
              <a:t>traversal </a:t>
            </a:r>
            <a:r>
              <a:rPr lang="en-US" sz="1600" dirty="0">
                <a:latin typeface="Times New Roman"/>
                <a:cs typeface="Times New Roman"/>
              </a:rPr>
              <a:t>of a</a:t>
            </a:r>
            <a:r>
              <a:rPr lang="en-US" sz="1600" spc="-55" dirty="0">
                <a:latin typeface="Times New Roman"/>
                <a:cs typeface="Times New Roman"/>
              </a:rPr>
              <a:t> </a:t>
            </a:r>
            <a:r>
              <a:rPr lang="en-US" sz="1600" dirty="0">
                <a:latin typeface="Times New Roman"/>
                <a:cs typeface="Times New Roman"/>
              </a:rPr>
              <a:t>link</a:t>
            </a:r>
          </a:p>
          <a:p>
            <a:pPr marL="560705" indent="-92075" algn="just">
              <a:spcBef>
                <a:spcPts val="850"/>
              </a:spcBef>
              <a:tabLst>
                <a:tab pos="561340" algn="l"/>
              </a:tabLst>
            </a:pPr>
            <a:r>
              <a:rPr lang="en-US" sz="1600" dirty="0">
                <a:latin typeface="Times New Roman"/>
                <a:cs typeface="Times New Roman"/>
              </a:rPr>
              <a:t>The </a:t>
            </a:r>
            <a:r>
              <a:rPr lang="en-US" sz="1600" spc="-5" dirty="0">
                <a:latin typeface="Times New Roman"/>
                <a:cs typeface="Times New Roman"/>
              </a:rPr>
              <a:t>resources required </a:t>
            </a:r>
            <a:r>
              <a:rPr lang="en-US" sz="1600" dirty="0">
                <a:latin typeface="Times New Roman"/>
                <a:cs typeface="Times New Roman"/>
              </a:rPr>
              <a:t>during </a:t>
            </a:r>
            <a:r>
              <a:rPr lang="en-US" sz="1600" spc="-5" dirty="0">
                <a:latin typeface="Times New Roman"/>
                <a:cs typeface="Times New Roman"/>
              </a:rPr>
              <a:t>traversal </a:t>
            </a:r>
            <a:r>
              <a:rPr lang="en-US" sz="1600" dirty="0">
                <a:latin typeface="Times New Roman"/>
                <a:cs typeface="Times New Roman"/>
              </a:rPr>
              <a:t>of a</a:t>
            </a:r>
            <a:r>
              <a:rPr lang="en-US" sz="1600" spc="-20" dirty="0">
                <a:latin typeface="Times New Roman"/>
                <a:cs typeface="Times New Roman"/>
              </a:rPr>
              <a:t> </a:t>
            </a:r>
            <a:r>
              <a:rPr lang="en-US" sz="1600" dirty="0">
                <a:latin typeface="Times New Roman"/>
                <a:cs typeface="Times New Roman"/>
              </a:rPr>
              <a:t>link.</a:t>
            </a:r>
          </a:p>
          <a:p>
            <a:pPr algn="just"/>
            <a:endParaRPr lang="en-US" sz="1600" dirty="0"/>
          </a:p>
        </p:txBody>
      </p:sp>
    </p:spTree>
    <p:extLst>
      <p:ext uri="{BB962C8B-B14F-4D97-AF65-F5344CB8AC3E}">
        <p14:creationId xmlns:p14="http://schemas.microsoft.com/office/powerpoint/2010/main" val="17321907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latin typeface="Times New Roman"/>
                <a:cs typeface="Times New Roman"/>
              </a:rPr>
              <a:t>3.CONTROL </a:t>
            </a:r>
            <a:r>
              <a:rPr lang="en-US" sz="2400" b="1" spc="-5" dirty="0">
                <a:latin typeface="Times New Roman"/>
                <a:cs typeface="Times New Roman"/>
              </a:rPr>
              <a:t>STRUCTURE TESTING</a:t>
            </a:r>
            <a:r>
              <a:rPr lang="en-US" sz="2400" dirty="0">
                <a:latin typeface="Times New Roman"/>
                <a:cs typeface="Times New Roman"/>
              </a:rPr>
              <a:t/>
            </a:r>
            <a:br>
              <a:rPr lang="en-US" sz="2400" dirty="0">
                <a:latin typeface="Times New Roman"/>
                <a:cs typeface="Times New Roman"/>
              </a:rPr>
            </a:br>
            <a:endParaRPr lang="en-US" sz="2400" dirty="0"/>
          </a:p>
        </p:txBody>
      </p:sp>
      <p:sp>
        <p:nvSpPr>
          <p:cNvPr id="3" name="Content Placeholder 2"/>
          <p:cNvSpPr>
            <a:spLocks noGrp="1"/>
          </p:cNvSpPr>
          <p:nvPr>
            <p:ph idx="1"/>
          </p:nvPr>
        </p:nvSpPr>
        <p:spPr>
          <a:xfrm>
            <a:off x="388620" y="1229361"/>
            <a:ext cx="6995160" cy="6638079"/>
          </a:xfrm>
        </p:spPr>
        <p:txBody>
          <a:bodyPr>
            <a:normAutofit/>
          </a:bodyPr>
          <a:lstStyle/>
          <a:p>
            <a:pPr marL="469265" algn="just">
              <a:lnSpc>
                <a:spcPct val="100000"/>
              </a:lnSpc>
              <a:spcBef>
                <a:spcPts val="840"/>
              </a:spcBef>
            </a:pPr>
            <a:r>
              <a:rPr lang="en-US" sz="1600" dirty="0" smtClean="0">
                <a:latin typeface="Times New Roman"/>
                <a:cs typeface="Times New Roman"/>
              </a:rPr>
              <a:t>The </a:t>
            </a:r>
            <a:r>
              <a:rPr lang="en-US" sz="1600" spc="-5" dirty="0">
                <a:latin typeface="Times New Roman"/>
                <a:cs typeface="Times New Roman"/>
              </a:rPr>
              <a:t>basis path </a:t>
            </a:r>
            <a:r>
              <a:rPr lang="en-US" sz="1600" dirty="0">
                <a:latin typeface="Times New Roman"/>
                <a:cs typeface="Times New Roman"/>
              </a:rPr>
              <a:t>testing </a:t>
            </a:r>
            <a:r>
              <a:rPr lang="en-US" sz="1600" spc="-5" dirty="0">
                <a:latin typeface="Times New Roman"/>
                <a:cs typeface="Times New Roman"/>
              </a:rPr>
              <a:t>technique is </a:t>
            </a:r>
            <a:r>
              <a:rPr lang="en-US" sz="1600" dirty="0">
                <a:latin typeface="Times New Roman"/>
                <a:cs typeface="Times New Roman"/>
              </a:rPr>
              <a:t>one of a </a:t>
            </a:r>
            <a:r>
              <a:rPr lang="en-US" sz="1600" spc="-5" dirty="0">
                <a:latin typeface="Times New Roman"/>
                <a:cs typeface="Times New Roman"/>
              </a:rPr>
              <a:t>number </a:t>
            </a:r>
            <a:r>
              <a:rPr lang="en-US" sz="1600" dirty="0">
                <a:latin typeface="Times New Roman"/>
                <a:cs typeface="Times New Roman"/>
              </a:rPr>
              <a:t>of </a:t>
            </a:r>
            <a:r>
              <a:rPr lang="en-US" sz="1600" spc="-5" dirty="0">
                <a:latin typeface="Times New Roman"/>
                <a:cs typeface="Times New Roman"/>
              </a:rPr>
              <a:t>techniques </a:t>
            </a:r>
            <a:r>
              <a:rPr lang="en-US" sz="1600" dirty="0">
                <a:latin typeface="Times New Roman"/>
                <a:cs typeface="Times New Roman"/>
              </a:rPr>
              <a:t>for control</a:t>
            </a:r>
            <a:r>
              <a:rPr lang="en-US" sz="1600" spc="275" dirty="0">
                <a:latin typeface="Times New Roman"/>
                <a:cs typeface="Times New Roman"/>
              </a:rPr>
              <a:t> </a:t>
            </a:r>
            <a:r>
              <a:rPr lang="en-US" sz="1600" spc="-5" dirty="0">
                <a:latin typeface="Times New Roman"/>
                <a:cs typeface="Times New Roman"/>
              </a:rPr>
              <a:t>structure</a:t>
            </a:r>
            <a:endParaRPr lang="en-US" sz="1600" dirty="0">
              <a:latin typeface="Times New Roman"/>
              <a:cs typeface="Times New Roman"/>
            </a:endParaRPr>
          </a:p>
          <a:p>
            <a:pPr marL="0" indent="0" algn="just">
              <a:lnSpc>
                <a:spcPct val="100000"/>
              </a:lnSpc>
              <a:spcBef>
                <a:spcPts val="35"/>
              </a:spcBef>
              <a:buNone/>
            </a:pPr>
            <a:r>
              <a:rPr lang="en-US" sz="1600" spc="-5" dirty="0" smtClean="0">
                <a:latin typeface="Times New Roman"/>
                <a:cs typeface="Times New Roman"/>
              </a:rPr>
              <a:t>        testing</a:t>
            </a:r>
            <a:r>
              <a:rPr lang="en-US" sz="1600" spc="-5" dirty="0">
                <a:latin typeface="Times New Roman"/>
                <a:cs typeface="Times New Roman"/>
              </a:rPr>
              <a:t>.</a:t>
            </a:r>
            <a:endParaRPr lang="en-US" sz="1600" dirty="0">
              <a:latin typeface="Times New Roman"/>
              <a:cs typeface="Times New Roman"/>
            </a:endParaRPr>
          </a:p>
          <a:p>
            <a:pPr marL="12700" marR="5080" indent="456565" algn="just">
              <a:lnSpc>
                <a:spcPct val="102899"/>
              </a:lnSpc>
              <a:spcBef>
                <a:spcPts val="825"/>
              </a:spcBef>
            </a:pPr>
            <a:r>
              <a:rPr lang="en-US" sz="1600" b="1" i="1" dirty="0">
                <a:latin typeface="Times New Roman"/>
                <a:cs typeface="Times New Roman"/>
              </a:rPr>
              <a:t>Condition testing </a:t>
            </a:r>
            <a:r>
              <a:rPr lang="en-US" sz="1600" spc="-5" dirty="0">
                <a:latin typeface="Times New Roman"/>
                <a:cs typeface="Times New Roman"/>
              </a:rPr>
              <a:t>is </a:t>
            </a:r>
            <a:r>
              <a:rPr lang="en-US" sz="1600" dirty="0">
                <a:latin typeface="Times New Roman"/>
                <a:cs typeface="Times New Roman"/>
              </a:rPr>
              <a:t>a </a:t>
            </a:r>
            <a:r>
              <a:rPr lang="en-US" sz="1600" spc="-5" dirty="0">
                <a:latin typeface="Times New Roman"/>
                <a:cs typeface="Times New Roman"/>
              </a:rPr>
              <a:t>test-case design </a:t>
            </a:r>
            <a:r>
              <a:rPr lang="en-US" sz="1600" dirty="0">
                <a:latin typeface="Times New Roman"/>
                <a:cs typeface="Times New Roman"/>
              </a:rPr>
              <a:t>method that </a:t>
            </a:r>
            <a:r>
              <a:rPr lang="en-US" sz="1600" spc="-5" dirty="0">
                <a:latin typeface="Times New Roman"/>
                <a:cs typeface="Times New Roman"/>
              </a:rPr>
              <a:t>exercises </a:t>
            </a:r>
            <a:r>
              <a:rPr lang="en-US" sz="1600" dirty="0">
                <a:latin typeface="Times New Roman"/>
                <a:cs typeface="Times New Roman"/>
              </a:rPr>
              <a:t>the </a:t>
            </a:r>
            <a:r>
              <a:rPr lang="en-US" sz="1600" spc="-5" dirty="0">
                <a:latin typeface="Times New Roman"/>
                <a:cs typeface="Times New Roman"/>
              </a:rPr>
              <a:t>logical conditions  contained </a:t>
            </a:r>
            <a:r>
              <a:rPr lang="en-US" sz="1600" dirty="0">
                <a:latin typeface="Times New Roman"/>
                <a:cs typeface="Times New Roman"/>
              </a:rPr>
              <a:t>in a </a:t>
            </a:r>
            <a:r>
              <a:rPr lang="en-US" sz="1600" spc="-5" dirty="0">
                <a:latin typeface="Times New Roman"/>
                <a:cs typeface="Times New Roman"/>
              </a:rPr>
              <a:t>program module. Data </a:t>
            </a:r>
            <a:r>
              <a:rPr lang="en-US" sz="1600" dirty="0">
                <a:latin typeface="Times New Roman"/>
                <a:cs typeface="Times New Roman"/>
              </a:rPr>
              <a:t>flow testing </a:t>
            </a:r>
            <a:r>
              <a:rPr lang="en-US" sz="1600" spc="-5" dirty="0">
                <a:latin typeface="Times New Roman"/>
                <a:cs typeface="Times New Roman"/>
              </a:rPr>
              <a:t>selects </a:t>
            </a:r>
            <a:r>
              <a:rPr lang="en-US" sz="1600" dirty="0">
                <a:latin typeface="Times New Roman"/>
                <a:cs typeface="Times New Roman"/>
              </a:rPr>
              <a:t>test </a:t>
            </a:r>
            <a:r>
              <a:rPr lang="en-US" sz="1600" spc="-5" dirty="0">
                <a:latin typeface="Times New Roman"/>
                <a:cs typeface="Times New Roman"/>
              </a:rPr>
              <a:t>paths </a:t>
            </a:r>
            <a:r>
              <a:rPr lang="en-US" sz="1600" dirty="0">
                <a:latin typeface="Times New Roman"/>
                <a:cs typeface="Times New Roman"/>
              </a:rPr>
              <a:t>of a </a:t>
            </a:r>
            <a:r>
              <a:rPr lang="en-US" sz="1600" spc="-5" dirty="0">
                <a:latin typeface="Times New Roman"/>
                <a:cs typeface="Times New Roman"/>
              </a:rPr>
              <a:t>program </a:t>
            </a:r>
            <a:r>
              <a:rPr lang="en-US" sz="1600" dirty="0">
                <a:latin typeface="Times New Roman"/>
                <a:cs typeface="Times New Roman"/>
              </a:rPr>
              <a:t>according to the  </a:t>
            </a:r>
            <a:r>
              <a:rPr lang="en-US" sz="1600" spc="-5" dirty="0">
                <a:latin typeface="Times New Roman"/>
                <a:cs typeface="Times New Roman"/>
              </a:rPr>
              <a:t>locations </a:t>
            </a:r>
            <a:r>
              <a:rPr lang="en-US" sz="1600" dirty="0">
                <a:latin typeface="Times New Roman"/>
                <a:cs typeface="Times New Roman"/>
              </a:rPr>
              <a:t>of </a:t>
            </a:r>
            <a:r>
              <a:rPr lang="en-US" sz="1600" spc="-5" dirty="0">
                <a:latin typeface="Times New Roman"/>
                <a:cs typeface="Times New Roman"/>
              </a:rPr>
              <a:t>definitions </a:t>
            </a:r>
            <a:r>
              <a:rPr lang="en-US" sz="1600" dirty="0">
                <a:latin typeface="Times New Roman"/>
                <a:cs typeface="Times New Roman"/>
              </a:rPr>
              <a:t>and </a:t>
            </a:r>
            <a:r>
              <a:rPr lang="en-US" sz="1600" spc="-5" dirty="0">
                <a:latin typeface="Times New Roman"/>
                <a:cs typeface="Times New Roman"/>
              </a:rPr>
              <a:t>uses </a:t>
            </a:r>
            <a:r>
              <a:rPr lang="en-US" sz="1600" dirty="0">
                <a:latin typeface="Times New Roman"/>
                <a:cs typeface="Times New Roman"/>
              </a:rPr>
              <a:t>of </a:t>
            </a:r>
            <a:r>
              <a:rPr lang="en-US" sz="1600" spc="-5" dirty="0">
                <a:latin typeface="Times New Roman"/>
                <a:cs typeface="Times New Roman"/>
              </a:rPr>
              <a:t>variables </a:t>
            </a:r>
            <a:r>
              <a:rPr lang="en-US" sz="1600" dirty="0">
                <a:latin typeface="Times New Roman"/>
                <a:cs typeface="Times New Roman"/>
              </a:rPr>
              <a:t>in the</a:t>
            </a:r>
            <a:r>
              <a:rPr lang="en-US" sz="1600" spc="20" dirty="0">
                <a:latin typeface="Times New Roman"/>
                <a:cs typeface="Times New Roman"/>
              </a:rPr>
              <a:t> </a:t>
            </a:r>
            <a:r>
              <a:rPr lang="en-US" sz="1600" spc="-5" dirty="0">
                <a:latin typeface="Times New Roman"/>
                <a:cs typeface="Times New Roman"/>
              </a:rPr>
              <a:t>program.</a:t>
            </a:r>
            <a:endParaRPr lang="en-US" sz="1600" dirty="0">
              <a:latin typeface="Times New Roman"/>
              <a:cs typeface="Times New Roman"/>
            </a:endParaRPr>
          </a:p>
          <a:p>
            <a:pPr marL="12700" marR="6350" indent="496570" algn="just">
              <a:lnSpc>
                <a:spcPct val="102899"/>
              </a:lnSpc>
              <a:spcBef>
                <a:spcPts val="819"/>
              </a:spcBef>
            </a:pPr>
            <a:r>
              <a:rPr lang="en-US" sz="1600" b="1" i="1" spc="-10" dirty="0">
                <a:latin typeface="Times New Roman"/>
                <a:cs typeface="Times New Roman"/>
              </a:rPr>
              <a:t>Loop </a:t>
            </a:r>
            <a:r>
              <a:rPr lang="en-US" sz="1600" b="1" i="1" dirty="0">
                <a:latin typeface="Times New Roman"/>
                <a:cs typeface="Times New Roman"/>
              </a:rPr>
              <a:t>testing </a:t>
            </a:r>
            <a:r>
              <a:rPr lang="en-US" sz="1600" spc="-5" dirty="0">
                <a:latin typeface="Times New Roman"/>
                <a:cs typeface="Times New Roman"/>
              </a:rPr>
              <a:t>is </a:t>
            </a:r>
            <a:r>
              <a:rPr lang="en-US" sz="1600" dirty="0">
                <a:latin typeface="Times New Roman"/>
                <a:cs typeface="Times New Roman"/>
              </a:rPr>
              <a:t>a white-box testing </a:t>
            </a:r>
            <a:r>
              <a:rPr lang="en-US" sz="1600" spc="-5" dirty="0">
                <a:latin typeface="Times New Roman"/>
                <a:cs typeface="Times New Roman"/>
              </a:rPr>
              <a:t>technique </a:t>
            </a:r>
            <a:r>
              <a:rPr lang="en-US" sz="1600" dirty="0">
                <a:latin typeface="Times New Roman"/>
                <a:cs typeface="Times New Roman"/>
              </a:rPr>
              <a:t>that </a:t>
            </a:r>
            <a:r>
              <a:rPr lang="en-US" sz="1600" spc="-5" dirty="0">
                <a:latin typeface="Times New Roman"/>
                <a:cs typeface="Times New Roman"/>
              </a:rPr>
              <a:t>focuses </a:t>
            </a:r>
            <a:r>
              <a:rPr lang="en-US" sz="1600" dirty="0">
                <a:latin typeface="Times New Roman"/>
                <a:cs typeface="Times New Roman"/>
              </a:rPr>
              <a:t>exclusively on the validity of  loop </a:t>
            </a:r>
            <a:r>
              <a:rPr lang="en-US" sz="1600" spc="-5" dirty="0">
                <a:latin typeface="Times New Roman"/>
                <a:cs typeface="Times New Roman"/>
              </a:rPr>
              <a:t>constructs. Four different classes </a:t>
            </a:r>
            <a:r>
              <a:rPr lang="en-US" sz="1600" dirty="0">
                <a:latin typeface="Times New Roman"/>
                <a:cs typeface="Times New Roman"/>
              </a:rPr>
              <a:t>of loops can be </a:t>
            </a:r>
            <a:r>
              <a:rPr lang="en-US" sz="1600" spc="-5" dirty="0">
                <a:latin typeface="Times New Roman"/>
                <a:cs typeface="Times New Roman"/>
              </a:rPr>
              <a:t>defined: </a:t>
            </a:r>
            <a:r>
              <a:rPr lang="en-US" sz="1600" dirty="0">
                <a:latin typeface="Times New Roman"/>
                <a:cs typeface="Times New Roman"/>
              </a:rPr>
              <a:t>simple loops, </a:t>
            </a:r>
            <a:r>
              <a:rPr lang="en-US" sz="1600" spc="-5" dirty="0">
                <a:latin typeface="Times New Roman"/>
                <a:cs typeface="Times New Roman"/>
              </a:rPr>
              <a:t>concatenated </a:t>
            </a:r>
            <a:r>
              <a:rPr lang="en-US" sz="1600" dirty="0">
                <a:latin typeface="Times New Roman"/>
                <a:cs typeface="Times New Roman"/>
              </a:rPr>
              <a:t>loops,  </a:t>
            </a:r>
            <a:r>
              <a:rPr lang="en-US" sz="1600" spc="-5" dirty="0">
                <a:latin typeface="Times New Roman"/>
                <a:cs typeface="Times New Roman"/>
              </a:rPr>
              <a:t>nested </a:t>
            </a:r>
            <a:r>
              <a:rPr lang="en-US" sz="1600" dirty="0">
                <a:latin typeface="Times New Roman"/>
                <a:cs typeface="Times New Roman"/>
              </a:rPr>
              <a:t>loops, </a:t>
            </a:r>
            <a:r>
              <a:rPr lang="en-US" sz="1600" spc="-5" dirty="0">
                <a:latin typeface="Times New Roman"/>
                <a:cs typeface="Times New Roman"/>
              </a:rPr>
              <a:t>and unstructured </a:t>
            </a:r>
            <a:r>
              <a:rPr lang="en-US" sz="1600" dirty="0">
                <a:latin typeface="Times New Roman"/>
                <a:cs typeface="Times New Roman"/>
              </a:rPr>
              <a:t>loops</a:t>
            </a:r>
            <a:r>
              <a:rPr lang="en-US" sz="1600" spc="10" dirty="0">
                <a:latin typeface="Times New Roman"/>
                <a:cs typeface="Times New Roman"/>
              </a:rPr>
              <a:t> </a:t>
            </a:r>
            <a:r>
              <a:rPr lang="en-US" sz="1600" dirty="0" smtClean="0">
                <a:latin typeface="Times New Roman"/>
                <a:cs typeface="Times New Roman"/>
              </a:rPr>
              <a:t>.</a:t>
            </a:r>
          </a:p>
          <a:p>
            <a:pPr marL="12700" marR="6350" indent="496570" algn="just">
              <a:lnSpc>
                <a:spcPct val="102899"/>
              </a:lnSpc>
              <a:spcBef>
                <a:spcPts val="819"/>
              </a:spcBef>
            </a:pPr>
            <a:endParaRPr lang="en-US" sz="1600" dirty="0">
              <a:latin typeface="Times New Roman"/>
              <a:cs typeface="Times New Roman"/>
            </a:endParaRPr>
          </a:p>
          <a:p>
            <a:pPr algn="just"/>
            <a:endParaRPr lang="en-US" sz="1600" dirty="0"/>
          </a:p>
        </p:txBody>
      </p:sp>
      <p:sp>
        <p:nvSpPr>
          <p:cNvPr id="4" name="object 7"/>
          <p:cNvSpPr/>
          <p:nvPr/>
        </p:nvSpPr>
        <p:spPr>
          <a:xfrm>
            <a:off x="1619250" y="5476240"/>
            <a:ext cx="4469130" cy="332821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662820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111760"/>
            <a:ext cx="6995160" cy="7823200"/>
          </a:xfrm>
        </p:spPr>
        <p:txBody>
          <a:bodyPr>
            <a:noAutofit/>
          </a:bodyPr>
          <a:lstStyle/>
          <a:p>
            <a:pPr marL="12700" marR="8890" indent="456565" algn="just">
              <a:lnSpc>
                <a:spcPct val="102600"/>
              </a:lnSpc>
              <a:spcBef>
                <a:spcPts val="60"/>
              </a:spcBef>
            </a:pPr>
            <a:r>
              <a:rPr lang="en-US" sz="1200" b="1" spc="-5" dirty="0">
                <a:latin typeface="Times New Roman"/>
                <a:cs typeface="Times New Roman"/>
              </a:rPr>
              <a:t>Simple </a:t>
            </a:r>
            <a:r>
              <a:rPr lang="en-US" sz="1200" b="1" dirty="0">
                <a:latin typeface="Times New Roman"/>
                <a:cs typeface="Times New Roman"/>
              </a:rPr>
              <a:t>Loops</a:t>
            </a:r>
            <a:r>
              <a:rPr lang="en-US" sz="1200" dirty="0">
                <a:latin typeface="Times New Roman"/>
                <a:cs typeface="Times New Roman"/>
              </a:rPr>
              <a:t>. The </a:t>
            </a:r>
            <a:r>
              <a:rPr lang="en-US" sz="1200" spc="-5" dirty="0">
                <a:latin typeface="Times New Roman"/>
                <a:cs typeface="Times New Roman"/>
              </a:rPr>
              <a:t>following set </a:t>
            </a:r>
            <a:r>
              <a:rPr lang="en-US" sz="1200" dirty="0">
                <a:latin typeface="Times New Roman"/>
                <a:cs typeface="Times New Roman"/>
              </a:rPr>
              <a:t>of </a:t>
            </a:r>
            <a:r>
              <a:rPr lang="en-US" sz="1200" spc="-5" dirty="0">
                <a:latin typeface="Times New Roman"/>
                <a:cs typeface="Times New Roman"/>
              </a:rPr>
              <a:t>tests can </a:t>
            </a:r>
            <a:r>
              <a:rPr lang="en-US" sz="1200" dirty="0">
                <a:latin typeface="Times New Roman"/>
                <a:cs typeface="Times New Roman"/>
              </a:rPr>
              <a:t>be </a:t>
            </a:r>
            <a:r>
              <a:rPr lang="en-US" sz="1200" spc="-5" dirty="0">
                <a:latin typeface="Times New Roman"/>
                <a:cs typeface="Times New Roman"/>
              </a:rPr>
              <a:t>applied </a:t>
            </a:r>
            <a:r>
              <a:rPr lang="en-US" sz="1200" dirty="0">
                <a:latin typeface="Times New Roman"/>
                <a:cs typeface="Times New Roman"/>
              </a:rPr>
              <a:t>to simple loops, </a:t>
            </a:r>
            <a:r>
              <a:rPr lang="en-US" sz="1200" spc="-5" dirty="0">
                <a:latin typeface="Times New Roman"/>
                <a:cs typeface="Times New Roman"/>
              </a:rPr>
              <a:t>where </a:t>
            </a:r>
            <a:r>
              <a:rPr lang="en-US" sz="1200" dirty="0">
                <a:latin typeface="Times New Roman"/>
                <a:cs typeface="Times New Roman"/>
              </a:rPr>
              <a:t>n </a:t>
            </a:r>
            <a:r>
              <a:rPr lang="en-US" sz="1200" spc="-5" dirty="0">
                <a:latin typeface="Times New Roman"/>
                <a:cs typeface="Times New Roman"/>
              </a:rPr>
              <a:t>is </a:t>
            </a:r>
            <a:r>
              <a:rPr lang="en-US" sz="1200" dirty="0">
                <a:latin typeface="Times New Roman"/>
                <a:cs typeface="Times New Roman"/>
              </a:rPr>
              <a:t>the  maximum </a:t>
            </a:r>
            <a:r>
              <a:rPr lang="en-US" sz="1200" spc="-5" dirty="0">
                <a:latin typeface="Times New Roman"/>
                <a:cs typeface="Times New Roman"/>
              </a:rPr>
              <a:t>number </a:t>
            </a:r>
            <a:r>
              <a:rPr lang="en-US" sz="1200" dirty="0">
                <a:latin typeface="Times New Roman"/>
                <a:cs typeface="Times New Roman"/>
              </a:rPr>
              <a:t>of </a:t>
            </a:r>
            <a:r>
              <a:rPr lang="en-US" sz="1200" spc="-5" dirty="0">
                <a:latin typeface="Times New Roman"/>
                <a:cs typeface="Times New Roman"/>
              </a:rPr>
              <a:t>allowable passes through </a:t>
            </a:r>
            <a:r>
              <a:rPr lang="en-US" sz="1200" dirty="0">
                <a:latin typeface="Times New Roman"/>
                <a:cs typeface="Times New Roman"/>
              </a:rPr>
              <a:t>the</a:t>
            </a:r>
            <a:r>
              <a:rPr lang="en-US" sz="1200" spc="15" dirty="0">
                <a:latin typeface="Times New Roman"/>
                <a:cs typeface="Times New Roman"/>
              </a:rPr>
              <a:t> </a:t>
            </a:r>
            <a:r>
              <a:rPr lang="en-US" sz="1200" dirty="0">
                <a:latin typeface="Times New Roman"/>
                <a:cs typeface="Times New Roman"/>
              </a:rPr>
              <a:t>loop.</a:t>
            </a:r>
          </a:p>
          <a:p>
            <a:pPr marL="659765" indent="-153035" algn="just">
              <a:lnSpc>
                <a:spcPct val="100000"/>
              </a:lnSpc>
              <a:spcBef>
                <a:spcPts val="855"/>
              </a:spcBef>
              <a:buAutoNum type="arabicPeriod"/>
              <a:tabLst>
                <a:tab pos="660400" algn="l"/>
              </a:tabLst>
            </a:pPr>
            <a:r>
              <a:rPr lang="en-US" sz="1200" dirty="0">
                <a:latin typeface="Times New Roman"/>
                <a:cs typeface="Times New Roman"/>
              </a:rPr>
              <a:t>Skip the loop</a:t>
            </a:r>
            <a:r>
              <a:rPr lang="en-US" sz="1200" spc="-10" dirty="0">
                <a:latin typeface="Times New Roman"/>
                <a:cs typeface="Times New Roman"/>
              </a:rPr>
              <a:t> </a:t>
            </a:r>
            <a:r>
              <a:rPr lang="en-US" sz="1200" spc="-5" dirty="0">
                <a:latin typeface="Times New Roman"/>
                <a:cs typeface="Times New Roman"/>
              </a:rPr>
              <a:t>entirely.</a:t>
            </a:r>
            <a:endParaRPr lang="en-US" sz="1200" dirty="0">
              <a:latin typeface="Times New Roman"/>
              <a:cs typeface="Times New Roman"/>
            </a:endParaRPr>
          </a:p>
          <a:p>
            <a:pPr marL="659765" indent="-153035" algn="just">
              <a:lnSpc>
                <a:spcPct val="100000"/>
              </a:lnSpc>
              <a:spcBef>
                <a:spcPts val="850"/>
              </a:spcBef>
              <a:buAutoNum type="arabicPeriod"/>
              <a:tabLst>
                <a:tab pos="660400" algn="l"/>
              </a:tabLst>
            </a:pPr>
            <a:r>
              <a:rPr lang="en-US" sz="1200" dirty="0">
                <a:latin typeface="Times New Roman"/>
                <a:cs typeface="Times New Roman"/>
              </a:rPr>
              <a:t>Only one pass through the</a:t>
            </a:r>
            <a:r>
              <a:rPr lang="en-US" sz="1200" spc="-35" dirty="0">
                <a:latin typeface="Times New Roman"/>
                <a:cs typeface="Times New Roman"/>
              </a:rPr>
              <a:t> </a:t>
            </a:r>
            <a:r>
              <a:rPr lang="en-US" sz="1200" dirty="0">
                <a:latin typeface="Times New Roman"/>
                <a:cs typeface="Times New Roman"/>
              </a:rPr>
              <a:t>loop.</a:t>
            </a:r>
          </a:p>
          <a:p>
            <a:pPr marL="621665" indent="-153035" algn="just">
              <a:lnSpc>
                <a:spcPct val="100000"/>
              </a:lnSpc>
              <a:spcBef>
                <a:spcPts val="840"/>
              </a:spcBef>
              <a:buAutoNum type="arabicPeriod"/>
              <a:tabLst>
                <a:tab pos="622300" algn="l"/>
              </a:tabLst>
            </a:pPr>
            <a:r>
              <a:rPr lang="en-US" sz="1200" spc="-5" dirty="0">
                <a:latin typeface="Times New Roman"/>
                <a:cs typeface="Times New Roman"/>
              </a:rPr>
              <a:t>Two passes through </a:t>
            </a:r>
            <a:r>
              <a:rPr lang="en-US" sz="1200" dirty="0">
                <a:latin typeface="Times New Roman"/>
                <a:cs typeface="Times New Roman"/>
              </a:rPr>
              <a:t>the</a:t>
            </a:r>
            <a:r>
              <a:rPr lang="en-US" sz="1200" spc="5" dirty="0">
                <a:latin typeface="Times New Roman"/>
                <a:cs typeface="Times New Roman"/>
              </a:rPr>
              <a:t> </a:t>
            </a:r>
            <a:r>
              <a:rPr lang="en-US" sz="1200" dirty="0">
                <a:latin typeface="Times New Roman"/>
                <a:cs typeface="Times New Roman"/>
              </a:rPr>
              <a:t>loop.</a:t>
            </a:r>
          </a:p>
          <a:p>
            <a:pPr marL="621665" indent="-153035" algn="just">
              <a:lnSpc>
                <a:spcPct val="100000"/>
              </a:lnSpc>
              <a:spcBef>
                <a:spcPts val="850"/>
              </a:spcBef>
              <a:buAutoNum type="arabicPeriod"/>
              <a:tabLst>
                <a:tab pos="622300" algn="l"/>
              </a:tabLst>
            </a:pPr>
            <a:r>
              <a:rPr lang="en-US" sz="1200" dirty="0">
                <a:latin typeface="Times New Roman"/>
                <a:cs typeface="Times New Roman"/>
              </a:rPr>
              <a:t>m </a:t>
            </a:r>
            <a:r>
              <a:rPr lang="en-US" sz="1200" spc="-5" dirty="0">
                <a:latin typeface="Times New Roman"/>
                <a:cs typeface="Times New Roman"/>
              </a:rPr>
              <a:t>passes through </a:t>
            </a:r>
            <a:r>
              <a:rPr lang="en-US" sz="1200" dirty="0">
                <a:latin typeface="Times New Roman"/>
                <a:cs typeface="Times New Roman"/>
              </a:rPr>
              <a:t>the loop </a:t>
            </a:r>
            <a:r>
              <a:rPr lang="en-US" sz="1200" spc="-5" dirty="0">
                <a:latin typeface="Times New Roman"/>
                <a:cs typeface="Times New Roman"/>
              </a:rPr>
              <a:t>where </a:t>
            </a:r>
            <a:r>
              <a:rPr lang="en-US" sz="1200" dirty="0">
                <a:latin typeface="Times New Roman"/>
                <a:cs typeface="Times New Roman"/>
              </a:rPr>
              <a:t>m &lt; n.</a:t>
            </a:r>
          </a:p>
          <a:p>
            <a:pPr marL="659765" indent="-153035" algn="just">
              <a:lnSpc>
                <a:spcPct val="100000"/>
              </a:lnSpc>
              <a:spcBef>
                <a:spcPts val="855"/>
              </a:spcBef>
              <a:buAutoNum type="arabicPeriod"/>
              <a:tabLst>
                <a:tab pos="660400" algn="l"/>
              </a:tabLst>
            </a:pPr>
            <a:r>
              <a:rPr lang="en-US" sz="1200" dirty="0">
                <a:latin typeface="Times New Roman"/>
                <a:cs typeface="Times New Roman"/>
              </a:rPr>
              <a:t>n - 1, n, n + 1 </a:t>
            </a:r>
            <a:r>
              <a:rPr lang="en-US" sz="1200" spc="-5" dirty="0">
                <a:latin typeface="Times New Roman"/>
                <a:cs typeface="Times New Roman"/>
              </a:rPr>
              <a:t>passes through </a:t>
            </a:r>
            <a:r>
              <a:rPr lang="en-US" sz="1200" dirty="0">
                <a:latin typeface="Times New Roman"/>
                <a:cs typeface="Times New Roman"/>
              </a:rPr>
              <a:t>the</a:t>
            </a:r>
            <a:r>
              <a:rPr lang="en-US" sz="1200" spc="-10" dirty="0">
                <a:latin typeface="Times New Roman"/>
                <a:cs typeface="Times New Roman"/>
              </a:rPr>
              <a:t> </a:t>
            </a:r>
            <a:r>
              <a:rPr lang="en-US" sz="1200" dirty="0">
                <a:latin typeface="Times New Roman"/>
                <a:cs typeface="Times New Roman"/>
              </a:rPr>
              <a:t>loop.</a:t>
            </a:r>
          </a:p>
          <a:p>
            <a:pPr marL="12700" marR="5715" indent="456565" algn="just">
              <a:lnSpc>
                <a:spcPct val="103000"/>
              </a:lnSpc>
              <a:spcBef>
                <a:spcPts val="819"/>
              </a:spcBef>
            </a:pPr>
            <a:r>
              <a:rPr lang="en-US" sz="1200" b="1" spc="-5" dirty="0">
                <a:latin typeface="Times New Roman"/>
                <a:cs typeface="Times New Roman"/>
              </a:rPr>
              <a:t>Nested</a:t>
            </a:r>
            <a:r>
              <a:rPr lang="en-US" sz="1200" b="1" spc="-15" dirty="0">
                <a:latin typeface="Times New Roman"/>
                <a:cs typeface="Times New Roman"/>
              </a:rPr>
              <a:t> </a:t>
            </a:r>
            <a:r>
              <a:rPr lang="en-US" sz="1200" b="1" dirty="0">
                <a:latin typeface="Times New Roman"/>
                <a:cs typeface="Times New Roman"/>
              </a:rPr>
              <a:t>Loops</a:t>
            </a:r>
            <a:r>
              <a:rPr lang="en-US" sz="1200" dirty="0">
                <a:latin typeface="Times New Roman"/>
                <a:cs typeface="Times New Roman"/>
              </a:rPr>
              <a:t>. </a:t>
            </a:r>
            <a:r>
              <a:rPr lang="en-US" sz="1200" spc="-15" dirty="0">
                <a:latin typeface="Times New Roman"/>
                <a:cs typeface="Times New Roman"/>
              </a:rPr>
              <a:t>If</a:t>
            </a:r>
            <a:r>
              <a:rPr lang="en-US" sz="1200" spc="-25" dirty="0">
                <a:latin typeface="Times New Roman"/>
                <a:cs typeface="Times New Roman"/>
              </a:rPr>
              <a:t> </a:t>
            </a:r>
            <a:r>
              <a:rPr lang="en-US" sz="1200" spc="-5" dirty="0">
                <a:latin typeface="Times New Roman"/>
                <a:cs typeface="Times New Roman"/>
              </a:rPr>
              <a:t>we</a:t>
            </a:r>
            <a:r>
              <a:rPr lang="en-US" sz="1200" spc="-20" dirty="0">
                <a:latin typeface="Times New Roman"/>
                <a:cs typeface="Times New Roman"/>
              </a:rPr>
              <a:t> </a:t>
            </a:r>
            <a:r>
              <a:rPr lang="en-US" sz="1200" dirty="0">
                <a:latin typeface="Times New Roman"/>
                <a:cs typeface="Times New Roman"/>
              </a:rPr>
              <a:t>were</a:t>
            </a:r>
            <a:r>
              <a:rPr lang="en-US" sz="1200" spc="-25" dirty="0">
                <a:latin typeface="Times New Roman"/>
                <a:cs typeface="Times New Roman"/>
              </a:rPr>
              <a:t> </a:t>
            </a:r>
            <a:r>
              <a:rPr lang="en-US" sz="1200" dirty="0">
                <a:latin typeface="Times New Roman"/>
                <a:cs typeface="Times New Roman"/>
              </a:rPr>
              <a:t>to</a:t>
            </a:r>
            <a:r>
              <a:rPr lang="en-US" sz="1200" spc="-10" dirty="0">
                <a:latin typeface="Times New Roman"/>
                <a:cs typeface="Times New Roman"/>
              </a:rPr>
              <a:t> </a:t>
            </a:r>
            <a:r>
              <a:rPr lang="en-US" sz="1200" dirty="0">
                <a:latin typeface="Times New Roman"/>
                <a:cs typeface="Times New Roman"/>
              </a:rPr>
              <a:t>extend</a:t>
            </a:r>
            <a:r>
              <a:rPr lang="en-US" sz="1200" spc="-20" dirty="0">
                <a:latin typeface="Times New Roman"/>
                <a:cs typeface="Times New Roman"/>
              </a:rPr>
              <a:t> </a:t>
            </a:r>
            <a:r>
              <a:rPr lang="en-US" sz="1200" dirty="0">
                <a:latin typeface="Times New Roman"/>
                <a:cs typeface="Times New Roman"/>
              </a:rPr>
              <a:t>the</a:t>
            </a:r>
            <a:r>
              <a:rPr lang="en-US" sz="1200" spc="-30" dirty="0">
                <a:latin typeface="Times New Roman"/>
                <a:cs typeface="Times New Roman"/>
              </a:rPr>
              <a:t> </a:t>
            </a:r>
            <a:r>
              <a:rPr lang="en-US" sz="1200" dirty="0">
                <a:latin typeface="Times New Roman"/>
                <a:cs typeface="Times New Roman"/>
              </a:rPr>
              <a:t>test</a:t>
            </a:r>
            <a:r>
              <a:rPr lang="en-US" sz="1200" spc="-20" dirty="0">
                <a:latin typeface="Times New Roman"/>
                <a:cs typeface="Times New Roman"/>
              </a:rPr>
              <a:t> </a:t>
            </a:r>
            <a:r>
              <a:rPr lang="en-US" sz="1200" spc="-5" dirty="0">
                <a:latin typeface="Times New Roman"/>
                <a:cs typeface="Times New Roman"/>
              </a:rPr>
              <a:t>approach</a:t>
            </a:r>
            <a:r>
              <a:rPr lang="en-US" sz="1200" spc="-15" dirty="0">
                <a:latin typeface="Times New Roman"/>
                <a:cs typeface="Times New Roman"/>
              </a:rPr>
              <a:t> </a:t>
            </a:r>
            <a:r>
              <a:rPr lang="en-US" sz="1200" dirty="0">
                <a:latin typeface="Times New Roman"/>
                <a:cs typeface="Times New Roman"/>
              </a:rPr>
              <a:t>for</a:t>
            </a:r>
            <a:r>
              <a:rPr lang="en-US" sz="1200" spc="-20" dirty="0">
                <a:latin typeface="Times New Roman"/>
                <a:cs typeface="Times New Roman"/>
              </a:rPr>
              <a:t> </a:t>
            </a:r>
            <a:r>
              <a:rPr lang="en-US" sz="1200" dirty="0">
                <a:latin typeface="Times New Roman"/>
                <a:cs typeface="Times New Roman"/>
              </a:rPr>
              <a:t>simple</a:t>
            </a:r>
            <a:r>
              <a:rPr lang="en-US" sz="1200" spc="-20" dirty="0">
                <a:latin typeface="Times New Roman"/>
                <a:cs typeface="Times New Roman"/>
              </a:rPr>
              <a:t> </a:t>
            </a:r>
            <a:r>
              <a:rPr lang="en-US" sz="1200" dirty="0">
                <a:latin typeface="Times New Roman"/>
                <a:cs typeface="Times New Roman"/>
              </a:rPr>
              <a:t>loops</a:t>
            </a:r>
            <a:r>
              <a:rPr lang="en-US" sz="1200" spc="-10" dirty="0">
                <a:latin typeface="Times New Roman"/>
                <a:cs typeface="Times New Roman"/>
              </a:rPr>
              <a:t> </a:t>
            </a:r>
            <a:r>
              <a:rPr lang="en-US" sz="1200" dirty="0">
                <a:latin typeface="Times New Roman"/>
                <a:cs typeface="Times New Roman"/>
              </a:rPr>
              <a:t>to</a:t>
            </a:r>
            <a:r>
              <a:rPr lang="en-US" sz="1200" spc="-15" dirty="0">
                <a:latin typeface="Times New Roman"/>
                <a:cs typeface="Times New Roman"/>
              </a:rPr>
              <a:t> </a:t>
            </a:r>
            <a:r>
              <a:rPr lang="en-US" sz="1200" spc="-5" dirty="0">
                <a:latin typeface="Times New Roman"/>
                <a:cs typeface="Times New Roman"/>
              </a:rPr>
              <a:t>nested</a:t>
            </a:r>
            <a:r>
              <a:rPr lang="en-US" sz="1200" spc="-15" dirty="0">
                <a:latin typeface="Times New Roman"/>
                <a:cs typeface="Times New Roman"/>
              </a:rPr>
              <a:t> </a:t>
            </a:r>
            <a:r>
              <a:rPr lang="en-US" sz="1200" dirty="0">
                <a:latin typeface="Times New Roman"/>
                <a:cs typeface="Times New Roman"/>
              </a:rPr>
              <a:t>loops,</a:t>
            </a:r>
            <a:r>
              <a:rPr lang="en-US" sz="1200" spc="-20" dirty="0">
                <a:latin typeface="Times New Roman"/>
                <a:cs typeface="Times New Roman"/>
              </a:rPr>
              <a:t> </a:t>
            </a:r>
            <a:r>
              <a:rPr lang="en-US" sz="1200" dirty="0">
                <a:latin typeface="Times New Roman"/>
                <a:cs typeface="Times New Roman"/>
              </a:rPr>
              <a:t>the  number of possible </a:t>
            </a:r>
            <a:r>
              <a:rPr lang="en-US" sz="1200" spc="-5" dirty="0">
                <a:latin typeface="Times New Roman"/>
                <a:cs typeface="Times New Roman"/>
              </a:rPr>
              <a:t>tests </a:t>
            </a:r>
            <a:r>
              <a:rPr lang="en-US" sz="1200" dirty="0">
                <a:latin typeface="Times New Roman"/>
                <a:cs typeface="Times New Roman"/>
              </a:rPr>
              <a:t>would </a:t>
            </a:r>
            <a:r>
              <a:rPr lang="en-US" sz="1200" spc="-5" dirty="0">
                <a:latin typeface="Times New Roman"/>
                <a:cs typeface="Times New Roman"/>
              </a:rPr>
              <a:t>grow </a:t>
            </a:r>
            <a:r>
              <a:rPr lang="en-US" sz="1200" dirty="0">
                <a:latin typeface="Times New Roman"/>
                <a:cs typeface="Times New Roman"/>
              </a:rPr>
              <a:t>geometrically </a:t>
            </a:r>
            <a:r>
              <a:rPr lang="en-US" sz="1200" spc="-5" dirty="0">
                <a:latin typeface="Times New Roman"/>
                <a:cs typeface="Times New Roman"/>
              </a:rPr>
              <a:t>as </a:t>
            </a:r>
            <a:r>
              <a:rPr lang="en-US" sz="1200" dirty="0">
                <a:latin typeface="Times New Roman"/>
                <a:cs typeface="Times New Roman"/>
              </a:rPr>
              <a:t>the </a:t>
            </a:r>
            <a:r>
              <a:rPr lang="en-US" sz="1200" spc="-5" dirty="0">
                <a:latin typeface="Times New Roman"/>
                <a:cs typeface="Times New Roman"/>
              </a:rPr>
              <a:t>level </a:t>
            </a:r>
            <a:r>
              <a:rPr lang="en-US" sz="1200" spc="5" dirty="0">
                <a:latin typeface="Times New Roman"/>
                <a:cs typeface="Times New Roman"/>
              </a:rPr>
              <a:t>of </a:t>
            </a:r>
            <a:r>
              <a:rPr lang="en-US" sz="1200" dirty="0">
                <a:latin typeface="Times New Roman"/>
                <a:cs typeface="Times New Roman"/>
              </a:rPr>
              <a:t>nesting </a:t>
            </a:r>
            <a:r>
              <a:rPr lang="en-US" sz="1200" spc="-5" dirty="0">
                <a:latin typeface="Times New Roman"/>
                <a:cs typeface="Times New Roman"/>
              </a:rPr>
              <a:t>increases. </a:t>
            </a:r>
            <a:r>
              <a:rPr lang="en-US" sz="1200" spc="-5" dirty="0" err="1">
                <a:latin typeface="Times New Roman"/>
                <a:cs typeface="Times New Roman"/>
              </a:rPr>
              <a:t>Beizer</a:t>
            </a:r>
            <a:r>
              <a:rPr lang="en-US" sz="1200" spc="-5" dirty="0">
                <a:latin typeface="Times New Roman"/>
                <a:cs typeface="Times New Roman"/>
              </a:rPr>
              <a:t>  suggests an approach </a:t>
            </a:r>
            <a:r>
              <a:rPr lang="en-US" sz="1200" dirty="0">
                <a:latin typeface="Times New Roman"/>
                <a:cs typeface="Times New Roman"/>
              </a:rPr>
              <a:t>that will help to </a:t>
            </a:r>
            <a:r>
              <a:rPr lang="en-US" sz="1200" spc="-5" dirty="0">
                <a:latin typeface="Times New Roman"/>
                <a:cs typeface="Times New Roman"/>
              </a:rPr>
              <a:t>reduce </a:t>
            </a:r>
            <a:r>
              <a:rPr lang="en-US" sz="1200" dirty="0">
                <a:latin typeface="Times New Roman"/>
                <a:cs typeface="Times New Roman"/>
              </a:rPr>
              <a:t>the number of</a:t>
            </a:r>
            <a:r>
              <a:rPr lang="en-US" sz="1200" spc="10" dirty="0">
                <a:latin typeface="Times New Roman"/>
                <a:cs typeface="Times New Roman"/>
              </a:rPr>
              <a:t> </a:t>
            </a:r>
            <a:r>
              <a:rPr lang="en-US" sz="1200" spc="-5" dirty="0">
                <a:latin typeface="Times New Roman"/>
                <a:cs typeface="Times New Roman"/>
              </a:rPr>
              <a:t>tests:</a:t>
            </a:r>
            <a:endParaRPr lang="en-US" sz="1200" dirty="0">
              <a:latin typeface="Times New Roman"/>
              <a:cs typeface="Times New Roman"/>
            </a:endParaRPr>
          </a:p>
          <a:p>
            <a:pPr marL="659765" indent="-153035" algn="just">
              <a:lnSpc>
                <a:spcPct val="100000"/>
              </a:lnSpc>
              <a:spcBef>
                <a:spcPts val="850"/>
              </a:spcBef>
              <a:buAutoNum type="arabicPeriod"/>
              <a:tabLst>
                <a:tab pos="660400" algn="l"/>
              </a:tabLst>
            </a:pPr>
            <a:r>
              <a:rPr lang="en-US" sz="1200" spc="-5" dirty="0">
                <a:latin typeface="Times New Roman"/>
                <a:cs typeface="Times New Roman"/>
              </a:rPr>
              <a:t>Start </a:t>
            </a:r>
            <a:r>
              <a:rPr lang="en-US" sz="1200" dirty="0">
                <a:latin typeface="Times New Roman"/>
                <a:cs typeface="Times New Roman"/>
              </a:rPr>
              <a:t>at the </a:t>
            </a:r>
            <a:r>
              <a:rPr lang="en-US" sz="1200" spc="-5" dirty="0">
                <a:latin typeface="Times New Roman"/>
                <a:cs typeface="Times New Roman"/>
              </a:rPr>
              <a:t>innermost </a:t>
            </a:r>
            <a:r>
              <a:rPr lang="en-US" sz="1200" dirty="0">
                <a:latin typeface="Times New Roman"/>
                <a:cs typeface="Times New Roman"/>
              </a:rPr>
              <a:t>loop. </a:t>
            </a:r>
            <a:r>
              <a:rPr lang="en-US" sz="1200" spc="-5" dirty="0">
                <a:latin typeface="Times New Roman"/>
                <a:cs typeface="Times New Roman"/>
              </a:rPr>
              <a:t>Set </a:t>
            </a:r>
            <a:r>
              <a:rPr lang="en-US" sz="1200" dirty="0">
                <a:latin typeface="Times New Roman"/>
                <a:cs typeface="Times New Roman"/>
              </a:rPr>
              <a:t>all </a:t>
            </a:r>
            <a:r>
              <a:rPr lang="en-US" sz="1200" spc="-5" dirty="0">
                <a:latin typeface="Times New Roman"/>
                <a:cs typeface="Times New Roman"/>
              </a:rPr>
              <a:t>other </a:t>
            </a:r>
            <a:r>
              <a:rPr lang="en-US" sz="1200" dirty="0">
                <a:latin typeface="Times New Roman"/>
                <a:cs typeface="Times New Roman"/>
              </a:rPr>
              <a:t>loops to minimum</a:t>
            </a:r>
            <a:r>
              <a:rPr lang="en-US" sz="1200" spc="20" dirty="0">
                <a:latin typeface="Times New Roman"/>
                <a:cs typeface="Times New Roman"/>
              </a:rPr>
              <a:t> </a:t>
            </a:r>
            <a:r>
              <a:rPr lang="en-US" sz="1200" spc="-5" dirty="0">
                <a:latin typeface="Times New Roman"/>
                <a:cs typeface="Times New Roman"/>
              </a:rPr>
              <a:t>values.</a:t>
            </a:r>
            <a:endParaRPr lang="en-US" sz="1200" dirty="0">
              <a:latin typeface="Times New Roman"/>
              <a:cs typeface="Times New Roman"/>
            </a:endParaRPr>
          </a:p>
          <a:p>
            <a:pPr marL="12700" marR="5715" indent="456565" algn="just">
              <a:lnSpc>
                <a:spcPct val="103299"/>
              </a:lnSpc>
              <a:spcBef>
                <a:spcPts val="805"/>
              </a:spcBef>
              <a:buAutoNum type="arabicPeriod"/>
              <a:tabLst>
                <a:tab pos="626745" algn="l"/>
              </a:tabLst>
            </a:pPr>
            <a:r>
              <a:rPr lang="en-US" sz="1200" spc="-5" dirty="0">
                <a:latin typeface="Times New Roman"/>
                <a:cs typeface="Times New Roman"/>
              </a:rPr>
              <a:t>Conduct </a:t>
            </a:r>
            <a:r>
              <a:rPr lang="en-US" sz="1200" dirty="0">
                <a:latin typeface="Times New Roman"/>
                <a:cs typeface="Times New Roman"/>
              </a:rPr>
              <a:t>simple loop </a:t>
            </a:r>
            <a:r>
              <a:rPr lang="en-US" sz="1200" spc="-5" dirty="0">
                <a:latin typeface="Times New Roman"/>
                <a:cs typeface="Times New Roman"/>
              </a:rPr>
              <a:t>tests </a:t>
            </a:r>
            <a:r>
              <a:rPr lang="en-US" sz="1200" dirty="0">
                <a:latin typeface="Times New Roman"/>
                <a:cs typeface="Times New Roman"/>
              </a:rPr>
              <a:t>for the </a:t>
            </a:r>
            <a:r>
              <a:rPr lang="en-US" sz="1200" spc="-5" dirty="0">
                <a:latin typeface="Times New Roman"/>
                <a:cs typeface="Times New Roman"/>
              </a:rPr>
              <a:t>innermost </a:t>
            </a:r>
            <a:r>
              <a:rPr lang="en-US" sz="1200" dirty="0">
                <a:latin typeface="Times New Roman"/>
                <a:cs typeface="Times New Roman"/>
              </a:rPr>
              <a:t>loop while holding the outer loops </a:t>
            </a:r>
            <a:r>
              <a:rPr lang="en-US" sz="1200" spc="-5" dirty="0">
                <a:latin typeface="Times New Roman"/>
                <a:cs typeface="Times New Roman"/>
              </a:rPr>
              <a:t>at </a:t>
            </a:r>
            <a:r>
              <a:rPr lang="en-US" sz="1200" dirty="0">
                <a:latin typeface="Times New Roman"/>
                <a:cs typeface="Times New Roman"/>
              </a:rPr>
              <a:t>their  minimum </a:t>
            </a:r>
            <a:r>
              <a:rPr lang="en-US" sz="1200" spc="-5" dirty="0">
                <a:latin typeface="Times New Roman"/>
                <a:cs typeface="Times New Roman"/>
              </a:rPr>
              <a:t>iteration parameter (e.g., </a:t>
            </a:r>
            <a:r>
              <a:rPr lang="en-US" sz="1200" dirty="0">
                <a:latin typeface="Times New Roman"/>
                <a:cs typeface="Times New Roman"/>
              </a:rPr>
              <a:t>loop counter) </a:t>
            </a:r>
            <a:r>
              <a:rPr lang="en-US" sz="1200" spc="-5" dirty="0">
                <a:latin typeface="Times New Roman"/>
                <a:cs typeface="Times New Roman"/>
              </a:rPr>
              <a:t>values. </a:t>
            </a:r>
            <a:r>
              <a:rPr lang="en-US" sz="1200" dirty="0">
                <a:latin typeface="Times New Roman"/>
                <a:cs typeface="Times New Roman"/>
              </a:rPr>
              <a:t>Add other tests for out-of-range </a:t>
            </a:r>
            <a:r>
              <a:rPr lang="en-US" sz="1200" spc="5" dirty="0">
                <a:latin typeface="Times New Roman"/>
                <a:cs typeface="Times New Roman"/>
              </a:rPr>
              <a:t>or  </a:t>
            </a:r>
            <a:r>
              <a:rPr lang="en-US" sz="1200" dirty="0">
                <a:latin typeface="Times New Roman"/>
                <a:cs typeface="Times New Roman"/>
              </a:rPr>
              <a:t>excluded</a:t>
            </a:r>
            <a:r>
              <a:rPr lang="en-US" sz="1200" spc="-5" dirty="0">
                <a:latin typeface="Times New Roman"/>
                <a:cs typeface="Times New Roman"/>
              </a:rPr>
              <a:t> values.</a:t>
            </a:r>
            <a:endParaRPr lang="en-US" sz="1200" dirty="0">
              <a:latin typeface="Times New Roman"/>
              <a:cs typeface="Times New Roman"/>
            </a:endParaRPr>
          </a:p>
          <a:p>
            <a:pPr marL="12700" marR="10160" indent="456565" algn="just">
              <a:lnSpc>
                <a:spcPct val="102499"/>
              </a:lnSpc>
              <a:spcBef>
                <a:spcPts val="815"/>
              </a:spcBef>
              <a:buAutoNum type="arabicPeriod"/>
              <a:tabLst>
                <a:tab pos="631825" algn="l"/>
              </a:tabLst>
            </a:pPr>
            <a:r>
              <a:rPr lang="en-US" sz="1200" dirty="0">
                <a:latin typeface="Times New Roman"/>
                <a:cs typeface="Times New Roman"/>
              </a:rPr>
              <a:t>Work </a:t>
            </a:r>
            <a:r>
              <a:rPr lang="en-US" sz="1200" spc="-5" dirty="0">
                <a:latin typeface="Times New Roman"/>
                <a:cs typeface="Times New Roman"/>
              </a:rPr>
              <a:t>outward, </a:t>
            </a:r>
            <a:r>
              <a:rPr lang="en-US" sz="1200" dirty="0">
                <a:latin typeface="Times New Roman"/>
                <a:cs typeface="Times New Roman"/>
              </a:rPr>
              <a:t>conducting </a:t>
            </a:r>
            <a:r>
              <a:rPr lang="en-US" sz="1200" spc="-5" dirty="0">
                <a:latin typeface="Times New Roman"/>
                <a:cs typeface="Times New Roman"/>
              </a:rPr>
              <a:t>tests </a:t>
            </a:r>
            <a:r>
              <a:rPr lang="en-US" sz="1200" dirty="0">
                <a:latin typeface="Times New Roman"/>
                <a:cs typeface="Times New Roman"/>
              </a:rPr>
              <a:t>for the next </a:t>
            </a:r>
            <a:r>
              <a:rPr lang="en-US" sz="1200" spc="-5" dirty="0">
                <a:latin typeface="Times New Roman"/>
                <a:cs typeface="Times New Roman"/>
              </a:rPr>
              <a:t>loop, </a:t>
            </a:r>
            <a:r>
              <a:rPr lang="en-US" sz="1200" dirty="0">
                <a:latin typeface="Times New Roman"/>
                <a:cs typeface="Times New Roman"/>
              </a:rPr>
              <a:t>but </a:t>
            </a:r>
            <a:r>
              <a:rPr lang="en-US" sz="1200" spc="-5" dirty="0">
                <a:latin typeface="Times New Roman"/>
                <a:cs typeface="Times New Roman"/>
              </a:rPr>
              <a:t>keeping all </a:t>
            </a:r>
            <a:r>
              <a:rPr lang="en-US" sz="1200" dirty="0">
                <a:latin typeface="Times New Roman"/>
                <a:cs typeface="Times New Roman"/>
              </a:rPr>
              <a:t>other outer loops </a:t>
            </a:r>
            <a:r>
              <a:rPr lang="en-US" sz="1200" spc="-5" dirty="0">
                <a:latin typeface="Times New Roman"/>
                <a:cs typeface="Times New Roman"/>
              </a:rPr>
              <a:t>at  </a:t>
            </a:r>
            <a:r>
              <a:rPr lang="en-US" sz="1200" dirty="0">
                <a:latin typeface="Times New Roman"/>
                <a:cs typeface="Times New Roman"/>
              </a:rPr>
              <a:t>minimum </a:t>
            </a:r>
            <a:r>
              <a:rPr lang="en-US" sz="1200" spc="-5" dirty="0">
                <a:latin typeface="Times New Roman"/>
                <a:cs typeface="Times New Roman"/>
              </a:rPr>
              <a:t>values and </a:t>
            </a:r>
            <a:r>
              <a:rPr lang="en-US" sz="1200" dirty="0">
                <a:latin typeface="Times New Roman"/>
                <a:cs typeface="Times New Roman"/>
              </a:rPr>
              <a:t>other </a:t>
            </a:r>
            <a:r>
              <a:rPr lang="en-US" sz="1200" spc="-5" dirty="0">
                <a:latin typeface="Times New Roman"/>
                <a:cs typeface="Times New Roman"/>
              </a:rPr>
              <a:t>nested </a:t>
            </a:r>
            <a:r>
              <a:rPr lang="en-US" sz="1200" dirty="0">
                <a:latin typeface="Times New Roman"/>
                <a:cs typeface="Times New Roman"/>
              </a:rPr>
              <a:t>loops to </a:t>
            </a:r>
            <a:r>
              <a:rPr lang="en-US" sz="1200" spc="-5" dirty="0">
                <a:latin typeface="Times New Roman"/>
                <a:cs typeface="Times New Roman"/>
              </a:rPr>
              <a:t>“typical”</a:t>
            </a:r>
            <a:r>
              <a:rPr lang="en-US" sz="1200" spc="5" dirty="0">
                <a:latin typeface="Times New Roman"/>
                <a:cs typeface="Times New Roman"/>
              </a:rPr>
              <a:t> </a:t>
            </a:r>
            <a:r>
              <a:rPr lang="en-US" sz="1200" spc="-5" dirty="0">
                <a:latin typeface="Times New Roman"/>
                <a:cs typeface="Times New Roman"/>
              </a:rPr>
              <a:t>values.</a:t>
            </a:r>
            <a:endParaRPr lang="en-US" sz="1200" dirty="0">
              <a:latin typeface="Times New Roman"/>
              <a:cs typeface="Times New Roman"/>
            </a:endParaRPr>
          </a:p>
          <a:p>
            <a:pPr marL="659765" indent="-153035" algn="just">
              <a:lnSpc>
                <a:spcPct val="100000"/>
              </a:lnSpc>
              <a:spcBef>
                <a:spcPts val="855"/>
              </a:spcBef>
              <a:buAutoNum type="arabicPeriod"/>
              <a:tabLst>
                <a:tab pos="660400" algn="l"/>
              </a:tabLst>
            </a:pPr>
            <a:r>
              <a:rPr lang="en-US" sz="1200" dirty="0">
                <a:latin typeface="Times New Roman"/>
                <a:cs typeface="Times New Roman"/>
              </a:rPr>
              <a:t>Continue until all </a:t>
            </a:r>
            <a:r>
              <a:rPr lang="en-US" sz="1200" spc="-5" dirty="0">
                <a:latin typeface="Times New Roman"/>
                <a:cs typeface="Times New Roman"/>
              </a:rPr>
              <a:t>loops have been </a:t>
            </a:r>
            <a:r>
              <a:rPr lang="en-US" sz="1200" dirty="0">
                <a:latin typeface="Times New Roman"/>
                <a:cs typeface="Times New Roman"/>
              </a:rPr>
              <a:t>tested.</a:t>
            </a:r>
          </a:p>
          <a:p>
            <a:pPr marL="12700" marR="6985" indent="456565" algn="just">
              <a:lnSpc>
                <a:spcPct val="103099"/>
              </a:lnSpc>
              <a:spcBef>
                <a:spcPts val="819"/>
              </a:spcBef>
            </a:pPr>
            <a:r>
              <a:rPr lang="en-US" sz="1200" b="1" spc="-5" dirty="0">
                <a:latin typeface="Times New Roman"/>
                <a:cs typeface="Times New Roman"/>
              </a:rPr>
              <a:t>Concatenated </a:t>
            </a:r>
            <a:r>
              <a:rPr lang="en-US" sz="1200" b="1" dirty="0">
                <a:latin typeface="Times New Roman"/>
                <a:cs typeface="Times New Roman"/>
              </a:rPr>
              <a:t>Loops</a:t>
            </a:r>
            <a:r>
              <a:rPr lang="en-US" sz="1200" dirty="0">
                <a:latin typeface="Times New Roman"/>
                <a:cs typeface="Times New Roman"/>
              </a:rPr>
              <a:t>. </a:t>
            </a:r>
            <a:r>
              <a:rPr lang="en-US" sz="1200" spc="-5" dirty="0">
                <a:latin typeface="Times New Roman"/>
                <a:cs typeface="Times New Roman"/>
              </a:rPr>
              <a:t>Concatenated </a:t>
            </a:r>
            <a:r>
              <a:rPr lang="en-US" sz="1200" dirty="0">
                <a:latin typeface="Times New Roman"/>
                <a:cs typeface="Times New Roman"/>
              </a:rPr>
              <a:t>loops </a:t>
            </a:r>
            <a:r>
              <a:rPr lang="en-US" sz="1200" spc="-5" dirty="0">
                <a:latin typeface="Times New Roman"/>
                <a:cs typeface="Times New Roman"/>
              </a:rPr>
              <a:t>can </a:t>
            </a:r>
            <a:r>
              <a:rPr lang="en-US" sz="1200" spc="5" dirty="0">
                <a:latin typeface="Times New Roman"/>
                <a:cs typeface="Times New Roman"/>
              </a:rPr>
              <a:t>be </a:t>
            </a:r>
            <a:r>
              <a:rPr lang="en-US" sz="1200" spc="-5" dirty="0">
                <a:latin typeface="Times New Roman"/>
                <a:cs typeface="Times New Roman"/>
              </a:rPr>
              <a:t>tested </a:t>
            </a:r>
            <a:r>
              <a:rPr lang="en-US" sz="1200" dirty="0">
                <a:latin typeface="Times New Roman"/>
                <a:cs typeface="Times New Roman"/>
              </a:rPr>
              <a:t>using the </a:t>
            </a:r>
            <a:r>
              <a:rPr lang="en-US" sz="1200" spc="-5" dirty="0">
                <a:latin typeface="Times New Roman"/>
                <a:cs typeface="Times New Roman"/>
              </a:rPr>
              <a:t>approach defined </a:t>
            </a:r>
            <a:r>
              <a:rPr lang="en-US" sz="1200" dirty="0">
                <a:latin typeface="Times New Roman"/>
                <a:cs typeface="Times New Roman"/>
              </a:rPr>
              <a:t>for  simple loops, if </a:t>
            </a:r>
            <a:r>
              <a:rPr lang="en-US" sz="1200" spc="-5" dirty="0">
                <a:latin typeface="Times New Roman"/>
                <a:cs typeface="Times New Roman"/>
              </a:rPr>
              <a:t>each </a:t>
            </a:r>
            <a:r>
              <a:rPr lang="en-US" sz="1200" dirty="0">
                <a:latin typeface="Times New Roman"/>
                <a:cs typeface="Times New Roman"/>
              </a:rPr>
              <a:t>of the loops </a:t>
            </a:r>
            <a:r>
              <a:rPr lang="en-US" sz="1200" spc="-5" dirty="0">
                <a:latin typeface="Times New Roman"/>
                <a:cs typeface="Times New Roman"/>
              </a:rPr>
              <a:t>is independent </a:t>
            </a:r>
            <a:r>
              <a:rPr lang="en-US" sz="1200" dirty="0">
                <a:latin typeface="Times New Roman"/>
                <a:cs typeface="Times New Roman"/>
              </a:rPr>
              <a:t>of the </a:t>
            </a:r>
            <a:r>
              <a:rPr lang="en-US" sz="1200" spc="-5" dirty="0">
                <a:latin typeface="Times New Roman"/>
                <a:cs typeface="Times New Roman"/>
              </a:rPr>
              <a:t>other. However, </a:t>
            </a:r>
            <a:r>
              <a:rPr lang="en-US" sz="1200" dirty="0">
                <a:latin typeface="Times New Roman"/>
                <a:cs typeface="Times New Roman"/>
              </a:rPr>
              <a:t>if </a:t>
            </a:r>
            <a:r>
              <a:rPr lang="en-US" sz="1200" spc="-5" dirty="0">
                <a:latin typeface="Times New Roman"/>
                <a:cs typeface="Times New Roman"/>
              </a:rPr>
              <a:t>two </a:t>
            </a:r>
            <a:r>
              <a:rPr lang="en-US" sz="1200" dirty="0">
                <a:latin typeface="Times New Roman"/>
                <a:cs typeface="Times New Roman"/>
              </a:rPr>
              <a:t>loops </a:t>
            </a:r>
            <a:r>
              <a:rPr lang="en-US" sz="1200" spc="-5" dirty="0">
                <a:latin typeface="Times New Roman"/>
                <a:cs typeface="Times New Roman"/>
              </a:rPr>
              <a:t>are  concatenated and </a:t>
            </a:r>
            <a:r>
              <a:rPr lang="en-US" sz="1200" dirty="0">
                <a:latin typeface="Times New Roman"/>
                <a:cs typeface="Times New Roman"/>
              </a:rPr>
              <a:t>the loop </a:t>
            </a:r>
            <a:r>
              <a:rPr lang="en-US" sz="1200" spc="-5" dirty="0">
                <a:latin typeface="Times New Roman"/>
                <a:cs typeface="Times New Roman"/>
              </a:rPr>
              <a:t>counter </a:t>
            </a:r>
            <a:r>
              <a:rPr lang="en-US" sz="1200" dirty="0">
                <a:latin typeface="Times New Roman"/>
                <a:cs typeface="Times New Roman"/>
              </a:rPr>
              <a:t>for loop 1 </a:t>
            </a:r>
            <a:r>
              <a:rPr lang="en-US" sz="1200" spc="-5" dirty="0">
                <a:latin typeface="Times New Roman"/>
                <a:cs typeface="Times New Roman"/>
              </a:rPr>
              <a:t>is used as </a:t>
            </a:r>
            <a:r>
              <a:rPr lang="en-US" sz="1200" dirty="0">
                <a:latin typeface="Times New Roman"/>
                <a:cs typeface="Times New Roman"/>
              </a:rPr>
              <a:t>the </a:t>
            </a:r>
            <a:r>
              <a:rPr lang="en-US" sz="1200" spc="-5" dirty="0">
                <a:latin typeface="Times New Roman"/>
                <a:cs typeface="Times New Roman"/>
              </a:rPr>
              <a:t>initial value </a:t>
            </a:r>
            <a:r>
              <a:rPr lang="en-US" sz="1200" dirty="0">
                <a:latin typeface="Times New Roman"/>
                <a:cs typeface="Times New Roman"/>
              </a:rPr>
              <a:t>for loop 2, then the </a:t>
            </a:r>
            <a:r>
              <a:rPr lang="en-US" sz="1200" spc="-5" dirty="0">
                <a:latin typeface="Times New Roman"/>
                <a:cs typeface="Times New Roman"/>
              </a:rPr>
              <a:t>loops  are </a:t>
            </a:r>
            <a:r>
              <a:rPr lang="en-US" sz="1200" dirty="0">
                <a:latin typeface="Times New Roman"/>
                <a:cs typeface="Times New Roman"/>
              </a:rPr>
              <a:t>not </a:t>
            </a:r>
            <a:r>
              <a:rPr lang="en-US" sz="1200" spc="-5" dirty="0">
                <a:latin typeface="Times New Roman"/>
                <a:cs typeface="Times New Roman"/>
              </a:rPr>
              <a:t>independent. </a:t>
            </a:r>
            <a:r>
              <a:rPr lang="en-US" sz="1200" dirty="0">
                <a:latin typeface="Times New Roman"/>
                <a:cs typeface="Times New Roman"/>
              </a:rPr>
              <a:t>When the loops </a:t>
            </a:r>
            <a:r>
              <a:rPr lang="en-US" sz="1200" spc="-5" dirty="0">
                <a:latin typeface="Times New Roman"/>
                <a:cs typeface="Times New Roman"/>
              </a:rPr>
              <a:t>are </a:t>
            </a:r>
            <a:r>
              <a:rPr lang="en-US" sz="1200" dirty="0">
                <a:latin typeface="Times New Roman"/>
                <a:cs typeface="Times New Roman"/>
              </a:rPr>
              <a:t>not </a:t>
            </a:r>
            <a:r>
              <a:rPr lang="en-US" sz="1200" spc="-5" dirty="0">
                <a:latin typeface="Times New Roman"/>
                <a:cs typeface="Times New Roman"/>
              </a:rPr>
              <a:t>independent, </a:t>
            </a:r>
            <a:r>
              <a:rPr lang="en-US" sz="1200" dirty="0">
                <a:latin typeface="Times New Roman"/>
                <a:cs typeface="Times New Roman"/>
              </a:rPr>
              <a:t>the </a:t>
            </a:r>
            <a:r>
              <a:rPr lang="en-US" sz="1200" spc="-5" dirty="0">
                <a:latin typeface="Times New Roman"/>
                <a:cs typeface="Times New Roman"/>
              </a:rPr>
              <a:t>approach </a:t>
            </a:r>
            <a:r>
              <a:rPr lang="en-US" sz="1200" dirty="0">
                <a:latin typeface="Times New Roman"/>
                <a:cs typeface="Times New Roman"/>
              </a:rPr>
              <a:t>applied to </a:t>
            </a:r>
            <a:r>
              <a:rPr lang="en-US" sz="1200" spc="-5" dirty="0">
                <a:latin typeface="Times New Roman"/>
                <a:cs typeface="Times New Roman"/>
              </a:rPr>
              <a:t>nested </a:t>
            </a:r>
            <a:r>
              <a:rPr lang="en-US" sz="1200" dirty="0">
                <a:latin typeface="Times New Roman"/>
                <a:cs typeface="Times New Roman"/>
              </a:rPr>
              <a:t>loops </a:t>
            </a:r>
            <a:r>
              <a:rPr lang="en-US" sz="1200" spc="-5" dirty="0">
                <a:latin typeface="Times New Roman"/>
                <a:cs typeface="Times New Roman"/>
              </a:rPr>
              <a:t>is  recommended.</a:t>
            </a:r>
            <a:endParaRPr lang="en-US" sz="1200" dirty="0">
              <a:latin typeface="Times New Roman"/>
              <a:cs typeface="Times New Roman"/>
            </a:endParaRPr>
          </a:p>
          <a:p>
            <a:pPr marL="12700" marR="6985" indent="456565" algn="just">
              <a:lnSpc>
                <a:spcPct val="102499"/>
              </a:lnSpc>
              <a:spcBef>
                <a:spcPts val="830"/>
              </a:spcBef>
            </a:pPr>
            <a:r>
              <a:rPr lang="en-US" sz="1200" b="1" spc="-5" dirty="0">
                <a:latin typeface="Times New Roman"/>
                <a:cs typeface="Times New Roman"/>
              </a:rPr>
              <a:t>Unstructured </a:t>
            </a:r>
            <a:r>
              <a:rPr lang="en-US" sz="1200" b="1" dirty="0">
                <a:latin typeface="Times New Roman"/>
                <a:cs typeface="Times New Roman"/>
              </a:rPr>
              <a:t>Loops</a:t>
            </a:r>
            <a:r>
              <a:rPr lang="en-US" sz="1200" dirty="0">
                <a:latin typeface="Times New Roman"/>
                <a:cs typeface="Times New Roman"/>
              </a:rPr>
              <a:t>. </a:t>
            </a:r>
            <a:r>
              <a:rPr lang="en-US" sz="1200" spc="-5" dirty="0">
                <a:latin typeface="Times New Roman"/>
                <a:cs typeface="Times New Roman"/>
              </a:rPr>
              <a:t>Whenever </a:t>
            </a:r>
            <a:r>
              <a:rPr lang="en-US" sz="1200" dirty="0">
                <a:latin typeface="Times New Roman"/>
                <a:cs typeface="Times New Roman"/>
              </a:rPr>
              <a:t>possible, this </a:t>
            </a:r>
            <a:r>
              <a:rPr lang="en-US" sz="1200" spc="-5" dirty="0">
                <a:latin typeface="Times New Roman"/>
                <a:cs typeface="Times New Roman"/>
              </a:rPr>
              <a:t>class </a:t>
            </a:r>
            <a:r>
              <a:rPr lang="en-US" sz="1200" dirty="0">
                <a:latin typeface="Times New Roman"/>
                <a:cs typeface="Times New Roman"/>
              </a:rPr>
              <a:t>of loops should be </a:t>
            </a:r>
            <a:r>
              <a:rPr lang="en-US" sz="1200" spc="-5" dirty="0">
                <a:latin typeface="Times New Roman"/>
                <a:cs typeface="Times New Roman"/>
              </a:rPr>
              <a:t>redesigned </a:t>
            </a:r>
            <a:r>
              <a:rPr lang="en-US" sz="1200" dirty="0">
                <a:latin typeface="Times New Roman"/>
                <a:cs typeface="Times New Roman"/>
              </a:rPr>
              <a:t>to  </a:t>
            </a:r>
            <a:r>
              <a:rPr lang="en-US" sz="1200" spc="-5" dirty="0">
                <a:latin typeface="Times New Roman"/>
                <a:cs typeface="Times New Roman"/>
              </a:rPr>
              <a:t>reflect </a:t>
            </a:r>
            <a:r>
              <a:rPr lang="en-US" sz="1200" dirty="0">
                <a:latin typeface="Times New Roman"/>
                <a:cs typeface="Times New Roman"/>
              </a:rPr>
              <a:t>the </a:t>
            </a:r>
            <a:r>
              <a:rPr lang="en-US" sz="1200" spc="-5" dirty="0">
                <a:latin typeface="Times New Roman"/>
                <a:cs typeface="Times New Roman"/>
              </a:rPr>
              <a:t>use </a:t>
            </a:r>
            <a:r>
              <a:rPr lang="en-US" sz="1200" dirty="0">
                <a:latin typeface="Times New Roman"/>
                <a:cs typeface="Times New Roman"/>
              </a:rPr>
              <a:t>of the </a:t>
            </a:r>
            <a:r>
              <a:rPr lang="en-US" sz="1200" spc="-5" dirty="0">
                <a:latin typeface="Times New Roman"/>
                <a:cs typeface="Times New Roman"/>
              </a:rPr>
              <a:t>structured programming </a:t>
            </a:r>
            <a:r>
              <a:rPr lang="en-US" sz="1200" dirty="0">
                <a:latin typeface="Times New Roman"/>
                <a:cs typeface="Times New Roman"/>
              </a:rPr>
              <a:t>constructs</a:t>
            </a:r>
          </a:p>
          <a:p>
            <a:pPr algn="just"/>
            <a:endParaRPr lang="en-US" sz="1200" dirty="0"/>
          </a:p>
        </p:txBody>
      </p:sp>
    </p:spTree>
    <p:extLst>
      <p:ext uri="{BB962C8B-B14F-4D97-AF65-F5344CB8AC3E}">
        <p14:creationId xmlns:p14="http://schemas.microsoft.com/office/powerpoint/2010/main" val="169741905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0" y="223520"/>
            <a:ext cx="6995160" cy="1005840"/>
          </a:xfrm>
        </p:spPr>
        <p:txBody>
          <a:bodyPr>
            <a:normAutofit fontScale="90000"/>
          </a:bodyPr>
          <a:lstStyle/>
          <a:p>
            <a:pPr algn="l"/>
            <a:r>
              <a:rPr lang="en-US" sz="2000" b="1" spc="-5" dirty="0" smtClean="0">
                <a:latin typeface="Times New Roman"/>
                <a:cs typeface="Times New Roman"/>
              </a:rPr>
              <a:t>4 BLACK-BOX </a:t>
            </a:r>
            <a:r>
              <a:rPr lang="en-US" sz="2000" b="1" spc="-5" dirty="0">
                <a:latin typeface="Times New Roman"/>
                <a:cs typeface="Times New Roman"/>
              </a:rPr>
              <a:t>TESTING</a:t>
            </a:r>
            <a:r>
              <a:rPr lang="en-US" sz="2000" dirty="0">
                <a:latin typeface="Times New Roman"/>
                <a:cs typeface="Times New Roman"/>
              </a:rPr>
              <a:t/>
            </a:r>
            <a:br>
              <a:rPr lang="en-US" sz="2000" dirty="0">
                <a:latin typeface="Times New Roman"/>
                <a:cs typeface="Times New Roman"/>
              </a:rPr>
            </a:br>
            <a:endParaRPr lang="en-US" sz="2000" dirty="0"/>
          </a:p>
        </p:txBody>
      </p:sp>
      <p:sp>
        <p:nvSpPr>
          <p:cNvPr id="3" name="Content Placeholder 2"/>
          <p:cNvSpPr>
            <a:spLocks noGrp="1"/>
          </p:cNvSpPr>
          <p:nvPr>
            <p:ph idx="1"/>
          </p:nvPr>
        </p:nvSpPr>
        <p:spPr>
          <a:xfrm>
            <a:off x="259080" y="1117601"/>
            <a:ext cx="6995160" cy="6638079"/>
          </a:xfrm>
        </p:spPr>
        <p:txBody>
          <a:bodyPr>
            <a:normAutofit/>
          </a:bodyPr>
          <a:lstStyle/>
          <a:p>
            <a:pPr marL="12700" marR="6350" algn="just">
              <a:lnSpc>
                <a:spcPct val="103000"/>
              </a:lnSpc>
              <a:spcBef>
                <a:spcPts val="795"/>
              </a:spcBef>
            </a:pPr>
            <a:r>
              <a:rPr lang="en-US" sz="1600" b="1" u="heavy" spc="-5" dirty="0" smtClean="0">
                <a:uFill>
                  <a:solidFill>
                    <a:srgbClr val="000000"/>
                  </a:solidFill>
                </a:uFill>
                <a:latin typeface="Times New Roman"/>
                <a:cs typeface="Times New Roman"/>
              </a:rPr>
              <a:t>Black-box</a:t>
            </a:r>
            <a:r>
              <a:rPr lang="en-US" sz="1600" b="1" u="heavy" spc="-30" dirty="0" smtClean="0">
                <a:uFill>
                  <a:solidFill>
                    <a:srgbClr val="000000"/>
                  </a:solidFill>
                </a:uFill>
                <a:latin typeface="Times New Roman"/>
                <a:cs typeface="Times New Roman"/>
              </a:rPr>
              <a:t> </a:t>
            </a:r>
            <a:r>
              <a:rPr lang="en-US" sz="1600" b="1" u="heavy" spc="-5" dirty="0">
                <a:uFill>
                  <a:solidFill>
                    <a:srgbClr val="000000"/>
                  </a:solidFill>
                </a:uFill>
                <a:latin typeface="Times New Roman"/>
                <a:cs typeface="Times New Roman"/>
              </a:rPr>
              <a:t>testing,</a:t>
            </a:r>
            <a:r>
              <a:rPr lang="en-US" sz="1600" b="1" u="heavy" spc="-30" dirty="0">
                <a:uFill>
                  <a:solidFill>
                    <a:srgbClr val="000000"/>
                  </a:solidFill>
                </a:uFill>
                <a:latin typeface="Times New Roman"/>
                <a:cs typeface="Times New Roman"/>
              </a:rPr>
              <a:t> </a:t>
            </a:r>
            <a:r>
              <a:rPr lang="en-US" sz="1600" b="1" u="heavy" dirty="0">
                <a:uFill>
                  <a:solidFill>
                    <a:srgbClr val="000000"/>
                  </a:solidFill>
                </a:uFill>
                <a:latin typeface="Times New Roman"/>
                <a:cs typeface="Times New Roman"/>
              </a:rPr>
              <a:t>also</a:t>
            </a:r>
            <a:r>
              <a:rPr lang="en-US" sz="1600" b="1" u="heavy" spc="-25" dirty="0">
                <a:uFill>
                  <a:solidFill>
                    <a:srgbClr val="000000"/>
                  </a:solidFill>
                </a:uFill>
                <a:latin typeface="Times New Roman"/>
                <a:cs typeface="Times New Roman"/>
              </a:rPr>
              <a:t> </a:t>
            </a:r>
            <a:r>
              <a:rPr lang="en-US" sz="1600" b="1" u="heavy" spc="-5" dirty="0">
                <a:uFill>
                  <a:solidFill>
                    <a:srgbClr val="000000"/>
                  </a:solidFill>
                </a:uFill>
                <a:latin typeface="Times New Roman"/>
                <a:cs typeface="Times New Roman"/>
              </a:rPr>
              <a:t>called</a:t>
            </a:r>
            <a:r>
              <a:rPr lang="en-US" sz="1600" b="1" u="heavy" spc="-25" dirty="0">
                <a:uFill>
                  <a:solidFill>
                    <a:srgbClr val="000000"/>
                  </a:solidFill>
                </a:uFill>
                <a:latin typeface="Times New Roman"/>
                <a:cs typeface="Times New Roman"/>
              </a:rPr>
              <a:t> </a:t>
            </a:r>
            <a:r>
              <a:rPr lang="en-US" sz="1600" b="1" u="heavy" spc="-5" dirty="0">
                <a:uFill>
                  <a:solidFill>
                    <a:srgbClr val="000000"/>
                  </a:solidFill>
                </a:uFill>
                <a:latin typeface="Times New Roman"/>
                <a:cs typeface="Times New Roman"/>
              </a:rPr>
              <a:t>behavioral</a:t>
            </a:r>
            <a:r>
              <a:rPr lang="en-US" sz="1600" b="1" u="heavy" spc="-25" dirty="0">
                <a:uFill>
                  <a:solidFill>
                    <a:srgbClr val="000000"/>
                  </a:solidFill>
                </a:uFill>
                <a:latin typeface="Times New Roman"/>
                <a:cs typeface="Times New Roman"/>
              </a:rPr>
              <a:t> </a:t>
            </a:r>
            <a:r>
              <a:rPr lang="en-US" sz="1600" b="1" u="heavy" spc="-5" dirty="0">
                <a:uFill>
                  <a:solidFill>
                    <a:srgbClr val="000000"/>
                  </a:solidFill>
                </a:uFill>
                <a:latin typeface="Times New Roman"/>
                <a:cs typeface="Times New Roman"/>
              </a:rPr>
              <a:t>testing</a:t>
            </a:r>
            <a:r>
              <a:rPr lang="en-US" sz="1600" b="1" u="heavy" spc="-30" dirty="0">
                <a:uFill>
                  <a:solidFill>
                    <a:srgbClr val="000000"/>
                  </a:solidFill>
                </a:uFill>
                <a:latin typeface="Times New Roman"/>
                <a:cs typeface="Times New Roman"/>
              </a:rPr>
              <a:t> </a:t>
            </a:r>
            <a:r>
              <a:rPr lang="en-US" sz="1600" b="1" u="heavy" dirty="0">
                <a:uFill>
                  <a:solidFill>
                    <a:srgbClr val="000000"/>
                  </a:solidFill>
                </a:uFill>
                <a:latin typeface="Times New Roman"/>
                <a:cs typeface="Times New Roman"/>
              </a:rPr>
              <a:t>or</a:t>
            </a:r>
            <a:r>
              <a:rPr lang="en-US" sz="1600" b="1" u="heavy" spc="-35" dirty="0">
                <a:uFill>
                  <a:solidFill>
                    <a:srgbClr val="000000"/>
                  </a:solidFill>
                </a:uFill>
                <a:latin typeface="Times New Roman"/>
                <a:cs typeface="Times New Roman"/>
              </a:rPr>
              <a:t> </a:t>
            </a:r>
            <a:r>
              <a:rPr lang="en-US" sz="1600" b="1" u="heavy" dirty="0">
                <a:uFill>
                  <a:solidFill>
                    <a:srgbClr val="000000"/>
                  </a:solidFill>
                </a:uFill>
                <a:latin typeface="Times New Roman"/>
                <a:cs typeface="Times New Roman"/>
              </a:rPr>
              <a:t>functional</a:t>
            </a:r>
            <a:r>
              <a:rPr lang="en-US" sz="1600" b="1" u="heavy" spc="-25" dirty="0">
                <a:uFill>
                  <a:solidFill>
                    <a:srgbClr val="000000"/>
                  </a:solidFill>
                </a:uFill>
                <a:latin typeface="Times New Roman"/>
                <a:cs typeface="Times New Roman"/>
              </a:rPr>
              <a:t> </a:t>
            </a:r>
            <a:r>
              <a:rPr lang="en-US" sz="1600" b="1" u="heavy" spc="-5" dirty="0">
                <a:uFill>
                  <a:solidFill>
                    <a:srgbClr val="000000"/>
                  </a:solidFill>
                </a:uFill>
                <a:latin typeface="Times New Roman"/>
                <a:cs typeface="Times New Roman"/>
              </a:rPr>
              <a:t>testing</a:t>
            </a:r>
            <a:r>
              <a:rPr lang="en-US" sz="1600" b="1" spc="-5" dirty="0">
                <a:latin typeface="Times New Roman"/>
                <a:cs typeface="Times New Roman"/>
              </a:rPr>
              <a:t> </a:t>
            </a:r>
            <a:r>
              <a:rPr lang="en-US" sz="1600" spc="-5" dirty="0">
                <a:latin typeface="Times New Roman"/>
                <a:cs typeface="Times New Roman"/>
              </a:rPr>
              <a:t>focuses</a:t>
            </a:r>
            <a:r>
              <a:rPr lang="en-US" sz="1600" spc="-20" dirty="0">
                <a:latin typeface="Times New Roman"/>
                <a:cs typeface="Times New Roman"/>
              </a:rPr>
              <a:t> </a:t>
            </a:r>
            <a:r>
              <a:rPr lang="en-US" sz="1600" dirty="0">
                <a:latin typeface="Times New Roman"/>
                <a:cs typeface="Times New Roman"/>
              </a:rPr>
              <a:t>on</a:t>
            </a:r>
            <a:r>
              <a:rPr lang="en-US" sz="1600" spc="-30" dirty="0">
                <a:latin typeface="Times New Roman"/>
                <a:cs typeface="Times New Roman"/>
              </a:rPr>
              <a:t> </a:t>
            </a:r>
            <a:r>
              <a:rPr lang="en-US" sz="1600" dirty="0">
                <a:latin typeface="Times New Roman"/>
                <a:cs typeface="Times New Roman"/>
              </a:rPr>
              <a:t>the</a:t>
            </a:r>
            <a:r>
              <a:rPr lang="en-US" sz="1600" spc="-30" dirty="0">
                <a:latin typeface="Times New Roman"/>
                <a:cs typeface="Times New Roman"/>
              </a:rPr>
              <a:t> </a:t>
            </a:r>
            <a:r>
              <a:rPr lang="en-US" sz="1600" spc="-5" dirty="0">
                <a:latin typeface="Times New Roman"/>
                <a:cs typeface="Times New Roman"/>
              </a:rPr>
              <a:t>functional  requirements </a:t>
            </a:r>
            <a:r>
              <a:rPr lang="en-US" sz="1600" dirty="0">
                <a:latin typeface="Times New Roman"/>
                <a:cs typeface="Times New Roman"/>
              </a:rPr>
              <a:t>of the </a:t>
            </a:r>
            <a:r>
              <a:rPr lang="en-US" sz="1600" spc="-5" dirty="0">
                <a:latin typeface="Times New Roman"/>
                <a:cs typeface="Times New Roman"/>
              </a:rPr>
              <a:t>software. </a:t>
            </a:r>
            <a:r>
              <a:rPr lang="en-US" sz="1600" dirty="0">
                <a:latin typeface="Times New Roman"/>
                <a:cs typeface="Times New Roman"/>
              </a:rPr>
              <a:t>That </a:t>
            </a:r>
            <a:r>
              <a:rPr lang="en-US" sz="1600" spc="-5" dirty="0">
                <a:latin typeface="Times New Roman"/>
                <a:cs typeface="Times New Roman"/>
              </a:rPr>
              <a:t>is, black-box </a:t>
            </a:r>
            <a:r>
              <a:rPr lang="en-US" sz="1600" dirty="0">
                <a:latin typeface="Times New Roman"/>
                <a:cs typeface="Times New Roman"/>
              </a:rPr>
              <a:t>testing </a:t>
            </a:r>
            <a:r>
              <a:rPr lang="en-US" sz="1600" spc="-5" dirty="0">
                <a:latin typeface="Times New Roman"/>
                <a:cs typeface="Times New Roman"/>
              </a:rPr>
              <a:t>techniques </a:t>
            </a:r>
            <a:r>
              <a:rPr lang="en-US" sz="1600" dirty="0">
                <a:latin typeface="Times New Roman"/>
                <a:cs typeface="Times New Roman"/>
              </a:rPr>
              <a:t>enable </a:t>
            </a:r>
            <a:r>
              <a:rPr lang="en-US" sz="1600" spc="-10" dirty="0">
                <a:latin typeface="Times New Roman"/>
                <a:cs typeface="Times New Roman"/>
              </a:rPr>
              <a:t>you </a:t>
            </a:r>
            <a:r>
              <a:rPr lang="en-US" sz="1600" dirty="0">
                <a:latin typeface="Times New Roman"/>
                <a:cs typeface="Times New Roman"/>
              </a:rPr>
              <a:t>to derive </a:t>
            </a:r>
            <a:r>
              <a:rPr lang="en-US" sz="1600" spc="-5" dirty="0">
                <a:latin typeface="Times New Roman"/>
                <a:cs typeface="Times New Roman"/>
              </a:rPr>
              <a:t>sets </a:t>
            </a:r>
            <a:r>
              <a:rPr lang="en-US" sz="1600" dirty="0">
                <a:latin typeface="Times New Roman"/>
                <a:cs typeface="Times New Roman"/>
              </a:rPr>
              <a:t>of  input </a:t>
            </a:r>
            <a:r>
              <a:rPr lang="en-US" sz="1600" spc="-5" dirty="0">
                <a:latin typeface="Times New Roman"/>
                <a:cs typeface="Times New Roman"/>
              </a:rPr>
              <a:t>conditions that </a:t>
            </a:r>
            <a:r>
              <a:rPr lang="en-US" sz="1600" dirty="0">
                <a:latin typeface="Times New Roman"/>
                <a:cs typeface="Times New Roman"/>
              </a:rPr>
              <a:t>will fully </a:t>
            </a:r>
            <a:r>
              <a:rPr lang="en-US" sz="1600" spc="-5" dirty="0">
                <a:latin typeface="Times New Roman"/>
                <a:cs typeface="Times New Roman"/>
              </a:rPr>
              <a:t>exercise all functional requirements </a:t>
            </a:r>
            <a:r>
              <a:rPr lang="en-US" sz="1600" dirty="0">
                <a:latin typeface="Times New Roman"/>
                <a:cs typeface="Times New Roman"/>
              </a:rPr>
              <a:t>for a</a:t>
            </a:r>
            <a:r>
              <a:rPr lang="en-US" sz="1600" spc="15" dirty="0">
                <a:latin typeface="Times New Roman"/>
                <a:cs typeface="Times New Roman"/>
              </a:rPr>
              <a:t> </a:t>
            </a:r>
            <a:r>
              <a:rPr lang="en-US" sz="1600" dirty="0">
                <a:latin typeface="Times New Roman"/>
                <a:cs typeface="Times New Roman"/>
              </a:rPr>
              <a:t>program</a:t>
            </a:r>
          </a:p>
          <a:p>
            <a:pPr marL="967740" marR="6350" lvl="1" indent="-228600" algn="just">
              <a:lnSpc>
                <a:spcPct val="103299"/>
              </a:lnSpc>
              <a:spcBef>
                <a:spcPts val="900"/>
              </a:spcBef>
              <a:buFont typeface="Symbol"/>
              <a:buChar char=""/>
              <a:tabLst>
                <a:tab pos="968375" algn="l"/>
              </a:tabLst>
            </a:pPr>
            <a:r>
              <a:rPr lang="en-US" sz="1600" spc="-5" dirty="0">
                <a:latin typeface="Times New Roman"/>
                <a:cs typeface="Times New Roman"/>
              </a:rPr>
              <a:t>Black-box </a:t>
            </a:r>
            <a:r>
              <a:rPr lang="en-US" sz="1600" dirty="0">
                <a:latin typeface="Times New Roman"/>
                <a:cs typeface="Times New Roman"/>
              </a:rPr>
              <a:t>testing </a:t>
            </a:r>
            <a:r>
              <a:rPr lang="en-US" sz="1600" spc="-5" dirty="0">
                <a:latin typeface="Times New Roman"/>
                <a:cs typeface="Times New Roman"/>
              </a:rPr>
              <a:t>attempts </a:t>
            </a:r>
            <a:r>
              <a:rPr lang="en-US" sz="1600" dirty="0">
                <a:latin typeface="Times New Roman"/>
                <a:cs typeface="Times New Roman"/>
              </a:rPr>
              <a:t>to find </a:t>
            </a:r>
            <a:r>
              <a:rPr lang="en-US" sz="1600" spc="-5" dirty="0">
                <a:latin typeface="Times New Roman"/>
                <a:cs typeface="Times New Roman"/>
              </a:rPr>
              <a:t>errors </a:t>
            </a:r>
            <a:r>
              <a:rPr lang="en-US" sz="1600" dirty="0">
                <a:latin typeface="Times New Roman"/>
                <a:cs typeface="Times New Roman"/>
              </a:rPr>
              <a:t>in the following </a:t>
            </a:r>
            <a:r>
              <a:rPr lang="en-US" sz="1600" spc="-5" dirty="0">
                <a:latin typeface="Times New Roman"/>
                <a:cs typeface="Times New Roman"/>
              </a:rPr>
              <a:t>categories: </a:t>
            </a:r>
            <a:r>
              <a:rPr lang="en-US" sz="1600" dirty="0">
                <a:latin typeface="Times New Roman"/>
                <a:cs typeface="Times New Roman"/>
              </a:rPr>
              <a:t>(1) </a:t>
            </a:r>
            <a:r>
              <a:rPr lang="en-US" sz="1600" spc="-5" dirty="0">
                <a:latin typeface="Times New Roman"/>
                <a:cs typeface="Times New Roman"/>
              </a:rPr>
              <a:t>incorrect  </a:t>
            </a:r>
            <a:r>
              <a:rPr lang="en-US" sz="1600" dirty="0">
                <a:latin typeface="Times New Roman"/>
                <a:cs typeface="Times New Roman"/>
              </a:rPr>
              <a:t>or </a:t>
            </a:r>
            <a:r>
              <a:rPr lang="en-US" sz="1600" spc="-5" dirty="0">
                <a:latin typeface="Times New Roman"/>
                <a:cs typeface="Times New Roman"/>
              </a:rPr>
              <a:t>missing functions, </a:t>
            </a:r>
            <a:r>
              <a:rPr lang="en-US" sz="1600" dirty="0">
                <a:latin typeface="Times New Roman"/>
                <a:cs typeface="Times New Roman"/>
              </a:rPr>
              <a:t>(2) </a:t>
            </a:r>
            <a:r>
              <a:rPr lang="en-US" sz="1600" spc="-5" dirty="0">
                <a:latin typeface="Times New Roman"/>
                <a:cs typeface="Times New Roman"/>
              </a:rPr>
              <a:t>interface </a:t>
            </a:r>
            <a:r>
              <a:rPr lang="en-US" sz="1600" dirty="0">
                <a:latin typeface="Times New Roman"/>
                <a:cs typeface="Times New Roman"/>
              </a:rPr>
              <a:t>errors, (3) errors in </a:t>
            </a:r>
            <a:r>
              <a:rPr lang="en-US" sz="1600" spc="-5" dirty="0">
                <a:latin typeface="Times New Roman"/>
                <a:cs typeface="Times New Roman"/>
              </a:rPr>
              <a:t>data structures </a:t>
            </a:r>
            <a:r>
              <a:rPr lang="en-US" sz="1600" dirty="0">
                <a:latin typeface="Times New Roman"/>
                <a:cs typeface="Times New Roman"/>
              </a:rPr>
              <a:t>or </a:t>
            </a:r>
            <a:r>
              <a:rPr lang="en-US" sz="1600" spc="-5" dirty="0">
                <a:latin typeface="Times New Roman"/>
                <a:cs typeface="Times New Roman"/>
              </a:rPr>
              <a:t>external  database access, </a:t>
            </a:r>
            <a:r>
              <a:rPr lang="en-US" sz="1600" dirty="0">
                <a:latin typeface="Times New Roman"/>
                <a:cs typeface="Times New Roman"/>
              </a:rPr>
              <a:t>(4) behavior or </a:t>
            </a:r>
            <a:r>
              <a:rPr lang="en-US" sz="1600" spc="-5" dirty="0">
                <a:latin typeface="Times New Roman"/>
                <a:cs typeface="Times New Roman"/>
              </a:rPr>
              <a:t>performance errors, and </a:t>
            </a:r>
            <a:r>
              <a:rPr lang="en-US" sz="1600" dirty="0">
                <a:latin typeface="Times New Roman"/>
                <a:cs typeface="Times New Roman"/>
              </a:rPr>
              <a:t>(5) </a:t>
            </a:r>
            <a:r>
              <a:rPr lang="en-US" sz="1600" spc="-5" dirty="0">
                <a:latin typeface="Times New Roman"/>
                <a:cs typeface="Times New Roman"/>
              </a:rPr>
              <a:t>initialization and  termination errors.</a:t>
            </a:r>
            <a:endParaRPr lang="en-US" sz="1600" dirty="0">
              <a:latin typeface="Times New Roman"/>
              <a:cs typeface="Times New Roman"/>
            </a:endParaRPr>
          </a:p>
          <a:p>
            <a:pPr marL="967740" marR="5080" lvl="1" indent="-228600" algn="just">
              <a:lnSpc>
                <a:spcPct val="103699"/>
              </a:lnSpc>
              <a:spcBef>
                <a:spcPts val="80"/>
              </a:spcBef>
              <a:buFont typeface="Symbol"/>
              <a:buChar char=""/>
              <a:tabLst>
                <a:tab pos="968375" algn="l"/>
              </a:tabLst>
            </a:pPr>
            <a:r>
              <a:rPr lang="en-US" sz="1600" spc="-5" dirty="0">
                <a:latin typeface="Times New Roman"/>
                <a:cs typeface="Times New Roman"/>
              </a:rPr>
              <a:t>Black-box </a:t>
            </a:r>
            <a:r>
              <a:rPr lang="en-US" sz="1600" dirty="0">
                <a:latin typeface="Times New Roman"/>
                <a:cs typeface="Times New Roman"/>
              </a:rPr>
              <a:t>testing </a:t>
            </a:r>
            <a:r>
              <a:rPr lang="en-US" sz="1600" spc="-5" dirty="0">
                <a:latin typeface="Times New Roman"/>
                <a:cs typeface="Times New Roman"/>
              </a:rPr>
              <a:t>is focused </a:t>
            </a:r>
            <a:r>
              <a:rPr lang="en-US" sz="1600" dirty="0">
                <a:latin typeface="Times New Roman"/>
                <a:cs typeface="Times New Roman"/>
              </a:rPr>
              <a:t>on the </a:t>
            </a:r>
            <a:r>
              <a:rPr lang="en-US" sz="1600" spc="-5" dirty="0">
                <a:latin typeface="Times New Roman"/>
                <a:cs typeface="Times New Roman"/>
              </a:rPr>
              <a:t>information </a:t>
            </a:r>
            <a:r>
              <a:rPr lang="en-US" sz="1600" dirty="0">
                <a:latin typeface="Times New Roman"/>
                <a:cs typeface="Times New Roman"/>
              </a:rPr>
              <a:t>domain. </a:t>
            </a:r>
            <a:r>
              <a:rPr lang="en-US" sz="1600" spc="-5" dirty="0">
                <a:latin typeface="Times New Roman"/>
                <a:cs typeface="Times New Roman"/>
              </a:rPr>
              <a:t>Black-box tests are  designed </a:t>
            </a:r>
            <a:r>
              <a:rPr lang="en-US" sz="1600" b="1" dirty="0">
                <a:latin typeface="Times New Roman"/>
                <a:cs typeface="Times New Roman"/>
              </a:rPr>
              <a:t>to validate </a:t>
            </a:r>
            <a:r>
              <a:rPr lang="en-US" sz="1600" b="1" spc="-5" dirty="0">
                <a:latin typeface="Times New Roman"/>
                <a:cs typeface="Times New Roman"/>
              </a:rPr>
              <a:t>functional requirements </a:t>
            </a:r>
            <a:r>
              <a:rPr lang="en-US" sz="1600" b="1" dirty="0">
                <a:latin typeface="Times New Roman"/>
                <a:cs typeface="Times New Roman"/>
              </a:rPr>
              <a:t>without </a:t>
            </a:r>
            <a:r>
              <a:rPr lang="en-US" sz="1600" b="1" spc="-5" dirty="0">
                <a:latin typeface="Times New Roman"/>
                <a:cs typeface="Times New Roman"/>
              </a:rPr>
              <a:t>regard </a:t>
            </a:r>
            <a:r>
              <a:rPr lang="en-US" sz="1600" b="1" dirty="0">
                <a:latin typeface="Times New Roman"/>
                <a:cs typeface="Times New Roman"/>
              </a:rPr>
              <a:t>to the </a:t>
            </a:r>
            <a:r>
              <a:rPr lang="en-US" sz="1600" b="1" spc="-5" dirty="0">
                <a:latin typeface="Times New Roman"/>
                <a:cs typeface="Times New Roman"/>
              </a:rPr>
              <a:t>internal  workings </a:t>
            </a:r>
            <a:r>
              <a:rPr lang="en-US" sz="1600" b="1" spc="5" dirty="0">
                <a:latin typeface="Times New Roman"/>
                <a:cs typeface="Times New Roman"/>
              </a:rPr>
              <a:t>of </a:t>
            </a:r>
            <a:r>
              <a:rPr lang="en-US" sz="1600" b="1" dirty="0">
                <a:latin typeface="Times New Roman"/>
                <a:cs typeface="Times New Roman"/>
              </a:rPr>
              <a:t>a</a:t>
            </a:r>
            <a:r>
              <a:rPr lang="en-US" sz="1600" b="1" spc="-15" dirty="0">
                <a:latin typeface="Times New Roman"/>
                <a:cs typeface="Times New Roman"/>
              </a:rPr>
              <a:t> </a:t>
            </a:r>
            <a:r>
              <a:rPr lang="en-US" sz="1600" b="1" spc="-5" dirty="0">
                <a:latin typeface="Times New Roman"/>
                <a:cs typeface="Times New Roman"/>
              </a:rPr>
              <a:t>program.</a:t>
            </a:r>
            <a:endParaRPr lang="en-US" sz="1600" b="1" dirty="0">
              <a:latin typeface="Times New Roman"/>
              <a:cs typeface="Times New Roman"/>
            </a:endParaRPr>
          </a:p>
          <a:p>
            <a:pPr algn="just"/>
            <a:endParaRPr lang="en-US" sz="1600" dirty="0"/>
          </a:p>
        </p:txBody>
      </p:sp>
    </p:spTree>
    <p:extLst>
      <p:ext uri="{BB962C8B-B14F-4D97-AF65-F5344CB8AC3E}">
        <p14:creationId xmlns:p14="http://schemas.microsoft.com/office/powerpoint/2010/main" val="320055241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335280"/>
            <a:ext cx="6995160" cy="8605520"/>
          </a:xfrm>
        </p:spPr>
        <p:txBody>
          <a:bodyPr>
            <a:noAutofit/>
          </a:bodyPr>
          <a:lstStyle/>
          <a:p>
            <a:pPr marL="967740" marR="6350" indent="-228600" algn="just">
              <a:lnSpc>
                <a:spcPct val="102899"/>
              </a:lnSpc>
              <a:spcBef>
                <a:spcPts val="55"/>
              </a:spcBef>
              <a:buFont typeface="Symbol"/>
              <a:buChar char=""/>
              <a:tabLst>
                <a:tab pos="968375" algn="l"/>
              </a:tabLst>
            </a:pPr>
            <a:r>
              <a:rPr lang="en-US" sz="1200" spc="-5" dirty="0">
                <a:latin typeface="Times New Roman"/>
                <a:cs typeface="Times New Roman"/>
              </a:rPr>
              <a:t>Black-box </a:t>
            </a:r>
            <a:r>
              <a:rPr lang="en-US" sz="1200" dirty="0">
                <a:latin typeface="Times New Roman"/>
                <a:cs typeface="Times New Roman"/>
              </a:rPr>
              <a:t>testing </a:t>
            </a:r>
            <a:r>
              <a:rPr lang="en-US" sz="1200" spc="-5" dirty="0">
                <a:latin typeface="Times New Roman"/>
                <a:cs typeface="Times New Roman"/>
              </a:rPr>
              <a:t>techniques focus </a:t>
            </a:r>
            <a:r>
              <a:rPr lang="en-US" sz="1200" dirty="0">
                <a:latin typeface="Times New Roman"/>
                <a:cs typeface="Times New Roman"/>
              </a:rPr>
              <a:t>on the </a:t>
            </a:r>
            <a:r>
              <a:rPr lang="en-US" sz="1200" spc="-5" dirty="0">
                <a:latin typeface="Times New Roman"/>
                <a:cs typeface="Times New Roman"/>
              </a:rPr>
              <a:t>information </a:t>
            </a:r>
            <a:r>
              <a:rPr lang="en-US" sz="1200" dirty="0">
                <a:latin typeface="Times New Roman"/>
                <a:cs typeface="Times New Roman"/>
              </a:rPr>
              <a:t>domain of the </a:t>
            </a:r>
            <a:r>
              <a:rPr lang="en-US" sz="1200" spc="-5" dirty="0">
                <a:latin typeface="Times New Roman"/>
                <a:cs typeface="Times New Roman"/>
              </a:rPr>
              <a:t>software,  deriving </a:t>
            </a:r>
            <a:r>
              <a:rPr lang="en-US" sz="1200" dirty="0">
                <a:latin typeface="Times New Roman"/>
                <a:cs typeface="Times New Roman"/>
              </a:rPr>
              <a:t>test </a:t>
            </a:r>
            <a:r>
              <a:rPr lang="en-US" sz="1200" spc="-5" dirty="0">
                <a:latin typeface="Times New Roman"/>
                <a:cs typeface="Times New Roman"/>
              </a:rPr>
              <a:t>cases </a:t>
            </a:r>
            <a:r>
              <a:rPr lang="en-US" sz="1200" spc="10" dirty="0">
                <a:latin typeface="Times New Roman"/>
                <a:cs typeface="Times New Roman"/>
              </a:rPr>
              <a:t>by </a:t>
            </a:r>
            <a:r>
              <a:rPr lang="en-US" sz="1200" dirty="0">
                <a:latin typeface="Times New Roman"/>
                <a:cs typeface="Times New Roman"/>
              </a:rPr>
              <a:t>partitioning the input </a:t>
            </a:r>
            <a:r>
              <a:rPr lang="en-US" sz="1200" spc="-5" dirty="0">
                <a:latin typeface="Times New Roman"/>
                <a:cs typeface="Times New Roman"/>
              </a:rPr>
              <a:t>and </a:t>
            </a:r>
            <a:r>
              <a:rPr lang="en-US" sz="1200" dirty="0">
                <a:latin typeface="Times New Roman"/>
                <a:cs typeface="Times New Roman"/>
              </a:rPr>
              <a:t>output domain of a program in a  </a:t>
            </a:r>
            <a:r>
              <a:rPr lang="en-US" sz="1200" spc="-5" dirty="0">
                <a:latin typeface="Times New Roman"/>
                <a:cs typeface="Times New Roman"/>
              </a:rPr>
              <a:t>manner that </a:t>
            </a:r>
            <a:r>
              <a:rPr lang="en-US" sz="1200" dirty="0">
                <a:latin typeface="Times New Roman"/>
                <a:cs typeface="Times New Roman"/>
              </a:rPr>
              <a:t>provides </a:t>
            </a:r>
            <a:r>
              <a:rPr lang="en-US" sz="1200" spc="-5" dirty="0">
                <a:latin typeface="Times New Roman"/>
                <a:cs typeface="Times New Roman"/>
              </a:rPr>
              <a:t>thorough </a:t>
            </a:r>
            <a:r>
              <a:rPr lang="en-US" sz="1200" dirty="0">
                <a:latin typeface="Times New Roman"/>
                <a:cs typeface="Times New Roman"/>
              </a:rPr>
              <a:t>test</a:t>
            </a:r>
            <a:r>
              <a:rPr lang="en-US" sz="1200" spc="20" dirty="0">
                <a:latin typeface="Times New Roman"/>
                <a:cs typeface="Times New Roman"/>
              </a:rPr>
              <a:t> </a:t>
            </a:r>
            <a:r>
              <a:rPr lang="en-US" sz="1200" spc="-5" dirty="0">
                <a:latin typeface="Times New Roman"/>
                <a:cs typeface="Times New Roman"/>
              </a:rPr>
              <a:t>coverage.</a:t>
            </a:r>
            <a:endParaRPr lang="en-US" sz="1200" dirty="0">
              <a:latin typeface="Times New Roman"/>
              <a:cs typeface="Times New Roman"/>
            </a:endParaRPr>
          </a:p>
          <a:p>
            <a:pPr marL="12700" marR="7620" indent="456565" algn="just">
              <a:lnSpc>
                <a:spcPct val="102499"/>
              </a:lnSpc>
              <a:spcBef>
                <a:spcPts val="830"/>
              </a:spcBef>
            </a:pPr>
            <a:r>
              <a:rPr lang="en-US" sz="1200" b="1" spc="-5" dirty="0">
                <a:latin typeface="Times New Roman"/>
                <a:cs typeface="Times New Roman"/>
              </a:rPr>
              <a:t>Equivalence partitioning </a:t>
            </a:r>
            <a:r>
              <a:rPr lang="en-US" sz="1200" b="1" spc="-5" dirty="0" smtClean="0">
                <a:latin typeface="Times New Roman"/>
                <a:cs typeface="Times New Roman"/>
              </a:rPr>
              <a:t>divides </a:t>
            </a:r>
            <a:r>
              <a:rPr lang="en-US" sz="1200" b="1" dirty="0" smtClean="0">
                <a:latin typeface="Times New Roman"/>
                <a:cs typeface="Times New Roman"/>
              </a:rPr>
              <a:t>the input domain into </a:t>
            </a:r>
            <a:r>
              <a:rPr lang="en-US" sz="1200" b="1" spc="-5" dirty="0" smtClean="0">
                <a:latin typeface="Times New Roman"/>
                <a:cs typeface="Times New Roman"/>
              </a:rPr>
              <a:t>classes </a:t>
            </a:r>
            <a:r>
              <a:rPr lang="en-US" sz="1200" b="1" dirty="0" smtClean="0">
                <a:latin typeface="Times New Roman"/>
                <a:cs typeface="Times New Roman"/>
              </a:rPr>
              <a:t>of </a:t>
            </a:r>
            <a:r>
              <a:rPr lang="en-US" sz="1200" b="1" spc="-5" dirty="0" smtClean="0">
                <a:latin typeface="Times New Roman"/>
                <a:cs typeface="Times New Roman"/>
              </a:rPr>
              <a:t>data </a:t>
            </a:r>
            <a:r>
              <a:rPr lang="en-US" sz="1200" dirty="0" smtClean="0">
                <a:latin typeface="Times New Roman"/>
                <a:cs typeface="Times New Roman"/>
              </a:rPr>
              <a:t>that </a:t>
            </a:r>
            <a:r>
              <a:rPr lang="en-US" sz="1200" spc="-5" dirty="0">
                <a:latin typeface="Times New Roman"/>
                <a:cs typeface="Times New Roman"/>
              </a:rPr>
              <a:t>are </a:t>
            </a:r>
            <a:r>
              <a:rPr lang="en-US" sz="1200" dirty="0">
                <a:latin typeface="Times New Roman"/>
                <a:cs typeface="Times New Roman"/>
              </a:rPr>
              <a:t>likely to  </a:t>
            </a:r>
            <a:r>
              <a:rPr lang="en-US" sz="1200" spc="-5" dirty="0">
                <a:latin typeface="Times New Roman"/>
                <a:cs typeface="Times New Roman"/>
              </a:rPr>
              <a:t>exercise </a:t>
            </a:r>
            <a:r>
              <a:rPr lang="en-US" sz="1200" dirty="0">
                <a:latin typeface="Times New Roman"/>
                <a:cs typeface="Times New Roman"/>
              </a:rPr>
              <a:t>a specific software</a:t>
            </a:r>
            <a:r>
              <a:rPr lang="en-US" sz="1200" spc="-25" dirty="0">
                <a:latin typeface="Times New Roman"/>
                <a:cs typeface="Times New Roman"/>
              </a:rPr>
              <a:t> </a:t>
            </a:r>
            <a:r>
              <a:rPr lang="en-US" sz="1200" dirty="0">
                <a:latin typeface="Times New Roman"/>
                <a:cs typeface="Times New Roman"/>
              </a:rPr>
              <a:t>function.</a:t>
            </a:r>
          </a:p>
          <a:p>
            <a:pPr marL="12700" marR="5080" indent="456565" algn="just">
              <a:lnSpc>
                <a:spcPct val="102499"/>
              </a:lnSpc>
              <a:spcBef>
                <a:spcPts val="830"/>
              </a:spcBef>
            </a:pPr>
            <a:r>
              <a:rPr lang="en-US" sz="1200" b="1" spc="-5" dirty="0">
                <a:latin typeface="Times New Roman"/>
                <a:cs typeface="Times New Roman"/>
              </a:rPr>
              <a:t>Boundary value analysis </a:t>
            </a:r>
            <a:r>
              <a:rPr lang="en-US" sz="1200" spc="-5" dirty="0">
                <a:latin typeface="Times New Roman"/>
                <a:cs typeface="Times New Roman"/>
              </a:rPr>
              <a:t>probes </a:t>
            </a:r>
            <a:r>
              <a:rPr lang="en-US" sz="1200" dirty="0">
                <a:latin typeface="Times New Roman"/>
                <a:cs typeface="Times New Roman"/>
              </a:rPr>
              <a:t>the </a:t>
            </a:r>
            <a:r>
              <a:rPr lang="en-US" sz="1200" spc="-5" dirty="0">
                <a:latin typeface="Times New Roman"/>
                <a:cs typeface="Times New Roman"/>
              </a:rPr>
              <a:t>program’s </a:t>
            </a:r>
            <a:r>
              <a:rPr lang="en-US" sz="1200" dirty="0">
                <a:latin typeface="Times New Roman"/>
                <a:cs typeface="Times New Roman"/>
              </a:rPr>
              <a:t>ability to </a:t>
            </a:r>
            <a:r>
              <a:rPr lang="en-US" sz="1200" spc="-5" dirty="0">
                <a:latin typeface="Times New Roman"/>
                <a:cs typeface="Times New Roman"/>
              </a:rPr>
              <a:t>handle </a:t>
            </a:r>
            <a:r>
              <a:rPr lang="en-US" sz="1200" dirty="0">
                <a:latin typeface="Times New Roman"/>
                <a:cs typeface="Times New Roman"/>
              </a:rPr>
              <a:t>data at the limits of  </a:t>
            </a:r>
            <a:r>
              <a:rPr lang="en-US" sz="1200" spc="-5" dirty="0">
                <a:latin typeface="Times New Roman"/>
                <a:cs typeface="Times New Roman"/>
              </a:rPr>
              <a:t>acceptability.</a:t>
            </a:r>
            <a:endParaRPr lang="en-US" sz="1200" dirty="0">
              <a:latin typeface="Times New Roman"/>
              <a:cs typeface="Times New Roman"/>
            </a:endParaRPr>
          </a:p>
          <a:p>
            <a:pPr marL="12700" marR="8890" indent="456565" algn="just">
              <a:lnSpc>
                <a:spcPct val="102499"/>
              </a:lnSpc>
              <a:spcBef>
                <a:spcPts val="825"/>
              </a:spcBef>
            </a:pPr>
            <a:r>
              <a:rPr lang="en-US" sz="1200" b="1" spc="-5" dirty="0" smtClean="0">
                <a:latin typeface="Times New Roman"/>
                <a:cs typeface="Times New Roman"/>
              </a:rPr>
              <a:t>Orthogonal </a:t>
            </a:r>
            <a:r>
              <a:rPr lang="en-US" sz="1200" b="1" spc="-5" dirty="0">
                <a:latin typeface="Times New Roman"/>
                <a:cs typeface="Times New Roman"/>
              </a:rPr>
              <a:t>array </a:t>
            </a:r>
            <a:r>
              <a:rPr lang="en-US" sz="1200" b="1" dirty="0">
                <a:latin typeface="Times New Roman"/>
                <a:cs typeface="Times New Roman"/>
              </a:rPr>
              <a:t>testing</a:t>
            </a:r>
            <a:r>
              <a:rPr lang="en-US" sz="1200" dirty="0">
                <a:latin typeface="Times New Roman"/>
                <a:cs typeface="Times New Roman"/>
              </a:rPr>
              <a:t> </a:t>
            </a:r>
            <a:r>
              <a:rPr lang="en-US" sz="1200" spc="-5" dirty="0">
                <a:latin typeface="Times New Roman"/>
                <a:cs typeface="Times New Roman"/>
              </a:rPr>
              <a:t>provides an efficient, systematic </a:t>
            </a:r>
            <a:r>
              <a:rPr lang="en-US" sz="1200" dirty="0">
                <a:latin typeface="Times New Roman"/>
                <a:cs typeface="Times New Roman"/>
              </a:rPr>
              <a:t>method for testing </a:t>
            </a:r>
            <a:r>
              <a:rPr lang="en-US" sz="1200" spc="-5" dirty="0">
                <a:latin typeface="Times New Roman"/>
                <a:cs typeface="Times New Roman"/>
              </a:rPr>
              <a:t>systems  with </a:t>
            </a:r>
            <a:r>
              <a:rPr lang="en-US" sz="1200" dirty="0">
                <a:latin typeface="Times New Roman"/>
                <a:cs typeface="Times New Roman"/>
              </a:rPr>
              <a:t>small </a:t>
            </a:r>
            <a:r>
              <a:rPr lang="en-US" sz="1200" spc="-5" dirty="0">
                <a:latin typeface="Times New Roman"/>
                <a:cs typeface="Times New Roman"/>
              </a:rPr>
              <a:t>numbers </a:t>
            </a:r>
            <a:r>
              <a:rPr lang="en-US" sz="1200" dirty="0">
                <a:latin typeface="Times New Roman"/>
                <a:cs typeface="Times New Roman"/>
              </a:rPr>
              <a:t>of input</a:t>
            </a:r>
            <a:r>
              <a:rPr lang="en-US" sz="1200" spc="-5" dirty="0">
                <a:latin typeface="Times New Roman"/>
                <a:cs typeface="Times New Roman"/>
              </a:rPr>
              <a:t> parameters.</a:t>
            </a:r>
            <a:endParaRPr lang="en-US" sz="1200" dirty="0">
              <a:latin typeface="Times New Roman"/>
              <a:cs typeface="Times New Roman"/>
            </a:endParaRPr>
          </a:p>
          <a:p>
            <a:pPr marL="12700" marR="6985" indent="494665" algn="just">
              <a:lnSpc>
                <a:spcPct val="102699"/>
              </a:lnSpc>
              <a:spcBef>
                <a:spcPts val="825"/>
              </a:spcBef>
            </a:pPr>
            <a:r>
              <a:rPr lang="en-US" sz="1200" b="1" spc="-5" dirty="0">
                <a:latin typeface="Times New Roman"/>
                <a:cs typeface="Times New Roman"/>
              </a:rPr>
              <a:t>Model-based testing </a:t>
            </a:r>
            <a:r>
              <a:rPr lang="en-US" sz="1200" dirty="0">
                <a:latin typeface="Times New Roman"/>
                <a:cs typeface="Times New Roman"/>
              </a:rPr>
              <a:t>uses elements of the requirements model to test the </a:t>
            </a:r>
            <a:r>
              <a:rPr lang="en-US" sz="1200" spc="-5" dirty="0">
                <a:latin typeface="Times New Roman"/>
                <a:cs typeface="Times New Roman"/>
              </a:rPr>
              <a:t>behavior </a:t>
            </a:r>
            <a:r>
              <a:rPr lang="en-US" sz="1200" spc="5" dirty="0">
                <a:latin typeface="Times New Roman"/>
                <a:cs typeface="Times New Roman"/>
              </a:rPr>
              <a:t>of </a:t>
            </a:r>
            <a:r>
              <a:rPr lang="en-US" sz="1200" spc="-5" dirty="0">
                <a:latin typeface="Times New Roman"/>
                <a:cs typeface="Times New Roman"/>
              </a:rPr>
              <a:t>an  application.</a:t>
            </a:r>
            <a:endParaRPr lang="en-US" sz="1200" dirty="0">
              <a:latin typeface="Times New Roman"/>
              <a:cs typeface="Times New Roman"/>
            </a:endParaRPr>
          </a:p>
          <a:p>
            <a:pPr marL="469265" algn="just">
              <a:lnSpc>
                <a:spcPct val="100000"/>
              </a:lnSpc>
              <a:spcBef>
                <a:spcPts val="875"/>
              </a:spcBef>
            </a:pPr>
            <a:r>
              <a:rPr lang="en-US" sz="1200" b="1" u="heavy" dirty="0" smtClean="0">
                <a:uFill>
                  <a:solidFill>
                    <a:srgbClr val="000000"/>
                  </a:solidFill>
                </a:uFill>
                <a:latin typeface="Times New Roman"/>
                <a:cs typeface="Times New Roman"/>
              </a:rPr>
              <a:t>4.1 </a:t>
            </a:r>
            <a:r>
              <a:rPr lang="en-US" sz="1200" b="1" u="heavy" spc="-5" dirty="0">
                <a:uFill>
                  <a:solidFill>
                    <a:srgbClr val="000000"/>
                  </a:solidFill>
                </a:uFill>
                <a:latin typeface="Times New Roman"/>
                <a:cs typeface="Times New Roman"/>
              </a:rPr>
              <a:t>Graph-Based Testing</a:t>
            </a:r>
            <a:r>
              <a:rPr lang="en-US" sz="1200" b="1" u="heavy" dirty="0">
                <a:uFill>
                  <a:solidFill>
                    <a:srgbClr val="000000"/>
                  </a:solidFill>
                </a:uFill>
                <a:latin typeface="Times New Roman"/>
                <a:cs typeface="Times New Roman"/>
              </a:rPr>
              <a:t> </a:t>
            </a:r>
            <a:r>
              <a:rPr lang="en-US" sz="1200" b="1" u="heavy" spc="-5" dirty="0">
                <a:uFill>
                  <a:solidFill>
                    <a:srgbClr val="000000"/>
                  </a:solidFill>
                </a:uFill>
                <a:latin typeface="Times New Roman"/>
                <a:cs typeface="Times New Roman"/>
              </a:rPr>
              <a:t>Methods</a:t>
            </a:r>
            <a:endParaRPr lang="en-US" sz="1200" dirty="0">
              <a:latin typeface="Times New Roman"/>
              <a:cs typeface="Times New Roman"/>
            </a:endParaRPr>
          </a:p>
          <a:p>
            <a:pPr marL="12700" marR="6350" indent="913765" algn="just">
              <a:lnSpc>
                <a:spcPct val="103299"/>
              </a:lnSpc>
              <a:spcBef>
                <a:spcPts val="780"/>
              </a:spcBef>
            </a:pPr>
            <a:r>
              <a:rPr lang="en-US" sz="1200" b="1" dirty="0">
                <a:latin typeface="Times New Roman"/>
                <a:cs typeface="Times New Roman"/>
              </a:rPr>
              <a:t>The</a:t>
            </a:r>
            <a:r>
              <a:rPr lang="en-US" sz="1200" b="1" spc="-30" dirty="0">
                <a:latin typeface="Times New Roman"/>
                <a:cs typeface="Times New Roman"/>
              </a:rPr>
              <a:t> </a:t>
            </a:r>
            <a:r>
              <a:rPr lang="en-US" sz="1200" b="1" spc="-5" dirty="0">
                <a:latin typeface="Times New Roman"/>
                <a:cs typeface="Times New Roman"/>
              </a:rPr>
              <a:t>first</a:t>
            </a:r>
            <a:r>
              <a:rPr lang="en-US" sz="1200" b="1" spc="-20" dirty="0">
                <a:latin typeface="Times New Roman"/>
                <a:cs typeface="Times New Roman"/>
              </a:rPr>
              <a:t> </a:t>
            </a:r>
            <a:r>
              <a:rPr lang="en-US" sz="1200" b="1" dirty="0">
                <a:latin typeface="Times New Roman"/>
                <a:cs typeface="Times New Roman"/>
              </a:rPr>
              <a:t>step</a:t>
            </a:r>
            <a:r>
              <a:rPr lang="en-US" sz="1200" b="1" spc="-25" dirty="0">
                <a:latin typeface="Times New Roman"/>
                <a:cs typeface="Times New Roman"/>
              </a:rPr>
              <a:t> </a:t>
            </a:r>
            <a:r>
              <a:rPr lang="en-US" sz="1200" dirty="0">
                <a:latin typeface="Times New Roman"/>
                <a:cs typeface="Times New Roman"/>
              </a:rPr>
              <a:t>in</a:t>
            </a:r>
            <a:r>
              <a:rPr lang="en-US" sz="1200" spc="-20" dirty="0">
                <a:latin typeface="Times New Roman"/>
                <a:cs typeface="Times New Roman"/>
              </a:rPr>
              <a:t> </a:t>
            </a:r>
            <a:r>
              <a:rPr lang="en-US" sz="1200" spc="-5" dirty="0">
                <a:latin typeface="Times New Roman"/>
                <a:cs typeface="Times New Roman"/>
              </a:rPr>
              <a:t>black-box</a:t>
            </a:r>
            <a:r>
              <a:rPr lang="en-US" sz="1200" spc="-10" dirty="0">
                <a:latin typeface="Times New Roman"/>
                <a:cs typeface="Times New Roman"/>
              </a:rPr>
              <a:t> </a:t>
            </a:r>
            <a:r>
              <a:rPr lang="en-US" sz="1200" dirty="0">
                <a:latin typeface="Times New Roman"/>
                <a:cs typeface="Times New Roman"/>
              </a:rPr>
              <a:t>testing</a:t>
            </a:r>
            <a:r>
              <a:rPr lang="en-US" sz="1200" spc="-30" dirty="0">
                <a:latin typeface="Times New Roman"/>
                <a:cs typeface="Times New Roman"/>
              </a:rPr>
              <a:t> </a:t>
            </a:r>
            <a:r>
              <a:rPr lang="en-US" sz="1200" spc="-5" dirty="0">
                <a:latin typeface="Times New Roman"/>
                <a:cs typeface="Times New Roman"/>
              </a:rPr>
              <a:t>is</a:t>
            </a:r>
            <a:r>
              <a:rPr lang="en-US" sz="1200" spc="-25" dirty="0">
                <a:latin typeface="Times New Roman"/>
                <a:cs typeface="Times New Roman"/>
              </a:rPr>
              <a:t> </a:t>
            </a:r>
            <a:r>
              <a:rPr lang="en-US" sz="1200" b="1" dirty="0">
                <a:latin typeface="Times New Roman"/>
                <a:cs typeface="Times New Roman"/>
              </a:rPr>
              <a:t>to</a:t>
            </a:r>
            <a:r>
              <a:rPr lang="en-US" sz="1200" b="1" spc="-20" dirty="0">
                <a:latin typeface="Times New Roman"/>
                <a:cs typeface="Times New Roman"/>
              </a:rPr>
              <a:t> </a:t>
            </a:r>
            <a:r>
              <a:rPr lang="en-US" sz="1200" b="1" spc="-5" dirty="0">
                <a:latin typeface="Times New Roman"/>
                <a:cs typeface="Times New Roman"/>
              </a:rPr>
              <a:t>understand</a:t>
            </a:r>
            <a:r>
              <a:rPr lang="en-US" sz="1200" b="1" spc="-20" dirty="0">
                <a:latin typeface="Times New Roman"/>
                <a:cs typeface="Times New Roman"/>
              </a:rPr>
              <a:t> </a:t>
            </a:r>
            <a:r>
              <a:rPr lang="en-US" sz="1200" b="1" dirty="0">
                <a:latin typeface="Times New Roman"/>
                <a:cs typeface="Times New Roman"/>
              </a:rPr>
              <a:t>the</a:t>
            </a:r>
            <a:r>
              <a:rPr lang="en-US" sz="1200" b="1" spc="-25" dirty="0">
                <a:latin typeface="Times New Roman"/>
                <a:cs typeface="Times New Roman"/>
              </a:rPr>
              <a:t> </a:t>
            </a:r>
            <a:r>
              <a:rPr lang="en-US" sz="1200" b="1" spc="-5" dirty="0">
                <a:latin typeface="Times New Roman"/>
                <a:cs typeface="Times New Roman"/>
              </a:rPr>
              <a:t>objects</a:t>
            </a:r>
            <a:r>
              <a:rPr lang="en-US" sz="1200" b="1" spc="-20" dirty="0">
                <a:latin typeface="Times New Roman"/>
                <a:cs typeface="Times New Roman"/>
              </a:rPr>
              <a:t> </a:t>
            </a:r>
            <a:r>
              <a:rPr lang="en-US" sz="1200" b="1" dirty="0" smtClean="0">
                <a:latin typeface="Times New Roman"/>
                <a:cs typeface="Times New Roman"/>
              </a:rPr>
              <a:t>that</a:t>
            </a:r>
            <a:r>
              <a:rPr lang="en-US" sz="1200" b="1" spc="-25" dirty="0" smtClean="0">
                <a:latin typeface="Times New Roman"/>
                <a:cs typeface="Times New Roman"/>
              </a:rPr>
              <a:t> </a:t>
            </a:r>
            <a:r>
              <a:rPr lang="en-US" sz="1200" b="1" dirty="0">
                <a:latin typeface="Times New Roman"/>
                <a:cs typeface="Times New Roman"/>
              </a:rPr>
              <a:t>are</a:t>
            </a:r>
            <a:r>
              <a:rPr lang="en-US" sz="1200" b="1" spc="-25" dirty="0">
                <a:latin typeface="Times New Roman"/>
                <a:cs typeface="Times New Roman"/>
              </a:rPr>
              <a:t> </a:t>
            </a:r>
            <a:r>
              <a:rPr lang="en-US" sz="1200" b="1" spc="-5" dirty="0">
                <a:latin typeface="Times New Roman"/>
                <a:cs typeface="Times New Roman"/>
              </a:rPr>
              <a:t>modeled</a:t>
            </a:r>
            <a:r>
              <a:rPr lang="en-US" sz="1200" b="1" spc="-20" dirty="0">
                <a:latin typeface="Times New Roman"/>
                <a:cs typeface="Times New Roman"/>
              </a:rPr>
              <a:t> </a:t>
            </a:r>
            <a:r>
              <a:rPr lang="en-US" sz="1200" b="1" dirty="0">
                <a:latin typeface="Times New Roman"/>
                <a:cs typeface="Times New Roman"/>
              </a:rPr>
              <a:t>in  </a:t>
            </a:r>
            <a:r>
              <a:rPr lang="en-US" sz="1200" b="1" spc="-5" dirty="0">
                <a:latin typeface="Times New Roman"/>
                <a:cs typeface="Times New Roman"/>
              </a:rPr>
              <a:t>software and </a:t>
            </a:r>
            <a:r>
              <a:rPr lang="en-US" sz="1200" dirty="0">
                <a:latin typeface="Times New Roman"/>
                <a:cs typeface="Times New Roman"/>
              </a:rPr>
              <a:t>the </a:t>
            </a:r>
            <a:r>
              <a:rPr lang="en-US" sz="1200" b="1" dirty="0">
                <a:latin typeface="Times New Roman"/>
                <a:cs typeface="Times New Roman"/>
              </a:rPr>
              <a:t>relationships that </a:t>
            </a:r>
            <a:r>
              <a:rPr lang="en-US" sz="1200" b="1" spc="-5" dirty="0">
                <a:latin typeface="Times New Roman"/>
                <a:cs typeface="Times New Roman"/>
              </a:rPr>
              <a:t>connect </a:t>
            </a:r>
            <a:r>
              <a:rPr lang="en-US" sz="1200" b="1" dirty="0">
                <a:latin typeface="Times New Roman"/>
                <a:cs typeface="Times New Roman"/>
              </a:rPr>
              <a:t>these </a:t>
            </a:r>
            <a:r>
              <a:rPr lang="en-US" sz="1200" b="1" spc="-5" dirty="0">
                <a:latin typeface="Times New Roman"/>
                <a:cs typeface="Times New Roman"/>
              </a:rPr>
              <a:t>objects</a:t>
            </a:r>
            <a:r>
              <a:rPr lang="en-US" sz="1200" spc="-5" dirty="0">
                <a:latin typeface="Times New Roman"/>
                <a:cs typeface="Times New Roman"/>
              </a:rPr>
              <a:t>. Once </a:t>
            </a:r>
            <a:r>
              <a:rPr lang="en-US" sz="1200" dirty="0">
                <a:latin typeface="Times New Roman"/>
                <a:cs typeface="Times New Roman"/>
              </a:rPr>
              <a:t>this </a:t>
            </a:r>
            <a:r>
              <a:rPr lang="en-US" sz="1200" spc="-5" dirty="0">
                <a:latin typeface="Times New Roman"/>
                <a:cs typeface="Times New Roman"/>
              </a:rPr>
              <a:t>has </a:t>
            </a:r>
            <a:r>
              <a:rPr lang="en-US" sz="1200" dirty="0">
                <a:latin typeface="Times New Roman"/>
                <a:cs typeface="Times New Roman"/>
              </a:rPr>
              <a:t>been </a:t>
            </a:r>
            <a:r>
              <a:rPr lang="en-US" sz="1200" spc="-5" dirty="0">
                <a:latin typeface="Times New Roman"/>
                <a:cs typeface="Times New Roman"/>
              </a:rPr>
              <a:t>accomplished, </a:t>
            </a:r>
            <a:r>
              <a:rPr lang="en-US" sz="1200" b="1" dirty="0">
                <a:latin typeface="Times New Roman"/>
                <a:cs typeface="Times New Roman"/>
              </a:rPr>
              <a:t>the  next </a:t>
            </a:r>
            <a:r>
              <a:rPr lang="en-US" sz="1200" b="1" spc="-5" dirty="0">
                <a:latin typeface="Times New Roman"/>
                <a:cs typeface="Times New Roman"/>
              </a:rPr>
              <a:t>step </a:t>
            </a:r>
            <a:r>
              <a:rPr lang="en-US" sz="1200" b="1" dirty="0">
                <a:latin typeface="Times New Roman"/>
                <a:cs typeface="Times New Roman"/>
              </a:rPr>
              <a:t>is to </a:t>
            </a:r>
            <a:r>
              <a:rPr lang="en-US" sz="1200" b="1" spc="-5" dirty="0">
                <a:latin typeface="Times New Roman"/>
                <a:cs typeface="Times New Roman"/>
              </a:rPr>
              <a:t>define </a:t>
            </a:r>
            <a:r>
              <a:rPr lang="en-US" sz="1200" b="1" dirty="0">
                <a:latin typeface="Times New Roman"/>
                <a:cs typeface="Times New Roman"/>
              </a:rPr>
              <a:t>a </a:t>
            </a:r>
            <a:r>
              <a:rPr lang="en-US" sz="1200" b="1" spc="-10" dirty="0">
                <a:latin typeface="Times New Roman"/>
                <a:cs typeface="Times New Roman"/>
              </a:rPr>
              <a:t>series </a:t>
            </a:r>
            <a:r>
              <a:rPr lang="en-US" sz="1200" b="1" dirty="0">
                <a:latin typeface="Times New Roman"/>
                <a:cs typeface="Times New Roman"/>
              </a:rPr>
              <a:t>of tests that verify “all </a:t>
            </a:r>
            <a:r>
              <a:rPr lang="en-US" sz="1200" b="1" spc="-5" dirty="0">
                <a:latin typeface="Times New Roman"/>
                <a:cs typeface="Times New Roman"/>
              </a:rPr>
              <a:t>objects have </a:t>
            </a:r>
            <a:r>
              <a:rPr lang="en-US" sz="1200" b="1" dirty="0">
                <a:latin typeface="Times New Roman"/>
                <a:cs typeface="Times New Roman"/>
              </a:rPr>
              <a:t>the </a:t>
            </a:r>
            <a:r>
              <a:rPr lang="en-US" sz="1200" b="1" spc="-5" dirty="0">
                <a:latin typeface="Times New Roman"/>
                <a:cs typeface="Times New Roman"/>
              </a:rPr>
              <a:t>expected relationship </a:t>
            </a:r>
            <a:r>
              <a:rPr lang="en-US" sz="1200" b="1" dirty="0">
                <a:latin typeface="Times New Roman"/>
                <a:cs typeface="Times New Roman"/>
              </a:rPr>
              <a:t>to one  </a:t>
            </a:r>
            <a:r>
              <a:rPr lang="en-US" sz="1200" b="1" spc="-5" dirty="0">
                <a:latin typeface="Times New Roman"/>
                <a:cs typeface="Times New Roman"/>
              </a:rPr>
              <a:t>another” </a:t>
            </a:r>
            <a:r>
              <a:rPr lang="en-US" sz="1200" dirty="0">
                <a:latin typeface="Times New Roman"/>
                <a:cs typeface="Times New Roman"/>
              </a:rPr>
              <a:t>. </a:t>
            </a:r>
            <a:r>
              <a:rPr lang="en-US" sz="1200" spc="-5" dirty="0">
                <a:latin typeface="Times New Roman"/>
                <a:cs typeface="Times New Roman"/>
              </a:rPr>
              <a:t>Stated </a:t>
            </a:r>
            <a:r>
              <a:rPr lang="en-US" sz="1200" dirty="0">
                <a:latin typeface="Times New Roman"/>
                <a:cs typeface="Times New Roman"/>
              </a:rPr>
              <a:t>in another </a:t>
            </a:r>
            <a:r>
              <a:rPr lang="en-US" sz="1200" spc="-5" dirty="0">
                <a:latin typeface="Times New Roman"/>
                <a:cs typeface="Times New Roman"/>
              </a:rPr>
              <a:t>way, </a:t>
            </a:r>
            <a:r>
              <a:rPr lang="en-US" sz="1200" dirty="0">
                <a:latin typeface="Times New Roman"/>
                <a:cs typeface="Times New Roman"/>
              </a:rPr>
              <a:t>software testing </a:t>
            </a:r>
            <a:r>
              <a:rPr lang="en-US" sz="1200" spc="-5" dirty="0">
                <a:latin typeface="Times New Roman"/>
                <a:cs typeface="Times New Roman"/>
              </a:rPr>
              <a:t>begins </a:t>
            </a:r>
            <a:r>
              <a:rPr lang="en-US" sz="1200" spc="10" dirty="0">
                <a:latin typeface="Times New Roman"/>
                <a:cs typeface="Times New Roman"/>
              </a:rPr>
              <a:t>by </a:t>
            </a:r>
            <a:r>
              <a:rPr lang="en-US" sz="1200" spc="-5" dirty="0">
                <a:latin typeface="Times New Roman"/>
                <a:cs typeface="Times New Roman"/>
              </a:rPr>
              <a:t>creating </a:t>
            </a:r>
            <a:r>
              <a:rPr lang="en-US" sz="1200" dirty="0">
                <a:latin typeface="Times New Roman"/>
                <a:cs typeface="Times New Roman"/>
              </a:rPr>
              <a:t>a </a:t>
            </a:r>
            <a:r>
              <a:rPr lang="en-US" sz="1200" spc="-5" dirty="0">
                <a:latin typeface="Times New Roman"/>
                <a:cs typeface="Times New Roman"/>
              </a:rPr>
              <a:t>graph </a:t>
            </a:r>
            <a:r>
              <a:rPr lang="en-US" sz="1200" dirty="0">
                <a:latin typeface="Times New Roman"/>
                <a:cs typeface="Times New Roman"/>
              </a:rPr>
              <a:t>of </a:t>
            </a:r>
            <a:r>
              <a:rPr lang="en-US" sz="1200" spc="-5" dirty="0">
                <a:latin typeface="Times New Roman"/>
                <a:cs typeface="Times New Roman"/>
              </a:rPr>
              <a:t>important objects  and </a:t>
            </a:r>
            <a:r>
              <a:rPr lang="en-US" sz="1200" dirty="0">
                <a:latin typeface="Times New Roman"/>
                <a:cs typeface="Times New Roman"/>
              </a:rPr>
              <a:t>their </a:t>
            </a:r>
            <a:r>
              <a:rPr lang="en-US" sz="1200" spc="-5" dirty="0">
                <a:latin typeface="Times New Roman"/>
                <a:cs typeface="Times New Roman"/>
              </a:rPr>
              <a:t>relationships </a:t>
            </a:r>
            <a:r>
              <a:rPr lang="en-US" sz="1200" dirty="0">
                <a:latin typeface="Times New Roman"/>
                <a:cs typeface="Times New Roman"/>
              </a:rPr>
              <a:t>and then </a:t>
            </a:r>
            <a:r>
              <a:rPr lang="en-US" sz="1200" spc="-5" dirty="0">
                <a:latin typeface="Times New Roman"/>
                <a:cs typeface="Times New Roman"/>
              </a:rPr>
              <a:t>devising </a:t>
            </a:r>
            <a:r>
              <a:rPr lang="en-US" sz="1200" dirty="0">
                <a:latin typeface="Times New Roman"/>
                <a:cs typeface="Times New Roman"/>
              </a:rPr>
              <a:t>a </a:t>
            </a:r>
            <a:r>
              <a:rPr lang="en-US" sz="1200" spc="-5" dirty="0">
                <a:latin typeface="Times New Roman"/>
                <a:cs typeface="Times New Roman"/>
              </a:rPr>
              <a:t>series </a:t>
            </a:r>
            <a:r>
              <a:rPr lang="en-US" sz="1200" dirty="0">
                <a:latin typeface="Times New Roman"/>
                <a:cs typeface="Times New Roman"/>
              </a:rPr>
              <a:t>of </a:t>
            </a:r>
            <a:r>
              <a:rPr lang="en-US" sz="1200" spc="-5" dirty="0">
                <a:latin typeface="Times New Roman"/>
                <a:cs typeface="Times New Roman"/>
              </a:rPr>
              <a:t>tests </a:t>
            </a:r>
            <a:r>
              <a:rPr lang="en-US" sz="1200" dirty="0">
                <a:latin typeface="Times New Roman"/>
                <a:cs typeface="Times New Roman"/>
              </a:rPr>
              <a:t>that </a:t>
            </a:r>
            <a:r>
              <a:rPr lang="en-US" sz="1200" spc="-5" dirty="0">
                <a:latin typeface="Times New Roman"/>
                <a:cs typeface="Times New Roman"/>
              </a:rPr>
              <a:t>will cover </a:t>
            </a:r>
            <a:r>
              <a:rPr lang="en-US" sz="1200" dirty="0">
                <a:latin typeface="Times New Roman"/>
                <a:cs typeface="Times New Roman"/>
              </a:rPr>
              <a:t>the </a:t>
            </a:r>
            <a:r>
              <a:rPr lang="en-US" sz="1200" spc="-5" dirty="0">
                <a:latin typeface="Times New Roman"/>
                <a:cs typeface="Times New Roman"/>
              </a:rPr>
              <a:t>graph so </a:t>
            </a:r>
            <a:r>
              <a:rPr lang="en-US" sz="1200" dirty="0">
                <a:latin typeface="Times New Roman"/>
                <a:cs typeface="Times New Roman"/>
              </a:rPr>
              <a:t>that </a:t>
            </a:r>
            <a:r>
              <a:rPr lang="en-US" sz="1200" spc="-5" dirty="0">
                <a:latin typeface="Times New Roman"/>
                <a:cs typeface="Times New Roman"/>
              </a:rPr>
              <a:t>each  object </a:t>
            </a:r>
            <a:r>
              <a:rPr lang="en-US" sz="1200" dirty="0">
                <a:latin typeface="Times New Roman"/>
                <a:cs typeface="Times New Roman"/>
              </a:rPr>
              <a:t>and </a:t>
            </a:r>
            <a:r>
              <a:rPr lang="en-US" sz="1200" spc="-5" dirty="0">
                <a:latin typeface="Times New Roman"/>
                <a:cs typeface="Times New Roman"/>
              </a:rPr>
              <a:t>relationship is exercised and errors are</a:t>
            </a:r>
            <a:r>
              <a:rPr lang="en-US" sz="1200" spc="45" dirty="0">
                <a:latin typeface="Times New Roman"/>
                <a:cs typeface="Times New Roman"/>
              </a:rPr>
              <a:t> </a:t>
            </a:r>
            <a:r>
              <a:rPr lang="en-US" sz="1200" spc="-5" dirty="0">
                <a:latin typeface="Times New Roman"/>
                <a:cs typeface="Times New Roman"/>
              </a:rPr>
              <a:t>uncovered</a:t>
            </a:r>
            <a:r>
              <a:rPr lang="en-US" sz="1200" spc="-5" dirty="0" smtClean="0">
                <a:latin typeface="Times New Roman"/>
                <a:cs typeface="Times New Roman"/>
              </a:rPr>
              <a:t>.</a:t>
            </a:r>
          </a:p>
          <a:p>
            <a:pPr marL="12700" marR="6350" indent="913765" algn="just">
              <a:lnSpc>
                <a:spcPct val="103299"/>
              </a:lnSpc>
              <a:spcBef>
                <a:spcPts val="780"/>
              </a:spcBef>
            </a:pPr>
            <a:endParaRPr lang="en-US" sz="1200" dirty="0">
              <a:latin typeface="Times New Roman"/>
              <a:cs typeface="Times New Roman"/>
            </a:endParaRPr>
          </a:p>
          <a:p>
            <a:pPr algn="just"/>
            <a:endParaRPr lang="en-US" sz="1200" dirty="0"/>
          </a:p>
        </p:txBody>
      </p:sp>
      <p:sp>
        <p:nvSpPr>
          <p:cNvPr id="4" name="object 6"/>
          <p:cNvSpPr/>
          <p:nvPr/>
        </p:nvSpPr>
        <p:spPr>
          <a:xfrm>
            <a:off x="1813560" y="5460082"/>
            <a:ext cx="5044288" cy="340867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9341254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4470401"/>
            <a:ext cx="6995160" cy="6638079"/>
          </a:xfrm>
        </p:spPr>
        <p:txBody>
          <a:bodyPr>
            <a:normAutofit/>
          </a:bodyPr>
          <a:lstStyle/>
          <a:p>
            <a:pPr marL="12700" marR="6985" indent="456565" algn="just">
              <a:lnSpc>
                <a:spcPct val="103299"/>
              </a:lnSpc>
              <a:spcBef>
                <a:spcPts val="50"/>
              </a:spcBef>
            </a:pPr>
            <a:r>
              <a:rPr lang="en-US" sz="1600" dirty="0">
                <a:latin typeface="Times New Roman"/>
                <a:cs typeface="Times New Roman"/>
              </a:rPr>
              <a:t>To </a:t>
            </a:r>
            <a:r>
              <a:rPr lang="en-US" sz="1600" spc="-5" dirty="0">
                <a:latin typeface="Times New Roman"/>
                <a:cs typeface="Times New Roman"/>
              </a:rPr>
              <a:t>accomplish </a:t>
            </a:r>
            <a:r>
              <a:rPr lang="en-US" sz="1600" dirty="0">
                <a:latin typeface="Times New Roman"/>
                <a:cs typeface="Times New Roman"/>
              </a:rPr>
              <a:t>these steps, </a:t>
            </a:r>
            <a:r>
              <a:rPr lang="en-US" sz="1600" spc="-10" dirty="0">
                <a:latin typeface="Times New Roman"/>
                <a:cs typeface="Times New Roman"/>
              </a:rPr>
              <a:t>you </a:t>
            </a:r>
            <a:r>
              <a:rPr lang="en-US" sz="1600" spc="-5" dirty="0">
                <a:latin typeface="Times New Roman"/>
                <a:cs typeface="Times New Roman"/>
              </a:rPr>
              <a:t>begin </a:t>
            </a:r>
            <a:r>
              <a:rPr lang="en-US" sz="1600" spc="10" dirty="0">
                <a:latin typeface="Times New Roman"/>
                <a:cs typeface="Times New Roman"/>
              </a:rPr>
              <a:t>by </a:t>
            </a:r>
            <a:r>
              <a:rPr lang="en-US" sz="1600" b="1" dirty="0">
                <a:latin typeface="Times New Roman"/>
                <a:cs typeface="Times New Roman"/>
              </a:rPr>
              <a:t>creating a grap</a:t>
            </a:r>
            <a:r>
              <a:rPr lang="en-US" sz="1600" dirty="0">
                <a:latin typeface="Times New Roman"/>
                <a:cs typeface="Times New Roman"/>
              </a:rPr>
              <a:t>h—a </a:t>
            </a:r>
            <a:r>
              <a:rPr lang="en-US" sz="1600" spc="-5" dirty="0">
                <a:latin typeface="Times New Roman"/>
                <a:cs typeface="Times New Roman"/>
              </a:rPr>
              <a:t>collection </a:t>
            </a:r>
            <a:r>
              <a:rPr lang="en-US" sz="1600" dirty="0">
                <a:latin typeface="Times New Roman"/>
                <a:cs typeface="Times New Roman"/>
              </a:rPr>
              <a:t>of </a:t>
            </a:r>
            <a:r>
              <a:rPr lang="en-US" sz="1600" spc="-5" dirty="0">
                <a:latin typeface="Times New Roman"/>
                <a:cs typeface="Times New Roman"/>
              </a:rPr>
              <a:t>nodes </a:t>
            </a:r>
            <a:r>
              <a:rPr lang="en-US" sz="1600" dirty="0">
                <a:latin typeface="Times New Roman"/>
                <a:cs typeface="Times New Roman"/>
              </a:rPr>
              <a:t>that  </a:t>
            </a:r>
            <a:r>
              <a:rPr lang="en-US" sz="1600" spc="-5" dirty="0">
                <a:latin typeface="Times New Roman"/>
                <a:cs typeface="Times New Roman"/>
              </a:rPr>
              <a:t>represent</a:t>
            </a:r>
            <a:r>
              <a:rPr lang="en-US" sz="1600" spc="-45" dirty="0">
                <a:latin typeface="Times New Roman"/>
                <a:cs typeface="Times New Roman"/>
              </a:rPr>
              <a:t> </a:t>
            </a:r>
            <a:r>
              <a:rPr lang="en-US" sz="1600" spc="-5" dirty="0">
                <a:latin typeface="Times New Roman"/>
                <a:cs typeface="Times New Roman"/>
              </a:rPr>
              <a:t>objects,</a:t>
            </a:r>
            <a:r>
              <a:rPr lang="en-US" sz="1600" spc="-35" dirty="0">
                <a:latin typeface="Times New Roman"/>
                <a:cs typeface="Times New Roman"/>
              </a:rPr>
              <a:t> </a:t>
            </a:r>
            <a:r>
              <a:rPr lang="en-US" sz="1600" dirty="0">
                <a:latin typeface="Times New Roman"/>
                <a:cs typeface="Times New Roman"/>
              </a:rPr>
              <a:t>links</a:t>
            </a:r>
            <a:r>
              <a:rPr lang="en-US" sz="1600" spc="-40" dirty="0">
                <a:latin typeface="Times New Roman"/>
                <a:cs typeface="Times New Roman"/>
              </a:rPr>
              <a:t> </a:t>
            </a:r>
            <a:r>
              <a:rPr lang="en-US" sz="1600" dirty="0">
                <a:latin typeface="Times New Roman"/>
                <a:cs typeface="Times New Roman"/>
              </a:rPr>
              <a:t>that</a:t>
            </a:r>
            <a:r>
              <a:rPr lang="en-US" sz="1600" spc="-40" dirty="0">
                <a:latin typeface="Times New Roman"/>
                <a:cs typeface="Times New Roman"/>
              </a:rPr>
              <a:t> </a:t>
            </a:r>
            <a:r>
              <a:rPr lang="en-US" sz="1600" spc="-5" dirty="0">
                <a:latin typeface="Times New Roman"/>
                <a:cs typeface="Times New Roman"/>
              </a:rPr>
              <a:t>represent</a:t>
            </a:r>
            <a:r>
              <a:rPr lang="en-US" sz="1600" spc="-40" dirty="0">
                <a:latin typeface="Times New Roman"/>
                <a:cs typeface="Times New Roman"/>
              </a:rPr>
              <a:t> </a:t>
            </a:r>
            <a:r>
              <a:rPr lang="en-US" sz="1600" dirty="0">
                <a:latin typeface="Times New Roman"/>
                <a:cs typeface="Times New Roman"/>
              </a:rPr>
              <a:t>the</a:t>
            </a:r>
            <a:r>
              <a:rPr lang="en-US" sz="1600" spc="-45" dirty="0">
                <a:latin typeface="Times New Roman"/>
                <a:cs typeface="Times New Roman"/>
              </a:rPr>
              <a:t> </a:t>
            </a:r>
            <a:r>
              <a:rPr lang="en-US" sz="1600" spc="-5" dirty="0">
                <a:latin typeface="Times New Roman"/>
                <a:cs typeface="Times New Roman"/>
              </a:rPr>
              <a:t>relationships</a:t>
            </a:r>
            <a:r>
              <a:rPr lang="en-US" sz="1600" spc="-40" dirty="0">
                <a:latin typeface="Times New Roman"/>
                <a:cs typeface="Times New Roman"/>
              </a:rPr>
              <a:t> </a:t>
            </a:r>
            <a:r>
              <a:rPr lang="en-US" sz="1600" spc="-5" dirty="0">
                <a:latin typeface="Times New Roman"/>
                <a:cs typeface="Times New Roman"/>
              </a:rPr>
              <a:t>between</a:t>
            </a:r>
            <a:r>
              <a:rPr lang="en-US" sz="1600" spc="-40" dirty="0">
                <a:latin typeface="Times New Roman"/>
                <a:cs typeface="Times New Roman"/>
              </a:rPr>
              <a:t> </a:t>
            </a:r>
            <a:r>
              <a:rPr lang="en-US" sz="1600" spc="-5" dirty="0">
                <a:latin typeface="Times New Roman"/>
                <a:cs typeface="Times New Roman"/>
              </a:rPr>
              <a:t>objects,</a:t>
            </a:r>
            <a:r>
              <a:rPr lang="en-US" sz="1600" spc="-35" dirty="0">
                <a:latin typeface="Times New Roman"/>
                <a:cs typeface="Times New Roman"/>
              </a:rPr>
              <a:t> </a:t>
            </a:r>
            <a:r>
              <a:rPr lang="en-US" sz="1600" b="1" dirty="0">
                <a:latin typeface="Times New Roman"/>
                <a:cs typeface="Times New Roman"/>
              </a:rPr>
              <a:t>node</a:t>
            </a:r>
            <a:r>
              <a:rPr lang="en-US" sz="1600" b="1" spc="-35" dirty="0">
                <a:latin typeface="Times New Roman"/>
                <a:cs typeface="Times New Roman"/>
              </a:rPr>
              <a:t> </a:t>
            </a:r>
            <a:r>
              <a:rPr lang="en-US" sz="1600" b="1" spc="-5" dirty="0">
                <a:latin typeface="Times New Roman"/>
                <a:cs typeface="Times New Roman"/>
              </a:rPr>
              <a:t>weights</a:t>
            </a:r>
            <a:r>
              <a:rPr lang="en-US" sz="1600" b="1" spc="-40" dirty="0">
                <a:latin typeface="Times New Roman"/>
                <a:cs typeface="Times New Roman"/>
              </a:rPr>
              <a:t> </a:t>
            </a:r>
            <a:r>
              <a:rPr lang="en-US" sz="1600" b="1" dirty="0">
                <a:latin typeface="Times New Roman"/>
                <a:cs typeface="Times New Roman"/>
              </a:rPr>
              <a:t>that</a:t>
            </a:r>
            <a:r>
              <a:rPr lang="en-US" sz="1600" b="1" spc="-40" dirty="0">
                <a:latin typeface="Times New Roman"/>
                <a:cs typeface="Times New Roman"/>
              </a:rPr>
              <a:t> </a:t>
            </a:r>
            <a:r>
              <a:rPr lang="en-US" sz="1600" b="1" dirty="0">
                <a:latin typeface="Times New Roman"/>
                <a:cs typeface="Times New Roman"/>
              </a:rPr>
              <a:t>describe  the</a:t>
            </a:r>
            <a:r>
              <a:rPr lang="en-US" sz="1600" b="1" spc="-60" dirty="0">
                <a:latin typeface="Times New Roman"/>
                <a:cs typeface="Times New Roman"/>
              </a:rPr>
              <a:t> </a:t>
            </a:r>
            <a:r>
              <a:rPr lang="en-US" sz="1600" b="1" spc="-5" dirty="0">
                <a:latin typeface="Times New Roman"/>
                <a:cs typeface="Times New Roman"/>
              </a:rPr>
              <a:t>properties</a:t>
            </a:r>
            <a:r>
              <a:rPr lang="en-US" sz="1600" b="1" spc="-55" dirty="0">
                <a:latin typeface="Times New Roman"/>
                <a:cs typeface="Times New Roman"/>
              </a:rPr>
              <a:t> </a:t>
            </a:r>
            <a:r>
              <a:rPr lang="en-US" sz="1600" b="1" dirty="0">
                <a:latin typeface="Times New Roman"/>
                <a:cs typeface="Times New Roman"/>
              </a:rPr>
              <a:t>of</a:t>
            </a:r>
            <a:r>
              <a:rPr lang="en-US" sz="1600" b="1" spc="-50" dirty="0">
                <a:latin typeface="Times New Roman"/>
                <a:cs typeface="Times New Roman"/>
              </a:rPr>
              <a:t> </a:t>
            </a:r>
            <a:r>
              <a:rPr lang="en-US" sz="1600" b="1" dirty="0">
                <a:latin typeface="Times New Roman"/>
                <a:cs typeface="Times New Roman"/>
              </a:rPr>
              <a:t>a</a:t>
            </a:r>
            <a:r>
              <a:rPr lang="en-US" sz="1600" b="1" spc="-60" dirty="0">
                <a:latin typeface="Times New Roman"/>
                <a:cs typeface="Times New Roman"/>
              </a:rPr>
              <a:t> </a:t>
            </a:r>
            <a:r>
              <a:rPr lang="en-US" sz="1600" b="1" dirty="0">
                <a:latin typeface="Times New Roman"/>
                <a:cs typeface="Times New Roman"/>
              </a:rPr>
              <a:t>node</a:t>
            </a:r>
            <a:r>
              <a:rPr lang="en-US" sz="1600" b="1" spc="-60" dirty="0">
                <a:latin typeface="Times New Roman"/>
                <a:cs typeface="Times New Roman"/>
              </a:rPr>
              <a:t> </a:t>
            </a:r>
            <a:r>
              <a:rPr lang="en-US" sz="1600" b="1" spc="-5" dirty="0">
                <a:latin typeface="Times New Roman"/>
                <a:cs typeface="Times New Roman"/>
              </a:rPr>
              <a:t>(e.g.,</a:t>
            </a:r>
            <a:r>
              <a:rPr lang="en-US" sz="1600" b="1" spc="-45" dirty="0">
                <a:latin typeface="Times New Roman"/>
                <a:cs typeface="Times New Roman"/>
              </a:rPr>
              <a:t> </a:t>
            </a:r>
            <a:r>
              <a:rPr lang="en-US" sz="1600" b="1" dirty="0">
                <a:latin typeface="Times New Roman"/>
                <a:cs typeface="Times New Roman"/>
              </a:rPr>
              <a:t>a</a:t>
            </a:r>
            <a:r>
              <a:rPr lang="en-US" sz="1600" b="1" spc="-60" dirty="0">
                <a:latin typeface="Times New Roman"/>
                <a:cs typeface="Times New Roman"/>
              </a:rPr>
              <a:t> </a:t>
            </a:r>
            <a:r>
              <a:rPr lang="en-US" sz="1600" b="1" dirty="0">
                <a:latin typeface="Times New Roman"/>
                <a:cs typeface="Times New Roman"/>
              </a:rPr>
              <a:t>specific</a:t>
            </a:r>
            <a:r>
              <a:rPr lang="en-US" sz="1600" b="1" spc="-50" dirty="0">
                <a:latin typeface="Times New Roman"/>
                <a:cs typeface="Times New Roman"/>
              </a:rPr>
              <a:t> </a:t>
            </a:r>
            <a:r>
              <a:rPr lang="en-US" sz="1600" b="1" spc="-5" dirty="0">
                <a:latin typeface="Times New Roman"/>
                <a:cs typeface="Times New Roman"/>
              </a:rPr>
              <a:t>data</a:t>
            </a:r>
            <a:r>
              <a:rPr lang="en-US" sz="1600" b="1" spc="-50" dirty="0">
                <a:latin typeface="Times New Roman"/>
                <a:cs typeface="Times New Roman"/>
              </a:rPr>
              <a:t> </a:t>
            </a:r>
            <a:r>
              <a:rPr lang="en-US" sz="1600" b="1" spc="-5" dirty="0">
                <a:latin typeface="Times New Roman"/>
                <a:cs typeface="Times New Roman"/>
              </a:rPr>
              <a:t>value</a:t>
            </a:r>
            <a:r>
              <a:rPr lang="en-US" sz="1600" b="1" spc="-35" dirty="0">
                <a:latin typeface="Times New Roman"/>
                <a:cs typeface="Times New Roman"/>
              </a:rPr>
              <a:t> </a:t>
            </a:r>
            <a:r>
              <a:rPr lang="en-US" sz="1600" b="1" dirty="0">
                <a:latin typeface="Times New Roman"/>
                <a:cs typeface="Times New Roman"/>
              </a:rPr>
              <a:t>or</a:t>
            </a:r>
            <a:r>
              <a:rPr lang="en-US" sz="1600" b="1" spc="-60" dirty="0">
                <a:latin typeface="Times New Roman"/>
                <a:cs typeface="Times New Roman"/>
              </a:rPr>
              <a:t> </a:t>
            </a:r>
            <a:r>
              <a:rPr lang="en-US" sz="1600" b="1" dirty="0">
                <a:latin typeface="Times New Roman"/>
                <a:cs typeface="Times New Roman"/>
              </a:rPr>
              <a:t>state</a:t>
            </a:r>
            <a:r>
              <a:rPr lang="en-US" sz="1600" b="1" spc="-60" dirty="0">
                <a:latin typeface="Times New Roman"/>
                <a:cs typeface="Times New Roman"/>
              </a:rPr>
              <a:t> </a:t>
            </a:r>
            <a:r>
              <a:rPr lang="en-US" sz="1600" b="1" spc="-5" dirty="0">
                <a:latin typeface="Times New Roman"/>
                <a:cs typeface="Times New Roman"/>
              </a:rPr>
              <a:t>behavior),</a:t>
            </a:r>
            <a:r>
              <a:rPr lang="en-US" sz="1600" b="1" spc="-45" dirty="0">
                <a:latin typeface="Times New Roman"/>
                <a:cs typeface="Times New Roman"/>
              </a:rPr>
              <a:t> </a:t>
            </a:r>
            <a:r>
              <a:rPr lang="en-US" sz="1600" spc="-5" dirty="0">
                <a:latin typeface="Times New Roman"/>
                <a:cs typeface="Times New Roman"/>
              </a:rPr>
              <a:t>and</a:t>
            </a:r>
            <a:r>
              <a:rPr lang="en-US" sz="1600" spc="-45" dirty="0">
                <a:latin typeface="Times New Roman"/>
                <a:cs typeface="Times New Roman"/>
              </a:rPr>
              <a:t> </a:t>
            </a:r>
            <a:r>
              <a:rPr lang="en-US" sz="1600" b="1" dirty="0">
                <a:latin typeface="Times New Roman"/>
                <a:cs typeface="Times New Roman"/>
              </a:rPr>
              <a:t>link</a:t>
            </a:r>
            <a:r>
              <a:rPr lang="en-US" sz="1600" b="1" spc="-55" dirty="0">
                <a:latin typeface="Times New Roman"/>
                <a:cs typeface="Times New Roman"/>
              </a:rPr>
              <a:t> </a:t>
            </a:r>
            <a:r>
              <a:rPr lang="en-US" sz="1600" b="1" spc="-5" dirty="0">
                <a:latin typeface="Times New Roman"/>
                <a:cs typeface="Times New Roman"/>
              </a:rPr>
              <a:t>weights</a:t>
            </a:r>
            <a:r>
              <a:rPr lang="en-US" sz="1600" b="1" spc="-55" dirty="0">
                <a:latin typeface="Times New Roman"/>
                <a:cs typeface="Times New Roman"/>
              </a:rPr>
              <a:t> </a:t>
            </a:r>
            <a:r>
              <a:rPr lang="en-US" sz="1600" b="1" dirty="0">
                <a:latin typeface="Times New Roman"/>
                <a:cs typeface="Times New Roman"/>
              </a:rPr>
              <a:t>that</a:t>
            </a:r>
            <a:r>
              <a:rPr lang="en-US" sz="1600" b="1" spc="-55" dirty="0">
                <a:latin typeface="Times New Roman"/>
                <a:cs typeface="Times New Roman"/>
              </a:rPr>
              <a:t> </a:t>
            </a:r>
            <a:r>
              <a:rPr lang="en-US" sz="1600" b="1" dirty="0">
                <a:latin typeface="Times New Roman"/>
                <a:cs typeface="Times New Roman"/>
              </a:rPr>
              <a:t>describe  some </a:t>
            </a:r>
            <a:r>
              <a:rPr lang="en-US" sz="1600" b="1" spc="-5" dirty="0">
                <a:latin typeface="Times New Roman"/>
                <a:cs typeface="Times New Roman"/>
              </a:rPr>
              <a:t>characteristic </a:t>
            </a:r>
            <a:r>
              <a:rPr lang="en-US" sz="1600" b="1" dirty="0">
                <a:latin typeface="Times New Roman"/>
                <a:cs typeface="Times New Roman"/>
              </a:rPr>
              <a:t>of a</a:t>
            </a:r>
            <a:r>
              <a:rPr lang="en-US" sz="1600" b="1" spc="-5" dirty="0">
                <a:latin typeface="Times New Roman"/>
                <a:cs typeface="Times New Roman"/>
              </a:rPr>
              <a:t> </a:t>
            </a:r>
            <a:r>
              <a:rPr lang="en-US" sz="1600" b="1" dirty="0">
                <a:latin typeface="Times New Roman"/>
                <a:cs typeface="Times New Roman"/>
              </a:rPr>
              <a:t>link.</a:t>
            </a:r>
          </a:p>
          <a:p>
            <a:pPr marL="12700" marR="5080" indent="456565" algn="just">
              <a:lnSpc>
                <a:spcPct val="103699"/>
              </a:lnSpc>
              <a:spcBef>
                <a:spcPts val="800"/>
              </a:spcBef>
            </a:pPr>
            <a:r>
              <a:rPr lang="en-US" sz="1600" dirty="0">
                <a:latin typeface="Times New Roman"/>
                <a:cs typeface="Times New Roman"/>
              </a:rPr>
              <a:t>The </a:t>
            </a:r>
            <a:r>
              <a:rPr lang="en-US" sz="1600" spc="-5" dirty="0">
                <a:latin typeface="Times New Roman"/>
                <a:cs typeface="Times New Roman"/>
              </a:rPr>
              <a:t>symbolic representation </a:t>
            </a:r>
            <a:r>
              <a:rPr lang="en-US" sz="1600" dirty="0">
                <a:latin typeface="Times New Roman"/>
                <a:cs typeface="Times New Roman"/>
              </a:rPr>
              <a:t>of a </a:t>
            </a:r>
            <a:r>
              <a:rPr lang="en-US" sz="1600" spc="-5" dirty="0">
                <a:latin typeface="Times New Roman"/>
                <a:cs typeface="Times New Roman"/>
              </a:rPr>
              <a:t>graph is shown </a:t>
            </a:r>
            <a:r>
              <a:rPr lang="en-US" sz="1600" dirty="0">
                <a:latin typeface="Times New Roman"/>
                <a:cs typeface="Times New Roman"/>
              </a:rPr>
              <a:t>in </a:t>
            </a:r>
            <a:r>
              <a:rPr lang="en-US" sz="1600" spc="-5" dirty="0">
                <a:latin typeface="Times New Roman"/>
                <a:cs typeface="Times New Roman"/>
              </a:rPr>
              <a:t>Figure </a:t>
            </a:r>
            <a:r>
              <a:rPr lang="en-US" sz="1600" dirty="0">
                <a:latin typeface="Times New Roman"/>
                <a:cs typeface="Times New Roman"/>
              </a:rPr>
              <a:t>a . </a:t>
            </a:r>
            <a:r>
              <a:rPr lang="en-US" sz="1600" spc="-5" dirty="0">
                <a:latin typeface="Times New Roman"/>
                <a:cs typeface="Times New Roman"/>
              </a:rPr>
              <a:t>Nodes are represented </a:t>
            </a:r>
            <a:r>
              <a:rPr lang="en-US" sz="1600" dirty="0">
                <a:latin typeface="Times New Roman"/>
                <a:cs typeface="Times New Roman"/>
              </a:rPr>
              <a:t>as  </a:t>
            </a:r>
            <a:r>
              <a:rPr lang="en-US" sz="1600" spc="-5" dirty="0">
                <a:latin typeface="Times New Roman"/>
                <a:cs typeface="Times New Roman"/>
              </a:rPr>
              <a:t>circles connected </a:t>
            </a:r>
            <a:r>
              <a:rPr lang="en-US" sz="1600" spc="10" dirty="0">
                <a:latin typeface="Times New Roman"/>
                <a:cs typeface="Times New Roman"/>
              </a:rPr>
              <a:t>by </a:t>
            </a:r>
            <a:r>
              <a:rPr lang="en-US" sz="1600" dirty="0">
                <a:latin typeface="Times New Roman"/>
                <a:cs typeface="Times New Roman"/>
              </a:rPr>
              <a:t>links that take a number of </a:t>
            </a:r>
            <a:r>
              <a:rPr lang="en-US" sz="1600" spc="-5" dirty="0">
                <a:latin typeface="Times New Roman"/>
                <a:cs typeface="Times New Roman"/>
              </a:rPr>
              <a:t>different forms. A </a:t>
            </a:r>
            <a:r>
              <a:rPr lang="en-US" sz="1600" b="1" spc="-5" dirty="0">
                <a:latin typeface="Times New Roman"/>
                <a:cs typeface="Times New Roman"/>
              </a:rPr>
              <a:t>directed link </a:t>
            </a:r>
            <a:r>
              <a:rPr lang="en-US" sz="1600" spc="-5" dirty="0">
                <a:latin typeface="Times New Roman"/>
                <a:cs typeface="Times New Roman"/>
              </a:rPr>
              <a:t>(represented </a:t>
            </a:r>
            <a:r>
              <a:rPr lang="en-US" sz="1600" spc="10" dirty="0">
                <a:latin typeface="Times New Roman"/>
                <a:cs typeface="Times New Roman"/>
              </a:rPr>
              <a:t>by  </a:t>
            </a:r>
            <a:r>
              <a:rPr lang="en-US" sz="1600" spc="-5" dirty="0">
                <a:latin typeface="Times New Roman"/>
                <a:cs typeface="Times New Roman"/>
              </a:rPr>
              <a:t>an arrow) </a:t>
            </a:r>
            <a:r>
              <a:rPr lang="en-US" sz="1600" dirty="0">
                <a:latin typeface="Times New Roman"/>
                <a:cs typeface="Times New Roman"/>
              </a:rPr>
              <a:t>indicates that a </a:t>
            </a:r>
            <a:r>
              <a:rPr lang="en-US" sz="1600" spc="-5" dirty="0">
                <a:latin typeface="Times New Roman"/>
                <a:cs typeface="Times New Roman"/>
              </a:rPr>
              <a:t>relationship </a:t>
            </a:r>
            <a:r>
              <a:rPr lang="en-US" sz="1600" dirty="0">
                <a:latin typeface="Times New Roman"/>
                <a:cs typeface="Times New Roman"/>
              </a:rPr>
              <a:t>moves in only one </a:t>
            </a:r>
            <a:r>
              <a:rPr lang="en-US" sz="1600" spc="-5" dirty="0">
                <a:latin typeface="Times New Roman"/>
                <a:cs typeface="Times New Roman"/>
              </a:rPr>
              <a:t>direction. A </a:t>
            </a:r>
            <a:r>
              <a:rPr lang="en-US" sz="1600" b="1" spc="-5" dirty="0">
                <a:latin typeface="Times New Roman"/>
                <a:cs typeface="Times New Roman"/>
              </a:rPr>
              <a:t>bidirectional link,</a:t>
            </a:r>
            <a:r>
              <a:rPr lang="en-US" sz="1600" b="1" spc="-80" dirty="0">
                <a:latin typeface="Times New Roman"/>
                <a:cs typeface="Times New Roman"/>
              </a:rPr>
              <a:t> </a:t>
            </a:r>
            <a:r>
              <a:rPr lang="en-US" sz="1600" spc="-5" dirty="0" smtClean="0">
                <a:latin typeface="Times New Roman"/>
                <a:cs typeface="Times New Roman"/>
              </a:rPr>
              <a:t>also</a:t>
            </a:r>
          </a:p>
          <a:p>
            <a:pPr marL="12700" marR="5715">
              <a:lnSpc>
                <a:spcPct val="102600"/>
              </a:lnSpc>
              <a:spcBef>
                <a:spcPts val="60"/>
              </a:spcBef>
            </a:pPr>
            <a:r>
              <a:rPr lang="en-US" sz="1600" spc="-5" dirty="0" smtClean="0">
                <a:latin typeface="Times New Roman"/>
                <a:cs typeface="Times New Roman"/>
              </a:rPr>
              <a:t>called </a:t>
            </a:r>
            <a:r>
              <a:rPr lang="en-US" sz="1600" dirty="0" smtClean="0">
                <a:latin typeface="Times New Roman"/>
                <a:cs typeface="Times New Roman"/>
              </a:rPr>
              <a:t>a </a:t>
            </a:r>
            <a:r>
              <a:rPr lang="en-US" sz="1600" spc="-5" dirty="0" smtClean="0">
                <a:latin typeface="Times New Roman"/>
                <a:cs typeface="Times New Roman"/>
              </a:rPr>
              <a:t>symmetric </a:t>
            </a:r>
            <a:r>
              <a:rPr lang="en-US" sz="1600" dirty="0" smtClean="0">
                <a:latin typeface="Times New Roman"/>
                <a:cs typeface="Times New Roman"/>
              </a:rPr>
              <a:t>link, </a:t>
            </a:r>
            <a:r>
              <a:rPr lang="en-US" sz="1600" spc="-5" dirty="0" smtClean="0">
                <a:latin typeface="Times New Roman"/>
                <a:cs typeface="Times New Roman"/>
              </a:rPr>
              <a:t>implies </a:t>
            </a:r>
            <a:r>
              <a:rPr lang="en-US" sz="1600" dirty="0" smtClean="0">
                <a:latin typeface="Times New Roman"/>
                <a:cs typeface="Times New Roman"/>
              </a:rPr>
              <a:t>that the relationship applies in both directions. </a:t>
            </a:r>
            <a:r>
              <a:rPr lang="en-US" sz="1600" b="1" spc="-5" dirty="0" smtClean="0">
                <a:latin typeface="Times New Roman"/>
                <a:cs typeface="Times New Roman"/>
              </a:rPr>
              <a:t>Parallel </a:t>
            </a:r>
            <a:r>
              <a:rPr lang="en-US" sz="1600" b="1" dirty="0" smtClean="0">
                <a:latin typeface="Times New Roman"/>
                <a:cs typeface="Times New Roman"/>
              </a:rPr>
              <a:t>links </a:t>
            </a:r>
            <a:r>
              <a:rPr lang="en-US" sz="1600" spc="-5" dirty="0" smtClean="0">
                <a:latin typeface="Times New Roman"/>
                <a:cs typeface="Times New Roman"/>
              </a:rPr>
              <a:t>are  used when </a:t>
            </a:r>
            <a:r>
              <a:rPr lang="en-US" sz="1600" dirty="0" smtClean="0">
                <a:latin typeface="Times New Roman"/>
                <a:cs typeface="Times New Roman"/>
              </a:rPr>
              <a:t>a number of </a:t>
            </a:r>
            <a:r>
              <a:rPr lang="en-US" sz="1600" spc="-5" dirty="0" smtClean="0">
                <a:latin typeface="Times New Roman"/>
                <a:cs typeface="Times New Roman"/>
              </a:rPr>
              <a:t>different relationships are established between graph</a:t>
            </a:r>
            <a:r>
              <a:rPr lang="en-US" sz="1600" spc="90" dirty="0" smtClean="0">
                <a:latin typeface="Times New Roman"/>
                <a:cs typeface="Times New Roman"/>
              </a:rPr>
              <a:t> </a:t>
            </a:r>
            <a:r>
              <a:rPr lang="en-US" sz="1600" spc="-5" dirty="0" smtClean="0">
                <a:latin typeface="Times New Roman"/>
                <a:cs typeface="Times New Roman"/>
              </a:rPr>
              <a:t>nodes.</a:t>
            </a:r>
            <a:endParaRPr lang="en-US" sz="1600" dirty="0" smtClean="0">
              <a:latin typeface="Times New Roman"/>
              <a:cs typeface="Times New Roman"/>
            </a:endParaRPr>
          </a:p>
          <a:p>
            <a:pPr marL="12700" marR="5080" indent="0" algn="just">
              <a:lnSpc>
                <a:spcPct val="103699"/>
              </a:lnSpc>
              <a:spcBef>
                <a:spcPts val="800"/>
              </a:spcBef>
              <a:buNone/>
            </a:pPr>
            <a:endParaRPr lang="en-US" sz="1600" dirty="0">
              <a:latin typeface="Times New Roman"/>
              <a:cs typeface="Times New Roman"/>
            </a:endParaRPr>
          </a:p>
          <a:p>
            <a:endParaRPr lang="en-US" sz="1600" dirty="0"/>
          </a:p>
        </p:txBody>
      </p:sp>
      <p:sp>
        <p:nvSpPr>
          <p:cNvPr id="4" name="object 6"/>
          <p:cNvSpPr/>
          <p:nvPr/>
        </p:nvSpPr>
        <p:spPr>
          <a:xfrm>
            <a:off x="1554480" y="894081"/>
            <a:ext cx="5044288" cy="2905760"/>
          </a:xfrm>
          <a:prstGeom prst="rect">
            <a:avLst/>
          </a:prstGeom>
          <a:blipFill>
            <a:blip r:embed="rId2" cstate="print"/>
            <a:stretch>
              <a:fillRect/>
            </a:stretch>
          </a:blipFill>
        </p:spPr>
        <p:txBody>
          <a:bodyPr wrap="square" lIns="0" tIns="0" rIns="0" bIns="0" rtlCol="0"/>
          <a:lstStyle/>
          <a:p>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35" y="1229360"/>
            <a:ext cx="1101090" cy="143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711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18</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69441"/>
            <a:ext cx="5969635" cy="7974965"/>
          </a:xfrm>
          <a:prstGeom prst="rect">
            <a:avLst/>
          </a:prstGeom>
        </p:spPr>
        <p:txBody>
          <a:bodyPr vert="horz" wrap="square" lIns="0" tIns="12700" rIns="0" bIns="0" rtlCol="0">
            <a:spAutoFit/>
          </a:bodyPr>
          <a:lstStyle/>
          <a:p>
            <a:pPr marL="469265" marR="6985" algn="just">
              <a:lnSpc>
                <a:spcPct val="110100"/>
              </a:lnSpc>
              <a:spcBef>
                <a:spcPts val="100"/>
              </a:spcBef>
            </a:pPr>
            <a:r>
              <a:rPr sz="1200" dirty="0">
                <a:latin typeface="Times New Roman"/>
                <a:cs typeface="Times New Roman"/>
              </a:rPr>
              <a:t>the </a:t>
            </a:r>
            <a:r>
              <a:rPr sz="1200" spc="-5" dirty="0">
                <a:latin typeface="Times New Roman"/>
                <a:cs typeface="Times New Roman"/>
              </a:rPr>
              <a:t>users and </a:t>
            </a:r>
            <a:r>
              <a:rPr sz="1200" dirty="0">
                <a:latin typeface="Times New Roman"/>
                <a:cs typeface="Times New Roman"/>
              </a:rPr>
              <a:t>recording </a:t>
            </a:r>
            <a:r>
              <a:rPr sz="1200" spc="-5" dirty="0">
                <a:latin typeface="Times New Roman"/>
                <a:cs typeface="Times New Roman"/>
              </a:rPr>
              <a:t>errors and </a:t>
            </a:r>
            <a:r>
              <a:rPr sz="1200" dirty="0">
                <a:latin typeface="Times New Roman"/>
                <a:cs typeface="Times New Roman"/>
              </a:rPr>
              <a:t>usage problems. Alpha </a:t>
            </a:r>
            <a:r>
              <a:rPr sz="1200" spc="-5" dirty="0">
                <a:latin typeface="Times New Roman"/>
                <a:cs typeface="Times New Roman"/>
              </a:rPr>
              <a:t>tests </a:t>
            </a:r>
            <a:r>
              <a:rPr sz="1200" dirty="0">
                <a:latin typeface="Times New Roman"/>
                <a:cs typeface="Times New Roman"/>
              </a:rPr>
              <a:t>are conducted in a  </a:t>
            </a:r>
            <a:r>
              <a:rPr sz="1200" spc="-5" dirty="0">
                <a:latin typeface="Times New Roman"/>
                <a:cs typeface="Times New Roman"/>
              </a:rPr>
              <a:t>controlled environment.</a:t>
            </a:r>
            <a:endParaRPr sz="1200" dirty="0">
              <a:latin typeface="Times New Roman"/>
              <a:cs typeface="Times New Roman"/>
            </a:endParaRPr>
          </a:p>
          <a:p>
            <a:pPr marL="469265" marR="6350" indent="-228600" algn="just">
              <a:lnSpc>
                <a:spcPct val="110400"/>
              </a:lnSpc>
              <a:spcBef>
                <a:spcPts val="75"/>
              </a:spcBef>
              <a:buFont typeface="Symbol"/>
              <a:buChar char=""/>
              <a:tabLst>
                <a:tab pos="469900" algn="l"/>
              </a:tabLst>
            </a:pPr>
            <a:r>
              <a:rPr sz="1200" dirty="0">
                <a:latin typeface="Times New Roman"/>
                <a:cs typeface="Times New Roman"/>
              </a:rPr>
              <a:t>The</a:t>
            </a:r>
            <a:r>
              <a:rPr sz="1200" spc="-75" dirty="0">
                <a:latin typeface="Times New Roman"/>
                <a:cs typeface="Times New Roman"/>
              </a:rPr>
              <a:t> </a:t>
            </a:r>
            <a:r>
              <a:rPr sz="1200" b="1" i="1" u="heavy" spc="-5" dirty="0">
                <a:uFill>
                  <a:solidFill>
                    <a:srgbClr val="000000"/>
                  </a:solidFill>
                </a:uFill>
                <a:latin typeface="Times New Roman"/>
                <a:cs typeface="Times New Roman"/>
              </a:rPr>
              <a:t>beta</a:t>
            </a:r>
            <a:r>
              <a:rPr sz="1200" b="1" i="1" u="heavy" spc="-50" dirty="0">
                <a:uFill>
                  <a:solidFill>
                    <a:srgbClr val="000000"/>
                  </a:solidFill>
                </a:uFill>
                <a:latin typeface="Times New Roman"/>
                <a:cs typeface="Times New Roman"/>
              </a:rPr>
              <a:t> </a:t>
            </a:r>
            <a:r>
              <a:rPr sz="1200" b="1" i="1" u="heavy" dirty="0">
                <a:uFill>
                  <a:solidFill>
                    <a:srgbClr val="000000"/>
                  </a:solidFill>
                </a:uFill>
                <a:latin typeface="Times New Roman"/>
                <a:cs typeface="Times New Roman"/>
              </a:rPr>
              <a:t>test</a:t>
            </a:r>
            <a:r>
              <a:rPr sz="1200" b="1" i="1" spc="-60" dirty="0">
                <a:latin typeface="Times New Roman"/>
                <a:cs typeface="Times New Roman"/>
              </a:rPr>
              <a:t> </a:t>
            </a:r>
            <a:r>
              <a:rPr sz="1200" spc="-5" dirty="0">
                <a:latin typeface="Times New Roman"/>
                <a:cs typeface="Times New Roman"/>
              </a:rPr>
              <a:t>is</a:t>
            </a:r>
            <a:r>
              <a:rPr sz="1200" spc="-60" dirty="0">
                <a:latin typeface="Times New Roman"/>
                <a:cs typeface="Times New Roman"/>
              </a:rPr>
              <a:t> </a:t>
            </a:r>
            <a:r>
              <a:rPr sz="1200" dirty="0">
                <a:latin typeface="Times New Roman"/>
                <a:cs typeface="Times New Roman"/>
              </a:rPr>
              <a:t>conducted</a:t>
            </a:r>
            <a:r>
              <a:rPr sz="1200" spc="-60" dirty="0">
                <a:latin typeface="Times New Roman"/>
                <a:cs typeface="Times New Roman"/>
              </a:rPr>
              <a:t> </a:t>
            </a:r>
            <a:r>
              <a:rPr sz="1200" spc="-5" dirty="0">
                <a:latin typeface="Times New Roman"/>
                <a:cs typeface="Times New Roman"/>
              </a:rPr>
              <a:t>at</a:t>
            </a:r>
            <a:r>
              <a:rPr sz="1200" spc="-60" dirty="0">
                <a:latin typeface="Times New Roman"/>
                <a:cs typeface="Times New Roman"/>
              </a:rPr>
              <a:t> </a:t>
            </a:r>
            <a:r>
              <a:rPr sz="1200" dirty="0">
                <a:latin typeface="Times New Roman"/>
                <a:cs typeface="Times New Roman"/>
              </a:rPr>
              <a:t>one</a:t>
            </a:r>
            <a:r>
              <a:rPr sz="1200" spc="-55" dirty="0">
                <a:latin typeface="Times New Roman"/>
                <a:cs typeface="Times New Roman"/>
              </a:rPr>
              <a:t> </a:t>
            </a:r>
            <a:r>
              <a:rPr sz="1200" dirty="0">
                <a:latin typeface="Times New Roman"/>
                <a:cs typeface="Times New Roman"/>
              </a:rPr>
              <a:t>or</a:t>
            </a:r>
            <a:r>
              <a:rPr sz="1200" spc="-60" dirty="0">
                <a:latin typeface="Times New Roman"/>
                <a:cs typeface="Times New Roman"/>
              </a:rPr>
              <a:t> </a:t>
            </a:r>
            <a:r>
              <a:rPr sz="1200" dirty="0">
                <a:latin typeface="Times New Roman"/>
                <a:cs typeface="Times New Roman"/>
              </a:rPr>
              <a:t>more</a:t>
            </a:r>
            <a:r>
              <a:rPr sz="1200" spc="-60" dirty="0">
                <a:latin typeface="Times New Roman"/>
                <a:cs typeface="Times New Roman"/>
              </a:rPr>
              <a:t> </a:t>
            </a:r>
            <a:r>
              <a:rPr sz="1200" dirty="0">
                <a:latin typeface="Times New Roman"/>
                <a:cs typeface="Times New Roman"/>
              </a:rPr>
              <a:t>end-user</a:t>
            </a:r>
            <a:r>
              <a:rPr sz="1200" spc="-55" dirty="0">
                <a:latin typeface="Times New Roman"/>
                <a:cs typeface="Times New Roman"/>
              </a:rPr>
              <a:t> </a:t>
            </a:r>
            <a:r>
              <a:rPr sz="1200" spc="-5" dirty="0">
                <a:latin typeface="Times New Roman"/>
                <a:cs typeface="Times New Roman"/>
              </a:rPr>
              <a:t>sites.</a:t>
            </a:r>
            <a:r>
              <a:rPr sz="1200" spc="-60" dirty="0">
                <a:latin typeface="Times New Roman"/>
                <a:cs typeface="Times New Roman"/>
              </a:rPr>
              <a:t> </a:t>
            </a:r>
            <a:r>
              <a:rPr sz="1200" dirty="0">
                <a:latin typeface="Times New Roman"/>
                <a:cs typeface="Times New Roman"/>
              </a:rPr>
              <a:t>Unlike</a:t>
            </a:r>
            <a:r>
              <a:rPr sz="1200" spc="-65" dirty="0">
                <a:latin typeface="Times New Roman"/>
                <a:cs typeface="Times New Roman"/>
              </a:rPr>
              <a:t> </a:t>
            </a:r>
            <a:r>
              <a:rPr sz="1200" spc="-5" dirty="0">
                <a:latin typeface="Times New Roman"/>
                <a:cs typeface="Times New Roman"/>
              </a:rPr>
              <a:t>alpha</a:t>
            </a:r>
            <a:r>
              <a:rPr sz="1200" spc="-55" dirty="0">
                <a:latin typeface="Times New Roman"/>
                <a:cs typeface="Times New Roman"/>
              </a:rPr>
              <a:t> </a:t>
            </a:r>
            <a:r>
              <a:rPr sz="1200" dirty="0">
                <a:latin typeface="Times New Roman"/>
                <a:cs typeface="Times New Roman"/>
              </a:rPr>
              <a:t>testing,</a:t>
            </a:r>
            <a:r>
              <a:rPr sz="1200" spc="-6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developer  generally is not </a:t>
            </a:r>
            <a:r>
              <a:rPr sz="1200" spc="-5" dirty="0">
                <a:latin typeface="Times New Roman"/>
                <a:cs typeface="Times New Roman"/>
              </a:rPr>
              <a:t>present. Therefore, </a:t>
            </a:r>
            <a:r>
              <a:rPr sz="1200" dirty="0">
                <a:latin typeface="Times New Roman"/>
                <a:cs typeface="Times New Roman"/>
              </a:rPr>
              <a:t>the </a:t>
            </a:r>
            <a:r>
              <a:rPr sz="1200" spc="-5" dirty="0">
                <a:latin typeface="Times New Roman"/>
                <a:cs typeface="Times New Roman"/>
              </a:rPr>
              <a:t>beta </a:t>
            </a:r>
            <a:r>
              <a:rPr sz="1200" dirty="0">
                <a:latin typeface="Times New Roman"/>
                <a:cs typeface="Times New Roman"/>
              </a:rPr>
              <a:t>test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“live” application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in  </a:t>
            </a:r>
            <a:r>
              <a:rPr sz="1200" spc="-5" dirty="0">
                <a:latin typeface="Times New Roman"/>
                <a:cs typeface="Times New Roman"/>
              </a:rPr>
              <a:t>an environment that </a:t>
            </a:r>
            <a:r>
              <a:rPr sz="1200" dirty="0">
                <a:latin typeface="Times New Roman"/>
                <a:cs typeface="Times New Roman"/>
              </a:rPr>
              <a:t>cannot be </a:t>
            </a:r>
            <a:r>
              <a:rPr sz="1200" spc="-5" dirty="0">
                <a:latin typeface="Times New Roman"/>
                <a:cs typeface="Times New Roman"/>
              </a:rPr>
              <a:t>controlled </a:t>
            </a:r>
            <a:r>
              <a:rPr sz="1200" spc="10" dirty="0">
                <a:latin typeface="Times New Roman"/>
                <a:cs typeface="Times New Roman"/>
              </a:rPr>
              <a:t>by </a:t>
            </a:r>
            <a:r>
              <a:rPr sz="1200" dirty="0">
                <a:latin typeface="Times New Roman"/>
                <a:cs typeface="Times New Roman"/>
              </a:rPr>
              <a:t>the</a:t>
            </a:r>
            <a:r>
              <a:rPr sz="1200" spc="-10" dirty="0">
                <a:latin typeface="Times New Roman"/>
                <a:cs typeface="Times New Roman"/>
              </a:rPr>
              <a:t> </a:t>
            </a:r>
            <a:r>
              <a:rPr sz="1200" spc="-5" dirty="0">
                <a:latin typeface="Times New Roman"/>
                <a:cs typeface="Times New Roman"/>
              </a:rPr>
              <a:t>developer.</a:t>
            </a:r>
            <a:endParaRPr sz="1200" dirty="0">
              <a:latin typeface="Times New Roman"/>
              <a:cs typeface="Times New Roman"/>
            </a:endParaRPr>
          </a:p>
          <a:p>
            <a:pPr marL="469265" marR="6985" indent="-228600" algn="just">
              <a:lnSpc>
                <a:spcPct val="110300"/>
              </a:lnSpc>
              <a:spcBef>
                <a:spcPts val="80"/>
              </a:spcBef>
              <a:buFont typeface="Symbol"/>
              <a:buChar char=""/>
              <a:tabLst>
                <a:tab pos="469900" algn="l"/>
              </a:tabLst>
            </a:pPr>
            <a:r>
              <a:rPr sz="1200" dirty="0">
                <a:latin typeface="Times New Roman"/>
                <a:cs typeface="Times New Roman"/>
              </a:rPr>
              <a:t>The </a:t>
            </a:r>
            <a:r>
              <a:rPr sz="1200" spc="-5" dirty="0">
                <a:latin typeface="Times New Roman"/>
                <a:cs typeface="Times New Roman"/>
              </a:rPr>
              <a:t>customer records all problems (real </a:t>
            </a:r>
            <a:r>
              <a:rPr sz="1200" dirty="0">
                <a:latin typeface="Times New Roman"/>
                <a:cs typeface="Times New Roman"/>
              </a:rPr>
              <a:t>or </a:t>
            </a:r>
            <a:r>
              <a:rPr sz="1200" spc="-5" dirty="0">
                <a:latin typeface="Times New Roman"/>
                <a:cs typeface="Times New Roman"/>
              </a:rPr>
              <a:t>imagined) </a:t>
            </a:r>
            <a:r>
              <a:rPr sz="1200" dirty="0">
                <a:latin typeface="Times New Roman"/>
                <a:cs typeface="Times New Roman"/>
              </a:rPr>
              <a:t>that </a:t>
            </a:r>
            <a:r>
              <a:rPr sz="1200" spc="-5" dirty="0">
                <a:latin typeface="Times New Roman"/>
                <a:cs typeface="Times New Roman"/>
              </a:rPr>
              <a:t>are encountered </a:t>
            </a:r>
            <a:r>
              <a:rPr sz="1200" dirty="0">
                <a:latin typeface="Times New Roman"/>
                <a:cs typeface="Times New Roman"/>
              </a:rPr>
              <a:t>during </a:t>
            </a:r>
            <a:r>
              <a:rPr sz="1200" spc="-5" dirty="0">
                <a:latin typeface="Times New Roman"/>
                <a:cs typeface="Times New Roman"/>
              </a:rPr>
              <a:t>beta  </a:t>
            </a:r>
            <a:r>
              <a:rPr sz="1200" dirty="0">
                <a:latin typeface="Times New Roman"/>
                <a:cs typeface="Times New Roman"/>
              </a:rPr>
              <a:t>testing </a:t>
            </a:r>
            <a:r>
              <a:rPr sz="1200" spc="-5" dirty="0">
                <a:latin typeface="Times New Roman"/>
                <a:cs typeface="Times New Roman"/>
              </a:rPr>
              <a:t>and reports </a:t>
            </a:r>
            <a:r>
              <a:rPr sz="1200" dirty="0">
                <a:latin typeface="Times New Roman"/>
                <a:cs typeface="Times New Roman"/>
              </a:rPr>
              <a:t>these to the </a:t>
            </a:r>
            <a:r>
              <a:rPr sz="1200" spc="-5" dirty="0">
                <a:latin typeface="Times New Roman"/>
                <a:cs typeface="Times New Roman"/>
              </a:rPr>
              <a:t>developer at regular intervals. As </a:t>
            </a:r>
            <a:r>
              <a:rPr sz="1200" dirty="0">
                <a:latin typeface="Times New Roman"/>
                <a:cs typeface="Times New Roman"/>
              </a:rPr>
              <a:t>a </a:t>
            </a:r>
            <a:r>
              <a:rPr sz="1200" spc="-5" dirty="0">
                <a:latin typeface="Times New Roman"/>
                <a:cs typeface="Times New Roman"/>
              </a:rPr>
              <a:t>result </a:t>
            </a:r>
            <a:r>
              <a:rPr sz="1200" dirty="0">
                <a:latin typeface="Times New Roman"/>
                <a:cs typeface="Times New Roman"/>
              </a:rPr>
              <a:t>of </a:t>
            </a:r>
            <a:r>
              <a:rPr sz="1200" spc="-5" dirty="0">
                <a:latin typeface="Times New Roman"/>
                <a:cs typeface="Times New Roman"/>
              </a:rPr>
              <a:t>problems  reported </a:t>
            </a:r>
            <a:r>
              <a:rPr sz="1200" dirty="0">
                <a:latin typeface="Times New Roman"/>
                <a:cs typeface="Times New Roman"/>
              </a:rPr>
              <a:t>during </a:t>
            </a:r>
            <a:r>
              <a:rPr sz="1200" spc="-5" dirty="0">
                <a:latin typeface="Times New Roman"/>
                <a:cs typeface="Times New Roman"/>
              </a:rPr>
              <a:t>beta </a:t>
            </a:r>
            <a:r>
              <a:rPr sz="1200" dirty="0">
                <a:latin typeface="Times New Roman"/>
                <a:cs typeface="Times New Roman"/>
              </a:rPr>
              <a:t>tests, </a:t>
            </a:r>
            <a:r>
              <a:rPr sz="1200" spc="-10" dirty="0">
                <a:latin typeface="Times New Roman"/>
                <a:cs typeface="Times New Roman"/>
              </a:rPr>
              <a:t>you </a:t>
            </a:r>
            <a:r>
              <a:rPr sz="1200" dirty="0">
                <a:latin typeface="Times New Roman"/>
                <a:cs typeface="Times New Roman"/>
              </a:rPr>
              <a:t>make </a:t>
            </a:r>
            <a:r>
              <a:rPr sz="1200" spc="-5" dirty="0">
                <a:latin typeface="Times New Roman"/>
                <a:cs typeface="Times New Roman"/>
              </a:rPr>
              <a:t>modifications and </a:t>
            </a:r>
            <a:r>
              <a:rPr sz="1200" dirty="0">
                <a:latin typeface="Times New Roman"/>
                <a:cs typeface="Times New Roman"/>
              </a:rPr>
              <a:t>then </a:t>
            </a:r>
            <a:r>
              <a:rPr sz="1200" spc="-5" dirty="0">
                <a:latin typeface="Times New Roman"/>
                <a:cs typeface="Times New Roman"/>
              </a:rPr>
              <a:t>prepare </a:t>
            </a:r>
            <a:r>
              <a:rPr sz="1200" dirty="0">
                <a:latin typeface="Times New Roman"/>
                <a:cs typeface="Times New Roman"/>
              </a:rPr>
              <a:t>for </a:t>
            </a:r>
            <a:r>
              <a:rPr sz="1200" spc="-5" dirty="0">
                <a:latin typeface="Times New Roman"/>
                <a:cs typeface="Times New Roman"/>
              </a:rPr>
              <a:t>release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product to the entire </a:t>
            </a:r>
            <a:r>
              <a:rPr sz="1200" spc="-5" dirty="0">
                <a:latin typeface="Times New Roman"/>
                <a:cs typeface="Times New Roman"/>
              </a:rPr>
              <a:t>customer</a:t>
            </a:r>
            <a:r>
              <a:rPr sz="1200" spc="-20" dirty="0">
                <a:latin typeface="Times New Roman"/>
                <a:cs typeface="Times New Roman"/>
              </a:rPr>
              <a:t> </a:t>
            </a:r>
            <a:r>
              <a:rPr sz="1200" spc="-5" dirty="0">
                <a:latin typeface="Times New Roman"/>
                <a:cs typeface="Times New Roman"/>
              </a:rPr>
              <a:t>base.</a:t>
            </a:r>
            <a:endParaRPr sz="1200" dirty="0">
              <a:latin typeface="Times New Roman"/>
              <a:cs typeface="Times New Roman"/>
            </a:endParaRPr>
          </a:p>
          <a:p>
            <a:pPr marL="469265" marR="5715" indent="-228600" algn="just">
              <a:lnSpc>
                <a:spcPct val="110100"/>
              </a:lnSpc>
              <a:spcBef>
                <a:spcPts val="15"/>
              </a:spcBef>
              <a:buSzPct val="75000"/>
              <a:buFont typeface="Symbol"/>
              <a:buChar char=""/>
              <a:tabLst>
                <a:tab pos="469900" algn="l"/>
              </a:tabLst>
            </a:pPr>
            <a:r>
              <a:rPr sz="1200" spc="-5" dirty="0">
                <a:latin typeface="Times New Roman"/>
                <a:cs typeface="Times New Roman"/>
              </a:rPr>
              <a:t>A variation </a:t>
            </a:r>
            <a:r>
              <a:rPr sz="1200" dirty="0">
                <a:latin typeface="Times New Roman"/>
                <a:cs typeface="Times New Roman"/>
              </a:rPr>
              <a:t>on </a:t>
            </a:r>
            <a:r>
              <a:rPr sz="1200" spc="-5" dirty="0">
                <a:latin typeface="Times New Roman"/>
                <a:cs typeface="Times New Roman"/>
              </a:rPr>
              <a:t>beta testing, called </a:t>
            </a:r>
            <a:r>
              <a:rPr sz="1200" b="1" i="1" dirty="0">
                <a:latin typeface="Times New Roman"/>
                <a:cs typeface="Times New Roman"/>
              </a:rPr>
              <a:t>customer </a:t>
            </a:r>
            <a:r>
              <a:rPr sz="1200" b="1" i="1" spc="-5" dirty="0">
                <a:latin typeface="Times New Roman"/>
                <a:cs typeface="Times New Roman"/>
              </a:rPr>
              <a:t>acceptance </a:t>
            </a:r>
            <a:r>
              <a:rPr sz="1200" b="1" i="1" dirty="0">
                <a:latin typeface="Times New Roman"/>
                <a:cs typeface="Times New Roman"/>
              </a:rPr>
              <a:t>testing</a:t>
            </a:r>
            <a:r>
              <a:rPr sz="1200" i="1" dirty="0">
                <a:latin typeface="Times New Roman"/>
                <a:cs typeface="Times New Roman"/>
              </a:rPr>
              <a:t>, </a:t>
            </a:r>
            <a:r>
              <a:rPr sz="1200" spc="-5" dirty="0">
                <a:latin typeface="Times New Roman"/>
                <a:cs typeface="Times New Roman"/>
              </a:rPr>
              <a:t>is </a:t>
            </a:r>
            <a:r>
              <a:rPr sz="1200" dirty="0">
                <a:latin typeface="Times New Roman"/>
                <a:cs typeface="Times New Roman"/>
              </a:rPr>
              <a:t>sometimes </a:t>
            </a:r>
            <a:r>
              <a:rPr sz="1200" spc="-5" dirty="0">
                <a:latin typeface="Times New Roman"/>
                <a:cs typeface="Times New Roman"/>
              </a:rPr>
              <a:t>performed  when custom software is delivered </a:t>
            </a:r>
            <a:r>
              <a:rPr sz="1200" dirty="0">
                <a:latin typeface="Times New Roman"/>
                <a:cs typeface="Times New Roman"/>
              </a:rPr>
              <a:t>to a </a:t>
            </a:r>
            <a:r>
              <a:rPr sz="1200" spc="-5" dirty="0">
                <a:latin typeface="Times New Roman"/>
                <a:cs typeface="Times New Roman"/>
              </a:rPr>
              <a:t>customer under </a:t>
            </a:r>
            <a:r>
              <a:rPr sz="1200" dirty="0">
                <a:latin typeface="Times New Roman"/>
                <a:cs typeface="Times New Roman"/>
              </a:rPr>
              <a:t>contract. The </a:t>
            </a:r>
            <a:r>
              <a:rPr sz="1200" spc="-5" dirty="0">
                <a:latin typeface="Times New Roman"/>
                <a:cs typeface="Times New Roman"/>
              </a:rPr>
              <a:t>customer performs </a:t>
            </a:r>
            <a:r>
              <a:rPr sz="1200" dirty="0">
                <a:latin typeface="Times New Roman"/>
                <a:cs typeface="Times New Roman"/>
              </a:rPr>
              <a:t>a  </a:t>
            </a:r>
            <a:r>
              <a:rPr sz="1200" spc="-5" dirty="0">
                <a:latin typeface="Times New Roman"/>
                <a:cs typeface="Times New Roman"/>
              </a:rPr>
              <a:t>series </a:t>
            </a:r>
            <a:r>
              <a:rPr sz="1200" dirty="0">
                <a:latin typeface="Times New Roman"/>
                <a:cs typeface="Times New Roman"/>
              </a:rPr>
              <a:t>of specific </a:t>
            </a:r>
            <a:r>
              <a:rPr sz="1200" spc="-5" dirty="0">
                <a:latin typeface="Times New Roman"/>
                <a:cs typeface="Times New Roman"/>
              </a:rPr>
              <a:t>tests </a:t>
            </a:r>
            <a:r>
              <a:rPr sz="1200" dirty="0">
                <a:latin typeface="Times New Roman"/>
                <a:cs typeface="Times New Roman"/>
              </a:rPr>
              <a:t>in </a:t>
            </a:r>
            <a:r>
              <a:rPr sz="1200" spc="-5" dirty="0">
                <a:latin typeface="Times New Roman"/>
                <a:cs typeface="Times New Roman"/>
              </a:rPr>
              <a:t>an attempt </a:t>
            </a:r>
            <a:r>
              <a:rPr sz="1200" dirty="0">
                <a:latin typeface="Times New Roman"/>
                <a:cs typeface="Times New Roman"/>
              </a:rPr>
              <a:t>to uncover </a:t>
            </a:r>
            <a:r>
              <a:rPr sz="1200" spc="-5" dirty="0">
                <a:latin typeface="Times New Roman"/>
                <a:cs typeface="Times New Roman"/>
              </a:rPr>
              <a:t>errors </a:t>
            </a:r>
            <a:r>
              <a:rPr sz="1200" dirty="0">
                <a:latin typeface="Times New Roman"/>
                <a:cs typeface="Times New Roman"/>
              </a:rPr>
              <a:t>before </a:t>
            </a:r>
            <a:r>
              <a:rPr sz="1200" spc="-5" dirty="0">
                <a:latin typeface="Times New Roman"/>
                <a:cs typeface="Times New Roman"/>
              </a:rPr>
              <a:t>accepting </a:t>
            </a:r>
            <a:r>
              <a:rPr sz="1200" dirty="0">
                <a:latin typeface="Times New Roman"/>
                <a:cs typeface="Times New Roman"/>
              </a:rPr>
              <a:t>the </a:t>
            </a:r>
            <a:r>
              <a:rPr sz="1200" spc="-5" dirty="0">
                <a:latin typeface="Times New Roman"/>
                <a:cs typeface="Times New Roman"/>
              </a:rPr>
              <a:t>software from  </a:t>
            </a:r>
            <a:r>
              <a:rPr sz="1200" dirty="0">
                <a:latin typeface="Times New Roman"/>
                <a:cs typeface="Times New Roman"/>
              </a:rPr>
              <a:t>the</a:t>
            </a:r>
            <a:r>
              <a:rPr sz="1200" spc="-5" dirty="0">
                <a:latin typeface="Times New Roman"/>
                <a:cs typeface="Times New Roman"/>
              </a:rPr>
              <a:t> developer.</a:t>
            </a:r>
            <a:r>
              <a:rPr sz="900" i="1" dirty="0">
                <a:latin typeface="Carlito"/>
                <a:cs typeface="Carlito"/>
              </a:rPr>
              <a:t> </a:t>
            </a:r>
            <a:endParaRPr sz="900" dirty="0">
              <a:latin typeface="Carlito"/>
              <a:cs typeface="Carlito"/>
            </a:endParaRPr>
          </a:p>
          <a:p>
            <a:pPr marL="469265">
              <a:lnSpc>
                <a:spcPct val="100000"/>
              </a:lnSpc>
              <a:spcBef>
                <a:spcPts val="200"/>
              </a:spcBef>
            </a:pPr>
            <a:r>
              <a:rPr sz="900" i="1" dirty="0">
                <a:latin typeface="Carlito"/>
                <a:cs typeface="Carlito"/>
              </a:rPr>
              <a:t> </a:t>
            </a:r>
            <a:endParaRPr sz="900" dirty="0">
              <a:latin typeface="Carlito"/>
              <a:cs typeface="Carlito"/>
            </a:endParaRPr>
          </a:p>
          <a:p>
            <a:pPr marL="12700" algn="just">
              <a:lnSpc>
                <a:spcPct val="100000"/>
              </a:lnSpc>
              <a:spcBef>
                <a:spcPts val="160"/>
              </a:spcBef>
            </a:pPr>
            <a:r>
              <a:rPr sz="1200" b="1" spc="-5" dirty="0">
                <a:latin typeface="Times New Roman"/>
                <a:cs typeface="Times New Roman"/>
              </a:rPr>
              <a:t>D: SYSTEM</a:t>
            </a:r>
            <a:r>
              <a:rPr sz="1200" b="1" spc="-10" dirty="0">
                <a:latin typeface="Times New Roman"/>
                <a:cs typeface="Times New Roman"/>
              </a:rPr>
              <a:t> </a:t>
            </a:r>
            <a:r>
              <a:rPr sz="1200" b="1" spc="-5" dirty="0">
                <a:latin typeface="Times New Roman"/>
                <a:cs typeface="Times New Roman"/>
              </a:rPr>
              <a:t>TESTING</a:t>
            </a:r>
            <a:endParaRPr sz="1200" dirty="0">
              <a:latin typeface="Times New Roman"/>
              <a:cs typeface="Times New Roman"/>
            </a:endParaRPr>
          </a:p>
          <a:p>
            <a:pPr marL="274320" lvl="1" indent="-262255" algn="just">
              <a:lnSpc>
                <a:spcPct val="100000"/>
              </a:lnSpc>
              <a:spcBef>
                <a:spcPts val="140"/>
              </a:spcBef>
              <a:buAutoNum type="arabicPeriod"/>
              <a:tabLst>
                <a:tab pos="274955" algn="l"/>
              </a:tabLst>
            </a:pPr>
            <a:r>
              <a:rPr sz="1200" b="1" spc="-5" dirty="0">
                <a:latin typeface="Times New Roman"/>
                <a:cs typeface="Times New Roman"/>
              </a:rPr>
              <a:t>:Recovery </a:t>
            </a:r>
            <a:r>
              <a:rPr sz="1200" b="1" dirty="0">
                <a:latin typeface="Times New Roman"/>
                <a:cs typeface="Times New Roman"/>
              </a:rPr>
              <a:t>Testing</a:t>
            </a:r>
            <a:endParaRPr sz="1200" dirty="0">
              <a:latin typeface="Times New Roman"/>
              <a:cs typeface="Times New Roman"/>
            </a:endParaRPr>
          </a:p>
          <a:p>
            <a:pPr marL="469265" marR="6985" lvl="2" indent="-228600" algn="just">
              <a:lnSpc>
                <a:spcPct val="110800"/>
              </a:lnSpc>
              <a:spcBef>
                <a:spcPts val="50"/>
              </a:spcBef>
              <a:buFont typeface="Symbol"/>
              <a:buChar char=""/>
              <a:tabLst>
                <a:tab pos="469900" algn="l"/>
              </a:tabLst>
            </a:pPr>
            <a:r>
              <a:rPr sz="1200" dirty="0">
                <a:latin typeface="Times New Roman"/>
                <a:cs typeface="Times New Roman"/>
              </a:rPr>
              <a:t>Many </a:t>
            </a:r>
            <a:r>
              <a:rPr sz="1200" spc="-5" dirty="0">
                <a:latin typeface="Times New Roman"/>
                <a:cs typeface="Times New Roman"/>
              </a:rPr>
              <a:t>computer-based </a:t>
            </a:r>
            <a:r>
              <a:rPr sz="1200" dirty="0">
                <a:latin typeface="Times New Roman"/>
                <a:cs typeface="Times New Roman"/>
              </a:rPr>
              <a:t>systems must </a:t>
            </a:r>
            <a:r>
              <a:rPr sz="1200" spc="-5" dirty="0">
                <a:latin typeface="Times New Roman"/>
                <a:cs typeface="Times New Roman"/>
              </a:rPr>
              <a:t>recover </a:t>
            </a:r>
            <a:r>
              <a:rPr sz="1200" dirty="0">
                <a:latin typeface="Times New Roman"/>
                <a:cs typeface="Times New Roman"/>
              </a:rPr>
              <a:t>from </a:t>
            </a:r>
            <a:r>
              <a:rPr sz="1200" spc="-5" dirty="0">
                <a:latin typeface="Times New Roman"/>
                <a:cs typeface="Times New Roman"/>
              </a:rPr>
              <a:t>faults and resume </a:t>
            </a:r>
            <a:r>
              <a:rPr sz="1200" dirty="0">
                <a:latin typeface="Times New Roman"/>
                <a:cs typeface="Times New Roman"/>
              </a:rPr>
              <a:t>processing with little  or no</a:t>
            </a:r>
            <a:r>
              <a:rPr sz="1200" spc="-10" dirty="0">
                <a:latin typeface="Times New Roman"/>
                <a:cs typeface="Times New Roman"/>
              </a:rPr>
              <a:t> </a:t>
            </a:r>
            <a:r>
              <a:rPr sz="1200" spc="-5" dirty="0">
                <a:latin typeface="Times New Roman"/>
                <a:cs typeface="Times New Roman"/>
              </a:rPr>
              <a:t>downtime.</a:t>
            </a:r>
            <a:endParaRPr sz="1200" dirty="0">
              <a:latin typeface="Times New Roman"/>
              <a:cs typeface="Times New Roman"/>
            </a:endParaRPr>
          </a:p>
          <a:p>
            <a:pPr marL="469265" marR="7620" lvl="2" indent="-228600" algn="just">
              <a:lnSpc>
                <a:spcPct val="110400"/>
              </a:lnSpc>
              <a:spcBef>
                <a:spcPts val="80"/>
              </a:spcBef>
              <a:buFont typeface="Symbol"/>
              <a:buChar char=""/>
              <a:tabLst>
                <a:tab pos="469900" algn="l"/>
              </a:tabLst>
            </a:pPr>
            <a:r>
              <a:rPr sz="1200" spc="-10" dirty="0">
                <a:latin typeface="Times New Roman"/>
                <a:cs typeface="Times New Roman"/>
              </a:rPr>
              <a:t>In </a:t>
            </a:r>
            <a:r>
              <a:rPr sz="1200" dirty="0">
                <a:latin typeface="Times New Roman"/>
                <a:cs typeface="Times New Roman"/>
              </a:rPr>
              <a:t>some </a:t>
            </a:r>
            <a:r>
              <a:rPr sz="1200" spc="-5" dirty="0">
                <a:latin typeface="Times New Roman"/>
                <a:cs typeface="Times New Roman"/>
              </a:rPr>
              <a:t>cases, </a:t>
            </a:r>
            <a:r>
              <a:rPr sz="1200" dirty="0">
                <a:latin typeface="Times New Roman"/>
                <a:cs typeface="Times New Roman"/>
              </a:rPr>
              <a:t>a </a:t>
            </a:r>
            <a:r>
              <a:rPr sz="1200" spc="-5" dirty="0">
                <a:latin typeface="Times New Roman"/>
                <a:cs typeface="Times New Roman"/>
              </a:rPr>
              <a:t>system </a:t>
            </a:r>
            <a:r>
              <a:rPr sz="1200" dirty="0">
                <a:latin typeface="Times New Roman"/>
                <a:cs typeface="Times New Roman"/>
              </a:rPr>
              <a:t>must be </a:t>
            </a:r>
            <a:r>
              <a:rPr sz="1200" spc="-5" dirty="0">
                <a:latin typeface="Times New Roman"/>
                <a:cs typeface="Times New Roman"/>
              </a:rPr>
              <a:t>fault tolerant; that is, processing </a:t>
            </a:r>
            <a:r>
              <a:rPr sz="1200" dirty="0">
                <a:latin typeface="Times New Roman"/>
                <a:cs typeface="Times New Roman"/>
              </a:rPr>
              <a:t>faults must not </a:t>
            </a:r>
            <a:r>
              <a:rPr sz="1200" spc="-5" dirty="0">
                <a:latin typeface="Times New Roman"/>
                <a:cs typeface="Times New Roman"/>
              </a:rPr>
              <a:t>cause  overall system </a:t>
            </a:r>
            <a:r>
              <a:rPr sz="1200" dirty="0">
                <a:latin typeface="Times New Roman"/>
                <a:cs typeface="Times New Roman"/>
              </a:rPr>
              <a:t>function to </a:t>
            </a:r>
            <a:r>
              <a:rPr sz="1200" spc="-5" dirty="0">
                <a:latin typeface="Times New Roman"/>
                <a:cs typeface="Times New Roman"/>
              </a:rPr>
              <a:t>cease. </a:t>
            </a:r>
            <a:r>
              <a:rPr sz="1200" spc="-10" dirty="0">
                <a:latin typeface="Times New Roman"/>
                <a:cs typeface="Times New Roman"/>
              </a:rPr>
              <a:t>In </a:t>
            </a:r>
            <a:r>
              <a:rPr sz="1200" dirty="0">
                <a:latin typeface="Times New Roman"/>
                <a:cs typeface="Times New Roman"/>
              </a:rPr>
              <a:t>other </a:t>
            </a:r>
            <a:r>
              <a:rPr sz="1200" spc="-5" dirty="0">
                <a:latin typeface="Times New Roman"/>
                <a:cs typeface="Times New Roman"/>
              </a:rPr>
              <a:t>cases, </a:t>
            </a:r>
            <a:r>
              <a:rPr sz="1200" dirty="0">
                <a:latin typeface="Times New Roman"/>
                <a:cs typeface="Times New Roman"/>
              </a:rPr>
              <a:t>a </a:t>
            </a:r>
            <a:r>
              <a:rPr sz="1200" spc="-5" dirty="0">
                <a:latin typeface="Times New Roman"/>
                <a:cs typeface="Times New Roman"/>
              </a:rPr>
              <a:t>system </a:t>
            </a:r>
            <a:r>
              <a:rPr sz="1200" dirty="0">
                <a:latin typeface="Times New Roman"/>
                <a:cs typeface="Times New Roman"/>
              </a:rPr>
              <a:t>failure must be </a:t>
            </a:r>
            <a:r>
              <a:rPr sz="1200" spc="-5" dirty="0">
                <a:latin typeface="Times New Roman"/>
                <a:cs typeface="Times New Roman"/>
              </a:rPr>
              <a:t>corrected </a:t>
            </a:r>
            <a:r>
              <a:rPr sz="1200" dirty="0">
                <a:latin typeface="Times New Roman"/>
                <a:cs typeface="Times New Roman"/>
              </a:rPr>
              <a:t>within  a </a:t>
            </a:r>
            <a:r>
              <a:rPr sz="1200" spc="-5" dirty="0">
                <a:latin typeface="Times New Roman"/>
                <a:cs typeface="Times New Roman"/>
              </a:rPr>
              <a:t>specified </a:t>
            </a:r>
            <a:r>
              <a:rPr sz="1200" dirty="0">
                <a:latin typeface="Times New Roman"/>
                <a:cs typeface="Times New Roman"/>
              </a:rPr>
              <a:t>period of time or </a:t>
            </a:r>
            <a:r>
              <a:rPr sz="1200" spc="-5" dirty="0">
                <a:latin typeface="Times New Roman"/>
                <a:cs typeface="Times New Roman"/>
              </a:rPr>
              <a:t>severe economic </a:t>
            </a:r>
            <a:r>
              <a:rPr sz="1200" dirty="0">
                <a:latin typeface="Times New Roman"/>
                <a:cs typeface="Times New Roman"/>
              </a:rPr>
              <a:t>damage </a:t>
            </a:r>
            <a:r>
              <a:rPr sz="1200" spc="-5" dirty="0">
                <a:latin typeface="Times New Roman"/>
                <a:cs typeface="Times New Roman"/>
              </a:rPr>
              <a:t>will</a:t>
            </a:r>
            <a:r>
              <a:rPr sz="1200" dirty="0">
                <a:latin typeface="Times New Roman"/>
                <a:cs typeface="Times New Roman"/>
              </a:rPr>
              <a:t> </a:t>
            </a:r>
            <a:r>
              <a:rPr sz="1200" spc="-5" dirty="0">
                <a:latin typeface="Times New Roman"/>
                <a:cs typeface="Times New Roman"/>
              </a:rPr>
              <a:t>occur.</a:t>
            </a:r>
            <a:endParaRPr sz="1200" dirty="0">
              <a:latin typeface="Times New Roman"/>
              <a:cs typeface="Times New Roman"/>
            </a:endParaRPr>
          </a:p>
          <a:p>
            <a:pPr marL="469265" marR="5715" lvl="2" indent="-228600" algn="just">
              <a:lnSpc>
                <a:spcPct val="110200"/>
              </a:lnSpc>
              <a:spcBef>
                <a:spcPts val="80"/>
              </a:spcBef>
              <a:buFont typeface="Symbol"/>
              <a:buChar char=""/>
              <a:tabLst>
                <a:tab pos="469900" algn="l"/>
              </a:tabLst>
            </a:pPr>
            <a:r>
              <a:rPr sz="1200" b="1" i="1" u="heavy" spc="-5" dirty="0">
                <a:uFill>
                  <a:solidFill>
                    <a:srgbClr val="000000"/>
                  </a:solidFill>
                </a:uFill>
                <a:latin typeface="Times New Roman"/>
                <a:cs typeface="Times New Roman"/>
              </a:rPr>
              <a:t>Recovery </a:t>
            </a:r>
            <a:r>
              <a:rPr sz="1200" b="1" i="1" u="heavy" dirty="0">
                <a:uFill>
                  <a:solidFill>
                    <a:srgbClr val="000000"/>
                  </a:solidFill>
                </a:uFill>
                <a:latin typeface="Times New Roman"/>
                <a:cs typeface="Times New Roman"/>
              </a:rPr>
              <a:t>testing</a:t>
            </a:r>
            <a:r>
              <a:rPr sz="1200" b="1" i="1" dirty="0">
                <a:latin typeface="Times New Roman"/>
                <a:cs typeface="Times New Roman"/>
              </a:rPr>
              <a:t> </a:t>
            </a:r>
            <a:r>
              <a:rPr sz="1200" spc="-5" dirty="0">
                <a:latin typeface="Times New Roman"/>
                <a:cs typeface="Times New Roman"/>
              </a:rPr>
              <a:t>is </a:t>
            </a:r>
            <a:r>
              <a:rPr sz="1200" dirty="0">
                <a:latin typeface="Times New Roman"/>
                <a:cs typeface="Times New Roman"/>
              </a:rPr>
              <a:t>a system test that forces the </a:t>
            </a:r>
            <a:r>
              <a:rPr sz="1200" spc="-5" dirty="0">
                <a:latin typeface="Times New Roman"/>
                <a:cs typeface="Times New Roman"/>
              </a:rPr>
              <a:t>software </a:t>
            </a:r>
            <a:r>
              <a:rPr sz="1200" dirty="0">
                <a:latin typeface="Times New Roman"/>
                <a:cs typeface="Times New Roman"/>
              </a:rPr>
              <a:t>to fail in a variety </a:t>
            </a:r>
            <a:r>
              <a:rPr sz="1200" spc="5" dirty="0">
                <a:latin typeface="Times New Roman"/>
                <a:cs typeface="Times New Roman"/>
              </a:rPr>
              <a:t>of </a:t>
            </a:r>
            <a:r>
              <a:rPr sz="1200" spc="-5" dirty="0">
                <a:latin typeface="Times New Roman"/>
                <a:cs typeface="Times New Roman"/>
              </a:rPr>
              <a:t>ways and  verifies </a:t>
            </a:r>
            <a:r>
              <a:rPr sz="1200" dirty="0">
                <a:latin typeface="Times New Roman"/>
                <a:cs typeface="Times New Roman"/>
              </a:rPr>
              <a:t>that recovery </a:t>
            </a:r>
            <a:r>
              <a:rPr sz="1200" spc="-5" dirty="0">
                <a:latin typeface="Times New Roman"/>
                <a:cs typeface="Times New Roman"/>
              </a:rPr>
              <a:t>is </a:t>
            </a:r>
            <a:r>
              <a:rPr sz="1200" dirty="0">
                <a:latin typeface="Times New Roman"/>
                <a:cs typeface="Times New Roman"/>
              </a:rPr>
              <a:t>properly </a:t>
            </a:r>
            <a:r>
              <a:rPr sz="1200" spc="-5" dirty="0">
                <a:latin typeface="Times New Roman"/>
                <a:cs typeface="Times New Roman"/>
              </a:rPr>
              <a:t>performed. </a:t>
            </a:r>
            <a:r>
              <a:rPr sz="1200" spc="-10" dirty="0">
                <a:latin typeface="Times New Roman"/>
                <a:cs typeface="Times New Roman"/>
              </a:rPr>
              <a:t>If </a:t>
            </a:r>
            <a:r>
              <a:rPr sz="1200" dirty="0">
                <a:latin typeface="Times New Roman"/>
                <a:cs typeface="Times New Roman"/>
              </a:rPr>
              <a:t>recovery </a:t>
            </a:r>
            <a:r>
              <a:rPr sz="1200" spc="-5" dirty="0">
                <a:latin typeface="Times New Roman"/>
                <a:cs typeface="Times New Roman"/>
              </a:rPr>
              <a:t>is </a:t>
            </a:r>
            <a:r>
              <a:rPr sz="1200" dirty="0">
                <a:latin typeface="Times New Roman"/>
                <a:cs typeface="Times New Roman"/>
              </a:rPr>
              <a:t>automatic </a:t>
            </a:r>
            <a:r>
              <a:rPr sz="1200" spc="-5" dirty="0">
                <a:latin typeface="Times New Roman"/>
                <a:cs typeface="Times New Roman"/>
              </a:rPr>
              <a:t>(performed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system itself), reinitialization, checkpointing mechanisms, data recovery, and restart are  evaluated</a:t>
            </a:r>
            <a:r>
              <a:rPr sz="1200" spc="-45" dirty="0">
                <a:latin typeface="Times New Roman"/>
                <a:cs typeface="Times New Roman"/>
              </a:rPr>
              <a:t> </a:t>
            </a:r>
            <a:r>
              <a:rPr sz="1200" dirty="0">
                <a:latin typeface="Times New Roman"/>
                <a:cs typeface="Times New Roman"/>
              </a:rPr>
              <a:t>for</a:t>
            </a:r>
            <a:r>
              <a:rPr sz="1200" spc="-50" dirty="0">
                <a:latin typeface="Times New Roman"/>
                <a:cs typeface="Times New Roman"/>
              </a:rPr>
              <a:t> </a:t>
            </a:r>
            <a:r>
              <a:rPr sz="1200" spc="-5" dirty="0">
                <a:latin typeface="Times New Roman"/>
                <a:cs typeface="Times New Roman"/>
              </a:rPr>
              <a:t>correctness.</a:t>
            </a:r>
            <a:r>
              <a:rPr sz="1200" spc="-30" dirty="0">
                <a:latin typeface="Times New Roman"/>
                <a:cs typeface="Times New Roman"/>
              </a:rPr>
              <a:t> </a:t>
            </a:r>
            <a:r>
              <a:rPr sz="1200" spc="-10" dirty="0">
                <a:latin typeface="Times New Roman"/>
                <a:cs typeface="Times New Roman"/>
              </a:rPr>
              <a:t>If</a:t>
            </a:r>
            <a:r>
              <a:rPr sz="1200" spc="-50" dirty="0">
                <a:latin typeface="Times New Roman"/>
                <a:cs typeface="Times New Roman"/>
              </a:rPr>
              <a:t> </a:t>
            </a:r>
            <a:r>
              <a:rPr sz="1200" dirty="0">
                <a:latin typeface="Times New Roman"/>
                <a:cs typeface="Times New Roman"/>
              </a:rPr>
              <a:t>recovery</a:t>
            </a:r>
            <a:r>
              <a:rPr sz="1200" spc="-60" dirty="0">
                <a:latin typeface="Times New Roman"/>
                <a:cs typeface="Times New Roman"/>
              </a:rPr>
              <a:t> </a:t>
            </a:r>
            <a:r>
              <a:rPr sz="1200" spc="-5" dirty="0">
                <a:latin typeface="Times New Roman"/>
                <a:cs typeface="Times New Roman"/>
              </a:rPr>
              <a:t>requires</a:t>
            </a:r>
            <a:r>
              <a:rPr sz="1200" spc="-45" dirty="0">
                <a:latin typeface="Times New Roman"/>
                <a:cs typeface="Times New Roman"/>
              </a:rPr>
              <a:t> </a:t>
            </a:r>
            <a:r>
              <a:rPr sz="1200" dirty="0">
                <a:latin typeface="Times New Roman"/>
                <a:cs typeface="Times New Roman"/>
              </a:rPr>
              <a:t>human</a:t>
            </a:r>
            <a:r>
              <a:rPr sz="1200" spc="-45" dirty="0">
                <a:latin typeface="Times New Roman"/>
                <a:cs typeface="Times New Roman"/>
              </a:rPr>
              <a:t> </a:t>
            </a:r>
            <a:r>
              <a:rPr sz="1200" spc="-5" dirty="0">
                <a:latin typeface="Times New Roman"/>
                <a:cs typeface="Times New Roman"/>
              </a:rPr>
              <a:t>intervention,</a:t>
            </a:r>
            <a:r>
              <a:rPr sz="1200" spc="-4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mean-time-to-repair  (MTTR) is evaluated </a:t>
            </a:r>
            <a:r>
              <a:rPr sz="1200" dirty="0">
                <a:latin typeface="Times New Roman"/>
                <a:cs typeface="Times New Roman"/>
              </a:rPr>
              <a:t>to </a:t>
            </a:r>
            <a:r>
              <a:rPr sz="1200" spc="-5" dirty="0">
                <a:latin typeface="Times New Roman"/>
                <a:cs typeface="Times New Roman"/>
              </a:rPr>
              <a:t>determine whether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within </a:t>
            </a:r>
            <a:r>
              <a:rPr sz="1200" spc="-5" dirty="0">
                <a:latin typeface="Times New Roman"/>
                <a:cs typeface="Times New Roman"/>
              </a:rPr>
              <a:t>acceptable</a:t>
            </a:r>
            <a:r>
              <a:rPr sz="1200" spc="55" dirty="0">
                <a:latin typeface="Times New Roman"/>
                <a:cs typeface="Times New Roman"/>
              </a:rPr>
              <a:t> </a:t>
            </a:r>
            <a:r>
              <a:rPr sz="1200" dirty="0">
                <a:latin typeface="Times New Roman"/>
                <a:cs typeface="Times New Roman"/>
              </a:rPr>
              <a:t>limits.</a:t>
            </a:r>
          </a:p>
          <a:p>
            <a:pPr>
              <a:lnSpc>
                <a:spcPct val="100000"/>
              </a:lnSpc>
              <a:spcBef>
                <a:spcPts val="25"/>
              </a:spcBef>
            </a:pPr>
            <a:endParaRPr sz="1500" dirty="0">
              <a:latin typeface="Times New Roman"/>
              <a:cs typeface="Times New Roman"/>
            </a:endParaRPr>
          </a:p>
          <a:p>
            <a:pPr marL="12700" algn="just">
              <a:lnSpc>
                <a:spcPct val="100000"/>
              </a:lnSpc>
            </a:pPr>
            <a:r>
              <a:rPr sz="1200" b="1" spc="-5" dirty="0">
                <a:latin typeface="Times New Roman"/>
                <a:cs typeface="Times New Roman"/>
              </a:rPr>
              <a:t>D.2: Security </a:t>
            </a:r>
            <a:r>
              <a:rPr sz="1200" b="1" dirty="0">
                <a:latin typeface="Times New Roman"/>
                <a:cs typeface="Times New Roman"/>
              </a:rPr>
              <a:t>Testing</a:t>
            </a:r>
            <a:endParaRPr sz="1200" dirty="0">
              <a:latin typeface="Times New Roman"/>
              <a:cs typeface="Times New Roman"/>
            </a:endParaRPr>
          </a:p>
          <a:p>
            <a:pPr marL="469265" marR="5080" indent="-228600" algn="just">
              <a:lnSpc>
                <a:spcPct val="110300"/>
              </a:lnSpc>
              <a:spcBef>
                <a:spcPts val="70"/>
              </a:spcBef>
              <a:buFont typeface="Symbol"/>
              <a:buChar char=""/>
              <a:tabLst>
                <a:tab pos="469900" algn="l"/>
              </a:tabLst>
            </a:pPr>
            <a:r>
              <a:rPr sz="1200" dirty="0">
                <a:latin typeface="Times New Roman"/>
                <a:cs typeface="Times New Roman"/>
              </a:rPr>
              <a:t>Any </a:t>
            </a:r>
            <a:r>
              <a:rPr sz="1200" spc="-5" dirty="0">
                <a:latin typeface="Times New Roman"/>
                <a:cs typeface="Times New Roman"/>
              </a:rPr>
              <a:t>computer-based system that manages </a:t>
            </a:r>
            <a:r>
              <a:rPr sz="1200" dirty="0">
                <a:latin typeface="Times New Roman"/>
                <a:cs typeface="Times New Roman"/>
              </a:rPr>
              <a:t>sensitive </a:t>
            </a:r>
            <a:r>
              <a:rPr sz="1200" spc="-5" dirty="0">
                <a:latin typeface="Times New Roman"/>
                <a:cs typeface="Times New Roman"/>
              </a:rPr>
              <a:t>information </a:t>
            </a:r>
            <a:r>
              <a:rPr sz="1200" dirty="0">
                <a:latin typeface="Times New Roman"/>
                <a:cs typeface="Times New Roman"/>
              </a:rPr>
              <a:t>or </a:t>
            </a:r>
            <a:r>
              <a:rPr sz="1200" spc="-5" dirty="0">
                <a:latin typeface="Times New Roman"/>
                <a:cs typeface="Times New Roman"/>
              </a:rPr>
              <a:t>causes </a:t>
            </a:r>
            <a:r>
              <a:rPr sz="1200" dirty="0">
                <a:latin typeface="Times New Roman"/>
                <a:cs typeface="Times New Roman"/>
              </a:rPr>
              <a:t>actions </a:t>
            </a:r>
            <a:r>
              <a:rPr sz="1200" spc="-5" dirty="0">
                <a:latin typeface="Times New Roman"/>
                <a:cs typeface="Times New Roman"/>
              </a:rPr>
              <a:t>that can  improperly harm </a:t>
            </a:r>
            <a:r>
              <a:rPr sz="1200" dirty="0">
                <a:latin typeface="Times New Roman"/>
                <a:cs typeface="Times New Roman"/>
              </a:rPr>
              <a:t>(or benefit) individuals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target </a:t>
            </a:r>
            <a:r>
              <a:rPr sz="1200" dirty="0">
                <a:latin typeface="Times New Roman"/>
                <a:cs typeface="Times New Roman"/>
              </a:rPr>
              <a:t>for </a:t>
            </a:r>
            <a:r>
              <a:rPr sz="1200" spc="-5" dirty="0">
                <a:latin typeface="Times New Roman"/>
                <a:cs typeface="Times New Roman"/>
              </a:rPr>
              <a:t>improper </a:t>
            </a:r>
            <a:r>
              <a:rPr sz="1200" spc="5" dirty="0">
                <a:latin typeface="Times New Roman"/>
                <a:cs typeface="Times New Roman"/>
              </a:rPr>
              <a:t>or </a:t>
            </a:r>
            <a:r>
              <a:rPr sz="1200" dirty="0">
                <a:latin typeface="Times New Roman"/>
                <a:cs typeface="Times New Roman"/>
              </a:rPr>
              <a:t>illegal </a:t>
            </a:r>
            <a:r>
              <a:rPr sz="1200" spc="-5" dirty="0">
                <a:latin typeface="Times New Roman"/>
                <a:cs typeface="Times New Roman"/>
              </a:rPr>
              <a:t>penetration.  Penetration spans </a:t>
            </a:r>
            <a:r>
              <a:rPr sz="1200" dirty="0">
                <a:latin typeface="Times New Roman"/>
                <a:cs typeface="Times New Roman"/>
              </a:rPr>
              <a:t>a </a:t>
            </a:r>
            <a:r>
              <a:rPr sz="1200" spc="-5" dirty="0">
                <a:latin typeface="Times New Roman"/>
                <a:cs typeface="Times New Roman"/>
              </a:rPr>
              <a:t>broad range </a:t>
            </a:r>
            <a:r>
              <a:rPr sz="1200" spc="5" dirty="0">
                <a:latin typeface="Times New Roman"/>
                <a:cs typeface="Times New Roman"/>
              </a:rPr>
              <a:t>of </a:t>
            </a:r>
            <a:r>
              <a:rPr sz="1200" dirty="0">
                <a:latin typeface="Times New Roman"/>
                <a:cs typeface="Times New Roman"/>
              </a:rPr>
              <a:t>activities: </a:t>
            </a:r>
            <a:r>
              <a:rPr sz="1200" spc="-5" dirty="0">
                <a:latin typeface="Times New Roman"/>
                <a:cs typeface="Times New Roman"/>
              </a:rPr>
              <a:t>hackers </a:t>
            </a:r>
            <a:r>
              <a:rPr sz="1200" dirty="0">
                <a:latin typeface="Times New Roman"/>
                <a:cs typeface="Times New Roman"/>
              </a:rPr>
              <a:t>who </a:t>
            </a:r>
            <a:r>
              <a:rPr sz="1200" spc="-5" dirty="0">
                <a:latin typeface="Times New Roman"/>
                <a:cs typeface="Times New Roman"/>
              </a:rPr>
              <a:t>attempt </a:t>
            </a:r>
            <a:r>
              <a:rPr sz="1200" dirty="0">
                <a:latin typeface="Times New Roman"/>
                <a:cs typeface="Times New Roman"/>
              </a:rPr>
              <a:t>to penetrate</a:t>
            </a:r>
            <a:r>
              <a:rPr sz="1200" spc="-210" dirty="0">
                <a:latin typeface="Times New Roman"/>
                <a:cs typeface="Times New Roman"/>
              </a:rPr>
              <a:t> </a:t>
            </a:r>
            <a:r>
              <a:rPr sz="1200" spc="-5" dirty="0">
                <a:latin typeface="Times New Roman"/>
                <a:cs typeface="Times New Roman"/>
              </a:rPr>
              <a:t>systems </a:t>
            </a:r>
            <a:r>
              <a:rPr sz="1200" dirty="0">
                <a:latin typeface="Times New Roman"/>
                <a:cs typeface="Times New Roman"/>
              </a:rPr>
              <a:t>for  sport, </a:t>
            </a:r>
            <a:r>
              <a:rPr sz="1200" spc="-5" dirty="0">
                <a:latin typeface="Times New Roman"/>
                <a:cs typeface="Times New Roman"/>
              </a:rPr>
              <a:t>disgruntled employees </a:t>
            </a:r>
            <a:r>
              <a:rPr sz="1200" dirty="0">
                <a:latin typeface="Times New Roman"/>
                <a:cs typeface="Times New Roman"/>
              </a:rPr>
              <a:t>who </a:t>
            </a:r>
            <a:r>
              <a:rPr sz="1200" spc="-5" dirty="0">
                <a:latin typeface="Times New Roman"/>
                <a:cs typeface="Times New Roman"/>
              </a:rPr>
              <a:t>attempt </a:t>
            </a:r>
            <a:r>
              <a:rPr sz="1200" dirty="0">
                <a:latin typeface="Times New Roman"/>
                <a:cs typeface="Times New Roman"/>
              </a:rPr>
              <a:t>to </a:t>
            </a:r>
            <a:r>
              <a:rPr sz="1200" spc="-5" dirty="0">
                <a:latin typeface="Times New Roman"/>
                <a:cs typeface="Times New Roman"/>
              </a:rPr>
              <a:t>penetrate </a:t>
            </a:r>
            <a:r>
              <a:rPr sz="1200" dirty="0">
                <a:latin typeface="Times New Roman"/>
                <a:cs typeface="Times New Roman"/>
              </a:rPr>
              <a:t>for </a:t>
            </a:r>
            <a:r>
              <a:rPr sz="1200" spc="-5" dirty="0">
                <a:latin typeface="Times New Roman"/>
                <a:cs typeface="Times New Roman"/>
              </a:rPr>
              <a:t>revenge, </a:t>
            </a:r>
            <a:r>
              <a:rPr sz="1200" dirty="0">
                <a:latin typeface="Times New Roman"/>
                <a:cs typeface="Times New Roman"/>
              </a:rPr>
              <a:t>dishonest individuals  who </a:t>
            </a:r>
            <a:r>
              <a:rPr sz="1200" spc="-5" dirty="0">
                <a:latin typeface="Times New Roman"/>
                <a:cs typeface="Times New Roman"/>
              </a:rPr>
              <a:t>attempt </a:t>
            </a:r>
            <a:r>
              <a:rPr sz="1200" dirty="0">
                <a:latin typeface="Times New Roman"/>
                <a:cs typeface="Times New Roman"/>
              </a:rPr>
              <a:t>to </a:t>
            </a:r>
            <a:r>
              <a:rPr sz="1200" spc="-5" dirty="0">
                <a:latin typeface="Times New Roman"/>
                <a:cs typeface="Times New Roman"/>
              </a:rPr>
              <a:t>penetrate </a:t>
            </a:r>
            <a:r>
              <a:rPr sz="1200" dirty="0">
                <a:latin typeface="Times New Roman"/>
                <a:cs typeface="Times New Roman"/>
              </a:rPr>
              <a:t>for </a:t>
            </a:r>
            <a:r>
              <a:rPr sz="1200" spc="-5" dirty="0">
                <a:latin typeface="Times New Roman"/>
                <a:cs typeface="Times New Roman"/>
              </a:rPr>
              <a:t>illicit personal</a:t>
            </a:r>
            <a:r>
              <a:rPr sz="1200" spc="20" dirty="0">
                <a:latin typeface="Times New Roman"/>
                <a:cs typeface="Times New Roman"/>
              </a:rPr>
              <a:t> </a:t>
            </a:r>
            <a:r>
              <a:rPr sz="1200" spc="-5" dirty="0">
                <a:latin typeface="Times New Roman"/>
                <a:cs typeface="Times New Roman"/>
              </a:rPr>
              <a:t>gain.</a:t>
            </a:r>
            <a:endParaRPr sz="1200" dirty="0">
              <a:latin typeface="Times New Roman"/>
              <a:cs typeface="Times New Roman"/>
            </a:endParaRPr>
          </a:p>
          <a:p>
            <a:pPr marL="469265" marR="7620" indent="-228600" algn="just">
              <a:lnSpc>
                <a:spcPct val="95400"/>
              </a:lnSpc>
              <a:spcBef>
                <a:spcPts val="295"/>
              </a:spcBef>
              <a:buFont typeface="Symbol"/>
              <a:buChar char=""/>
              <a:tabLst>
                <a:tab pos="469900" algn="l"/>
              </a:tabLst>
            </a:pPr>
            <a:r>
              <a:rPr sz="1200" dirty="0">
                <a:solidFill>
                  <a:srgbClr val="333333"/>
                </a:solidFill>
                <a:latin typeface="Times New Roman"/>
                <a:cs typeface="Times New Roman"/>
              </a:rPr>
              <a:t>Security testing </a:t>
            </a:r>
            <a:r>
              <a:rPr sz="1200" spc="-5" dirty="0">
                <a:solidFill>
                  <a:srgbClr val="333333"/>
                </a:solidFill>
                <a:latin typeface="Times New Roman"/>
                <a:cs typeface="Times New Roman"/>
              </a:rPr>
              <a:t>is an integral part </a:t>
            </a:r>
            <a:r>
              <a:rPr sz="1200" dirty="0">
                <a:solidFill>
                  <a:srgbClr val="333333"/>
                </a:solidFill>
                <a:latin typeface="Times New Roman"/>
                <a:cs typeface="Times New Roman"/>
              </a:rPr>
              <a:t>of </a:t>
            </a:r>
            <a:r>
              <a:rPr sz="1200" spc="-5" dirty="0">
                <a:solidFill>
                  <a:srgbClr val="333333"/>
                </a:solidFill>
                <a:latin typeface="Times New Roman"/>
                <a:cs typeface="Times New Roman"/>
              </a:rPr>
              <a:t>software testing, which is used </a:t>
            </a:r>
            <a:r>
              <a:rPr sz="1200" dirty="0">
                <a:solidFill>
                  <a:srgbClr val="333333"/>
                </a:solidFill>
                <a:latin typeface="Times New Roman"/>
                <a:cs typeface="Times New Roman"/>
              </a:rPr>
              <a:t>to </a:t>
            </a:r>
            <a:r>
              <a:rPr sz="1200" spc="-5" dirty="0">
                <a:solidFill>
                  <a:srgbClr val="333333"/>
                </a:solidFill>
                <a:latin typeface="Times New Roman"/>
                <a:cs typeface="Times New Roman"/>
              </a:rPr>
              <a:t>discover </a:t>
            </a:r>
            <a:r>
              <a:rPr sz="1200" dirty="0">
                <a:solidFill>
                  <a:srgbClr val="333333"/>
                </a:solidFill>
                <a:latin typeface="Times New Roman"/>
                <a:cs typeface="Times New Roman"/>
              </a:rPr>
              <a:t>the  </a:t>
            </a:r>
            <a:r>
              <a:rPr sz="1200" spc="-5" dirty="0">
                <a:solidFill>
                  <a:srgbClr val="333333"/>
                </a:solidFill>
                <a:latin typeface="Times New Roman"/>
                <a:cs typeface="Times New Roman"/>
              </a:rPr>
              <a:t>weaknesses, risks, </a:t>
            </a:r>
            <a:r>
              <a:rPr sz="1200" spc="5" dirty="0">
                <a:solidFill>
                  <a:srgbClr val="333333"/>
                </a:solidFill>
                <a:latin typeface="Times New Roman"/>
                <a:cs typeface="Times New Roman"/>
              </a:rPr>
              <a:t>or </a:t>
            </a:r>
            <a:r>
              <a:rPr sz="1200" spc="-5" dirty="0">
                <a:solidFill>
                  <a:srgbClr val="333333"/>
                </a:solidFill>
                <a:latin typeface="Times New Roman"/>
                <a:cs typeface="Times New Roman"/>
              </a:rPr>
              <a:t>threats </a:t>
            </a:r>
            <a:r>
              <a:rPr sz="1200" dirty="0">
                <a:solidFill>
                  <a:srgbClr val="333333"/>
                </a:solidFill>
                <a:latin typeface="Times New Roman"/>
                <a:cs typeface="Times New Roman"/>
              </a:rPr>
              <a:t>in the </a:t>
            </a:r>
            <a:r>
              <a:rPr sz="1200" spc="-5" dirty="0">
                <a:solidFill>
                  <a:srgbClr val="333333"/>
                </a:solidFill>
                <a:latin typeface="Times New Roman"/>
                <a:cs typeface="Times New Roman"/>
              </a:rPr>
              <a:t>software </a:t>
            </a:r>
            <a:r>
              <a:rPr sz="1200" dirty="0">
                <a:solidFill>
                  <a:srgbClr val="333333"/>
                </a:solidFill>
                <a:latin typeface="Times New Roman"/>
                <a:cs typeface="Times New Roman"/>
              </a:rPr>
              <a:t>application </a:t>
            </a:r>
            <a:r>
              <a:rPr sz="1200" spc="-5" dirty="0">
                <a:solidFill>
                  <a:srgbClr val="333333"/>
                </a:solidFill>
                <a:latin typeface="Times New Roman"/>
                <a:cs typeface="Times New Roman"/>
              </a:rPr>
              <a:t>and also </a:t>
            </a:r>
            <a:r>
              <a:rPr sz="1200" dirty="0">
                <a:solidFill>
                  <a:srgbClr val="333333"/>
                </a:solidFill>
                <a:latin typeface="Times New Roman"/>
                <a:cs typeface="Times New Roman"/>
              </a:rPr>
              <a:t>help </a:t>
            </a:r>
            <a:r>
              <a:rPr sz="1200" spc="-5" dirty="0">
                <a:solidFill>
                  <a:srgbClr val="333333"/>
                </a:solidFill>
                <a:latin typeface="Times New Roman"/>
                <a:cs typeface="Times New Roman"/>
              </a:rPr>
              <a:t>us </a:t>
            </a:r>
            <a:r>
              <a:rPr sz="1200" spc="5" dirty="0">
                <a:solidFill>
                  <a:srgbClr val="333333"/>
                </a:solidFill>
                <a:latin typeface="Times New Roman"/>
                <a:cs typeface="Times New Roman"/>
              </a:rPr>
              <a:t>to </a:t>
            </a:r>
            <a:r>
              <a:rPr sz="1200" dirty="0">
                <a:solidFill>
                  <a:srgbClr val="333333"/>
                </a:solidFill>
                <a:latin typeface="Times New Roman"/>
                <a:cs typeface="Times New Roman"/>
              </a:rPr>
              <a:t>stop the nasty  </a:t>
            </a:r>
            <a:r>
              <a:rPr sz="1200" spc="-5" dirty="0">
                <a:solidFill>
                  <a:srgbClr val="333333"/>
                </a:solidFill>
                <a:latin typeface="Times New Roman"/>
                <a:cs typeface="Times New Roman"/>
              </a:rPr>
              <a:t>attack from </a:t>
            </a:r>
            <a:r>
              <a:rPr sz="1200" dirty="0">
                <a:solidFill>
                  <a:srgbClr val="333333"/>
                </a:solidFill>
                <a:latin typeface="Times New Roman"/>
                <a:cs typeface="Times New Roman"/>
              </a:rPr>
              <a:t>the outsiders </a:t>
            </a:r>
            <a:r>
              <a:rPr sz="1200" spc="-5" dirty="0">
                <a:solidFill>
                  <a:srgbClr val="333333"/>
                </a:solidFill>
                <a:latin typeface="Times New Roman"/>
                <a:cs typeface="Times New Roman"/>
              </a:rPr>
              <a:t>and </a:t>
            </a:r>
            <a:r>
              <a:rPr sz="1200" dirty="0">
                <a:solidFill>
                  <a:srgbClr val="333333"/>
                </a:solidFill>
                <a:latin typeface="Times New Roman"/>
                <a:cs typeface="Times New Roman"/>
              </a:rPr>
              <a:t>make sure the </a:t>
            </a:r>
            <a:r>
              <a:rPr sz="1200" spc="-5" dirty="0">
                <a:solidFill>
                  <a:srgbClr val="333333"/>
                </a:solidFill>
                <a:latin typeface="Times New Roman"/>
                <a:cs typeface="Times New Roman"/>
              </a:rPr>
              <a:t>security </a:t>
            </a:r>
            <a:r>
              <a:rPr sz="1200" dirty="0">
                <a:solidFill>
                  <a:srgbClr val="333333"/>
                </a:solidFill>
                <a:latin typeface="Times New Roman"/>
                <a:cs typeface="Times New Roman"/>
              </a:rPr>
              <a:t>of our </a:t>
            </a:r>
            <a:r>
              <a:rPr sz="1200" spc="-5" dirty="0">
                <a:solidFill>
                  <a:srgbClr val="333333"/>
                </a:solidFill>
                <a:latin typeface="Times New Roman"/>
                <a:cs typeface="Times New Roman"/>
              </a:rPr>
              <a:t>software</a:t>
            </a:r>
            <a:r>
              <a:rPr sz="1200" spc="-20" dirty="0">
                <a:solidFill>
                  <a:srgbClr val="333333"/>
                </a:solidFill>
                <a:latin typeface="Times New Roman"/>
                <a:cs typeface="Times New Roman"/>
              </a:rPr>
              <a:t> </a:t>
            </a:r>
            <a:r>
              <a:rPr sz="1200" dirty="0">
                <a:solidFill>
                  <a:srgbClr val="333333"/>
                </a:solidFill>
                <a:latin typeface="Times New Roman"/>
                <a:cs typeface="Times New Roman"/>
              </a:rPr>
              <a:t>applications.</a:t>
            </a:r>
            <a:endParaRPr sz="1200" dirty="0">
              <a:latin typeface="Times New Roman"/>
              <a:cs typeface="Times New Roman"/>
            </a:endParaRPr>
          </a:p>
          <a:p>
            <a:pPr marL="469265" marR="5080" indent="-228600" algn="just">
              <a:lnSpc>
                <a:spcPct val="95500"/>
              </a:lnSpc>
              <a:spcBef>
                <a:spcPts val="100"/>
              </a:spcBef>
              <a:buFont typeface="Symbol"/>
              <a:buChar char=""/>
              <a:tabLst>
                <a:tab pos="469900" algn="l"/>
              </a:tabLst>
            </a:pPr>
            <a:r>
              <a:rPr sz="1200" dirty="0">
                <a:solidFill>
                  <a:srgbClr val="333333"/>
                </a:solidFill>
                <a:latin typeface="Times New Roman"/>
                <a:cs typeface="Times New Roman"/>
              </a:rPr>
              <a:t>The primary objective of security testing </a:t>
            </a:r>
            <a:r>
              <a:rPr sz="1200" spc="-5" dirty="0">
                <a:solidFill>
                  <a:srgbClr val="333333"/>
                </a:solidFill>
                <a:latin typeface="Times New Roman"/>
                <a:cs typeface="Times New Roman"/>
              </a:rPr>
              <a:t>is </a:t>
            </a:r>
            <a:r>
              <a:rPr sz="1200" dirty="0">
                <a:solidFill>
                  <a:srgbClr val="333333"/>
                </a:solidFill>
                <a:latin typeface="Times New Roman"/>
                <a:cs typeface="Times New Roman"/>
              </a:rPr>
              <a:t>to find </a:t>
            </a:r>
            <a:r>
              <a:rPr sz="1200" spc="-5" dirty="0">
                <a:solidFill>
                  <a:srgbClr val="333333"/>
                </a:solidFill>
                <a:latin typeface="Times New Roman"/>
                <a:cs typeface="Times New Roman"/>
              </a:rPr>
              <a:t>all </a:t>
            </a:r>
            <a:r>
              <a:rPr sz="1200" dirty="0">
                <a:solidFill>
                  <a:srgbClr val="333333"/>
                </a:solidFill>
                <a:latin typeface="Times New Roman"/>
                <a:cs typeface="Times New Roman"/>
              </a:rPr>
              <a:t>the potential </a:t>
            </a:r>
            <a:r>
              <a:rPr sz="1200" spc="-5" dirty="0">
                <a:solidFill>
                  <a:srgbClr val="333333"/>
                </a:solidFill>
                <a:latin typeface="Times New Roman"/>
                <a:cs typeface="Times New Roman"/>
              </a:rPr>
              <a:t>ambiguities and  vulnerabilities </a:t>
            </a:r>
            <a:r>
              <a:rPr sz="1200" dirty="0">
                <a:solidFill>
                  <a:srgbClr val="333333"/>
                </a:solidFill>
                <a:latin typeface="Times New Roman"/>
                <a:cs typeface="Times New Roman"/>
              </a:rPr>
              <a:t>of the </a:t>
            </a:r>
            <a:r>
              <a:rPr sz="1200" spc="-5" dirty="0">
                <a:solidFill>
                  <a:srgbClr val="333333"/>
                </a:solidFill>
                <a:latin typeface="Times New Roman"/>
                <a:cs typeface="Times New Roman"/>
              </a:rPr>
              <a:t>application so </a:t>
            </a:r>
            <a:r>
              <a:rPr sz="1200" dirty="0">
                <a:solidFill>
                  <a:srgbClr val="333333"/>
                </a:solidFill>
                <a:latin typeface="Times New Roman"/>
                <a:cs typeface="Times New Roman"/>
              </a:rPr>
              <a:t>that the </a:t>
            </a:r>
            <a:r>
              <a:rPr sz="1200" spc="-5" dirty="0">
                <a:solidFill>
                  <a:srgbClr val="333333"/>
                </a:solidFill>
                <a:latin typeface="Times New Roman"/>
                <a:cs typeface="Times New Roman"/>
              </a:rPr>
              <a:t>software does </a:t>
            </a:r>
            <a:r>
              <a:rPr sz="1200" dirty="0">
                <a:solidFill>
                  <a:srgbClr val="333333"/>
                </a:solidFill>
                <a:latin typeface="Times New Roman"/>
                <a:cs typeface="Times New Roman"/>
              </a:rPr>
              <a:t>not stop </a:t>
            </a:r>
            <a:r>
              <a:rPr sz="1200" spc="-5" dirty="0">
                <a:solidFill>
                  <a:srgbClr val="333333"/>
                </a:solidFill>
                <a:latin typeface="Times New Roman"/>
                <a:cs typeface="Times New Roman"/>
              </a:rPr>
              <a:t>working. </a:t>
            </a:r>
            <a:r>
              <a:rPr sz="1200" spc="-15" dirty="0">
                <a:solidFill>
                  <a:srgbClr val="333333"/>
                </a:solidFill>
                <a:latin typeface="Times New Roman"/>
                <a:cs typeface="Times New Roman"/>
              </a:rPr>
              <a:t>If </a:t>
            </a:r>
            <a:r>
              <a:rPr sz="1200" dirty="0">
                <a:solidFill>
                  <a:srgbClr val="333333"/>
                </a:solidFill>
                <a:latin typeface="Times New Roman"/>
                <a:cs typeface="Times New Roman"/>
              </a:rPr>
              <a:t>we </a:t>
            </a:r>
            <a:r>
              <a:rPr sz="1200" spc="-5" dirty="0">
                <a:solidFill>
                  <a:srgbClr val="333333"/>
                </a:solidFill>
                <a:latin typeface="Times New Roman"/>
                <a:cs typeface="Times New Roman"/>
              </a:rPr>
              <a:t>perform  </a:t>
            </a:r>
            <a:r>
              <a:rPr sz="1200" dirty="0">
                <a:solidFill>
                  <a:srgbClr val="333333"/>
                </a:solidFill>
                <a:latin typeface="Times New Roman"/>
                <a:cs typeface="Times New Roman"/>
              </a:rPr>
              <a:t>security </a:t>
            </a:r>
            <a:r>
              <a:rPr sz="1200" spc="-5" dirty="0">
                <a:solidFill>
                  <a:srgbClr val="333333"/>
                </a:solidFill>
                <a:latin typeface="Times New Roman"/>
                <a:cs typeface="Times New Roman"/>
              </a:rPr>
              <a:t>testing, </a:t>
            </a:r>
            <a:r>
              <a:rPr sz="1200" dirty="0">
                <a:solidFill>
                  <a:srgbClr val="333333"/>
                </a:solidFill>
                <a:latin typeface="Times New Roman"/>
                <a:cs typeface="Times New Roman"/>
              </a:rPr>
              <a:t>then it helps </a:t>
            </a:r>
            <a:r>
              <a:rPr sz="1200" spc="-5" dirty="0">
                <a:solidFill>
                  <a:srgbClr val="333333"/>
                </a:solidFill>
                <a:latin typeface="Times New Roman"/>
                <a:cs typeface="Times New Roman"/>
              </a:rPr>
              <a:t>us </a:t>
            </a:r>
            <a:r>
              <a:rPr sz="1200" dirty="0">
                <a:solidFill>
                  <a:srgbClr val="333333"/>
                </a:solidFill>
                <a:latin typeface="Times New Roman"/>
                <a:cs typeface="Times New Roman"/>
              </a:rPr>
              <a:t>to identify </a:t>
            </a:r>
            <a:r>
              <a:rPr sz="1200" spc="-5" dirty="0">
                <a:solidFill>
                  <a:srgbClr val="333333"/>
                </a:solidFill>
                <a:latin typeface="Times New Roman"/>
                <a:cs typeface="Times New Roman"/>
              </a:rPr>
              <a:t>all </a:t>
            </a:r>
            <a:r>
              <a:rPr sz="1200" dirty="0">
                <a:solidFill>
                  <a:srgbClr val="333333"/>
                </a:solidFill>
                <a:latin typeface="Times New Roman"/>
                <a:cs typeface="Times New Roman"/>
              </a:rPr>
              <a:t>the possible security </a:t>
            </a:r>
            <a:r>
              <a:rPr sz="1200" spc="-5" dirty="0">
                <a:solidFill>
                  <a:srgbClr val="333333"/>
                </a:solidFill>
                <a:latin typeface="Times New Roman"/>
                <a:cs typeface="Times New Roman"/>
              </a:rPr>
              <a:t>threats and also help  </a:t>
            </a:r>
            <a:r>
              <a:rPr sz="1200" dirty="0">
                <a:solidFill>
                  <a:srgbClr val="333333"/>
                </a:solidFill>
                <a:latin typeface="Times New Roman"/>
                <a:cs typeface="Times New Roman"/>
              </a:rPr>
              <a:t>the </a:t>
            </a:r>
            <a:r>
              <a:rPr sz="1200" spc="-5" dirty="0">
                <a:solidFill>
                  <a:srgbClr val="333333"/>
                </a:solidFill>
                <a:latin typeface="Times New Roman"/>
                <a:cs typeface="Times New Roman"/>
              </a:rPr>
              <a:t>programmer </a:t>
            </a:r>
            <a:r>
              <a:rPr sz="1200" dirty="0">
                <a:solidFill>
                  <a:srgbClr val="333333"/>
                </a:solidFill>
                <a:latin typeface="Times New Roman"/>
                <a:cs typeface="Times New Roman"/>
              </a:rPr>
              <a:t>to fix </a:t>
            </a:r>
            <a:r>
              <a:rPr sz="1200" spc="-5" dirty="0">
                <a:solidFill>
                  <a:srgbClr val="333333"/>
                </a:solidFill>
                <a:latin typeface="Times New Roman"/>
                <a:cs typeface="Times New Roman"/>
              </a:rPr>
              <a:t>those</a:t>
            </a:r>
            <a:r>
              <a:rPr sz="1200" spc="5" dirty="0">
                <a:solidFill>
                  <a:srgbClr val="333333"/>
                </a:solidFill>
                <a:latin typeface="Times New Roman"/>
                <a:cs typeface="Times New Roman"/>
              </a:rPr>
              <a:t> </a:t>
            </a:r>
            <a:r>
              <a:rPr sz="1200" spc="-5" dirty="0">
                <a:solidFill>
                  <a:srgbClr val="333333"/>
                </a:solidFill>
                <a:latin typeface="Times New Roman"/>
                <a:cs typeface="Times New Roman"/>
              </a:rPr>
              <a:t>errors.</a:t>
            </a:r>
            <a:endParaRPr sz="1200" dirty="0">
              <a:latin typeface="Times New Roman"/>
              <a:cs typeface="Times New Roman"/>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pPr marL="12700" marR="6350" indent="456565" algn="just">
              <a:lnSpc>
                <a:spcPct val="103400"/>
              </a:lnSpc>
              <a:spcBef>
                <a:spcPts val="815"/>
              </a:spcBef>
            </a:pPr>
            <a:endParaRPr lang="en-US" spc="-5" dirty="0" smtClean="0">
              <a:latin typeface="Times New Roman"/>
              <a:cs typeface="Times New Roman"/>
            </a:endParaRPr>
          </a:p>
          <a:p>
            <a:pPr marL="12700" marR="6350" indent="456565" algn="just">
              <a:lnSpc>
                <a:spcPct val="103400"/>
              </a:lnSpc>
              <a:spcBef>
                <a:spcPts val="815"/>
              </a:spcBef>
            </a:pPr>
            <a:endParaRPr lang="en-US" spc="-5" dirty="0">
              <a:latin typeface="Times New Roman"/>
              <a:cs typeface="Times New Roman"/>
            </a:endParaRPr>
          </a:p>
          <a:p>
            <a:pPr marL="12700" marR="6350" indent="456565" algn="just">
              <a:lnSpc>
                <a:spcPct val="103400"/>
              </a:lnSpc>
              <a:spcBef>
                <a:spcPts val="815"/>
              </a:spcBef>
            </a:pPr>
            <a:endParaRPr lang="en-US" spc="-5" dirty="0" smtClean="0">
              <a:latin typeface="Times New Roman"/>
              <a:cs typeface="Times New Roman"/>
            </a:endParaRPr>
          </a:p>
          <a:p>
            <a:pPr marL="12700" marR="6350" indent="494665" algn="just">
              <a:lnSpc>
                <a:spcPct val="102499"/>
              </a:lnSpc>
              <a:spcBef>
                <a:spcPts val="830"/>
              </a:spcBef>
            </a:pPr>
            <a:r>
              <a:rPr lang="en-US" sz="6400" spc="-5" dirty="0">
                <a:latin typeface="Times New Roman"/>
                <a:cs typeface="Times New Roman"/>
              </a:rPr>
              <a:t>As </a:t>
            </a:r>
            <a:r>
              <a:rPr lang="en-US" sz="6400" dirty="0">
                <a:latin typeface="Times New Roman"/>
                <a:cs typeface="Times New Roman"/>
              </a:rPr>
              <a:t>a simple </a:t>
            </a:r>
            <a:r>
              <a:rPr lang="en-US" sz="6400" spc="-5" dirty="0">
                <a:latin typeface="Times New Roman"/>
                <a:cs typeface="Times New Roman"/>
              </a:rPr>
              <a:t>example, consider </a:t>
            </a:r>
            <a:r>
              <a:rPr lang="en-US" sz="6400" dirty="0">
                <a:latin typeface="Times New Roman"/>
                <a:cs typeface="Times New Roman"/>
              </a:rPr>
              <a:t>a portion of a </a:t>
            </a:r>
            <a:r>
              <a:rPr lang="en-US" sz="6400" spc="-5" dirty="0">
                <a:latin typeface="Times New Roman"/>
                <a:cs typeface="Times New Roman"/>
              </a:rPr>
              <a:t>graph </a:t>
            </a:r>
            <a:r>
              <a:rPr lang="en-US" sz="6400" dirty="0">
                <a:latin typeface="Times New Roman"/>
                <a:cs typeface="Times New Roman"/>
              </a:rPr>
              <a:t>for a word-processing </a:t>
            </a:r>
            <a:r>
              <a:rPr lang="en-US" sz="6400" spc="-5" dirty="0">
                <a:latin typeface="Times New Roman"/>
                <a:cs typeface="Times New Roman"/>
              </a:rPr>
              <a:t>application </a:t>
            </a:r>
            <a:r>
              <a:rPr lang="en-US" sz="6400" dirty="0">
                <a:latin typeface="Times New Roman"/>
                <a:cs typeface="Times New Roman"/>
              </a:rPr>
              <a:t>(  </a:t>
            </a:r>
            <a:r>
              <a:rPr lang="en-US" sz="6400" spc="-5" dirty="0">
                <a:latin typeface="Times New Roman"/>
                <a:cs typeface="Times New Roman"/>
              </a:rPr>
              <a:t>Figure </a:t>
            </a:r>
            <a:r>
              <a:rPr lang="en-US" sz="6400" dirty="0">
                <a:latin typeface="Times New Roman"/>
                <a:cs typeface="Times New Roman"/>
              </a:rPr>
              <a:t>23.8b )</a:t>
            </a:r>
            <a:r>
              <a:rPr lang="en-US" sz="6400" spc="-5" dirty="0">
                <a:latin typeface="Times New Roman"/>
                <a:cs typeface="Times New Roman"/>
              </a:rPr>
              <a:t> where</a:t>
            </a:r>
            <a:endParaRPr lang="en-US" sz="6400" dirty="0">
              <a:latin typeface="Times New Roman"/>
              <a:cs typeface="Times New Roman"/>
            </a:endParaRPr>
          </a:p>
          <a:p>
            <a:pPr marL="469265" marR="3185795" algn="just">
              <a:lnSpc>
                <a:spcPct val="158800"/>
              </a:lnSpc>
              <a:spcBef>
                <a:spcPts val="5"/>
              </a:spcBef>
            </a:pPr>
            <a:r>
              <a:rPr lang="en-US" sz="6400" spc="-5" dirty="0">
                <a:latin typeface="Times New Roman"/>
                <a:cs typeface="Times New Roman"/>
              </a:rPr>
              <a:t>Object #1 = </a:t>
            </a:r>
            <a:r>
              <a:rPr lang="en-US" sz="6400" spc="-5" dirty="0" err="1">
                <a:latin typeface="Times New Roman"/>
                <a:cs typeface="Times New Roman"/>
              </a:rPr>
              <a:t>newFile</a:t>
            </a:r>
            <a:r>
              <a:rPr lang="en-US" sz="6400" spc="-5" dirty="0">
                <a:latin typeface="Times New Roman"/>
                <a:cs typeface="Times New Roman"/>
              </a:rPr>
              <a:t> </a:t>
            </a:r>
            <a:r>
              <a:rPr lang="en-US" sz="6400" dirty="0">
                <a:latin typeface="Times New Roman"/>
                <a:cs typeface="Times New Roman"/>
              </a:rPr>
              <a:t>(menu </a:t>
            </a:r>
            <a:r>
              <a:rPr lang="en-US" sz="6400" spc="-5" dirty="0">
                <a:latin typeface="Times New Roman"/>
                <a:cs typeface="Times New Roman"/>
              </a:rPr>
              <a:t>selection)  Object </a:t>
            </a:r>
            <a:r>
              <a:rPr lang="en-US" sz="6400" dirty="0">
                <a:latin typeface="Times New Roman"/>
                <a:cs typeface="Times New Roman"/>
              </a:rPr>
              <a:t>#2 = </a:t>
            </a:r>
            <a:r>
              <a:rPr lang="en-US" sz="6400" dirty="0" err="1">
                <a:latin typeface="Times New Roman"/>
                <a:cs typeface="Times New Roman"/>
              </a:rPr>
              <a:t>documentWindow</a:t>
            </a:r>
            <a:r>
              <a:rPr lang="en-US" sz="6400" dirty="0">
                <a:latin typeface="Times New Roman"/>
                <a:cs typeface="Times New Roman"/>
              </a:rPr>
              <a:t>  </a:t>
            </a:r>
            <a:r>
              <a:rPr lang="en-US" sz="6400" spc="-5" dirty="0">
                <a:latin typeface="Times New Roman"/>
                <a:cs typeface="Times New Roman"/>
              </a:rPr>
              <a:t>Object </a:t>
            </a:r>
            <a:r>
              <a:rPr lang="en-US" sz="6400" dirty="0">
                <a:latin typeface="Times New Roman"/>
                <a:cs typeface="Times New Roman"/>
              </a:rPr>
              <a:t>#3 =</a:t>
            </a:r>
            <a:r>
              <a:rPr lang="en-US" sz="6400" spc="-10" dirty="0">
                <a:latin typeface="Times New Roman"/>
                <a:cs typeface="Times New Roman"/>
              </a:rPr>
              <a:t> </a:t>
            </a:r>
            <a:r>
              <a:rPr lang="en-US" sz="6400" dirty="0" err="1">
                <a:latin typeface="Times New Roman"/>
                <a:cs typeface="Times New Roman"/>
              </a:rPr>
              <a:t>documentText</a:t>
            </a:r>
            <a:endParaRPr lang="en-US" sz="6400" dirty="0">
              <a:latin typeface="Times New Roman"/>
              <a:cs typeface="Times New Roman"/>
            </a:endParaRPr>
          </a:p>
          <a:p>
            <a:pPr marL="12700" marR="6350" indent="456565" algn="just">
              <a:lnSpc>
                <a:spcPct val="103400"/>
              </a:lnSpc>
              <a:spcBef>
                <a:spcPts val="815"/>
              </a:spcBef>
            </a:pPr>
            <a:endParaRPr lang="en-US" sz="6400" spc="-5" dirty="0">
              <a:latin typeface="Times New Roman"/>
              <a:cs typeface="Times New Roman"/>
            </a:endParaRPr>
          </a:p>
          <a:p>
            <a:pPr marL="12700" marR="6350" indent="456565" algn="just">
              <a:lnSpc>
                <a:spcPct val="103400"/>
              </a:lnSpc>
              <a:spcBef>
                <a:spcPts val="815"/>
              </a:spcBef>
            </a:pPr>
            <a:r>
              <a:rPr lang="en-US" sz="6400" spc="-5" dirty="0" smtClean="0">
                <a:latin typeface="Times New Roman"/>
                <a:cs typeface="Times New Roman"/>
              </a:rPr>
              <a:t>Referring</a:t>
            </a:r>
            <a:r>
              <a:rPr lang="en-US" sz="6400" spc="-40" dirty="0" smtClean="0">
                <a:latin typeface="Times New Roman"/>
                <a:cs typeface="Times New Roman"/>
              </a:rPr>
              <a:t> </a:t>
            </a:r>
            <a:r>
              <a:rPr lang="en-US" sz="6400" dirty="0">
                <a:latin typeface="Times New Roman"/>
                <a:cs typeface="Times New Roman"/>
              </a:rPr>
              <a:t>to</a:t>
            </a:r>
            <a:r>
              <a:rPr lang="en-US" sz="6400" spc="-25" dirty="0">
                <a:latin typeface="Times New Roman"/>
                <a:cs typeface="Times New Roman"/>
              </a:rPr>
              <a:t> </a:t>
            </a:r>
            <a:r>
              <a:rPr lang="en-US" sz="6400" dirty="0">
                <a:latin typeface="Times New Roman"/>
                <a:cs typeface="Times New Roman"/>
              </a:rPr>
              <a:t>the</a:t>
            </a:r>
            <a:r>
              <a:rPr lang="en-US" sz="6400" spc="-10" dirty="0">
                <a:latin typeface="Times New Roman"/>
                <a:cs typeface="Times New Roman"/>
              </a:rPr>
              <a:t> </a:t>
            </a:r>
            <a:r>
              <a:rPr lang="en-US" sz="6400" spc="-5" dirty="0">
                <a:latin typeface="Times New Roman"/>
                <a:cs typeface="Times New Roman"/>
              </a:rPr>
              <a:t>figure,</a:t>
            </a:r>
            <a:r>
              <a:rPr lang="en-US" sz="6400" spc="-15" dirty="0">
                <a:latin typeface="Times New Roman"/>
                <a:cs typeface="Times New Roman"/>
              </a:rPr>
              <a:t> </a:t>
            </a:r>
            <a:r>
              <a:rPr lang="en-US" sz="6400" b="1" dirty="0">
                <a:latin typeface="Times New Roman"/>
                <a:cs typeface="Times New Roman"/>
              </a:rPr>
              <a:t>a</a:t>
            </a:r>
            <a:r>
              <a:rPr lang="en-US" sz="6400" b="1" spc="-15" dirty="0">
                <a:latin typeface="Times New Roman"/>
                <a:cs typeface="Times New Roman"/>
              </a:rPr>
              <a:t> </a:t>
            </a:r>
            <a:r>
              <a:rPr lang="en-US" sz="6400" b="1" dirty="0">
                <a:latin typeface="Times New Roman"/>
                <a:cs typeface="Times New Roman"/>
              </a:rPr>
              <a:t>menu</a:t>
            </a:r>
            <a:r>
              <a:rPr lang="en-US" sz="6400" b="1" spc="-30" dirty="0">
                <a:latin typeface="Times New Roman"/>
                <a:cs typeface="Times New Roman"/>
              </a:rPr>
              <a:t> </a:t>
            </a:r>
            <a:r>
              <a:rPr lang="en-US" sz="6400" b="1" spc="-5" dirty="0">
                <a:latin typeface="Times New Roman"/>
                <a:cs typeface="Times New Roman"/>
              </a:rPr>
              <a:t>select</a:t>
            </a:r>
            <a:r>
              <a:rPr lang="en-US" sz="6400" b="1" spc="-20" dirty="0">
                <a:latin typeface="Times New Roman"/>
                <a:cs typeface="Times New Roman"/>
              </a:rPr>
              <a:t> </a:t>
            </a:r>
            <a:r>
              <a:rPr lang="en-US" sz="6400" b="1" dirty="0">
                <a:latin typeface="Times New Roman"/>
                <a:cs typeface="Times New Roman"/>
              </a:rPr>
              <a:t>on</a:t>
            </a:r>
            <a:r>
              <a:rPr lang="en-US" sz="6400" b="1" spc="-25" dirty="0">
                <a:latin typeface="Times New Roman"/>
                <a:cs typeface="Times New Roman"/>
              </a:rPr>
              <a:t> </a:t>
            </a:r>
            <a:r>
              <a:rPr lang="en-US" sz="6400" b="1" spc="-5" dirty="0" err="1">
                <a:latin typeface="Times New Roman"/>
                <a:cs typeface="Times New Roman"/>
              </a:rPr>
              <a:t>newFile</a:t>
            </a:r>
            <a:r>
              <a:rPr lang="en-US" sz="6400" b="1" spc="-15" dirty="0">
                <a:latin typeface="Times New Roman"/>
                <a:cs typeface="Times New Roman"/>
              </a:rPr>
              <a:t> </a:t>
            </a:r>
            <a:r>
              <a:rPr lang="en-US" sz="6400" b="1" spc="-5" dirty="0">
                <a:latin typeface="Times New Roman"/>
                <a:cs typeface="Times New Roman"/>
              </a:rPr>
              <a:t>generates</a:t>
            </a:r>
            <a:r>
              <a:rPr lang="en-US" sz="6400" b="1" spc="-25" dirty="0">
                <a:latin typeface="Times New Roman"/>
                <a:cs typeface="Times New Roman"/>
              </a:rPr>
              <a:t> </a:t>
            </a:r>
            <a:r>
              <a:rPr lang="en-US" sz="6400" b="1" dirty="0">
                <a:latin typeface="Times New Roman"/>
                <a:cs typeface="Times New Roman"/>
              </a:rPr>
              <a:t>a</a:t>
            </a:r>
            <a:r>
              <a:rPr lang="en-US" sz="6400" b="1" spc="-25" dirty="0">
                <a:latin typeface="Times New Roman"/>
                <a:cs typeface="Times New Roman"/>
              </a:rPr>
              <a:t> </a:t>
            </a:r>
            <a:r>
              <a:rPr lang="en-US" sz="6400" b="1" dirty="0">
                <a:latin typeface="Times New Roman"/>
                <a:cs typeface="Times New Roman"/>
              </a:rPr>
              <a:t>document</a:t>
            </a:r>
            <a:r>
              <a:rPr lang="en-US" sz="6400" b="1" spc="-25" dirty="0">
                <a:latin typeface="Times New Roman"/>
                <a:cs typeface="Times New Roman"/>
              </a:rPr>
              <a:t> </a:t>
            </a:r>
            <a:r>
              <a:rPr lang="en-US" sz="6400" b="1" dirty="0">
                <a:latin typeface="Times New Roman"/>
                <a:cs typeface="Times New Roman"/>
              </a:rPr>
              <a:t>window</a:t>
            </a:r>
            <a:r>
              <a:rPr lang="en-US" sz="6400" dirty="0">
                <a:latin typeface="Times New Roman"/>
                <a:cs typeface="Times New Roman"/>
              </a:rPr>
              <a:t>.</a:t>
            </a:r>
            <a:r>
              <a:rPr lang="en-US" sz="6400" spc="-25" dirty="0">
                <a:latin typeface="Times New Roman"/>
                <a:cs typeface="Times New Roman"/>
              </a:rPr>
              <a:t> </a:t>
            </a:r>
            <a:endParaRPr lang="en-US" sz="6400" spc="-25" dirty="0" smtClean="0">
              <a:latin typeface="Times New Roman"/>
              <a:cs typeface="Times New Roman"/>
            </a:endParaRPr>
          </a:p>
          <a:p>
            <a:pPr marL="12700" marR="6350" indent="456565" algn="just">
              <a:lnSpc>
                <a:spcPct val="103400"/>
              </a:lnSpc>
              <a:spcBef>
                <a:spcPts val="815"/>
              </a:spcBef>
            </a:pPr>
            <a:r>
              <a:rPr lang="en-US" sz="6400" b="1" dirty="0" smtClean="0">
                <a:latin typeface="Times New Roman"/>
                <a:cs typeface="Times New Roman"/>
              </a:rPr>
              <a:t>The</a:t>
            </a:r>
            <a:r>
              <a:rPr lang="en-US" sz="6400" b="1" spc="-30" dirty="0" smtClean="0">
                <a:latin typeface="Times New Roman"/>
                <a:cs typeface="Times New Roman"/>
              </a:rPr>
              <a:t> </a:t>
            </a:r>
            <a:r>
              <a:rPr lang="en-US" sz="6400" b="1" dirty="0">
                <a:latin typeface="Times New Roman"/>
                <a:cs typeface="Times New Roman"/>
              </a:rPr>
              <a:t>node  </a:t>
            </a:r>
            <a:r>
              <a:rPr lang="en-US" sz="6400" b="1" spc="-5" dirty="0">
                <a:latin typeface="Times New Roman"/>
                <a:cs typeface="Times New Roman"/>
              </a:rPr>
              <a:t>weight </a:t>
            </a:r>
            <a:r>
              <a:rPr lang="en-US" sz="6400" b="1" spc="5" dirty="0">
                <a:latin typeface="Times New Roman"/>
                <a:cs typeface="Times New Roman"/>
              </a:rPr>
              <a:t>of </a:t>
            </a:r>
            <a:r>
              <a:rPr lang="en-US" sz="6400" b="1" dirty="0" err="1">
                <a:latin typeface="Times New Roman"/>
                <a:cs typeface="Times New Roman"/>
              </a:rPr>
              <a:t>documentWindow</a:t>
            </a:r>
            <a:r>
              <a:rPr lang="en-US" sz="6400" b="1" dirty="0">
                <a:latin typeface="Times New Roman"/>
                <a:cs typeface="Times New Roman"/>
              </a:rPr>
              <a:t> </a:t>
            </a:r>
            <a:r>
              <a:rPr lang="en-US" sz="6400" b="1" spc="-5" dirty="0">
                <a:latin typeface="Times New Roman"/>
                <a:cs typeface="Times New Roman"/>
              </a:rPr>
              <a:t>provides </a:t>
            </a:r>
            <a:r>
              <a:rPr lang="en-US" sz="6400" b="1" dirty="0">
                <a:latin typeface="Times New Roman"/>
                <a:cs typeface="Times New Roman"/>
              </a:rPr>
              <a:t>a list of the </a:t>
            </a:r>
            <a:r>
              <a:rPr lang="en-US" sz="6400" b="1" spc="-5" dirty="0">
                <a:latin typeface="Times New Roman"/>
                <a:cs typeface="Times New Roman"/>
              </a:rPr>
              <a:t>window attributes </a:t>
            </a:r>
            <a:r>
              <a:rPr lang="en-US" sz="6400" b="1" dirty="0">
                <a:latin typeface="Times New Roman"/>
                <a:cs typeface="Times New Roman"/>
              </a:rPr>
              <a:t>that are to be </a:t>
            </a:r>
            <a:r>
              <a:rPr lang="en-US" sz="6400" b="1" spc="-5" dirty="0">
                <a:latin typeface="Times New Roman"/>
                <a:cs typeface="Times New Roman"/>
              </a:rPr>
              <a:t>expected </a:t>
            </a:r>
            <a:r>
              <a:rPr lang="en-US" sz="6400" b="1" dirty="0">
                <a:latin typeface="Times New Roman"/>
                <a:cs typeface="Times New Roman"/>
              </a:rPr>
              <a:t>when  the</a:t>
            </a:r>
            <a:r>
              <a:rPr lang="en-US" sz="6400" b="1" spc="-25" dirty="0">
                <a:latin typeface="Times New Roman"/>
                <a:cs typeface="Times New Roman"/>
              </a:rPr>
              <a:t> </a:t>
            </a:r>
            <a:r>
              <a:rPr lang="en-US" sz="6400" b="1" spc="-5" dirty="0">
                <a:latin typeface="Times New Roman"/>
                <a:cs typeface="Times New Roman"/>
              </a:rPr>
              <a:t>window</a:t>
            </a:r>
            <a:r>
              <a:rPr lang="en-US" sz="6400" b="1" spc="-25" dirty="0">
                <a:latin typeface="Times New Roman"/>
                <a:cs typeface="Times New Roman"/>
              </a:rPr>
              <a:t> </a:t>
            </a:r>
            <a:r>
              <a:rPr lang="en-US" sz="6400" b="1" spc="-5" dirty="0">
                <a:latin typeface="Times New Roman"/>
                <a:cs typeface="Times New Roman"/>
              </a:rPr>
              <a:t>is</a:t>
            </a:r>
            <a:r>
              <a:rPr lang="en-US" sz="6400" b="1" spc="-20" dirty="0">
                <a:latin typeface="Times New Roman"/>
                <a:cs typeface="Times New Roman"/>
              </a:rPr>
              <a:t> </a:t>
            </a:r>
            <a:r>
              <a:rPr lang="en-US" sz="6400" b="1" spc="-5" dirty="0">
                <a:latin typeface="Times New Roman"/>
                <a:cs typeface="Times New Roman"/>
              </a:rPr>
              <a:t>generated.</a:t>
            </a:r>
            <a:r>
              <a:rPr lang="en-US" sz="6400" spc="-10" dirty="0">
                <a:latin typeface="Times New Roman"/>
                <a:cs typeface="Times New Roman"/>
              </a:rPr>
              <a:t> </a:t>
            </a:r>
            <a:r>
              <a:rPr lang="en-US" sz="6400" dirty="0">
                <a:latin typeface="Times New Roman"/>
                <a:cs typeface="Times New Roman"/>
              </a:rPr>
              <a:t>The</a:t>
            </a:r>
            <a:r>
              <a:rPr lang="en-US" sz="6400" spc="-25" dirty="0">
                <a:latin typeface="Times New Roman"/>
                <a:cs typeface="Times New Roman"/>
              </a:rPr>
              <a:t> </a:t>
            </a:r>
            <a:r>
              <a:rPr lang="en-US" sz="6400" dirty="0">
                <a:latin typeface="Times New Roman"/>
                <a:cs typeface="Times New Roman"/>
              </a:rPr>
              <a:t>link</a:t>
            </a:r>
            <a:r>
              <a:rPr lang="en-US" sz="6400" spc="-20" dirty="0">
                <a:latin typeface="Times New Roman"/>
                <a:cs typeface="Times New Roman"/>
              </a:rPr>
              <a:t> </a:t>
            </a:r>
            <a:r>
              <a:rPr lang="en-US" sz="6400" spc="-5" dirty="0">
                <a:latin typeface="Times New Roman"/>
                <a:cs typeface="Times New Roman"/>
              </a:rPr>
              <a:t>weight</a:t>
            </a:r>
            <a:r>
              <a:rPr lang="en-US" sz="6400" spc="-20" dirty="0">
                <a:latin typeface="Times New Roman"/>
                <a:cs typeface="Times New Roman"/>
              </a:rPr>
              <a:t> </a:t>
            </a:r>
            <a:r>
              <a:rPr lang="en-US" sz="6400" spc="-5" dirty="0">
                <a:latin typeface="Times New Roman"/>
                <a:cs typeface="Times New Roman"/>
              </a:rPr>
              <a:t>indicates</a:t>
            </a:r>
            <a:r>
              <a:rPr lang="en-US" sz="6400" spc="-10" dirty="0">
                <a:latin typeface="Times New Roman"/>
                <a:cs typeface="Times New Roman"/>
              </a:rPr>
              <a:t> </a:t>
            </a:r>
            <a:r>
              <a:rPr lang="en-US" sz="6400" dirty="0">
                <a:latin typeface="Times New Roman"/>
                <a:cs typeface="Times New Roman"/>
              </a:rPr>
              <a:t>that</a:t>
            </a:r>
            <a:r>
              <a:rPr lang="en-US" sz="6400" spc="-20" dirty="0">
                <a:latin typeface="Times New Roman"/>
                <a:cs typeface="Times New Roman"/>
              </a:rPr>
              <a:t> </a:t>
            </a:r>
            <a:r>
              <a:rPr lang="en-US" sz="6400" dirty="0">
                <a:latin typeface="Times New Roman"/>
                <a:cs typeface="Times New Roman"/>
              </a:rPr>
              <a:t>the</a:t>
            </a:r>
            <a:r>
              <a:rPr lang="en-US" sz="6400" spc="-25" dirty="0">
                <a:latin typeface="Times New Roman"/>
                <a:cs typeface="Times New Roman"/>
              </a:rPr>
              <a:t> </a:t>
            </a:r>
            <a:r>
              <a:rPr lang="en-US" sz="6400" spc="-5" dirty="0">
                <a:latin typeface="Times New Roman"/>
                <a:cs typeface="Times New Roman"/>
              </a:rPr>
              <a:t>window</a:t>
            </a:r>
            <a:r>
              <a:rPr lang="en-US" sz="6400" spc="-25" dirty="0">
                <a:latin typeface="Times New Roman"/>
                <a:cs typeface="Times New Roman"/>
              </a:rPr>
              <a:t> </a:t>
            </a:r>
            <a:r>
              <a:rPr lang="en-US" sz="6400" dirty="0">
                <a:latin typeface="Times New Roman"/>
                <a:cs typeface="Times New Roman"/>
              </a:rPr>
              <a:t>must</a:t>
            </a:r>
            <a:r>
              <a:rPr lang="en-US" sz="6400" spc="-15" dirty="0">
                <a:latin typeface="Times New Roman"/>
                <a:cs typeface="Times New Roman"/>
              </a:rPr>
              <a:t> </a:t>
            </a:r>
            <a:r>
              <a:rPr lang="en-US" sz="6400" dirty="0">
                <a:latin typeface="Times New Roman"/>
                <a:cs typeface="Times New Roman"/>
              </a:rPr>
              <a:t>be</a:t>
            </a:r>
            <a:r>
              <a:rPr lang="en-US" sz="6400" spc="-40" dirty="0">
                <a:latin typeface="Times New Roman"/>
                <a:cs typeface="Times New Roman"/>
              </a:rPr>
              <a:t> </a:t>
            </a:r>
            <a:r>
              <a:rPr lang="en-US" sz="6400" spc="-5" dirty="0">
                <a:latin typeface="Times New Roman"/>
                <a:cs typeface="Times New Roman"/>
              </a:rPr>
              <a:t>generated</a:t>
            </a:r>
            <a:r>
              <a:rPr lang="en-US" sz="6400" spc="-20" dirty="0">
                <a:latin typeface="Times New Roman"/>
                <a:cs typeface="Times New Roman"/>
              </a:rPr>
              <a:t> </a:t>
            </a:r>
            <a:r>
              <a:rPr lang="en-US" sz="6400" b="1" dirty="0">
                <a:latin typeface="Times New Roman"/>
                <a:cs typeface="Times New Roman"/>
              </a:rPr>
              <a:t>in</a:t>
            </a:r>
            <a:r>
              <a:rPr lang="en-US" sz="6400" b="1" spc="-20" dirty="0">
                <a:latin typeface="Times New Roman"/>
                <a:cs typeface="Times New Roman"/>
              </a:rPr>
              <a:t> </a:t>
            </a:r>
            <a:r>
              <a:rPr lang="en-US" sz="6400" b="1" spc="-5" dirty="0">
                <a:latin typeface="Times New Roman"/>
                <a:cs typeface="Times New Roman"/>
              </a:rPr>
              <a:t>less</a:t>
            </a:r>
            <a:r>
              <a:rPr lang="en-US" sz="6400" b="1" spc="-20" dirty="0">
                <a:latin typeface="Times New Roman"/>
                <a:cs typeface="Times New Roman"/>
              </a:rPr>
              <a:t> </a:t>
            </a:r>
            <a:r>
              <a:rPr lang="en-US" sz="6400" b="1" dirty="0" smtClean="0">
                <a:latin typeface="Times New Roman"/>
                <a:cs typeface="Times New Roman"/>
              </a:rPr>
              <a:t>than1.0 </a:t>
            </a:r>
            <a:r>
              <a:rPr lang="en-US" sz="6400" b="1" spc="-5" dirty="0">
                <a:latin typeface="Times New Roman"/>
                <a:cs typeface="Times New Roman"/>
              </a:rPr>
              <a:t>second</a:t>
            </a:r>
            <a:r>
              <a:rPr lang="en-US" sz="6400" spc="-5" dirty="0">
                <a:latin typeface="Times New Roman"/>
                <a:cs typeface="Times New Roman"/>
              </a:rPr>
              <a:t>. An </a:t>
            </a:r>
            <a:r>
              <a:rPr lang="en-US" sz="6400" dirty="0">
                <a:latin typeface="Times New Roman"/>
                <a:cs typeface="Times New Roman"/>
              </a:rPr>
              <a:t>undirected link </a:t>
            </a:r>
            <a:r>
              <a:rPr lang="en-US" sz="6400" spc="-5" dirty="0">
                <a:latin typeface="Times New Roman"/>
                <a:cs typeface="Times New Roman"/>
              </a:rPr>
              <a:t>establishes </a:t>
            </a:r>
            <a:r>
              <a:rPr lang="en-US" sz="6400" dirty="0">
                <a:latin typeface="Times New Roman"/>
                <a:cs typeface="Times New Roman"/>
              </a:rPr>
              <a:t>a symmetric relationship </a:t>
            </a:r>
            <a:r>
              <a:rPr lang="en-US" sz="6400" spc="-5" dirty="0">
                <a:latin typeface="Times New Roman"/>
                <a:cs typeface="Times New Roman"/>
              </a:rPr>
              <a:t>between </a:t>
            </a:r>
            <a:r>
              <a:rPr lang="en-US" sz="6400" dirty="0">
                <a:latin typeface="Times New Roman"/>
                <a:cs typeface="Times New Roman"/>
              </a:rPr>
              <a:t>the </a:t>
            </a:r>
            <a:r>
              <a:rPr lang="en-US" sz="6400" spc="-5" dirty="0" err="1">
                <a:latin typeface="Times New Roman"/>
                <a:cs typeface="Times New Roman"/>
              </a:rPr>
              <a:t>newFile</a:t>
            </a:r>
            <a:r>
              <a:rPr lang="en-US" sz="6400" spc="-5" dirty="0">
                <a:latin typeface="Times New Roman"/>
                <a:cs typeface="Times New Roman"/>
              </a:rPr>
              <a:t> </a:t>
            </a:r>
            <a:r>
              <a:rPr lang="en-US" sz="6400" dirty="0">
                <a:latin typeface="Times New Roman"/>
                <a:cs typeface="Times New Roman"/>
              </a:rPr>
              <a:t>menu  </a:t>
            </a:r>
            <a:r>
              <a:rPr lang="en-US" sz="6400" spc="-5" dirty="0">
                <a:latin typeface="Times New Roman"/>
                <a:cs typeface="Times New Roman"/>
              </a:rPr>
              <a:t>selection and </a:t>
            </a:r>
            <a:r>
              <a:rPr lang="en-US" sz="6400" dirty="0" err="1">
                <a:latin typeface="Times New Roman"/>
                <a:cs typeface="Times New Roman"/>
              </a:rPr>
              <a:t>documentText</a:t>
            </a:r>
            <a:r>
              <a:rPr lang="en-US" sz="6400" dirty="0">
                <a:latin typeface="Times New Roman"/>
                <a:cs typeface="Times New Roman"/>
              </a:rPr>
              <a:t>, </a:t>
            </a:r>
            <a:r>
              <a:rPr lang="en-US" sz="6400" spc="-5" dirty="0">
                <a:latin typeface="Times New Roman"/>
                <a:cs typeface="Times New Roman"/>
              </a:rPr>
              <a:t>and parallel </a:t>
            </a:r>
            <a:r>
              <a:rPr lang="en-US" sz="6400" dirty="0">
                <a:latin typeface="Times New Roman"/>
                <a:cs typeface="Times New Roman"/>
              </a:rPr>
              <a:t>links </a:t>
            </a:r>
            <a:r>
              <a:rPr lang="en-US" sz="6400" spc="-5" dirty="0">
                <a:latin typeface="Times New Roman"/>
                <a:cs typeface="Times New Roman"/>
              </a:rPr>
              <a:t>indicate relationships between </a:t>
            </a:r>
            <a:r>
              <a:rPr lang="en-US" sz="6400" dirty="0" err="1">
                <a:latin typeface="Times New Roman"/>
                <a:cs typeface="Times New Roman"/>
              </a:rPr>
              <a:t>documentWindow</a:t>
            </a:r>
            <a:r>
              <a:rPr lang="en-US" sz="6400" dirty="0">
                <a:latin typeface="Times New Roman"/>
                <a:cs typeface="Times New Roman"/>
              </a:rPr>
              <a:t>  </a:t>
            </a:r>
            <a:r>
              <a:rPr lang="en-US" sz="6400" spc="-5" dirty="0">
                <a:latin typeface="Times New Roman"/>
                <a:cs typeface="Times New Roman"/>
              </a:rPr>
              <a:t>and </a:t>
            </a:r>
            <a:r>
              <a:rPr lang="en-US" sz="6400" spc="-5" dirty="0" err="1">
                <a:latin typeface="Times New Roman"/>
                <a:cs typeface="Times New Roman"/>
              </a:rPr>
              <a:t>documentText</a:t>
            </a:r>
            <a:r>
              <a:rPr lang="en-US" sz="6400" spc="-5" dirty="0" smtClean="0">
                <a:latin typeface="Times New Roman"/>
                <a:cs typeface="Times New Roman"/>
              </a:rPr>
              <a:t>.</a:t>
            </a:r>
            <a:endParaRPr lang="en-US" sz="6400" dirty="0">
              <a:latin typeface="Times New Roman"/>
              <a:cs typeface="Times New Roman"/>
            </a:endParaRPr>
          </a:p>
        </p:txBody>
      </p:sp>
      <p:sp>
        <p:nvSpPr>
          <p:cNvPr id="4" name="object 6"/>
          <p:cNvSpPr/>
          <p:nvPr/>
        </p:nvSpPr>
        <p:spPr>
          <a:xfrm>
            <a:off x="1036320" y="335280"/>
            <a:ext cx="5044288" cy="2905760"/>
          </a:xfrm>
          <a:prstGeom prst="rect">
            <a:avLst/>
          </a:prstGeom>
          <a:blipFill>
            <a:blip r:embed="rId2" cstate="print"/>
            <a:stretch>
              <a:fillRect/>
            </a:stretch>
          </a:blipFill>
        </p:spPr>
        <p:txBody>
          <a:bodyPr wrap="square" lIns="0" tIns="0" rIns="0" bIns="0" rtlCol="0"/>
          <a:lstStyle/>
          <a:p>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1" y="558800"/>
            <a:ext cx="979646" cy="53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84324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447040"/>
            <a:ext cx="6995160" cy="8382000"/>
          </a:xfrm>
        </p:spPr>
        <p:txBody>
          <a:bodyPr>
            <a:noAutofit/>
          </a:bodyPr>
          <a:lstStyle/>
          <a:p>
            <a:pPr marL="12700" marR="6985" indent="456565" algn="just">
              <a:lnSpc>
                <a:spcPct val="102899"/>
              </a:lnSpc>
              <a:spcBef>
                <a:spcPts val="825"/>
              </a:spcBef>
            </a:pPr>
            <a:r>
              <a:rPr lang="en-US" sz="1400" spc="-5" dirty="0">
                <a:latin typeface="Times New Roman"/>
                <a:cs typeface="Times New Roman"/>
              </a:rPr>
              <a:t>we</a:t>
            </a:r>
            <a:r>
              <a:rPr lang="en-US" sz="1400" spc="-45" dirty="0">
                <a:latin typeface="Times New Roman"/>
                <a:cs typeface="Times New Roman"/>
              </a:rPr>
              <a:t> </a:t>
            </a:r>
            <a:r>
              <a:rPr lang="en-US" sz="1400" spc="-5" dirty="0">
                <a:latin typeface="Times New Roman"/>
                <a:cs typeface="Times New Roman"/>
              </a:rPr>
              <a:t>can</a:t>
            </a:r>
            <a:r>
              <a:rPr lang="en-US" sz="1400" spc="-35" dirty="0">
                <a:latin typeface="Times New Roman"/>
                <a:cs typeface="Times New Roman"/>
              </a:rPr>
              <a:t> </a:t>
            </a:r>
            <a:r>
              <a:rPr lang="en-US" sz="1400" dirty="0">
                <a:latin typeface="Times New Roman"/>
                <a:cs typeface="Times New Roman"/>
              </a:rPr>
              <a:t>then</a:t>
            </a:r>
            <a:r>
              <a:rPr lang="en-US" sz="1400" spc="-40" dirty="0">
                <a:latin typeface="Times New Roman"/>
                <a:cs typeface="Times New Roman"/>
              </a:rPr>
              <a:t> </a:t>
            </a:r>
            <a:r>
              <a:rPr lang="en-US" sz="1400" dirty="0">
                <a:latin typeface="Times New Roman"/>
                <a:cs typeface="Times New Roman"/>
              </a:rPr>
              <a:t>derive</a:t>
            </a:r>
            <a:r>
              <a:rPr lang="en-US" sz="1400" spc="-40" dirty="0">
                <a:latin typeface="Times New Roman"/>
                <a:cs typeface="Times New Roman"/>
              </a:rPr>
              <a:t> </a:t>
            </a:r>
            <a:r>
              <a:rPr lang="en-US" sz="1400" dirty="0">
                <a:latin typeface="Times New Roman"/>
                <a:cs typeface="Times New Roman"/>
              </a:rPr>
              <a:t>test</a:t>
            </a:r>
            <a:r>
              <a:rPr lang="en-US" sz="1400" spc="-30" dirty="0">
                <a:latin typeface="Times New Roman"/>
                <a:cs typeface="Times New Roman"/>
              </a:rPr>
              <a:t> </a:t>
            </a:r>
            <a:r>
              <a:rPr lang="en-US" sz="1400" dirty="0">
                <a:latin typeface="Times New Roman"/>
                <a:cs typeface="Times New Roman"/>
              </a:rPr>
              <a:t>cases</a:t>
            </a:r>
            <a:r>
              <a:rPr lang="en-US" sz="1400" spc="-35" dirty="0">
                <a:latin typeface="Times New Roman"/>
                <a:cs typeface="Times New Roman"/>
              </a:rPr>
              <a:t> </a:t>
            </a:r>
            <a:r>
              <a:rPr lang="en-US" sz="1400" spc="5" dirty="0">
                <a:latin typeface="Times New Roman"/>
                <a:cs typeface="Times New Roman"/>
              </a:rPr>
              <a:t>by</a:t>
            </a:r>
            <a:r>
              <a:rPr lang="en-US" sz="1400" spc="-55" dirty="0">
                <a:latin typeface="Times New Roman"/>
                <a:cs typeface="Times New Roman"/>
              </a:rPr>
              <a:t> </a:t>
            </a:r>
            <a:r>
              <a:rPr lang="en-US" sz="1400" dirty="0">
                <a:latin typeface="Times New Roman"/>
                <a:cs typeface="Times New Roman"/>
              </a:rPr>
              <a:t>traversing</a:t>
            </a:r>
            <a:r>
              <a:rPr lang="en-US" sz="1400" spc="-45" dirty="0">
                <a:latin typeface="Times New Roman"/>
                <a:cs typeface="Times New Roman"/>
              </a:rPr>
              <a:t> </a:t>
            </a:r>
            <a:r>
              <a:rPr lang="en-US" sz="1400" dirty="0">
                <a:latin typeface="Times New Roman"/>
                <a:cs typeface="Times New Roman"/>
              </a:rPr>
              <a:t>the</a:t>
            </a:r>
            <a:r>
              <a:rPr lang="en-US" sz="1400" spc="-30" dirty="0">
                <a:latin typeface="Times New Roman"/>
                <a:cs typeface="Times New Roman"/>
              </a:rPr>
              <a:t> </a:t>
            </a:r>
            <a:r>
              <a:rPr lang="en-US" sz="1400" spc="-5" dirty="0">
                <a:latin typeface="Times New Roman"/>
                <a:cs typeface="Times New Roman"/>
              </a:rPr>
              <a:t>graph</a:t>
            </a:r>
            <a:r>
              <a:rPr lang="en-US" sz="1400" spc="-35" dirty="0">
                <a:latin typeface="Times New Roman"/>
                <a:cs typeface="Times New Roman"/>
              </a:rPr>
              <a:t> </a:t>
            </a:r>
            <a:r>
              <a:rPr lang="en-US" sz="1400" spc="-5" dirty="0">
                <a:latin typeface="Times New Roman"/>
                <a:cs typeface="Times New Roman"/>
              </a:rPr>
              <a:t>and</a:t>
            </a:r>
            <a:r>
              <a:rPr lang="en-US" sz="1400" spc="-35" dirty="0">
                <a:latin typeface="Times New Roman"/>
                <a:cs typeface="Times New Roman"/>
              </a:rPr>
              <a:t> </a:t>
            </a:r>
            <a:r>
              <a:rPr lang="en-US" sz="1400" spc="-5" dirty="0">
                <a:latin typeface="Times New Roman"/>
                <a:cs typeface="Times New Roman"/>
              </a:rPr>
              <a:t>covering</a:t>
            </a:r>
            <a:r>
              <a:rPr lang="en-US" sz="1400" spc="-40" dirty="0">
                <a:latin typeface="Times New Roman"/>
                <a:cs typeface="Times New Roman"/>
              </a:rPr>
              <a:t> </a:t>
            </a:r>
            <a:r>
              <a:rPr lang="en-US" sz="1400" spc="-5" dirty="0">
                <a:latin typeface="Times New Roman"/>
                <a:cs typeface="Times New Roman"/>
              </a:rPr>
              <a:t>each</a:t>
            </a:r>
            <a:r>
              <a:rPr lang="en-US" sz="1400" spc="-35" dirty="0">
                <a:latin typeface="Times New Roman"/>
                <a:cs typeface="Times New Roman"/>
              </a:rPr>
              <a:t> </a:t>
            </a:r>
            <a:r>
              <a:rPr lang="en-US" sz="1400" spc="5" dirty="0">
                <a:latin typeface="Times New Roman"/>
                <a:cs typeface="Times New Roman"/>
              </a:rPr>
              <a:t>of</a:t>
            </a:r>
            <a:r>
              <a:rPr lang="en-US" sz="1400" spc="-40" dirty="0">
                <a:latin typeface="Times New Roman"/>
                <a:cs typeface="Times New Roman"/>
              </a:rPr>
              <a:t> </a:t>
            </a:r>
            <a:r>
              <a:rPr lang="en-US" sz="1400" dirty="0">
                <a:latin typeface="Times New Roman"/>
                <a:cs typeface="Times New Roman"/>
              </a:rPr>
              <a:t>the</a:t>
            </a:r>
            <a:r>
              <a:rPr lang="en-US" sz="1400" spc="-35" dirty="0">
                <a:latin typeface="Times New Roman"/>
                <a:cs typeface="Times New Roman"/>
              </a:rPr>
              <a:t> </a:t>
            </a:r>
            <a:r>
              <a:rPr lang="en-US" sz="1400" spc="-5" dirty="0">
                <a:latin typeface="Times New Roman"/>
                <a:cs typeface="Times New Roman"/>
              </a:rPr>
              <a:t>relationships  shown.</a:t>
            </a:r>
            <a:r>
              <a:rPr lang="en-US" sz="1400" spc="-35" dirty="0">
                <a:latin typeface="Times New Roman"/>
                <a:cs typeface="Times New Roman"/>
              </a:rPr>
              <a:t> </a:t>
            </a:r>
            <a:r>
              <a:rPr lang="en-US" sz="1400" spc="-5" dirty="0">
                <a:latin typeface="Times New Roman"/>
                <a:cs typeface="Times New Roman"/>
              </a:rPr>
              <a:t>These</a:t>
            </a:r>
            <a:r>
              <a:rPr lang="en-US" sz="1400" spc="-20" dirty="0">
                <a:latin typeface="Times New Roman"/>
                <a:cs typeface="Times New Roman"/>
              </a:rPr>
              <a:t> </a:t>
            </a:r>
            <a:r>
              <a:rPr lang="en-US" sz="1400" dirty="0">
                <a:latin typeface="Times New Roman"/>
                <a:cs typeface="Times New Roman"/>
              </a:rPr>
              <a:t>test</a:t>
            </a:r>
            <a:r>
              <a:rPr lang="en-US" sz="1400" spc="-25" dirty="0">
                <a:latin typeface="Times New Roman"/>
                <a:cs typeface="Times New Roman"/>
              </a:rPr>
              <a:t> </a:t>
            </a:r>
            <a:r>
              <a:rPr lang="en-US" sz="1400" spc="-5" dirty="0">
                <a:latin typeface="Times New Roman"/>
                <a:cs typeface="Times New Roman"/>
              </a:rPr>
              <a:t>cases</a:t>
            </a:r>
            <a:r>
              <a:rPr lang="en-US" sz="1400" spc="-30" dirty="0">
                <a:latin typeface="Times New Roman"/>
                <a:cs typeface="Times New Roman"/>
              </a:rPr>
              <a:t> </a:t>
            </a:r>
            <a:r>
              <a:rPr lang="en-US" sz="1400" dirty="0">
                <a:latin typeface="Times New Roman"/>
                <a:cs typeface="Times New Roman"/>
              </a:rPr>
              <a:t>are</a:t>
            </a:r>
            <a:r>
              <a:rPr lang="en-US" sz="1400" spc="-35" dirty="0">
                <a:latin typeface="Times New Roman"/>
                <a:cs typeface="Times New Roman"/>
              </a:rPr>
              <a:t> </a:t>
            </a:r>
            <a:r>
              <a:rPr lang="en-US" sz="1400" spc="-5" dirty="0">
                <a:latin typeface="Times New Roman"/>
                <a:cs typeface="Times New Roman"/>
              </a:rPr>
              <a:t>designed</a:t>
            </a:r>
            <a:r>
              <a:rPr lang="en-US" sz="1400" spc="-20" dirty="0">
                <a:latin typeface="Times New Roman"/>
                <a:cs typeface="Times New Roman"/>
              </a:rPr>
              <a:t> </a:t>
            </a:r>
            <a:r>
              <a:rPr lang="en-US" sz="1400" dirty="0">
                <a:latin typeface="Times New Roman"/>
                <a:cs typeface="Times New Roman"/>
              </a:rPr>
              <a:t>in</a:t>
            </a:r>
            <a:r>
              <a:rPr lang="en-US" sz="1400" spc="-30" dirty="0">
                <a:latin typeface="Times New Roman"/>
                <a:cs typeface="Times New Roman"/>
              </a:rPr>
              <a:t> </a:t>
            </a:r>
            <a:r>
              <a:rPr lang="en-US" sz="1400" spc="-5" dirty="0">
                <a:latin typeface="Times New Roman"/>
                <a:cs typeface="Times New Roman"/>
              </a:rPr>
              <a:t>an</a:t>
            </a:r>
            <a:r>
              <a:rPr lang="en-US" sz="1400" spc="-20" dirty="0">
                <a:latin typeface="Times New Roman"/>
                <a:cs typeface="Times New Roman"/>
              </a:rPr>
              <a:t> </a:t>
            </a:r>
            <a:r>
              <a:rPr lang="en-US" sz="1400" spc="-5" dirty="0">
                <a:latin typeface="Times New Roman"/>
                <a:cs typeface="Times New Roman"/>
              </a:rPr>
              <a:t>attempt</a:t>
            </a:r>
            <a:r>
              <a:rPr lang="en-US" sz="1400" spc="-15" dirty="0">
                <a:latin typeface="Times New Roman"/>
                <a:cs typeface="Times New Roman"/>
              </a:rPr>
              <a:t> </a:t>
            </a:r>
            <a:r>
              <a:rPr lang="en-US" sz="1400" dirty="0">
                <a:latin typeface="Times New Roman"/>
                <a:cs typeface="Times New Roman"/>
              </a:rPr>
              <a:t>to</a:t>
            </a:r>
            <a:r>
              <a:rPr lang="en-US" sz="1400" spc="-25" dirty="0">
                <a:latin typeface="Times New Roman"/>
                <a:cs typeface="Times New Roman"/>
              </a:rPr>
              <a:t> </a:t>
            </a:r>
            <a:r>
              <a:rPr lang="en-US" sz="1400" dirty="0">
                <a:latin typeface="Times New Roman"/>
                <a:cs typeface="Times New Roman"/>
              </a:rPr>
              <a:t>find</a:t>
            </a:r>
            <a:r>
              <a:rPr lang="en-US" sz="1400" spc="-35" dirty="0">
                <a:latin typeface="Times New Roman"/>
                <a:cs typeface="Times New Roman"/>
              </a:rPr>
              <a:t> </a:t>
            </a:r>
            <a:r>
              <a:rPr lang="en-US" sz="1400" spc="-5" dirty="0">
                <a:latin typeface="Times New Roman"/>
                <a:cs typeface="Times New Roman"/>
              </a:rPr>
              <a:t>errors</a:t>
            </a:r>
            <a:r>
              <a:rPr lang="en-US" sz="1400" spc="-30" dirty="0">
                <a:latin typeface="Times New Roman"/>
                <a:cs typeface="Times New Roman"/>
              </a:rPr>
              <a:t> </a:t>
            </a:r>
            <a:r>
              <a:rPr lang="en-US" sz="1400" dirty="0">
                <a:latin typeface="Times New Roman"/>
                <a:cs typeface="Times New Roman"/>
              </a:rPr>
              <a:t>in</a:t>
            </a:r>
            <a:r>
              <a:rPr lang="en-US" sz="1400" spc="-25" dirty="0">
                <a:latin typeface="Times New Roman"/>
                <a:cs typeface="Times New Roman"/>
              </a:rPr>
              <a:t> </a:t>
            </a:r>
            <a:r>
              <a:rPr lang="en-US" sz="1400" spc="5" dirty="0">
                <a:latin typeface="Times New Roman"/>
                <a:cs typeface="Times New Roman"/>
              </a:rPr>
              <a:t>any</a:t>
            </a:r>
            <a:r>
              <a:rPr lang="en-US" sz="1400" spc="-45" dirty="0">
                <a:latin typeface="Times New Roman"/>
                <a:cs typeface="Times New Roman"/>
              </a:rPr>
              <a:t> </a:t>
            </a:r>
            <a:r>
              <a:rPr lang="en-US" sz="1400" dirty="0">
                <a:latin typeface="Times New Roman"/>
                <a:cs typeface="Times New Roman"/>
              </a:rPr>
              <a:t>of</a:t>
            </a:r>
            <a:r>
              <a:rPr lang="en-US" sz="1400" spc="-30" dirty="0">
                <a:latin typeface="Times New Roman"/>
                <a:cs typeface="Times New Roman"/>
              </a:rPr>
              <a:t> </a:t>
            </a:r>
            <a:r>
              <a:rPr lang="en-US" sz="1400" dirty="0">
                <a:latin typeface="Times New Roman"/>
                <a:cs typeface="Times New Roman"/>
              </a:rPr>
              <a:t>the</a:t>
            </a:r>
            <a:r>
              <a:rPr lang="en-US" sz="1400" spc="-30" dirty="0">
                <a:latin typeface="Times New Roman"/>
                <a:cs typeface="Times New Roman"/>
              </a:rPr>
              <a:t> </a:t>
            </a:r>
            <a:r>
              <a:rPr lang="en-US" sz="1400" spc="-5" dirty="0">
                <a:latin typeface="Times New Roman"/>
                <a:cs typeface="Times New Roman"/>
              </a:rPr>
              <a:t>relationships.</a:t>
            </a:r>
            <a:r>
              <a:rPr lang="en-US" sz="1400" spc="-30" dirty="0">
                <a:latin typeface="Times New Roman"/>
                <a:cs typeface="Times New Roman"/>
              </a:rPr>
              <a:t> </a:t>
            </a:r>
            <a:r>
              <a:rPr lang="en-US" sz="1400" spc="-5" dirty="0" err="1">
                <a:latin typeface="Times New Roman"/>
                <a:cs typeface="Times New Roman"/>
              </a:rPr>
              <a:t>Beizer</a:t>
            </a:r>
            <a:r>
              <a:rPr lang="en-US" sz="1400" spc="-5" dirty="0">
                <a:latin typeface="Times New Roman"/>
                <a:cs typeface="Times New Roman"/>
              </a:rPr>
              <a:t>  describes </a:t>
            </a:r>
            <a:r>
              <a:rPr lang="en-US" sz="1400" dirty="0">
                <a:latin typeface="Times New Roman"/>
                <a:cs typeface="Times New Roman"/>
              </a:rPr>
              <a:t>a number of behavioral </a:t>
            </a:r>
            <a:r>
              <a:rPr lang="en-US" sz="1400" b="1" spc="-5" dirty="0">
                <a:latin typeface="Times New Roman"/>
                <a:cs typeface="Times New Roman"/>
              </a:rPr>
              <a:t>testing </a:t>
            </a:r>
            <a:r>
              <a:rPr lang="en-US" sz="1400" b="1" dirty="0">
                <a:latin typeface="Times New Roman"/>
                <a:cs typeface="Times New Roman"/>
              </a:rPr>
              <a:t>methods that </a:t>
            </a:r>
            <a:r>
              <a:rPr lang="en-US" sz="1400" b="1" spc="-5" dirty="0">
                <a:latin typeface="Times New Roman"/>
                <a:cs typeface="Times New Roman"/>
              </a:rPr>
              <a:t>can </a:t>
            </a:r>
            <a:r>
              <a:rPr lang="en-US" sz="1400" b="1" dirty="0">
                <a:latin typeface="Times New Roman"/>
                <a:cs typeface="Times New Roman"/>
              </a:rPr>
              <a:t>make use of</a:t>
            </a:r>
            <a:r>
              <a:rPr lang="en-US" sz="1400" b="1" spc="-25" dirty="0">
                <a:latin typeface="Times New Roman"/>
                <a:cs typeface="Times New Roman"/>
              </a:rPr>
              <a:t> </a:t>
            </a:r>
            <a:r>
              <a:rPr lang="en-US" sz="1400" b="1" spc="-5" dirty="0">
                <a:latin typeface="Times New Roman"/>
                <a:cs typeface="Times New Roman"/>
              </a:rPr>
              <a:t>graphs:</a:t>
            </a:r>
            <a:endParaRPr lang="en-US" sz="1400" b="1" dirty="0">
              <a:latin typeface="Times New Roman"/>
              <a:cs typeface="Times New Roman"/>
            </a:endParaRPr>
          </a:p>
          <a:p>
            <a:pPr marL="12700" marR="5080" indent="456565" algn="just">
              <a:lnSpc>
                <a:spcPct val="102899"/>
              </a:lnSpc>
              <a:spcBef>
                <a:spcPts val="819"/>
              </a:spcBef>
            </a:pPr>
            <a:r>
              <a:rPr lang="en-US" sz="1400" b="1" spc="-5" dirty="0">
                <a:latin typeface="Times New Roman"/>
                <a:cs typeface="Times New Roman"/>
              </a:rPr>
              <a:t>Transaction flow modeling</a:t>
            </a:r>
            <a:r>
              <a:rPr lang="en-US" sz="1400" spc="-5" dirty="0">
                <a:latin typeface="Times New Roman"/>
                <a:cs typeface="Times New Roman"/>
              </a:rPr>
              <a:t>. </a:t>
            </a:r>
            <a:r>
              <a:rPr lang="en-US" sz="1400" b="1" dirty="0">
                <a:latin typeface="Times New Roman"/>
                <a:cs typeface="Times New Roman"/>
              </a:rPr>
              <a:t>The </a:t>
            </a:r>
            <a:r>
              <a:rPr lang="en-US" sz="1400" b="1" spc="-5" dirty="0">
                <a:latin typeface="Times New Roman"/>
                <a:cs typeface="Times New Roman"/>
              </a:rPr>
              <a:t>nodes represent steps </a:t>
            </a:r>
            <a:r>
              <a:rPr lang="en-US" sz="1400" b="1" dirty="0">
                <a:latin typeface="Times New Roman"/>
                <a:cs typeface="Times New Roman"/>
              </a:rPr>
              <a:t>in some </a:t>
            </a:r>
            <a:r>
              <a:rPr lang="en-US" sz="1400" b="1" spc="-5" dirty="0">
                <a:latin typeface="Times New Roman"/>
                <a:cs typeface="Times New Roman"/>
              </a:rPr>
              <a:t>transaction </a:t>
            </a:r>
            <a:r>
              <a:rPr lang="en-US" sz="1400" spc="-5" dirty="0">
                <a:latin typeface="Times New Roman"/>
                <a:cs typeface="Times New Roman"/>
              </a:rPr>
              <a:t>(e.g., </a:t>
            </a:r>
            <a:r>
              <a:rPr lang="en-US" sz="1400" dirty="0">
                <a:latin typeface="Times New Roman"/>
                <a:cs typeface="Times New Roman"/>
              </a:rPr>
              <a:t>the</a:t>
            </a:r>
            <a:r>
              <a:rPr lang="en-US" sz="1400" spc="-135" dirty="0">
                <a:latin typeface="Times New Roman"/>
                <a:cs typeface="Times New Roman"/>
              </a:rPr>
              <a:t> </a:t>
            </a:r>
            <a:r>
              <a:rPr lang="en-US" sz="1400" spc="-5" dirty="0">
                <a:latin typeface="Times New Roman"/>
                <a:cs typeface="Times New Roman"/>
              </a:rPr>
              <a:t>steps  required </a:t>
            </a:r>
            <a:r>
              <a:rPr lang="en-US" sz="1400" dirty="0">
                <a:latin typeface="Times New Roman"/>
                <a:cs typeface="Times New Roman"/>
              </a:rPr>
              <a:t>to make </a:t>
            </a:r>
            <a:r>
              <a:rPr lang="en-US" sz="1400" spc="-5" dirty="0">
                <a:latin typeface="Times New Roman"/>
                <a:cs typeface="Times New Roman"/>
              </a:rPr>
              <a:t>an airline reservation </a:t>
            </a:r>
            <a:r>
              <a:rPr lang="en-US" sz="1400" dirty="0">
                <a:latin typeface="Times New Roman"/>
                <a:cs typeface="Times New Roman"/>
              </a:rPr>
              <a:t>using </a:t>
            </a:r>
            <a:r>
              <a:rPr lang="en-US" sz="1400" spc="-5" dirty="0">
                <a:latin typeface="Times New Roman"/>
                <a:cs typeface="Times New Roman"/>
              </a:rPr>
              <a:t>an </a:t>
            </a:r>
            <a:r>
              <a:rPr lang="en-US" sz="1400" dirty="0">
                <a:latin typeface="Times New Roman"/>
                <a:cs typeface="Times New Roman"/>
              </a:rPr>
              <a:t>online </a:t>
            </a:r>
            <a:r>
              <a:rPr lang="en-US" sz="1400" spc="-5" dirty="0">
                <a:latin typeface="Times New Roman"/>
                <a:cs typeface="Times New Roman"/>
              </a:rPr>
              <a:t>service), and </a:t>
            </a:r>
            <a:r>
              <a:rPr lang="en-US" sz="1400" b="1" dirty="0">
                <a:latin typeface="Times New Roman"/>
                <a:cs typeface="Times New Roman"/>
              </a:rPr>
              <a:t>the links </a:t>
            </a:r>
            <a:r>
              <a:rPr lang="en-US" sz="1400" b="1" spc="-5" dirty="0">
                <a:latin typeface="Times New Roman"/>
                <a:cs typeface="Times New Roman"/>
              </a:rPr>
              <a:t>represent </a:t>
            </a:r>
            <a:r>
              <a:rPr lang="en-US" sz="1400" b="1" dirty="0">
                <a:latin typeface="Times New Roman"/>
                <a:cs typeface="Times New Roman"/>
              </a:rPr>
              <a:t>the</a:t>
            </a:r>
            <a:r>
              <a:rPr lang="en-US" sz="1400" b="1" spc="-110" dirty="0">
                <a:latin typeface="Times New Roman"/>
                <a:cs typeface="Times New Roman"/>
              </a:rPr>
              <a:t> </a:t>
            </a:r>
            <a:r>
              <a:rPr lang="en-US" sz="1400" b="1" spc="-5" dirty="0">
                <a:latin typeface="Times New Roman"/>
                <a:cs typeface="Times New Roman"/>
              </a:rPr>
              <a:t>logical  connection between</a:t>
            </a:r>
            <a:r>
              <a:rPr lang="en-US" sz="1400" b="1" dirty="0">
                <a:latin typeface="Times New Roman"/>
                <a:cs typeface="Times New Roman"/>
              </a:rPr>
              <a:t> </a:t>
            </a:r>
            <a:r>
              <a:rPr lang="en-US" sz="1400" b="1" spc="-5" dirty="0">
                <a:latin typeface="Times New Roman"/>
                <a:cs typeface="Times New Roman"/>
              </a:rPr>
              <a:t>steps</a:t>
            </a:r>
            <a:endParaRPr lang="en-US" sz="1400" b="1" dirty="0">
              <a:latin typeface="Times New Roman"/>
              <a:cs typeface="Times New Roman"/>
            </a:endParaRPr>
          </a:p>
          <a:p>
            <a:pPr marL="12700" marR="6350" indent="456565" algn="just">
              <a:lnSpc>
                <a:spcPct val="102899"/>
              </a:lnSpc>
              <a:spcBef>
                <a:spcPts val="825"/>
              </a:spcBef>
            </a:pPr>
            <a:r>
              <a:rPr lang="en-US" sz="1400" b="1" spc="-5" dirty="0">
                <a:latin typeface="Times New Roman"/>
                <a:cs typeface="Times New Roman"/>
              </a:rPr>
              <a:t>Finite</a:t>
            </a:r>
            <a:r>
              <a:rPr lang="en-US" sz="1400" b="1" spc="-45" dirty="0">
                <a:latin typeface="Times New Roman"/>
                <a:cs typeface="Times New Roman"/>
              </a:rPr>
              <a:t> </a:t>
            </a:r>
            <a:r>
              <a:rPr lang="en-US" sz="1400" b="1" spc="-5" dirty="0">
                <a:latin typeface="Times New Roman"/>
                <a:cs typeface="Times New Roman"/>
              </a:rPr>
              <a:t>state</a:t>
            </a:r>
            <a:r>
              <a:rPr lang="en-US" sz="1400" b="1" spc="-30" dirty="0">
                <a:latin typeface="Times New Roman"/>
                <a:cs typeface="Times New Roman"/>
              </a:rPr>
              <a:t> </a:t>
            </a:r>
            <a:r>
              <a:rPr lang="en-US" sz="1400" b="1" spc="-5" dirty="0">
                <a:latin typeface="Times New Roman"/>
                <a:cs typeface="Times New Roman"/>
              </a:rPr>
              <a:t>modeling</a:t>
            </a:r>
            <a:r>
              <a:rPr lang="en-US" sz="1400" spc="-5" dirty="0">
                <a:latin typeface="Times New Roman"/>
                <a:cs typeface="Times New Roman"/>
              </a:rPr>
              <a:t>.</a:t>
            </a:r>
            <a:r>
              <a:rPr lang="en-US" sz="1400" spc="-40" dirty="0">
                <a:latin typeface="Times New Roman"/>
                <a:cs typeface="Times New Roman"/>
              </a:rPr>
              <a:t> </a:t>
            </a:r>
            <a:r>
              <a:rPr lang="en-US" sz="1400" b="1" dirty="0">
                <a:latin typeface="Times New Roman"/>
                <a:cs typeface="Times New Roman"/>
              </a:rPr>
              <a:t>The</a:t>
            </a:r>
            <a:r>
              <a:rPr lang="en-US" sz="1400" b="1" spc="-40" dirty="0">
                <a:latin typeface="Times New Roman"/>
                <a:cs typeface="Times New Roman"/>
              </a:rPr>
              <a:t> </a:t>
            </a:r>
            <a:r>
              <a:rPr lang="en-US" sz="1400" b="1" spc="-5" dirty="0">
                <a:latin typeface="Times New Roman"/>
                <a:cs typeface="Times New Roman"/>
              </a:rPr>
              <a:t>nodes</a:t>
            </a:r>
            <a:r>
              <a:rPr lang="en-US" sz="1400" b="1" spc="-40" dirty="0">
                <a:latin typeface="Times New Roman"/>
                <a:cs typeface="Times New Roman"/>
              </a:rPr>
              <a:t> </a:t>
            </a:r>
            <a:r>
              <a:rPr lang="en-US" sz="1400" b="1" spc="-5" dirty="0">
                <a:latin typeface="Times New Roman"/>
                <a:cs typeface="Times New Roman"/>
              </a:rPr>
              <a:t>represent</a:t>
            </a:r>
            <a:r>
              <a:rPr lang="en-US" sz="1400" b="1" spc="-35" dirty="0">
                <a:latin typeface="Times New Roman"/>
                <a:cs typeface="Times New Roman"/>
              </a:rPr>
              <a:t> </a:t>
            </a:r>
            <a:r>
              <a:rPr lang="en-US" sz="1400" b="1" spc="-5" dirty="0">
                <a:latin typeface="Times New Roman"/>
                <a:cs typeface="Times New Roman"/>
              </a:rPr>
              <a:t>different</a:t>
            </a:r>
            <a:r>
              <a:rPr lang="en-US" sz="1400" b="1" spc="-35" dirty="0">
                <a:latin typeface="Times New Roman"/>
                <a:cs typeface="Times New Roman"/>
              </a:rPr>
              <a:t> </a:t>
            </a:r>
            <a:r>
              <a:rPr lang="en-US" sz="1400" b="1" spc="-5" dirty="0">
                <a:latin typeface="Times New Roman"/>
                <a:cs typeface="Times New Roman"/>
              </a:rPr>
              <a:t>user-observable</a:t>
            </a:r>
            <a:r>
              <a:rPr lang="en-US" sz="1400" b="1" spc="-45" dirty="0">
                <a:latin typeface="Times New Roman"/>
                <a:cs typeface="Times New Roman"/>
              </a:rPr>
              <a:t> </a:t>
            </a:r>
            <a:r>
              <a:rPr lang="en-US" sz="1400" b="1" spc="-5" dirty="0">
                <a:latin typeface="Times New Roman"/>
                <a:cs typeface="Times New Roman"/>
              </a:rPr>
              <a:t>states</a:t>
            </a:r>
            <a:r>
              <a:rPr lang="en-US" sz="1400" b="1" spc="-20" dirty="0">
                <a:latin typeface="Times New Roman"/>
                <a:cs typeface="Times New Roman"/>
              </a:rPr>
              <a:t> </a:t>
            </a:r>
            <a:r>
              <a:rPr lang="en-US" sz="1400" b="1" dirty="0">
                <a:latin typeface="Times New Roman"/>
                <a:cs typeface="Times New Roman"/>
              </a:rPr>
              <a:t>of</a:t>
            </a:r>
            <a:r>
              <a:rPr lang="en-US" sz="1400" b="1" spc="-45" dirty="0">
                <a:latin typeface="Times New Roman"/>
                <a:cs typeface="Times New Roman"/>
              </a:rPr>
              <a:t> </a:t>
            </a:r>
            <a:r>
              <a:rPr lang="en-US" sz="1400" b="1" dirty="0">
                <a:latin typeface="Times New Roman"/>
                <a:cs typeface="Times New Roman"/>
              </a:rPr>
              <a:t>the</a:t>
            </a:r>
            <a:r>
              <a:rPr lang="en-US" sz="1400" b="1" spc="-40" dirty="0">
                <a:latin typeface="Times New Roman"/>
                <a:cs typeface="Times New Roman"/>
              </a:rPr>
              <a:t> </a:t>
            </a:r>
            <a:r>
              <a:rPr lang="en-US" sz="1400" b="1" spc="-5" dirty="0">
                <a:latin typeface="Times New Roman"/>
                <a:cs typeface="Times New Roman"/>
              </a:rPr>
              <a:t>software  </a:t>
            </a:r>
            <a:r>
              <a:rPr lang="en-US" sz="1400" spc="-5" dirty="0">
                <a:latin typeface="Times New Roman"/>
                <a:cs typeface="Times New Roman"/>
              </a:rPr>
              <a:t>(e.g., each </a:t>
            </a:r>
            <a:r>
              <a:rPr lang="en-US" sz="1400" spc="5" dirty="0">
                <a:latin typeface="Times New Roman"/>
                <a:cs typeface="Times New Roman"/>
              </a:rPr>
              <a:t>of </a:t>
            </a:r>
            <a:r>
              <a:rPr lang="en-US" sz="1400" dirty="0">
                <a:latin typeface="Times New Roman"/>
                <a:cs typeface="Times New Roman"/>
              </a:rPr>
              <a:t>the </a:t>
            </a:r>
            <a:r>
              <a:rPr lang="en-US" sz="1400" spc="-5" dirty="0">
                <a:latin typeface="Times New Roman"/>
                <a:cs typeface="Times New Roman"/>
              </a:rPr>
              <a:t>“screens” </a:t>
            </a:r>
            <a:r>
              <a:rPr lang="en-US" sz="1400" dirty="0">
                <a:latin typeface="Times New Roman"/>
                <a:cs typeface="Times New Roman"/>
              </a:rPr>
              <a:t>that </a:t>
            </a:r>
            <a:r>
              <a:rPr lang="en-US" sz="1400" spc="-5" dirty="0">
                <a:latin typeface="Times New Roman"/>
                <a:cs typeface="Times New Roman"/>
              </a:rPr>
              <a:t>appear as an </a:t>
            </a:r>
            <a:r>
              <a:rPr lang="en-US" sz="1400" dirty="0">
                <a:latin typeface="Times New Roman"/>
                <a:cs typeface="Times New Roman"/>
              </a:rPr>
              <a:t>order entry </a:t>
            </a:r>
            <a:r>
              <a:rPr lang="en-US" sz="1400" spc="-5" dirty="0">
                <a:latin typeface="Times New Roman"/>
                <a:cs typeface="Times New Roman"/>
              </a:rPr>
              <a:t>clerk </a:t>
            </a:r>
            <a:r>
              <a:rPr lang="en-US" sz="1400" dirty="0">
                <a:latin typeface="Times New Roman"/>
                <a:cs typeface="Times New Roman"/>
              </a:rPr>
              <a:t>takes a phone </a:t>
            </a:r>
            <a:r>
              <a:rPr lang="en-US" sz="1400" spc="-5" dirty="0">
                <a:latin typeface="Times New Roman"/>
                <a:cs typeface="Times New Roman"/>
              </a:rPr>
              <a:t>order), and </a:t>
            </a:r>
            <a:r>
              <a:rPr lang="en-US" sz="1400" b="1" dirty="0">
                <a:latin typeface="Times New Roman"/>
                <a:cs typeface="Times New Roman"/>
              </a:rPr>
              <a:t>the links  </a:t>
            </a:r>
            <a:r>
              <a:rPr lang="en-US" sz="1400" b="1" spc="-5" dirty="0">
                <a:latin typeface="Times New Roman"/>
                <a:cs typeface="Times New Roman"/>
              </a:rPr>
              <a:t>represent </a:t>
            </a:r>
            <a:r>
              <a:rPr lang="en-US" sz="1400" b="1" dirty="0">
                <a:latin typeface="Times New Roman"/>
                <a:cs typeface="Times New Roman"/>
              </a:rPr>
              <a:t>the </a:t>
            </a:r>
            <a:r>
              <a:rPr lang="en-US" sz="1400" b="1" spc="-5" dirty="0">
                <a:latin typeface="Times New Roman"/>
                <a:cs typeface="Times New Roman"/>
              </a:rPr>
              <a:t>transitions that occur </a:t>
            </a:r>
            <a:r>
              <a:rPr lang="en-US" sz="1400" b="1" dirty="0">
                <a:latin typeface="Times New Roman"/>
                <a:cs typeface="Times New Roman"/>
              </a:rPr>
              <a:t>to move </a:t>
            </a:r>
            <a:r>
              <a:rPr lang="en-US" sz="1400" b="1" spc="-5" dirty="0">
                <a:latin typeface="Times New Roman"/>
                <a:cs typeface="Times New Roman"/>
              </a:rPr>
              <a:t>from </a:t>
            </a:r>
            <a:r>
              <a:rPr lang="en-US" sz="1400" b="1" dirty="0">
                <a:latin typeface="Times New Roman"/>
                <a:cs typeface="Times New Roman"/>
              </a:rPr>
              <a:t>state to </a:t>
            </a:r>
            <a:r>
              <a:rPr lang="en-US" sz="1400" b="1" spc="-5" dirty="0">
                <a:latin typeface="Times New Roman"/>
                <a:cs typeface="Times New Roman"/>
              </a:rPr>
              <a:t>state</a:t>
            </a:r>
            <a:r>
              <a:rPr lang="en-US" sz="1400" b="1" spc="25" dirty="0">
                <a:latin typeface="Times New Roman"/>
                <a:cs typeface="Times New Roman"/>
              </a:rPr>
              <a:t> </a:t>
            </a:r>
            <a:r>
              <a:rPr lang="en-US" sz="1400" b="1" dirty="0">
                <a:latin typeface="Times New Roman"/>
                <a:cs typeface="Times New Roman"/>
              </a:rPr>
              <a:t>input).</a:t>
            </a:r>
          </a:p>
          <a:p>
            <a:pPr marL="12700" marR="6350" indent="456565" algn="just">
              <a:lnSpc>
                <a:spcPct val="102499"/>
              </a:lnSpc>
              <a:spcBef>
                <a:spcPts val="825"/>
              </a:spcBef>
            </a:pPr>
            <a:r>
              <a:rPr lang="en-US" sz="1400" b="1" spc="-5" dirty="0">
                <a:latin typeface="Times New Roman"/>
                <a:cs typeface="Times New Roman"/>
              </a:rPr>
              <a:t>Data</a:t>
            </a:r>
            <a:r>
              <a:rPr lang="en-US" sz="1400" b="1" spc="-20" dirty="0">
                <a:latin typeface="Times New Roman"/>
                <a:cs typeface="Times New Roman"/>
              </a:rPr>
              <a:t> </a:t>
            </a:r>
            <a:r>
              <a:rPr lang="en-US" sz="1400" b="1" dirty="0">
                <a:latin typeface="Times New Roman"/>
                <a:cs typeface="Times New Roman"/>
              </a:rPr>
              <a:t>flow</a:t>
            </a:r>
            <a:r>
              <a:rPr lang="en-US" sz="1400" b="1" spc="-10" dirty="0">
                <a:latin typeface="Times New Roman"/>
                <a:cs typeface="Times New Roman"/>
              </a:rPr>
              <a:t> </a:t>
            </a:r>
            <a:r>
              <a:rPr lang="en-US" sz="1400" b="1" spc="-5" dirty="0">
                <a:latin typeface="Times New Roman"/>
                <a:cs typeface="Times New Roman"/>
              </a:rPr>
              <a:t>modeling.</a:t>
            </a:r>
            <a:r>
              <a:rPr lang="en-US" sz="1400" b="1" spc="-20" dirty="0">
                <a:latin typeface="Times New Roman"/>
                <a:cs typeface="Times New Roman"/>
              </a:rPr>
              <a:t> </a:t>
            </a:r>
            <a:r>
              <a:rPr lang="en-US" sz="1400" b="1" dirty="0">
                <a:latin typeface="Times New Roman"/>
                <a:cs typeface="Times New Roman"/>
              </a:rPr>
              <a:t>The</a:t>
            </a:r>
            <a:r>
              <a:rPr lang="en-US" sz="1400" b="1" spc="-25" dirty="0">
                <a:latin typeface="Times New Roman"/>
                <a:cs typeface="Times New Roman"/>
              </a:rPr>
              <a:t> </a:t>
            </a:r>
            <a:r>
              <a:rPr lang="en-US" sz="1400" b="1" spc="-5" dirty="0">
                <a:latin typeface="Times New Roman"/>
                <a:cs typeface="Times New Roman"/>
              </a:rPr>
              <a:t>nodes</a:t>
            </a:r>
            <a:r>
              <a:rPr lang="en-US" sz="1400" b="1" spc="-20" dirty="0">
                <a:latin typeface="Times New Roman"/>
                <a:cs typeface="Times New Roman"/>
              </a:rPr>
              <a:t> </a:t>
            </a:r>
            <a:r>
              <a:rPr lang="en-US" sz="1400" b="1" dirty="0">
                <a:latin typeface="Times New Roman"/>
                <a:cs typeface="Times New Roman"/>
              </a:rPr>
              <a:t>are</a:t>
            </a:r>
            <a:r>
              <a:rPr lang="en-US" sz="1400" b="1" spc="-30" dirty="0">
                <a:latin typeface="Times New Roman"/>
                <a:cs typeface="Times New Roman"/>
              </a:rPr>
              <a:t> </a:t>
            </a:r>
            <a:r>
              <a:rPr lang="en-US" sz="1400" b="1" dirty="0">
                <a:latin typeface="Times New Roman"/>
                <a:cs typeface="Times New Roman"/>
              </a:rPr>
              <a:t>data</a:t>
            </a:r>
            <a:r>
              <a:rPr lang="en-US" sz="1400" b="1" spc="-20" dirty="0">
                <a:latin typeface="Times New Roman"/>
                <a:cs typeface="Times New Roman"/>
              </a:rPr>
              <a:t> </a:t>
            </a:r>
            <a:r>
              <a:rPr lang="en-US" sz="1400" b="1" spc="-5" dirty="0">
                <a:latin typeface="Times New Roman"/>
                <a:cs typeface="Times New Roman"/>
              </a:rPr>
              <a:t>objects, </a:t>
            </a:r>
            <a:r>
              <a:rPr lang="en-US" sz="1400" spc="-5" dirty="0">
                <a:latin typeface="Times New Roman"/>
                <a:cs typeface="Times New Roman"/>
              </a:rPr>
              <a:t>and</a:t>
            </a:r>
            <a:r>
              <a:rPr lang="en-US" sz="1400" spc="-20" dirty="0">
                <a:latin typeface="Times New Roman"/>
                <a:cs typeface="Times New Roman"/>
              </a:rPr>
              <a:t> </a:t>
            </a:r>
            <a:r>
              <a:rPr lang="en-US" sz="1400" dirty="0">
                <a:latin typeface="Times New Roman"/>
                <a:cs typeface="Times New Roman"/>
              </a:rPr>
              <a:t>the</a:t>
            </a:r>
            <a:r>
              <a:rPr lang="en-US" sz="1400" spc="-25" dirty="0">
                <a:latin typeface="Times New Roman"/>
                <a:cs typeface="Times New Roman"/>
              </a:rPr>
              <a:t> </a:t>
            </a:r>
            <a:r>
              <a:rPr lang="en-US" sz="1400" b="1" dirty="0">
                <a:latin typeface="Times New Roman"/>
                <a:cs typeface="Times New Roman"/>
              </a:rPr>
              <a:t>links</a:t>
            </a:r>
            <a:r>
              <a:rPr lang="en-US" sz="1400" b="1" spc="-20" dirty="0">
                <a:latin typeface="Times New Roman"/>
                <a:cs typeface="Times New Roman"/>
              </a:rPr>
              <a:t> </a:t>
            </a:r>
            <a:r>
              <a:rPr lang="en-US" sz="1400" b="1" spc="-5" dirty="0">
                <a:latin typeface="Times New Roman"/>
                <a:cs typeface="Times New Roman"/>
              </a:rPr>
              <a:t>are</a:t>
            </a:r>
            <a:r>
              <a:rPr lang="en-US" sz="1400" b="1" spc="-20" dirty="0">
                <a:latin typeface="Times New Roman"/>
                <a:cs typeface="Times New Roman"/>
              </a:rPr>
              <a:t> </a:t>
            </a:r>
            <a:r>
              <a:rPr lang="en-US" sz="1400" b="1" dirty="0">
                <a:latin typeface="Times New Roman"/>
                <a:cs typeface="Times New Roman"/>
              </a:rPr>
              <a:t>the</a:t>
            </a:r>
            <a:r>
              <a:rPr lang="en-US" sz="1400" b="1" spc="-20" dirty="0">
                <a:latin typeface="Times New Roman"/>
                <a:cs typeface="Times New Roman"/>
              </a:rPr>
              <a:t> </a:t>
            </a:r>
            <a:r>
              <a:rPr lang="en-US" sz="1400" b="1" spc="-5" dirty="0">
                <a:latin typeface="Times New Roman"/>
                <a:cs typeface="Times New Roman"/>
              </a:rPr>
              <a:t>transformations</a:t>
            </a:r>
            <a:r>
              <a:rPr lang="en-US" sz="1400" b="1" spc="-20" dirty="0">
                <a:latin typeface="Times New Roman"/>
                <a:cs typeface="Times New Roman"/>
              </a:rPr>
              <a:t> </a:t>
            </a:r>
            <a:r>
              <a:rPr lang="en-US" sz="1400" b="1" dirty="0">
                <a:latin typeface="Times New Roman"/>
                <a:cs typeface="Times New Roman"/>
              </a:rPr>
              <a:t>that  </a:t>
            </a:r>
            <a:r>
              <a:rPr lang="en-US" sz="1400" b="1" spc="-5" dirty="0">
                <a:latin typeface="Times New Roman"/>
                <a:cs typeface="Times New Roman"/>
              </a:rPr>
              <a:t>occur </a:t>
            </a:r>
            <a:r>
              <a:rPr lang="en-US" sz="1400" b="1" dirty="0">
                <a:latin typeface="Times New Roman"/>
                <a:cs typeface="Times New Roman"/>
              </a:rPr>
              <a:t>to translate one data </a:t>
            </a:r>
            <a:r>
              <a:rPr lang="en-US" sz="1400" b="1" spc="-5" dirty="0">
                <a:latin typeface="Times New Roman"/>
                <a:cs typeface="Times New Roman"/>
              </a:rPr>
              <a:t>object </a:t>
            </a:r>
            <a:r>
              <a:rPr lang="en-US" sz="1400" b="1" dirty="0">
                <a:latin typeface="Times New Roman"/>
                <a:cs typeface="Times New Roman"/>
              </a:rPr>
              <a:t>into</a:t>
            </a:r>
            <a:r>
              <a:rPr lang="en-US" sz="1400" b="1" spc="-10" dirty="0">
                <a:latin typeface="Times New Roman"/>
                <a:cs typeface="Times New Roman"/>
              </a:rPr>
              <a:t> </a:t>
            </a:r>
            <a:r>
              <a:rPr lang="en-US" sz="1400" b="1" spc="-5" dirty="0">
                <a:latin typeface="Times New Roman"/>
                <a:cs typeface="Times New Roman"/>
              </a:rPr>
              <a:t>another</a:t>
            </a:r>
            <a:endParaRPr lang="en-US" sz="1400" b="1" dirty="0">
              <a:latin typeface="Times New Roman"/>
              <a:cs typeface="Times New Roman"/>
            </a:endParaRPr>
          </a:p>
          <a:p>
            <a:pPr marL="12700" marR="8255" indent="456565" algn="just">
              <a:lnSpc>
                <a:spcPct val="102899"/>
              </a:lnSpc>
              <a:spcBef>
                <a:spcPts val="825"/>
              </a:spcBef>
            </a:pPr>
            <a:r>
              <a:rPr lang="en-US" sz="1400" b="1" spc="-5" dirty="0">
                <a:latin typeface="Times New Roman"/>
                <a:cs typeface="Times New Roman"/>
              </a:rPr>
              <a:t>Timing modeling</a:t>
            </a:r>
            <a:r>
              <a:rPr lang="en-US" sz="1400" spc="-5" dirty="0">
                <a:latin typeface="Times New Roman"/>
                <a:cs typeface="Times New Roman"/>
              </a:rPr>
              <a:t>. </a:t>
            </a:r>
            <a:r>
              <a:rPr lang="en-US" sz="1400" b="1" dirty="0">
                <a:latin typeface="Times New Roman"/>
                <a:cs typeface="Times New Roman"/>
              </a:rPr>
              <a:t>The </a:t>
            </a:r>
            <a:r>
              <a:rPr lang="en-US" sz="1400" b="1" spc="-5" dirty="0">
                <a:latin typeface="Times New Roman"/>
                <a:cs typeface="Times New Roman"/>
              </a:rPr>
              <a:t>nodes </a:t>
            </a:r>
            <a:r>
              <a:rPr lang="en-US" sz="1400" b="1" dirty="0">
                <a:latin typeface="Times New Roman"/>
                <a:cs typeface="Times New Roman"/>
              </a:rPr>
              <a:t>are </a:t>
            </a:r>
            <a:r>
              <a:rPr lang="en-US" sz="1400" b="1" spc="-5" dirty="0">
                <a:latin typeface="Times New Roman"/>
                <a:cs typeface="Times New Roman"/>
              </a:rPr>
              <a:t>program </a:t>
            </a:r>
            <a:r>
              <a:rPr lang="en-US" sz="1400" b="1" dirty="0">
                <a:latin typeface="Times New Roman"/>
                <a:cs typeface="Times New Roman"/>
              </a:rPr>
              <a:t>objects</a:t>
            </a:r>
            <a:r>
              <a:rPr lang="en-US" sz="1400" dirty="0">
                <a:latin typeface="Times New Roman"/>
                <a:cs typeface="Times New Roman"/>
              </a:rPr>
              <a:t>, </a:t>
            </a:r>
            <a:r>
              <a:rPr lang="en-US" sz="1400" spc="-5" dirty="0">
                <a:latin typeface="Times New Roman"/>
                <a:cs typeface="Times New Roman"/>
              </a:rPr>
              <a:t>and </a:t>
            </a:r>
            <a:r>
              <a:rPr lang="en-US" sz="1400" b="1" dirty="0">
                <a:latin typeface="Times New Roman"/>
                <a:cs typeface="Times New Roman"/>
              </a:rPr>
              <a:t>the links are the </a:t>
            </a:r>
            <a:r>
              <a:rPr lang="en-US" sz="1400" b="1" spc="-5" dirty="0">
                <a:latin typeface="Times New Roman"/>
                <a:cs typeface="Times New Roman"/>
              </a:rPr>
              <a:t>sequential  connections between </a:t>
            </a:r>
            <a:r>
              <a:rPr lang="en-US" sz="1400" b="1" dirty="0">
                <a:latin typeface="Times New Roman"/>
                <a:cs typeface="Times New Roman"/>
              </a:rPr>
              <a:t>those </a:t>
            </a:r>
            <a:r>
              <a:rPr lang="en-US" sz="1400" b="1" spc="-5" dirty="0">
                <a:latin typeface="Times New Roman"/>
                <a:cs typeface="Times New Roman"/>
              </a:rPr>
              <a:t>objects. </a:t>
            </a:r>
            <a:r>
              <a:rPr lang="en-US" sz="1400" spc="-10" dirty="0">
                <a:latin typeface="Times New Roman"/>
                <a:cs typeface="Times New Roman"/>
              </a:rPr>
              <a:t>Link </a:t>
            </a:r>
            <a:r>
              <a:rPr lang="en-US" sz="1400" spc="-5" dirty="0">
                <a:latin typeface="Times New Roman"/>
                <a:cs typeface="Times New Roman"/>
              </a:rPr>
              <a:t>weights are used </a:t>
            </a:r>
            <a:r>
              <a:rPr lang="en-US" sz="1400" dirty="0">
                <a:latin typeface="Times New Roman"/>
                <a:cs typeface="Times New Roman"/>
              </a:rPr>
              <a:t>to specify the </a:t>
            </a:r>
            <a:r>
              <a:rPr lang="en-US" sz="1400" b="1" dirty="0">
                <a:latin typeface="Times New Roman"/>
                <a:cs typeface="Times New Roman"/>
              </a:rPr>
              <a:t>re</a:t>
            </a:r>
            <a:r>
              <a:rPr lang="en-US" sz="1400" dirty="0">
                <a:latin typeface="Times New Roman"/>
                <a:cs typeface="Times New Roman"/>
              </a:rPr>
              <a:t>quired </a:t>
            </a:r>
            <a:r>
              <a:rPr lang="en-US" sz="1400" spc="-5" dirty="0">
                <a:latin typeface="Times New Roman"/>
                <a:cs typeface="Times New Roman"/>
              </a:rPr>
              <a:t>execution </a:t>
            </a:r>
            <a:r>
              <a:rPr lang="en-US" sz="1400" dirty="0">
                <a:latin typeface="Times New Roman"/>
                <a:cs typeface="Times New Roman"/>
              </a:rPr>
              <a:t>times  </a:t>
            </a:r>
            <a:r>
              <a:rPr lang="en-US" sz="1400" spc="-5" dirty="0">
                <a:latin typeface="Times New Roman"/>
                <a:cs typeface="Times New Roman"/>
              </a:rPr>
              <a:t>as </a:t>
            </a:r>
            <a:r>
              <a:rPr lang="en-US" sz="1400" dirty="0">
                <a:latin typeface="Times New Roman"/>
                <a:cs typeface="Times New Roman"/>
              </a:rPr>
              <a:t>the </a:t>
            </a:r>
            <a:r>
              <a:rPr lang="en-US" sz="1400" spc="-5" dirty="0">
                <a:latin typeface="Times New Roman"/>
                <a:cs typeface="Times New Roman"/>
              </a:rPr>
              <a:t>program</a:t>
            </a:r>
            <a:r>
              <a:rPr lang="en-US" sz="1400" spc="10" dirty="0">
                <a:latin typeface="Times New Roman"/>
                <a:cs typeface="Times New Roman"/>
              </a:rPr>
              <a:t> </a:t>
            </a:r>
            <a:r>
              <a:rPr lang="en-US" sz="1400" spc="-5" dirty="0">
                <a:latin typeface="Times New Roman"/>
                <a:cs typeface="Times New Roman"/>
              </a:rPr>
              <a:t>executes.</a:t>
            </a:r>
            <a:endParaRPr lang="en-US" sz="1400" dirty="0">
              <a:latin typeface="Times New Roman"/>
              <a:cs typeface="Times New Roman"/>
            </a:endParaRPr>
          </a:p>
          <a:p>
            <a:pPr marL="12700" algn="just">
              <a:lnSpc>
                <a:spcPct val="100000"/>
              </a:lnSpc>
              <a:spcBef>
                <a:spcPts val="875"/>
              </a:spcBef>
            </a:pPr>
            <a:r>
              <a:rPr lang="en-US" sz="2000" b="1" u="heavy" dirty="0" smtClean="0">
                <a:uFill>
                  <a:solidFill>
                    <a:srgbClr val="000000"/>
                  </a:solidFill>
                </a:uFill>
                <a:latin typeface="Times New Roman"/>
                <a:cs typeface="Times New Roman"/>
              </a:rPr>
              <a:t>4.2 </a:t>
            </a:r>
            <a:r>
              <a:rPr lang="en-US" sz="2000" b="1" u="heavy" spc="-5" dirty="0">
                <a:uFill>
                  <a:solidFill>
                    <a:srgbClr val="000000"/>
                  </a:solidFill>
                </a:uFill>
                <a:latin typeface="Times New Roman"/>
                <a:cs typeface="Times New Roman"/>
              </a:rPr>
              <a:t>Equivalence Partitioning</a:t>
            </a:r>
            <a:endParaRPr lang="en-US" sz="2000" dirty="0">
              <a:latin typeface="Times New Roman"/>
              <a:cs typeface="Times New Roman"/>
            </a:endParaRPr>
          </a:p>
          <a:p>
            <a:pPr marL="12700" marR="7620" indent="494665" algn="just">
              <a:lnSpc>
                <a:spcPct val="102499"/>
              </a:lnSpc>
              <a:spcBef>
                <a:spcPts val="810"/>
              </a:spcBef>
            </a:pPr>
            <a:r>
              <a:rPr lang="en-US" sz="1400" spc="-5" dirty="0">
                <a:latin typeface="Times New Roman"/>
                <a:cs typeface="Times New Roman"/>
              </a:rPr>
              <a:t>Equivalence partitioning is </a:t>
            </a:r>
            <a:r>
              <a:rPr lang="en-US" sz="1400" dirty="0">
                <a:latin typeface="Times New Roman"/>
                <a:cs typeface="Times New Roman"/>
              </a:rPr>
              <a:t>a black-box testing method that </a:t>
            </a:r>
            <a:r>
              <a:rPr lang="en-US" sz="1400" b="1" spc="-5" dirty="0">
                <a:latin typeface="Times New Roman"/>
                <a:cs typeface="Times New Roman"/>
              </a:rPr>
              <a:t>divides </a:t>
            </a:r>
            <a:r>
              <a:rPr lang="en-US" sz="1400" b="1" dirty="0">
                <a:latin typeface="Times New Roman"/>
                <a:cs typeface="Times New Roman"/>
              </a:rPr>
              <a:t>the input domain of a  </a:t>
            </a:r>
            <a:r>
              <a:rPr lang="en-US" sz="1400" b="1" spc="-5" dirty="0">
                <a:latin typeface="Times New Roman"/>
                <a:cs typeface="Times New Roman"/>
              </a:rPr>
              <a:t>program </a:t>
            </a:r>
            <a:r>
              <a:rPr lang="en-US" sz="1400" b="1" dirty="0">
                <a:latin typeface="Times New Roman"/>
                <a:cs typeface="Times New Roman"/>
              </a:rPr>
              <a:t>into </a:t>
            </a:r>
            <a:r>
              <a:rPr lang="en-US" sz="1400" b="1" spc="-5" dirty="0">
                <a:latin typeface="Times New Roman"/>
                <a:cs typeface="Times New Roman"/>
              </a:rPr>
              <a:t>classes </a:t>
            </a:r>
            <a:r>
              <a:rPr lang="en-US" sz="1400" b="1" dirty="0">
                <a:latin typeface="Times New Roman"/>
                <a:cs typeface="Times New Roman"/>
              </a:rPr>
              <a:t>of data </a:t>
            </a:r>
            <a:r>
              <a:rPr lang="en-US" sz="1400" b="1" spc="-5" dirty="0">
                <a:latin typeface="Times New Roman"/>
                <a:cs typeface="Times New Roman"/>
              </a:rPr>
              <a:t>from which </a:t>
            </a:r>
            <a:r>
              <a:rPr lang="en-US" sz="1400" b="1" dirty="0">
                <a:latin typeface="Times New Roman"/>
                <a:cs typeface="Times New Roman"/>
              </a:rPr>
              <a:t>test </a:t>
            </a:r>
            <a:r>
              <a:rPr lang="en-US" sz="1400" b="1" spc="-5" dirty="0">
                <a:latin typeface="Times New Roman"/>
                <a:cs typeface="Times New Roman"/>
              </a:rPr>
              <a:t>cases can </a:t>
            </a:r>
            <a:r>
              <a:rPr lang="en-US" sz="1400" b="1" dirty="0">
                <a:latin typeface="Times New Roman"/>
                <a:cs typeface="Times New Roman"/>
              </a:rPr>
              <a:t>be</a:t>
            </a:r>
            <a:r>
              <a:rPr lang="en-US" sz="1400" b="1" spc="35" dirty="0">
                <a:latin typeface="Times New Roman"/>
                <a:cs typeface="Times New Roman"/>
              </a:rPr>
              <a:t> </a:t>
            </a:r>
            <a:r>
              <a:rPr lang="en-US" sz="1400" b="1" spc="-5" dirty="0">
                <a:latin typeface="Times New Roman"/>
                <a:cs typeface="Times New Roman"/>
              </a:rPr>
              <a:t>derived.</a:t>
            </a:r>
            <a:endParaRPr lang="en-US" sz="1400" b="1" dirty="0">
              <a:latin typeface="Times New Roman"/>
              <a:cs typeface="Times New Roman"/>
            </a:endParaRPr>
          </a:p>
          <a:p>
            <a:pPr marL="12700" marR="6350" indent="456565" algn="just">
              <a:lnSpc>
                <a:spcPct val="102899"/>
              </a:lnSpc>
              <a:spcBef>
                <a:spcPts val="819"/>
              </a:spcBef>
            </a:pPr>
            <a:r>
              <a:rPr lang="en-US" sz="1400" spc="-5" dirty="0">
                <a:latin typeface="Times New Roman"/>
                <a:cs typeface="Times New Roman"/>
              </a:rPr>
              <a:t>Test-case design </a:t>
            </a:r>
            <a:r>
              <a:rPr lang="en-US" sz="1400" dirty="0">
                <a:latin typeface="Times New Roman"/>
                <a:cs typeface="Times New Roman"/>
              </a:rPr>
              <a:t>for </a:t>
            </a:r>
            <a:r>
              <a:rPr lang="en-US" sz="1400" spc="-5" dirty="0">
                <a:latin typeface="Times New Roman"/>
                <a:cs typeface="Times New Roman"/>
              </a:rPr>
              <a:t>equivalence partitioning is based </a:t>
            </a:r>
            <a:r>
              <a:rPr lang="en-US" sz="1400" dirty="0">
                <a:latin typeface="Times New Roman"/>
                <a:cs typeface="Times New Roman"/>
              </a:rPr>
              <a:t>on </a:t>
            </a:r>
            <a:r>
              <a:rPr lang="en-US" sz="1400" spc="-5" dirty="0">
                <a:latin typeface="Times New Roman"/>
                <a:cs typeface="Times New Roman"/>
              </a:rPr>
              <a:t>an evaluation </a:t>
            </a:r>
            <a:r>
              <a:rPr lang="en-US" sz="1400" dirty="0">
                <a:latin typeface="Times New Roman"/>
                <a:cs typeface="Times New Roman"/>
              </a:rPr>
              <a:t>of </a:t>
            </a:r>
            <a:r>
              <a:rPr lang="en-US" sz="1400" spc="-5" dirty="0">
                <a:latin typeface="Times New Roman"/>
                <a:cs typeface="Times New Roman"/>
              </a:rPr>
              <a:t>equivalence  classes </a:t>
            </a:r>
            <a:r>
              <a:rPr lang="en-US" sz="1400" dirty="0">
                <a:latin typeface="Times New Roman"/>
                <a:cs typeface="Times New Roman"/>
              </a:rPr>
              <a:t>for </a:t>
            </a:r>
            <a:r>
              <a:rPr lang="en-US" sz="1400" spc="-5" dirty="0">
                <a:latin typeface="Times New Roman"/>
                <a:cs typeface="Times New Roman"/>
              </a:rPr>
              <a:t>an </a:t>
            </a:r>
            <a:r>
              <a:rPr lang="en-US" sz="1400" dirty="0">
                <a:latin typeface="Times New Roman"/>
                <a:cs typeface="Times New Roman"/>
              </a:rPr>
              <a:t>input condition. </a:t>
            </a:r>
            <a:r>
              <a:rPr lang="en-US" sz="1400" spc="-5" dirty="0">
                <a:latin typeface="Times New Roman"/>
                <a:cs typeface="Times New Roman"/>
              </a:rPr>
              <a:t>Using </a:t>
            </a:r>
            <a:r>
              <a:rPr lang="en-US" sz="1400" dirty="0">
                <a:latin typeface="Times New Roman"/>
                <a:cs typeface="Times New Roman"/>
              </a:rPr>
              <a:t>if a set of </a:t>
            </a:r>
            <a:r>
              <a:rPr lang="en-US" sz="1400" spc="-5" dirty="0">
                <a:latin typeface="Times New Roman"/>
                <a:cs typeface="Times New Roman"/>
              </a:rPr>
              <a:t>objects can </a:t>
            </a:r>
            <a:r>
              <a:rPr lang="en-US" sz="1400" spc="5" dirty="0">
                <a:latin typeface="Times New Roman"/>
                <a:cs typeface="Times New Roman"/>
              </a:rPr>
              <a:t>be </a:t>
            </a:r>
            <a:r>
              <a:rPr lang="en-US" sz="1400" spc="-5" dirty="0">
                <a:latin typeface="Times New Roman"/>
                <a:cs typeface="Times New Roman"/>
              </a:rPr>
              <a:t>linked </a:t>
            </a:r>
            <a:r>
              <a:rPr lang="en-US" sz="1400" spc="10" dirty="0">
                <a:latin typeface="Times New Roman"/>
                <a:cs typeface="Times New Roman"/>
              </a:rPr>
              <a:t>by </a:t>
            </a:r>
            <a:r>
              <a:rPr lang="en-US" sz="1400" dirty="0">
                <a:latin typeface="Times New Roman"/>
                <a:cs typeface="Times New Roman"/>
              </a:rPr>
              <a:t>relationships that are  </a:t>
            </a:r>
            <a:r>
              <a:rPr lang="en-US" sz="1400" spc="-5" dirty="0">
                <a:latin typeface="Times New Roman"/>
                <a:cs typeface="Times New Roman"/>
              </a:rPr>
              <a:t>symmetric, </a:t>
            </a:r>
            <a:r>
              <a:rPr lang="en-US" sz="1400" dirty="0">
                <a:latin typeface="Times New Roman"/>
                <a:cs typeface="Times New Roman"/>
              </a:rPr>
              <a:t>transitive, and </a:t>
            </a:r>
            <a:r>
              <a:rPr lang="en-US" sz="1400" spc="-5" dirty="0">
                <a:latin typeface="Times New Roman"/>
                <a:cs typeface="Times New Roman"/>
              </a:rPr>
              <a:t>reflexive, </a:t>
            </a:r>
            <a:r>
              <a:rPr lang="en-US" sz="1400" dirty="0">
                <a:latin typeface="Times New Roman"/>
                <a:cs typeface="Times New Roman"/>
              </a:rPr>
              <a:t>an equivalence </a:t>
            </a:r>
            <a:r>
              <a:rPr lang="en-US" sz="1400" spc="-5" dirty="0">
                <a:latin typeface="Times New Roman"/>
                <a:cs typeface="Times New Roman"/>
              </a:rPr>
              <a:t>class is present</a:t>
            </a:r>
            <a:r>
              <a:rPr lang="en-US" sz="1400" spc="25" dirty="0">
                <a:latin typeface="Times New Roman"/>
                <a:cs typeface="Times New Roman"/>
              </a:rPr>
              <a:t> </a:t>
            </a:r>
            <a:r>
              <a:rPr lang="en-US" sz="1400" dirty="0">
                <a:latin typeface="Times New Roman"/>
                <a:cs typeface="Times New Roman"/>
              </a:rPr>
              <a:t>.</a:t>
            </a:r>
          </a:p>
          <a:p>
            <a:pPr marL="12700" marR="6350" indent="494665" algn="just">
              <a:lnSpc>
                <a:spcPct val="103299"/>
              </a:lnSpc>
              <a:spcBef>
                <a:spcPts val="805"/>
              </a:spcBef>
            </a:pPr>
            <a:r>
              <a:rPr lang="en-US" sz="1400" spc="-5" dirty="0">
                <a:latin typeface="Times New Roman"/>
                <a:cs typeface="Times New Roman"/>
              </a:rPr>
              <a:t>An equivalence class represents </a:t>
            </a:r>
            <a:r>
              <a:rPr lang="en-US" sz="1400" dirty="0">
                <a:latin typeface="Times New Roman"/>
                <a:cs typeface="Times New Roman"/>
              </a:rPr>
              <a:t>a set of valid or invalid </a:t>
            </a:r>
            <a:r>
              <a:rPr lang="en-US" sz="1400" spc="-5" dirty="0">
                <a:latin typeface="Times New Roman"/>
                <a:cs typeface="Times New Roman"/>
              </a:rPr>
              <a:t>states </a:t>
            </a:r>
            <a:r>
              <a:rPr lang="en-US" sz="1400" dirty="0">
                <a:latin typeface="Times New Roman"/>
                <a:cs typeface="Times New Roman"/>
              </a:rPr>
              <a:t>for input </a:t>
            </a:r>
            <a:r>
              <a:rPr lang="en-US" sz="1400" spc="-5" dirty="0">
                <a:latin typeface="Times New Roman"/>
                <a:cs typeface="Times New Roman"/>
              </a:rPr>
              <a:t>conditions.  Typically, </a:t>
            </a:r>
            <a:r>
              <a:rPr lang="en-US" sz="1400" b="1" spc="-5" dirty="0">
                <a:latin typeface="Times New Roman"/>
                <a:cs typeface="Times New Roman"/>
              </a:rPr>
              <a:t>an </a:t>
            </a:r>
            <a:r>
              <a:rPr lang="en-US" sz="1400" b="1" dirty="0">
                <a:latin typeface="Times New Roman"/>
                <a:cs typeface="Times New Roman"/>
              </a:rPr>
              <a:t>input condition </a:t>
            </a:r>
            <a:r>
              <a:rPr lang="en-US" sz="1400" b="1" spc="-5" dirty="0">
                <a:latin typeface="Times New Roman"/>
                <a:cs typeface="Times New Roman"/>
              </a:rPr>
              <a:t>is either </a:t>
            </a:r>
            <a:r>
              <a:rPr lang="en-US" sz="1400" b="1" dirty="0">
                <a:latin typeface="Times New Roman"/>
                <a:cs typeface="Times New Roman"/>
              </a:rPr>
              <a:t>a </a:t>
            </a:r>
            <a:r>
              <a:rPr lang="en-US" sz="1400" b="1" spc="-5" dirty="0">
                <a:latin typeface="Times New Roman"/>
                <a:cs typeface="Times New Roman"/>
              </a:rPr>
              <a:t>specific numeric value, </a:t>
            </a:r>
            <a:r>
              <a:rPr lang="en-US" sz="1400" b="1" dirty="0">
                <a:latin typeface="Times New Roman"/>
                <a:cs typeface="Times New Roman"/>
              </a:rPr>
              <a:t>a range of values, a </a:t>
            </a:r>
            <a:r>
              <a:rPr lang="en-US" sz="1400" b="1" spc="-5" dirty="0">
                <a:latin typeface="Times New Roman"/>
                <a:cs typeface="Times New Roman"/>
              </a:rPr>
              <a:t>set </a:t>
            </a:r>
            <a:r>
              <a:rPr lang="en-US" sz="1400" b="1" dirty="0">
                <a:latin typeface="Times New Roman"/>
                <a:cs typeface="Times New Roman"/>
              </a:rPr>
              <a:t>of </a:t>
            </a:r>
            <a:r>
              <a:rPr lang="en-US" sz="1400" b="1" spc="-5" dirty="0">
                <a:latin typeface="Times New Roman"/>
                <a:cs typeface="Times New Roman"/>
              </a:rPr>
              <a:t>related  values, </a:t>
            </a:r>
            <a:r>
              <a:rPr lang="en-US" sz="1400" b="1" dirty="0">
                <a:latin typeface="Times New Roman"/>
                <a:cs typeface="Times New Roman"/>
              </a:rPr>
              <a:t>or a </a:t>
            </a:r>
            <a:r>
              <a:rPr lang="en-US" sz="1400" b="1" spc="-5" dirty="0">
                <a:latin typeface="Times New Roman"/>
                <a:cs typeface="Times New Roman"/>
              </a:rPr>
              <a:t>Boolean</a:t>
            </a:r>
            <a:r>
              <a:rPr lang="en-US" sz="1400" b="1" spc="10" dirty="0">
                <a:latin typeface="Times New Roman"/>
                <a:cs typeface="Times New Roman"/>
              </a:rPr>
              <a:t> </a:t>
            </a:r>
            <a:r>
              <a:rPr lang="en-US" sz="1400" b="1" dirty="0">
                <a:latin typeface="Times New Roman"/>
                <a:cs typeface="Times New Roman"/>
              </a:rPr>
              <a:t>condition</a:t>
            </a:r>
            <a:r>
              <a:rPr lang="en-US" sz="1400" dirty="0">
                <a:latin typeface="Times New Roman"/>
                <a:cs typeface="Times New Roman"/>
              </a:rPr>
              <a:t>.</a:t>
            </a:r>
          </a:p>
          <a:p>
            <a:pPr algn="just"/>
            <a:endParaRPr lang="en-US" sz="1400" dirty="0"/>
          </a:p>
          <a:p>
            <a:endParaRPr lang="en-US" sz="1400" dirty="0"/>
          </a:p>
        </p:txBody>
      </p:sp>
    </p:spTree>
    <p:extLst>
      <p:ext uri="{BB962C8B-B14F-4D97-AF65-F5344CB8AC3E}">
        <p14:creationId xmlns:p14="http://schemas.microsoft.com/office/powerpoint/2010/main" val="23662586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1005841"/>
            <a:ext cx="6995160" cy="6638079"/>
          </a:xfrm>
        </p:spPr>
        <p:txBody>
          <a:bodyPr>
            <a:normAutofit fontScale="92500" lnSpcReduction="10000"/>
          </a:bodyPr>
          <a:lstStyle/>
          <a:p>
            <a:pPr marL="12700">
              <a:lnSpc>
                <a:spcPct val="100000"/>
              </a:lnSpc>
              <a:spcBef>
                <a:spcPts val="880"/>
              </a:spcBef>
            </a:pPr>
            <a:r>
              <a:rPr lang="en-US" sz="1900" b="1" u="heavy" dirty="0">
                <a:uFill>
                  <a:solidFill>
                    <a:srgbClr val="000000"/>
                  </a:solidFill>
                </a:uFill>
                <a:latin typeface="Times New Roman"/>
                <a:cs typeface="Times New Roman"/>
              </a:rPr>
              <a:t>4.3 </a:t>
            </a:r>
            <a:r>
              <a:rPr lang="en-US" sz="1900" b="1" u="heavy" spc="-5" dirty="0">
                <a:uFill>
                  <a:solidFill>
                    <a:srgbClr val="000000"/>
                  </a:solidFill>
                </a:uFill>
                <a:latin typeface="Times New Roman"/>
                <a:cs typeface="Times New Roman"/>
              </a:rPr>
              <a:t>Boundary Value Analysis</a:t>
            </a:r>
            <a:endParaRPr lang="en-US" sz="1900" dirty="0">
              <a:latin typeface="Times New Roman"/>
              <a:cs typeface="Times New Roman"/>
            </a:endParaRPr>
          </a:p>
          <a:p>
            <a:pPr marL="469265" marR="7620" indent="-228600" algn="just">
              <a:lnSpc>
                <a:spcPct val="103299"/>
              </a:lnSpc>
              <a:spcBef>
                <a:spcPts val="875"/>
              </a:spcBef>
              <a:buFont typeface="Symbol"/>
              <a:buChar char=""/>
              <a:tabLst>
                <a:tab pos="469900" algn="l"/>
              </a:tabLst>
            </a:pPr>
            <a:r>
              <a:rPr lang="en-US" sz="1600" spc="-5" dirty="0">
                <a:latin typeface="Times New Roman"/>
                <a:cs typeface="Times New Roman"/>
              </a:rPr>
              <a:t>A greater </a:t>
            </a:r>
            <a:r>
              <a:rPr lang="en-US" sz="1600" dirty="0">
                <a:latin typeface="Times New Roman"/>
                <a:cs typeface="Times New Roman"/>
              </a:rPr>
              <a:t>number of errors </a:t>
            </a:r>
            <a:r>
              <a:rPr lang="en-US" sz="1600" spc="-5" dirty="0">
                <a:latin typeface="Times New Roman"/>
                <a:cs typeface="Times New Roman"/>
              </a:rPr>
              <a:t>occurs at </a:t>
            </a:r>
            <a:r>
              <a:rPr lang="en-US" sz="1600" dirty="0">
                <a:latin typeface="Times New Roman"/>
                <a:cs typeface="Times New Roman"/>
              </a:rPr>
              <a:t>the boundaries of the input domain rather than in the  </a:t>
            </a:r>
            <a:r>
              <a:rPr lang="en-US" sz="1600" spc="-5" dirty="0">
                <a:latin typeface="Times New Roman"/>
                <a:cs typeface="Times New Roman"/>
              </a:rPr>
              <a:t>“center.” </a:t>
            </a:r>
            <a:r>
              <a:rPr lang="en-US" sz="1600" spc="-10" dirty="0">
                <a:latin typeface="Times New Roman"/>
                <a:cs typeface="Times New Roman"/>
              </a:rPr>
              <a:t>It </a:t>
            </a:r>
            <a:r>
              <a:rPr lang="en-US" sz="1600" dirty="0">
                <a:latin typeface="Times New Roman"/>
                <a:cs typeface="Times New Roman"/>
              </a:rPr>
              <a:t>is for this </a:t>
            </a:r>
            <a:r>
              <a:rPr lang="en-US" sz="1600" spc="-5" dirty="0">
                <a:latin typeface="Times New Roman"/>
                <a:cs typeface="Times New Roman"/>
              </a:rPr>
              <a:t>reason </a:t>
            </a:r>
            <a:r>
              <a:rPr lang="en-US" sz="1600" dirty="0">
                <a:latin typeface="Times New Roman"/>
                <a:cs typeface="Times New Roman"/>
              </a:rPr>
              <a:t>that boundary value </a:t>
            </a:r>
            <a:r>
              <a:rPr lang="en-US" sz="1600" spc="-5" dirty="0">
                <a:latin typeface="Times New Roman"/>
                <a:cs typeface="Times New Roman"/>
              </a:rPr>
              <a:t>analysis (BVA) has </a:t>
            </a:r>
            <a:r>
              <a:rPr lang="en-US" sz="1600" dirty="0">
                <a:latin typeface="Times New Roman"/>
                <a:cs typeface="Times New Roman"/>
              </a:rPr>
              <a:t>been </a:t>
            </a:r>
            <a:r>
              <a:rPr lang="en-US" sz="1600" spc="-5" dirty="0">
                <a:latin typeface="Times New Roman"/>
                <a:cs typeface="Times New Roman"/>
              </a:rPr>
              <a:t>developed as </a:t>
            </a:r>
            <a:r>
              <a:rPr lang="en-US" sz="1600" dirty="0">
                <a:latin typeface="Times New Roman"/>
                <a:cs typeface="Times New Roman"/>
              </a:rPr>
              <a:t>a  testing</a:t>
            </a:r>
            <a:r>
              <a:rPr lang="en-US" sz="1600" spc="-15" dirty="0">
                <a:latin typeface="Times New Roman"/>
                <a:cs typeface="Times New Roman"/>
              </a:rPr>
              <a:t> </a:t>
            </a:r>
            <a:r>
              <a:rPr lang="en-US" sz="1600" spc="-5" dirty="0">
                <a:latin typeface="Times New Roman"/>
                <a:cs typeface="Times New Roman"/>
              </a:rPr>
              <a:t>technique.</a:t>
            </a:r>
            <a:endParaRPr lang="en-US" sz="1600" dirty="0">
              <a:latin typeface="Times New Roman"/>
              <a:cs typeface="Times New Roman"/>
            </a:endParaRPr>
          </a:p>
          <a:p>
            <a:pPr marL="469265" marR="8255" lvl="1" indent="457200" algn="just">
              <a:lnSpc>
                <a:spcPct val="104200"/>
              </a:lnSpc>
              <a:spcBef>
                <a:spcPts val="70"/>
              </a:spcBef>
              <a:buFont typeface="Symbol"/>
              <a:buChar char=""/>
              <a:tabLst>
                <a:tab pos="1384300" algn="l"/>
              </a:tabLst>
            </a:pPr>
            <a:r>
              <a:rPr lang="en-US" sz="1600" dirty="0">
                <a:latin typeface="Times New Roman"/>
                <a:cs typeface="Times New Roman"/>
              </a:rPr>
              <a:t>Boundary value analysis </a:t>
            </a:r>
            <a:r>
              <a:rPr lang="en-US" sz="1600" spc="-5" dirty="0">
                <a:latin typeface="Times New Roman"/>
                <a:cs typeface="Times New Roman"/>
              </a:rPr>
              <a:t>leads </a:t>
            </a:r>
            <a:r>
              <a:rPr lang="en-US" sz="1600" dirty="0">
                <a:latin typeface="Times New Roman"/>
                <a:cs typeface="Times New Roman"/>
              </a:rPr>
              <a:t>to a </a:t>
            </a:r>
            <a:r>
              <a:rPr lang="en-US" sz="1600" spc="-5" dirty="0">
                <a:latin typeface="Times New Roman"/>
                <a:cs typeface="Times New Roman"/>
              </a:rPr>
              <a:t>selection </a:t>
            </a:r>
            <a:r>
              <a:rPr lang="en-US" sz="1600" dirty="0">
                <a:latin typeface="Times New Roman"/>
                <a:cs typeface="Times New Roman"/>
              </a:rPr>
              <a:t>of test </a:t>
            </a:r>
            <a:r>
              <a:rPr lang="en-US" sz="1600" spc="-5" dirty="0">
                <a:latin typeface="Times New Roman"/>
                <a:cs typeface="Times New Roman"/>
              </a:rPr>
              <a:t>cases </a:t>
            </a:r>
            <a:r>
              <a:rPr lang="en-US" sz="1600" dirty="0">
                <a:latin typeface="Times New Roman"/>
                <a:cs typeface="Times New Roman"/>
              </a:rPr>
              <a:t>that </a:t>
            </a:r>
            <a:r>
              <a:rPr lang="en-US" sz="1600" spc="-5" dirty="0">
                <a:latin typeface="Times New Roman"/>
                <a:cs typeface="Times New Roman"/>
              </a:rPr>
              <a:t>exercise  </a:t>
            </a:r>
            <a:r>
              <a:rPr lang="en-US" sz="1600" dirty="0">
                <a:latin typeface="Times New Roman"/>
                <a:cs typeface="Times New Roman"/>
              </a:rPr>
              <a:t>bounding</a:t>
            </a:r>
            <a:r>
              <a:rPr lang="en-US" sz="1600" spc="-15" dirty="0">
                <a:latin typeface="Times New Roman"/>
                <a:cs typeface="Times New Roman"/>
              </a:rPr>
              <a:t> </a:t>
            </a:r>
            <a:r>
              <a:rPr lang="en-US" sz="1600" spc="-5" dirty="0">
                <a:latin typeface="Times New Roman"/>
                <a:cs typeface="Times New Roman"/>
              </a:rPr>
              <a:t>values.</a:t>
            </a:r>
            <a:endParaRPr lang="en-US" sz="1600" dirty="0">
              <a:latin typeface="Times New Roman"/>
              <a:cs typeface="Times New Roman"/>
            </a:endParaRPr>
          </a:p>
          <a:p>
            <a:pPr marL="469265" marR="5080" lvl="1" indent="457200" algn="just">
              <a:lnSpc>
                <a:spcPct val="103000"/>
              </a:lnSpc>
              <a:spcBef>
                <a:spcPts val="90"/>
              </a:spcBef>
              <a:buFont typeface="Symbol"/>
              <a:buChar char=""/>
              <a:tabLst>
                <a:tab pos="1421765" algn="l"/>
                <a:tab pos="1422400" algn="l"/>
              </a:tabLst>
            </a:pPr>
            <a:r>
              <a:rPr lang="en-US" sz="1600" dirty="0">
                <a:latin typeface="Times New Roman"/>
                <a:cs typeface="Times New Roman"/>
              </a:rPr>
              <a:t>Boundary </a:t>
            </a:r>
            <a:r>
              <a:rPr lang="en-US" sz="1600" spc="-5" dirty="0">
                <a:latin typeface="Times New Roman"/>
                <a:cs typeface="Times New Roman"/>
              </a:rPr>
              <a:t>value analysis is </a:t>
            </a:r>
            <a:r>
              <a:rPr lang="en-US" sz="1600" dirty="0">
                <a:latin typeface="Times New Roman"/>
                <a:cs typeface="Times New Roman"/>
              </a:rPr>
              <a:t>a test-case </a:t>
            </a:r>
            <a:r>
              <a:rPr lang="en-US" sz="1600" spc="-5" dirty="0">
                <a:latin typeface="Times New Roman"/>
                <a:cs typeface="Times New Roman"/>
              </a:rPr>
              <a:t>design </a:t>
            </a:r>
            <a:r>
              <a:rPr lang="en-US" sz="1600" dirty="0">
                <a:latin typeface="Times New Roman"/>
                <a:cs typeface="Times New Roman"/>
              </a:rPr>
              <a:t>technique that </a:t>
            </a:r>
            <a:r>
              <a:rPr lang="en-US" sz="1600" spc="-5" dirty="0">
                <a:latin typeface="Times New Roman"/>
                <a:cs typeface="Times New Roman"/>
              </a:rPr>
              <a:t>complements  equivalence partitioning. Rather </a:t>
            </a:r>
            <a:r>
              <a:rPr lang="en-US" sz="1600" dirty="0">
                <a:latin typeface="Times New Roman"/>
                <a:cs typeface="Times New Roman"/>
              </a:rPr>
              <a:t>than </a:t>
            </a:r>
            <a:r>
              <a:rPr lang="en-US" sz="1600" spc="-5" dirty="0">
                <a:latin typeface="Times New Roman"/>
                <a:cs typeface="Times New Roman"/>
              </a:rPr>
              <a:t>selecting </a:t>
            </a:r>
            <a:r>
              <a:rPr lang="en-US" sz="1600" spc="5" dirty="0">
                <a:latin typeface="Times New Roman"/>
                <a:cs typeface="Times New Roman"/>
              </a:rPr>
              <a:t>any </a:t>
            </a:r>
            <a:r>
              <a:rPr lang="en-US" sz="1600" spc="-5" dirty="0">
                <a:latin typeface="Times New Roman"/>
                <a:cs typeface="Times New Roman"/>
              </a:rPr>
              <a:t>element </a:t>
            </a:r>
            <a:r>
              <a:rPr lang="en-US" sz="1600" spc="5" dirty="0">
                <a:latin typeface="Times New Roman"/>
                <a:cs typeface="Times New Roman"/>
              </a:rPr>
              <a:t>of </a:t>
            </a:r>
            <a:r>
              <a:rPr lang="en-US" sz="1600" spc="-5" dirty="0">
                <a:latin typeface="Times New Roman"/>
                <a:cs typeface="Times New Roman"/>
              </a:rPr>
              <a:t>an </a:t>
            </a:r>
            <a:r>
              <a:rPr lang="en-US" sz="1600" dirty="0">
                <a:latin typeface="Times New Roman"/>
                <a:cs typeface="Times New Roman"/>
              </a:rPr>
              <a:t>equivalence </a:t>
            </a:r>
            <a:r>
              <a:rPr lang="en-US" sz="1600" spc="-5" dirty="0">
                <a:latin typeface="Times New Roman"/>
                <a:cs typeface="Times New Roman"/>
              </a:rPr>
              <a:t>class, BVA  leads </a:t>
            </a:r>
            <a:r>
              <a:rPr lang="en-US" sz="1600" dirty="0">
                <a:latin typeface="Times New Roman"/>
                <a:cs typeface="Times New Roman"/>
              </a:rPr>
              <a:t>to the </a:t>
            </a:r>
            <a:r>
              <a:rPr lang="en-US" sz="1600" spc="-5" dirty="0">
                <a:latin typeface="Times New Roman"/>
                <a:cs typeface="Times New Roman"/>
              </a:rPr>
              <a:t>selection </a:t>
            </a:r>
            <a:r>
              <a:rPr lang="en-US" sz="1600" dirty="0">
                <a:latin typeface="Times New Roman"/>
                <a:cs typeface="Times New Roman"/>
              </a:rPr>
              <a:t>of test </a:t>
            </a:r>
            <a:r>
              <a:rPr lang="en-US" sz="1600" spc="-5" dirty="0">
                <a:latin typeface="Times New Roman"/>
                <a:cs typeface="Times New Roman"/>
              </a:rPr>
              <a:t>cases at </a:t>
            </a:r>
            <a:r>
              <a:rPr lang="en-US" sz="1600" dirty="0">
                <a:latin typeface="Times New Roman"/>
                <a:cs typeface="Times New Roman"/>
              </a:rPr>
              <a:t>the </a:t>
            </a:r>
            <a:r>
              <a:rPr lang="en-US" sz="1600" spc="-5" dirty="0">
                <a:latin typeface="Times New Roman"/>
                <a:cs typeface="Times New Roman"/>
              </a:rPr>
              <a:t>“edges” </a:t>
            </a:r>
            <a:r>
              <a:rPr lang="en-US" sz="1600" spc="5" dirty="0">
                <a:latin typeface="Times New Roman"/>
                <a:cs typeface="Times New Roman"/>
              </a:rPr>
              <a:t>of </a:t>
            </a:r>
            <a:r>
              <a:rPr lang="en-US" sz="1600" dirty="0">
                <a:latin typeface="Times New Roman"/>
                <a:cs typeface="Times New Roman"/>
              </a:rPr>
              <a:t>the</a:t>
            </a:r>
            <a:r>
              <a:rPr lang="en-US" sz="1600" spc="-10" dirty="0">
                <a:latin typeface="Times New Roman"/>
                <a:cs typeface="Times New Roman"/>
              </a:rPr>
              <a:t> </a:t>
            </a:r>
            <a:r>
              <a:rPr lang="en-US" sz="1600" spc="-5" dirty="0">
                <a:latin typeface="Times New Roman"/>
                <a:cs typeface="Times New Roman"/>
              </a:rPr>
              <a:t>class.</a:t>
            </a:r>
            <a:endParaRPr lang="en-US" sz="1600" dirty="0">
              <a:latin typeface="Times New Roman"/>
              <a:cs typeface="Times New Roman"/>
            </a:endParaRPr>
          </a:p>
          <a:p>
            <a:pPr marL="12700" marR="8255" indent="494665" algn="just">
              <a:lnSpc>
                <a:spcPct val="102499"/>
              </a:lnSpc>
              <a:spcBef>
                <a:spcPts val="830"/>
              </a:spcBef>
            </a:pPr>
            <a:r>
              <a:rPr lang="en-US" sz="1600" spc="-5" dirty="0">
                <a:latin typeface="Times New Roman"/>
                <a:cs typeface="Times New Roman"/>
              </a:rPr>
              <a:t>Guidelines </a:t>
            </a:r>
            <a:r>
              <a:rPr lang="en-US" sz="1600" dirty="0">
                <a:latin typeface="Times New Roman"/>
                <a:cs typeface="Times New Roman"/>
              </a:rPr>
              <a:t>for </a:t>
            </a:r>
            <a:r>
              <a:rPr lang="en-US" sz="1600" spc="-5" dirty="0">
                <a:latin typeface="Times New Roman"/>
                <a:cs typeface="Times New Roman"/>
              </a:rPr>
              <a:t>BVA </a:t>
            </a:r>
            <a:r>
              <a:rPr lang="en-US" sz="1600" dirty="0">
                <a:latin typeface="Times New Roman"/>
                <a:cs typeface="Times New Roman"/>
              </a:rPr>
              <a:t>are </a:t>
            </a:r>
            <a:r>
              <a:rPr lang="en-US" sz="1600" spc="-5" dirty="0">
                <a:latin typeface="Times New Roman"/>
                <a:cs typeface="Times New Roman"/>
              </a:rPr>
              <a:t>similar </a:t>
            </a:r>
            <a:r>
              <a:rPr lang="en-US" sz="1600" dirty="0">
                <a:latin typeface="Times New Roman"/>
                <a:cs typeface="Times New Roman"/>
              </a:rPr>
              <a:t>in </a:t>
            </a:r>
            <a:r>
              <a:rPr lang="en-US" sz="1600" spc="5" dirty="0">
                <a:latin typeface="Times New Roman"/>
                <a:cs typeface="Times New Roman"/>
              </a:rPr>
              <a:t>many </a:t>
            </a:r>
            <a:r>
              <a:rPr lang="en-US" sz="1600" dirty="0">
                <a:latin typeface="Times New Roman"/>
                <a:cs typeface="Times New Roman"/>
              </a:rPr>
              <a:t>respects to those </a:t>
            </a:r>
            <a:r>
              <a:rPr lang="en-US" sz="1600" spc="-5" dirty="0">
                <a:latin typeface="Times New Roman"/>
                <a:cs typeface="Times New Roman"/>
              </a:rPr>
              <a:t>provided </a:t>
            </a:r>
            <a:r>
              <a:rPr lang="en-US" sz="1600" dirty="0">
                <a:latin typeface="Times New Roman"/>
                <a:cs typeface="Times New Roman"/>
              </a:rPr>
              <a:t>for </a:t>
            </a:r>
            <a:r>
              <a:rPr lang="en-US" sz="1600" spc="-5" dirty="0">
                <a:latin typeface="Times New Roman"/>
                <a:cs typeface="Times New Roman"/>
              </a:rPr>
              <a:t>equivalence  partitioning:</a:t>
            </a:r>
            <a:endParaRPr lang="en-US" sz="1600" dirty="0">
              <a:latin typeface="Times New Roman"/>
              <a:cs typeface="Times New Roman"/>
            </a:endParaRPr>
          </a:p>
          <a:p>
            <a:pPr marL="12700" marR="6985" indent="456565" algn="just">
              <a:lnSpc>
                <a:spcPct val="102499"/>
              </a:lnSpc>
              <a:spcBef>
                <a:spcPts val="825"/>
              </a:spcBef>
              <a:buAutoNum type="arabicPeriod"/>
              <a:tabLst>
                <a:tab pos="629920" algn="l"/>
              </a:tabLst>
            </a:pPr>
            <a:r>
              <a:rPr lang="en-US" sz="1600" spc="-15" dirty="0">
                <a:latin typeface="Times New Roman"/>
                <a:cs typeface="Times New Roman"/>
              </a:rPr>
              <a:t>If </a:t>
            </a:r>
            <a:r>
              <a:rPr lang="en-US" sz="1600" spc="-5" dirty="0">
                <a:latin typeface="Times New Roman"/>
                <a:cs typeface="Times New Roman"/>
              </a:rPr>
              <a:t>an </a:t>
            </a:r>
            <a:r>
              <a:rPr lang="en-US" sz="1600" dirty="0">
                <a:latin typeface="Times New Roman"/>
                <a:cs typeface="Times New Roman"/>
              </a:rPr>
              <a:t>input </a:t>
            </a:r>
            <a:r>
              <a:rPr lang="en-US" sz="1600" spc="-5" dirty="0">
                <a:latin typeface="Times New Roman"/>
                <a:cs typeface="Times New Roman"/>
              </a:rPr>
              <a:t>condition specifies </a:t>
            </a:r>
            <a:r>
              <a:rPr lang="en-US" sz="1600" dirty="0">
                <a:latin typeface="Times New Roman"/>
                <a:cs typeface="Times New Roman"/>
              </a:rPr>
              <a:t>a </a:t>
            </a:r>
            <a:r>
              <a:rPr lang="en-US" sz="1600" spc="-5" dirty="0">
                <a:latin typeface="Times New Roman"/>
                <a:cs typeface="Times New Roman"/>
              </a:rPr>
              <a:t>range bounded </a:t>
            </a:r>
            <a:r>
              <a:rPr lang="en-US" sz="1600" spc="5" dirty="0">
                <a:latin typeface="Times New Roman"/>
                <a:cs typeface="Times New Roman"/>
              </a:rPr>
              <a:t>by </a:t>
            </a:r>
            <a:r>
              <a:rPr lang="en-US" sz="1600" spc="-5" dirty="0">
                <a:latin typeface="Times New Roman"/>
                <a:cs typeface="Times New Roman"/>
              </a:rPr>
              <a:t>values </a:t>
            </a:r>
            <a:r>
              <a:rPr lang="en-US" sz="1600" dirty="0">
                <a:latin typeface="Times New Roman"/>
                <a:cs typeface="Times New Roman"/>
              </a:rPr>
              <a:t>a </a:t>
            </a:r>
            <a:r>
              <a:rPr lang="en-US" sz="1600" spc="-5" dirty="0">
                <a:latin typeface="Times New Roman"/>
                <a:cs typeface="Times New Roman"/>
              </a:rPr>
              <a:t>and </a:t>
            </a:r>
            <a:r>
              <a:rPr lang="en-US" sz="1600" dirty="0">
                <a:latin typeface="Times New Roman"/>
                <a:cs typeface="Times New Roman"/>
              </a:rPr>
              <a:t>b, test </a:t>
            </a:r>
            <a:r>
              <a:rPr lang="en-US" sz="1600" spc="-5" dirty="0">
                <a:latin typeface="Times New Roman"/>
                <a:cs typeface="Times New Roman"/>
              </a:rPr>
              <a:t>cases </a:t>
            </a:r>
            <a:r>
              <a:rPr lang="en-US" sz="1600" dirty="0">
                <a:latin typeface="Times New Roman"/>
                <a:cs typeface="Times New Roman"/>
              </a:rPr>
              <a:t>should be  </a:t>
            </a:r>
            <a:r>
              <a:rPr lang="en-US" sz="1600" spc="-5" dirty="0">
                <a:latin typeface="Times New Roman"/>
                <a:cs typeface="Times New Roman"/>
              </a:rPr>
              <a:t>designed </a:t>
            </a:r>
            <a:r>
              <a:rPr lang="en-US" sz="1600" dirty="0">
                <a:latin typeface="Times New Roman"/>
                <a:cs typeface="Times New Roman"/>
              </a:rPr>
              <a:t>with </a:t>
            </a:r>
            <a:r>
              <a:rPr lang="en-US" sz="1600" spc="-5" dirty="0">
                <a:latin typeface="Times New Roman"/>
                <a:cs typeface="Times New Roman"/>
              </a:rPr>
              <a:t>values </a:t>
            </a:r>
            <a:r>
              <a:rPr lang="en-US" sz="1600" dirty="0">
                <a:latin typeface="Times New Roman"/>
                <a:cs typeface="Times New Roman"/>
              </a:rPr>
              <a:t>a and b </a:t>
            </a:r>
            <a:r>
              <a:rPr lang="en-US" sz="1600" spc="-5" dirty="0">
                <a:latin typeface="Times New Roman"/>
                <a:cs typeface="Times New Roman"/>
              </a:rPr>
              <a:t>and </a:t>
            </a:r>
            <a:r>
              <a:rPr lang="en-US" sz="1600" dirty="0">
                <a:latin typeface="Times New Roman"/>
                <a:cs typeface="Times New Roman"/>
              </a:rPr>
              <a:t>just above </a:t>
            </a:r>
            <a:r>
              <a:rPr lang="en-US" sz="1600" spc="-5" dirty="0">
                <a:latin typeface="Times New Roman"/>
                <a:cs typeface="Times New Roman"/>
              </a:rPr>
              <a:t>and </a:t>
            </a:r>
            <a:r>
              <a:rPr lang="en-US" sz="1600" dirty="0">
                <a:latin typeface="Times New Roman"/>
                <a:cs typeface="Times New Roman"/>
              </a:rPr>
              <a:t>just below a </a:t>
            </a:r>
            <a:r>
              <a:rPr lang="en-US" sz="1600" spc="-5" dirty="0">
                <a:latin typeface="Times New Roman"/>
                <a:cs typeface="Times New Roman"/>
              </a:rPr>
              <a:t>and</a:t>
            </a:r>
            <a:r>
              <a:rPr lang="en-US" sz="1600" spc="10" dirty="0">
                <a:latin typeface="Times New Roman"/>
                <a:cs typeface="Times New Roman"/>
              </a:rPr>
              <a:t> </a:t>
            </a:r>
            <a:r>
              <a:rPr lang="en-US" sz="1600" dirty="0">
                <a:latin typeface="Times New Roman"/>
                <a:cs typeface="Times New Roman"/>
              </a:rPr>
              <a:t>b.</a:t>
            </a:r>
          </a:p>
          <a:p>
            <a:pPr marL="12700" marR="5080" indent="456565" algn="just">
              <a:lnSpc>
                <a:spcPct val="103299"/>
              </a:lnSpc>
              <a:spcBef>
                <a:spcPts val="805"/>
              </a:spcBef>
              <a:buAutoNum type="arabicPeriod"/>
              <a:tabLst>
                <a:tab pos="631825" algn="l"/>
              </a:tabLst>
            </a:pPr>
            <a:r>
              <a:rPr lang="en-US" sz="1600" spc="-15" dirty="0">
                <a:latin typeface="Times New Roman"/>
                <a:cs typeface="Times New Roman"/>
              </a:rPr>
              <a:t>If </a:t>
            </a:r>
            <a:r>
              <a:rPr lang="en-US" sz="1600" spc="-5" dirty="0">
                <a:latin typeface="Times New Roman"/>
                <a:cs typeface="Times New Roman"/>
              </a:rPr>
              <a:t>an </a:t>
            </a:r>
            <a:r>
              <a:rPr lang="en-US" sz="1600" dirty="0">
                <a:latin typeface="Times New Roman"/>
                <a:cs typeface="Times New Roman"/>
              </a:rPr>
              <a:t>input </a:t>
            </a:r>
            <a:r>
              <a:rPr lang="en-US" sz="1600" spc="-5" dirty="0">
                <a:latin typeface="Times New Roman"/>
                <a:cs typeface="Times New Roman"/>
              </a:rPr>
              <a:t>condition specifies </a:t>
            </a:r>
            <a:r>
              <a:rPr lang="en-US" sz="1600" dirty="0">
                <a:latin typeface="Times New Roman"/>
                <a:cs typeface="Times New Roman"/>
              </a:rPr>
              <a:t>a number of values, test </a:t>
            </a:r>
            <a:r>
              <a:rPr lang="en-US" sz="1600" spc="-5" dirty="0">
                <a:latin typeface="Times New Roman"/>
                <a:cs typeface="Times New Roman"/>
              </a:rPr>
              <a:t>cases </a:t>
            </a:r>
            <a:r>
              <a:rPr lang="en-US" sz="1600" dirty="0">
                <a:latin typeface="Times New Roman"/>
                <a:cs typeface="Times New Roman"/>
              </a:rPr>
              <a:t>should be </a:t>
            </a:r>
            <a:r>
              <a:rPr lang="en-US" sz="1600" spc="-5" dirty="0">
                <a:latin typeface="Times New Roman"/>
                <a:cs typeface="Times New Roman"/>
              </a:rPr>
              <a:t>developed </a:t>
            </a:r>
            <a:r>
              <a:rPr lang="en-US" sz="1600" dirty="0">
                <a:latin typeface="Times New Roman"/>
                <a:cs typeface="Times New Roman"/>
              </a:rPr>
              <a:t>that  </a:t>
            </a:r>
            <a:r>
              <a:rPr lang="en-US" sz="1600" spc="-5" dirty="0">
                <a:latin typeface="Times New Roman"/>
                <a:cs typeface="Times New Roman"/>
              </a:rPr>
              <a:t>exercise </a:t>
            </a:r>
            <a:r>
              <a:rPr lang="en-US" sz="1600" dirty="0">
                <a:latin typeface="Times New Roman"/>
                <a:cs typeface="Times New Roman"/>
              </a:rPr>
              <a:t>the minimum </a:t>
            </a:r>
            <a:r>
              <a:rPr lang="en-US" sz="1600" spc="-5" dirty="0">
                <a:latin typeface="Times New Roman"/>
                <a:cs typeface="Times New Roman"/>
              </a:rPr>
              <a:t>and maximum numbers. Values </a:t>
            </a:r>
            <a:r>
              <a:rPr lang="en-US" sz="1600" dirty="0">
                <a:latin typeface="Times New Roman"/>
                <a:cs typeface="Times New Roman"/>
              </a:rPr>
              <a:t>just </a:t>
            </a:r>
            <a:r>
              <a:rPr lang="en-US" sz="1600" spc="-5" dirty="0">
                <a:latin typeface="Times New Roman"/>
                <a:cs typeface="Times New Roman"/>
              </a:rPr>
              <a:t>above and below </a:t>
            </a:r>
            <a:r>
              <a:rPr lang="en-US" sz="1600" dirty="0">
                <a:latin typeface="Times New Roman"/>
                <a:cs typeface="Times New Roman"/>
              </a:rPr>
              <a:t>minimum </a:t>
            </a:r>
            <a:r>
              <a:rPr lang="en-US" sz="1600" spc="-10" dirty="0">
                <a:latin typeface="Times New Roman"/>
                <a:cs typeface="Times New Roman"/>
              </a:rPr>
              <a:t>and  </a:t>
            </a:r>
            <a:r>
              <a:rPr lang="en-US" sz="1600" dirty="0">
                <a:latin typeface="Times New Roman"/>
                <a:cs typeface="Times New Roman"/>
              </a:rPr>
              <a:t>maximum </a:t>
            </a:r>
            <a:r>
              <a:rPr lang="en-US" sz="1600" spc="-5" dirty="0">
                <a:latin typeface="Times New Roman"/>
                <a:cs typeface="Times New Roman"/>
              </a:rPr>
              <a:t>are also tested.</a:t>
            </a:r>
            <a:endParaRPr lang="en-US" sz="1600" dirty="0">
              <a:latin typeface="Times New Roman"/>
              <a:cs typeface="Times New Roman"/>
            </a:endParaRPr>
          </a:p>
          <a:p>
            <a:pPr marL="12700" marR="5715" indent="456565" algn="just">
              <a:lnSpc>
                <a:spcPct val="103400"/>
              </a:lnSpc>
              <a:spcBef>
                <a:spcPts val="805"/>
              </a:spcBef>
              <a:buAutoNum type="arabicPeriod"/>
              <a:tabLst>
                <a:tab pos="625475" algn="l"/>
              </a:tabLst>
            </a:pPr>
            <a:r>
              <a:rPr lang="en-US" sz="1600" dirty="0">
                <a:latin typeface="Times New Roman"/>
                <a:cs typeface="Times New Roman"/>
              </a:rPr>
              <a:t>Apply </a:t>
            </a:r>
            <a:r>
              <a:rPr lang="en-US" sz="1600" spc="-5" dirty="0">
                <a:latin typeface="Times New Roman"/>
                <a:cs typeface="Times New Roman"/>
              </a:rPr>
              <a:t>guidelines </a:t>
            </a:r>
            <a:r>
              <a:rPr lang="en-US" sz="1600" dirty="0">
                <a:latin typeface="Times New Roman"/>
                <a:cs typeface="Times New Roman"/>
              </a:rPr>
              <a:t>1 and 2 to output </a:t>
            </a:r>
            <a:r>
              <a:rPr lang="en-US" sz="1600" spc="-5" dirty="0">
                <a:latin typeface="Times New Roman"/>
                <a:cs typeface="Times New Roman"/>
              </a:rPr>
              <a:t>conditions. For example, assume </a:t>
            </a:r>
            <a:r>
              <a:rPr lang="en-US" sz="1600" dirty="0">
                <a:latin typeface="Times New Roman"/>
                <a:cs typeface="Times New Roman"/>
              </a:rPr>
              <a:t>that a </a:t>
            </a:r>
            <a:r>
              <a:rPr lang="en-US" sz="1600" spc="-5" dirty="0">
                <a:latin typeface="Times New Roman"/>
                <a:cs typeface="Times New Roman"/>
              </a:rPr>
              <a:t>temperature  versus</a:t>
            </a:r>
            <a:r>
              <a:rPr lang="en-US" sz="1600" spc="-55" dirty="0">
                <a:latin typeface="Times New Roman"/>
                <a:cs typeface="Times New Roman"/>
              </a:rPr>
              <a:t> </a:t>
            </a:r>
            <a:r>
              <a:rPr lang="en-US" sz="1600" spc="-5" dirty="0">
                <a:latin typeface="Times New Roman"/>
                <a:cs typeface="Times New Roman"/>
              </a:rPr>
              <a:t>pressure</a:t>
            </a:r>
            <a:r>
              <a:rPr lang="en-US" sz="1600" spc="-55" dirty="0">
                <a:latin typeface="Times New Roman"/>
                <a:cs typeface="Times New Roman"/>
              </a:rPr>
              <a:t> </a:t>
            </a:r>
            <a:r>
              <a:rPr lang="en-US" sz="1600" dirty="0">
                <a:latin typeface="Times New Roman"/>
                <a:cs typeface="Times New Roman"/>
              </a:rPr>
              <a:t>table</a:t>
            </a:r>
            <a:r>
              <a:rPr lang="en-US" sz="1600" spc="-55" dirty="0">
                <a:latin typeface="Times New Roman"/>
                <a:cs typeface="Times New Roman"/>
              </a:rPr>
              <a:t> </a:t>
            </a:r>
            <a:r>
              <a:rPr lang="en-US" sz="1600" spc="-5" dirty="0">
                <a:latin typeface="Times New Roman"/>
                <a:cs typeface="Times New Roman"/>
              </a:rPr>
              <a:t>is</a:t>
            </a:r>
            <a:r>
              <a:rPr lang="en-US" sz="1600" spc="-35" dirty="0">
                <a:latin typeface="Times New Roman"/>
                <a:cs typeface="Times New Roman"/>
              </a:rPr>
              <a:t> </a:t>
            </a:r>
            <a:r>
              <a:rPr lang="en-US" sz="1600" spc="-5" dirty="0">
                <a:latin typeface="Times New Roman"/>
                <a:cs typeface="Times New Roman"/>
              </a:rPr>
              <a:t>required</a:t>
            </a:r>
            <a:r>
              <a:rPr lang="en-US" sz="1600" spc="-50" dirty="0">
                <a:latin typeface="Times New Roman"/>
                <a:cs typeface="Times New Roman"/>
              </a:rPr>
              <a:t> </a:t>
            </a:r>
            <a:r>
              <a:rPr lang="en-US" sz="1600" spc="-5" dirty="0">
                <a:latin typeface="Times New Roman"/>
                <a:cs typeface="Times New Roman"/>
              </a:rPr>
              <a:t>as</a:t>
            </a:r>
            <a:r>
              <a:rPr lang="en-US" sz="1600" spc="-50" dirty="0">
                <a:latin typeface="Times New Roman"/>
                <a:cs typeface="Times New Roman"/>
              </a:rPr>
              <a:t> </a:t>
            </a:r>
            <a:r>
              <a:rPr lang="en-US" sz="1600" dirty="0">
                <a:latin typeface="Times New Roman"/>
                <a:cs typeface="Times New Roman"/>
              </a:rPr>
              <a:t>output</a:t>
            </a:r>
            <a:r>
              <a:rPr lang="en-US" sz="1600" spc="-50" dirty="0">
                <a:latin typeface="Times New Roman"/>
                <a:cs typeface="Times New Roman"/>
              </a:rPr>
              <a:t> </a:t>
            </a:r>
            <a:r>
              <a:rPr lang="en-US" sz="1600" spc="-5" dirty="0">
                <a:latin typeface="Times New Roman"/>
                <a:cs typeface="Times New Roman"/>
              </a:rPr>
              <a:t>from</a:t>
            </a:r>
            <a:r>
              <a:rPr lang="en-US" sz="1600" spc="-35" dirty="0">
                <a:latin typeface="Times New Roman"/>
                <a:cs typeface="Times New Roman"/>
              </a:rPr>
              <a:t> </a:t>
            </a:r>
            <a:r>
              <a:rPr lang="en-US" sz="1600" spc="-5" dirty="0">
                <a:latin typeface="Times New Roman"/>
                <a:cs typeface="Times New Roman"/>
              </a:rPr>
              <a:t>an</a:t>
            </a:r>
            <a:r>
              <a:rPr lang="en-US" sz="1600" spc="-40" dirty="0">
                <a:latin typeface="Times New Roman"/>
                <a:cs typeface="Times New Roman"/>
              </a:rPr>
              <a:t> </a:t>
            </a:r>
            <a:r>
              <a:rPr lang="en-US" sz="1600" spc="-5" dirty="0">
                <a:latin typeface="Times New Roman"/>
                <a:cs typeface="Times New Roman"/>
              </a:rPr>
              <a:t>engineering</a:t>
            </a:r>
            <a:r>
              <a:rPr lang="en-US" sz="1600" spc="-50" dirty="0">
                <a:latin typeface="Times New Roman"/>
                <a:cs typeface="Times New Roman"/>
              </a:rPr>
              <a:t> </a:t>
            </a:r>
            <a:r>
              <a:rPr lang="en-US" sz="1600" spc="-5" dirty="0">
                <a:latin typeface="Times New Roman"/>
                <a:cs typeface="Times New Roman"/>
              </a:rPr>
              <a:t>analysis</a:t>
            </a:r>
            <a:r>
              <a:rPr lang="en-US" sz="1600" spc="-50" dirty="0">
                <a:latin typeface="Times New Roman"/>
                <a:cs typeface="Times New Roman"/>
              </a:rPr>
              <a:t> </a:t>
            </a:r>
            <a:r>
              <a:rPr lang="en-US" sz="1600" spc="-5" dirty="0">
                <a:latin typeface="Times New Roman"/>
                <a:cs typeface="Times New Roman"/>
              </a:rPr>
              <a:t>program.</a:t>
            </a:r>
            <a:r>
              <a:rPr lang="en-US" sz="1600" spc="-50" dirty="0">
                <a:latin typeface="Times New Roman"/>
                <a:cs typeface="Times New Roman"/>
              </a:rPr>
              <a:t> </a:t>
            </a:r>
            <a:r>
              <a:rPr lang="en-US" sz="1600" spc="-5" dirty="0">
                <a:latin typeface="Times New Roman"/>
                <a:cs typeface="Times New Roman"/>
              </a:rPr>
              <a:t>Test</a:t>
            </a:r>
            <a:r>
              <a:rPr lang="en-US" sz="1600" spc="-50" dirty="0">
                <a:latin typeface="Times New Roman"/>
                <a:cs typeface="Times New Roman"/>
              </a:rPr>
              <a:t> </a:t>
            </a:r>
            <a:r>
              <a:rPr lang="en-US" sz="1600" spc="-5" dirty="0">
                <a:latin typeface="Times New Roman"/>
                <a:cs typeface="Times New Roman"/>
              </a:rPr>
              <a:t>cases</a:t>
            </a:r>
            <a:r>
              <a:rPr lang="en-US" sz="1600" spc="-50" dirty="0">
                <a:latin typeface="Times New Roman"/>
                <a:cs typeface="Times New Roman"/>
              </a:rPr>
              <a:t> </a:t>
            </a:r>
            <a:r>
              <a:rPr lang="en-US" sz="1600" dirty="0">
                <a:latin typeface="Times New Roman"/>
                <a:cs typeface="Times New Roman"/>
              </a:rPr>
              <a:t>should  be </a:t>
            </a:r>
            <a:r>
              <a:rPr lang="en-US" sz="1600" spc="-5" dirty="0">
                <a:latin typeface="Times New Roman"/>
                <a:cs typeface="Times New Roman"/>
              </a:rPr>
              <a:t>designed </a:t>
            </a:r>
            <a:r>
              <a:rPr lang="en-US" sz="1600" dirty="0">
                <a:latin typeface="Times New Roman"/>
                <a:cs typeface="Times New Roman"/>
              </a:rPr>
              <a:t>to </a:t>
            </a:r>
            <a:r>
              <a:rPr lang="en-US" sz="1600" spc="-5" dirty="0">
                <a:latin typeface="Times New Roman"/>
                <a:cs typeface="Times New Roman"/>
              </a:rPr>
              <a:t>create an </a:t>
            </a:r>
            <a:r>
              <a:rPr lang="en-US" sz="1600" dirty="0">
                <a:latin typeface="Times New Roman"/>
                <a:cs typeface="Times New Roman"/>
              </a:rPr>
              <a:t>output </a:t>
            </a:r>
            <a:r>
              <a:rPr lang="en-US" sz="1600" spc="-5" dirty="0">
                <a:latin typeface="Times New Roman"/>
                <a:cs typeface="Times New Roman"/>
              </a:rPr>
              <a:t>report </a:t>
            </a:r>
            <a:r>
              <a:rPr lang="en-US" sz="1600" dirty="0">
                <a:latin typeface="Times New Roman"/>
                <a:cs typeface="Times New Roman"/>
              </a:rPr>
              <a:t>that </a:t>
            </a:r>
            <a:r>
              <a:rPr lang="en-US" sz="1600" spc="-5" dirty="0">
                <a:latin typeface="Times New Roman"/>
                <a:cs typeface="Times New Roman"/>
              </a:rPr>
              <a:t>produces </a:t>
            </a:r>
            <a:r>
              <a:rPr lang="en-US" sz="1600" dirty="0">
                <a:latin typeface="Times New Roman"/>
                <a:cs typeface="Times New Roman"/>
              </a:rPr>
              <a:t>the maximum </a:t>
            </a:r>
            <a:r>
              <a:rPr lang="en-US" sz="1600" spc="-5" dirty="0">
                <a:latin typeface="Times New Roman"/>
                <a:cs typeface="Times New Roman"/>
              </a:rPr>
              <a:t>(and </a:t>
            </a:r>
            <a:r>
              <a:rPr lang="en-US" sz="1600" dirty="0">
                <a:latin typeface="Times New Roman"/>
                <a:cs typeface="Times New Roman"/>
              </a:rPr>
              <a:t>minimum) </a:t>
            </a:r>
            <a:r>
              <a:rPr lang="en-US" sz="1600" spc="-5" dirty="0">
                <a:latin typeface="Times New Roman"/>
                <a:cs typeface="Times New Roman"/>
              </a:rPr>
              <a:t>allowable  </a:t>
            </a:r>
            <a:r>
              <a:rPr lang="en-US" sz="1600" dirty="0">
                <a:latin typeface="Times New Roman"/>
                <a:cs typeface="Times New Roman"/>
              </a:rPr>
              <a:t>number of </a:t>
            </a:r>
            <a:r>
              <a:rPr lang="en-US" sz="1600" spc="-5" dirty="0">
                <a:latin typeface="Times New Roman"/>
                <a:cs typeface="Times New Roman"/>
              </a:rPr>
              <a:t>table</a:t>
            </a:r>
            <a:r>
              <a:rPr lang="en-US" sz="1600" spc="-10" dirty="0">
                <a:latin typeface="Times New Roman"/>
                <a:cs typeface="Times New Roman"/>
              </a:rPr>
              <a:t> </a:t>
            </a:r>
            <a:r>
              <a:rPr lang="en-US" sz="1600" spc="-5" dirty="0">
                <a:latin typeface="Times New Roman"/>
                <a:cs typeface="Times New Roman"/>
              </a:rPr>
              <a:t>entries.</a:t>
            </a:r>
            <a:endParaRPr lang="en-US" sz="1600" dirty="0">
              <a:latin typeface="Times New Roman"/>
              <a:cs typeface="Times New Roman"/>
            </a:endParaRPr>
          </a:p>
          <a:p>
            <a:pPr marL="12700" marR="5715" indent="456565" algn="just">
              <a:lnSpc>
                <a:spcPct val="103299"/>
              </a:lnSpc>
              <a:spcBef>
                <a:spcPts val="805"/>
              </a:spcBef>
              <a:buAutoNum type="arabicPeriod"/>
              <a:tabLst>
                <a:tab pos="617855" algn="l"/>
              </a:tabLst>
            </a:pPr>
            <a:r>
              <a:rPr lang="en-US" sz="1600" spc="-10" dirty="0">
                <a:latin typeface="Times New Roman"/>
                <a:cs typeface="Times New Roman"/>
              </a:rPr>
              <a:t>If</a:t>
            </a:r>
            <a:r>
              <a:rPr lang="en-US" sz="1600" spc="-45" dirty="0">
                <a:latin typeface="Times New Roman"/>
                <a:cs typeface="Times New Roman"/>
              </a:rPr>
              <a:t> </a:t>
            </a:r>
            <a:r>
              <a:rPr lang="en-US" sz="1600" spc="-5" dirty="0">
                <a:latin typeface="Times New Roman"/>
                <a:cs typeface="Times New Roman"/>
              </a:rPr>
              <a:t>internal</a:t>
            </a:r>
            <a:r>
              <a:rPr lang="en-US" sz="1600" spc="-40" dirty="0">
                <a:latin typeface="Times New Roman"/>
                <a:cs typeface="Times New Roman"/>
              </a:rPr>
              <a:t> </a:t>
            </a:r>
            <a:r>
              <a:rPr lang="en-US" sz="1600" spc="-5" dirty="0">
                <a:latin typeface="Times New Roman"/>
                <a:cs typeface="Times New Roman"/>
              </a:rPr>
              <a:t>program</a:t>
            </a:r>
            <a:r>
              <a:rPr lang="en-US" sz="1600" spc="-40" dirty="0">
                <a:latin typeface="Times New Roman"/>
                <a:cs typeface="Times New Roman"/>
              </a:rPr>
              <a:t> </a:t>
            </a:r>
            <a:r>
              <a:rPr lang="en-US" sz="1600" dirty="0">
                <a:latin typeface="Times New Roman"/>
                <a:cs typeface="Times New Roman"/>
              </a:rPr>
              <a:t>data</a:t>
            </a:r>
            <a:r>
              <a:rPr lang="en-US" sz="1600" spc="-45" dirty="0">
                <a:latin typeface="Times New Roman"/>
                <a:cs typeface="Times New Roman"/>
              </a:rPr>
              <a:t> </a:t>
            </a:r>
            <a:r>
              <a:rPr lang="en-US" sz="1600" spc="-5" dirty="0">
                <a:latin typeface="Times New Roman"/>
                <a:cs typeface="Times New Roman"/>
              </a:rPr>
              <a:t>structures</a:t>
            </a:r>
            <a:r>
              <a:rPr lang="en-US" sz="1600" spc="-35" dirty="0">
                <a:latin typeface="Times New Roman"/>
                <a:cs typeface="Times New Roman"/>
              </a:rPr>
              <a:t> </a:t>
            </a:r>
            <a:r>
              <a:rPr lang="en-US" sz="1600" dirty="0">
                <a:latin typeface="Times New Roman"/>
                <a:cs typeface="Times New Roman"/>
              </a:rPr>
              <a:t>have</a:t>
            </a:r>
            <a:r>
              <a:rPr lang="en-US" sz="1600" spc="-45" dirty="0">
                <a:latin typeface="Times New Roman"/>
                <a:cs typeface="Times New Roman"/>
              </a:rPr>
              <a:t> </a:t>
            </a:r>
            <a:r>
              <a:rPr lang="en-US" sz="1600" spc="-5" dirty="0">
                <a:latin typeface="Times New Roman"/>
                <a:cs typeface="Times New Roman"/>
              </a:rPr>
              <a:t>prescribed</a:t>
            </a:r>
            <a:r>
              <a:rPr lang="en-US" sz="1600" spc="-40" dirty="0">
                <a:latin typeface="Times New Roman"/>
                <a:cs typeface="Times New Roman"/>
              </a:rPr>
              <a:t> </a:t>
            </a:r>
            <a:r>
              <a:rPr lang="en-US" sz="1600" spc="-5" dirty="0">
                <a:latin typeface="Times New Roman"/>
                <a:cs typeface="Times New Roman"/>
              </a:rPr>
              <a:t>boundaries</a:t>
            </a:r>
            <a:r>
              <a:rPr lang="en-US" sz="1600" spc="-25" dirty="0">
                <a:latin typeface="Times New Roman"/>
                <a:cs typeface="Times New Roman"/>
              </a:rPr>
              <a:t> </a:t>
            </a:r>
            <a:r>
              <a:rPr lang="en-US" sz="1600" spc="-5" dirty="0">
                <a:latin typeface="Times New Roman"/>
                <a:cs typeface="Times New Roman"/>
              </a:rPr>
              <a:t>(e.g.,</a:t>
            </a:r>
            <a:r>
              <a:rPr lang="en-US" sz="1600" spc="-25" dirty="0">
                <a:latin typeface="Times New Roman"/>
                <a:cs typeface="Times New Roman"/>
              </a:rPr>
              <a:t> </a:t>
            </a:r>
            <a:r>
              <a:rPr lang="en-US" sz="1600" dirty="0">
                <a:latin typeface="Times New Roman"/>
                <a:cs typeface="Times New Roman"/>
              </a:rPr>
              <a:t>a</a:t>
            </a:r>
            <a:r>
              <a:rPr lang="en-US" sz="1600" spc="-45" dirty="0">
                <a:latin typeface="Times New Roman"/>
                <a:cs typeface="Times New Roman"/>
              </a:rPr>
              <a:t> </a:t>
            </a:r>
            <a:r>
              <a:rPr lang="en-US" sz="1600" dirty="0">
                <a:latin typeface="Times New Roman"/>
                <a:cs typeface="Times New Roman"/>
              </a:rPr>
              <a:t>table</a:t>
            </a:r>
            <a:r>
              <a:rPr lang="en-US" sz="1600" spc="-45" dirty="0">
                <a:latin typeface="Times New Roman"/>
                <a:cs typeface="Times New Roman"/>
              </a:rPr>
              <a:t> </a:t>
            </a:r>
            <a:r>
              <a:rPr lang="en-US" sz="1600" spc="-5" dirty="0">
                <a:latin typeface="Times New Roman"/>
                <a:cs typeface="Times New Roman"/>
              </a:rPr>
              <a:t>has</a:t>
            </a:r>
            <a:r>
              <a:rPr lang="en-US" sz="1600" spc="-40" dirty="0">
                <a:latin typeface="Times New Roman"/>
                <a:cs typeface="Times New Roman"/>
              </a:rPr>
              <a:t> </a:t>
            </a:r>
            <a:r>
              <a:rPr lang="en-US" sz="1600" dirty="0">
                <a:latin typeface="Times New Roman"/>
                <a:cs typeface="Times New Roman"/>
              </a:rPr>
              <a:t>a</a:t>
            </a:r>
            <a:r>
              <a:rPr lang="en-US" sz="1600" spc="-35" dirty="0">
                <a:latin typeface="Times New Roman"/>
                <a:cs typeface="Times New Roman"/>
              </a:rPr>
              <a:t> </a:t>
            </a:r>
            <a:r>
              <a:rPr lang="en-US" sz="1600" spc="-5" dirty="0">
                <a:latin typeface="Times New Roman"/>
                <a:cs typeface="Times New Roman"/>
              </a:rPr>
              <a:t>defined  </a:t>
            </a:r>
            <a:r>
              <a:rPr lang="en-US" sz="1600" dirty="0">
                <a:latin typeface="Times New Roman"/>
                <a:cs typeface="Times New Roman"/>
              </a:rPr>
              <a:t>limit of 100 </a:t>
            </a:r>
            <a:r>
              <a:rPr lang="en-US" sz="1600" spc="-5" dirty="0">
                <a:latin typeface="Times New Roman"/>
                <a:cs typeface="Times New Roman"/>
              </a:rPr>
              <a:t>entries), </a:t>
            </a:r>
            <a:r>
              <a:rPr lang="en-US" sz="1600" dirty="0">
                <a:latin typeface="Times New Roman"/>
                <a:cs typeface="Times New Roman"/>
              </a:rPr>
              <a:t>be </a:t>
            </a:r>
            <a:r>
              <a:rPr lang="en-US" sz="1600" spc="-5" dirty="0">
                <a:latin typeface="Times New Roman"/>
                <a:cs typeface="Times New Roman"/>
              </a:rPr>
              <a:t>certain </a:t>
            </a:r>
            <a:r>
              <a:rPr lang="en-US" sz="1600" dirty="0">
                <a:latin typeface="Times New Roman"/>
                <a:cs typeface="Times New Roman"/>
              </a:rPr>
              <a:t>to </a:t>
            </a:r>
            <a:r>
              <a:rPr lang="en-US" sz="1600" spc="-5" dirty="0">
                <a:latin typeface="Times New Roman"/>
                <a:cs typeface="Times New Roman"/>
              </a:rPr>
              <a:t>design </a:t>
            </a:r>
            <a:r>
              <a:rPr lang="en-US" sz="1600" dirty="0">
                <a:latin typeface="Times New Roman"/>
                <a:cs typeface="Times New Roman"/>
              </a:rPr>
              <a:t>a test case to </a:t>
            </a:r>
            <a:r>
              <a:rPr lang="en-US" sz="1600" spc="-5" dirty="0">
                <a:latin typeface="Times New Roman"/>
                <a:cs typeface="Times New Roman"/>
              </a:rPr>
              <a:t>exercise </a:t>
            </a:r>
            <a:r>
              <a:rPr lang="en-US" sz="1600" dirty="0">
                <a:latin typeface="Times New Roman"/>
                <a:cs typeface="Times New Roman"/>
              </a:rPr>
              <a:t>the </a:t>
            </a:r>
            <a:r>
              <a:rPr lang="en-US" sz="1600" spc="-5" dirty="0">
                <a:latin typeface="Times New Roman"/>
                <a:cs typeface="Times New Roman"/>
              </a:rPr>
              <a:t>data </a:t>
            </a:r>
            <a:r>
              <a:rPr lang="en-US" sz="1600" dirty="0">
                <a:latin typeface="Times New Roman"/>
                <a:cs typeface="Times New Roman"/>
              </a:rPr>
              <a:t>structure </a:t>
            </a:r>
            <a:r>
              <a:rPr lang="en-US" sz="1600" spc="-5" dirty="0">
                <a:latin typeface="Times New Roman"/>
                <a:cs typeface="Times New Roman"/>
              </a:rPr>
              <a:t>at its</a:t>
            </a:r>
            <a:r>
              <a:rPr lang="en-US" sz="1600" spc="75" dirty="0">
                <a:latin typeface="Times New Roman"/>
                <a:cs typeface="Times New Roman"/>
              </a:rPr>
              <a:t> </a:t>
            </a:r>
            <a:r>
              <a:rPr lang="en-US" sz="1600" spc="-5" dirty="0">
                <a:latin typeface="Times New Roman"/>
                <a:cs typeface="Times New Roman"/>
              </a:rPr>
              <a:t>boundary.</a:t>
            </a:r>
            <a:endParaRPr lang="en-US" sz="1600" dirty="0">
              <a:latin typeface="Times New Roman"/>
              <a:cs typeface="Times New Roman"/>
            </a:endParaRPr>
          </a:p>
          <a:p>
            <a:pPr algn="just"/>
            <a:endParaRPr lang="en-US" sz="1600" dirty="0"/>
          </a:p>
        </p:txBody>
      </p:sp>
    </p:spTree>
    <p:extLst>
      <p:ext uri="{BB962C8B-B14F-4D97-AF65-F5344CB8AC3E}">
        <p14:creationId xmlns:p14="http://schemas.microsoft.com/office/powerpoint/2010/main" val="323540285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2"/>
            <a:ext cx="6995160" cy="5811519"/>
          </a:xfrm>
        </p:spPr>
        <p:txBody>
          <a:bodyPr>
            <a:normAutofit lnSpcReduction="10000"/>
          </a:bodyPr>
          <a:lstStyle/>
          <a:p>
            <a:pPr marL="507365">
              <a:lnSpc>
                <a:spcPct val="100000"/>
              </a:lnSpc>
              <a:spcBef>
                <a:spcPts val="910"/>
              </a:spcBef>
            </a:pPr>
            <a:r>
              <a:rPr lang="en-US" sz="2000" b="1" u="heavy" dirty="0" smtClean="0">
                <a:uFill>
                  <a:solidFill>
                    <a:srgbClr val="000000"/>
                  </a:solidFill>
                </a:uFill>
                <a:latin typeface="Times New Roman"/>
                <a:cs typeface="Times New Roman"/>
              </a:rPr>
              <a:t>4.4 </a:t>
            </a:r>
            <a:r>
              <a:rPr lang="en-US" sz="2000" b="1" u="heavy" spc="-5" dirty="0">
                <a:uFill>
                  <a:solidFill>
                    <a:srgbClr val="000000"/>
                  </a:solidFill>
                </a:uFill>
                <a:latin typeface="Times New Roman"/>
                <a:cs typeface="Times New Roman"/>
              </a:rPr>
              <a:t>Orthogonal Array</a:t>
            </a:r>
            <a:r>
              <a:rPr lang="en-US" sz="2000" b="1" u="heavy" dirty="0">
                <a:uFill>
                  <a:solidFill>
                    <a:srgbClr val="000000"/>
                  </a:solidFill>
                </a:uFill>
                <a:latin typeface="Times New Roman"/>
                <a:cs typeface="Times New Roman"/>
              </a:rPr>
              <a:t> Testing</a:t>
            </a:r>
            <a:endParaRPr lang="en-US" sz="2000" dirty="0">
              <a:latin typeface="Times New Roman"/>
              <a:cs typeface="Times New Roman"/>
            </a:endParaRPr>
          </a:p>
          <a:p>
            <a:pPr marL="50800" marR="43180" indent="456565" algn="just">
              <a:lnSpc>
                <a:spcPct val="102499"/>
              </a:lnSpc>
              <a:spcBef>
                <a:spcPts val="810"/>
              </a:spcBef>
            </a:pPr>
            <a:r>
              <a:rPr lang="en-US" sz="1700" spc="-5" dirty="0">
                <a:latin typeface="Times New Roman"/>
                <a:cs typeface="Times New Roman"/>
              </a:rPr>
              <a:t>Orthogonal</a:t>
            </a:r>
            <a:r>
              <a:rPr lang="en-US" sz="1700" spc="-50" dirty="0">
                <a:latin typeface="Times New Roman"/>
                <a:cs typeface="Times New Roman"/>
              </a:rPr>
              <a:t> </a:t>
            </a:r>
            <a:r>
              <a:rPr lang="en-US" sz="1700" dirty="0">
                <a:latin typeface="Times New Roman"/>
                <a:cs typeface="Times New Roman"/>
              </a:rPr>
              <a:t>array</a:t>
            </a:r>
            <a:r>
              <a:rPr lang="en-US" sz="1700" spc="-55" dirty="0">
                <a:latin typeface="Times New Roman"/>
                <a:cs typeface="Times New Roman"/>
              </a:rPr>
              <a:t> </a:t>
            </a:r>
            <a:r>
              <a:rPr lang="en-US" sz="1700" dirty="0">
                <a:latin typeface="Times New Roman"/>
                <a:cs typeface="Times New Roman"/>
              </a:rPr>
              <a:t>testing</a:t>
            </a:r>
            <a:r>
              <a:rPr lang="en-US" sz="1700" spc="-45" dirty="0">
                <a:latin typeface="Times New Roman"/>
                <a:cs typeface="Times New Roman"/>
              </a:rPr>
              <a:t> </a:t>
            </a:r>
            <a:r>
              <a:rPr lang="en-US" sz="1700" spc="-5" dirty="0">
                <a:latin typeface="Times New Roman"/>
                <a:cs typeface="Times New Roman"/>
              </a:rPr>
              <a:t>can</a:t>
            </a:r>
            <a:r>
              <a:rPr lang="en-US" sz="1700" spc="-45" dirty="0">
                <a:latin typeface="Times New Roman"/>
                <a:cs typeface="Times New Roman"/>
              </a:rPr>
              <a:t> </a:t>
            </a:r>
            <a:r>
              <a:rPr lang="en-US" sz="1700" spc="5" dirty="0">
                <a:latin typeface="Times New Roman"/>
                <a:cs typeface="Times New Roman"/>
              </a:rPr>
              <a:t>be</a:t>
            </a:r>
            <a:r>
              <a:rPr lang="en-US" sz="1700" spc="-40" dirty="0">
                <a:latin typeface="Times New Roman"/>
                <a:cs typeface="Times New Roman"/>
              </a:rPr>
              <a:t> </a:t>
            </a:r>
            <a:r>
              <a:rPr lang="en-US" sz="1700" b="1" spc="-5" dirty="0">
                <a:latin typeface="Times New Roman"/>
                <a:cs typeface="Times New Roman"/>
              </a:rPr>
              <a:t>applied</a:t>
            </a:r>
            <a:r>
              <a:rPr lang="en-US" sz="1700" b="1" spc="-50" dirty="0">
                <a:latin typeface="Times New Roman"/>
                <a:cs typeface="Times New Roman"/>
              </a:rPr>
              <a:t> </a:t>
            </a:r>
            <a:r>
              <a:rPr lang="en-US" sz="1700" b="1" dirty="0">
                <a:latin typeface="Times New Roman"/>
                <a:cs typeface="Times New Roman"/>
              </a:rPr>
              <a:t>to</a:t>
            </a:r>
            <a:r>
              <a:rPr lang="en-US" sz="1700" b="1" spc="-45" dirty="0">
                <a:latin typeface="Times New Roman"/>
                <a:cs typeface="Times New Roman"/>
              </a:rPr>
              <a:t> </a:t>
            </a:r>
            <a:r>
              <a:rPr lang="en-US" sz="1700" b="1" dirty="0">
                <a:latin typeface="Times New Roman"/>
                <a:cs typeface="Times New Roman"/>
              </a:rPr>
              <a:t>problems</a:t>
            </a:r>
            <a:r>
              <a:rPr lang="en-US" sz="1700" b="1" spc="-40" dirty="0">
                <a:latin typeface="Times New Roman"/>
                <a:cs typeface="Times New Roman"/>
              </a:rPr>
              <a:t> </a:t>
            </a:r>
            <a:r>
              <a:rPr lang="en-US" sz="1700" b="1" dirty="0">
                <a:latin typeface="Times New Roman"/>
                <a:cs typeface="Times New Roman"/>
              </a:rPr>
              <a:t>in</a:t>
            </a:r>
            <a:r>
              <a:rPr lang="en-US" sz="1700" b="1" spc="-45" dirty="0">
                <a:latin typeface="Times New Roman"/>
                <a:cs typeface="Times New Roman"/>
              </a:rPr>
              <a:t> </a:t>
            </a:r>
            <a:r>
              <a:rPr lang="en-US" sz="1700" b="1" spc="-5" dirty="0">
                <a:latin typeface="Times New Roman"/>
                <a:cs typeface="Times New Roman"/>
              </a:rPr>
              <a:t>which</a:t>
            </a:r>
            <a:r>
              <a:rPr lang="en-US" sz="1700" b="1" spc="-45" dirty="0">
                <a:latin typeface="Times New Roman"/>
                <a:cs typeface="Times New Roman"/>
              </a:rPr>
              <a:t> </a:t>
            </a:r>
            <a:r>
              <a:rPr lang="en-US" sz="1700" b="1" dirty="0">
                <a:latin typeface="Times New Roman"/>
                <a:cs typeface="Times New Roman"/>
              </a:rPr>
              <a:t>the</a:t>
            </a:r>
            <a:r>
              <a:rPr lang="en-US" sz="1700" b="1" spc="-50" dirty="0">
                <a:latin typeface="Times New Roman"/>
                <a:cs typeface="Times New Roman"/>
              </a:rPr>
              <a:t> </a:t>
            </a:r>
            <a:r>
              <a:rPr lang="en-US" sz="1700" b="1" dirty="0">
                <a:latin typeface="Times New Roman"/>
                <a:cs typeface="Times New Roman"/>
              </a:rPr>
              <a:t>input</a:t>
            </a:r>
            <a:r>
              <a:rPr lang="en-US" sz="1700" b="1" spc="-50" dirty="0">
                <a:latin typeface="Times New Roman"/>
                <a:cs typeface="Times New Roman"/>
              </a:rPr>
              <a:t> </a:t>
            </a:r>
            <a:r>
              <a:rPr lang="en-US" sz="1700" b="1" dirty="0">
                <a:latin typeface="Times New Roman"/>
                <a:cs typeface="Times New Roman"/>
              </a:rPr>
              <a:t>domain</a:t>
            </a:r>
            <a:r>
              <a:rPr lang="en-US" sz="1700" b="1" spc="-45" dirty="0">
                <a:latin typeface="Times New Roman"/>
                <a:cs typeface="Times New Roman"/>
              </a:rPr>
              <a:t> </a:t>
            </a:r>
            <a:r>
              <a:rPr lang="en-US" sz="1700" b="1" spc="-5" dirty="0">
                <a:latin typeface="Times New Roman"/>
                <a:cs typeface="Times New Roman"/>
              </a:rPr>
              <a:t>is</a:t>
            </a:r>
            <a:r>
              <a:rPr lang="en-US" sz="1700" b="1" spc="-40" dirty="0">
                <a:latin typeface="Times New Roman"/>
                <a:cs typeface="Times New Roman"/>
              </a:rPr>
              <a:t> </a:t>
            </a:r>
            <a:r>
              <a:rPr lang="en-US" sz="1700" b="1" dirty="0">
                <a:latin typeface="Times New Roman"/>
                <a:cs typeface="Times New Roman"/>
              </a:rPr>
              <a:t>relatively  small but too </a:t>
            </a:r>
            <a:r>
              <a:rPr lang="en-US" sz="1700" b="1" spc="-5" dirty="0">
                <a:latin typeface="Times New Roman"/>
                <a:cs typeface="Times New Roman"/>
              </a:rPr>
              <a:t>large </a:t>
            </a:r>
            <a:r>
              <a:rPr lang="en-US" sz="1700" b="1" dirty="0">
                <a:latin typeface="Times New Roman"/>
                <a:cs typeface="Times New Roman"/>
              </a:rPr>
              <a:t>to accommodate </a:t>
            </a:r>
            <a:r>
              <a:rPr lang="en-US" sz="1700" b="1" spc="-5" dirty="0">
                <a:latin typeface="Times New Roman"/>
                <a:cs typeface="Times New Roman"/>
              </a:rPr>
              <a:t>exhaustive</a:t>
            </a:r>
            <a:r>
              <a:rPr lang="en-US" sz="1700" b="1" spc="-10" dirty="0">
                <a:latin typeface="Times New Roman"/>
                <a:cs typeface="Times New Roman"/>
              </a:rPr>
              <a:t> </a:t>
            </a:r>
            <a:r>
              <a:rPr lang="en-US" sz="1700" b="1" spc="-5" dirty="0">
                <a:latin typeface="Times New Roman"/>
                <a:cs typeface="Times New Roman"/>
              </a:rPr>
              <a:t>testing.</a:t>
            </a:r>
            <a:endParaRPr lang="en-US" sz="1700" b="1" dirty="0">
              <a:latin typeface="Times New Roman"/>
              <a:cs typeface="Times New Roman"/>
            </a:endParaRPr>
          </a:p>
          <a:p>
            <a:pPr marL="50800" marR="43180" indent="494665" algn="just">
              <a:lnSpc>
                <a:spcPct val="102499"/>
              </a:lnSpc>
              <a:spcBef>
                <a:spcPts val="825"/>
              </a:spcBef>
            </a:pPr>
            <a:r>
              <a:rPr lang="en-US" sz="1700" dirty="0">
                <a:latin typeface="Times New Roman"/>
                <a:cs typeface="Times New Roman"/>
              </a:rPr>
              <a:t>The </a:t>
            </a:r>
            <a:r>
              <a:rPr lang="en-US" sz="1700" spc="-5" dirty="0">
                <a:latin typeface="Times New Roman"/>
                <a:cs typeface="Times New Roman"/>
              </a:rPr>
              <a:t>orthogonal </a:t>
            </a:r>
            <a:r>
              <a:rPr lang="en-US" sz="1700" dirty="0">
                <a:latin typeface="Times New Roman"/>
                <a:cs typeface="Times New Roman"/>
              </a:rPr>
              <a:t>array testing method </a:t>
            </a:r>
            <a:r>
              <a:rPr lang="en-US" sz="1700" spc="-5" dirty="0">
                <a:latin typeface="Times New Roman"/>
                <a:cs typeface="Times New Roman"/>
              </a:rPr>
              <a:t>is particularly useful </a:t>
            </a:r>
            <a:r>
              <a:rPr lang="en-US" sz="1700" dirty="0">
                <a:latin typeface="Times New Roman"/>
                <a:cs typeface="Times New Roman"/>
              </a:rPr>
              <a:t>in finding </a:t>
            </a:r>
            <a:r>
              <a:rPr lang="en-US" sz="1700" b="1" dirty="0">
                <a:latin typeface="Times New Roman"/>
                <a:cs typeface="Times New Roman"/>
              </a:rPr>
              <a:t>region</a:t>
            </a:r>
            <a:r>
              <a:rPr lang="en-US" sz="1700" dirty="0">
                <a:latin typeface="Times New Roman"/>
                <a:cs typeface="Times New Roman"/>
              </a:rPr>
              <a:t> </a:t>
            </a:r>
            <a:r>
              <a:rPr lang="en-US" sz="1700" b="1" dirty="0">
                <a:latin typeface="Times New Roman"/>
                <a:cs typeface="Times New Roman"/>
              </a:rPr>
              <a:t>faults—an  </a:t>
            </a:r>
            <a:r>
              <a:rPr lang="en-US" sz="1700" b="1" spc="-5" dirty="0">
                <a:latin typeface="Times New Roman"/>
                <a:cs typeface="Times New Roman"/>
              </a:rPr>
              <a:t>error </a:t>
            </a:r>
            <a:r>
              <a:rPr lang="en-US" sz="1700" b="1" dirty="0">
                <a:latin typeface="Times New Roman"/>
                <a:cs typeface="Times New Roman"/>
              </a:rPr>
              <a:t>category </a:t>
            </a:r>
            <a:r>
              <a:rPr lang="en-US" sz="1700" b="1" spc="-5" dirty="0">
                <a:latin typeface="Times New Roman"/>
                <a:cs typeface="Times New Roman"/>
              </a:rPr>
              <a:t>associated </a:t>
            </a:r>
            <a:r>
              <a:rPr lang="en-US" sz="1700" b="1" dirty="0">
                <a:latin typeface="Times New Roman"/>
                <a:cs typeface="Times New Roman"/>
              </a:rPr>
              <a:t>with faulty </a:t>
            </a:r>
            <a:r>
              <a:rPr lang="en-US" sz="1700" b="1" spc="-5" dirty="0">
                <a:latin typeface="Times New Roman"/>
                <a:cs typeface="Times New Roman"/>
              </a:rPr>
              <a:t>logic within </a:t>
            </a:r>
            <a:r>
              <a:rPr lang="en-US" sz="1700" b="1" dirty="0">
                <a:latin typeface="Times New Roman"/>
                <a:cs typeface="Times New Roman"/>
              </a:rPr>
              <a:t>a </a:t>
            </a:r>
            <a:r>
              <a:rPr lang="en-US" sz="1700" b="1" spc="-5" dirty="0">
                <a:latin typeface="Times New Roman"/>
                <a:cs typeface="Times New Roman"/>
              </a:rPr>
              <a:t>software</a:t>
            </a:r>
            <a:r>
              <a:rPr lang="en-US" sz="1700" b="1" dirty="0">
                <a:latin typeface="Times New Roman"/>
                <a:cs typeface="Times New Roman"/>
              </a:rPr>
              <a:t> </a:t>
            </a:r>
            <a:r>
              <a:rPr lang="en-US" sz="1700" b="1" spc="-5" dirty="0">
                <a:latin typeface="Times New Roman"/>
                <a:cs typeface="Times New Roman"/>
              </a:rPr>
              <a:t>component.</a:t>
            </a:r>
            <a:endParaRPr lang="en-US" sz="1700" b="1" dirty="0">
              <a:latin typeface="Times New Roman"/>
              <a:cs typeface="Times New Roman"/>
            </a:endParaRPr>
          </a:p>
          <a:p>
            <a:pPr marL="50800" marR="47625" indent="456565" algn="just">
              <a:lnSpc>
                <a:spcPct val="103299"/>
              </a:lnSpc>
              <a:spcBef>
                <a:spcPts val="805"/>
              </a:spcBef>
            </a:pPr>
            <a:r>
              <a:rPr lang="en-US" sz="1700" dirty="0">
                <a:latin typeface="Times New Roman"/>
                <a:cs typeface="Times New Roman"/>
              </a:rPr>
              <a:t>To </a:t>
            </a:r>
            <a:r>
              <a:rPr lang="en-US" sz="1700" spc="-5" dirty="0">
                <a:latin typeface="Times New Roman"/>
                <a:cs typeface="Times New Roman"/>
              </a:rPr>
              <a:t>illustrate </a:t>
            </a:r>
            <a:r>
              <a:rPr lang="en-US" sz="1700" dirty="0">
                <a:latin typeface="Times New Roman"/>
                <a:cs typeface="Times New Roman"/>
              </a:rPr>
              <a:t>the </a:t>
            </a:r>
            <a:r>
              <a:rPr lang="en-US" sz="1700" spc="-5" dirty="0">
                <a:latin typeface="Times New Roman"/>
                <a:cs typeface="Times New Roman"/>
              </a:rPr>
              <a:t>difference between orthogonal </a:t>
            </a:r>
            <a:r>
              <a:rPr lang="en-US" sz="1700" dirty="0">
                <a:latin typeface="Times New Roman"/>
                <a:cs typeface="Times New Roman"/>
              </a:rPr>
              <a:t>array testing </a:t>
            </a:r>
            <a:r>
              <a:rPr lang="en-US" sz="1700" spc="-5" dirty="0">
                <a:latin typeface="Times New Roman"/>
                <a:cs typeface="Times New Roman"/>
              </a:rPr>
              <a:t>and </a:t>
            </a:r>
            <a:r>
              <a:rPr lang="en-US" sz="1700" dirty="0">
                <a:latin typeface="Times New Roman"/>
                <a:cs typeface="Times New Roman"/>
              </a:rPr>
              <a:t>more </a:t>
            </a:r>
            <a:r>
              <a:rPr lang="en-US" sz="1700" spc="-5" dirty="0">
                <a:latin typeface="Times New Roman"/>
                <a:cs typeface="Times New Roman"/>
              </a:rPr>
              <a:t>conventional “one  </a:t>
            </a:r>
            <a:r>
              <a:rPr lang="en-US" sz="1700" dirty="0">
                <a:latin typeface="Times New Roman"/>
                <a:cs typeface="Times New Roman"/>
              </a:rPr>
              <a:t>input </a:t>
            </a:r>
            <a:r>
              <a:rPr lang="en-US" sz="1700" spc="-5" dirty="0">
                <a:latin typeface="Times New Roman"/>
                <a:cs typeface="Times New Roman"/>
              </a:rPr>
              <a:t>item </a:t>
            </a:r>
            <a:r>
              <a:rPr lang="en-US" sz="1700" dirty="0">
                <a:latin typeface="Times New Roman"/>
                <a:cs typeface="Times New Roman"/>
              </a:rPr>
              <a:t>at a time” </a:t>
            </a:r>
            <a:r>
              <a:rPr lang="en-US" sz="1700" spc="-5" dirty="0">
                <a:latin typeface="Times New Roman"/>
                <a:cs typeface="Times New Roman"/>
              </a:rPr>
              <a:t>approaches, consider </a:t>
            </a:r>
            <a:r>
              <a:rPr lang="en-US" sz="1700" dirty="0">
                <a:latin typeface="Times New Roman"/>
                <a:cs typeface="Times New Roman"/>
              </a:rPr>
              <a:t>a </a:t>
            </a:r>
            <a:r>
              <a:rPr lang="en-US" sz="1700" spc="-5" dirty="0">
                <a:latin typeface="Times New Roman"/>
                <a:cs typeface="Times New Roman"/>
              </a:rPr>
              <a:t>system that </a:t>
            </a:r>
            <a:r>
              <a:rPr lang="en-US" sz="1700" dirty="0">
                <a:latin typeface="Times New Roman"/>
                <a:cs typeface="Times New Roman"/>
              </a:rPr>
              <a:t>has </a:t>
            </a:r>
            <a:r>
              <a:rPr lang="en-US" sz="1700" spc="-5" dirty="0">
                <a:latin typeface="Times New Roman"/>
                <a:cs typeface="Times New Roman"/>
              </a:rPr>
              <a:t>three </a:t>
            </a:r>
            <a:r>
              <a:rPr lang="en-US" sz="1700" dirty="0">
                <a:latin typeface="Times New Roman"/>
                <a:cs typeface="Times New Roman"/>
              </a:rPr>
              <a:t>input </a:t>
            </a:r>
            <a:r>
              <a:rPr lang="en-US" sz="1700" spc="-5" dirty="0">
                <a:latin typeface="Times New Roman"/>
                <a:cs typeface="Times New Roman"/>
              </a:rPr>
              <a:t>items, X, Y, and</a:t>
            </a:r>
            <a:r>
              <a:rPr lang="en-US" sz="1700" spc="70" dirty="0">
                <a:latin typeface="Times New Roman"/>
                <a:cs typeface="Times New Roman"/>
              </a:rPr>
              <a:t> </a:t>
            </a:r>
            <a:r>
              <a:rPr lang="en-US" sz="1700" spc="-10" dirty="0">
                <a:latin typeface="Times New Roman"/>
                <a:cs typeface="Times New Roman"/>
              </a:rPr>
              <a:t>Z.</a:t>
            </a:r>
            <a:endParaRPr lang="en-US" sz="1700" dirty="0">
              <a:latin typeface="Times New Roman"/>
              <a:cs typeface="Times New Roman"/>
            </a:endParaRPr>
          </a:p>
          <a:p>
            <a:pPr marL="50800" marR="43180" indent="456565" algn="just">
              <a:lnSpc>
                <a:spcPct val="103400"/>
              </a:lnSpc>
              <a:spcBef>
                <a:spcPts val="805"/>
              </a:spcBef>
            </a:pPr>
            <a:r>
              <a:rPr lang="en-US" sz="1700" spc="-5" dirty="0">
                <a:latin typeface="Times New Roman"/>
                <a:cs typeface="Times New Roman"/>
              </a:rPr>
              <a:t>Each </a:t>
            </a:r>
            <a:r>
              <a:rPr lang="en-US" sz="1700" dirty="0">
                <a:latin typeface="Times New Roman"/>
                <a:cs typeface="Times New Roman"/>
              </a:rPr>
              <a:t>of these input </a:t>
            </a:r>
            <a:r>
              <a:rPr lang="en-US" sz="1700" spc="-5" dirty="0">
                <a:latin typeface="Times New Roman"/>
                <a:cs typeface="Times New Roman"/>
              </a:rPr>
              <a:t>items has three </a:t>
            </a:r>
            <a:r>
              <a:rPr lang="en-US" sz="1700" dirty="0">
                <a:latin typeface="Times New Roman"/>
                <a:cs typeface="Times New Roman"/>
              </a:rPr>
              <a:t>discrete values </a:t>
            </a:r>
            <a:r>
              <a:rPr lang="en-US" sz="1700" spc="-5" dirty="0">
                <a:latin typeface="Times New Roman"/>
                <a:cs typeface="Times New Roman"/>
              </a:rPr>
              <a:t>associated </a:t>
            </a:r>
            <a:r>
              <a:rPr lang="en-US" sz="1700" dirty="0">
                <a:latin typeface="Times New Roman"/>
                <a:cs typeface="Times New Roman"/>
              </a:rPr>
              <a:t>with it. </a:t>
            </a:r>
            <a:r>
              <a:rPr lang="en-US" sz="1700" spc="-5" dirty="0">
                <a:latin typeface="Times New Roman"/>
                <a:cs typeface="Times New Roman"/>
              </a:rPr>
              <a:t>There </a:t>
            </a:r>
            <a:r>
              <a:rPr lang="en-US" sz="1700" dirty="0">
                <a:latin typeface="Times New Roman"/>
                <a:cs typeface="Times New Roman"/>
              </a:rPr>
              <a:t>are </a:t>
            </a:r>
            <a:r>
              <a:rPr lang="en-US" sz="1700" spc="15" dirty="0">
                <a:latin typeface="Times New Roman"/>
                <a:cs typeface="Times New Roman"/>
              </a:rPr>
              <a:t>3</a:t>
            </a:r>
            <a:r>
              <a:rPr lang="en-US" sz="1700" spc="22" baseline="31250" dirty="0">
                <a:latin typeface="Times New Roman"/>
                <a:cs typeface="Times New Roman"/>
              </a:rPr>
              <a:t>3 </a:t>
            </a:r>
            <a:r>
              <a:rPr lang="en-US" sz="1700" dirty="0">
                <a:latin typeface="Times New Roman"/>
                <a:cs typeface="Times New Roman"/>
              </a:rPr>
              <a:t>= 27  possible test </a:t>
            </a:r>
            <a:r>
              <a:rPr lang="en-US" sz="1700" spc="-5" dirty="0">
                <a:latin typeface="Times New Roman"/>
                <a:cs typeface="Times New Roman"/>
              </a:rPr>
              <a:t>cases. </a:t>
            </a:r>
            <a:r>
              <a:rPr lang="en-US" sz="1700" spc="-5" dirty="0" err="1">
                <a:latin typeface="Times New Roman"/>
                <a:cs typeface="Times New Roman"/>
              </a:rPr>
              <a:t>Phadke</a:t>
            </a:r>
            <a:r>
              <a:rPr lang="en-US" sz="1700" spc="-5" dirty="0">
                <a:latin typeface="Times New Roman"/>
                <a:cs typeface="Times New Roman"/>
              </a:rPr>
              <a:t> suggests </a:t>
            </a:r>
            <a:r>
              <a:rPr lang="en-US" sz="1700" dirty="0">
                <a:latin typeface="Times New Roman"/>
                <a:cs typeface="Times New Roman"/>
              </a:rPr>
              <a:t>a </a:t>
            </a:r>
            <a:r>
              <a:rPr lang="en-US" sz="1700" spc="-5" dirty="0">
                <a:latin typeface="Times New Roman"/>
                <a:cs typeface="Times New Roman"/>
              </a:rPr>
              <a:t>geometric </a:t>
            </a:r>
            <a:r>
              <a:rPr lang="en-US" sz="1700" dirty="0">
                <a:latin typeface="Times New Roman"/>
                <a:cs typeface="Times New Roman"/>
              </a:rPr>
              <a:t>view of the possible test </a:t>
            </a:r>
            <a:r>
              <a:rPr lang="en-US" sz="1700" spc="-5" dirty="0">
                <a:latin typeface="Times New Roman"/>
                <a:cs typeface="Times New Roman"/>
              </a:rPr>
              <a:t>cases associated </a:t>
            </a:r>
            <a:r>
              <a:rPr lang="en-US" sz="1700" dirty="0">
                <a:latin typeface="Times New Roman"/>
                <a:cs typeface="Times New Roman"/>
              </a:rPr>
              <a:t>with</a:t>
            </a:r>
            <a:r>
              <a:rPr lang="en-US" sz="1700" spc="-140" dirty="0">
                <a:latin typeface="Times New Roman"/>
                <a:cs typeface="Times New Roman"/>
              </a:rPr>
              <a:t> </a:t>
            </a:r>
            <a:r>
              <a:rPr lang="en-US" sz="1700" spc="-5" dirty="0">
                <a:latin typeface="Times New Roman"/>
                <a:cs typeface="Times New Roman"/>
              </a:rPr>
              <a:t>X,  Y, and </a:t>
            </a:r>
            <a:r>
              <a:rPr lang="en-US" sz="1700" dirty="0">
                <a:latin typeface="Times New Roman"/>
                <a:cs typeface="Times New Roman"/>
              </a:rPr>
              <a:t>Z </a:t>
            </a:r>
            <a:r>
              <a:rPr lang="en-US" sz="1700" spc="-5" dirty="0">
                <a:latin typeface="Times New Roman"/>
                <a:cs typeface="Times New Roman"/>
              </a:rPr>
              <a:t>illustrated </a:t>
            </a:r>
            <a:r>
              <a:rPr lang="en-US" sz="1700" dirty="0">
                <a:latin typeface="Times New Roman"/>
                <a:cs typeface="Times New Roman"/>
              </a:rPr>
              <a:t>in </a:t>
            </a:r>
            <a:r>
              <a:rPr lang="en-US" sz="1700" spc="-5" dirty="0">
                <a:latin typeface="Times New Roman"/>
                <a:cs typeface="Times New Roman"/>
              </a:rPr>
              <a:t>Figure </a:t>
            </a:r>
            <a:r>
              <a:rPr lang="en-US" sz="1700" dirty="0">
                <a:latin typeface="Times New Roman"/>
                <a:cs typeface="Times New Roman"/>
              </a:rPr>
              <a:t>. </a:t>
            </a:r>
            <a:r>
              <a:rPr lang="en-US" sz="1700" spc="-5" dirty="0">
                <a:latin typeface="Times New Roman"/>
                <a:cs typeface="Times New Roman"/>
              </a:rPr>
              <a:t>Referring </a:t>
            </a:r>
            <a:r>
              <a:rPr lang="en-US" sz="1700" dirty="0">
                <a:latin typeface="Times New Roman"/>
                <a:cs typeface="Times New Roman"/>
              </a:rPr>
              <a:t>to the </a:t>
            </a:r>
            <a:r>
              <a:rPr lang="en-US" sz="1700" spc="-5" dirty="0">
                <a:latin typeface="Times New Roman"/>
                <a:cs typeface="Times New Roman"/>
              </a:rPr>
              <a:t>figure, </a:t>
            </a:r>
            <a:r>
              <a:rPr lang="en-US" sz="1700" dirty="0">
                <a:latin typeface="Times New Roman"/>
                <a:cs typeface="Times New Roman"/>
              </a:rPr>
              <a:t>one input </a:t>
            </a:r>
            <a:r>
              <a:rPr lang="en-US" sz="1700" spc="-5" dirty="0">
                <a:latin typeface="Times New Roman"/>
                <a:cs typeface="Times New Roman"/>
              </a:rPr>
              <a:t>item at </a:t>
            </a:r>
            <a:r>
              <a:rPr lang="en-US" sz="1700" dirty="0">
                <a:latin typeface="Times New Roman"/>
                <a:cs typeface="Times New Roman"/>
              </a:rPr>
              <a:t>a time may be </a:t>
            </a:r>
            <a:r>
              <a:rPr lang="en-US" sz="1700" spc="-5" dirty="0">
                <a:latin typeface="Times New Roman"/>
                <a:cs typeface="Times New Roman"/>
              </a:rPr>
              <a:t>varied </a:t>
            </a:r>
            <a:r>
              <a:rPr lang="en-US" sz="1700" dirty="0">
                <a:latin typeface="Times New Roman"/>
                <a:cs typeface="Times New Roman"/>
              </a:rPr>
              <a:t>in  </a:t>
            </a:r>
            <a:r>
              <a:rPr lang="en-US" sz="1700" spc="-5" dirty="0">
                <a:latin typeface="Times New Roman"/>
                <a:cs typeface="Times New Roman"/>
              </a:rPr>
              <a:t>sequence along each </a:t>
            </a:r>
            <a:r>
              <a:rPr lang="en-US" sz="1700" dirty="0">
                <a:latin typeface="Times New Roman"/>
                <a:cs typeface="Times New Roman"/>
              </a:rPr>
              <a:t>input axis. This </a:t>
            </a:r>
            <a:r>
              <a:rPr lang="en-US" sz="1700" spc="-5" dirty="0">
                <a:latin typeface="Times New Roman"/>
                <a:cs typeface="Times New Roman"/>
              </a:rPr>
              <a:t>results </a:t>
            </a:r>
            <a:r>
              <a:rPr lang="en-US" sz="1700" dirty="0">
                <a:latin typeface="Times New Roman"/>
                <a:cs typeface="Times New Roman"/>
              </a:rPr>
              <a:t>in relatively limited coverage of the input domain  </a:t>
            </a:r>
            <a:r>
              <a:rPr lang="en-US" sz="1700" spc="-5" dirty="0">
                <a:latin typeface="Times New Roman"/>
                <a:cs typeface="Times New Roman"/>
              </a:rPr>
              <a:t>(represented </a:t>
            </a:r>
            <a:r>
              <a:rPr lang="en-US" sz="1700" spc="10" dirty="0">
                <a:latin typeface="Times New Roman"/>
                <a:cs typeface="Times New Roman"/>
              </a:rPr>
              <a:t>by </a:t>
            </a:r>
            <a:r>
              <a:rPr lang="en-US" sz="1700" dirty="0">
                <a:latin typeface="Times New Roman"/>
                <a:cs typeface="Times New Roman"/>
              </a:rPr>
              <a:t>the left-hand </a:t>
            </a:r>
            <a:r>
              <a:rPr lang="en-US" sz="1700" spc="-5" dirty="0">
                <a:latin typeface="Times New Roman"/>
                <a:cs typeface="Times New Roman"/>
              </a:rPr>
              <a:t>cube </a:t>
            </a:r>
            <a:r>
              <a:rPr lang="en-US" sz="1700" dirty="0">
                <a:latin typeface="Times New Roman"/>
                <a:cs typeface="Times New Roman"/>
              </a:rPr>
              <a:t>in the</a:t>
            </a:r>
            <a:r>
              <a:rPr lang="en-US" sz="1700" spc="-40" dirty="0">
                <a:latin typeface="Times New Roman"/>
                <a:cs typeface="Times New Roman"/>
              </a:rPr>
              <a:t> </a:t>
            </a:r>
            <a:r>
              <a:rPr lang="en-US" sz="1700" spc="-5" dirty="0">
                <a:latin typeface="Times New Roman"/>
                <a:cs typeface="Times New Roman"/>
              </a:rPr>
              <a:t>figure).</a:t>
            </a:r>
            <a:endParaRPr lang="en-US" sz="1700" dirty="0">
              <a:latin typeface="Times New Roman"/>
              <a:cs typeface="Times New Roman"/>
            </a:endParaRPr>
          </a:p>
          <a:p>
            <a:endParaRPr lang="en-US" sz="2600" dirty="0"/>
          </a:p>
        </p:txBody>
      </p:sp>
      <p:sp>
        <p:nvSpPr>
          <p:cNvPr id="4" name="object 4"/>
          <p:cNvSpPr/>
          <p:nvPr/>
        </p:nvSpPr>
        <p:spPr>
          <a:xfrm>
            <a:off x="1165860" y="5413654"/>
            <a:ext cx="4193210" cy="278058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851701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58801"/>
            <a:ext cx="6995160" cy="6973359"/>
          </a:xfrm>
        </p:spPr>
        <p:txBody>
          <a:bodyPr>
            <a:normAutofit fontScale="62500" lnSpcReduction="20000"/>
          </a:bodyPr>
          <a:lstStyle/>
          <a:p>
            <a:pPr marL="12700" marR="5080" algn="just">
              <a:lnSpc>
                <a:spcPct val="103099"/>
              </a:lnSpc>
              <a:spcBef>
                <a:spcPts val="55"/>
              </a:spcBef>
            </a:pPr>
            <a:r>
              <a:rPr lang="en-US" dirty="0">
                <a:latin typeface="Times New Roman"/>
                <a:cs typeface="Times New Roman"/>
              </a:rPr>
              <a:t>When </a:t>
            </a:r>
            <a:r>
              <a:rPr lang="en-US" spc="-5" dirty="0">
                <a:latin typeface="Times New Roman"/>
                <a:cs typeface="Times New Roman"/>
              </a:rPr>
              <a:t>orthogonal </a:t>
            </a:r>
            <a:r>
              <a:rPr lang="en-US" dirty="0">
                <a:latin typeface="Times New Roman"/>
                <a:cs typeface="Times New Roman"/>
              </a:rPr>
              <a:t>array testing occurs, </a:t>
            </a:r>
            <a:r>
              <a:rPr lang="en-US" spc="-5" dirty="0">
                <a:latin typeface="Times New Roman"/>
                <a:cs typeface="Times New Roman"/>
              </a:rPr>
              <a:t>an </a:t>
            </a:r>
            <a:r>
              <a:rPr lang="en-US" spc="-10" dirty="0">
                <a:latin typeface="Times New Roman"/>
                <a:cs typeface="Times New Roman"/>
              </a:rPr>
              <a:t>L9 </a:t>
            </a:r>
            <a:r>
              <a:rPr lang="en-US" spc="-5" dirty="0">
                <a:latin typeface="Times New Roman"/>
                <a:cs typeface="Times New Roman"/>
              </a:rPr>
              <a:t>orthogonal </a:t>
            </a:r>
            <a:r>
              <a:rPr lang="en-US" dirty="0">
                <a:latin typeface="Times New Roman"/>
                <a:cs typeface="Times New Roman"/>
              </a:rPr>
              <a:t>array </a:t>
            </a:r>
            <a:r>
              <a:rPr lang="en-US" spc="5" dirty="0">
                <a:latin typeface="Times New Roman"/>
                <a:cs typeface="Times New Roman"/>
              </a:rPr>
              <a:t>of </a:t>
            </a:r>
            <a:r>
              <a:rPr lang="en-US" dirty="0">
                <a:latin typeface="Times New Roman"/>
                <a:cs typeface="Times New Roman"/>
              </a:rPr>
              <a:t>test </a:t>
            </a:r>
            <a:r>
              <a:rPr lang="en-US" spc="-5" dirty="0">
                <a:latin typeface="Times New Roman"/>
                <a:cs typeface="Times New Roman"/>
              </a:rPr>
              <a:t>cases is created. </a:t>
            </a:r>
            <a:r>
              <a:rPr lang="en-US" dirty="0">
                <a:latin typeface="Times New Roman"/>
                <a:cs typeface="Times New Roman"/>
              </a:rPr>
              <a:t>The </a:t>
            </a:r>
            <a:r>
              <a:rPr lang="en-US" spc="-10" dirty="0">
                <a:latin typeface="Times New Roman"/>
                <a:cs typeface="Times New Roman"/>
              </a:rPr>
              <a:t>L9  </a:t>
            </a:r>
            <a:r>
              <a:rPr lang="en-US" spc="-5" dirty="0">
                <a:latin typeface="Times New Roman"/>
                <a:cs typeface="Times New Roman"/>
              </a:rPr>
              <a:t>orthogonal </a:t>
            </a:r>
            <a:r>
              <a:rPr lang="en-US" dirty="0">
                <a:latin typeface="Times New Roman"/>
                <a:cs typeface="Times New Roman"/>
              </a:rPr>
              <a:t>array </a:t>
            </a:r>
            <a:r>
              <a:rPr lang="en-US" spc="-5" dirty="0">
                <a:latin typeface="Times New Roman"/>
                <a:cs typeface="Times New Roman"/>
              </a:rPr>
              <a:t>has </a:t>
            </a:r>
            <a:r>
              <a:rPr lang="en-US" dirty="0">
                <a:latin typeface="Times New Roman"/>
                <a:cs typeface="Times New Roman"/>
              </a:rPr>
              <a:t>a “balancing property”. That </a:t>
            </a:r>
            <a:r>
              <a:rPr lang="en-US" spc="-5" dirty="0">
                <a:latin typeface="Times New Roman"/>
                <a:cs typeface="Times New Roman"/>
              </a:rPr>
              <a:t>is, </a:t>
            </a:r>
            <a:r>
              <a:rPr lang="en-US" dirty="0">
                <a:latin typeface="Times New Roman"/>
                <a:cs typeface="Times New Roman"/>
              </a:rPr>
              <a:t>test </a:t>
            </a:r>
            <a:r>
              <a:rPr lang="en-US" spc="-5" dirty="0">
                <a:latin typeface="Times New Roman"/>
                <a:cs typeface="Times New Roman"/>
              </a:rPr>
              <a:t>cases (represented </a:t>
            </a:r>
            <a:r>
              <a:rPr lang="en-US" spc="5" dirty="0">
                <a:latin typeface="Times New Roman"/>
                <a:cs typeface="Times New Roman"/>
              </a:rPr>
              <a:t>by </a:t>
            </a:r>
            <a:r>
              <a:rPr lang="en-US" dirty="0">
                <a:latin typeface="Times New Roman"/>
                <a:cs typeface="Times New Roman"/>
              </a:rPr>
              <a:t>dark dots in the  </a:t>
            </a:r>
            <a:r>
              <a:rPr lang="en-US" spc="-5" dirty="0">
                <a:latin typeface="Times New Roman"/>
                <a:cs typeface="Times New Roman"/>
              </a:rPr>
              <a:t>figure) are “dispersed </a:t>
            </a:r>
            <a:r>
              <a:rPr lang="en-US" dirty="0">
                <a:latin typeface="Times New Roman"/>
                <a:cs typeface="Times New Roman"/>
              </a:rPr>
              <a:t>uniformly </a:t>
            </a:r>
            <a:r>
              <a:rPr lang="en-US" spc="-5" dirty="0">
                <a:latin typeface="Times New Roman"/>
                <a:cs typeface="Times New Roman"/>
              </a:rPr>
              <a:t>throughout </a:t>
            </a:r>
            <a:r>
              <a:rPr lang="en-US" dirty="0">
                <a:latin typeface="Times New Roman"/>
                <a:cs typeface="Times New Roman"/>
              </a:rPr>
              <a:t>the test </a:t>
            </a:r>
            <a:r>
              <a:rPr lang="en-US" spc="-5" dirty="0">
                <a:latin typeface="Times New Roman"/>
                <a:cs typeface="Times New Roman"/>
              </a:rPr>
              <a:t>domain,” as </a:t>
            </a:r>
            <a:r>
              <a:rPr lang="en-US" dirty="0">
                <a:latin typeface="Times New Roman"/>
                <a:cs typeface="Times New Roman"/>
              </a:rPr>
              <a:t>illustrated </a:t>
            </a:r>
            <a:r>
              <a:rPr lang="en-US" spc="5" dirty="0">
                <a:latin typeface="Times New Roman"/>
                <a:cs typeface="Times New Roman"/>
              </a:rPr>
              <a:t>in </a:t>
            </a:r>
            <a:r>
              <a:rPr lang="en-US" dirty="0">
                <a:latin typeface="Times New Roman"/>
                <a:cs typeface="Times New Roman"/>
              </a:rPr>
              <a:t>the right-hand cube  in </a:t>
            </a:r>
            <a:r>
              <a:rPr lang="en-US" spc="-5" dirty="0">
                <a:latin typeface="Times New Roman"/>
                <a:cs typeface="Times New Roman"/>
              </a:rPr>
              <a:t>Figure </a:t>
            </a:r>
            <a:r>
              <a:rPr lang="en-US" dirty="0">
                <a:latin typeface="Times New Roman"/>
                <a:cs typeface="Times New Roman"/>
              </a:rPr>
              <a:t>. </a:t>
            </a:r>
            <a:r>
              <a:rPr lang="en-US" spc="-5" dirty="0">
                <a:latin typeface="Times New Roman"/>
                <a:cs typeface="Times New Roman"/>
              </a:rPr>
              <a:t>Test coverage across </a:t>
            </a:r>
            <a:r>
              <a:rPr lang="en-US" dirty="0">
                <a:latin typeface="Times New Roman"/>
                <a:cs typeface="Times New Roman"/>
              </a:rPr>
              <a:t>the input </a:t>
            </a:r>
            <a:r>
              <a:rPr lang="en-US" spc="-5" dirty="0">
                <a:latin typeface="Times New Roman"/>
                <a:cs typeface="Times New Roman"/>
              </a:rPr>
              <a:t>domain is </a:t>
            </a:r>
            <a:r>
              <a:rPr lang="en-US" dirty="0">
                <a:latin typeface="Times New Roman"/>
                <a:cs typeface="Times New Roman"/>
              </a:rPr>
              <a:t>more</a:t>
            </a:r>
            <a:r>
              <a:rPr lang="en-US" spc="30" dirty="0">
                <a:latin typeface="Times New Roman"/>
                <a:cs typeface="Times New Roman"/>
              </a:rPr>
              <a:t> </a:t>
            </a:r>
            <a:r>
              <a:rPr lang="en-US" spc="-5" dirty="0">
                <a:latin typeface="Times New Roman"/>
                <a:cs typeface="Times New Roman"/>
              </a:rPr>
              <a:t>complete.</a:t>
            </a:r>
            <a:endParaRPr lang="en-US" dirty="0">
              <a:latin typeface="Times New Roman"/>
              <a:cs typeface="Times New Roman"/>
            </a:endParaRPr>
          </a:p>
          <a:p>
            <a:pPr marL="12700" marR="6350" indent="38100" algn="just">
              <a:lnSpc>
                <a:spcPct val="102899"/>
              </a:lnSpc>
              <a:spcBef>
                <a:spcPts val="819"/>
              </a:spcBef>
            </a:pPr>
            <a:r>
              <a:rPr lang="en-US" dirty="0">
                <a:latin typeface="Times New Roman"/>
                <a:cs typeface="Times New Roman"/>
              </a:rPr>
              <a:t>To </a:t>
            </a:r>
            <a:r>
              <a:rPr lang="en-US" spc="-5" dirty="0">
                <a:latin typeface="Times New Roman"/>
                <a:cs typeface="Times New Roman"/>
              </a:rPr>
              <a:t>illustrate </a:t>
            </a:r>
            <a:r>
              <a:rPr lang="en-US" dirty="0">
                <a:latin typeface="Times New Roman"/>
                <a:cs typeface="Times New Roman"/>
              </a:rPr>
              <a:t>the </a:t>
            </a:r>
            <a:r>
              <a:rPr lang="en-US" spc="-5" dirty="0">
                <a:latin typeface="Times New Roman"/>
                <a:cs typeface="Times New Roman"/>
              </a:rPr>
              <a:t>use </a:t>
            </a:r>
            <a:r>
              <a:rPr lang="en-US" dirty="0">
                <a:latin typeface="Times New Roman"/>
                <a:cs typeface="Times New Roman"/>
              </a:rPr>
              <a:t>of </a:t>
            </a:r>
            <a:r>
              <a:rPr lang="en-US" spc="-5" dirty="0">
                <a:latin typeface="Times New Roman"/>
                <a:cs typeface="Times New Roman"/>
              </a:rPr>
              <a:t>the </a:t>
            </a:r>
            <a:r>
              <a:rPr lang="en-US" spc="-15" dirty="0">
                <a:latin typeface="Times New Roman"/>
                <a:cs typeface="Times New Roman"/>
              </a:rPr>
              <a:t>L9 </a:t>
            </a:r>
            <a:r>
              <a:rPr lang="en-US" spc="-5" dirty="0">
                <a:latin typeface="Times New Roman"/>
                <a:cs typeface="Times New Roman"/>
              </a:rPr>
              <a:t>orthogonal array, </a:t>
            </a:r>
            <a:r>
              <a:rPr lang="en-US" dirty="0">
                <a:latin typeface="Times New Roman"/>
                <a:cs typeface="Times New Roman"/>
              </a:rPr>
              <a:t>consider the </a:t>
            </a:r>
            <a:r>
              <a:rPr lang="en-US" spc="-5" dirty="0">
                <a:latin typeface="Times New Roman"/>
                <a:cs typeface="Times New Roman"/>
              </a:rPr>
              <a:t>send </a:t>
            </a:r>
            <a:r>
              <a:rPr lang="en-US" dirty="0">
                <a:latin typeface="Times New Roman"/>
                <a:cs typeface="Times New Roman"/>
              </a:rPr>
              <a:t>function for a </a:t>
            </a:r>
            <a:r>
              <a:rPr lang="en-US" spc="-5" dirty="0">
                <a:latin typeface="Times New Roman"/>
                <a:cs typeface="Times New Roman"/>
              </a:rPr>
              <a:t>fax application.  Four parameters, P1, P2, P3, and P4, are passed </a:t>
            </a:r>
            <a:r>
              <a:rPr lang="en-US" dirty="0">
                <a:latin typeface="Times New Roman"/>
                <a:cs typeface="Times New Roman"/>
              </a:rPr>
              <a:t>to the </a:t>
            </a:r>
            <a:r>
              <a:rPr lang="en-US" spc="-5" dirty="0">
                <a:latin typeface="Times New Roman"/>
                <a:cs typeface="Times New Roman"/>
              </a:rPr>
              <a:t>send function. Each takes </a:t>
            </a:r>
            <a:r>
              <a:rPr lang="en-US" dirty="0">
                <a:latin typeface="Times New Roman"/>
                <a:cs typeface="Times New Roman"/>
              </a:rPr>
              <a:t>on </a:t>
            </a:r>
            <a:r>
              <a:rPr lang="en-US" spc="-5" dirty="0">
                <a:latin typeface="Times New Roman"/>
                <a:cs typeface="Times New Roman"/>
              </a:rPr>
              <a:t>three discrete  values. For example, P1 takes </a:t>
            </a:r>
            <a:r>
              <a:rPr lang="en-US" dirty="0">
                <a:latin typeface="Times New Roman"/>
                <a:cs typeface="Times New Roman"/>
              </a:rPr>
              <a:t>on</a:t>
            </a:r>
            <a:r>
              <a:rPr lang="en-US" spc="30" dirty="0">
                <a:latin typeface="Times New Roman"/>
                <a:cs typeface="Times New Roman"/>
              </a:rPr>
              <a:t> </a:t>
            </a:r>
            <a:r>
              <a:rPr lang="en-US" spc="-5" dirty="0">
                <a:latin typeface="Times New Roman"/>
                <a:cs typeface="Times New Roman"/>
              </a:rPr>
              <a:t>values:</a:t>
            </a:r>
            <a:endParaRPr lang="en-US" dirty="0">
              <a:latin typeface="Times New Roman"/>
              <a:cs typeface="Times New Roman"/>
            </a:endParaRPr>
          </a:p>
          <a:p>
            <a:pPr marL="50800">
              <a:lnSpc>
                <a:spcPct val="100000"/>
              </a:lnSpc>
              <a:spcBef>
                <a:spcPts val="855"/>
              </a:spcBef>
            </a:pPr>
            <a:r>
              <a:rPr lang="en-US" spc="-5" dirty="0">
                <a:latin typeface="Times New Roman"/>
                <a:cs typeface="Times New Roman"/>
              </a:rPr>
              <a:t>P1 </a:t>
            </a:r>
            <a:r>
              <a:rPr lang="en-US" dirty="0">
                <a:latin typeface="Times New Roman"/>
                <a:cs typeface="Times New Roman"/>
              </a:rPr>
              <a:t>= 1, </a:t>
            </a:r>
            <a:r>
              <a:rPr lang="en-US" spc="-5" dirty="0">
                <a:latin typeface="Times New Roman"/>
                <a:cs typeface="Times New Roman"/>
              </a:rPr>
              <a:t>send </a:t>
            </a:r>
            <a:r>
              <a:rPr lang="en-US" dirty="0">
                <a:latin typeface="Times New Roman"/>
                <a:cs typeface="Times New Roman"/>
              </a:rPr>
              <a:t>it now</a:t>
            </a:r>
          </a:p>
          <a:p>
            <a:pPr marL="12700" marR="4167504">
              <a:lnSpc>
                <a:spcPct val="158300"/>
              </a:lnSpc>
              <a:spcBef>
                <a:spcPts val="15"/>
              </a:spcBef>
            </a:pPr>
            <a:r>
              <a:rPr lang="en-US" spc="-5" dirty="0">
                <a:latin typeface="Times New Roman"/>
                <a:cs typeface="Times New Roman"/>
              </a:rPr>
              <a:t>P1 </a:t>
            </a:r>
            <a:r>
              <a:rPr lang="en-US" dirty="0">
                <a:latin typeface="Times New Roman"/>
                <a:cs typeface="Times New Roman"/>
              </a:rPr>
              <a:t>= 2, </a:t>
            </a:r>
            <a:r>
              <a:rPr lang="en-US" spc="-5" dirty="0">
                <a:latin typeface="Times New Roman"/>
                <a:cs typeface="Times New Roman"/>
              </a:rPr>
              <a:t>send </a:t>
            </a:r>
            <a:r>
              <a:rPr lang="en-US" dirty="0">
                <a:latin typeface="Times New Roman"/>
                <a:cs typeface="Times New Roman"/>
              </a:rPr>
              <a:t>it one hour </a:t>
            </a:r>
            <a:r>
              <a:rPr lang="en-US" spc="-5" dirty="0">
                <a:latin typeface="Times New Roman"/>
                <a:cs typeface="Times New Roman"/>
              </a:rPr>
              <a:t>later  P1 </a:t>
            </a:r>
            <a:r>
              <a:rPr lang="en-US" dirty="0">
                <a:latin typeface="Times New Roman"/>
                <a:cs typeface="Times New Roman"/>
              </a:rPr>
              <a:t>= 3, </a:t>
            </a:r>
            <a:r>
              <a:rPr lang="en-US" spc="-5" dirty="0">
                <a:latin typeface="Times New Roman"/>
                <a:cs typeface="Times New Roman"/>
              </a:rPr>
              <a:t>send </a:t>
            </a:r>
            <a:r>
              <a:rPr lang="en-US" dirty="0">
                <a:latin typeface="Times New Roman"/>
                <a:cs typeface="Times New Roman"/>
              </a:rPr>
              <a:t>it </a:t>
            </a:r>
            <a:r>
              <a:rPr lang="en-US" spc="-5" dirty="0">
                <a:latin typeface="Times New Roman"/>
                <a:cs typeface="Times New Roman"/>
              </a:rPr>
              <a:t>after</a:t>
            </a:r>
            <a:r>
              <a:rPr lang="en-US" spc="-55" dirty="0">
                <a:latin typeface="Times New Roman"/>
                <a:cs typeface="Times New Roman"/>
              </a:rPr>
              <a:t> </a:t>
            </a:r>
            <a:r>
              <a:rPr lang="en-US" dirty="0">
                <a:latin typeface="Times New Roman"/>
                <a:cs typeface="Times New Roman"/>
              </a:rPr>
              <a:t>midnight</a:t>
            </a:r>
          </a:p>
          <a:p>
            <a:pPr marL="12700">
              <a:lnSpc>
                <a:spcPct val="100000"/>
              </a:lnSpc>
              <a:spcBef>
                <a:spcPts val="850"/>
              </a:spcBef>
            </a:pPr>
            <a:r>
              <a:rPr lang="en-US" spc="-5" dirty="0">
                <a:latin typeface="Times New Roman"/>
                <a:cs typeface="Times New Roman"/>
              </a:rPr>
              <a:t>P2, P3, and P4 </a:t>
            </a:r>
            <a:r>
              <a:rPr lang="en-US" dirty="0">
                <a:latin typeface="Times New Roman"/>
                <a:cs typeface="Times New Roman"/>
              </a:rPr>
              <a:t>would </a:t>
            </a:r>
            <a:r>
              <a:rPr lang="en-US" spc="-5" dirty="0">
                <a:latin typeface="Times New Roman"/>
                <a:cs typeface="Times New Roman"/>
              </a:rPr>
              <a:t>also </a:t>
            </a:r>
            <a:r>
              <a:rPr lang="en-US" dirty="0">
                <a:latin typeface="Times New Roman"/>
                <a:cs typeface="Times New Roman"/>
              </a:rPr>
              <a:t>take on </a:t>
            </a:r>
            <a:r>
              <a:rPr lang="en-US" spc="-5" dirty="0">
                <a:latin typeface="Times New Roman"/>
                <a:cs typeface="Times New Roman"/>
              </a:rPr>
              <a:t>values </a:t>
            </a:r>
            <a:r>
              <a:rPr lang="en-US" dirty="0">
                <a:latin typeface="Times New Roman"/>
                <a:cs typeface="Times New Roman"/>
              </a:rPr>
              <a:t>of 1, 2 and 3, </a:t>
            </a:r>
            <a:r>
              <a:rPr lang="en-US" spc="-5" dirty="0">
                <a:latin typeface="Times New Roman"/>
                <a:cs typeface="Times New Roman"/>
              </a:rPr>
              <a:t>signifying </a:t>
            </a:r>
            <a:r>
              <a:rPr lang="en-US" dirty="0">
                <a:latin typeface="Times New Roman"/>
                <a:cs typeface="Times New Roman"/>
              </a:rPr>
              <a:t>other send</a:t>
            </a:r>
            <a:r>
              <a:rPr lang="en-US" spc="35" dirty="0">
                <a:latin typeface="Times New Roman"/>
                <a:cs typeface="Times New Roman"/>
              </a:rPr>
              <a:t> </a:t>
            </a:r>
            <a:r>
              <a:rPr lang="en-US" spc="-5" dirty="0">
                <a:latin typeface="Times New Roman"/>
                <a:cs typeface="Times New Roman"/>
              </a:rPr>
              <a:t>functions.</a:t>
            </a:r>
            <a:endParaRPr lang="en-US"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354805619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111761"/>
            <a:ext cx="6995160" cy="6638079"/>
          </a:xfrm>
        </p:spPr>
        <p:txBody>
          <a:bodyPr>
            <a:normAutofit/>
          </a:bodyPr>
          <a:lstStyle/>
          <a:p>
            <a:pPr marL="12700" marR="7620">
              <a:lnSpc>
                <a:spcPct val="102600"/>
              </a:lnSpc>
              <a:spcBef>
                <a:spcPts val="60"/>
              </a:spcBef>
            </a:pPr>
            <a:endParaRPr lang="en-US" dirty="0" smtClean="0">
              <a:latin typeface="Times New Roman"/>
              <a:cs typeface="Times New Roman"/>
            </a:endParaRPr>
          </a:p>
          <a:p>
            <a:pPr marL="12700" marR="7620" algn="just">
              <a:lnSpc>
                <a:spcPct val="102600"/>
              </a:lnSpc>
              <a:spcBef>
                <a:spcPts val="60"/>
              </a:spcBef>
            </a:pPr>
            <a:r>
              <a:rPr lang="en-US" sz="1700" spc="-10" dirty="0">
                <a:latin typeface="Times New Roman"/>
                <a:cs typeface="Times New Roman"/>
              </a:rPr>
              <a:t>If</a:t>
            </a:r>
            <a:r>
              <a:rPr lang="en-US" sz="1700" spc="-30" dirty="0">
                <a:latin typeface="Times New Roman"/>
                <a:cs typeface="Times New Roman"/>
              </a:rPr>
              <a:t> </a:t>
            </a:r>
            <a:r>
              <a:rPr lang="en-US" sz="1700" dirty="0">
                <a:latin typeface="Times New Roman"/>
                <a:cs typeface="Times New Roman"/>
              </a:rPr>
              <a:t>a</a:t>
            </a:r>
            <a:r>
              <a:rPr lang="en-US" sz="1700" spc="-30" dirty="0">
                <a:latin typeface="Times New Roman"/>
                <a:cs typeface="Times New Roman"/>
              </a:rPr>
              <a:t> </a:t>
            </a:r>
            <a:r>
              <a:rPr lang="en-US" sz="1700" dirty="0">
                <a:latin typeface="Times New Roman"/>
                <a:cs typeface="Times New Roman"/>
              </a:rPr>
              <a:t>“one</a:t>
            </a:r>
            <a:r>
              <a:rPr lang="en-US" sz="1700" spc="-40" dirty="0">
                <a:latin typeface="Times New Roman"/>
                <a:cs typeface="Times New Roman"/>
              </a:rPr>
              <a:t> </a:t>
            </a:r>
            <a:r>
              <a:rPr lang="en-US" sz="1700" dirty="0">
                <a:latin typeface="Times New Roman"/>
                <a:cs typeface="Times New Roman"/>
              </a:rPr>
              <a:t>input</a:t>
            </a:r>
            <a:r>
              <a:rPr lang="en-US" sz="1700" spc="-35" dirty="0">
                <a:latin typeface="Times New Roman"/>
                <a:cs typeface="Times New Roman"/>
              </a:rPr>
              <a:t> </a:t>
            </a:r>
            <a:r>
              <a:rPr lang="en-US" sz="1700" spc="-5" dirty="0">
                <a:latin typeface="Times New Roman"/>
                <a:cs typeface="Times New Roman"/>
              </a:rPr>
              <a:t>item</a:t>
            </a:r>
            <a:r>
              <a:rPr lang="en-US" sz="1700" spc="-20" dirty="0">
                <a:latin typeface="Times New Roman"/>
                <a:cs typeface="Times New Roman"/>
              </a:rPr>
              <a:t> </a:t>
            </a:r>
            <a:r>
              <a:rPr lang="en-US" sz="1700" spc="-5" dirty="0">
                <a:latin typeface="Times New Roman"/>
                <a:cs typeface="Times New Roman"/>
              </a:rPr>
              <a:t>at</a:t>
            </a:r>
            <a:r>
              <a:rPr lang="en-US" sz="1700" spc="-25" dirty="0">
                <a:latin typeface="Times New Roman"/>
                <a:cs typeface="Times New Roman"/>
              </a:rPr>
              <a:t> </a:t>
            </a:r>
            <a:r>
              <a:rPr lang="en-US" sz="1700" dirty="0">
                <a:latin typeface="Times New Roman"/>
                <a:cs typeface="Times New Roman"/>
              </a:rPr>
              <a:t>a</a:t>
            </a:r>
            <a:r>
              <a:rPr lang="en-US" sz="1700" spc="-40" dirty="0">
                <a:latin typeface="Times New Roman"/>
                <a:cs typeface="Times New Roman"/>
              </a:rPr>
              <a:t> </a:t>
            </a:r>
            <a:r>
              <a:rPr lang="en-US" sz="1700" dirty="0">
                <a:latin typeface="Times New Roman"/>
                <a:cs typeface="Times New Roman"/>
              </a:rPr>
              <a:t>time”</a:t>
            </a:r>
            <a:r>
              <a:rPr lang="en-US" sz="1700" spc="-45" dirty="0">
                <a:latin typeface="Times New Roman"/>
                <a:cs typeface="Times New Roman"/>
              </a:rPr>
              <a:t> </a:t>
            </a:r>
            <a:r>
              <a:rPr lang="en-US" sz="1700" dirty="0">
                <a:latin typeface="Times New Roman"/>
                <a:cs typeface="Times New Roman"/>
              </a:rPr>
              <a:t>testing</a:t>
            </a:r>
            <a:r>
              <a:rPr lang="en-US" sz="1700" spc="-50" dirty="0">
                <a:latin typeface="Times New Roman"/>
                <a:cs typeface="Times New Roman"/>
              </a:rPr>
              <a:t> </a:t>
            </a:r>
            <a:r>
              <a:rPr lang="en-US" sz="1700" dirty="0">
                <a:latin typeface="Times New Roman"/>
                <a:cs typeface="Times New Roman"/>
              </a:rPr>
              <a:t>strategy</a:t>
            </a:r>
            <a:r>
              <a:rPr lang="en-US" sz="1700" spc="-55" dirty="0">
                <a:latin typeface="Times New Roman"/>
                <a:cs typeface="Times New Roman"/>
              </a:rPr>
              <a:t> </a:t>
            </a:r>
            <a:r>
              <a:rPr lang="en-US" sz="1700" dirty="0">
                <a:latin typeface="Times New Roman"/>
                <a:cs typeface="Times New Roman"/>
              </a:rPr>
              <a:t>were</a:t>
            </a:r>
            <a:r>
              <a:rPr lang="en-US" sz="1700" spc="-30" dirty="0">
                <a:latin typeface="Times New Roman"/>
                <a:cs typeface="Times New Roman"/>
              </a:rPr>
              <a:t> </a:t>
            </a:r>
            <a:r>
              <a:rPr lang="en-US" sz="1700" spc="-5" dirty="0">
                <a:latin typeface="Times New Roman"/>
                <a:cs typeface="Times New Roman"/>
              </a:rPr>
              <a:t>chosen,</a:t>
            </a:r>
            <a:r>
              <a:rPr lang="en-US" sz="1700" spc="-25" dirty="0">
                <a:latin typeface="Times New Roman"/>
                <a:cs typeface="Times New Roman"/>
              </a:rPr>
              <a:t> </a:t>
            </a:r>
            <a:r>
              <a:rPr lang="en-US" sz="1700" dirty="0">
                <a:latin typeface="Times New Roman"/>
                <a:cs typeface="Times New Roman"/>
              </a:rPr>
              <a:t>the</a:t>
            </a:r>
            <a:r>
              <a:rPr lang="en-US" sz="1700" spc="-30" dirty="0">
                <a:latin typeface="Times New Roman"/>
                <a:cs typeface="Times New Roman"/>
              </a:rPr>
              <a:t> </a:t>
            </a:r>
            <a:r>
              <a:rPr lang="en-US" sz="1700" dirty="0">
                <a:latin typeface="Times New Roman"/>
                <a:cs typeface="Times New Roman"/>
              </a:rPr>
              <a:t>following</a:t>
            </a:r>
            <a:r>
              <a:rPr lang="en-US" sz="1700" spc="-35" dirty="0">
                <a:latin typeface="Times New Roman"/>
                <a:cs typeface="Times New Roman"/>
              </a:rPr>
              <a:t> </a:t>
            </a:r>
            <a:r>
              <a:rPr lang="en-US" sz="1700" spc="-5" dirty="0">
                <a:latin typeface="Times New Roman"/>
                <a:cs typeface="Times New Roman"/>
              </a:rPr>
              <a:t>sequence</a:t>
            </a:r>
            <a:r>
              <a:rPr lang="en-US" sz="1700" spc="-25" dirty="0">
                <a:latin typeface="Times New Roman"/>
                <a:cs typeface="Times New Roman"/>
              </a:rPr>
              <a:t> </a:t>
            </a:r>
            <a:r>
              <a:rPr lang="en-US" sz="1700" dirty="0">
                <a:latin typeface="Times New Roman"/>
                <a:cs typeface="Times New Roman"/>
              </a:rPr>
              <a:t>of</a:t>
            </a:r>
            <a:r>
              <a:rPr lang="en-US" sz="1700" spc="-40" dirty="0">
                <a:latin typeface="Times New Roman"/>
                <a:cs typeface="Times New Roman"/>
              </a:rPr>
              <a:t> </a:t>
            </a:r>
            <a:r>
              <a:rPr lang="en-US" sz="1700" spc="-5" dirty="0">
                <a:latin typeface="Times New Roman"/>
                <a:cs typeface="Times New Roman"/>
              </a:rPr>
              <a:t>tests  </a:t>
            </a:r>
            <a:r>
              <a:rPr lang="en-US" sz="1700" dirty="0">
                <a:latin typeface="Times New Roman"/>
                <a:cs typeface="Times New Roman"/>
              </a:rPr>
              <a:t>(P1, </a:t>
            </a:r>
            <a:r>
              <a:rPr lang="en-US" sz="1700" spc="-5" dirty="0">
                <a:latin typeface="Times New Roman"/>
                <a:cs typeface="Times New Roman"/>
              </a:rPr>
              <a:t>P2, P3, P4) would be specified: </a:t>
            </a:r>
            <a:r>
              <a:rPr lang="en-US" sz="1700" dirty="0">
                <a:latin typeface="Times New Roman"/>
                <a:cs typeface="Times New Roman"/>
              </a:rPr>
              <a:t>(1, 1, 1, 1), (2, 1, 1, 1), (3, 1, 1, 1), </a:t>
            </a:r>
            <a:r>
              <a:rPr lang="en-US" sz="1700" spc="-5" dirty="0">
                <a:latin typeface="Times New Roman"/>
                <a:cs typeface="Times New Roman"/>
              </a:rPr>
              <a:t>(1, </a:t>
            </a:r>
            <a:r>
              <a:rPr lang="en-US" sz="1700" dirty="0">
                <a:latin typeface="Times New Roman"/>
                <a:cs typeface="Times New Roman"/>
              </a:rPr>
              <a:t>2, 1, 1), (1, 3, 1, </a:t>
            </a:r>
            <a:r>
              <a:rPr lang="en-US" sz="1700" spc="-5" dirty="0">
                <a:latin typeface="Times New Roman"/>
                <a:cs typeface="Times New Roman"/>
              </a:rPr>
              <a:t>1),</a:t>
            </a:r>
            <a:r>
              <a:rPr lang="en-US" sz="1700" spc="-125" dirty="0">
                <a:latin typeface="Times New Roman"/>
                <a:cs typeface="Times New Roman"/>
              </a:rPr>
              <a:t> </a:t>
            </a:r>
            <a:r>
              <a:rPr lang="en-US" sz="1700" dirty="0">
                <a:latin typeface="Times New Roman"/>
                <a:cs typeface="Times New Roman"/>
              </a:rPr>
              <a:t>(</a:t>
            </a:r>
            <a:r>
              <a:rPr lang="en-US" sz="1700" dirty="0" smtClean="0">
                <a:latin typeface="Times New Roman"/>
                <a:cs typeface="Times New Roman"/>
              </a:rPr>
              <a:t>1,1</a:t>
            </a:r>
            <a:r>
              <a:rPr lang="en-US" sz="1700" dirty="0">
                <a:latin typeface="Times New Roman"/>
                <a:cs typeface="Times New Roman"/>
              </a:rPr>
              <a:t>, 2, 1), (1, 1, 3, 1), (1, 1, 1, 2), </a:t>
            </a:r>
            <a:r>
              <a:rPr lang="en-US" sz="1700" spc="-5" dirty="0">
                <a:latin typeface="Times New Roman"/>
                <a:cs typeface="Times New Roman"/>
              </a:rPr>
              <a:t>and </a:t>
            </a:r>
            <a:r>
              <a:rPr lang="en-US" sz="1700" dirty="0">
                <a:latin typeface="Times New Roman"/>
                <a:cs typeface="Times New Roman"/>
              </a:rPr>
              <a:t>(1, 1, 1, 3). </a:t>
            </a:r>
            <a:r>
              <a:rPr lang="en-US" sz="1700" spc="-5" dirty="0">
                <a:latin typeface="Times New Roman"/>
                <a:cs typeface="Times New Roman"/>
              </a:rPr>
              <a:t>But </a:t>
            </a:r>
            <a:r>
              <a:rPr lang="en-US" sz="1700" dirty="0">
                <a:latin typeface="Times New Roman"/>
                <a:cs typeface="Times New Roman"/>
              </a:rPr>
              <a:t>these would </a:t>
            </a:r>
            <a:r>
              <a:rPr lang="en-US" sz="1700" spc="-5" dirty="0">
                <a:latin typeface="Times New Roman"/>
                <a:cs typeface="Times New Roman"/>
              </a:rPr>
              <a:t>uncover </a:t>
            </a:r>
            <a:r>
              <a:rPr lang="en-US" sz="1700" dirty="0">
                <a:latin typeface="Times New Roman"/>
                <a:cs typeface="Times New Roman"/>
              </a:rPr>
              <a:t>only </a:t>
            </a:r>
            <a:r>
              <a:rPr lang="en-US" sz="1700" spc="-5" dirty="0">
                <a:latin typeface="Times New Roman"/>
                <a:cs typeface="Times New Roman"/>
              </a:rPr>
              <a:t>single </a:t>
            </a:r>
            <a:r>
              <a:rPr lang="en-US" sz="1700" dirty="0">
                <a:latin typeface="Times New Roman"/>
                <a:cs typeface="Times New Roman"/>
              </a:rPr>
              <a:t>mode faults  [Pha97], that </a:t>
            </a:r>
            <a:r>
              <a:rPr lang="en-US" sz="1700" spc="-5" dirty="0">
                <a:latin typeface="Times New Roman"/>
                <a:cs typeface="Times New Roman"/>
              </a:rPr>
              <a:t>is, faults that are triggered </a:t>
            </a:r>
            <a:r>
              <a:rPr lang="en-US" sz="1700" spc="10" dirty="0">
                <a:latin typeface="Times New Roman"/>
                <a:cs typeface="Times New Roman"/>
              </a:rPr>
              <a:t>by </a:t>
            </a:r>
            <a:r>
              <a:rPr lang="en-US" sz="1700" dirty="0">
                <a:latin typeface="Times New Roman"/>
                <a:cs typeface="Times New Roman"/>
              </a:rPr>
              <a:t>a single</a:t>
            </a:r>
            <a:r>
              <a:rPr lang="en-US" sz="1700" spc="-30" dirty="0">
                <a:latin typeface="Times New Roman"/>
                <a:cs typeface="Times New Roman"/>
              </a:rPr>
              <a:t> </a:t>
            </a:r>
            <a:r>
              <a:rPr lang="en-US" sz="1700" spc="-5" dirty="0">
                <a:latin typeface="Times New Roman"/>
                <a:cs typeface="Times New Roman"/>
              </a:rPr>
              <a:t>parameter.</a:t>
            </a:r>
            <a:endParaRPr lang="en-US" sz="1700" dirty="0">
              <a:latin typeface="Times New Roman"/>
              <a:cs typeface="Times New Roman"/>
            </a:endParaRPr>
          </a:p>
          <a:p>
            <a:pPr marL="12700" marR="5080" indent="456565" algn="just">
              <a:lnSpc>
                <a:spcPct val="102899"/>
              </a:lnSpc>
              <a:spcBef>
                <a:spcPts val="825"/>
              </a:spcBef>
            </a:pPr>
            <a:r>
              <a:rPr lang="en-US" sz="1700" spc="-5" dirty="0">
                <a:latin typeface="Times New Roman"/>
                <a:cs typeface="Times New Roman"/>
              </a:rPr>
              <a:t>Given </a:t>
            </a:r>
            <a:r>
              <a:rPr lang="en-US" sz="1700" dirty="0">
                <a:latin typeface="Times New Roman"/>
                <a:cs typeface="Times New Roman"/>
              </a:rPr>
              <a:t>the relatively small number of input </a:t>
            </a:r>
            <a:r>
              <a:rPr lang="en-US" sz="1700" spc="-5" dirty="0">
                <a:latin typeface="Times New Roman"/>
                <a:cs typeface="Times New Roman"/>
              </a:rPr>
              <a:t>parameters and </a:t>
            </a:r>
            <a:r>
              <a:rPr lang="en-US" sz="1700" dirty="0">
                <a:latin typeface="Times New Roman"/>
                <a:cs typeface="Times New Roman"/>
              </a:rPr>
              <a:t>discrete values, exhaustive  testing </a:t>
            </a:r>
            <a:r>
              <a:rPr lang="en-US" sz="1700" spc="-5" dirty="0">
                <a:latin typeface="Times New Roman"/>
                <a:cs typeface="Times New Roman"/>
              </a:rPr>
              <a:t>is </a:t>
            </a:r>
            <a:r>
              <a:rPr lang="en-US" sz="1700" dirty="0">
                <a:latin typeface="Times New Roman"/>
                <a:cs typeface="Times New Roman"/>
              </a:rPr>
              <a:t>possible. The number of </a:t>
            </a:r>
            <a:r>
              <a:rPr lang="en-US" sz="1700" spc="-5" dirty="0">
                <a:latin typeface="Times New Roman"/>
                <a:cs typeface="Times New Roman"/>
              </a:rPr>
              <a:t>tests required is </a:t>
            </a:r>
            <a:r>
              <a:rPr lang="en-US" sz="1700" dirty="0">
                <a:latin typeface="Times New Roman"/>
                <a:cs typeface="Times New Roman"/>
              </a:rPr>
              <a:t>3 4 5 81, </a:t>
            </a:r>
            <a:r>
              <a:rPr lang="en-US" sz="1700" spc="-5" dirty="0">
                <a:latin typeface="Times New Roman"/>
                <a:cs typeface="Times New Roman"/>
              </a:rPr>
              <a:t>large </a:t>
            </a:r>
            <a:r>
              <a:rPr lang="en-US" sz="1700" dirty="0">
                <a:latin typeface="Times New Roman"/>
                <a:cs typeface="Times New Roman"/>
              </a:rPr>
              <a:t>but </a:t>
            </a:r>
            <a:r>
              <a:rPr lang="en-US" sz="1700" spc="-5" dirty="0">
                <a:latin typeface="Times New Roman"/>
                <a:cs typeface="Times New Roman"/>
              </a:rPr>
              <a:t>manageable. All faults  associated with data </a:t>
            </a:r>
            <a:r>
              <a:rPr lang="en-US" sz="1700" dirty="0">
                <a:latin typeface="Times New Roman"/>
                <a:cs typeface="Times New Roman"/>
              </a:rPr>
              <a:t>item </a:t>
            </a:r>
            <a:r>
              <a:rPr lang="en-US" sz="1700" spc="-5" dirty="0">
                <a:latin typeface="Times New Roman"/>
                <a:cs typeface="Times New Roman"/>
              </a:rPr>
              <a:t>permutation </a:t>
            </a:r>
            <a:r>
              <a:rPr lang="en-US" sz="1700" dirty="0">
                <a:latin typeface="Times New Roman"/>
                <a:cs typeface="Times New Roman"/>
              </a:rPr>
              <a:t>would be found, but the </a:t>
            </a:r>
            <a:r>
              <a:rPr lang="en-US" sz="1700" spc="-5" dirty="0">
                <a:latin typeface="Times New Roman"/>
                <a:cs typeface="Times New Roman"/>
              </a:rPr>
              <a:t>effort </a:t>
            </a:r>
            <a:r>
              <a:rPr lang="en-US" sz="1700" dirty="0">
                <a:latin typeface="Times New Roman"/>
                <a:cs typeface="Times New Roman"/>
              </a:rPr>
              <a:t>required </a:t>
            </a:r>
            <a:r>
              <a:rPr lang="en-US" sz="1700" spc="-5" dirty="0">
                <a:latin typeface="Times New Roman"/>
                <a:cs typeface="Times New Roman"/>
              </a:rPr>
              <a:t>is </a:t>
            </a:r>
            <a:r>
              <a:rPr lang="en-US" sz="1700" dirty="0">
                <a:latin typeface="Times New Roman"/>
                <a:cs typeface="Times New Roman"/>
              </a:rPr>
              <a:t>relatively</a:t>
            </a:r>
            <a:r>
              <a:rPr lang="en-US" sz="1700" spc="65" dirty="0">
                <a:latin typeface="Times New Roman"/>
                <a:cs typeface="Times New Roman"/>
              </a:rPr>
              <a:t> </a:t>
            </a:r>
            <a:r>
              <a:rPr lang="en-US" sz="1700" spc="-5" dirty="0">
                <a:latin typeface="Times New Roman"/>
                <a:cs typeface="Times New Roman"/>
              </a:rPr>
              <a:t>high.</a:t>
            </a:r>
            <a:endParaRPr lang="en-US" sz="1700" dirty="0">
              <a:latin typeface="Times New Roman"/>
              <a:cs typeface="Times New Roman"/>
            </a:endParaRPr>
          </a:p>
          <a:p>
            <a:endParaRPr lang="en-US" dirty="0"/>
          </a:p>
        </p:txBody>
      </p:sp>
    </p:spTree>
    <p:extLst>
      <p:ext uri="{BB962C8B-B14F-4D97-AF65-F5344CB8AC3E}">
        <p14:creationId xmlns:p14="http://schemas.microsoft.com/office/powerpoint/2010/main" val="377436324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a:spLocks noGrp="1"/>
          </p:cNvSpPr>
          <p:nvPr>
            <p:ph idx="1"/>
          </p:nvPr>
        </p:nvSpPr>
        <p:spPr>
          <a:xfrm>
            <a:off x="906780" y="236986"/>
            <a:ext cx="6671310" cy="276999"/>
          </a:xfrm>
          <a:prstGeom prst="rect">
            <a:avLst/>
          </a:prstGeom>
          <a:blipFill>
            <a:blip r:embed="rId2" cstate="print"/>
            <a:stretch>
              <a:fillRect/>
            </a:stretch>
          </a:blipFill>
        </p:spPr>
        <p:txBody>
          <a:bodyPr wrap="square" lIns="0" tIns="0" rIns="0" bIns="0" rtlCol="0"/>
          <a:lstStyle/>
          <a:p>
            <a:endParaRPr lang="en-US" dirty="0"/>
          </a:p>
        </p:txBody>
      </p:sp>
      <p:sp>
        <p:nvSpPr>
          <p:cNvPr id="5" name="Rectangle 4"/>
          <p:cNvSpPr/>
          <p:nvPr/>
        </p:nvSpPr>
        <p:spPr>
          <a:xfrm>
            <a:off x="129540" y="3915262"/>
            <a:ext cx="7319010" cy="3274230"/>
          </a:xfrm>
          <a:prstGeom prst="rect">
            <a:avLst/>
          </a:prstGeom>
        </p:spPr>
        <p:txBody>
          <a:bodyPr wrap="square">
            <a:spAutoFit/>
          </a:bodyPr>
          <a:lstStyle/>
          <a:p>
            <a:pPr marL="12700" algn="just">
              <a:lnSpc>
                <a:spcPct val="100000"/>
              </a:lnSpc>
              <a:spcBef>
                <a:spcPts val="100"/>
              </a:spcBef>
            </a:pPr>
            <a:r>
              <a:rPr lang="en-US" sz="1400" spc="-5" dirty="0" err="1">
                <a:latin typeface="Times New Roman"/>
                <a:cs typeface="Times New Roman"/>
              </a:rPr>
              <a:t>Phadke</a:t>
            </a:r>
            <a:r>
              <a:rPr lang="en-US" sz="1400" spc="-5" dirty="0">
                <a:latin typeface="Times New Roman"/>
                <a:cs typeface="Times New Roman"/>
              </a:rPr>
              <a:t> assesses </a:t>
            </a:r>
            <a:r>
              <a:rPr lang="en-US" sz="1400" dirty="0">
                <a:latin typeface="Times New Roman"/>
                <a:cs typeface="Times New Roman"/>
              </a:rPr>
              <a:t>the result of </a:t>
            </a:r>
            <a:r>
              <a:rPr lang="en-US" sz="1400" spc="-5" dirty="0">
                <a:latin typeface="Times New Roman"/>
                <a:cs typeface="Times New Roman"/>
              </a:rPr>
              <a:t>tests </a:t>
            </a:r>
            <a:r>
              <a:rPr lang="en-US" sz="1400" dirty="0">
                <a:latin typeface="Times New Roman"/>
                <a:cs typeface="Times New Roman"/>
              </a:rPr>
              <a:t>using the </a:t>
            </a:r>
            <a:r>
              <a:rPr lang="en-US" sz="1400" spc="-10" dirty="0">
                <a:latin typeface="Times New Roman"/>
                <a:cs typeface="Times New Roman"/>
              </a:rPr>
              <a:t>L9 </a:t>
            </a:r>
            <a:r>
              <a:rPr lang="en-US" sz="1400" spc="-5" dirty="0">
                <a:latin typeface="Times New Roman"/>
                <a:cs typeface="Times New Roman"/>
              </a:rPr>
              <a:t>orthogonal </a:t>
            </a:r>
            <a:r>
              <a:rPr lang="en-US" sz="1400" dirty="0">
                <a:latin typeface="Times New Roman"/>
                <a:cs typeface="Times New Roman"/>
              </a:rPr>
              <a:t>array in the following</a:t>
            </a:r>
            <a:r>
              <a:rPr lang="en-US" sz="1400" spc="15" dirty="0">
                <a:latin typeface="Times New Roman"/>
                <a:cs typeface="Times New Roman"/>
              </a:rPr>
              <a:t> </a:t>
            </a:r>
            <a:r>
              <a:rPr lang="en-US" sz="1400" dirty="0">
                <a:latin typeface="Times New Roman"/>
                <a:cs typeface="Times New Roman"/>
              </a:rPr>
              <a:t>manner:</a:t>
            </a:r>
          </a:p>
          <a:p>
            <a:pPr marL="12700" marR="6985" indent="456565" algn="just">
              <a:lnSpc>
                <a:spcPct val="103299"/>
              </a:lnSpc>
              <a:spcBef>
                <a:spcPts val="805"/>
              </a:spcBef>
            </a:pPr>
            <a:r>
              <a:rPr lang="en-US" sz="1400" b="1" spc="-5" dirty="0">
                <a:latin typeface="Times New Roman"/>
                <a:cs typeface="Times New Roman"/>
              </a:rPr>
              <a:t>Detect</a:t>
            </a:r>
            <a:r>
              <a:rPr lang="en-US" sz="1400" b="1" spc="-50" dirty="0">
                <a:latin typeface="Times New Roman"/>
                <a:cs typeface="Times New Roman"/>
              </a:rPr>
              <a:t> </a:t>
            </a:r>
            <a:r>
              <a:rPr lang="en-US" sz="1400" b="1" spc="-5" dirty="0">
                <a:latin typeface="Times New Roman"/>
                <a:cs typeface="Times New Roman"/>
              </a:rPr>
              <a:t>and</a:t>
            </a:r>
            <a:r>
              <a:rPr lang="en-US" sz="1400" b="1" spc="-40" dirty="0">
                <a:latin typeface="Times New Roman"/>
                <a:cs typeface="Times New Roman"/>
              </a:rPr>
              <a:t> </a:t>
            </a:r>
            <a:r>
              <a:rPr lang="en-US" sz="1400" b="1" dirty="0">
                <a:latin typeface="Times New Roman"/>
                <a:cs typeface="Times New Roman"/>
              </a:rPr>
              <a:t>isolate</a:t>
            </a:r>
            <a:r>
              <a:rPr lang="en-US" sz="1400" b="1" spc="-55" dirty="0">
                <a:latin typeface="Times New Roman"/>
                <a:cs typeface="Times New Roman"/>
              </a:rPr>
              <a:t> </a:t>
            </a:r>
            <a:r>
              <a:rPr lang="en-US" sz="1400" b="1" dirty="0">
                <a:latin typeface="Times New Roman"/>
                <a:cs typeface="Times New Roman"/>
              </a:rPr>
              <a:t>all</a:t>
            </a:r>
            <a:r>
              <a:rPr lang="en-US" sz="1400" b="1" spc="-55" dirty="0">
                <a:latin typeface="Times New Roman"/>
                <a:cs typeface="Times New Roman"/>
              </a:rPr>
              <a:t> </a:t>
            </a:r>
            <a:r>
              <a:rPr lang="en-US" sz="1400" b="1" spc="-5" dirty="0">
                <a:latin typeface="Times New Roman"/>
                <a:cs typeface="Times New Roman"/>
              </a:rPr>
              <a:t>single</a:t>
            </a:r>
            <a:r>
              <a:rPr lang="en-US" sz="1400" b="1" spc="-50" dirty="0">
                <a:latin typeface="Times New Roman"/>
                <a:cs typeface="Times New Roman"/>
              </a:rPr>
              <a:t> </a:t>
            </a:r>
            <a:r>
              <a:rPr lang="en-US" sz="1400" b="1" spc="-5" dirty="0">
                <a:latin typeface="Times New Roman"/>
                <a:cs typeface="Times New Roman"/>
              </a:rPr>
              <a:t>mode</a:t>
            </a:r>
            <a:r>
              <a:rPr lang="en-US" sz="1400" b="1" spc="-50" dirty="0">
                <a:latin typeface="Times New Roman"/>
                <a:cs typeface="Times New Roman"/>
              </a:rPr>
              <a:t> </a:t>
            </a:r>
            <a:r>
              <a:rPr lang="en-US" sz="1400" b="1" dirty="0">
                <a:latin typeface="Times New Roman"/>
                <a:cs typeface="Times New Roman"/>
              </a:rPr>
              <a:t>faults</a:t>
            </a:r>
            <a:r>
              <a:rPr lang="en-US" sz="1400" dirty="0">
                <a:latin typeface="Times New Roman"/>
                <a:cs typeface="Times New Roman"/>
              </a:rPr>
              <a:t>.</a:t>
            </a:r>
            <a:r>
              <a:rPr lang="en-US" sz="1400" spc="-45" dirty="0">
                <a:latin typeface="Times New Roman"/>
                <a:cs typeface="Times New Roman"/>
              </a:rPr>
              <a:t> </a:t>
            </a:r>
            <a:r>
              <a:rPr lang="en-US" sz="1400" spc="-5" dirty="0">
                <a:latin typeface="Times New Roman"/>
                <a:cs typeface="Times New Roman"/>
              </a:rPr>
              <a:t>A</a:t>
            </a:r>
            <a:r>
              <a:rPr lang="en-US" sz="1400" spc="-45" dirty="0">
                <a:latin typeface="Times New Roman"/>
                <a:cs typeface="Times New Roman"/>
              </a:rPr>
              <a:t> </a:t>
            </a:r>
            <a:r>
              <a:rPr lang="en-US" sz="1400" spc="-5" dirty="0">
                <a:latin typeface="Times New Roman"/>
                <a:cs typeface="Times New Roman"/>
              </a:rPr>
              <a:t>single</a:t>
            </a:r>
            <a:r>
              <a:rPr lang="en-US" sz="1400" spc="-50" dirty="0">
                <a:latin typeface="Times New Roman"/>
                <a:cs typeface="Times New Roman"/>
              </a:rPr>
              <a:t> </a:t>
            </a:r>
            <a:r>
              <a:rPr lang="en-US" sz="1400" dirty="0">
                <a:latin typeface="Times New Roman"/>
                <a:cs typeface="Times New Roman"/>
              </a:rPr>
              <a:t>mode</a:t>
            </a:r>
            <a:r>
              <a:rPr lang="en-US" sz="1400" spc="-50" dirty="0">
                <a:latin typeface="Times New Roman"/>
                <a:cs typeface="Times New Roman"/>
              </a:rPr>
              <a:t> </a:t>
            </a:r>
            <a:r>
              <a:rPr lang="en-US" sz="1400" spc="-5" dirty="0">
                <a:latin typeface="Times New Roman"/>
                <a:cs typeface="Times New Roman"/>
              </a:rPr>
              <a:t>fault</a:t>
            </a:r>
            <a:r>
              <a:rPr lang="en-US" sz="1400" spc="-40" dirty="0">
                <a:latin typeface="Times New Roman"/>
                <a:cs typeface="Times New Roman"/>
              </a:rPr>
              <a:t> </a:t>
            </a:r>
            <a:r>
              <a:rPr lang="en-US" sz="1400" spc="-5" dirty="0">
                <a:latin typeface="Times New Roman"/>
                <a:cs typeface="Times New Roman"/>
              </a:rPr>
              <a:t>is</a:t>
            </a:r>
            <a:r>
              <a:rPr lang="en-US" sz="1400" spc="-40" dirty="0">
                <a:latin typeface="Times New Roman"/>
                <a:cs typeface="Times New Roman"/>
              </a:rPr>
              <a:t> </a:t>
            </a:r>
            <a:r>
              <a:rPr lang="en-US" sz="1400" b="1" dirty="0">
                <a:latin typeface="Times New Roman"/>
                <a:cs typeface="Times New Roman"/>
              </a:rPr>
              <a:t>a</a:t>
            </a:r>
            <a:r>
              <a:rPr lang="en-US" sz="1400" b="1" spc="-60" dirty="0">
                <a:latin typeface="Times New Roman"/>
                <a:cs typeface="Times New Roman"/>
              </a:rPr>
              <a:t> </a:t>
            </a:r>
            <a:r>
              <a:rPr lang="en-US" sz="1400" b="1" spc="-5" dirty="0">
                <a:latin typeface="Times New Roman"/>
                <a:cs typeface="Times New Roman"/>
              </a:rPr>
              <a:t>consistent</a:t>
            </a:r>
            <a:r>
              <a:rPr lang="en-US" sz="1400" b="1" spc="-55" dirty="0">
                <a:latin typeface="Times New Roman"/>
                <a:cs typeface="Times New Roman"/>
              </a:rPr>
              <a:t> </a:t>
            </a:r>
            <a:r>
              <a:rPr lang="en-US" sz="1400" b="1" spc="-5" dirty="0">
                <a:latin typeface="Times New Roman"/>
                <a:cs typeface="Times New Roman"/>
              </a:rPr>
              <a:t>problem</a:t>
            </a:r>
            <a:r>
              <a:rPr lang="en-US" sz="1400" b="1" spc="-40" dirty="0">
                <a:latin typeface="Times New Roman"/>
                <a:cs typeface="Times New Roman"/>
              </a:rPr>
              <a:t> </a:t>
            </a:r>
            <a:r>
              <a:rPr lang="en-US" sz="1400" b="1" dirty="0">
                <a:latin typeface="Times New Roman"/>
                <a:cs typeface="Times New Roman"/>
              </a:rPr>
              <a:t>with  any </a:t>
            </a:r>
            <a:r>
              <a:rPr lang="en-US" sz="1400" b="1" spc="-5" dirty="0">
                <a:latin typeface="Times New Roman"/>
                <a:cs typeface="Times New Roman"/>
              </a:rPr>
              <a:t>level </a:t>
            </a:r>
            <a:r>
              <a:rPr lang="en-US" sz="1400" b="1" dirty="0">
                <a:latin typeface="Times New Roman"/>
                <a:cs typeface="Times New Roman"/>
              </a:rPr>
              <a:t>of </a:t>
            </a:r>
            <a:r>
              <a:rPr lang="en-US" sz="1400" b="1" dirty="0" smtClean="0">
                <a:latin typeface="Times New Roman"/>
                <a:cs typeface="Times New Roman"/>
              </a:rPr>
              <a:t>any </a:t>
            </a:r>
            <a:r>
              <a:rPr lang="en-US" sz="1400" b="1" spc="-5" dirty="0">
                <a:latin typeface="Times New Roman"/>
                <a:cs typeface="Times New Roman"/>
              </a:rPr>
              <a:t>single parameter. </a:t>
            </a:r>
            <a:r>
              <a:rPr lang="en-US" sz="1400" spc="-5" dirty="0">
                <a:latin typeface="Times New Roman"/>
                <a:cs typeface="Times New Roman"/>
              </a:rPr>
              <a:t>For example, </a:t>
            </a:r>
            <a:r>
              <a:rPr lang="en-US" sz="1400" dirty="0">
                <a:latin typeface="Times New Roman"/>
                <a:cs typeface="Times New Roman"/>
              </a:rPr>
              <a:t>if </a:t>
            </a:r>
            <a:r>
              <a:rPr lang="en-US" sz="1400" spc="-5" dirty="0">
                <a:latin typeface="Times New Roman"/>
                <a:cs typeface="Times New Roman"/>
              </a:rPr>
              <a:t>all </a:t>
            </a:r>
            <a:r>
              <a:rPr lang="en-US" sz="1400" dirty="0">
                <a:latin typeface="Times New Roman"/>
                <a:cs typeface="Times New Roman"/>
              </a:rPr>
              <a:t>test </a:t>
            </a:r>
            <a:r>
              <a:rPr lang="en-US" sz="1400" spc="-5" dirty="0">
                <a:latin typeface="Times New Roman"/>
                <a:cs typeface="Times New Roman"/>
              </a:rPr>
              <a:t>cases </a:t>
            </a:r>
            <a:r>
              <a:rPr lang="en-US" sz="1400" spc="5" dirty="0">
                <a:latin typeface="Times New Roman"/>
                <a:cs typeface="Times New Roman"/>
              </a:rPr>
              <a:t>of </a:t>
            </a:r>
            <a:r>
              <a:rPr lang="en-US" sz="1400" b="1" dirty="0">
                <a:latin typeface="Times New Roman"/>
                <a:cs typeface="Times New Roman"/>
              </a:rPr>
              <a:t>factor </a:t>
            </a:r>
            <a:r>
              <a:rPr lang="en-US" sz="1400" b="1" spc="-5" dirty="0">
                <a:latin typeface="Times New Roman"/>
                <a:cs typeface="Times New Roman"/>
              </a:rPr>
              <a:t>P1 </a:t>
            </a:r>
            <a:r>
              <a:rPr lang="en-US" sz="1400" b="1" spc="-5" dirty="0" smtClean="0">
                <a:latin typeface="Times New Roman"/>
                <a:cs typeface="Times New Roman"/>
              </a:rPr>
              <a:t>= </a:t>
            </a:r>
            <a:r>
              <a:rPr lang="en-US" sz="1400" b="1" dirty="0" smtClean="0">
                <a:latin typeface="Times New Roman"/>
                <a:cs typeface="Times New Roman"/>
              </a:rPr>
              <a:t>1 </a:t>
            </a:r>
            <a:r>
              <a:rPr lang="en-US" sz="1400" b="1" dirty="0">
                <a:latin typeface="Times New Roman"/>
                <a:cs typeface="Times New Roman"/>
              </a:rPr>
              <a:t>cause </a:t>
            </a:r>
            <a:r>
              <a:rPr lang="en-US" sz="1400" b="1" spc="-5" dirty="0">
                <a:latin typeface="Times New Roman"/>
                <a:cs typeface="Times New Roman"/>
              </a:rPr>
              <a:t>an error  </a:t>
            </a:r>
            <a:r>
              <a:rPr lang="en-US" sz="1400" spc="-5" dirty="0">
                <a:latin typeface="Times New Roman"/>
                <a:cs typeface="Times New Roman"/>
              </a:rPr>
              <a:t>condition, </a:t>
            </a:r>
            <a:r>
              <a:rPr lang="en-US" sz="1400" dirty="0">
                <a:latin typeface="Times New Roman"/>
                <a:cs typeface="Times New Roman"/>
              </a:rPr>
              <a:t>it </a:t>
            </a:r>
            <a:r>
              <a:rPr lang="en-US" sz="1400" spc="-5" dirty="0">
                <a:latin typeface="Times New Roman"/>
                <a:cs typeface="Times New Roman"/>
              </a:rPr>
              <a:t>is </a:t>
            </a:r>
            <a:r>
              <a:rPr lang="en-US" sz="1400" dirty="0">
                <a:latin typeface="Times New Roman"/>
                <a:cs typeface="Times New Roman"/>
              </a:rPr>
              <a:t>a </a:t>
            </a:r>
            <a:r>
              <a:rPr lang="en-US" sz="1400" spc="-5" dirty="0">
                <a:latin typeface="Times New Roman"/>
                <a:cs typeface="Times New Roman"/>
              </a:rPr>
              <a:t>single </a:t>
            </a:r>
            <a:r>
              <a:rPr lang="en-US" sz="1400" dirty="0">
                <a:latin typeface="Times New Roman"/>
                <a:cs typeface="Times New Roman"/>
              </a:rPr>
              <a:t>mode </a:t>
            </a:r>
            <a:r>
              <a:rPr lang="en-US" sz="1400" spc="-5" dirty="0">
                <a:latin typeface="Times New Roman"/>
                <a:cs typeface="Times New Roman"/>
              </a:rPr>
              <a:t>failure. </a:t>
            </a:r>
            <a:r>
              <a:rPr lang="en-US" sz="1400" spc="-10" dirty="0">
                <a:latin typeface="Times New Roman"/>
                <a:cs typeface="Times New Roman"/>
              </a:rPr>
              <a:t>In </a:t>
            </a:r>
            <a:r>
              <a:rPr lang="en-US" sz="1400" dirty="0">
                <a:latin typeface="Times New Roman"/>
                <a:cs typeface="Times New Roman"/>
              </a:rPr>
              <a:t>this example </a:t>
            </a:r>
            <a:r>
              <a:rPr lang="en-US" sz="1400" spc="-5" dirty="0">
                <a:latin typeface="Times New Roman"/>
                <a:cs typeface="Times New Roman"/>
              </a:rPr>
              <a:t>tests </a:t>
            </a:r>
            <a:r>
              <a:rPr lang="en-US" sz="1400" b="1" dirty="0">
                <a:latin typeface="Times New Roman"/>
                <a:cs typeface="Times New Roman"/>
              </a:rPr>
              <a:t>1, 2 </a:t>
            </a:r>
            <a:r>
              <a:rPr lang="en-US" sz="1400" b="1" spc="-5" dirty="0">
                <a:latin typeface="Times New Roman"/>
                <a:cs typeface="Times New Roman"/>
              </a:rPr>
              <a:t>and </a:t>
            </a:r>
            <a:r>
              <a:rPr lang="en-US" sz="1400" b="1" dirty="0">
                <a:latin typeface="Times New Roman"/>
                <a:cs typeface="Times New Roman"/>
              </a:rPr>
              <a:t>3 [ </a:t>
            </a:r>
            <a:r>
              <a:rPr lang="en-US" sz="1400" b="1" spc="-5" dirty="0">
                <a:latin typeface="Times New Roman"/>
                <a:cs typeface="Times New Roman"/>
              </a:rPr>
              <a:t>Figure </a:t>
            </a:r>
            <a:r>
              <a:rPr lang="en-US" sz="1400" b="1" dirty="0">
                <a:latin typeface="Times New Roman"/>
                <a:cs typeface="Times New Roman"/>
              </a:rPr>
              <a:t>23.10 ] </a:t>
            </a:r>
            <a:r>
              <a:rPr lang="en-US" sz="1400" b="1" spc="-5" dirty="0">
                <a:latin typeface="Times New Roman"/>
                <a:cs typeface="Times New Roman"/>
              </a:rPr>
              <a:t>will show  errors.</a:t>
            </a:r>
            <a:r>
              <a:rPr lang="en-US" sz="1400" spc="-5" dirty="0">
                <a:latin typeface="Times New Roman"/>
                <a:cs typeface="Times New Roman"/>
              </a:rPr>
              <a:t> </a:t>
            </a:r>
            <a:r>
              <a:rPr lang="en-US" sz="1400" spc="5" dirty="0">
                <a:latin typeface="Times New Roman"/>
                <a:cs typeface="Times New Roman"/>
              </a:rPr>
              <a:t>By </a:t>
            </a:r>
            <a:r>
              <a:rPr lang="en-US" sz="1400" spc="-5" dirty="0">
                <a:latin typeface="Times New Roman"/>
                <a:cs typeface="Times New Roman"/>
              </a:rPr>
              <a:t>analyzing </a:t>
            </a:r>
            <a:r>
              <a:rPr lang="en-US" sz="1400" dirty="0">
                <a:latin typeface="Times New Roman"/>
                <a:cs typeface="Times New Roman"/>
              </a:rPr>
              <a:t>the </a:t>
            </a:r>
            <a:r>
              <a:rPr lang="en-US" sz="1400" spc="-5" dirty="0">
                <a:latin typeface="Times New Roman"/>
                <a:cs typeface="Times New Roman"/>
              </a:rPr>
              <a:t>information about which tests show errors, </a:t>
            </a:r>
            <a:r>
              <a:rPr lang="en-US" sz="1400" dirty="0">
                <a:latin typeface="Times New Roman"/>
                <a:cs typeface="Times New Roman"/>
              </a:rPr>
              <a:t>one can identify </a:t>
            </a:r>
            <a:r>
              <a:rPr lang="en-US" sz="1400" spc="-5" dirty="0">
                <a:latin typeface="Times New Roman"/>
                <a:cs typeface="Times New Roman"/>
              </a:rPr>
              <a:t>which  parameter values </a:t>
            </a:r>
            <a:r>
              <a:rPr lang="en-US" sz="1400" dirty="0">
                <a:latin typeface="Times New Roman"/>
                <a:cs typeface="Times New Roman"/>
              </a:rPr>
              <a:t>cause the </a:t>
            </a:r>
            <a:r>
              <a:rPr lang="en-US" sz="1400" spc="-5" dirty="0">
                <a:latin typeface="Times New Roman"/>
                <a:cs typeface="Times New Roman"/>
              </a:rPr>
              <a:t>fault. </a:t>
            </a:r>
            <a:r>
              <a:rPr lang="en-US" sz="1400" spc="-10" dirty="0">
                <a:latin typeface="Times New Roman"/>
                <a:cs typeface="Times New Roman"/>
              </a:rPr>
              <a:t>In </a:t>
            </a:r>
            <a:r>
              <a:rPr lang="en-US" sz="1400" dirty="0">
                <a:latin typeface="Times New Roman"/>
                <a:cs typeface="Times New Roman"/>
              </a:rPr>
              <a:t>this </a:t>
            </a:r>
            <a:r>
              <a:rPr lang="en-US" sz="1400" spc="-5" dirty="0">
                <a:latin typeface="Times New Roman"/>
                <a:cs typeface="Times New Roman"/>
              </a:rPr>
              <a:t>example, </a:t>
            </a:r>
            <a:r>
              <a:rPr lang="en-US" sz="1400" spc="5" dirty="0">
                <a:latin typeface="Times New Roman"/>
                <a:cs typeface="Times New Roman"/>
              </a:rPr>
              <a:t>by </a:t>
            </a:r>
            <a:r>
              <a:rPr lang="en-US" sz="1400" dirty="0">
                <a:latin typeface="Times New Roman"/>
                <a:cs typeface="Times New Roman"/>
              </a:rPr>
              <a:t>noting that </a:t>
            </a:r>
            <a:r>
              <a:rPr lang="en-US" sz="1400" spc="-5" dirty="0">
                <a:latin typeface="Times New Roman"/>
                <a:cs typeface="Times New Roman"/>
              </a:rPr>
              <a:t>tests </a:t>
            </a:r>
            <a:r>
              <a:rPr lang="en-US" sz="1400" dirty="0">
                <a:latin typeface="Times New Roman"/>
                <a:cs typeface="Times New Roman"/>
              </a:rPr>
              <a:t>1, 2, </a:t>
            </a:r>
            <a:r>
              <a:rPr lang="en-US" sz="1400" spc="-5" dirty="0">
                <a:latin typeface="Times New Roman"/>
                <a:cs typeface="Times New Roman"/>
              </a:rPr>
              <a:t>and </a:t>
            </a:r>
            <a:r>
              <a:rPr lang="en-US" sz="1400" dirty="0">
                <a:latin typeface="Times New Roman"/>
                <a:cs typeface="Times New Roman"/>
              </a:rPr>
              <a:t>3 </a:t>
            </a:r>
            <a:r>
              <a:rPr lang="en-US" sz="1400" spc="5" dirty="0">
                <a:latin typeface="Times New Roman"/>
                <a:cs typeface="Times New Roman"/>
              </a:rPr>
              <a:t>cause </a:t>
            </a:r>
            <a:r>
              <a:rPr lang="en-US" sz="1400" spc="-5" dirty="0">
                <a:latin typeface="Times New Roman"/>
                <a:cs typeface="Times New Roman"/>
              </a:rPr>
              <a:t>an error,  </a:t>
            </a:r>
            <a:r>
              <a:rPr lang="en-US" sz="1400" dirty="0">
                <a:latin typeface="Times New Roman"/>
                <a:cs typeface="Times New Roman"/>
              </a:rPr>
              <a:t>one can isolate </a:t>
            </a:r>
            <a:r>
              <a:rPr lang="en-US" sz="1400" spc="-5" dirty="0">
                <a:latin typeface="Times New Roman"/>
                <a:cs typeface="Times New Roman"/>
              </a:rPr>
              <a:t>[logical processing associated with “send </a:t>
            </a:r>
            <a:r>
              <a:rPr lang="en-US" sz="1400" dirty="0">
                <a:latin typeface="Times New Roman"/>
                <a:cs typeface="Times New Roman"/>
              </a:rPr>
              <a:t>it now” (P1 = 1)] </a:t>
            </a:r>
            <a:r>
              <a:rPr lang="en-US" sz="1400" spc="-5" dirty="0">
                <a:latin typeface="Times New Roman"/>
                <a:cs typeface="Times New Roman"/>
              </a:rPr>
              <a:t>as </a:t>
            </a:r>
            <a:r>
              <a:rPr lang="en-US" sz="1400" dirty="0">
                <a:latin typeface="Times New Roman"/>
                <a:cs typeface="Times New Roman"/>
              </a:rPr>
              <a:t>the </a:t>
            </a:r>
            <a:r>
              <a:rPr lang="en-US" sz="1400" spc="-5" dirty="0">
                <a:latin typeface="Times New Roman"/>
                <a:cs typeface="Times New Roman"/>
              </a:rPr>
              <a:t>source </a:t>
            </a:r>
            <a:r>
              <a:rPr lang="en-US" sz="1400" dirty="0">
                <a:latin typeface="Times New Roman"/>
                <a:cs typeface="Times New Roman"/>
              </a:rPr>
              <a:t>of the  </a:t>
            </a:r>
            <a:r>
              <a:rPr lang="en-US" sz="1400" spc="-5" dirty="0">
                <a:latin typeface="Times New Roman"/>
                <a:cs typeface="Times New Roman"/>
              </a:rPr>
              <a:t>error. </a:t>
            </a:r>
            <a:r>
              <a:rPr lang="en-US" sz="1400" dirty="0">
                <a:latin typeface="Times New Roman"/>
                <a:cs typeface="Times New Roman"/>
              </a:rPr>
              <a:t>Such </a:t>
            </a:r>
            <a:r>
              <a:rPr lang="en-US" sz="1400" spc="-5" dirty="0">
                <a:latin typeface="Times New Roman"/>
                <a:cs typeface="Times New Roman"/>
              </a:rPr>
              <a:t>an isolation </a:t>
            </a:r>
            <a:r>
              <a:rPr lang="en-US" sz="1400" dirty="0">
                <a:latin typeface="Times New Roman"/>
                <a:cs typeface="Times New Roman"/>
              </a:rPr>
              <a:t>of </a:t>
            </a:r>
            <a:r>
              <a:rPr lang="en-US" sz="1400" spc="-5" dirty="0">
                <a:latin typeface="Times New Roman"/>
                <a:cs typeface="Times New Roman"/>
              </a:rPr>
              <a:t>fault is important </a:t>
            </a:r>
            <a:r>
              <a:rPr lang="en-US" sz="1400" dirty="0">
                <a:latin typeface="Times New Roman"/>
                <a:cs typeface="Times New Roman"/>
              </a:rPr>
              <a:t>to fix the</a:t>
            </a:r>
            <a:r>
              <a:rPr lang="en-US" sz="1400" spc="30" dirty="0">
                <a:latin typeface="Times New Roman"/>
                <a:cs typeface="Times New Roman"/>
              </a:rPr>
              <a:t> </a:t>
            </a:r>
            <a:r>
              <a:rPr lang="en-US" sz="1400" spc="-5" dirty="0">
                <a:latin typeface="Times New Roman"/>
                <a:cs typeface="Times New Roman"/>
              </a:rPr>
              <a:t>fault.</a:t>
            </a:r>
            <a:endParaRPr lang="en-US" sz="1400" dirty="0">
              <a:latin typeface="Times New Roman"/>
              <a:cs typeface="Times New Roman"/>
            </a:endParaRPr>
          </a:p>
          <a:p>
            <a:pPr marL="12700" marR="8255" indent="456565" algn="just">
              <a:lnSpc>
                <a:spcPct val="103000"/>
              </a:lnSpc>
              <a:spcBef>
                <a:spcPts val="819"/>
              </a:spcBef>
            </a:pPr>
            <a:r>
              <a:rPr lang="en-US" sz="1400" b="1" spc="-5" dirty="0">
                <a:latin typeface="Times New Roman"/>
                <a:cs typeface="Times New Roman"/>
              </a:rPr>
              <a:t>Detect</a:t>
            </a:r>
            <a:r>
              <a:rPr lang="en-US" sz="1400" b="1" spc="-30" dirty="0">
                <a:latin typeface="Times New Roman"/>
                <a:cs typeface="Times New Roman"/>
              </a:rPr>
              <a:t> </a:t>
            </a:r>
            <a:r>
              <a:rPr lang="en-US" sz="1400" b="1" dirty="0">
                <a:latin typeface="Times New Roman"/>
                <a:cs typeface="Times New Roman"/>
              </a:rPr>
              <a:t>all</a:t>
            </a:r>
            <a:r>
              <a:rPr lang="en-US" sz="1400" b="1" spc="-20" dirty="0">
                <a:latin typeface="Times New Roman"/>
                <a:cs typeface="Times New Roman"/>
              </a:rPr>
              <a:t> </a:t>
            </a:r>
            <a:r>
              <a:rPr lang="en-US" sz="1400" b="1" spc="-5" dirty="0">
                <a:latin typeface="Times New Roman"/>
                <a:cs typeface="Times New Roman"/>
              </a:rPr>
              <a:t>double</a:t>
            </a:r>
            <a:r>
              <a:rPr lang="en-US" sz="1400" b="1" spc="-25" dirty="0">
                <a:latin typeface="Times New Roman"/>
                <a:cs typeface="Times New Roman"/>
              </a:rPr>
              <a:t> </a:t>
            </a:r>
            <a:r>
              <a:rPr lang="en-US" sz="1400" b="1" spc="-5" dirty="0">
                <a:latin typeface="Times New Roman"/>
                <a:cs typeface="Times New Roman"/>
              </a:rPr>
              <a:t>mode</a:t>
            </a:r>
            <a:r>
              <a:rPr lang="en-US" sz="1400" b="1" spc="-25" dirty="0">
                <a:latin typeface="Times New Roman"/>
                <a:cs typeface="Times New Roman"/>
              </a:rPr>
              <a:t> </a:t>
            </a:r>
            <a:r>
              <a:rPr lang="en-US" sz="1400" b="1" dirty="0">
                <a:latin typeface="Times New Roman"/>
                <a:cs typeface="Times New Roman"/>
              </a:rPr>
              <a:t>faults.</a:t>
            </a:r>
            <a:r>
              <a:rPr lang="en-US" sz="1400" b="1" spc="-10" dirty="0">
                <a:latin typeface="Times New Roman"/>
                <a:cs typeface="Times New Roman"/>
              </a:rPr>
              <a:t> </a:t>
            </a:r>
            <a:r>
              <a:rPr lang="en-US" sz="1400" spc="-15" dirty="0">
                <a:latin typeface="Times New Roman"/>
                <a:cs typeface="Times New Roman"/>
              </a:rPr>
              <a:t>If</a:t>
            </a:r>
            <a:r>
              <a:rPr lang="en-US" sz="1400" spc="-30" dirty="0">
                <a:latin typeface="Times New Roman"/>
                <a:cs typeface="Times New Roman"/>
              </a:rPr>
              <a:t> </a:t>
            </a:r>
            <a:r>
              <a:rPr lang="en-US" sz="1400" dirty="0">
                <a:latin typeface="Times New Roman"/>
                <a:cs typeface="Times New Roman"/>
              </a:rPr>
              <a:t>there</a:t>
            </a:r>
            <a:r>
              <a:rPr lang="en-US" sz="1400" spc="-30" dirty="0">
                <a:latin typeface="Times New Roman"/>
                <a:cs typeface="Times New Roman"/>
              </a:rPr>
              <a:t> </a:t>
            </a:r>
            <a:r>
              <a:rPr lang="en-US" sz="1400" dirty="0">
                <a:latin typeface="Times New Roman"/>
                <a:cs typeface="Times New Roman"/>
              </a:rPr>
              <a:t>exists</a:t>
            </a:r>
            <a:r>
              <a:rPr lang="en-US" sz="1400" spc="-20" dirty="0">
                <a:latin typeface="Times New Roman"/>
                <a:cs typeface="Times New Roman"/>
              </a:rPr>
              <a:t> </a:t>
            </a:r>
            <a:r>
              <a:rPr lang="en-US" sz="1400" dirty="0">
                <a:latin typeface="Times New Roman"/>
                <a:cs typeface="Times New Roman"/>
              </a:rPr>
              <a:t>a</a:t>
            </a:r>
            <a:r>
              <a:rPr lang="en-US" sz="1400" spc="-25" dirty="0">
                <a:latin typeface="Times New Roman"/>
                <a:cs typeface="Times New Roman"/>
              </a:rPr>
              <a:t> </a:t>
            </a:r>
            <a:r>
              <a:rPr lang="en-US" sz="1400" spc="-5" dirty="0">
                <a:latin typeface="Times New Roman"/>
                <a:cs typeface="Times New Roman"/>
              </a:rPr>
              <a:t>consistent</a:t>
            </a:r>
            <a:r>
              <a:rPr lang="en-US" sz="1400" spc="-25" dirty="0">
                <a:latin typeface="Times New Roman"/>
                <a:cs typeface="Times New Roman"/>
              </a:rPr>
              <a:t> </a:t>
            </a:r>
            <a:r>
              <a:rPr lang="en-US" sz="1400" spc="-5" dirty="0">
                <a:latin typeface="Times New Roman"/>
                <a:cs typeface="Times New Roman"/>
              </a:rPr>
              <a:t>problem</a:t>
            </a:r>
            <a:r>
              <a:rPr lang="en-US" sz="1400" spc="-20" dirty="0">
                <a:latin typeface="Times New Roman"/>
                <a:cs typeface="Times New Roman"/>
              </a:rPr>
              <a:t> </a:t>
            </a:r>
            <a:r>
              <a:rPr lang="en-US" sz="1400" spc="-5" dirty="0">
                <a:latin typeface="Times New Roman"/>
                <a:cs typeface="Times New Roman"/>
              </a:rPr>
              <a:t>when</a:t>
            </a:r>
            <a:r>
              <a:rPr lang="en-US" sz="1400" spc="-20" dirty="0">
                <a:latin typeface="Times New Roman"/>
                <a:cs typeface="Times New Roman"/>
              </a:rPr>
              <a:t> </a:t>
            </a:r>
            <a:r>
              <a:rPr lang="en-US" sz="1400" dirty="0">
                <a:latin typeface="Times New Roman"/>
                <a:cs typeface="Times New Roman"/>
              </a:rPr>
              <a:t>specific</a:t>
            </a:r>
            <a:r>
              <a:rPr lang="en-US" sz="1400" spc="-25" dirty="0">
                <a:latin typeface="Times New Roman"/>
                <a:cs typeface="Times New Roman"/>
              </a:rPr>
              <a:t> </a:t>
            </a:r>
            <a:r>
              <a:rPr lang="en-US" sz="1400" spc="-5" dirty="0">
                <a:latin typeface="Times New Roman"/>
                <a:cs typeface="Times New Roman"/>
              </a:rPr>
              <a:t>levels</a:t>
            </a:r>
            <a:r>
              <a:rPr lang="en-US" sz="1400" spc="-20" dirty="0">
                <a:latin typeface="Times New Roman"/>
                <a:cs typeface="Times New Roman"/>
              </a:rPr>
              <a:t> </a:t>
            </a:r>
            <a:r>
              <a:rPr lang="en-US" sz="1400" spc="5" dirty="0">
                <a:latin typeface="Times New Roman"/>
                <a:cs typeface="Times New Roman"/>
              </a:rPr>
              <a:t>of  </a:t>
            </a:r>
            <a:r>
              <a:rPr lang="en-US" sz="1400" spc="-5" dirty="0">
                <a:latin typeface="Times New Roman"/>
                <a:cs typeface="Times New Roman"/>
              </a:rPr>
              <a:t>two parameters </a:t>
            </a:r>
            <a:r>
              <a:rPr lang="en-US" sz="1400" dirty="0">
                <a:latin typeface="Times New Roman"/>
                <a:cs typeface="Times New Roman"/>
              </a:rPr>
              <a:t>occur </a:t>
            </a:r>
            <a:r>
              <a:rPr lang="en-US" sz="1400" spc="-5" dirty="0">
                <a:latin typeface="Times New Roman"/>
                <a:cs typeface="Times New Roman"/>
              </a:rPr>
              <a:t>together, </a:t>
            </a:r>
            <a:r>
              <a:rPr lang="en-US" sz="1400" dirty="0">
                <a:latin typeface="Times New Roman"/>
                <a:cs typeface="Times New Roman"/>
              </a:rPr>
              <a:t>it </a:t>
            </a:r>
            <a:r>
              <a:rPr lang="en-US" sz="1400" spc="-5" dirty="0">
                <a:latin typeface="Times New Roman"/>
                <a:cs typeface="Times New Roman"/>
              </a:rPr>
              <a:t>is called </a:t>
            </a:r>
            <a:r>
              <a:rPr lang="en-US" sz="1400" dirty="0">
                <a:latin typeface="Times New Roman"/>
                <a:cs typeface="Times New Roman"/>
              </a:rPr>
              <a:t>a double mode </a:t>
            </a:r>
            <a:r>
              <a:rPr lang="en-US" sz="1400" spc="-5" dirty="0">
                <a:latin typeface="Times New Roman"/>
                <a:cs typeface="Times New Roman"/>
              </a:rPr>
              <a:t>fault. Indeed, </a:t>
            </a:r>
            <a:r>
              <a:rPr lang="en-US" sz="1400" dirty="0">
                <a:latin typeface="Times New Roman"/>
                <a:cs typeface="Times New Roman"/>
              </a:rPr>
              <a:t>a double mode fault </a:t>
            </a:r>
            <a:r>
              <a:rPr lang="en-US" sz="1400" spc="-5" dirty="0">
                <a:latin typeface="Times New Roman"/>
                <a:cs typeface="Times New Roman"/>
              </a:rPr>
              <a:t>is an  indication </a:t>
            </a:r>
            <a:r>
              <a:rPr lang="en-US" sz="1400" dirty="0">
                <a:latin typeface="Times New Roman"/>
                <a:cs typeface="Times New Roman"/>
              </a:rPr>
              <a:t>of </a:t>
            </a:r>
            <a:r>
              <a:rPr lang="en-US" sz="1400" spc="-5" dirty="0">
                <a:latin typeface="Times New Roman"/>
                <a:cs typeface="Times New Roman"/>
              </a:rPr>
              <a:t>pair wise </a:t>
            </a:r>
            <a:r>
              <a:rPr lang="en-US" sz="1400" dirty="0">
                <a:latin typeface="Times New Roman"/>
                <a:cs typeface="Times New Roman"/>
              </a:rPr>
              <a:t>incompatibility </a:t>
            </a:r>
            <a:r>
              <a:rPr lang="en-US" sz="1400" spc="5" dirty="0">
                <a:latin typeface="Times New Roman"/>
                <a:cs typeface="Times New Roman"/>
              </a:rPr>
              <a:t>or </a:t>
            </a:r>
            <a:r>
              <a:rPr lang="en-US" sz="1400" spc="-5" dirty="0">
                <a:latin typeface="Times New Roman"/>
                <a:cs typeface="Times New Roman"/>
              </a:rPr>
              <a:t>harmful interactions between two </a:t>
            </a:r>
            <a:r>
              <a:rPr lang="en-US" sz="1400" dirty="0">
                <a:latin typeface="Times New Roman"/>
                <a:cs typeface="Times New Roman"/>
              </a:rPr>
              <a:t>test</a:t>
            </a:r>
            <a:r>
              <a:rPr lang="en-US" sz="1400" spc="75" dirty="0">
                <a:latin typeface="Times New Roman"/>
                <a:cs typeface="Times New Roman"/>
              </a:rPr>
              <a:t> </a:t>
            </a:r>
            <a:r>
              <a:rPr lang="en-US" sz="1400" spc="-5" dirty="0">
                <a:latin typeface="Times New Roman"/>
                <a:cs typeface="Times New Roman"/>
              </a:rPr>
              <a:t>parameters.</a:t>
            </a:r>
            <a:endParaRPr lang="en-US" sz="1400" dirty="0">
              <a:latin typeface="Times New Roman"/>
              <a:cs typeface="Times New Roman"/>
            </a:endParaRPr>
          </a:p>
          <a:p>
            <a:pPr marL="12700" marR="5080" indent="456565" algn="just">
              <a:lnSpc>
                <a:spcPct val="102499"/>
              </a:lnSpc>
              <a:spcBef>
                <a:spcPts val="825"/>
              </a:spcBef>
            </a:pPr>
            <a:r>
              <a:rPr lang="en-US" sz="1400" b="1" spc="-5" dirty="0">
                <a:latin typeface="Times New Roman"/>
                <a:cs typeface="Times New Roman"/>
              </a:rPr>
              <a:t>Multimode </a:t>
            </a:r>
            <a:r>
              <a:rPr lang="en-US" sz="1400" b="1" dirty="0">
                <a:latin typeface="Times New Roman"/>
                <a:cs typeface="Times New Roman"/>
              </a:rPr>
              <a:t>faults</a:t>
            </a:r>
            <a:r>
              <a:rPr lang="en-US" sz="1400" dirty="0">
                <a:latin typeface="Times New Roman"/>
                <a:cs typeface="Times New Roman"/>
              </a:rPr>
              <a:t>. </a:t>
            </a:r>
            <a:r>
              <a:rPr lang="en-US" sz="1400" spc="-5" dirty="0">
                <a:latin typeface="Times New Roman"/>
                <a:cs typeface="Times New Roman"/>
              </a:rPr>
              <a:t>Orthogonal arrays </a:t>
            </a:r>
            <a:r>
              <a:rPr lang="en-US" sz="1400" dirty="0">
                <a:latin typeface="Times New Roman"/>
                <a:cs typeface="Times New Roman"/>
              </a:rPr>
              <a:t>[of the </a:t>
            </a:r>
            <a:r>
              <a:rPr lang="en-US" sz="1400" spc="-5" dirty="0">
                <a:latin typeface="Times New Roman"/>
                <a:cs typeface="Times New Roman"/>
              </a:rPr>
              <a:t>type shown] can assure </a:t>
            </a:r>
            <a:r>
              <a:rPr lang="en-US" sz="1400" dirty="0">
                <a:latin typeface="Times New Roman"/>
                <a:cs typeface="Times New Roman"/>
              </a:rPr>
              <a:t>the </a:t>
            </a:r>
            <a:r>
              <a:rPr lang="en-US" sz="1400" spc="-5" dirty="0">
                <a:latin typeface="Times New Roman"/>
                <a:cs typeface="Times New Roman"/>
              </a:rPr>
              <a:t>detection </a:t>
            </a:r>
            <a:r>
              <a:rPr lang="en-US" sz="1400" dirty="0">
                <a:latin typeface="Times New Roman"/>
                <a:cs typeface="Times New Roman"/>
              </a:rPr>
              <a:t>of only  </a:t>
            </a:r>
            <a:r>
              <a:rPr lang="en-US" sz="1400" spc="-5" dirty="0">
                <a:latin typeface="Times New Roman"/>
                <a:cs typeface="Times New Roman"/>
              </a:rPr>
              <a:t>single and </a:t>
            </a:r>
            <a:r>
              <a:rPr lang="en-US" sz="1400" dirty="0">
                <a:latin typeface="Times New Roman"/>
                <a:cs typeface="Times New Roman"/>
              </a:rPr>
              <a:t>double mode faults. </a:t>
            </a:r>
            <a:r>
              <a:rPr lang="en-US" sz="1400" spc="-5" dirty="0">
                <a:latin typeface="Times New Roman"/>
                <a:cs typeface="Times New Roman"/>
              </a:rPr>
              <a:t>However, </a:t>
            </a:r>
            <a:r>
              <a:rPr lang="en-US" sz="1400" dirty="0">
                <a:latin typeface="Times New Roman"/>
                <a:cs typeface="Times New Roman"/>
              </a:rPr>
              <a:t>many multi-mode </a:t>
            </a:r>
            <a:r>
              <a:rPr lang="en-US" sz="1400" spc="-5" dirty="0">
                <a:latin typeface="Times New Roman"/>
                <a:cs typeface="Times New Roman"/>
              </a:rPr>
              <a:t>faults are also detected </a:t>
            </a:r>
            <a:r>
              <a:rPr lang="en-US" sz="1400" spc="10" dirty="0">
                <a:latin typeface="Times New Roman"/>
                <a:cs typeface="Times New Roman"/>
              </a:rPr>
              <a:t>by </a:t>
            </a:r>
            <a:r>
              <a:rPr lang="en-US" sz="1400" dirty="0">
                <a:latin typeface="Times New Roman"/>
                <a:cs typeface="Times New Roman"/>
              </a:rPr>
              <a:t>these</a:t>
            </a:r>
            <a:r>
              <a:rPr lang="en-US" sz="1400" spc="30" dirty="0">
                <a:latin typeface="Times New Roman"/>
                <a:cs typeface="Times New Roman"/>
              </a:rPr>
              <a:t> </a:t>
            </a:r>
            <a:r>
              <a:rPr lang="en-US" sz="1400" spc="-5" dirty="0">
                <a:latin typeface="Times New Roman"/>
                <a:cs typeface="Times New Roman"/>
              </a:rPr>
              <a:t>tests</a:t>
            </a:r>
            <a:r>
              <a:rPr lang="en-US" sz="1400" spc="-5" dirty="0" smtClean="0">
                <a:latin typeface="Times New Roman"/>
                <a:cs typeface="Times New Roman"/>
              </a:rPr>
              <a:t>.</a:t>
            </a:r>
            <a:endParaRPr lang="en-US" sz="1400" dirty="0">
              <a:latin typeface="Times New Roman"/>
              <a:cs typeface="Times New Roman"/>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5" y="223520"/>
            <a:ext cx="1003935" cy="257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136976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731" y="1788160"/>
            <a:ext cx="6995160" cy="8046720"/>
          </a:xfrm>
        </p:spPr>
        <p:txBody>
          <a:bodyPr>
            <a:normAutofit fontScale="25000" lnSpcReduction="20000"/>
          </a:bodyPr>
          <a:lstStyle/>
          <a:p>
            <a:pPr marL="12700" marR="6350" algn="just">
              <a:lnSpc>
                <a:spcPct val="102200"/>
              </a:lnSpc>
              <a:spcBef>
                <a:spcPts val="855"/>
              </a:spcBef>
              <a:buAutoNum type="arabicPeriod"/>
              <a:tabLst>
                <a:tab pos="165100" algn="l"/>
              </a:tabLst>
            </a:pPr>
            <a:endParaRPr lang="en-US" sz="5600" b="1" spc="-5" dirty="0" smtClean="0">
              <a:latin typeface="Times New Roman"/>
              <a:cs typeface="Times New Roman"/>
            </a:endParaRPr>
          </a:p>
          <a:p>
            <a:pPr marL="12700" marR="8255" algn="just">
              <a:lnSpc>
                <a:spcPct val="102600"/>
              </a:lnSpc>
              <a:spcBef>
                <a:spcPts val="60"/>
              </a:spcBef>
            </a:pPr>
            <a:r>
              <a:rPr lang="en-US" sz="5600" spc="-10" dirty="0">
                <a:latin typeface="Times New Roman"/>
                <a:cs typeface="Times New Roman"/>
              </a:rPr>
              <a:t>In </a:t>
            </a:r>
            <a:r>
              <a:rPr lang="en-US" sz="5600" spc="5" dirty="0">
                <a:latin typeface="Times New Roman"/>
                <a:cs typeface="Times New Roman"/>
              </a:rPr>
              <a:t>many </a:t>
            </a:r>
            <a:r>
              <a:rPr lang="en-US" sz="5600" spc="-5" dirty="0">
                <a:latin typeface="Times New Roman"/>
                <a:cs typeface="Times New Roman"/>
              </a:rPr>
              <a:t>cases, </a:t>
            </a:r>
            <a:r>
              <a:rPr lang="en-US" sz="5600" dirty="0">
                <a:latin typeface="Times New Roman"/>
                <a:cs typeface="Times New Roman"/>
              </a:rPr>
              <a:t>the </a:t>
            </a:r>
            <a:r>
              <a:rPr lang="en-US" sz="5600" spc="-5" dirty="0">
                <a:latin typeface="Times New Roman"/>
                <a:cs typeface="Times New Roman"/>
              </a:rPr>
              <a:t>model-based </a:t>
            </a:r>
            <a:r>
              <a:rPr lang="en-US" sz="5600" dirty="0">
                <a:latin typeface="Times New Roman"/>
                <a:cs typeface="Times New Roman"/>
              </a:rPr>
              <a:t>testing technique </a:t>
            </a:r>
            <a:r>
              <a:rPr lang="en-US" sz="5600" spc="-5" dirty="0">
                <a:latin typeface="Times New Roman"/>
                <a:cs typeface="Times New Roman"/>
              </a:rPr>
              <a:t>uses </a:t>
            </a:r>
            <a:r>
              <a:rPr lang="en-US" sz="5600" dirty="0">
                <a:latin typeface="Times New Roman"/>
                <a:cs typeface="Times New Roman"/>
              </a:rPr>
              <a:t>UML state </a:t>
            </a:r>
            <a:r>
              <a:rPr lang="en-US" sz="5600" spc="-5" dirty="0">
                <a:latin typeface="Times New Roman"/>
                <a:cs typeface="Times New Roman"/>
              </a:rPr>
              <a:t>diagrams, an element </a:t>
            </a:r>
            <a:r>
              <a:rPr lang="en-US" sz="5600" dirty="0">
                <a:latin typeface="Times New Roman"/>
                <a:cs typeface="Times New Roman"/>
              </a:rPr>
              <a:t>of the  </a:t>
            </a:r>
            <a:r>
              <a:rPr lang="en-US" sz="5600" spc="-5" dirty="0">
                <a:latin typeface="Times New Roman"/>
                <a:cs typeface="Times New Roman"/>
              </a:rPr>
              <a:t>behavioral model </a:t>
            </a:r>
            <a:r>
              <a:rPr lang="en-US" sz="5600" dirty="0">
                <a:latin typeface="Times New Roman"/>
                <a:cs typeface="Times New Roman"/>
              </a:rPr>
              <a:t>, </a:t>
            </a:r>
            <a:r>
              <a:rPr lang="en-US" sz="5600" spc="-5" dirty="0">
                <a:latin typeface="Times New Roman"/>
                <a:cs typeface="Times New Roman"/>
              </a:rPr>
              <a:t>as </a:t>
            </a:r>
            <a:r>
              <a:rPr lang="en-US" sz="5600" dirty="0">
                <a:latin typeface="Times New Roman"/>
                <a:cs typeface="Times New Roman"/>
              </a:rPr>
              <a:t>the </a:t>
            </a:r>
            <a:r>
              <a:rPr lang="en-US" sz="5600" spc="-5" dirty="0">
                <a:latin typeface="Times New Roman"/>
                <a:cs typeface="Times New Roman"/>
              </a:rPr>
              <a:t>basis </a:t>
            </a:r>
            <a:r>
              <a:rPr lang="en-US" sz="5600" dirty="0">
                <a:latin typeface="Times New Roman"/>
                <a:cs typeface="Times New Roman"/>
              </a:rPr>
              <a:t>for the </a:t>
            </a:r>
            <a:r>
              <a:rPr lang="en-US" sz="5600" spc="-5" dirty="0">
                <a:latin typeface="Times New Roman"/>
                <a:cs typeface="Times New Roman"/>
              </a:rPr>
              <a:t>design </a:t>
            </a:r>
            <a:r>
              <a:rPr lang="en-US" sz="5600" dirty="0">
                <a:latin typeface="Times New Roman"/>
                <a:cs typeface="Times New Roman"/>
              </a:rPr>
              <a:t>of test</a:t>
            </a:r>
            <a:r>
              <a:rPr lang="en-US" sz="5600" spc="20" dirty="0">
                <a:latin typeface="Times New Roman"/>
                <a:cs typeface="Times New Roman"/>
              </a:rPr>
              <a:t> </a:t>
            </a:r>
            <a:r>
              <a:rPr lang="en-US" sz="5600" spc="-5" dirty="0">
                <a:latin typeface="Times New Roman"/>
                <a:cs typeface="Times New Roman"/>
              </a:rPr>
              <a:t>cases.</a:t>
            </a:r>
            <a:endParaRPr lang="en-US" sz="5600" dirty="0">
              <a:latin typeface="Times New Roman"/>
              <a:cs typeface="Times New Roman"/>
            </a:endParaRPr>
          </a:p>
          <a:p>
            <a:pPr marL="50800" algn="just">
              <a:lnSpc>
                <a:spcPct val="100000"/>
              </a:lnSpc>
              <a:spcBef>
                <a:spcPts val="855"/>
              </a:spcBef>
            </a:pPr>
            <a:r>
              <a:rPr lang="en-US" sz="5600" dirty="0">
                <a:latin typeface="Times New Roman"/>
                <a:cs typeface="Times New Roman"/>
              </a:rPr>
              <a:t>The </a:t>
            </a:r>
            <a:r>
              <a:rPr lang="en-US" sz="5600" spc="-5" dirty="0">
                <a:latin typeface="Times New Roman"/>
                <a:cs typeface="Times New Roman"/>
              </a:rPr>
              <a:t>MBT </a:t>
            </a:r>
            <a:r>
              <a:rPr lang="en-US" sz="5600" dirty="0">
                <a:latin typeface="Times New Roman"/>
                <a:cs typeface="Times New Roman"/>
              </a:rPr>
              <a:t>technique </a:t>
            </a:r>
            <a:r>
              <a:rPr lang="en-US" sz="5600" spc="-5" dirty="0">
                <a:latin typeface="Times New Roman"/>
                <a:cs typeface="Times New Roman"/>
              </a:rPr>
              <a:t>requires </a:t>
            </a:r>
            <a:r>
              <a:rPr lang="en-US" sz="5600" dirty="0">
                <a:latin typeface="Times New Roman"/>
                <a:cs typeface="Times New Roman"/>
              </a:rPr>
              <a:t>five</a:t>
            </a:r>
            <a:r>
              <a:rPr lang="en-US" sz="5600" spc="-10" dirty="0">
                <a:latin typeface="Times New Roman"/>
                <a:cs typeface="Times New Roman"/>
              </a:rPr>
              <a:t> </a:t>
            </a:r>
            <a:r>
              <a:rPr lang="en-US" sz="5600" dirty="0">
                <a:latin typeface="Times New Roman"/>
                <a:cs typeface="Times New Roman"/>
              </a:rPr>
              <a:t>steps:</a:t>
            </a:r>
          </a:p>
          <a:p>
            <a:pPr marL="12700" marR="5080" algn="just">
              <a:lnSpc>
                <a:spcPct val="103200"/>
              </a:lnSpc>
              <a:spcBef>
                <a:spcPts val="815"/>
              </a:spcBef>
              <a:buAutoNum type="arabicPeriod"/>
              <a:tabLst>
                <a:tab pos="157480" algn="l"/>
              </a:tabLst>
            </a:pPr>
            <a:r>
              <a:rPr lang="en-US" sz="5600" b="1" spc="-5" dirty="0">
                <a:latin typeface="Times New Roman"/>
                <a:cs typeface="Times New Roman"/>
              </a:rPr>
              <a:t>Analyze</a:t>
            </a:r>
            <a:r>
              <a:rPr lang="en-US" sz="5600" b="1" spc="-60" dirty="0">
                <a:latin typeface="Times New Roman"/>
                <a:cs typeface="Times New Roman"/>
              </a:rPr>
              <a:t> </a:t>
            </a:r>
            <a:r>
              <a:rPr lang="en-US" sz="5600" b="1" spc="-5" dirty="0">
                <a:latin typeface="Times New Roman"/>
                <a:cs typeface="Times New Roman"/>
              </a:rPr>
              <a:t>an</a:t>
            </a:r>
            <a:r>
              <a:rPr lang="en-US" sz="5600" b="1" spc="-55" dirty="0">
                <a:latin typeface="Times New Roman"/>
                <a:cs typeface="Times New Roman"/>
              </a:rPr>
              <a:t> </a:t>
            </a:r>
            <a:r>
              <a:rPr lang="en-US" sz="5600" b="1" dirty="0">
                <a:latin typeface="Times New Roman"/>
                <a:cs typeface="Times New Roman"/>
              </a:rPr>
              <a:t>existing</a:t>
            </a:r>
            <a:r>
              <a:rPr lang="en-US" sz="5600" b="1" spc="-55" dirty="0">
                <a:latin typeface="Times New Roman"/>
                <a:cs typeface="Times New Roman"/>
              </a:rPr>
              <a:t> </a:t>
            </a:r>
            <a:r>
              <a:rPr lang="en-US" sz="5600" b="1" spc="-5" dirty="0">
                <a:latin typeface="Times New Roman"/>
                <a:cs typeface="Times New Roman"/>
              </a:rPr>
              <a:t>behavioral</a:t>
            </a:r>
            <a:r>
              <a:rPr lang="en-US" sz="5600" b="1" spc="-55" dirty="0">
                <a:latin typeface="Times New Roman"/>
                <a:cs typeface="Times New Roman"/>
              </a:rPr>
              <a:t> </a:t>
            </a:r>
            <a:r>
              <a:rPr lang="en-US" sz="5600" b="1" spc="-5" dirty="0">
                <a:latin typeface="Times New Roman"/>
                <a:cs typeface="Times New Roman"/>
              </a:rPr>
              <a:t>model</a:t>
            </a:r>
            <a:r>
              <a:rPr lang="en-US" sz="5600" b="1" spc="-45" dirty="0">
                <a:latin typeface="Times New Roman"/>
                <a:cs typeface="Times New Roman"/>
              </a:rPr>
              <a:t> </a:t>
            </a:r>
            <a:r>
              <a:rPr lang="en-US" sz="5600" b="1" dirty="0">
                <a:latin typeface="Times New Roman"/>
                <a:cs typeface="Times New Roman"/>
              </a:rPr>
              <a:t>for</a:t>
            </a:r>
            <a:r>
              <a:rPr lang="en-US" sz="5600" b="1" spc="-60" dirty="0">
                <a:latin typeface="Times New Roman"/>
                <a:cs typeface="Times New Roman"/>
              </a:rPr>
              <a:t> </a:t>
            </a:r>
            <a:r>
              <a:rPr lang="en-US" sz="5600" b="1" spc="-5" dirty="0">
                <a:latin typeface="Times New Roman"/>
                <a:cs typeface="Times New Roman"/>
              </a:rPr>
              <a:t>the</a:t>
            </a:r>
            <a:r>
              <a:rPr lang="en-US" sz="5600" b="1" spc="-45" dirty="0">
                <a:latin typeface="Times New Roman"/>
                <a:cs typeface="Times New Roman"/>
              </a:rPr>
              <a:t> </a:t>
            </a:r>
            <a:r>
              <a:rPr lang="en-US" sz="5600" b="1" dirty="0">
                <a:latin typeface="Times New Roman"/>
                <a:cs typeface="Times New Roman"/>
              </a:rPr>
              <a:t>software</a:t>
            </a:r>
            <a:r>
              <a:rPr lang="en-US" sz="5600" b="1" spc="-60" dirty="0">
                <a:latin typeface="Times New Roman"/>
                <a:cs typeface="Times New Roman"/>
              </a:rPr>
              <a:t> </a:t>
            </a:r>
            <a:r>
              <a:rPr lang="en-US" sz="5600" b="1" dirty="0">
                <a:latin typeface="Times New Roman"/>
                <a:cs typeface="Times New Roman"/>
              </a:rPr>
              <a:t>or</a:t>
            </a:r>
            <a:r>
              <a:rPr lang="en-US" sz="5600" b="1" spc="-60" dirty="0">
                <a:latin typeface="Times New Roman"/>
                <a:cs typeface="Times New Roman"/>
              </a:rPr>
              <a:t> </a:t>
            </a:r>
            <a:r>
              <a:rPr lang="en-US" sz="5600" b="1" spc="-5" dirty="0">
                <a:latin typeface="Times New Roman"/>
                <a:cs typeface="Times New Roman"/>
              </a:rPr>
              <a:t>create</a:t>
            </a:r>
            <a:r>
              <a:rPr lang="en-US" sz="5600" b="1" spc="-65" dirty="0">
                <a:latin typeface="Times New Roman"/>
                <a:cs typeface="Times New Roman"/>
              </a:rPr>
              <a:t> </a:t>
            </a:r>
            <a:r>
              <a:rPr lang="en-US" sz="5600" b="1" dirty="0">
                <a:latin typeface="Times New Roman"/>
                <a:cs typeface="Times New Roman"/>
              </a:rPr>
              <a:t>one</a:t>
            </a:r>
            <a:r>
              <a:rPr lang="en-US" sz="5600" dirty="0">
                <a:latin typeface="Times New Roman"/>
                <a:cs typeface="Times New Roman"/>
              </a:rPr>
              <a:t>.</a:t>
            </a:r>
            <a:r>
              <a:rPr lang="en-US" sz="5600" spc="-45" dirty="0">
                <a:latin typeface="Times New Roman"/>
                <a:cs typeface="Times New Roman"/>
              </a:rPr>
              <a:t> </a:t>
            </a:r>
            <a:r>
              <a:rPr lang="en-US" sz="5600" spc="-5" dirty="0">
                <a:latin typeface="Times New Roman"/>
                <a:cs typeface="Times New Roman"/>
              </a:rPr>
              <a:t>Recall</a:t>
            </a:r>
            <a:r>
              <a:rPr lang="en-US" sz="5600" spc="-55" dirty="0">
                <a:latin typeface="Times New Roman"/>
                <a:cs typeface="Times New Roman"/>
              </a:rPr>
              <a:t> </a:t>
            </a:r>
            <a:r>
              <a:rPr lang="en-US" sz="5600" dirty="0">
                <a:latin typeface="Times New Roman"/>
                <a:cs typeface="Times New Roman"/>
              </a:rPr>
              <a:t>that</a:t>
            </a:r>
            <a:r>
              <a:rPr lang="en-US" sz="5600" spc="-55" dirty="0">
                <a:latin typeface="Times New Roman"/>
                <a:cs typeface="Times New Roman"/>
              </a:rPr>
              <a:t> </a:t>
            </a:r>
            <a:r>
              <a:rPr lang="en-US" sz="5600" dirty="0">
                <a:latin typeface="Times New Roman"/>
                <a:cs typeface="Times New Roman"/>
              </a:rPr>
              <a:t>a</a:t>
            </a:r>
            <a:r>
              <a:rPr lang="en-US" sz="5600" spc="-55" dirty="0">
                <a:latin typeface="Times New Roman"/>
                <a:cs typeface="Times New Roman"/>
              </a:rPr>
              <a:t> </a:t>
            </a:r>
            <a:r>
              <a:rPr lang="en-US" sz="5600" spc="-5" dirty="0">
                <a:latin typeface="Times New Roman"/>
                <a:cs typeface="Times New Roman"/>
              </a:rPr>
              <a:t>behavioral  </a:t>
            </a:r>
            <a:r>
              <a:rPr lang="en-US" sz="5600" dirty="0">
                <a:latin typeface="Times New Roman"/>
                <a:cs typeface="Times New Roman"/>
              </a:rPr>
              <a:t>model </a:t>
            </a:r>
            <a:r>
              <a:rPr lang="en-US" sz="5600" spc="-5" dirty="0">
                <a:latin typeface="Times New Roman"/>
                <a:cs typeface="Times New Roman"/>
              </a:rPr>
              <a:t>indicates </a:t>
            </a:r>
            <a:r>
              <a:rPr lang="en-US" sz="5600" dirty="0">
                <a:latin typeface="Times New Roman"/>
                <a:cs typeface="Times New Roman"/>
              </a:rPr>
              <a:t>how </a:t>
            </a:r>
            <a:r>
              <a:rPr lang="en-US" sz="5600" spc="-5" dirty="0">
                <a:latin typeface="Times New Roman"/>
                <a:cs typeface="Times New Roman"/>
              </a:rPr>
              <a:t>software </a:t>
            </a:r>
            <a:r>
              <a:rPr lang="en-US" sz="5600" dirty="0">
                <a:latin typeface="Times New Roman"/>
                <a:cs typeface="Times New Roman"/>
              </a:rPr>
              <a:t>will </a:t>
            </a:r>
            <a:r>
              <a:rPr lang="en-US" sz="5600" spc="-5" dirty="0">
                <a:latin typeface="Times New Roman"/>
                <a:cs typeface="Times New Roman"/>
              </a:rPr>
              <a:t>respond </a:t>
            </a:r>
            <a:r>
              <a:rPr lang="en-US" sz="5600" dirty="0">
                <a:latin typeface="Times New Roman"/>
                <a:cs typeface="Times New Roman"/>
              </a:rPr>
              <a:t>to </a:t>
            </a:r>
            <a:r>
              <a:rPr lang="en-US" sz="5600" spc="-5" dirty="0">
                <a:latin typeface="Times New Roman"/>
                <a:cs typeface="Times New Roman"/>
              </a:rPr>
              <a:t>external events </a:t>
            </a:r>
            <a:r>
              <a:rPr lang="en-US" sz="5600" dirty="0">
                <a:latin typeface="Times New Roman"/>
                <a:cs typeface="Times New Roman"/>
              </a:rPr>
              <a:t>or stimuli. To </a:t>
            </a:r>
            <a:r>
              <a:rPr lang="en-US" sz="5600" spc="-5" dirty="0">
                <a:latin typeface="Times New Roman"/>
                <a:cs typeface="Times New Roman"/>
              </a:rPr>
              <a:t>create </a:t>
            </a:r>
            <a:r>
              <a:rPr lang="en-US" sz="5600" dirty="0">
                <a:latin typeface="Times New Roman"/>
                <a:cs typeface="Times New Roman"/>
              </a:rPr>
              <a:t>the model, </a:t>
            </a:r>
            <a:r>
              <a:rPr lang="en-US" sz="5600" spc="-10" dirty="0">
                <a:latin typeface="Times New Roman"/>
                <a:cs typeface="Times New Roman"/>
              </a:rPr>
              <a:t>you  </a:t>
            </a:r>
            <a:r>
              <a:rPr lang="en-US" sz="5600" dirty="0">
                <a:latin typeface="Times New Roman"/>
                <a:cs typeface="Times New Roman"/>
              </a:rPr>
              <a:t>should </a:t>
            </a:r>
            <a:r>
              <a:rPr lang="en-US" sz="5600" spc="-5" dirty="0">
                <a:latin typeface="Times New Roman"/>
                <a:cs typeface="Times New Roman"/>
              </a:rPr>
              <a:t>perform </a:t>
            </a:r>
            <a:r>
              <a:rPr lang="en-US" sz="5600" dirty="0">
                <a:latin typeface="Times New Roman"/>
                <a:cs typeface="Times New Roman"/>
              </a:rPr>
              <a:t>the </a:t>
            </a:r>
            <a:r>
              <a:rPr lang="en-US" sz="5600" spc="-5" dirty="0">
                <a:latin typeface="Times New Roman"/>
                <a:cs typeface="Times New Roman"/>
              </a:rPr>
              <a:t>steps </a:t>
            </a:r>
            <a:r>
              <a:rPr lang="en-US" sz="5600" dirty="0">
                <a:latin typeface="Times New Roman"/>
                <a:cs typeface="Times New Roman"/>
              </a:rPr>
              <a:t>(1) </a:t>
            </a:r>
            <a:r>
              <a:rPr lang="en-US" sz="5600" spc="-5" dirty="0">
                <a:latin typeface="Times New Roman"/>
                <a:cs typeface="Times New Roman"/>
              </a:rPr>
              <a:t>evaluate all use cases </a:t>
            </a:r>
            <a:r>
              <a:rPr lang="en-US" sz="5600" dirty="0">
                <a:latin typeface="Times New Roman"/>
                <a:cs typeface="Times New Roman"/>
              </a:rPr>
              <a:t>to </a:t>
            </a:r>
            <a:r>
              <a:rPr lang="en-US" sz="5600" spc="5" dirty="0">
                <a:latin typeface="Times New Roman"/>
                <a:cs typeface="Times New Roman"/>
              </a:rPr>
              <a:t>fully </a:t>
            </a:r>
            <a:r>
              <a:rPr lang="en-US" sz="5600" dirty="0">
                <a:latin typeface="Times New Roman"/>
                <a:cs typeface="Times New Roman"/>
              </a:rPr>
              <a:t>understand the sequence of </a:t>
            </a:r>
            <a:r>
              <a:rPr lang="en-US" sz="5600" spc="-5" dirty="0">
                <a:latin typeface="Times New Roman"/>
                <a:cs typeface="Times New Roman"/>
              </a:rPr>
              <a:t>interaction  </a:t>
            </a:r>
            <a:r>
              <a:rPr lang="en-US" sz="5600" dirty="0">
                <a:latin typeface="Times New Roman"/>
                <a:cs typeface="Times New Roman"/>
              </a:rPr>
              <a:t>within</a:t>
            </a:r>
            <a:r>
              <a:rPr lang="en-US" sz="5600" spc="-40" dirty="0">
                <a:latin typeface="Times New Roman"/>
                <a:cs typeface="Times New Roman"/>
              </a:rPr>
              <a:t> </a:t>
            </a:r>
            <a:r>
              <a:rPr lang="en-US" sz="5600" dirty="0">
                <a:latin typeface="Times New Roman"/>
                <a:cs typeface="Times New Roman"/>
              </a:rPr>
              <a:t>the</a:t>
            </a:r>
            <a:r>
              <a:rPr lang="en-US" sz="5600" spc="-35" dirty="0">
                <a:latin typeface="Times New Roman"/>
                <a:cs typeface="Times New Roman"/>
              </a:rPr>
              <a:t> </a:t>
            </a:r>
            <a:r>
              <a:rPr lang="en-US" sz="5600" spc="-5" dirty="0">
                <a:latin typeface="Times New Roman"/>
                <a:cs typeface="Times New Roman"/>
              </a:rPr>
              <a:t>system,</a:t>
            </a:r>
            <a:r>
              <a:rPr lang="en-US" sz="5600" spc="-30" dirty="0">
                <a:latin typeface="Times New Roman"/>
                <a:cs typeface="Times New Roman"/>
              </a:rPr>
              <a:t> </a:t>
            </a:r>
            <a:r>
              <a:rPr lang="en-US" sz="5600" dirty="0">
                <a:latin typeface="Times New Roman"/>
                <a:cs typeface="Times New Roman"/>
              </a:rPr>
              <a:t>(2)</a:t>
            </a:r>
            <a:r>
              <a:rPr lang="en-US" sz="5600" spc="-40" dirty="0">
                <a:latin typeface="Times New Roman"/>
                <a:cs typeface="Times New Roman"/>
              </a:rPr>
              <a:t> </a:t>
            </a:r>
            <a:r>
              <a:rPr lang="en-US" sz="5600" dirty="0">
                <a:latin typeface="Times New Roman"/>
                <a:cs typeface="Times New Roman"/>
              </a:rPr>
              <a:t>identify</a:t>
            </a:r>
            <a:r>
              <a:rPr lang="en-US" sz="5600" spc="-60" dirty="0">
                <a:latin typeface="Times New Roman"/>
                <a:cs typeface="Times New Roman"/>
              </a:rPr>
              <a:t> </a:t>
            </a:r>
            <a:r>
              <a:rPr lang="en-US" sz="5600" spc="-5" dirty="0">
                <a:latin typeface="Times New Roman"/>
                <a:cs typeface="Times New Roman"/>
              </a:rPr>
              <a:t>events</a:t>
            </a:r>
            <a:r>
              <a:rPr lang="en-US" sz="5600" spc="-30" dirty="0">
                <a:latin typeface="Times New Roman"/>
                <a:cs typeface="Times New Roman"/>
              </a:rPr>
              <a:t> </a:t>
            </a:r>
            <a:r>
              <a:rPr lang="en-US" sz="5600" dirty="0">
                <a:latin typeface="Times New Roman"/>
                <a:cs typeface="Times New Roman"/>
              </a:rPr>
              <a:t>that</a:t>
            </a:r>
            <a:r>
              <a:rPr lang="en-US" sz="5600" spc="-35" dirty="0">
                <a:latin typeface="Times New Roman"/>
                <a:cs typeface="Times New Roman"/>
              </a:rPr>
              <a:t> </a:t>
            </a:r>
            <a:r>
              <a:rPr lang="en-US" sz="5600" dirty="0">
                <a:latin typeface="Times New Roman"/>
                <a:cs typeface="Times New Roman"/>
              </a:rPr>
              <a:t>drive</a:t>
            </a:r>
            <a:r>
              <a:rPr lang="en-US" sz="5600" spc="-45" dirty="0">
                <a:latin typeface="Times New Roman"/>
                <a:cs typeface="Times New Roman"/>
              </a:rPr>
              <a:t> </a:t>
            </a:r>
            <a:r>
              <a:rPr lang="en-US" sz="5600" dirty="0">
                <a:latin typeface="Times New Roman"/>
                <a:cs typeface="Times New Roman"/>
              </a:rPr>
              <a:t>the</a:t>
            </a:r>
            <a:r>
              <a:rPr lang="en-US" sz="5600" spc="-25" dirty="0">
                <a:latin typeface="Times New Roman"/>
                <a:cs typeface="Times New Roman"/>
              </a:rPr>
              <a:t> </a:t>
            </a:r>
            <a:r>
              <a:rPr lang="en-US" sz="5600" spc="-5" dirty="0">
                <a:latin typeface="Times New Roman"/>
                <a:cs typeface="Times New Roman"/>
              </a:rPr>
              <a:t>interaction</a:t>
            </a:r>
            <a:r>
              <a:rPr lang="en-US" sz="5600" spc="-35" dirty="0">
                <a:latin typeface="Times New Roman"/>
                <a:cs typeface="Times New Roman"/>
              </a:rPr>
              <a:t> </a:t>
            </a:r>
            <a:r>
              <a:rPr lang="en-US" sz="5600" spc="-5" dirty="0">
                <a:latin typeface="Times New Roman"/>
                <a:cs typeface="Times New Roman"/>
              </a:rPr>
              <a:t>sequence</a:t>
            </a:r>
            <a:r>
              <a:rPr lang="en-US" sz="5600" spc="-40" dirty="0">
                <a:latin typeface="Times New Roman"/>
                <a:cs typeface="Times New Roman"/>
              </a:rPr>
              <a:t> </a:t>
            </a:r>
            <a:r>
              <a:rPr lang="en-US" sz="5600" spc="-5" dirty="0">
                <a:latin typeface="Times New Roman"/>
                <a:cs typeface="Times New Roman"/>
              </a:rPr>
              <a:t>and</a:t>
            </a:r>
            <a:r>
              <a:rPr lang="en-US" sz="5600" spc="-25" dirty="0">
                <a:latin typeface="Times New Roman"/>
                <a:cs typeface="Times New Roman"/>
              </a:rPr>
              <a:t> </a:t>
            </a:r>
            <a:r>
              <a:rPr lang="en-US" sz="5600" spc="-5" dirty="0">
                <a:latin typeface="Times New Roman"/>
                <a:cs typeface="Times New Roman"/>
              </a:rPr>
              <a:t>understand</a:t>
            </a:r>
            <a:r>
              <a:rPr lang="en-US" sz="5600" spc="-40" dirty="0">
                <a:latin typeface="Times New Roman"/>
                <a:cs typeface="Times New Roman"/>
              </a:rPr>
              <a:t> </a:t>
            </a:r>
            <a:r>
              <a:rPr lang="en-US" sz="5600" dirty="0">
                <a:latin typeface="Times New Roman"/>
                <a:cs typeface="Times New Roman"/>
              </a:rPr>
              <a:t>how</a:t>
            </a:r>
            <a:r>
              <a:rPr lang="en-US" sz="5600" spc="-10" dirty="0">
                <a:latin typeface="Times New Roman"/>
                <a:cs typeface="Times New Roman"/>
              </a:rPr>
              <a:t> </a:t>
            </a:r>
            <a:r>
              <a:rPr lang="en-US" sz="5600" dirty="0">
                <a:latin typeface="Times New Roman"/>
                <a:cs typeface="Times New Roman"/>
              </a:rPr>
              <a:t>these  </a:t>
            </a:r>
            <a:r>
              <a:rPr lang="en-US" sz="5600" spc="-5" dirty="0">
                <a:latin typeface="Times New Roman"/>
                <a:cs typeface="Times New Roman"/>
              </a:rPr>
              <a:t>events relate </a:t>
            </a:r>
            <a:r>
              <a:rPr lang="en-US" sz="5600" dirty="0">
                <a:latin typeface="Times New Roman"/>
                <a:cs typeface="Times New Roman"/>
              </a:rPr>
              <a:t>to specific </a:t>
            </a:r>
            <a:r>
              <a:rPr lang="en-US" sz="5600" spc="-5" dirty="0">
                <a:latin typeface="Times New Roman"/>
                <a:cs typeface="Times New Roman"/>
              </a:rPr>
              <a:t>objects, </a:t>
            </a:r>
            <a:r>
              <a:rPr lang="en-US" sz="5600" dirty="0">
                <a:latin typeface="Times New Roman"/>
                <a:cs typeface="Times New Roman"/>
              </a:rPr>
              <a:t>(3) </a:t>
            </a:r>
            <a:r>
              <a:rPr lang="en-US" sz="5600" spc="-5" dirty="0">
                <a:latin typeface="Times New Roman"/>
                <a:cs typeface="Times New Roman"/>
              </a:rPr>
              <a:t>create </a:t>
            </a:r>
            <a:r>
              <a:rPr lang="en-US" sz="5600" dirty="0">
                <a:latin typeface="Times New Roman"/>
                <a:cs typeface="Times New Roman"/>
              </a:rPr>
              <a:t>a </a:t>
            </a:r>
            <a:r>
              <a:rPr lang="en-US" sz="5600" spc="-5" dirty="0">
                <a:latin typeface="Times New Roman"/>
                <a:cs typeface="Times New Roman"/>
              </a:rPr>
              <a:t>sequence </a:t>
            </a:r>
            <a:r>
              <a:rPr lang="en-US" sz="5600" dirty="0">
                <a:latin typeface="Times New Roman"/>
                <a:cs typeface="Times New Roman"/>
              </a:rPr>
              <a:t>for </a:t>
            </a:r>
            <a:r>
              <a:rPr lang="en-US" sz="5600" spc="-5" dirty="0">
                <a:latin typeface="Times New Roman"/>
                <a:cs typeface="Times New Roman"/>
              </a:rPr>
              <a:t>each use case, </a:t>
            </a:r>
            <a:r>
              <a:rPr lang="en-US" sz="5600" dirty="0">
                <a:latin typeface="Times New Roman"/>
                <a:cs typeface="Times New Roman"/>
              </a:rPr>
              <a:t>(4) build a UML state  </a:t>
            </a:r>
            <a:r>
              <a:rPr lang="en-US" sz="5600" spc="-5" dirty="0">
                <a:latin typeface="Times New Roman"/>
                <a:cs typeface="Times New Roman"/>
              </a:rPr>
              <a:t>diagram </a:t>
            </a:r>
            <a:r>
              <a:rPr lang="en-US" sz="5600" dirty="0">
                <a:latin typeface="Times New Roman"/>
                <a:cs typeface="Times New Roman"/>
              </a:rPr>
              <a:t>for the </a:t>
            </a:r>
            <a:r>
              <a:rPr lang="en-US" sz="5600" spc="-5" dirty="0">
                <a:latin typeface="Times New Roman"/>
                <a:cs typeface="Times New Roman"/>
              </a:rPr>
              <a:t>system </a:t>
            </a:r>
            <a:r>
              <a:rPr lang="en-US" sz="5600" dirty="0">
                <a:latin typeface="Times New Roman"/>
                <a:cs typeface="Times New Roman"/>
              </a:rPr>
              <a:t>and </a:t>
            </a:r>
            <a:r>
              <a:rPr lang="en-US" sz="5600" spc="-5" dirty="0">
                <a:latin typeface="Times New Roman"/>
                <a:cs typeface="Times New Roman"/>
              </a:rPr>
              <a:t>(5) review </a:t>
            </a:r>
            <a:r>
              <a:rPr lang="en-US" sz="5600" dirty="0">
                <a:latin typeface="Times New Roman"/>
                <a:cs typeface="Times New Roman"/>
              </a:rPr>
              <a:t>the </a:t>
            </a:r>
            <a:r>
              <a:rPr lang="en-US" sz="5600" spc="-5" dirty="0">
                <a:latin typeface="Times New Roman"/>
                <a:cs typeface="Times New Roman"/>
              </a:rPr>
              <a:t>behavioral model </a:t>
            </a:r>
            <a:r>
              <a:rPr lang="en-US" sz="5600" dirty="0">
                <a:latin typeface="Times New Roman"/>
                <a:cs typeface="Times New Roman"/>
              </a:rPr>
              <a:t>to verify accuracy </a:t>
            </a:r>
            <a:r>
              <a:rPr lang="en-US" sz="5600" spc="-5" dirty="0">
                <a:latin typeface="Times New Roman"/>
                <a:cs typeface="Times New Roman"/>
              </a:rPr>
              <a:t>and</a:t>
            </a:r>
            <a:r>
              <a:rPr lang="en-US" sz="5600" spc="85" dirty="0">
                <a:latin typeface="Times New Roman"/>
                <a:cs typeface="Times New Roman"/>
              </a:rPr>
              <a:t> </a:t>
            </a:r>
            <a:r>
              <a:rPr lang="en-US" sz="5600" spc="-5" dirty="0">
                <a:latin typeface="Times New Roman"/>
                <a:cs typeface="Times New Roman"/>
              </a:rPr>
              <a:t>consistency.</a:t>
            </a:r>
            <a:endParaRPr lang="en-US" sz="5600" dirty="0">
              <a:latin typeface="Times New Roman"/>
              <a:cs typeface="Times New Roman"/>
            </a:endParaRPr>
          </a:p>
          <a:p>
            <a:pPr marL="12700" marR="6350" algn="just">
              <a:lnSpc>
                <a:spcPct val="102200"/>
              </a:lnSpc>
              <a:spcBef>
                <a:spcPts val="855"/>
              </a:spcBef>
              <a:buAutoNum type="arabicPeriod"/>
              <a:tabLst>
                <a:tab pos="165100" algn="l"/>
              </a:tabLst>
            </a:pPr>
            <a:r>
              <a:rPr lang="en-US" sz="5600" b="1" spc="-5" dirty="0" smtClean="0">
                <a:latin typeface="Times New Roman"/>
                <a:cs typeface="Times New Roman"/>
              </a:rPr>
              <a:t>Traverse </a:t>
            </a:r>
            <a:r>
              <a:rPr lang="en-US" sz="5600" b="1" spc="-5" dirty="0">
                <a:latin typeface="Times New Roman"/>
                <a:cs typeface="Times New Roman"/>
              </a:rPr>
              <a:t>the behavioral model </a:t>
            </a:r>
            <a:r>
              <a:rPr lang="en-US" sz="5600" b="1" dirty="0">
                <a:latin typeface="Times New Roman"/>
                <a:cs typeface="Times New Roman"/>
              </a:rPr>
              <a:t>and </a:t>
            </a:r>
            <a:r>
              <a:rPr lang="en-US" sz="5600" b="1" spc="-5" dirty="0">
                <a:latin typeface="Times New Roman"/>
                <a:cs typeface="Times New Roman"/>
              </a:rPr>
              <a:t>specify </a:t>
            </a:r>
            <a:r>
              <a:rPr lang="en-US" sz="5600" b="1" spc="-10" dirty="0">
                <a:latin typeface="Times New Roman"/>
                <a:cs typeface="Times New Roman"/>
              </a:rPr>
              <a:t>the </a:t>
            </a:r>
            <a:r>
              <a:rPr lang="en-US" sz="5600" b="1" dirty="0">
                <a:latin typeface="Times New Roman"/>
                <a:cs typeface="Times New Roman"/>
              </a:rPr>
              <a:t>inputs </a:t>
            </a:r>
            <a:r>
              <a:rPr lang="en-US" sz="5600" b="1" spc="-5" dirty="0">
                <a:latin typeface="Times New Roman"/>
                <a:cs typeface="Times New Roman"/>
              </a:rPr>
              <a:t>that </a:t>
            </a:r>
            <a:r>
              <a:rPr lang="en-US" sz="5600" b="1" dirty="0">
                <a:latin typeface="Times New Roman"/>
                <a:cs typeface="Times New Roman"/>
              </a:rPr>
              <a:t>will </a:t>
            </a:r>
            <a:r>
              <a:rPr lang="en-US" sz="5600" b="1" spc="-5" dirty="0">
                <a:latin typeface="Times New Roman"/>
                <a:cs typeface="Times New Roman"/>
              </a:rPr>
              <a:t>force the software </a:t>
            </a:r>
            <a:r>
              <a:rPr lang="en-US" sz="5600" b="1" dirty="0">
                <a:latin typeface="Times New Roman"/>
                <a:cs typeface="Times New Roman"/>
              </a:rPr>
              <a:t>to </a:t>
            </a:r>
            <a:r>
              <a:rPr lang="en-US" sz="5600" b="1" spc="-5" dirty="0">
                <a:latin typeface="Times New Roman"/>
                <a:cs typeface="Times New Roman"/>
              </a:rPr>
              <a:t>make  the transition </a:t>
            </a:r>
            <a:r>
              <a:rPr lang="en-US" sz="5600" b="1" dirty="0">
                <a:latin typeface="Times New Roman"/>
                <a:cs typeface="Times New Roman"/>
              </a:rPr>
              <a:t>from state to state</a:t>
            </a:r>
            <a:r>
              <a:rPr lang="en-US" sz="5600" dirty="0">
                <a:latin typeface="Times New Roman"/>
                <a:cs typeface="Times New Roman"/>
              </a:rPr>
              <a:t>. The inputs </a:t>
            </a:r>
            <a:r>
              <a:rPr lang="en-US" sz="5600" spc="-5" dirty="0">
                <a:latin typeface="Times New Roman"/>
                <a:cs typeface="Times New Roman"/>
              </a:rPr>
              <a:t>will trigger events </a:t>
            </a:r>
            <a:r>
              <a:rPr lang="en-US" sz="5600" dirty="0">
                <a:latin typeface="Times New Roman"/>
                <a:cs typeface="Times New Roman"/>
              </a:rPr>
              <a:t>that </a:t>
            </a:r>
            <a:r>
              <a:rPr lang="en-US" sz="5600" spc="-5" dirty="0">
                <a:latin typeface="Times New Roman"/>
                <a:cs typeface="Times New Roman"/>
              </a:rPr>
              <a:t>will </a:t>
            </a:r>
            <a:r>
              <a:rPr lang="en-US" sz="5600" dirty="0">
                <a:latin typeface="Times New Roman"/>
                <a:cs typeface="Times New Roman"/>
              </a:rPr>
              <a:t>cause the transition to  </a:t>
            </a:r>
            <a:r>
              <a:rPr lang="en-US" sz="5600" spc="-5" dirty="0">
                <a:latin typeface="Times New Roman"/>
                <a:cs typeface="Times New Roman"/>
              </a:rPr>
              <a:t>occur.</a:t>
            </a:r>
            <a:endParaRPr lang="en-US" sz="5600" dirty="0">
              <a:latin typeface="Times New Roman"/>
              <a:cs typeface="Times New Roman"/>
            </a:endParaRPr>
          </a:p>
          <a:p>
            <a:pPr marL="12700" marR="8890" algn="just">
              <a:lnSpc>
                <a:spcPct val="102699"/>
              </a:lnSpc>
              <a:spcBef>
                <a:spcPts val="850"/>
              </a:spcBef>
              <a:buAutoNum type="arabicPeriod"/>
              <a:tabLst>
                <a:tab pos="182245" algn="l"/>
              </a:tabLst>
            </a:pPr>
            <a:r>
              <a:rPr lang="en-US" sz="5600" b="1" spc="-5" dirty="0">
                <a:latin typeface="Times New Roman"/>
                <a:cs typeface="Times New Roman"/>
              </a:rPr>
              <a:t>Review the behavioral model and </a:t>
            </a:r>
            <a:r>
              <a:rPr lang="en-US" sz="5600" b="1" dirty="0">
                <a:latin typeface="Times New Roman"/>
                <a:cs typeface="Times New Roman"/>
              </a:rPr>
              <a:t>note </a:t>
            </a:r>
            <a:r>
              <a:rPr lang="en-US" sz="5600" b="1" spc="-5" dirty="0">
                <a:latin typeface="Times New Roman"/>
                <a:cs typeface="Times New Roman"/>
              </a:rPr>
              <a:t>the expected outputs as the software </a:t>
            </a:r>
            <a:r>
              <a:rPr lang="en-US" sz="5600" b="1" spc="-10" dirty="0">
                <a:latin typeface="Times New Roman"/>
                <a:cs typeface="Times New Roman"/>
              </a:rPr>
              <a:t>makes </a:t>
            </a:r>
            <a:r>
              <a:rPr lang="en-US" sz="5600" b="1" spc="-5" dirty="0">
                <a:latin typeface="Times New Roman"/>
                <a:cs typeface="Times New Roman"/>
              </a:rPr>
              <a:t>the  transition </a:t>
            </a:r>
            <a:r>
              <a:rPr lang="en-US" sz="5600" b="1" dirty="0">
                <a:latin typeface="Times New Roman"/>
                <a:cs typeface="Times New Roman"/>
              </a:rPr>
              <a:t>from state to </a:t>
            </a:r>
            <a:r>
              <a:rPr lang="en-US" sz="5600" b="1" spc="-5" dirty="0">
                <a:latin typeface="Times New Roman"/>
                <a:cs typeface="Times New Roman"/>
              </a:rPr>
              <a:t>state</a:t>
            </a:r>
            <a:r>
              <a:rPr lang="en-US" sz="5600" spc="-5" dirty="0">
                <a:latin typeface="Times New Roman"/>
                <a:cs typeface="Times New Roman"/>
              </a:rPr>
              <a:t>. Recall </a:t>
            </a:r>
            <a:r>
              <a:rPr lang="en-US" sz="5600" dirty="0">
                <a:latin typeface="Times New Roman"/>
                <a:cs typeface="Times New Roman"/>
              </a:rPr>
              <a:t>that </a:t>
            </a:r>
            <a:r>
              <a:rPr lang="en-US" sz="5600" spc="-5" dirty="0">
                <a:latin typeface="Times New Roman"/>
                <a:cs typeface="Times New Roman"/>
              </a:rPr>
              <a:t>each </a:t>
            </a:r>
            <a:r>
              <a:rPr lang="en-US" sz="5600" dirty="0">
                <a:latin typeface="Times New Roman"/>
                <a:cs typeface="Times New Roman"/>
              </a:rPr>
              <a:t>state </a:t>
            </a:r>
            <a:r>
              <a:rPr lang="en-US" sz="5600" spc="-5" dirty="0">
                <a:latin typeface="Times New Roman"/>
                <a:cs typeface="Times New Roman"/>
              </a:rPr>
              <a:t>transition is triggered </a:t>
            </a:r>
            <a:r>
              <a:rPr lang="en-US" sz="5600" spc="5" dirty="0">
                <a:latin typeface="Times New Roman"/>
                <a:cs typeface="Times New Roman"/>
              </a:rPr>
              <a:t>by</a:t>
            </a:r>
            <a:r>
              <a:rPr lang="en-US" sz="5600" spc="-220" dirty="0">
                <a:latin typeface="Times New Roman"/>
                <a:cs typeface="Times New Roman"/>
              </a:rPr>
              <a:t> </a:t>
            </a:r>
            <a:r>
              <a:rPr lang="en-US" sz="5600" dirty="0">
                <a:latin typeface="Times New Roman"/>
                <a:cs typeface="Times New Roman"/>
              </a:rPr>
              <a:t>an </a:t>
            </a:r>
            <a:r>
              <a:rPr lang="en-US" sz="5600" spc="-5" dirty="0">
                <a:latin typeface="Times New Roman"/>
                <a:cs typeface="Times New Roman"/>
              </a:rPr>
              <a:t>event and </a:t>
            </a:r>
            <a:r>
              <a:rPr lang="en-US" sz="5600" dirty="0">
                <a:latin typeface="Times New Roman"/>
                <a:cs typeface="Times New Roman"/>
              </a:rPr>
              <a:t>that </a:t>
            </a:r>
            <a:r>
              <a:rPr lang="en-US" sz="5600" spc="-5" dirty="0">
                <a:latin typeface="Times New Roman"/>
                <a:cs typeface="Times New Roman"/>
              </a:rPr>
              <a:t>as  </a:t>
            </a:r>
            <a:r>
              <a:rPr lang="en-US" sz="5600" dirty="0">
                <a:latin typeface="Times New Roman"/>
                <a:cs typeface="Times New Roman"/>
              </a:rPr>
              <a:t>a </a:t>
            </a:r>
            <a:r>
              <a:rPr lang="en-US" sz="5600" spc="-5" dirty="0">
                <a:latin typeface="Times New Roman"/>
                <a:cs typeface="Times New Roman"/>
              </a:rPr>
              <a:t>consequence </a:t>
            </a:r>
            <a:r>
              <a:rPr lang="en-US" sz="5600" dirty="0">
                <a:latin typeface="Times New Roman"/>
                <a:cs typeface="Times New Roman"/>
              </a:rPr>
              <a:t>of the transition, some function </a:t>
            </a:r>
            <a:r>
              <a:rPr lang="en-US" sz="5600" spc="-5" dirty="0">
                <a:latin typeface="Times New Roman"/>
                <a:cs typeface="Times New Roman"/>
              </a:rPr>
              <a:t>is invoked and </a:t>
            </a:r>
            <a:r>
              <a:rPr lang="en-US" sz="5600" dirty="0">
                <a:latin typeface="Times New Roman"/>
                <a:cs typeface="Times New Roman"/>
              </a:rPr>
              <a:t>outputs </a:t>
            </a:r>
            <a:r>
              <a:rPr lang="en-US" sz="5600" spc="-5" dirty="0">
                <a:latin typeface="Times New Roman"/>
                <a:cs typeface="Times New Roman"/>
              </a:rPr>
              <a:t>are created. For each set </a:t>
            </a:r>
            <a:r>
              <a:rPr lang="en-US" sz="5600" dirty="0">
                <a:latin typeface="Times New Roman"/>
                <a:cs typeface="Times New Roman"/>
              </a:rPr>
              <a:t>of  inputs</a:t>
            </a:r>
            <a:r>
              <a:rPr lang="en-US" sz="5600" spc="-25" dirty="0">
                <a:latin typeface="Times New Roman"/>
                <a:cs typeface="Times New Roman"/>
              </a:rPr>
              <a:t> </a:t>
            </a:r>
            <a:r>
              <a:rPr lang="en-US" sz="5600" spc="-5" dirty="0">
                <a:latin typeface="Times New Roman"/>
                <a:cs typeface="Times New Roman"/>
              </a:rPr>
              <a:t>(test</a:t>
            </a:r>
            <a:r>
              <a:rPr lang="en-US" sz="5600" spc="-20" dirty="0">
                <a:latin typeface="Times New Roman"/>
                <a:cs typeface="Times New Roman"/>
              </a:rPr>
              <a:t> </a:t>
            </a:r>
            <a:r>
              <a:rPr lang="en-US" sz="5600" spc="-5" dirty="0">
                <a:latin typeface="Times New Roman"/>
                <a:cs typeface="Times New Roman"/>
              </a:rPr>
              <a:t>cases)</a:t>
            </a:r>
            <a:r>
              <a:rPr lang="en-US" sz="5600" spc="-10" dirty="0">
                <a:latin typeface="Times New Roman"/>
                <a:cs typeface="Times New Roman"/>
              </a:rPr>
              <a:t> </a:t>
            </a:r>
            <a:r>
              <a:rPr lang="en-US" sz="5600" spc="-5" dirty="0">
                <a:latin typeface="Times New Roman"/>
                <a:cs typeface="Times New Roman"/>
              </a:rPr>
              <a:t>you</a:t>
            </a:r>
            <a:r>
              <a:rPr lang="en-US" sz="5600" spc="-20" dirty="0">
                <a:latin typeface="Times New Roman"/>
                <a:cs typeface="Times New Roman"/>
              </a:rPr>
              <a:t> </a:t>
            </a:r>
            <a:r>
              <a:rPr lang="en-US" sz="5600" spc="-5" dirty="0">
                <a:latin typeface="Times New Roman"/>
                <a:cs typeface="Times New Roman"/>
              </a:rPr>
              <a:t>specified</a:t>
            </a:r>
            <a:r>
              <a:rPr lang="en-US" sz="5600" spc="-20" dirty="0">
                <a:latin typeface="Times New Roman"/>
                <a:cs typeface="Times New Roman"/>
              </a:rPr>
              <a:t> </a:t>
            </a:r>
            <a:r>
              <a:rPr lang="en-US" sz="5600" dirty="0">
                <a:latin typeface="Times New Roman"/>
                <a:cs typeface="Times New Roman"/>
              </a:rPr>
              <a:t>in</a:t>
            </a:r>
            <a:r>
              <a:rPr lang="en-US" sz="5600" spc="-20" dirty="0">
                <a:latin typeface="Times New Roman"/>
                <a:cs typeface="Times New Roman"/>
              </a:rPr>
              <a:t> </a:t>
            </a:r>
            <a:r>
              <a:rPr lang="en-US" sz="5600" dirty="0">
                <a:latin typeface="Times New Roman"/>
                <a:cs typeface="Times New Roman"/>
              </a:rPr>
              <a:t>step</a:t>
            </a:r>
            <a:r>
              <a:rPr lang="en-US" sz="5600" spc="-25" dirty="0">
                <a:latin typeface="Times New Roman"/>
                <a:cs typeface="Times New Roman"/>
              </a:rPr>
              <a:t> </a:t>
            </a:r>
            <a:r>
              <a:rPr lang="en-US" sz="5600" dirty="0">
                <a:latin typeface="Times New Roman"/>
                <a:cs typeface="Times New Roman"/>
              </a:rPr>
              <a:t>2,</a:t>
            </a:r>
            <a:r>
              <a:rPr lang="en-US" sz="5600" spc="-20" dirty="0">
                <a:latin typeface="Times New Roman"/>
                <a:cs typeface="Times New Roman"/>
              </a:rPr>
              <a:t> </a:t>
            </a:r>
            <a:r>
              <a:rPr lang="en-US" sz="5600" dirty="0">
                <a:latin typeface="Times New Roman"/>
                <a:cs typeface="Times New Roman"/>
              </a:rPr>
              <a:t>specify</a:t>
            </a:r>
            <a:r>
              <a:rPr lang="en-US" sz="5600" spc="-45" dirty="0">
                <a:latin typeface="Times New Roman"/>
                <a:cs typeface="Times New Roman"/>
              </a:rPr>
              <a:t> </a:t>
            </a:r>
            <a:r>
              <a:rPr lang="en-US" sz="5600" dirty="0">
                <a:latin typeface="Times New Roman"/>
                <a:cs typeface="Times New Roman"/>
              </a:rPr>
              <a:t>the</a:t>
            </a:r>
            <a:r>
              <a:rPr lang="en-US" sz="5600" spc="-25" dirty="0">
                <a:latin typeface="Times New Roman"/>
                <a:cs typeface="Times New Roman"/>
              </a:rPr>
              <a:t> </a:t>
            </a:r>
            <a:r>
              <a:rPr lang="en-US" sz="5600" spc="-5" dirty="0">
                <a:latin typeface="Times New Roman"/>
                <a:cs typeface="Times New Roman"/>
              </a:rPr>
              <a:t>expected</a:t>
            </a:r>
            <a:r>
              <a:rPr lang="en-US" sz="5600" spc="-30" dirty="0">
                <a:latin typeface="Times New Roman"/>
                <a:cs typeface="Times New Roman"/>
              </a:rPr>
              <a:t> </a:t>
            </a:r>
            <a:r>
              <a:rPr lang="en-US" sz="5600" dirty="0">
                <a:latin typeface="Times New Roman"/>
                <a:cs typeface="Times New Roman"/>
              </a:rPr>
              <a:t>outputs</a:t>
            </a:r>
            <a:r>
              <a:rPr lang="en-US" sz="5600" spc="-20" dirty="0">
                <a:latin typeface="Times New Roman"/>
                <a:cs typeface="Times New Roman"/>
              </a:rPr>
              <a:t> </a:t>
            </a:r>
            <a:r>
              <a:rPr lang="en-US" sz="5600" spc="-5" dirty="0">
                <a:latin typeface="Times New Roman"/>
                <a:cs typeface="Times New Roman"/>
              </a:rPr>
              <a:t>as</a:t>
            </a:r>
            <a:r>
              <a:rPr lang="en-US" sz="5600" spc="-20" dirty="0">
                <a:latin typeface="Times New Roman"/>
                <a:cs typeface="Times New Roman"/>
              </a:rPr>
              <a:t> </a:t>
            </a:r>
            <a:r>
              <a:rPr lang="en-US" sz="5600" dirty="0">
                <a:latin typeface="Times New Roman"/>
                <a:cs typeface="Times New Roman"/>
              </a:rPr>
              <a:t>they</a:t>
            </a:r>
            <a:r>
              <a:rPr lang="en-US" sz="5600" spc="-35" dirty="0">
                <a:latin typeface="Times New Roman"/>
                <a:cs typeface="Times New Roman"/>
              </a:rPr>
              <a:t> </a:t>
            </a:r>
            <a:r>
              <a:rPr lang="en-US" sz="5600" spc="-5" dirty="0">
                <a:latin typeface="Times New Roman"/>
                <a:cs typeface="Times New Roman"/>
              </a:rPr>
              <a:t>are</a:t>
            </a:r>
            <a:r>
              <a:rPr lang="en-US" sz="5600" spc="-20" dirty="0">
                <a:latin typeface="Times New Roman"/>
                <a:cs typeface="Times New Roman"/>
              </a:rPr>
              <a:t> </a:t>
            </a:r>
            <a:r>
              <a:rPr lang="en-US" sz="5600" spc="-5" dirty="0">
                <a:latin typeface="Times New Roman"/>
                <a:cs typeface="Times New Roman"/>
              </a:rPr>
              <a:t>characterized</a:t>
            </a:r>
            <a:r>
              <a:rPr lang="en-US" sz="5600" spc="-20" dirty="0">
                <a:latin typeface="Times New Roman"/>
                <a:cs typeface="Times New Roman"/>
              </a:rPr>
              <a:t> </a:t>
            </a:r>
            <a:r>
              <a:rPr lang="en-US" sz="5600" dirty="0">
                <a:latin typeface="Times New Roman"/>
                <a:cs typeface="Times New Roman"/>
              </a:rPr>
              <a:t>in  the </a:t>
            </a:r>
            <a:r>
              <a:rPr lang="en-US" sz="5600" spc="-5" dirty="0">
                <a:latin typeface="Times New Roman"/>
                <a:cs typeface="Times New Roman"/>
              </a:rPr>
              <a:t>behavioral model.</a:t>
            </a:r>
            <a:endParaRPr lang="en-US" sz="5600" dirty="0">
              <a:latin typeface="Times New Roman"/>
              <a:cs typeface="Times New Roman"/>
            </a:endParaRPr>
          </a:p>
          <a:p>
            <a:pPr marL="12700" marR="8890" algn="just">
              <a:lnSpc>
                <a:spcPct val="102499"/>
              </a:lnSpc>
              <a:spcBef>
                <a:spcPts val="830"/>
              </a:spcBef>
              <a:buAutoNum type="arabicPeriod"/>
              <a:tabLst>
                <a:tab pos="183515" algn="l"/>
              </a:tabLst>
            </a:pPr>
            <a:r>
              <a:rPr lang="en-US" sz="5600" b="1" spc="-5" dirty="0">
                <a:latin typeface="Times New Roman"/>
                <a:cs typeface="Times New Roman"/>
              </a:rPr>
              <a:t>Execute the </a:t>
            </a:r>
            <a:r>
              <a:rPr lang="en-US" sz="5600" b="1" dirty="0">
                <a:latin typeface="Times New Roman"/>
                <a:cs typeface="Times New Roman"/>
              </a:rPr>
              <a:t>test cases</a:t>
            </a:r>
            <a:r>
              <a:rPr lang="en-US" sz="5600" dirty="0">
                <a:latin typeface="Times New Roman"/>
                <a:cs typeface="Times New Roman"/>
              </a:rPr>
              <a:t>. </a:t>
            </a:r>
            <a:r>
              <a:rPr lang="en-US" sz="5600" spc="-5" dirty="0">
                <a:latin typeface="Times New Roman"/>
                <a:cs typeface="Times New Roman"/>
              </a:rPr>
              <a:t>Tests </a:t>
            </a:r>
            <a:r>
              <a:rPr lang="en-US" sz="5600" dirty="0">
                <a:latin typeface="Times New Roman"/>
                <a:cs typeface="Times New Roman"/>
              </a:rPr>
              <a:t>can </a:t>
            </a:r>
            <a:r>
              <a:rPr lang="en-US" sz="5600" spc="5" dirty="0">
                <a:latin typeface="Times New Roman"/>
                <a:cs typeface="Times New Roman"/>
              </a:rPr>
              <a:t>be </a:t>
            </a:r>
            <a:r>
              <a:rPr lang="en-US" sz="5600" dirty="0">
                <a:latin typeface="Times New Roman"/>
                <a:cs typeface="Times New Roman"/>
              </a:rPr>
              <a:t>executed manually or a test </a:t>
            </a:r>
            <a:r>
              <a:rPr lang="en-US" sz="5600" spc="5" dirty="0">
                <a:latin typeface="Times New Roman"/>
                <a:cs typeface="Times New Roman"/>
              </a:rPr>
              <a:t>script </a:t>
            </a:r>
            <a:r>
              <a:rPr lang="en-US" sz="5600" spc="-5" dirty="0">
                <a:latin typeface="Times New Roman"/>
                <a:cs typeface="Times New Roman"/>
              </a:rPr>
              <a:t>can </a:t>
            </a:r>
            <a:r>
              <a:rPr lang="en-US" sz="5600" spc="5" dirty="0">
                <a:latin typeface="Times New Roman"/>
                <a:cs typeface="Times New Roman"/>
              </a:rPr>
              <a:t>be </a:t>
            </a:r>
            <a:r>
              <a:rPr lang="en-US" sz="5600" spc="-5" dirty="0">
                <a:latin typeface="Times New Roman"/>
                <a:cs typeface="Times New Roman"/>
              </a:rPr>
              <a:t>created and  executed </a:t>
            </a:r>
            <a:r>
              <a:rPr lang="en-US" sz="5600" dirty="0">
                <a:latin typeface="Times New Roman"/>
                <a:cs typeface="Times New Roman"/>
              </a:rPr>
              <a:t>using a testing</a:t>
            </a:r>
            <a:r>
              <a:rPr lang="en-US" sz="5600" spc="-35" dirty="0">
                <a:latin typeface="Times New Roman"/>
                <a:cs typeface="Times New Roman"/>
              </a:rPr>
              <a:t> </a:t>
            </a:r>
            <a:r>
              <a:rPr lang="en-US" sz="5600" dirty="0">
                <a:latin typeface="Times New Roman"/>
                <a:cs typeface="Times New Roman"/>
              </a:rPr>
              <a:t>tool.</a:t>
            </a:r>
          </a:p>
          <a:p>
            <a:pPr marL="165100" indent="-152400" algn="just">
              <a:lnSpc>
                <a:spcPct val="100000"/>
              </a:lnSpc>
              <a:spcBef>
                <a:spcPts val="875"/>
              </a:spcBef>
              <a:buAutoNum type="arabicPeriod"/>
              <a:tabLst>
                <a:tab pos="165100" algn="l"/>
              </a:tabLst>
            </a:pPr>
            <a:r>
              <a:rPr lang="en-US" sz="5600" b="1" spc="-5" dirty="0">
                <a:latin typeface="Times New Roman"/>
                <a:cs typeface="Times New Roman"/>
              </a:rPr>
              <a:t>Compare </a:t>
            </a:r>
            <a:r>
              <a:rPr lang="en-US" sz="5600" b="1" dirty="0">
                <a:latin typeface="Times New Roman"/>
                <a:cs typeface="Times New Roman"/>
              </a:rPr>
              <a:t>actual </a:t>
            </a:r>
            <a:r>
              <a:rPr lang="en-US" sz="5600" b="1" spc="-5" dirty="0">
                <a:latin typeface="Times New Roman"/>
                <a:cs typeface="Times New Roman"/>
              </a:rPr>
              <a:t>and expected results and </a:t>
            </a:r>
            <a:r>
              <a:rPr lang="en-US" sz="5600" b="1" dirty="0">
                <a:latin typeface="Times New Roman"/>
                <a:cs typeface="Times New Roman"/>
              </a:rPr>
              <a:t>take </a:t>
            </a:r>
            <a:r>
              <a:rPr lang="en-US" sz="5600" b="1" spc="-5" dirty="0">
                <a:latin typeface="Times New Roman"/>
                <a:cs typeface="Times New Roman"/>
              </a:rPr>
              <a:t>corrective </a:t>
            </a:r>
            <a:r>
              <a:rPr lang="en-US" sz="5600" b="1" dirty="0">
                <a:latin typeface="Times New Roman"/>
                <a:cs typeface="Times New Roman"/>
              </a:rPr>
              <a:t>action </a:t>
            </a:r>
            <a:r>
              <a:rPr lang="en-US" sz="5600" b="1" spc="-5" dirty="0">
                <a:latin typeface="Times New Roman"/>
                <a:cs typeface="Times New Roman"/>
              </a:rPr>
              <a:t>as</a:t>
            </a:r>
            <a:r>
              <a:rPr lang="en-US" sz="5600" b="1" spc="25" dirty="0">
                <a:latin typeface="Times New Roman"/>
                <a:cs typeface="Times New Roman"/>
              </a:rPr>
              <a:t> </a:t>
            </a:r>
            <a:r>
              <a:rPr lang="en-US" sz="5600" b="1" spc="-5" dirty="0">
                <a:latin typeface="Times New Roman"/>
                <a:cs typeface="Times New Roman"/>
              </a:rPr>
              <a:t>required.</a:t>
            </a:r>
            <a:endParaRPr lang="en-US" sz="5600" dirty="0">
              <a:latin typeface="Times New Roman"/>
              <a:cs typeface="Times New Roman"/>
            </a:endParaRPr>
          </a:p>
          <a:p>
            <a:pPr marL="12700" marR="12065" algn="just">
              <a:lnSpc>
                <a:spcPct val="102499"/>
              </a:lnSpc>
              <a:spcBef>
                <a:spcPts val="805"/>
              </a:spcBef>
            </a:pPr>
            <a:r>
              <a:rPr lang="en-US" sz="5600" spc="-5" dirty="0">
                <a:latin typeface="Times New Roman"/>
                <a:cs typeface="Times New Roman"/>
              </a:rPr>
              <a:t>MBT helps </a:t>
            </a:r>
            <a:r>
              <a:rPr lang="en-US" sz="5600" dirty="0">
                <a:latin typeface="Times New Roman"/>
                <a:cs typeface="Times New Roman"/>
              </a:rPr>
              <a:t>to uncover </a:t>
            </a:r>
            <a:r>
              <a:rPr lang="en-US" sz="5600" spc="-5" dirty="0">
                <a:latin typeface="Times New Roman"/>
                <a:cs typeface="Times New Roman"/>
              </a:rPr>
              <a:t>errors </a:t>
            </a:r>
            <a:r>
              <a:rPr lang="en-US" sz="5600" dirty="0">
                <a:latin typeface="Times New Roman"/>
                <a:cs typeface="Times New Roman"/>
              </a:rPr>
              <a:t>in software behavior, </a:t>
            </a:r>
            <a:r>
              <a:rPr lang="en-US" sz="5600" spc="-5" dirty="0">
                <a:latin typeface="Times New Roman"/>
                <a:cs typeface="Times New Roman"/>
              </a:rPr>
              <a:t>and as </a:t>
            </a:r>
            <a:r>
              <a:rPr lang="en-US" sz="5600" dirty="0">
                <a:latin typeface="Times New Roman"/>
                <a:cs typeface="Times New Roman"/>
              </a:rPr>
              <a:t>a </a:t>
            </a:r>
            <a:r>
              <a:rPr lang="en-US" sz="5600" spc="-5" dirty="0">
                <a:latin typeface="Times New Roman"/>
                <a:cs typeface="Times New Roman"/>
              </a:rPr>
              <a:t>consequence, </a:t>
            </a:r>
            <a:r>
              <a:rPr lang="en-US" sz="5600" dirty="0">
                <a:latin typeface="Times New Roman"/>
                <a:cs typeface="Times New Roman"/>
              </a:rPr>
              <a:t>it </a:t>
            </a:r>
            <a:r>
              <a:rPr lang="en-US" sz="5600" spc="-5" dirty="0">
                <a:latin typeface="Times New Roman"/>
                <a:cs typeface="Times New Roman"/>
              </a:rPr>
              <a:t>is </a:t>
            </a:r>
            <a:r>
              <a:rPr lang="en-US" sz="5600" dirty="0">
                <a:latin typeface="Times New Roman"/>
                <a:cs typeface="Times New Roman"/>
              </a:rPr>
              <a:t>extremely </a:t>
            </a:r>
            <a:r>
              <a:rPr lang="en-US" sz="5600" spc="-5" dirty="0">
                <a:latin typeface="Times New Roman"/>
                <a:cs typeface="Times New Roman"/>
              </a:rPr>
              <a:t>useful  when </a:t>
            </a:r>
            <a:r>
              <a:rPr lang="en-US" sz="5600" dirty="0">
                <a:latin typeface="Times New Roman"/>
                <a:cs typeface="Times New Roman"/>
              </a:rPr>
              <a:t>testing event-driven </a:t>
            </a:r>
            <a:r>
              <a:rPr lang="en-US" sz="5600" spc="-5" dirty="0">
                <a:latin typeface="Times New Roman"/>
                <a:cs typeface="Times New Roman"/>
              </a:rPr>
              <a:t>applications</a:t>
            </a:r>
            <a:r>
              <a:rPr lang="en-US" sz="5600" spc="-5" dirty="0" smtClean="0">
                <a:latin typeface="Times New Roman"/>
                <a:cs typeface="Times New Roman"/>
              </a:rPr>
              <a:t>.</a:t>
            </a:r>
          </a:p>
        </p:txBody>
      </p:sp>
      <p:sp>
        <p:nvSpPr>
          <p:cNvPr id="4" name="Rectangle 3"/>
          <p:cNvSpPr/>
          <p:nvPr/>
        </p:nvSpPr>
        <p:spPr>
          <a:xfrm>
            <a:off x="486945" y="241025"/>
            <a:ext cx="6541770" cy="1455655"/>
          </a:xfrm>
          <a:prstGeom prst="rect">
            <a:avLst/>
          </a:prstGeom>
        </p:spPr>
        <p:txBody>
          <a:bodyPr wrap="square">
            <a:spAutoFit/>
          </a:bodyPr>
          <a:lstStyle/>
          <a:p>
            <a:pPr marL="12700" algn="just">
              <a:lnSpc>
                <a:spcPct val="100000"/>
              </a:lnSpc>
              <a:spcBef>
                <a:spcPts val="865"/>
              </a:spcBef>
            </a:pPr>
            <a:r>
              <a:rPr lang="en-US" b="1" spc="-5" dirty="0" smtClean="0">
                <a:uFill>
                  <a:solidFill>
                    <a:srgbClr val="000000"/>
                  </a:solidFill>
                </a:uFill>
                <a:latin typeface="Times New Roman"/>
                <a:cs typeface="Times New Roman"/>
              </a:rPr>
              <a:t>5 MODEL </a:t>
            </a:r>
            <a:r>
              <a:rPr lang="en-US" b="1" spc="-5" dirty="0">
                <a:uFill>
                  <a:solidFill>
                    <a:srgbClr val="000000"/>
                  </a:solidFill>
                </a:uFill>
                <a:latin typeface="Times New Roman"/>
                <a:cs typeface="Times New Roman"/>
              </a:rPr>
              <a:t>-BASED</a:t>
            </a:r>
            <a:r>
              <a:rPr lang="en-US" b="1" dirty="0">
                <a:uFill>
                  <a:solidFill>
                    <a:srgbClr val="000000"/>
                  </a:solidFill>
                </a:uFill>
                <a:latin typeface="Times New Roman"/>
                <a:cs typeface="Times New Roman"/>
              </a:rPr>
              <a:t> </a:t>
            </a:r>
            <a:r>
              <a:rPr lang="en-US" b="1" spc="-5" dirty="0">
                <a:uFill>
                  <a:solidFill>
                    <a:srgbClr val="000000"/>
                  </a:solidFill>
                </a:uFill>
                <a:latin typeface="Times New Roman"/>
                <a:cs typeface="Times New Roman"/>
              </a:rPr>
              <a:t>TESTING</a:t>
            </a:r>
            <a:endParaRPr lang="en-US" dirty="0">
              <a:latin typeface="Times New Roman"/>
              <a:cs typeface="Times New Roman"/>
            </a:endParaRPr>
          </a:p>
          <a:p>
            <a:pPr marL="12700" marR="7620" indent="456565" algn="just">
              <a:lnSpc>
                <a:spcPct val="102499"/>
              </a:lnSpc>
              <a:spcBef>
                <a:spcPts val="805"/>
              </a:spcBef>
            </a:pPr>
            <a:r>
              <a:rPr lang="en-US" sz="1400" spc="-5" dirty="0">
                <a:latin typeface="Times New Roman"/>
                <a:cs typeface="Times New Roman"/>
              </a:rPr>
              <a:t>Model-based </a:t>
            </a:r>
            <a:r>
              <a:rPr lang="en-US" sz="1400" dirty="0">
                <a:latin typeface="Times New Roman"/>
                <a:cs typeface="Times New Roman"/>
              </a:rPr>
              <a:t>testing </a:t>
            </a:r>
            <a:r>
              <a:rPr lang="en-US" sz="1400" spc="-5" dirty="0">
                <a:latin typeface="Times New Roman"/>
                <a:cs typeface="Times New Roman"/>
              </a:rPr>
              <a:t>(MBT) is </a:t>
            </a:r>
            <a:r>
              <a:rPr lang="en-US" sz="1400" dirty="0">
                <a:latin typeface="Times New Roman"/>
                <a:cs typeface="Times New Roman"/>
              </a:rPr>
              <a:t>a </a:t>
            </a:r>
            <a:r>
              <a:rPr lang="en-US" sz="1400" spc="-5" dirty="0">
                <a:latin typeface="Times New Roman"/>
                <a:cs typeface="Times New Roman"/>
              </a:rPr>
              <a:t>black-box </a:t>
            </a:r>
            <a:r>
              <a:rPr lang="en-US" sz="1400" dirty="0">
                <a:latin typeface="Times New Roman"/>
                <a:cs typeface="Times New Roman"/>
              </a:rPr>
              <a:t>testing </a:t>
            </a:r>
            <a:r>
              <a:rPr lang="en-US" sz="1400" spc="-5" dirty="0">
                <a:latin typeface="Times New Roman"/>
                <a:cs typeface="Times New Roman"/>
              </a:rPr>
              <a:t>technique </a:t>
            </a:r>
            <a:r>
              <a:rPr lang="en-US" sz="1400" dirty="0">
                <a:latin typeface="Times New Roman"/>
                <a:cs typeface="Times New Roman"/>
              </a:rPr>
              <a:t>that </a:t>
            </a:r>
            <a:r>
              <a:rPr lang="en-US" sz="1400" b="1" dirty="0">
                <a:latin typeface="Times New Roman"/>
                <a:cs typeface="Times New Roman"/>
              </a:rPr>
              <a:t>uses </a:t>
            </a:r>
            <a:r>
              <a:rPr lang="en-US" sz="1400" b="1" spc="-5" dirty="0">
                <a:latin typeface="Times New Roman"/>
                <a:cs typeface="Times New Roman"/>
              </a:rPr>
              <a:t>information  contained </a:t>
            </a:r>
            <a:r>
              <a:rPr lang="en-US" sz="1400" b="1" dirty="0">
                <a:latin typeface="Times New Roman"/>
                <a:cs typeface="Times New Roman"/>
              </a:rPr>
              <a:t>in the requirements </a:t>
            </a:r>
            <a:r>
              <a:rPr lang="en-US" sz="1400" b="1" spc="-5" dirty="0">
                <a:latin typeface="Times New Roman"/>
                <a:cs typeface="Times New Roman"/>
              </a:rPr>
              <a:t>model as </a:t>
            </a:r>
            <a:r>
              <a:rPr lang="en-US" sz="1400" b="1" dirty="0">
                <a:latin typeface="Times New Roman"/>
                <a:cs typeface="Times New Roman"/>
              </a:rPr>
              <a:t>the </a:t>
            </a:r>
            <a:r>
              <a:rPr lang="en-US" sz="1400" b="1" spc="-5" dirty="0">
                <a:latin typeface="Times New Roman"/>
                <a:cs typeface="Times New Roman"/>
              </a:rPr>
              <a:t>basis </a:t>
            </a:r>
            <a:r>
              <a:rPr lang="en-US" sz="1400" b="1" dirty="0">
                <a:latin typeface="Times New Roman"/>
                <a:cs typeface="Times New Roman"/>
              </a:rPr>
              <a:t>for the </a:t>
            </a:r>
            <a:r>
              <a:rPr lang="en-US" sz="1400" b="1" spc="-5" dirty="0">
                <a:latin typeface="Times New Roman"/>
                <a:cs typeface="Times New Roman"/>
              </a:rPr>
              <a:t>generation </a:t>
            </a:r>
            <a:r>
              <a:rPr lang="en-US" sz="1400" b="1" dirty="0">
                <a:latin typeface="Times New Roman"/>
                <a:cs typeface="Times New Roman"/>
              </a:rPr>
              <a:t>of test</a:t>
            </a:r>
            <a:r>
              <a:rPr lang="en-US" sz="1400" b="1" spc="20" dirty="0">
                <a:latin typeface="Times New Roman"/>
                <a:cs typeface="Times New Roman"/>
              </a:rPr>
              <a:t> </a:t>
            </a:r>
            <a:r>
              <a:rPr lang="en-US" sz="1400" b="1" spc="-5" dirty="0">
                <a:latin typeface="Times New Roman"/>
                <a:cs typeface="Times New Roman"/>
              </a:rPr>
              <a:t>cases</a:t>
            </a:r>
            <a:endParaRPr lang="en-US" sz="1400" b="1" dirty="0">
              <a:latin typeface="Times New Roman"/>
              <a:cs typeface="Times New Roman"/>
            </a:endParaRPr>
          </a:p>
          <a:p>
            <a:pPr marL="12700" marR="6985" indent="494665" algn="just">
              <a:lnSpc>
                <a:spcPct val="102899"/>
              </a:lnSpc>
              <a:spcBef>
                <a:spcPts val="819"/>
              </a:spcBef>
            </a:pPr>
            <a:endParaRPr lang="en-US" sz="1400" dirty="0">
              <a:latin typeface="Times New Roman"/>
              <a:cs typeface="Times New Roman"/>
            </a:endParaRPr>
          </a:p>
        </p:txBody>
      </p:sp>
    </p:spTree>
    <p:extLst>
      <p:ext uri="{BB962C8B-B14F-4D97-AF65-F5344CB8AC3E}">
        <p14:creationId xmlns:p14="http://schemas.microsoft.com/office/powerpoint/2010/main" val="184589075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b="1" spc="-5" dirty="0" smtClean="0">
                <a:latin typeface="Times New Roman"/>
                <a:cs typeface="Times New Roman"/>
              </a:rPr>
              <a:t> TESTING</a:t>
            </a:r>
            <a:r>
              <a:rPr lang="en-US" sz="2000" b="1" spc="-20" dirty="0" smtClean="0">
                <a:latin typeface="Times New Roman"/>
                <a:cs typeface="Times New Roman"/>
              </a:rPr>
              <a:t> </a:t>
            </a:r>
            <a:r>
              <a:rPr lang="en-US" sz="2000" b="1" spc="-5" dirty="0">
                <a:latin typeface="Times New Roman"/>
                <a:cs typeface="Times New Roman"/>
              </a:rPr>
              <a:t>DOCUMENTATION</a:t>
            </a:r>
            <a:r>
              <a:rPr lang="en-US" sz="2000" dirty="0">
                <a:latin typeface="Times New Roman"/>
                <a:cs typeface="Times New Roman"/>
              </a:rPr>
              <a:t/>
            </a:r>
            <a:br>
              <a:rPr lang="en-US" sz="2000" dirty="0">
                <a:latin typeface="Times New Roman"/>
                <a:cs typeface="Times New Roman"/>
              </a:rPr>
            </a:br>
            <a:endParaRPr lang="en-US" sz="2000" dirty="0"/>
          </a:p>
        </p:txBody>
      </p:sp>
      <p:sp>
        <p:nvSpPr>
          <p:cNvPr id="3" name="Content Placeholder 2"/>
          <p:cNvSpPr>
            <a:spLocks noGrp="1"/>
          </p:cNvSpPr>
          <p:nvPr>
            <p:ph idx="1"/>
          </p:nvPr>
        </p:nvSpPr>
        <p:spPr>
          <a:xfrm>
            <a:off x="323850" y="2346961"/>
            <a:ext cx="6995160" cy="6638079"/>
          </a:xfrm>
        </p:spPr>
        <p:txBody>
          <a:bodyPr>
            <a:normAutofit/>
          </a:bodyPr>
          <a:lstStyle/>
          <a:p>
            <a:pPr marL="12700" marR="6985" indent="456565" algn="just">
              <a:lnSpc>
                <a:spcPct val="102899"/>
              </a:lnSpc>
              <a:spcBef>
                <a:spcPts val="800"/>
              </a:spcBef>
            </a:pPr>
            <a:r>
              <a:rPr lang="en-US" sz="1600" spc="-5" dirty="0" smtClean="0">
                <a:latin typeface="Times New Roman" panose="02020603050405020304" pitchFamily="18" charset="0"/>
                <a:cs typeface="Times New Roman" panose="02020603050405020304" pitchFamily="18" charset="0"/>
              </a:rPr>
              <a:t>Documentation </a:t>
            </a:r>
            <a:r>
              <a:rPr lang="en-US" sz="1600" dirty="0">
                <a:latin typeface="Times New Roman" panose="02020603050405020304" pitchFamily="18" charset="0"/>
                <a:cs typeface="Times New Roman" panose="02020603050405020304" pitchFamily="18" charset="0"/>
              </a:rPr>
              <a:t>testing can be </a:t>
            </a:r>
            <a:r>
              <a:rPr lang="en-US" sz="1600" spc="-5" dirty="0">
                <a:latin typeface="Times New Roman" panose="02020603050405020304" pitchFamily="18" charset="0"/>
                <a:cs typeface="Times New Roman" panose="02020603050405020304" pitchFamily="18" charset="0"/>
              </a:rPr>
              <a:t>approached </a:t>
            </a:r>
            <a:r>
              <a:rPr lang="en-US" sz="1600" dirty="0">
                <a:latin typeface="Times New Roman" panose="02020603050405020304" pitchFamily="18" charset="0"/>
                <a:cs typeface="Times New Roman" panose="02020603050405020304" pitchFamily="18" charset="0"/>
              </a:rPr>
              <a:t>in </a:t>
            </a:r>
            <a:r>
              <a:rPr lang="en-US" sz="1600" spc="-5" dirty="0">
                <a:latin typeface="Times New Roman" panose="02020603050405020304" pitchFamily="18" charset="0"/>
                <a:cs typeface="Times New Roman" panose="02020603050405020304" pitchFamily="18" charset="0"/>
              </a:rPr>
              <a:t>two phases.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first phase, </a:t>
            </a:r>
            <a:r>
              <a:rPr lang="en-US" sz="1600" dirty="0">
                <a:latin typeface="Times New Roman" panose="02020603050405020304" pitchFamily="18" charset="0"/>
                <a:cs typeface="Times New Roman" panose="02020603050405020304" pitchFamily="18" charset="0"/>
              </a:rPr>
              <a:t>technical review  </a:t>
            </a:r>
            <a:r>
              <a:rPr lang="en-US" sz="1600" spc="-5" dirty="0">
                <a:latin typeface="Times New Roman" panose="02020603050405020304" pitchFamily="18" charset="0"/>
                <a:cs typeface="Times New Roman" panose="02020603050405020304" pitchFamily="18" charset="0"/>
              </a:rPr>
              <a:t>examines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document </a:t>
            </a:r>
            <a:r>
              <a:rPr lang="en-US" sz="1600" dirty="0">
                <a:latin typeface="Times New Roman" panose="02020603050405020304" pitchFamily="18" charset="0"/>
                <a:cs typeface="Times New Roman" panose="02020603050405020304" pitchFamily="18" charset="0"/>
              </a:rPr>
              <a:t>for </a:t>
            </a:r>
            <a:r>
              <a:rPr lang="en-US" sz="1600" spc="-5" dirty="0">
                <a:latin typeface="Times New Roman" panose="02020603050405020304" pitchFamily="18" charset="0"/>
                <a:cs typeface="Times New Roman" panose="02020603050405020304" pitchFamily="18" charset="0"/>
              </a:rPr>
              <a:t>editorial clarity. </a:t>
            </a:r>
            <a:r>
              <a:rPr lang="en-US" sz="1600" dirty="0">
                <a:latin typeface="Times New Roman" panose="02020603050405020304" pitchFamily="18" charset="0"/>
                <a:cs typeface="Times New Roman" panose="02020603050405020304" pitchFamily="18" charset="0"/>
              </a:rPr>
              <a:t>The second </a:t>
            </a:r>
            <a:r>
              <a:rPr lang="en-US" sz="1600" spc="-5" dirty="0">
                <a:latin typeface="Times New Roman" panose="02020603050405020304" pitchFamily="18" charset="0"/>
                <a:cs typeface="Times New Roman" panose="02020603050405020304" pitchFamily="18" charset="0"/>
              </a:rPr>
              <a:t>phase, </a:t>
            </a:r>
            <a:r>
              <a:rPr lang="en-US" sz="1600" dirty="0">
                <a:latin typeface="Times New Roman" panose="02020603050405020304" pitchFamily="18" charset="0"/>
                <a:cs typeface="Times New Roman" panose="02020603050405020304" pitchFamily="18" charset="0"/>
              </a:rPr>
              <a:t>live test, </a:t>
            </a:r>
            <a:r>
              <a:rPr lang="en-US" sz="1600" spc="-5" dirty="0">
                <a:latin typeface="Times New Roman" panose="02020603050405020304" pitchFamily="18" charset="0"/>
                <a:cs typeface="Times New Roman" panose="02020603050405020304" pitchFamily="18" charset="0"/>
              </a:rPr>
              <a:t>uses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documentation  </a:t>
            </a:r>
            <a:r>
              <a:rPr lang="en-US" sz="1600" dirty="0">
                <a:latin typeface="Times New Roman" panose="02020603050405020304" pitchFamily="18" charset="0"/>
                <a:cs typeface="Times New Roman" panose="02020603050405020304" pitchFamily="18" charset="0"/>
              </a:rPr>
              <a:t>in </a:t>
            </a:r>
            <a:r>
              <a:rPr lang="en-US" sz="1600" spc="-5" dirty="0">
                <a:latin typeface="Times New Roman" panose="02020603050405020304" pitchFamily="18" charset="0"/>
                <a:cs typeface="Times New Roman" panose="02020603050405020304" pitchFamily="18" charset="0"/>
              </a:rPr>
              <a:t>conjunction </a:t>
            </a:r>
            <a:r>
              <a:rPr lang="en-US" sz="1600" dirty="0">
                <a:latin typeface="Times New Roman" panose="02020603050405020304" pitchFamily="18" charset="0"/>
                <a:cs typeface="Times New Roman" panose="02020603050405020304" pitchFamily="18" charset="0"/>
              </a:rPr>
              <a:t>with the </a:t>
            </a:r>
            <a:r>
              <a:rPr lang="en-US" sz="1600" spc="-5" dirty="0">
                <a:latin typeface="Times New Roman" panose="02020603050405020304" pitchFamily="18" charset="0"/>
                <a:cs typeface="Times New Roman" panose="02020603050405020304" pitchFamily="18" charset="0"/>
              </a:rPr>
              <a:t>actual program.</a:t>
            </a:r>
            <a:endParaRPr lang="en-US" sz="1600" dirty="0">
              <a:latin typeface="Times New Roman" panose="02020603050405020304" pitchFamily="18" charset="0"/>
              <a:cs typeface="Times New Roman" panose="02020603050405020304" pitchFamily="18" charset="0"/>
            </a:endParaRPr>
          </a:p>
          <a:p>
            <a:pPr marL="12700" marR="6985" indent="456565" algn="just">
              <a:lnSpc>
                <a:spcPct val="103400"/>
              </a:lnSpc>
              <a:spcBef>
                <a:spcPts val="815"/>
              </a:spcBef>
            </a:pPr>
            <a:r>
              <a:rPr lang="en-US" sz="1600" spc="-5" dirty="0">
                <a:latin typeface="Times New Roman" panose="02020603050405020304" pitchFamily="18" charset="0"/>
                <a:cs typeface="Times New Roman" panose="02020603050405020304" pitchFamily="18" charset="0"/>
              </a:rPr>
              <a:t>Surprisingly, </a:t>
            </a:r>
            <a:r>
              <a:rPr lang="en-US" sz="1600" dirty="0">
                <a:latin typeface="Times New Roman" panose="02020603050405020304" pitchFamily="18" charset="0"/>
                <a:cs typeface="Times New Roman" panose="02020603050405020304" pitchFamily="18" charset="0"/>
              </a:rPr>
              <a:t>a live test for </a:t>
            </a:r>
            <a:r>
              <a:rPr lang="en-US" sz="1600" spc="-5" dirty="0">
                <a:latin typeface="Times New Roman" panose="02020603050405020304" pitchFamily="18" charset="0"/>
                <a:cs typeface="Times New Roman" panose="02020603050405020304" pitchFamily="18" charset="0"/>
              </a:rPr>
              <a:t>documentation can </a:t>
            </a:r>
            <a:r>
              <a:rPr lang="en-US" sz="1600" dirty="0">
                <a:latin typeface="Times New Roman" panose="02020603050405020304" pitchFamily="18" charset="0"/>
                <a:cs typeface="Times New Roman" panose="02020603050405020304" pitchFamily="18" charset="0"/>
              </a:rPr>
              <a:t>be </a:t>
            </a:r>
            <a:r>
              <a:rPr lang="en-US" sz="1600" spc="-5" dirty="0">
                <a:latin typeface="Times New Roman" panose="02020603050405020304" pitchFamily="18" charset="0"/>
                <a:cs typeface="Times New Roman" panose="02020603050405020304" pitchFamily="18" charset="0"/>
              </a:rPr>
              <a:t>approached </a:t>
            </a:r>
            <a:r>
              <a:rPr lang="en-US" sz="1600" dirty="0">
                <a:latin typeface="Times New Roman" panose="02020603050405020304" pitchFamily="18" charset="0"/>
                <a:cs typeface="Times New Roman" panose="02020603050405020304" pitchFamily="18" charset="0"/>
              </a:rPr>
              <a:t>using techniques that </a:t>
            </a:r>
            <a:r>
              <a:rPr lang="en-US" sz="1600" spc="-5" dirty="0">
                <a:latin typeface="Times New Roman" panose="02020603050405020304" pitchFamily="18" charset="0"/>
                <a:cs typeface="Times New Roman" panose="02020603050405020304" pitchFamily="18" charset="0"/>
              </a:rPr>
              <a:t>are  analogous </a:t>
            </a:r>
            <a:r>
              <a:rPr lang="en-US" sz="1600" dirty="0">
                <a:latin typeface="Times New Roman" panose="02020603050405020304" pitchFamily="18" charset="0"/>
                <a:cs typeface="Times New Roman" panose="02020603050405020304" pitchFamily="18" charset="0"/>
              </a:rPr>
              <a:t>to many of the </a:t>
            </a:r>
            <a:r>
              <a:rPr lang="en-US" sz="1600" spc="-5" dirty="0">
                <a:latin typeface="Times New Roman" panose="02020603050405020304" pitchFamily="18" charset="0"/>
                <a:cs typeface="Times New Roman" panose="02020603050405020304" pitchFamily="18" charset="0"/>
              </a:rPr>
              <a:t>black-box </a:t>
            </a:r>
            <a:r>
              <a:rPr lang="en-US" sz="1600" dirty="0">
                <a:latin typeface="Times New Roman" panose="02020603050405020304" pitchFamily="18" charset="0"/>
                <a:cs typeface="Times New Roman" panose="02020603050405020304" pitchFamily="18" charset="0"/>
              </a:rPr>
              <a:t>testing methods </a:t>
            </a:r>
            <a:r>
              <a:rPr lang="en-US" sz="1600" spc="-5" dirty="0">
                <a:latin typeface="Times New Roman" panose="02020603050405020304" pitchFamily="18" charset="0"/>
                <a:cs typeface="Times New Roman" panose="02020603050405020304" pitchFamily="18" charset="0"/>
              </a:rPr>
              <a:t>discussed earlier. Graph-based </a:t>
            </a:r>
            <a:r>
              <a:rPr lang="en-US" sz="1600" dirty="0">
                <a:latin typeface="Times New Roman" panose="02020603050405020304" pitchFamily="18" charset="0"/>
                <a:cs typeface="Times New Roman" panose="02020603050405020304" pitchFamily="18" charset="0"/>
              </a:rPr>
              <a:t>testing </a:t>
            </a:r>
            <a:r>
              <a:rPr lang="en-US" sz="1600" spc="-5" dirty="0">
                <a:latin typeface="Times New Roman" panose="02020603050405020304" pitchFamily="18" charset="0"/>
                <a:cs typeface="Times New Roman" panose="02020603050405020304" pitchFamily="18" charset="0"/>
              </a:rPr>
              <a:t>can</a:t>
            </a:r>
            <a:r>
              <a:rPr lang="en-US" sz="1600" spc="-1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  </a:t>
            </a:r>
            <a:r>
              <a:rPr lang="en-US" sz="1600" spc="-5" dirty="0">
                <a:latin typeface="Times New Roman" panose="02020603050405020304" pitchFamily="18" charset="0"/>
                <a:cs typeface="Times New Roman" panose="02020603050405020304" pitchFamily="18" charset="0"/>
              </a:rPr>
              <a:t>used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describe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use </a:t>
            </a:r>
            <a:r>
              <a:rPr lang="en-US" sz="1600" spc="5" dirty="0">
                <a:latin typeface="Times New Roman" panose="02020603050405020304" pitchFamily="18" charset="0"/>
                <a:cs typeface="Times New Roman" panose="02020603050405020304" pitchFamily="18" charset="0"/>
              </a:rPr>
              <a:t>of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program; </a:t>
            </a:r>
            <a:r>
              <a:rPr lang="en-US" sz="1600" dirty="0">
                <a:latin typeface="Times New Roman" panose="02020603050405020304" pitchFamily="18" charset="0"/>
                <a:cs typeface="Times New Roman" panose="02020603050405020304" pitchFamily="18" charset="0"/>
              </a:rPr>
              <a:t>equivalence partitioning </a:t>
            </a:r>
            <a:r>
              <a:rPr lang="en-US" sz="1600" spc="-5" dirty="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boundary </a:t>
            </a:r>
            <a:r>
              <a:rPr lang="en-US" sz="1600" spc="-5" dirty="0">
                <a:latin typeface="Times New Roman" panose="02020603050405020304" pitchFamily="18" charset="0"/>
                <a:cs typeface="Times New Roman" panose="02020603050405020304" pitchFamily="18" charset="0"/>
              </a:rPr>
              <a:t>value </a:t>
            </a:r>
            <a:r>
              <a:rPr lang="en-US" sz="1600" dirty="0">
                <a:latin typeface="Times New Roman" panose="02020603050405020304" pitchFamily="18" charset="0"/>
                <a:cs typeface="Times New Roman" panose="02020603050405020304" pitchFamily="18" charset="0"/>
              </a:rPr>
              <a:t>analysis</a:t>
            </a:r>
            <a:r>
              <a:rPr lang="en-US" sz="1600" spc="-17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can  </a:t>
            </a:r>
            <a:r>
              <a:rPr lang="en-US" sz="1600" dirty="0">
                <a:latin typeface="Times New Roman" panose="02020603050405020304" pitchFamily="18" charset="0"/>
                <a:cs typeface="Times New Roman" panose="02020603050405020304" pitchFamily="18" charset="0"/>
              </a:rPr>
              <a:t>be </a:t>
            </a:r>
            <a:r>
              <a:rPr lang="en-US" sz="1600" spc="-5" dirty="0">
                <a:latin typeface="Times New Roman" panose="02020603050405020304" pitchFamily="18" charset="0"/>
                <a:cs typeface="Times New Roman" panose="02020603050405020304" pitchFamily="18" charset="0"/>
              </a:rPr>
              <a:t>used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define </a:t>
            </a:r>
            <a:r>
              <a:rPr lang="en-US" sz="1600" dirty="0">
                <a:latin typeface="Times New Roman" panose="02020603050405020304" pitchFamily="18" charset="0"/>
                <a:cs typeface="Times New Roman" panose="02020603050405020304" pitchFamily="18" charset="0"/>
              </a:rPr>
              <a:t>various </a:t>
            </a:r>
            <a:r>
              <a:rPr lang="en-US" sz="1600" spc="-5" dirty="0">
                <a:latin typeface="Times New Roman" panose="02020603050405020304" pitchFamily="18" charset="0"/>
                <a:cs typeface="Times New Roman" panose="02020603050405020304" pitchFamily="18" charset="0"/>
              </a:rPr>
              <a:t>classes </a:t>
            </a:r>
            <a:r>
              <a:rPr lang="en-US" sz="1600" dirty="0">
                <a:latin typeface="Times New Roman" panose="02020603050405020304" pitchFamily="18" charset="0"/>
                <a:cs typeface="Times New Roman" panose="02020603050405020304" pitchFamily="18" charset="0"/>
              </a:rPr>
              <a:t>of input </a:t>
            </a:r>
            <a:r>
              <a:rPr lang="en-US" sz="1600" spc="-5" dirty="0">
                <a:latin typeface="Times New Roman" panose="02020603050405020304" pitchFamily="18" charset="0"/>
                <a:cs typeface="Times New Roman" panose="02020603050405020304" pitchFamily="18" charset="0"/>
              </a:rPr>
              <a:t>and associated interactions. MBT can </a:t>
            </a:r>
            <a:r>
              <a:rPr lang="en-US" sz="1600" dirty="0">
                <a:latin typeface="Times New Roman" panose="02020603050405020304" pitchFamily="18" charset="0"/>
                <a:cs typeface="Times New Roman" panose="02020603050405020304" pitchFamily="18" charset="0"/>
              </a:rPr>
              <a:t>be </a:t>
            </a:r>
            <a:r>
              <a:rPr lang="en-US" sz="1600" spc="-5" dirty="0">
                <a:latin typeface="Times New Roman" panose="02020603050405020304" pitchFamily="18" charset="0"/>
                <a:cs typeface="Times New Roman" panose="02020603050405020304" pitchFamily="18" charset="0"/>
              </a:rPr>
              <a:t>used </a:t>
            </a:r>
            <a:r>
              <a:rPr lang="en-US" sz="1600" dirty="0">
                <a:latin typeface="Times New Roman" panose="02020603050405020304" pitchFamily="18" charset="0"/>
                <a:cs typeface="Times New Roman" panose="02020603050405020304" pitchFamily="18" charset="0"/>
              </a:rPr>
              <a:t>to ensure  that</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documented</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behavior</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and</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actual</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behavior</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coincide.</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Program</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usage</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is</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then</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tracked</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through</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documentation.</a:t>
            </a:r>
            <a:endParaRPr lang="en-US" sz="1600" dirty="0">
              <a:latin typeface="Times New Roman" panose="02020603050405020304" pitchFamily="18" charset="0"/>
              <a:cs typeface="Times New Roman" panose="02020603050405020304" pitchFamily="18" charset="0"/>
            </a:endParaRPr>
          </a:p>
          <a:p>
            <a:pPr marL="12700" marR="6985" indent="494665" algn="just">
              <a:lnSpc>
                <a:spcPct val="102899"/>
              </a:lnSpc>
              <a:spcBef>
                <a:spcPts val="819"/>
              </a:spcBef>
            </a:pPr>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106254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u="sng" dirty="0">
                <a:uFill>
                  <a:solidFill>
                    <a:srgbClr val="000000"/>
                  </a:solidFill>
                </a:uFill>
                <a:latin typeface="Times New Roman"/>
                <a:cs typeface="Times New Roman"/>
              </a:rPr>
              <a:t>Test</a:t>
            </a:r>
            <a:r>
              <a:rPr lang="en-US" sz="2800" b="1" u="sng" spc="-65" dirty="0">
                <a:uFill>
                  <a:solidFill>
                    <a:srgbClr val="000000"/>
                  </a:solidFill>
                </a:uFill>
                <a:latin typeface="Times New Roman"/>
                <a:cs typeface="Times New Roman"/>
              </a:rPr>
              <a:t> </a:t>
            </a:r>
            <a:r>
              <a:rPr lang="en-US" sz="2800" b="1" u="sng" spc="-5" dirty="0">
                <a:uFill>
                  <a:solidFill>
                    <a:srgbClr val="000000"/>
                  </a:solidFill>
                </a:uFill>
                <a:latin typeface="Times New Roman"/>
                <a:cs typeface="Times New Roman"/>
              </a:rPr>
              <a:t>automation</a:t>
            </a:r>
            <a:r>
              <a:rPr lang="en-US" sz="2800" u="sng" dirty="0">
                <a:latin typeface="Times New Roman"/>
                <a:cs typeface="Times New Roman"/>
              </a:rPr>
              <a:t/>
            </a:r>
            <a:br>
              <a:rPr lang="en-US" sz="2800" u="sng" dirty="0">
                <a:latin typeface="Times New Roman"/>
                <a:cs typeface="Times New Roman"/>
              </a:rPr>
            </a:br>
            <a:endParaRPr lang="en-US" sz="2800" u="sng" dirty="0"/>
          </a:p>
        </p:txBody>
      </p:sp>
      <p:sp>
        <p:nvSpPr>
          <p:cNvPr id="4" name="object 4"/>
          <p:cNvSpPr txBox="1">
            <a:spLocks noGrp="1"/>
          </p:cNvSpPr>
          <p:nvPr>
            <p:ph idx="1"/>
          </p:nvPr>
        </p:nvSpPr>
        <p:spPr>
          <a:xfrm>
            <a:off x="582930" y="3576320"/>
            <a:ext cx="6995160" cy="4532844"/>
          </a:xfrm>
          <a:prstGeom prst="rect">
            <a:avLst/>
          </a:prstGeom>
        </p:spPr>
        <p:txBody>
          <a:bodyPr vert="horz" wrap="square" lIns="0" tIns="7620" rIns="0" bIns="0" rtlCol="0">
            <a:spAutoFit/>
          </a:bodyPr>
          <a:lstStyle/>
          <a:p>
            <a:pPr marL="469265" indent="-228600" algn="just">
              <a:lnSpc>
                <a:spcPct val="100000"/>
              </a:lnSpc>
              <a:spcBef>
                <a:spcPts val="240"/>
              </a:spcBef>
              <a:buFont typeface="Symbol"/>
              <a:buChar char=""/>
              <a:tabLst>
                <a:tab pos="469900" algn="l"/>
              </a:tabLst>
            </a:pPr>
            <a:r>
              <a:rPr lang="en-US" sz="1200" spc="-5" dirty="0">
                <a:latin typeface="Times New Roman"/>
                <a:cs typeface="Times New Roman"/>
              </a:rPr>
              <a:t>Automated </a:t>
            </a:r>
            <a:r>
              <a:rPr lang="en-US" sz="1200" dirty="0">
                <a:latin typeface="Times New Roman"/>
                <a:cs typeface="Times New Roman"/>
              </a:rPr>
              <a:t>testing </a:t>
            </a:r>
            <a:r>
              <a:rPr lang="en-US" sz="1200" spc="-5" dirty="0">
                <a:latin typeface="Times New Roman"/>
                <a:cs typeface="Times New Roman"/>
              </a:rPr>
              <a:t>(Figure </a:t>
            </a:r>
            <a:r>
              <a:rPr lang="en-US" sz="1200" dirty="0">
                <a:latin typeface="Times New Roman"/>
                <a:cs typeface="Times New Roman"/>
              </a:rPr>
              <a:t>9.4) </a:t>
            </a:r>
            <a:r>
              <a:rPr lang="en-US" sz="1200" spc="-5" dirty="0">
                <a:latin typeface="Times New Roman"/>
                <a:cs typeface="Times New Roman"/>
              </a:rPr>
              <a:t>is based </a:t>
            </a:r>
            <a:r>
              <a:rPr lang="en-US" sz="1200" dirty="0">
                <a:latin typeface="Times New Roman"/>
                <a:cs typeface="Times New Roman"/>
              </a:rPr>
              <a:t>on the idea that </a:t>
            </a:r>
            <a:r>
              <a:rPr lang="en-US" sz="1200" spc="-5" dirty="0">
                <a:latin typeface="Times New Roman"/>
                <a:cs typeface="Times New Roman"/>
              </a:rPr>
              <a:t>tests </a:t>
            </a:r>
            <a:r>
              <a:rPr lang="en-US" sz="1200" dirty="0">
                <a:latin typeface="Times New Roman"/>
                <a:cs typeface="Times New Roman"/>
              </a:rPr>
              <a:t>should be</a:t>
            </a:r>
            <a:r>
              <a:rPr lang="en-US" sz="1200" spc="30" dirty="0">
                <a:latin typeface="Times New Roman"/>
                <a:cs typeface="Times New Roman"/>
              </a:rPr>
              <a:t> </a:t>
            </a:r>
            <a:r>
              <a:rPr lang="en-US" sz="1200" spc="-5" dirty="0">
                <a:latin typeface="Times New Roman"/>
                <a:cs typeface="Times New Roman"/>
              </a:rPr>
              <a:t>executable.</a:t>
            </a:r>
            <a:endParaRPr lang="en-US" sz="1200" dirty="0">
              <a:latin typeface="Times New Roman"/>
              <a:cs typeface="Times New Roman"/>
            </a:endParaRPr>
          </a:p>
          <a:p>
            <a:pPr marL="469265" marR="9525" indent="-228600" algn="just">
              <a:lnSpc>
                <a:spcPct val="103299"/>
              </a:lnSpc>
              <a:spcBef>
                <a:spcPts val="100"/>
              </a:spcBef>
              <a:buFont typeface="Symbol"/>
              <a:buChar char=""/>
              <a:tabLst>
                <a:tab pos="469900" algn="l"/>
              </a:tabLst>
            </a:pPr>
            <a:r>
              <a:rPr lang="en-US" sz="1200" spc="-5" dirty="0">
                <a:latin typeface="Times New Roman"/>
                <a:cs typeface="Times New Roman"/>
              </a:rPr>
              <a:t>An</a:t>
            </a:r>
            <a:r>
              <a:rPr lang="en-US" sz="1200" spc="-75" dirty="0">
                <a:latin typeface="Times New Roman"/>
                <a:cs typeface="Times New Roman"/>
              </a:rPr>
              <a:t> </a:t>
            </a:r>
            <a:r>
              <a:rPr lang="en-US" sz="1200" spc="-5" dirty="0">
                <a:latin typeface="Times New Roman"/>
                <a:cs typeface="Times New Roman"/>
              </a:rPr>
              <a:t>executable</a:t>
            </a:r>
            <a:r>
              <a:rPr lang="en-US" sz="1200" spc="-80" dirty="0">
                <a:latin typeface="Times New Roman"/>
                <a:cs typeface="Times New Roman"/>
              </a:rPr>
              <a:t> </a:t>
            </a:r>
            <a:r>
              <a:rPr lang="en-US" sz="1200" dirty="0">
                <a:latin typeface="Times New Roman"/>
                <a:cs typeface="Times New Roman"/>
              </a:rPr>
              <a:t>test</a:t>
            </a:r>
            <a:r>
              <a:rPr lang="en-US" sz="1200" spc="-70" dirty="0">
                <a:latin typeface="Times New Roman"/>
                <a:cs typeface="Times New Roman"/>
              </a:rPr>
              <a:t> </a:t>
            </a:r>
            <a:r>
              <a:rPr lang="en-US" sz="1200" dirty="0">
                <a:latin typeface="Times New Roman"/>
                <a:cs typeface="Times New Roman"/>
              </a:rPr>
              <a:t>includes</a:t>
            </a:r>
            <a:r>
              <a:rPr lang="en-US" sz="1200" spc="-75" dirty="0">
                <a:latin typeface="Times New Roman"/>
                <a:cs typeface="Times New Roman"/>
              </a:rPr>
              <a:t> </a:t>
            </a:r>
            <a:r>
              <a:rPr lang="en-US" sz="1200" dirty="0">
                <a:latin typeface="Times New Roman"/>
                <a:cs typeface="Times New Roman"/>
              </a:rPr>
              <a:t>the</a:t>
            </a:r>
            <a:r>
              <a:rPr lang="en-US" sz="1200" spc="-70" dirty="0">
                <a:latin typeface="Times New Roman"/>
                <a:cs typeface="Times New Roman"/>
              </a:rPr>
              <a:t> </a:t>
            </a:r>
            <a:r>
              <a:rPr lang="en-US" sz="1200" dirty="0">
                <a:latin typeface="Times New Roman"/>
                <a:cs typeface="Times New Roman"/>
              </a:rPr>
              <a:t>input</a:t>
            </a:r>
            <a:r>
              <a:rPr lang="en-US" sz="1200" spc="-70" dirty="0">
                <a:latin typeface="Times New Roman"/>
                <a:cs typeface="Times New Roman"/>
              </a:rPr>
              <a:t> </a:t>
            </a:r>
            <a:r>
              <a:rPr lang="en-US" sz="1200" spc="-5" dirty="0">
                <a:latin typeface="Times New Roman"/>
                <a:cs typeface="Times New Roman"/>
              </a:rPr>
              <a:t>data</a:t>
            </a:r>
            <a:r>
              <a:rPr lang="en-US" sz="1200" spc="-70" dirty="0">
                <a:latin typeface="Times New Roman"/>
                <a:cs typeface="Times New Roman"/>
              </a:rPr>
              <a:t> </a:t>
            </a:r>
            <a:r>
              <a:rPr lang="en-US" sz="1200" dirty="0">
                <a:latin typeface="Times New Roman"/>
                <a:cs typeface="Times New Roman"/>
              </a:rPr>
              <a:t>to</a:t>
            </a:r>
            <a:r>
              <a:rPr lang="en-US" sz="1200" spc="-70" dirty="0">
                <a:latin typeface="Times New Roman"/>
                <a:cs typeface="Times New Roman"/>
              </a:rPr>
              <a:t> </a:t>
            </a:r>
            <a:r>
              <a:rPr lang="en-US" sz="1200" dirty="0">
                <a:latin typeface="Times New Roman"/>
                <a:cs typeface="Times New Roman"/>
              </a:rPr>
              <a:t>the</a:t>
            </a:r>
            <a:r>
              <a:rPr lang="en-US" sz="1200" spc="-60" dirty="0">
                <a:latin typeface="Times New Roman"/>
                <a:cs typeface="Times New Roman"/>
              </a:rPr>
              <a:t> </a:t>
            </a:r>
            <a:r>
              <a:rPr lang="en-US" sz="1200" dirty="0">
                <a:latin typeface="Times New Roman"/>
                <a:cs typeface="Times New Roman"/>
              </a:rPr>
              <a:t>unit</a:t>
            </a:r>
            <a:r>
              <a:rPr lang="en-US" sz="1200" spc="-70" dirty="0">
                <a:latin typeface="Times New Roman"/>
                <a:cs typeface="Times New Roman"/>
              </a:rPr>
              <a:t> </a:t>
            </a:r>
            <a:r>
              <a:rPr lang="en-US" sz="1200" dirty="0">
                <a:latin typeface="Times New Roman"/>
                <a:cs typeface="Times New Roman"/>
              </a:rPr>
              <a:t>that</a:t>
            </a:r>
            <a:r>
              <a:rPr lang="en-US" sz="1200" spc="-70" dirty="0">
                <a:latin typeface="Times New Roman"/>
                <a:cs typeface="Times New Roman"/>
              </a:rPr>
              <a:t> </a:t>
            </a:r>
            <a:r>
              <a:rPr lang="en-US" sz="1200" spc="-5" dirty="0">
                <a:latin typeface="Times New Roman"/>
                <a:cs typeface="Times New Roman"/>
              </a:rPr>
              <a:t>is</a:t>
            </a:r>
            <a:r>
              <a:rPr lang="en-US" sz="1200" spc="-70" dirty="0">
                <a:latin typeface="Times New Roman"/>
                <a:cs typeface="Times New Roman"/>
              </a:rPr>
              <a:t> </a:t>
            </a:r>
            <a:r>
              <a:rPr lang="en-US" sz="1200" spc="-5" dirty="0">
                <a:latin typeface="Times New Roman"/>
                <a:cs typeface="Times New Roman"/>
              </a:rPr>
              <a:t>being</a:t>
            </a:r>
            <a:r>
              <a:rPr lang="en-US" sz="1200" spc="-80" dirty="0">
                <a:latin typeface="Times New Roman"/>
                <a:cs typeface="Times New Roman"/>
              </a:rPr>
              <a:t> </a:t>
            </a:r>
            <a:r>
              <a:rPr lang="en-US" sz="1200" dirty="0">
                <a:latin typeface="Times New Roman"/>
                <a:cs typeface="Times New Roman"/>
              </a:rPr>
              <a:t>tested,</a:t>
            </a:r>
            <a:r>
              <a:rPr lang="en-US" sz="1200" spc="-75" dirty="0">
                <a:latin typeface="Times New Roman"/>
                <a:cs typeface="Times New Roman"/>
              </a:rPr>
              <a:t> </a:t>
            </a:r>
            <a:r>
              <a:rPr lang="en-US" sz="1200" dirty="0">
                <a:latin typeface="Times New Roman"/>
                <a:cs typeface="Times New Roman"/>
              </a:rPr>
              <a:t>the</a:t>
            </a:r>
            <a:r>
              <a:rPr lang="en-US" sz="1200" spc="-70" dirty="0">
                <a:latin typeface="Times New Roman"/>
                <a:cs typeface="Times New Roman"/>
              </a:rPr>
              <a:t> </a:t>
            </a:r>
            <a:r>
              <a:rPr lang="en-US" sz="1200" dirty="0">
                <a:latin typeface="Times New Roman"/>
                <a:cs typeface="Times New Roman"/>
              </a:rPr>
              <a:t>expected</a:t>
            </a:r>
            <a:r>
              <a:rPr lang="en-US" sz="1200" spc="-75" dirty="0">
                <a:latin typeface="Times New Roman"/>
                <a:cs typeface="Times New Roman"/>
              </a:rPr>
              <a:t> </a:t>
            </a:r>
            <a:r>
              <a:rPr lang="en-US" sz="1200" spc="-5" dirty="0">
                <a:latin typeface="Times New Roman"/>
                <a:cs typeface="Times New Roman"/>
              </a:rPr>
              <a:t>result,  and </a:t>
            </a:r>
            <a:r>
              <a:rPr lang="en-US" sz="1200" dirty="0">
                <a:latin typeface="Times New Roman"/>
                <a:cs typeface="Times New Roman"/>
              </a:rPr>
              <a:t>a </a:t>
            </a:r>
            <a:r>
              <a:rPr lang="en-US" sz="1200" spc="-5" dirty="0">
                <a:latin typeface="Times New Roman"/>
                <a:cs typeface="Times New Roman"/>
              </a:rPr>
              <a:t>check </a:t>
            </a:r>
            <a:r>
              <a:rPr lang="en-US" sz="1200" dirty="0">
                <a:latin typeface="Times New Roman"/>
                <a:cs typeface="Times New Roman"/>
              </a:rPr>
              <a:t>that the unit </a:t>
            </a:r>
            <a:r>
              <a:rPr lang="en-US" sz="1200" spc="-5" dirty="0">
                <a:latin typeface="Times New Roman"/>
                <a:cs typeface="Times New Roman"/>
              </a:rPr>
              <a:t>returns </a:t>
            </a:r>
            <a:r>
              <a:rPr lang="en-US" sz="1200" dirty="0">
                <a:latin typeface="Times New Roman"/>
                <a:cs typeface="Times New Roman"/>
              </a:rPr>
              <a:t>the </a:t>
            </a:r>
            <a:r>
              <a:rPr lang="en-US" sz="1200" spc="-5" dirty="0">
                <a:latin typeface="Times New Roman"/>
                <a:cs typeface="Times New Roman"/>
              </a:rPr>
              <a:t>expected</a:t>
            </a:r>
            <a:r>
              <a:rPr lang="en-US" sz="1200" spc="20" dirty="0">
                <a:latin typeface="Times New Roman"/>
                <a:cs typeface="Times New Roman"/>
              </a:rPr>
              <a:t> </a:t>
            </a:r>
            <a:r>
              <a:rPr lang="en-US" sz="1200" dirty="0">
                <a:latin typeface="Times New Roman"/>
                <a:cs typeface="Times New Roman"/>
              </a:rPr>
              <a:t>result.</a:t>
            </a:r>
          </a:p>
          <a:p>
            <a:pPr marL="469265" marR="11430" indent="-228600" algn="just">
              <a:lnSpc>
                <a:spcPct val="103299"/>
              </a:lnSpc>
              <a:spcBef>
                <a:spcPts val="85"/>
              </a:spcBef>
              <a:buFont typeface="Symbol"/>
              <a:buChar char=""/>
              <a:tabLst>
                <a:tab pos="469900" algn="l"/>
              </a:tabLst>
            </a:pPr>
            <a:r>
              <a:rPr lang="en-US" sz="1200" spc="-5" dirty="0">
                <a:latin typeface="Times New Roman"/>
                <a:cs typeface="Times New Roman"/>
              </a:rPr>
              <a:t>we </a:t>
            </a:r>
            <a:r>
              <a:rPr lang="en-US" sz="1200" dirty="0">
                <a:latin typeface="Times New Roman"/>
                <a:cs typeface="Times New Roman"/>
              </a:rPr>
              <a:t>run the test </a:t>
            </a:r>
            <a:r>
              <a:rPr lang="en-US" sz="1200" spc="-5" dirty="0">
                <a:latin typeface="Times New Roman"/>
                <a:cs typeface="Times New Roman"/>
              </a:rPr>
              <a:t>and </a:t>
            </a:r>
            <a:r>
              <a:rPr lang="en-US" sz="1200" dirty="0">
                <a:latin typeface="Times New Roman"/>
                <a:cs typeface="Times New Roman"/>
              </a:rPr>
              <a:t>the test </a:t>
            </a:r>
            <a:r>
              <a:rPr lang="en-US" sz="1200" spc="-5" dirty="0">
                <a:latin typeface="Times New Roman"/>
                <a:cs typeface="Times New Roman"/>
              </a:rPr>
              <a:t>passes </a:t>
            </a:r>
            <a:r>
              <a:rPr lang="en-US" sz="1200" dirty="0">
                <a:latin typeface="Times New Roman"/>
                <a:cs typeface="Times New Roman"/>
              </a:rPr>
              <a:t>if the unit returns the </a:t>
            </a:r>
            <a:r>
              <a:rPr lang="en-US" sz="1200" spc="-5" dirty="0">
                <a:latin typeface="Times New Roman"/>
                <a:cs typeface="Times New Roman"/>
              </a:rPr>
              <a:t>expected </a:t>
            </a:r>
            <a:r>
              <a:rPr lang="en-US" sz="1200" dirty="0">
                <a:latin typeface="Times New Roman"/>
                <a:cs typeface="Times New Roman"/>
              </a:rPr>
              <a:t>result. </a:t>
            </a:r>
            <a:r>
              <a:rPr lang="en-US" sz="1200" spc="-5" dirty="0">
                <a:latin typeface="Times New Roman"/>
                <a:cs typeface="Times New Roman"/>
              </a:rPr>
              <a:t>Normally, we  should develop hundreds </a:t>
            </a:r>
            <a:r>
              <a:rPr lang="en-US" sz="1200" dirty="0">
                <a:latin typeface="Times New Roman"/>
                <a:cs typeface="Times New Roman"/>
              </a:rPr>
              <a:t>or </a:t>
            </a:r>
            <a:r>
              <a:rPr lang="en-US" sz="1200" spc="-5" dirty="0">
                <a:latin typeface="Times New Roman"/>
                <a:cs typeface="Times New Roman"/>
              </a:rPr>
              <a:t>thousands </a:t>
            </a:r>
            <a:r>
              <a:rPr lang="en-US" sz="1200" dirty="0">
                <a:latin typeface="Times New Roman"/>
                <a:cs typeface="Times New Roman"/>
              </a:rPr>
              <a:t>of </a:t>
            </a:r>
            <a:r>
              <a:rPr lang="en-US" sz="1200" spc="-5" dirty="0">
                <a:latin typeface="Times New Roman"/>
                <a:cs typeface="Times New Roman"/>
              </a:rPr>
              <a:t>executable tests </a:t>
            </a:r>
            <a:r>
              <a:rPr lang="en-US" sz="1200" dirty="0">
                <a:latin typeface="Times New Roman"/>
                <a:cs typeface="Times New Roman"/>
              </a:rPr>
              <a:t>for a software</a:t>
            </a:r>
            <a:r>
              <a:rPr lang="en-US" sz="1200" spc="55" dirty="0">
                <a:latin typeface="Times New Roman"/>
                <a:cs typeface="Times New Roman"/>
              </a:rPr>
              <a:t> </a:t>
            </a:r>
            <a:r>
              <a:rPr lang="en-US" sz="1200" dirty="0">
                <a:latin typeface="Times New Roman"/>
                <a:cs typeface="Times New Roman"/>
              </a:rPr>
              <a:t>product.</a:t>
            </a:r>
          </a:p>
          <a:p>
            <a:pPr marL="469265" marR="10160" indent="-228600" algn="just">
              <a:lnSpc>
                <a:spcPct val="101200"/>
              </a:lnSpc>
              <a:spcBef>
                <a:spcPts val="30"/>
              </a:spcBef>
              <a:buSzPct val="91666"/>
              <a:buFont typeface="Symbol"/>
              <a:buChar char=""/>
              <a:tabLst>
                <a:tab pos="469900" algn="l"/>
              </a:tabLst>
            </a:pPr>
            <a:r>
              <a:rPr lang="en-US" sz="1200" dirty="0">
                <a:latin typeface="Times New Roman"/>
                <a:cs typeface="Times New Roman"/>
              </a:rPr>
              <a:t>The </a:t>
            </a:r>
            <a:r>
              <a:rPr lang="en-US" sz="1200" spc="-5" dirty="0">
                <a:latin typeface="Times New Roman"/>
                <a:cs typeface="Times New Roman"/>
              </a:rPr>
              <a:t>development </a:t>
            </a:r>
            <a:r>
              <a:rPr lang="en-US" sz="1200" spc="5" dirty="0">
                <a:latin typeface="Times New Roman"/>
                <a:cs typeface="Times New Roman"/>
              </a:rPr>
              <a:t>of </a:t>
            </a:r>
            <a:r>
              <a:rPr lang="en-US" sz="1200" dirty="0">
                <a:latin typeface="Times New Roman"/>
                <a:cs typeface="Times New Roman"/>
              </a:rPr>
              <a:t>automated testing </a:t>
            </a:r>
            <a:r>
              <a:rPr lang="en-US" sz="1200" spc="-5" dirty="0">
                <a:latin typeface="Times New Roman"/>
                <a:cs typeface="Times New Roman"/>
              </a:rPr>
              <a:t>frameworks, such as </a:t>
            </a:r>
            <a:r>
              <a:rPr lang="en-US" sz="1200" dirty="0">
                <a:latin typeface="Times New Roman"/>
                <a:cs typeface="Times New Roman"/>
              </a:rPr>
              <a:t>JUnit for Java in the 1990s,  </a:t>
            </a:r>
            <a:r>
              <a:rPr lang="en-US" sz="1200" spc="-5" dirty="0">
                <a:latin typeface="Times New Roman"/>
                <a:cs typeface="Times New Roman"/>
              </a:rPr>
              <a:t>reduced </a:t>
            </a:r>
            <a:r>
              <a:rPr lang="en-US" sz="1200" dirty="0">
                <a:latin typeface="Times New Roman"/>
                <a:cs typeface="Times New Roman"/>
              </a:rPr>
              <a:t>the </a:t>
            </a:r>
            <a:r>
              <a:rPr lang="en-US" sz="1200" spc="-5" dirty="0">
                <a:latin typeface="Times New Roman"/>
                <a:cs typeface="Times New Roman"/>
              </a:rPr>
              <a:t>effort </a:t>
            </a:r>
            <a:r>
              <a:rPr lang="en-US" sz="1200" dirty="0">
                <a:latin typeface="Times New Roman"/>
                <a:cs typeface="Times New Roman"/>
              </a:rPr>
              <a:t>involved in developing executable</a:t>
            </a:r>
            <a:r>
              <a:rPr lang="en-US" sz="1200" spc="-15" dirty="0">
                <a:latin typeface="Times New Roman"/>
                <a:cs typeface="Times New Roman"/>
              </a:rPr>
              <a:t> </a:t>
            </a:r>
            <a:r>
              <a:rPr lang="en-US" sz="1200" dirty="0">
                <a:latin typeface="Times New Roman"/>
                <a:cs typeface="Times New Roman"/>
              </a:rPr>
              <a:t>tests</a:t>
            </a:r>
            <a:r>
              <a:rPr lang="en-US" sz="1400" dirty="0">
                <a:latin typeface="Times New Roman"/>
                <a:cs typeface="Times New Roman"/>
              </a:rPr>
              <a:t>.</a:t>
            </a:r>
          </a:p>
          <a:p>
            <a:pPr marL="469265" marR="8890" indent="-228600" algn="just">
              <a:lnSpc>
                <a:spcPct val="103299"/>
              </a:lnSpc>
              <a:spcBef>
                <a:spcPts val="330"/>
              </a:spcBef>
              <a:buSzPct val="116666"/>
              <a:buFont typeface="Symbol"/>
              <a:buChar char=""/>
              <a:tabLst>
                <a:tab pos="508000" algn="l"/>
              </a:tabLst>
            </a:pPr>
            <a:r>
              <a:rPr lang="en-US" sz="1200" dirty="0"/>
              <a:t>	</a:t>
            </a:r>
            <a:r>
              <a:rPr lang="en-US" sz="1200" spc="-5" dirty="0">
                <a:latin typeface="Times New Roman"/>
                <a:cs typeface="Times New Roman"/>
              </a:rPr>
              <a:t>Testing</a:t>
            </a:r>
            <a:r>
              <a:rPr lang="en-US" sz="1200" spc="-75" dirty="0">
                <a:latin typeface="Times New Roman"/>
                <a:cs typeface="Times New Roman"/>
              </a:rPr>
              <a:t> </a:t>
            </a:r>
            <a:r>
              <a:rPr lang="en-US" sz="1200" dirty="0">
                <a:latin typeface="Times New Roman"/>
                <a:cs typeface="Times New Roman"/>
              </a:rPr>
              <a:t>frameworks</a:t>
            </a:r>
            <a:r>
              <a:rPr lang="en-US" sz="1200" spc="-60" dirty="0">
                <a:latin typeface="Times New Roman"/>
                <a:cs typeface="Times New Roman"/>
              </a:rPr>
              <a:t> </a:t>
            </a:r>
            <a:r>
              <a:rPr lang="en-US" sz="1200" dirty="0">
                <a:latin typeface="Times New Roman"/>
                <a:cs typeface="Times New Roman"/>
              </a:rPr>
              <a:t>are</a:t>
            </a:r>
            <a:r>
              <a:rPr lang="en-US" sz="1200" spc="-50" dirty="0">
                <a:latin typeface="Times New Roman"/>
                <a:cs typeface="Times New Roman"/>
              </a:rPr>
              <a:t> </a:t>
            </a:r>
            <a:r>
              <a:rPr lang="en-US" sz="1200" dirty="0">
                <a:latin typeface="Times New Roman"/>
                <a:cs typeface="Times New Roman"/>
              </a:rPr>
              <a:t>now</a:t>
            </a:r>
            <a:r>
              <a:rPr lang="en-US" sz="1200" spc="-65" dirty="0">
                <a:latin typeface="Times New Roman"/>
                <a:cs typeface="Times New Roman"/>
              </a:rPr>
              <a:t> </a:t>
            </a:r>
            <a:r>
              <a:rPr lang="en-US" sz="1200" spc="-5" dirty="0">
                <a:latin typeface="Times New Roman"/>
                <a:cs typeface="Times New Roman"/>
              </a:rPr>
              <a:t>available</a:t>
            </a:r>
            <a:r>
              <a:rPr lang="en-US" sz="1200" spc="-60" dirty="0">
                <a:latin typeface="Times New Roman"/>
                <a:cs typeface="Times New Roman"/>
              </a:rPr>
              <a:t> </a:t>
            </a:r>
            <a:r>
              <a:rPr lang="en-US" sz="1200" dirty="0">
                <a:latin typeface="Times New Roman"/>
                <a:cs typeface="Times New Roman"/>
              </a:rPr>
              <a:t>for</a:t>
            </a:r>
            <a:r>
              <a:rPr lang="en-US" sz="1200" spc="-60" dirty="0">
                <a:latin typeface="Times New Roman"/>
                <a:cs typeface="Times New Roman"/>
              </a:rPr>
              <a:t> </a:t>
            </a:r>
            <a:r>
              <a:rPr lang="en-US" sz="1200" spc="-5" dirty="0">
                <a:latin typeface="Times New Roman"/>
                <a:cs typeface="Times New Roman"/>
              </a:rPr>
              <a:t>all</a:t>
            </a:r>
            <a:r>
              <a:rPr lang="en-US" sz="1200" spc="-60" dirty="0">
                <a:latin typeface="Times New Roman"/>
                <a:cs typeface="Times New Roman"/>
              </a:rPr>
              <a:t> </a:t>
            </a:r>
            <a:r>
              <a:rPr lang="en-US" sz="1200" dirty="0">
                <a:latin typeface="Times New Roman"/>
                <a:cs typeface="Times New Roman"/>
              </a:rPr>
              <a:t>widely</a:t>
            </a:r>
            <a:r>
              <a:rPr lang="en-US" sz="1200" spc="-80" dirty="0">
                <a:latin typeface="Times New Roman"/>
                <a:cs typeface="Times New Roman"/>
              </a:rPr>
              <a:t> </a:t>
            </a:r>
            <a:r>
              <a:rPr lang="en-US" sz="1200" spc="-5" dirty="0">
                <a:latin typeface="Times New Roman"/>
                <a:cs typeface="Times New Roman"/>
              </a:rPr>
              <a:t>used</a:t>
            </a:r>
            <a:r>
              <a:rPr lang="en-US" sz="1200" spc="-55" dirty="0">
                <a:latin typeface="Times New Roman"/>
                <a:cs typeface="Times New Roman"/>
              </a:rPr>
              <a:t> </a:t>
            </a:r>
            <a:r>
              <a:rPr lang="en-US" sz="1200" dirty="0">
                <a:latin typeface="Times New Roman"/>
                <a:cs typeface="Times New Roman"/>
              </a:rPr>
              <a:t>programming</a:t>
            </a:r>
            <a:r>
              <a:rPr lang="en-US" sz="1200" spc="-65" dirty="0">
                <a:latin typeface="Times New Roman"/>
                <a:cs typeface="Times New Roman"/>
              </a:rPr>
              <a:t> </a:t>
            </a:r>
            <a:r>
              <a:rPr lang="en-US" sz="1200" spc="-5" dirty="0">
                <a:latin typeface="Times New Roman"/>
                <a:cs typeface="Times New Roman"/>
              </a:rPr>
              <a:t>languages.</a:t>
            </a:r>
            <a:r>
              <a:rPr lang="en-US" sz="1200" spc="-60" dirty="0">
                <a:latin typeface="Times New Roman"/>
                <a:cs typeface="Times New Roman"/>
              </a:rPr>
              <a:t> </a:t>
            </a:r>
            <a:r>
              <a:rPr lang="en-US" sz="1200" spc="-5" dirty="0">
                <a:latin typeface="Times New Roman"/>
                <a:cs typeface="Times New Roman"/>
              </a:rPr>
              <a:t>A</a:t>
            </a:r>
            <a:r>
              <a:rPr lang="en-US" sz="1200" spc="-60" dirty="0">
                <a:latin typeface="Times New Roman"/>
                <a:cs typeface="Times New Roman"/>
              </a:rPr>
              <a:t> </a:t>
            </a:r>
            <a:r>
              <a:rPr lang="en-US" sz="1200" dirty="0">
                <a:latin typeface="Times New Roman"/>
                <a:cs typeface="Times New Roman"/>
              </a:rPr>
              <a:t>suite  of </a:t>
            </a:r>
            <a:r>
              <a:rPr lang="en-US" sz="1200" spc="-5" dirty="0">
                <a:latin typeface="Times New Roman"/>
                <a:cs typeface="Times New Roman"/>
              </a:rPr>
              <a:t>hundreds </a:t>
            </a:r>
            <a:r>
              <a:rPr lang="en-US" sz="1200" dirty="0">
                <a:latin typeface="Times New Roman"/>
                <a:cs typeface="Times New Roman"/>
              </a:rPr>
              <a:t>of unit </a:t>
            </a:r>
            <a:r>
              <a:rPr lang="en-US" sz="1200" spc="-5" dirty="0">
                <a:latin typeface="Times New Roman"/>
                <a:cs typeface="Times New Roman"/>
              </a:rPr>
              <a:t>tests, developed </a:t>
            </a:r>
            <a:r>
              <a:rPr lang="en-US" sz="1200" dirty="0">
                <a:latin typeface="Times New Roman"/>
                <a:cs typeface="Times New Roman"/>
              </a:rPr>
              <a:t>using a </a:t>
            </a:r>
            <a:r>
              <a:rPr lang="en-US" sz="1200" spc="-5" dirty="0">
                <a:latin typeface="Times New Roman"/>
                <a:cs typeface="Times New Roman"/>
              </a:rPr>
              <a:t>framework, can </a:t>
            </a:r>
            <a:r>
              <a:rPr lang="en-US" sz="1200" dirty="0">
                <a:latin typeface="Times New Roman"/>
                <a:cs typeface="Times New Roman"/>
              </a:rPr>
              <a:t>be run </a:t>
            </a:r>
            <a:r>
              <a:rPr lang="en-US" sz="1200" spc="-5" dirty="0">
                <a:latin typeface="Times New Roman"/>
                <a:cs typeface="Times New Roman"/>
              </a:rPr>
              <a:t>on </a:t>
            </a:r>
            <a:r>
              <a:rPr lang="en-US" sz="1200" dirty="0">
                <a:latin typeface="Times New Roman"/>
                <a:cs typeface="Times New Roman"/>
              </a:rPr>
              <a:t>a desktop </a:t>
            </a:r>
            <a:r>
              <a:rPr lang="en-US" sz="1200" spc="-5" dirty="0">
                <a:latin typeface="Times New Roman"/>
                <a:cs typeface="Times New Roman"/>
              </a:rPr>
              <a:t>computer  </a:t>
            </a:r>
            <a:r>
              <a:rPr lang="en-US" sz="1200" dirty="0">
                <a:latin typeface="Times New Roman"/>
                <a:cs typeface="Times New Roman"/>
              </a:rPr>
              <a:t>in a </a:t>
            </a:r>
            <a:r>
              <a:rPr lang="en-US" sz="1200" spc="-10" dirty="0">
                <a:latin typeface="Times New Roman"/>
                <a:cs typeface="Times New Roman"/>
              </a:rPr>
              <a:t>few </a:t>
            </a:r>
            <a:r>
              <a:rPr lang="en-US" sz="1200" spc="-5" dirty="0">
                <a:latin typeface="Times New Roman"/>
                <a:cs typeface="Times New Roman"/>
              </a:rPr>
              <a:t>seconds. A test </a:t>
            </a:r>
            <a:r>
              <a:rPr lang="en-US" sz="1200" dirty="0">
                <a:latin typeface="Times New Roman"/>
                <a:cs typeface="Times New Roman"/>
              </a:rPr>
              <a:t>report </a:t>
            </a:r>
            <a:r>
              <a:rPr lang="en-US" sz="1200" spc="-5" dirty="0">
                <a:latin typeface="Times New Roman"/>
                <a:cs typeface="Times New Roman"/>
              </a:rPr>
              <a:t>shows </a:t>
            </a:r>
            <a:r>
              <a:rPr lang="en-US" sz="1200" dirty="0">
                <a:latin typeface="Times New Roman"/>
                <a:cs typeface="Times New Roman"/>
              </a:rPr>
              <a:t>the </a:t>
            </a:r>
            <a:r>
              <a:rPr lang="en-US" sz="1200" spc="-5" dirty="0">
                <a:latin typeface="Times New Roman"/>
                <a:cs typeface="Times New Roman"/>
              </a:rPr>
              <a:t>tests </a:t>
            </a:r>
            <a:r>
              <a:rPr lang="en-US" sz="1200" dirty="0">
                <a:latin typeface="Times New Roman"/>
                <a:cs typeface="Times New Roman"/>
              </a:rPr>
              <a:t>that </a:t>
            </a:r>
            <a:r>
              <a:rPr lang="en-US" sz="1200" spc="-5" dirty="0">
                <a:latin typeface="Times New Roman"/>
                <a:cs typeface="Times New Roman"/>
              </a:rPr>
              <a:t>have passed and</a:t>
            </a:r>
            <a:r>
              <a:rPr lang="en-US" sz="1200" spc="75" dirty="0">
                <a:latin typeface="Times New Roman"/>
                <a:cs typeface="Times New Roman"/>
              </a:rPr>
              <a:t> </a:t>
            </a:r>
            <a:r>
              <a:rPr lang="en-US" sz="1200" spc="-5" dirty="0">
                <a:latin typeface="Times New Roman"/>
                <a:cs typeface="Times New Roman"/>
              </a:rPr>
              <a:t>failed.</a:t>
            </a:r>
            <a:endParaRPr lang="en-US" sz="1200" dirty="0">
              <a:latin typeface="Times New Roman"/>
              <a:cs typeface="Times New Roman"/>
            </a:endParaRPr>
          </a:p>
          <a:p>
            <a:pPr marL="469265" marR="5715" indent="-228600" algn="just">
              <a:lnSpc>
                <a:spcPct val="103299"/>
              </a:lnSpc>
              <a:spcBef>
                <a:spcPts val="290"/>
              </a:spcBef>
              <a:buSzPct val="116666"/>
              <a:buFont typeface="Symbol"/>
              <a:buChar char=""/>
              <a:tabLst>
                <a:tab pos="469900" algn="l"/>
              </a:tabLst>
            </a:pPr>
            <a:r>
              <a:rPr lang="en-US" sz="1200" spc="-5" dirty="0">
                <a:latin typeface="Times New Roman"/>
                <a:cs typeface="Times New Roman"/>
              </a:rPr>
              <a:t>Testing frameworks </a:t>
            </a:r>
            <a:r>
              <a:rPr lang="en-US" sz="1200" dirty="0">
                <a:latin typeface="Times New Roman"/>
                <a:cs typeface="Times New Roman"/>
              </a:rPr>
              <a:t>provide a base </a:t>
            </a:r>
            <a:r>
              <a:rPr lang="en-US" sz="1200" spc="-5" dirty="0">
                <a:latin typeface="Times New Roman"/>
                <a:cs typeface="Times New Roman"/>
              </a:rPr>
              <a:t>class, called something </a:t>
            </a:r>
            <a:r>
              <a:rPr lang="en-US" sz="1200" dirty="0">
                <a:latin typeface="Times New Roman"/>
                <a:cs typeface="Times New Roman"/>
              </a:rPr>
              <a:t>like </a:t>
            </a:r>
            <a:r>
              <a:rPr lang="en-US" sz="1200" spc="-5" dirty="0">
                <a:latin typeface="Times New Roman"/>
                <a:cs typeface="Times New Roman"/>
              </a:rPr>
              <a:t>“</a:t>
            </a:r>
            <a:r>
              <a:rPr lang="en-US" sz="1200" spc="-5" dirty="0" err="1">
                <a:latin typeface="Times New Roman"/>
                <a:cs typeface="Times New Roman"/>
              </a:rPr>
              <a:t>TestCase</a:t>
            </a:r>
            <a:r>
              <a:rPr lang="en-US" sz="1200" spc="-5" dirty="0">
                <a:latin typeface="Times New Roman"/>
                <a:cs typeface="Times New Roman"/>
              </a:rPr>
              <a:t>” </a:t>
            </a:r>
            <a:r>
              <a:rPr lang="en-US" sz="1200" dirty="0">
                <a:latin typeface="Times New Roman"/>
                <a:cs typeface="Times New Roman"/>
              </a:rPr>
              <a:t>that is </a:t>
            </a:r>
            <a:r>
              <a:rPr lang="en-US" sz="1200" spc="-5" dirty="0">
                <a:latin typeface="Times New Roman"/>
                <a:cs typeface="Times New Roman"/>
              </a:rPr>
              <a:t>used </a:t>
            </a:r>
            <a:r>
              <a:rPr lang="en-US" sz="1200" spc="10" dirty="0">
                <a:latin typeface="Times New Roman"/>
                <a:cs typeface="Times New Roman"/>
              </a:rPr>
              <a:t>by  </a:t>
            </a:r>
            <a:r>
              <a:rPr lang="en-US" sz="1200" dirty="0">
                <a:latin typeface="Times New Roman"/>
                <a:cs typeface="Times New Roman"/>
              </a:rPr>
              <a:t>the testing </a:t>
            </a:r>
            <a:r>
              <a:rPr lang="en-US" sz="1200" spc="-5" dirty="0">
                <a:latin typeface="Times New Roman"/>
                <a:cs typeface="Times New Roman"/>
              </a:rPr>
              <a:t>framework. </a:t>
            </a:r>
            <a:r>
              <a:rPr lang="en-US" sz="1200" dirty="0">
                <a:latin typeface="Times New Roman"/>
                <a:cs typeface="Times New Roman"/>
              </a:rPr>
              <a:t>To </a:t>
            </a:r>
            <a:r>
              <a:rPr lang="en-US" sz="1200" spc="-5" dirty="0">
                <a:latin typeface="Times New Roman"/>
                <a:cs typeface="Times New Roman"/>
              </a:rPr>
              <a:t>create an automated </a:t>
            </a:r>
            <a:r>
              <a:rPr lang="en-US" sz="1200" dirty="0">
                <a:latin typeface="Times New Roman"/>
                <a:cs typeface="Times New Roman"/>
              </a:rPr>
              <a:t>test, </a:t>
            </a:r>
            <a:r>
              <a:rPr lang="en-US" sz="1200" spc="-10" dirty="0">
                <a:latin typeface="Times New Roman"/>
                <a:cs typeface="Times New Roman"/>
              </a:rPr>
              <a:t>you </a:t>
            </a:r>
            <a:r>
              <a:rPr lang="en-US" sz="1200" spc="-5" dirty="0">
                <a:latin typeface="Times New Roman"/>
                <a:cs typeface="Times New Roman"/>
              </a:rPr>
              <a:t>define </a:t>
            </a:r>
            <a:r>
              <a:rPr lang="en-US" sz="1200" spc="-10" dirty="0">
                <a:latin typeface="Times New Roman"/>
                <a:cs typeface="Times New Roman"/>
              </a:rPr>
              <a:t>your </a:t>
            </a:r>
            <a:r>
              <a:rPr lang="en-US" sz="1200" dirty="0">
                <a:latin typeface="Times New Roman"/>
                <a:cs typeface="Times New Roman"/>
              </a:rPr>
              <a:t>own test </a:t>
            </a:r>
            <a:r>
              <a:rPr lang="en-US" sz="1200" spc="-5" dirty="0">
                <a:latin typeface="Times New Roman"/>
                <a:cs typeface="Times New Roman"/>
              </a:rPr>
              <a:t>class as </a:t>
            </a:r>
            <a:r>
              <a:rPr lang="en-US" sz="1200" dirty="0">
                <a:latin typeface="Times New Roman"/>
                <a:cs typeface="Times New Roman"/>
              </a:rPr>
              <a:t>a  </a:t>
            </a:r>
            <a:r>
              <a:rPr lang="en-US" sz="1200" spc="-5" dirty="0">
                <a:latin typeface="Times New Roman"/>
                <a:cs typeface="Times New Roman"/>
              </a:rPr>
              <a:t>subclass </a:t>
            </a:r>
            <a:r>
              <a:rPr lang="en-US" sz="1200" dirty="0">
                <a:latin typeface="Times New Roman"/>
                <a:cs typeface="Times New Roman"/>
              </a:rPr>
              <a:t>of this </a:t>
            </a:r>
            <a:r>
              <a:rPr lang="en-US" sz="1200" spc="-5" dirty="0" err="1">
                <a:latin typeface="Times New Roman"/>
                <a:cs typeface="Times New Roman"/>
              </a:rPr>
              <a:t>TestCase</a:t>
            </a:r>
            <a:r>
              <a:rPr lang="en-US" sz="1200" spc="-5" dirty="0">
                <a:latin typeface="Times New Roman"/>
                <a:cs typeface="Times New Roman"/>
              </a:rPr>
              <a:t> class. Testing </a:t>
            </a:r>
            <a:r>
              <a:rPr lang="en-US" sz="1200" dirty="0">
                <a:latin typeface="Times New Roman"/>
                <a:cs typeface="Times New Roman"/>
              </a:rPr>
              <a:t>frameworks include a </a:t>
            </a:r>
            <a:r>
              <a:rPr lang="en-US" sz="1200" spc="-5" dirty="0">
                <a:latin typeface="Times New Roman"/>
                <a:cs typeface="Times New Roman"/>
              </a:rPr>
              <a:t>way </a:t>
            </a:r>
            <a:r>
              <a:rPr lang="en-US" sz="1200" dirty="0">
                <a:latin typeface="Times New Roman"/>
                <a:cs typeface="Times New Roman"/>
              </a:rPr>
              <a:t>of running </a:t>
            </a:r>
            <a:r>
              <a:rPr lang="en-US" sz="1200" spc="5" dirty="0">
                <a:latin typeface="Times New Roman"/>
                <a:cs typeface="Times New Roman"/>
              </a:rPr>
              <a:t>all </a:t>
            </a:r>
            <a:r>
              <a:rPr lang="en-US" sz="1200" dirty="0">
                <a:latin typeface="Times New Roman"/>
                <a:cs typeface="Times New Roman"/>
              </a:rPr>
              <a:t>of the  </a:t>
            </a:r>
            <a:r>
              <a:rPr lang="en-US" sz="1200" spc="-5" dirty="0">
                <a:latin typeface="Times New Roman"/>
                <a:cs typeface="Times New Roman"/>
              </a:rPr>
              <a:t>tests defined </a:t>
            </a:r>
            <a:r>
              <a:rPr lang="en-US" sz="1200" dirty="0">
                <a:latin typeface="Times New Roman"/>
                <a:cs typeface="Times New Roman"/>
              </a:rPr>
              <a:t>in the </a:t>
            </a:r>
            <a:r>
              <a:rPr lang="en-US" sz="1200" spc="-5" dirty="0">
                <a:latin typeface="Times New Roman"/>
                <a:cs typeface="Times New Roman"/>
              </a:rPr>
              <a:t>classes </a:t>
            </a:r>
            <a:r>
              <a:rPr lang="en-US" sz="1200" dirty="0">
                <a:latin typeface="Times New Roman"/>
                <a:cs typeface="Times New Roman"/>
              </a:rPr>
              <a:t>that </a:t>
            </a:r>
            <a:r>
              <a:rPr lang="en-US" sz="1200" spc="-5" dirty="0">
                <a:latin typeface="Times New Roman"/>
                <a:cs typeface="Times New Roman"/>
              </a:rPr>
              <a:t>are based </a:t>
            </a:r>
            <a:r>
              <a:rPr lang="en-US" sz="1200" dirty="0">
                <a:latin typeface="Times New Roman"/>
                <a:cs typeface="Times New Roman"/>
              </a:rPr>
              <a:t>on </a:t>
            </a:r>
            <a:r>
              <a:rPr lang="en-US" sz="1200" spc="-5" dirty="0" err="1">
                <a:latin typeface="Times New Roman"/>
                <a:cs typeface="Times New Roman"/>
              </a:rPr>
              <a:t>TestCase</a:t>
            </a:r>
            <a:r>
              <a:rPr lang="en-US" sz="1200" spc="-5" dirty="0">
                <a:latin typeface="Times New Roman"/>
                <a:cs typeface="Times New Roman"/>
              </a:rPr>
              <a:t> and </a:t>
            </a:r>
            <a:r>
              <a:rPr lang="en-US" sz="1200" dirty="0">
                <a:latin typeface="Times New Roman"/>
                <a:cs typeface="Times New Roman"/>
              </a:rPr>
              <a:t>reporting the </a:t>
            </a:r>
            <a:r>
              <a:rPr lang="en-US" sz="1200" spc="-5" dirty="0">
                <a:latin typeface="Times New Roman"/>
                <a:cs typeface="Times New Roman"/>
              </a:rPr>
              <a:t>results </a:t>
            </a:r>
            <a:r>
              <a:rPr lang="en-US" sz="1200" dirty="0">
                <a:latin typeface="Times New Roman"/>
                <a:cs typeface="Times New Roman"/>
              </a:rPr>
              <a:t>of the</a:t>
            </a:r>
            <a:r>
              <a:rPr lang="en-US" sz="1200" spc="-175" dirty="0">
                <a:latin typeface="Times New Roman"/>
                <a:cs typeface="Times New Roman"/>
              </a:rPr>
              <a:t> </a:t>
            </a:r>
            <a:r>
              <a:rPr lang="en-US" sz="1200" spc="-5" dirty="0">
                <a:latin typeface="Times New Roman"/>
                <a:cs typeface="Times New Roman"/>
              </a:rPr>
              <a:t>tests.</a:t>
            </a:r>
            <a:endParaRPr lang="en-US" sz="1200" dirty="0">
              <a:latin typeface="Times New Roman"/>
              <a:cs typeface="Times New Roman"/>
            </a:endParaRPr>
          </a:p>
          <a:p>
            <a:pPr marL="12700" algn="just">
              <a:lnSpc>
                <a:spcPct val="100000"/>
              </a:lnSpc>
              <a:spcBef>
                <a:spcPts val="819"/>
              </a:spcBef>
            </a:pPr>
            <a:r>
              <a:rPr lang="en-US" sz="1400" dirty="0">
                <a:latin typeface="Times New Roman"/>
                <a:cs typeface="Times New Roman"/>
              </a:rPr>
              <a:t>It </a:t>
            </a:r>
            <a:r>
              <a:rPr lang="en-US" sz="1400" spc="-5" dirty="0">
                <a:latin typeface="Times New Roman"/>
                <a:cs typeface="Times New Roman"/>
              </a:rPr>
              <a:t>is good practice to structure automated tests in three</a:t>
            </a:r>
            <a:r>
              <a:rPr lang="en-US" sz="1400" spc="40" dirty="0">
                <a:latin typeface="Times New Roman"/>
                <a:cs typeface="Times New Roman"/>
              </a:rPr>
              <a:t> </a:t>
            </a:r>
            <a:r>
              <a:rPr lang="en-US" sz="1400" spc="-5" dirty="0">
                <a:latin typeface="Times New Roman"/>
                <a:cs typeface="Times New Roman"/>
              </a:rPr>
              <a:t>parts:</a:t>
            </a:r>
            <a:endParaRPr lang="en-US" sz="1400" dirty="0">
              <a:latin typeface="Times New Roman"/>
              <a:cs typeface="Times New Roman"/>
            </a:endParaRPr>
          </a:p>
          <a:p>
            <a:pPr marL="12700" marR="5080" algn="just">
              <a:lnSpc>
                <a:spcPct val="103200"/>
              </a:lnSpc>
              <a:spcBef>
                <a:spcPts val="815"/>
              </a:spcBef>
              <a:buFont typeface="Times New Roman"/>
              <a:buAutoNum type="arabicPeriod"/>
              <a:tabLst>
                <a:tab pos="210820" algn="l"/>
              </a:tabLst>
            </a:pPr>
            <a:r>
              <a:rPr lang="en-US" sz="1400" i="1" spc="-5" dirty="0">
                <a:latin typeface="Times New Roman"/>
                <a:cs typeface="Times New Roman"/>
              </a:rPr>
              <a:t>Arrange </a:t>
            </a:r>
            <a:r>
              <a:rPr lang="en-US" sz="1400" spc="-5" dirty="0">
                <a:latin typeface="Times New Roman"/>
                <a:cs typeface="Times New Roman"/>
              </a:rPr>
              <a:t>You </a:t>
            </a:r>
            <a:r>
              <a:rPr lang="en-US" sz="1400" dirty="0">
                <a:latin typeface="Times New Roman"/>
                <a:cs typeface="Times New Roman"/>
              </a:rPr>
              <a:t>set up </a:t>
            </a:r>
            <a:r>
              <a:rPr lang="en-US" sz="1400" spc="-5" dirty="0">
                <a:latin typeface="Times New Roman"/>
                <a:cs typeface="Times New Roman"/>
              </a:rPr>
              <a:t>the system </a:t>
            </a:r>
            <a:r>
              <a:rPr lang="en-US" sz="1400" dirty="0">
                <a:latin typeface="Times New Roman"/>
                <a:cs typeface="Times New Roman"/>
              </a:rPr>
              <a:t>to run the </a:t>
            </a:r>
            <a:r>
              <a:rPr lang="en-US" sz="1400" spc="-5" dirty="0">
                <a:latin typeface="Times New Roman"/>
                <a:cs typeface="Times New Roman"/>
              </a:rPr>
              <a:t>test. This involves defining the test  parameters and, </a:t>
            </a:r>
            <a:r>
              <a:rPr lang="en-US" sz="1400" dirty="0">
                <a:latin typeface="Times New Roman"/>
                <a:cs typeface="Times New Roman"/>
              </a:rPr>
              <a:t>if </a:t>
            </a:r>
            <a:r>
              <a:rPr lang="en-US" sz="1400" spc="-5" dirty="0">
                <a:latin typeface="Times New Roman"/>
                <a:cs typeface="Times New Roman"/>
              </a:rPr>
              <a:t>necessary, mock objects that emulate the functionality </a:t>
            </a:r>
            <a:r>
              <a:rPr lang="en-US" sz="1400" dirty="0">
                <a:latin typeface="Times New Roman"/>
                <a:cs typeface="Times New Roman"/>
              </a:rPr>
              <a:t>of code  </a:t>
            </a:r>
            <a:r>
              <a:rPr lang="en-US" sz="1400" spc="-5" dirty="0">
                <a:latin typeface="Times New Roman"/>
                <a:cs typeface="Times New Roman"/>
              </a:rPr>
              <a:t>that </a:t>
            </a:r>
            <a:r>
              <a:rPr lang="en-US" sz="1400" dirty="0">
                <a:latin typeface="Times New Roman"/>
                <a:cs typeface="Times New Roman"/>
              </a:rPr>
              <a:t>has </a:t>
            </a:r>
            <a:r>
              <a:rPr lang="en-US" sz="1400" spc="-5" dirty="0">
                <a:latin typeface="Times New Roman"/>
                <a:cs typeface="Times New Roman"/>
              </a:rPr>
              <a:t>not </a:t>
            </a:r>
            <a:r>
              <a:rPr lang="en-US" sz="1400" spc="-10" dirty="0">
                <a:latin typeface="Times New Roman"/>
                <a:cs typeface="Times New Roman"/>
              </a:rPr>
              <a:t>yet </a:t>
            </a:r>
            <a:r>
              <a:rPr lang="en-US" sz="1400" spc="-5" dirty="0">
                <a:latin typeface="Times New Roman"/>
                <a:cs typeface="Times New Roman"/>
              </a:rPr>
              <a:t>been</a:t>
            </a:r>
            <a:r>
              <a:rPr lang="en-US" sz="1400" spc="-15" dirty="0">
                <a:latin typeface="Times New Roman"/>
                <a:cs typeface="Times New Roman"/>
              </a:rPr>
              <a:t> </a:t>
            </a:r>
            <a:r>
              <a:rPr lang="en-US" sz="1400" spc="-5" dirty="0">
                <a:latin typeface="Times New Roman"/>
                <a:cs typeface="Times New Roman"/>
              </a:rPr>
              <a:t>developed.</a:t>
            </a:r>
            <a:endParaRPr lang="en-US" sz="1400" dirty="0">
              <a:latin typeface="Times New Roman"/>
              <a:cs typeface="Times New Roman"/>
            </a:endParaRPr>
          </a:p>
          <a:p>
            <a:pPr marL="190500" indent="-178435" algn="just">
              <a:lnSpc>
                <a:spcPct val="100000"/>
              </a:lnSpc>
              <a:spcBef>
                <a:spcPts val="860"/>
              </a:spcBef>
              <a:buFont typeface="Times New Roman"/>
              <a:buAutoNum type="arabicPeriod"/>
              <a:tabLst>
                <a:tab pos="191135" algn="l"/>
              </a:tabLst>
            </a:pPr>
            <a:r>
              <a:rPr lang="en-US" sz="1400" i="1" spc="-5" dirty="0">
                <a:latin typeface="Times New Roman"/>
                <a:cs typeface="Times New Roman"/>
              </a:rPr>
              <a:t>Action </a:t>
            </a:r>
            <a:r>
              <a:rPr lang="en-US" sz="1400" spc="-5" dirty="0">
                <a:latin typeface="Times New Roman"/>
                <a:cs typeface="Times New Roman"/>
              </a:rPr>
              <a:t>You call the </a:t>
            </a:r>
            <a:r>
              <a:rPr lang="en-US" sz="1400" dirty="0">
                <a:latin typeface="Times New Roman"/>
                <a:cs typeface="Times New Roman"/>
              </a:rPr>
              <a:t>unit </a:t>
            </a:r>
            <a:r>
              <a:rPr lang="en-US" sz="1400" spc="-5" dirty="0">
                <a:latin typeface="Times New Roman"/>
                <a:cs typeface="Times New Roman"/>
              </a:rPr>
              <a:t>that </a:t>
            </a:r>
            <a:r>
              <a:rPr lang="en-US" sz="1400" dirty="0">
                <a:latin typeface="Times New Roman"/>
                <a:cs typeface="Times New Roman"/>
              </a:rPr>
              <a:t>is </a:t>
            </a:r>
            <a:r>
              <a:rPr lang="en-US" sz="1400" spc="-5" dirty="0">
                <a:latin typeface="Times New Roman"/>
                <a:cs typeface="Times New Roman"/>
              </a:rPr>
              <a:t>being tested with the test</a:t>
            </a:r>
            <a:r>
              <a:rPr lang="en-US" sz="1400" spc="5" dirty="0">
                <a:latin typeface="Times New Roman"/>
                <a:cs typeface="Times New Roman"/>
              </a:rPr>
              <a:t> </a:t>
            </a:r>
            <a:r>
              <a:rPr lang="en-US" sz="1400" spc="-5" dirty="0">
                <a:latin typeface="Times New Roman"/>
                <a:cs typeface="Times New Roman"/>
              </a:rPr>
              <a:t>parameters.</a:t>
            </a:r>
            <a:endParaRPr lang="en-US" sz="1400" dirty="0">
              <a:latin typeface="Times New Roman"/>
              <a:cs typeface="Times New Roman"/>
            </a:endParaRPr>
          </a:p>
          <a:p>
            <a:pPr marL="12700" marR="5715" algn="just">
              <a:lnSpc>
                <a:spcPct val="103499"/>
              </a:lnSpc>
              <a:spcBef>
                <a:spcPts val="795"/>
              </a:spcBef>
              <a:buFont typeface="Times New Roman"/>
              <a:buAutoNum type="arabicPeriod"/>
              <a:tabLst>
                <a:tab pos="193040" algn="l"/>
              </a:tabLst>
            </a:pPr>
            <a:r>
              <a:rPr lang="en-US" sz="1400" i="1" spc="-5" dirty="0">
                <a:latin typeface="Times New Roman"/>
                <a:cs typeface="Times New Roman"/>
              </a:rPr>
              <a:t>Assert </a:t>
            </a:r>
            <a:r>
              <a:rPr lang="en-US" sz="1400" spc="-5" dirty="0">
                <a:latin typeface="Times New Roman"/>
                <a:cs typeface="Times New Roman"/>
              </a:rPr>
              <a:t>You make </a:t>
            </a:r>
            <a:r>
              <a:rPr lang="en-US" sz="1400" dirty="0">
                <a:latin typeface="Times New Roman"/>
                <a:cs typeface="Times New Roman"/>
              </a:rPr>
              <a:t>an </a:t>
            </a:r>
            <a:r>
              <a:rPr lang="en-US" sz="1400" spc="-5" dirty="0">
                <a:latin typeface="Times New Roman"/>
                <a:cs typeface="Times New Roman"/>
              </a:rPr>
              <a:t>assertion about what should hold if the unit </a:t>
            </a:r>
            <a:r>
              <a:rPr lang="en-US" sz="1400" spc="5" dirty="0">
                <a:latin typeface="Times New Roman"/>
                <a:cs typeface="Times New Roman"/>
              </a:rPr>
              <a:t>being </a:t>
            </a:r>
            <a:r>
              <a:rPr lang="en-US" sz="1400" spc="-5" dirty="0">
                <a:latin typeface="Times New Roman"/>
                <a:cs typeface="Times New Roman"/>
              </a:rPr>
              <a:t>tested has  executed</a:t>
            </a:r>
            <a:r>
              <a:rPr lang="en-US" sz="1400" spc="-15" dirty="0">
                <a:latin typeface="Times New Roman"/>
                <a:cs typeface="Times New Roman"/>
              </a:rPr>
              <a:t> </a:t>
            </a:r>
            <a:r>
              <a:rPr lang="en-US" sz="1400" spc="-5" dirty="0">
                <a:latin typeface="Times New Roman"/>
                <a:cs typeface="Times New Roman"/>
              </a:rPr>
              <a:t>successfully.</a:t>
            </a:r>
            <a:endParaRPr lang="en-US" sz="1400" dirty="0">
              <a:latin typeface="Times New Roman"/>
              <a:cs typeface="Times New Roman"/>
            </a:endParaRPr>
          </a:p>
        </p:txBody>
      </p:sp>
      <p:sp>
        <p:nvSpPr>
          <p:cNvPr id="5" name="object 6"/>
          <p:cNvSpPr/>
          <p:nvPr/>
        </p:nvSpPr>
        <p:spPr>
          <a:xfrm>
            <a:off x="777240" y="1812747"/>
            <a:ext cx="5010607" cy="209885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59063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1125016" y="2600197"/>
            <a:ext cx="5752465" cy="4537710"/>
          </a:xfrm>
          <a:custGeom>
            <a:avLst/>
            <a:gdLst/>
            <a:ahLst/>
            <a:cxnLst/>
            <a:rect l="l" t="t" r="r" b="b"/>
            <a:pathLst>
              <a:path w="5752465" h="4537709">
                <a:moveTo>
                  <a:pt x="5752465" y="3934091"/>
                </a:moveTo>
                <a:lnTo>
                  <a:pt x="0" y="3934091"/>
                </a:lnTo>
                <a:lnTo>
                  <a:pt x="0" y="4135259"/>
                </a:lnTo>
                <a:lnTo>
                  <a:pt x="0" y="4337939"/>
                </a:lnTo>
                <a:lnTo>
                  <a:pt x="0" y="4537583"/>
                </a:lnTo>
                <a:lnTo>
                  <a:pt x="5752465" y="4537583"/>
                </a:lnTo>
                <a:lnTo>
                  <a:pt x="5752465" y="4337939"/>
                </a:lnTo>
                <a:lnTo>
                  <a:pt x="5752465" y="4135259"/>
                </a:lnTo>
                <a:lnTo>
                  <a:pt x="5752465" y="3934091"/>
                </a:lnTo>
                <a:close/>
              </a:path>
              <a:path w="5752465" h="4537709">
                <a:moveTo>
                  <a:pt x="5752465" y="3531755"/>
                </a:moveTo>
                <a:lnTo>
                  <a:pt x="0" y="3531755"/>
                </a:lnTo>
                <a:lnTo>
                  <a:pt x="0" y="3732911"/>
                </a:lnTo>
                <a:lnTo>
                  <a:pt x="0" y="3934079"/>
                </a:lnTo>
                <a:lnTo>
                  <a:pt x="5752465" y="3934079"/>
                </a:lnTo>
                <a:lnTo>
                  <a:pt x="5752465" y="3732911"/>
                </a:lnTo>
                <a:lnTo>
                  <a:pt x="5752465" y="3531755"/>
                </a:lnTo>
                <a:close/>
              </a:path>
              <a:path w="5752465" h="4537709">
                <a:moveTo>
                  <a:pt x="5752465" y="2511945"/>
                </a:moveTo>
                <a:lnTo>
                  <a:pt x="0" y="2511945"/>
                </a:lnTo>
                <a:lnTo>
                  <a:pt x="0" y="2713063"/>
                </a:lnTo>
                <a:lnTo>
                  <a:pt x="0" y="2916047"/>
                </a:lnTo>
                <a:lnTo>
                  <a:pt x="0" y="3117215"/>
                </a:lnTo>
                <a:lnTo>
                  <a:pt x="0" y="3318383"/>
                </a:lnTo>
                <a:lnTo>
                  <a:pt x="0" y="3531743"/>
                </a:lnTo>
                <a:lnTo>
                  <a:pt x="5752465" y="3531743"/>
                </a:lnTo>
                <a:lnTo>
                  <a:pt x="5752465" y="2713063"/>
                </a:lnTo>
                <a:lnTo>
                  <a:pt x="5752465" y="2511945"/>
                </a:lnTo>
                <a:close/>
              </a:path>
              <a:path w="5752465" h="4537709">
                <a:moveTo>
                  <a:pt x="5752465" y="1906917"/>
                </a:moveTo>
                <a:lnTo>
                  <a:pt x="0" y="1906917"/>
                </a:lnTo>
                <a:lnTo>
                  <a:pt x="0" y="2109597"/>
                </a:lnTo>
                <a:lnTo>
                  <a:pt x="0" y="2310765"/>
                </a:lnTo>
                <a:lnTo>
                  <a:pt x="0" y="2511933"/>
                </a:lnTo>
                <a:lnTo>
                  <a:pt x="5752465" y="2511933"/>
                </a:lnTo>
                <a:lnTo>
                  <a:pt x="5752465" y="2310765"/>
                </a:lnTo>
                <a:lnTo>
                  <a:pt x="5752465" y="2109597"/>
                </a:lnTo>
                <a:lnTo>
                  <a:pt x="5752465" y="1906917"/>
                </a:lnTo>
                <a:close/>
              </a:path>
              <a:path w="5752465" h="4537709">
                <a:moveTo>
                  <a:pt x="5752465" y="1292745"/>
                </a:moveTo>
                <a:lnTo>
                  <a:pt x="0" y="1292745"/>
                </a:lnTo>
                <a:lnTo>
                  <a:pt x="0" y="1493901"/>
                </a:lnTo>
                <a:lnTo>
                  <a:pt x="0" y="1695069"/>
                </a:lnTo>
                <a:lnTo>
                  <a:pt x="0" y="1906905"/>
                </a:lnTo>
                <a:lnTo>
                  <a:pt x="5752465" y="1906905"/>
                </a:lnTo>
                <a:lnTo>
                  <a:pt x="5752465" y="1695069"/>
                </a:lnTo>
                <a:lnTo>
                  <a:pt x="5752465" y="1493901"/>
                </a:lnTo>
                <a:lnTo>
                  <a:pt x="5752465" y="1292745"/>
                </a:lnTo>
                <a:close/>
              </a:path>
              <a:path w="5752465" h="4537709">
                <a:moveTo>
                  <a:pt x="5752465" y="904125"/>
                </a:moveTo>
                <a:lnTo>
                  <a:pt x="0" y="904125"/>
                </a:lnTo>
                <a:lnTo>
                  <a:pt x="0" y="1079373"/>
                </a:lnTo>
                <a:lnTo>
                  <a:pt x="0" y="1292733"/>
                </a:lnTo>
                <a:lnTo>
                  <a:pt x="5752465" y="1292733"/>
                </a:lnTo>
                <a:lnTo>
                  <a:pt x="5752465" y="1079373"/>
                </a:lnTo>
                <a:lnTo>
                  <a:pt x="5752465" y="904125"/>
                </a:lnTo>
                <a:close/>
              </a:path>
              <a:path w="5752465" h="4537709">
                <a:moveTo>
                  <a:pt x="5752465" y="542620"/>
                </a:moveTo>
                <a:lnTo>
                  <a:pt x="0" y="542620"/>
                </a:lnTo>
                <a:lnTo>
                  <a:pt x="0" y="718185"/>
                </a:lnTo>
                <a:lnTo>
                  <a:pt x="0" y="904113"/>
                </a:lnTo>
                <a:lnTo>
                  <a:pt x="5752465" y="904113"/>
                </a:lnTo>
                <a:lnTo>
                  <a:pt x="5752465" y="718185"/>
                </a:lnTo>
                <a:lnTo>
                  <a:pt x="5752465" y="542620"/>
                </a:lnTo>
                <a:close/>
              </a:path>
              <a:path w="5752465" h="4537709">
                <a:moveTo>
                  <a:pt x="5752465" y="181368"/>
                </a:moveTo>
                <a:lnTo>
                  <a:pt x="0" y="181368"/>
                </a:lnTo>
                <a:lnTo>
                  <a:pt x="0" y="356616"/>
                </a:lnTo>
                <a:lnTo>
                  <a:pt x="0" y="542544"/>
                </a:lnTo>
                <a:lnTo>
                  <a:pt x="5752465" y="542544"/>
                </a:lnTo>
                <a:lnTo>
                  <a:pt x="5752465" y="356616"/>
                </a:lnTo>
                <a:lnTo>
                  <a:pt x="5752465" y="181368"/>
                </a:lnTo>
                <a:close/>
              </a:path>
              <a:path w="5752465" h="4537709">
                <a:moveTo>
                  <a:pt x="5752465" y="6096"/>
                </a:moveTo>
                <a:lnTo>
                  <a:pt x="3204032" y="6096"/>
                </a:lnTo>
                <a:lnTo>
                  <a:pt x="3204032" y="0"/>
                </a:lnTo>
                <a:lnTo>
                  <a:pt x="246837" y="0"/>
                </a:lnTo>
                <a:lnTo>
                  <a:pt x="246837" y="6096"/>
                </a:lnTo>
                <a:lnTo>
                  <a:pt x="0" y="6096"/>
                </a:lnTo>
                <a:lnTo>
                  <a:pt x="0" y="181356"/>
                </a:lnTo>
                <a:lnTo>
                  <a:pt x="5752465" y="181356"/>
                </a:lnTo>
                <a:lnTo>
                  <a:pt x="5752465" y="6096"/>
                </a:lnTo>
                <a:close/>
              </a:path>
            </a:pathLst>
          </a:custGeom>
          <a:solidFill>
            <a:srgbClr val="FFFFFF"/>
          </a:solidFill>
        </p:spPr>
        <p:txBody>
          <a:bodyPr wrap="square" lIns="0" tIns="0" rIns="0" bIns="0" rtlCol="0"/>
          <a:lstStyle/>
          <a:p>
            <a:endParaRPr/>
          </a:p>
        </p:txBody>
      </p:sp>
      <p:sp>
        <p:nvSpPr>
          <p:cNvPr id="5" name="object 5"/>
          <p:cNvSpPr txBox="1"/>
          <p:nvPr/>
        </p:nvSpPr>
        <p:spPr>
          <a:xfrm>
            <a:off x="902004" y="898906"/>
            <a:ext cx="5970270" cy="8245475"/>
          </a:xfrm>
          <a:prstGeom prst="rect">
            <a:avLst/>
          </a:prstGeom>
        </p:spPr>
        <p:txBody>
          <a:bodyPr vert="horz" wrap="square" lIns="0" tIns="25400" rIns="0" bIns="0" rtlCol="0">
            <a:spAutoFit/>
          </a:bodyPr>
          <a:lstStyle/>
          <a:p>
            <a:pPr marL="469265" marR="5715" indent="-228600" algn="just">
              <a:lnSpc>
                <a:spcPts val="1370"/>
              </a:lnSpc>
              <a:spcBef>
                <a:spcPts val="200"/>
              </a:spcBef>
              <a:buFont typeface="Symbol"/>
              <a:buChar char=""/>
              <a:tabLst>
                <a:tab pos="469900" algn="l"/>
              </a:tabLst>
            </a:pPr>
            <a:r>
              <a:rPr sz="1200" spc="-10" dirty="0">
                <a:solidFill>
                  <a:srgbClr val="333333"/>
                </a:solidFill>
                <a:latin typeface="Times New Roman"/>
                <a:cs typeface="Times New Roman"/>
              </a:rPr>
              <a:t>It</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is</a:t>
            </a:r>
            <a:r>
              <a:rPr sz="1200" spc="-20" dirty="0">
                <a:solidFill>
                  <a:srgbClr val="333333"/>
                </a:solidFill>
                <a:latin typeface="Times New Roman"/>
                <a:cs typeface="Times New Roman"/>
              </a:rPr>
              <a:t> </a:t>
            </a:r>
            <a:r>
              <a:rPr sz="1200" dirty="0">
                <a:solidFill>
                  <a:srgbClr val="333333"/>
                </a:solidFill>
                <a:latin typeface="Times New Roman"/>
                <a:cs typeface="Times New Roman"/>
              </a:rPr>
              <a:t>a</a:t>
            </a:r>
            <a:r>
              <a:rPr sz="1200" spc="-20" dirty="0">
                <a:solidFill>
                  <a:srgbClr val="333333"/>
                </a:solidFill>
                <a:latin typeface="Times New Roman"/>
                <a:cs typeface="Times New Roman"/>
              </a:rPr>
              <a:t> </a:t>
            </a:r>
            <a:r>
              <a:rPr sz="1200" dirty="0">
                <a:solidFill>
                  <a:srgbClr val="333333"/>
                </a:solidFill>
                <a:latin typeface="Times New Roman"/>
                <a:cs typeface="Times New Roman"/>
              </a:rPr>
              <a:t>testing</a:t>
            </a:r>
            <a:r>
              <a:rPr sz="1200" spc="-35" dirty="0">
                <a:solidFill>
                  <a:srgbClr val="333333"/>
                </a:solidFill>
                <a:latin typeface="Times New Roman"/>
                <a:cs typeface="Times New Roman"/>
              </a:rPr>
              <a:t> </a:t>
            </a:r>
            <a:r>
              <a:rPr sz="1200" spc="-5" dirty="0">
                <a:solidFill>
                  <a:srgbClr val="333333"/>
                </a:solidFill>
                <a:latin typeface="Times New Roman"/>
                <a:cs typeface="Times New Roman"/>
              </a:rPr>
              <a:t>procedure,</a:t>
            </a:r>
            <a:r>
              <a:rPr sz="1200" spc="-10" dirty="0">
                <a:solidFill>
                  <a:srgbClr val="333333"/>
                </a:solidFill>
                <a:latin typeface="Times New Roman"/>
                <a:cs typeface="Times New Roman"/>
              </a:rPr>
              <a:t> </a:t>
            </a:r>
            <a:r>
              <a:rPr sz="1200" spc="-5" dirty="0">
                <a:solidFill>
                  <a:srgbClr val="333333"/>
                </a:solidFill>
                <a:latin typeface="Times New Roman"/>
                <a:cs typeface="Times New Roman"/>
              </a:rPr>
              <a:t>which</a:t>
            </a:r>
            <a:r>
              <a:rPr sz="1200" spc="-15" dirty="0">
                <a:solidFill>
                  <a:srgbClr val="333333"/>
                </a:solidFill>
                <a:latin typeface="Times New Roman"/>
                <a:cs typeface="Times New Roman"/>
              </a:rPr>
              <a:t> </a:t>
            </a:r>
            <a:r>
              <a:rPr sz="1200" spc="-5" dirty="0">
                <a:solidFill>
                  <a:srgbClr val="333333"/>
                </a:solidFill>
                <a:latin typeface="Times New Roman"/>
                <a:cs typeface="Times New Roman"/>
              </a:rPr>
              <a:t>is</a:t>
            </a:r>
            <a:r>
              <a:rPr sz="1200" spc="-10" dirty="0">
                <a:solidFill>
                  <a:srgbClr val="333333"/>
                </a:solidFill>
                <a:latin typeface="Times New Roman"/>
                <a:cs typeface="Times New Roman"/>
              </a:rPr>
              <a:t> </a:t>
            </a:r>
            <a:r>
              <a:rPr sz="1200" spc="-5" dirty="0">
                <a:solidFill>
                  <a:srgbClr val="333333"/>
                </a:solidFill>
                <a:latin typeface="Times New Roman"/>
                <a:cs typeface="Times New Roman"/>
              </a:rPr>
              <a:t>used</a:t>
            </a:r>
            <a:r>
              <a:rPr sz="1200" spc="-15" dirty="0">
                <a:solidFill>
                  <a:srgbClr val="333333"/>
                </a:solidFill>
                <a:latin typeface="Times New Roman"/>
                <a:cs typeface="Times New Roman"/>
              </a:rPr>
              <a:t> </a:t>
            </a:r>
            <a:r>
              <a:rPr sz="1200" dirty="0">
                <a:solidFill>
                  <a:srgbClr val="333333"/>
                </a:solidFill>
                <a:latin typeface="Times New Roman"/>
                <a:cs typeface="Times New Roman"/>
              </a:rPr>
              <a:t>to</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define</a:t>
            </a:r>
            <a:r>
              <a:rPr sz="1200" spc="-20" dirty="0">
                <a:solidFill>
                  <a:srgbClr val="333333"/>
                </a:solidFill>
                <a:latin typeface="Times New Roman"/>
                <a:cs typeface="Times New Roman"/>
              </a:rPr>
              <a:t> </a:t>
            </a:r>
            <a:r>
              <a:rPr sz="1200" dirty="0">
                <a:solidFill>
                  <a:srgbClr val="333333"/>
                </a:solidFill>
                <a:latin typeface="Times New Roman"/>
                <a:cs typeface="Times New Roman"/>
              </a:rPr>
              <a:t>that</a:t>
            </a:r>
            <a:r>
              <a:rPr sz="1200" spc="-20" dirty="0">
                <a:solidFill>
                  <a:srgbClr val="333333"/>
                </a:solidFill>
                <a:latin typeface="Times New Roman"/>
                <a:cs typeface="Times New Roman"/>
              </a:rPr>
              <a:t> </a:t>
            </a:r>
            <a:r>
              <a:rPr sz="1200" dirty="0">
                <a:solidFill>
                  <a:srgbClr val="333333"/>
                </a:solidFill>
                <a:latin typeface="Times New Roman"/>
                <a:cs typeface="Times New Roman"/>
              </a:rPr>
              <a:t>the</a:t>
            </a:r>
            <a:r>
              <a:rPr sz="1200" spc="-25" dirty="0">
                <a:solidFill>
                  <a:srgbClr val="333333"/>
                </a:solidFill>
                <a:latin typeface="Times New Roman"/>
                <a:cs typeface="Times New Roman"/>
              </a:rPr>
              <a:t> </a:t>
            </a:r>
            <a:r>
              <a:rPr sz="1200" spc="-5" dirty="0">
                <a:solidFill>
                  <a:srgbClr val="333333"/>
                </a:solidFill>
                <a:latin typeface="Times New Roman"/>
                <a:cs typeface="Times New Roman"/>
              </a:rPr>
              <a:t>data</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will</a:t>
            </a:r>
            <a:r>
              <a:rPr sz="1200" spc="-20" dirty="0">
                <a:solidFill>
                  <a:srgbClr val="333333"/>
                </a:solidFill>
                <a:latin typeface="Times New Roman"/>
                <a:cs typeface="Times New Roman"/>
              </a:rPr>
              <a:t> </a:t>
            </a:r>
            <a:r>
              <a:rPr sz="1200" dirty="0">
                <a:solidFill>
                  <a:srgbClr val="333333"/>
                </a:solidFill>
                <a:latin typeface="Times New Roman"/>
                <a:cs typeface="Times New Roman"/>
              </a:rPr>
              <a:t>be</a:t>
            </a:r>
            <a:r>
              <a:rPr sz="1200" spc="-25" dirty="0">
                <a:solidFill>
                  <a:srgbClr val="333333"/>
                </a:solidFill>
                <a:latin typeface="Times New Roman"/>
                <a:cs typeface="Times New Roman"/>
              </a:rPr>
              <a:t> </a:t>
            </a:r>
            <a:r>
              <a:rPr sz="1200" dirty="0">
                <a:solidFill>
                  <a:srgbClr val="333333"/>
                </a:solidFill>
                <a:latin typeface="Times New Roman"/>
                <a:cs typeface="Times New Roman"/>
              </a:rPr>
              <a:t>safe</a:t>
            </a:r>
            <a:r>
              <a:rPr sz="1200" spc="-15" dirty="0">
                <a:solidFill>
                  <a:srgbClr val="333333"/>
                </a:solidFill>
                <a:latin typeface="Times New Roman"/>
                <a:cs typeface="Times New Roman"/>
              </a:rPr>
              <a:t> </a:t>
            </a:r>
            <a:r>
              <a:rPr sz="1200" dirty="0">
                <a:solidFill>
                  <a:srgbClr val="333333"/>
                </a:solidFill>
                <a:latin typeface="Times New Roman"/>
                <a:cs typeface="Times New Roman"/>
              </a:rPr>
              <a:t>and</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also</a:t>
            </a:r>
            <a:r>
              <a:rPr sz="1200" spc="-15" dirty="0">
                <a:solidFill>
                  <a:srgbClr val="333333"/>
                </a:solidFill>
                <a:latin typeface="Times New Roman"/>
                <a:cs typeface="Times New Roman"/>
              </a:rPr>
              <a:t> </a:t>
            </a:r>
            <a:r>
              <a:rPr sz="1200" spc="-5" dirty="0">
                <a:solidFill>
                  <a:srgbClr val="333333"/>
                </a:solidFill>
                <a:latin typeface="Times New Roman"/>
                <a:cs typeface="Times New Roman"/>
              </a:rPr>
              <a:t>continue  </a:t>
            </a:r>
            <a:r>
              <a:rPr sz="1200" dirty="0">
                <a:solidFill>
                  <a:srgbClr val="333333"/>
                </a:solidFill>
                <a:latin typeface="Times New Roman"/>
                <a:cs typeface="Times New Roman"/>
              </a:rPr>
              <a:t>the working </a:t>
            </a:r>
            <a:r>
              <a:rPr sz="1200" spc="-5" dirty="0">
                <a:solidFill>
                  <a:srgbClr val="333333"/>
                </a:solidFill>
                <a:latin typeface="Times New Roman"/>
                <a:cs typeface="Times New Roman"/>
              </a:rPr>
              <a:t>process </a:t>
            </a:r>
            <a:r>
              <a:rPr sz="1200" dirty="0">
                <a:solidFill>
                  <a:srgbClr val="333333"/>
                </a:solidFill>
                <a:latin typeface="Times New Roman"/>
                <a:cs typeface="Times New Roman"/>
              </a:rPr>
              <a:t>of the</a:t>
            </a:r>
            <a:r>
              <a:rPr sz="1200" spc="-20" dirty="0">
                <a:solidFill>
                  <a:srgbClr val="333333"/>
                </a:solidFill>
                <a:latin typeface="Times New Roman"/>
                <a:cs typeface="Times New Roman"/>
              </a:rPr>
              <a:t> </a:t>
            </a:r>
            <a:r>
              <a:rPr sz="1200" spc="-5" dirty="0">
                <a:solidFill>
                  <a:srgbClr val="333333"/>
                </a:solidFill>
                <a:latin typeface="Times New Roman"/>
                <a:cs typeface="Times New Roman"/>
              </a:rPr>
              <a:t>software.</a:t>
            </a:r>
            <a:endParaRPr sz="1200" dirty="0">
              <a:latin typeface="Times New Roman"/>
              <a:cs typeface="Times New Roman"/>
            </a:endParaRPr>
          </a:p>
          <a:p>
            <a:pPr>
              <a:lnSpc>
                <a:spcPct val="100000"/>
              </a:lnSpc>
              <a:spcBef>
                <a:spcPts val="25"/>
              </a:spcBef>
            </a:pPr>
            <a:endParaRPr sz="1150" dirty="0">
              <a:latin typeface="Times New Roman"/>
              <a:cs typeface="Times New Roman"/>
            </a:endParaRPr>
          </a:p>
          <a:p>
            <a:pPr marL="274320" lvl="1" indent="-262255" algn="just">
              <a:lnSpc>
                <a:spcPct val="100000"/>
              </a:lnSpc>
              <a:buAutoNum type="arabicPeriod" startAt="3"/>
              <a:tabLst>
                <a:tab pos="274955" algn="l"/>
              </a:tabLst>
            </a:pPr>
            <a:r>
              <a:rPr sz="1200" b="1" spc="-5" dirty="0">
                <a:latin typeface="Times New Roman"/>
                <a:cs typeface="Times New Roman"/>
              </a:rPr>
              <a:t>Stress Testing</a:t>
            </a:r>
            <a:endParaRPr sz="1200" dirty="0">
              <a:latin typeface="Times New Roman"/>
              <a:cs typeface="Times New Roman"/>
            </a:endParaRPr>
          </a:p>
          <a:p>
            <a:pPr marL="469265" marR="10160" lvl="2" indent="-228600" algn="just">
              <a:lnSpc>
                <a:spcPct val="110000"/>
              </a:lnSpc>
              <a:spcBef>
                <a:spcPts val="60"/>
              </a:spcBef>
              <a:buFont typeface="Symbol"/>
              <a:buChar char=""/>
              <a:tabLst>
                <a:tab pos="469900" algn="l"/>
              </a:tabLst>
            </a:pPr>
            <a:r>
              <a:rPr sz="1200" b="1" spc="-5" dirty="0">
                <a:solidFill>
                  <a:srgbClr val="212121"/>
                </a:solidFill>
                <a:latin typeface="Times New Roman"/>
                <a:cs typeface="Times New Roman"/>
              </a:rPr>
              <a:t>Stress Testing </a:t>
            </a:r>
            <a:r>
              <a:rPr sz="1200" spc="-5" dirty="0">
                <a:solidFill>
                  <a:srgbClr val="212121"/>
                </a:solidFill>
                <a:latin typeface="Times New Roman"/>
                <a:cs typeface="Times New Roman"/>
              </a:rPr>
              <a:t>is </a:t>
            </a:r>
            <a:r>
              <a:rPr sz="1200" dirty="0">
                <a:solidFill>
                  <a:srgbClr val="212121"/>
                </a:solidFill>
                <a:latin typeface="Times New Roman"/>
                <a:cs typeface="Times New Roman"/>
              </a:rPr>
              <a:t>a type of </a:t>
            </a:r>
            <a:r>
              <a:rPr sz="1200" spc="-5" dirty="0">
                <a:solidFill>
                  <a:srgbClr val="212121"/>
                </a:solidFill>
                <a:latin typeface="Times New Roman"/>
                <a:cs typeface="Times New Roman"/>
              </a:rPr>
              <a:t>software </a:t>
            </a:r>
            <a:r>
              <a:rPr sz="1200" dirty="0">
                <a:solidFill>
                  <a:srgbClr val="212121"/>
                </a:solidFill>
                <a:latin typeface="Times New Roman"/>
                <a:cs typeface="Times New Roman"/>
              </a:rPr>
              <a:t>testing that verifies stability &amp; reliability of </a:t>
            </a:r>
            <a:r>
              <a:rPr sz="1200" spc="-5" dirty="0">
                <a:solidFill>
                  <a:srgbClr val="212121"/>
                </a:solidFill>
                <a:latin typeface="Times New Roman"/>
                <a:cs typeface="Times New Roman"/>
              </a:rPr>
              <a:t>software  application.</a:t>
            </a:r>
            <a:endParaRPr sz="1200" dirty="0">
              <a:latin typeface="Times New Roman"/>
              <a:cs typeface="Times New Roman"/>
            </a:endParaRPr>
          </a:p>
          <a:p>
            <a:pPr marL="469265" marR="5080" lvl="2" indent="-228600" algn="just">
              <a:lnSpc>
                <a:spcPct val="95600"/>
              </a:lnSpc>
              <a:spcBef>
                <a:spcPts val="300"/>
              </a:spcBef>
              <a:buFont typeface="Symbol"/>
              <a:buChar char=""/>
              <a:tabLst>
                <a:tab pos="508000" algn="l"/>
              </a:tabLst>
            </a:pPr>
            <a:r>
              <a:rPr dirty="0"/>
              <a:t>	</a:t>
            </a:r>
            <a:r>
              <a:rPr sz="1200" dirty="0">
                <a:solidFill>
                  <a:srgbClr val="212121"/>
                </a:solidFill>
                <a:latin typeface="Times New Roman"/>
                <a:cs typeface="Times New Roman"/>
              </a:rPr>
              <a:t>The </a:t>
            </a:r>
            <a:r>
              <a:rPr sz="1200" spc="-5" dirty="0">
                <a:solidFill>
                  <a:srgbClr val="212121"/>
                </a:solidFill>
                <a:latin typeface="Times New Roman"/>
                <a:cs typeface="Times New Roman"/>
              </a:rPr>
              <a:t>goal </a:t>
            </a:r>
            <a:r>
              <a:rPr sz="1200" dirty="0">
                <a:solidFill>
                  <a:srgbClr val="212121"/>
                </a:solidFill>
                <a:latin typeface="Times New Roman"/>
                <a:cs typeface="Times New Roman"/>
              </a:rPr>
              <a:t>of </a:t>
            </a:r>
            <a:r>
              <a:rPr sz="1200" spc="-5" dirty="0">
                <a:solidFill>
                  <a:srgbClr val="212121"/>
                </a:solidFill>
                <a:latin typeface="Times New Roman"/>
                <a:cs typeface="Times New Roman"/>
              </a:rPr>
              <a:t>Stress </a:t>
            </a:r>
            <a:r>
              <a:rPr sz="1200" dirty="0">
                <a:solidFill>
                  <a:srgbClr val="212121"/>
                </a:solidFill>
                <a:latin typeface="Times New Roman"/>
                <a:cs typeface="Times New Roman"/>
              </a:rPr>
              <a:t>testing </a:t>
            </a:r>
            <a:r>
              <a:rPr sz="1200" spc="-5" dirty="0">
                <a:solidFill>
                  <a:srgbClr val="212121"/>
                </a:solidFill>
                <a:latin typeface="Times New Roman"/>
                <a:cs typeface="Times New Roman"/>
              </a:rPr>
              <a:t>is </a:t>
            </a:r>
            <a:r>
              <a:rPr sz="1200" dirty="0">
                <a:solidFill>
                  <a:srgbClr val="212121"/>
                </a:solidFill>
                <a:latin typeface="Times New Roman"/>
                <a:cs typeface="Times New Roman"/>
              </a:rPr>
              <a:t>measuring software on </a:t>
            </a:r>
            <a:r>
              <a:rPr sz="1200" spc="-5" dirty="0">
                <a:solidFill>
                  <a:srgbClr val="212121"/>
                </a:solidFill>
                <a:latin typeface="Times New Roman"/>
                <a:cs typeface="Times New Roman"/>
              </a:rPr>
              <a:t>its </a:t>
            </a:r>
            <a:r>
              <a:rPr sz="1200" dirty="0">
                <a:solidFill>
                  <a:srgbClr val="212121"/>
                </a:solidFill>
                <a:latin typeface="Times New Roman"/>
                <a:cs typeface="Times New Roman"/>
              </a:rPr>
              <a:t>robustness </a:t>
            </a:r>
            <a:r>
              <a:rPr sz="1200" spc="-5" dirty="0">
                <a:solidFill>
                  <a:srgbClr val="212121"/>
                </a:solidFill>
                <a:latin typeface="Times New Roman"/>
                <a:cs typeface="Times New Roman"/>
              </a:rPr>
              <a:t>and error </a:t>
            </a:r>
            <a:r>
              <a:rPr sz="1200" dirty="0">
                <a:solidFill>
                  <a:srgbClr val="212121"/>
                </a:solidFill>
                <a:latin typeface="Times New Roman"/>
                <a:cs typeface="Times New Roman"/>
              </a:rPr>
              <a:t>handling  </a:t>
            </a:r>
            <a:r>
              <a:rPr sz="1200" spc="-5" dirty="0">
                <a:solidFill>
                  <a:srgbClr val="212121"/>
                </a:solidFill>
                <a:latin typeface="Times New Roman"/>
                <a:cs typeface="Times New Roman"/>
              </a:rPr>
              <a:t>capabilities under </a:t>
            </a:r>
            <a:r>
              <a:rPr sz="1200" dirty="0">
                <a:solidFill>
                  <a:srgbClr val="212121"/>
                </a:solidFill>
                <a:latin typeface="Times New Roman"/>
                <a:cs typeface="Times New Roman"/>
              </a:rPr>
              <a:t>extremely heavy load </a:t>
            </a:r>
            <a:r>
              <a:rPr sz="1200" spc="-5" dirty="0">
                <a:solidFill>
                  <a:srgbClr val="212121"/>
                </a:solidFill>
                <a:latin typeface="Times New Roman"/>
                <a:cs typeface="Times New Roman"/>
              </a:rPr>
              <a:t>conditions and </a:t>
            </a:r>
            <a:r>
              <a:rPr sz="1200" dirty="0">
                <a:solidFill>
                  <a:srgbClr val="212121"/>
                </a:solidFill>
                <a:latin typeface="Times New Roman"/>
                <a:cs typeface="Times New Roman"/>
              </a:rPr>
              <a:t>ensuring that </a:t>
            </a:r>
            <a:r>
              <a:rPr sz="1200" spc="-5" dirty="0">
                <a:solidFill>
                  <a:srgbClr val="212121"/>
                </a:solidFill>
                <a:latin typeface="Times New Roman"/>
                <a:cs typeface="Times New Roman"/>
              </a:rPr>
              <a:t>software doesn’t  crash </a:t>
            </a:r>
            <a:r>
              <a:rPr sz="1200" dirty="0">
                <a:solidFill>
                  <a:srgbClr val="212121"/>
                </a:solidFill>
                <a:latin typeface="Times New Roman"/>
                <a:cs typeface="Times New Roman"/>
              </a:rPr>
              <a:t>under </a:t>
            </a:r>
            <a:r>
              <a:rPr sz="1200" spc="-5" dirty="0">
                <a:solidFill>
                  <a:srgbClr val="212121"/>
                </a:solidFill>
                <a:latin typeface="Times New Roman"/>
                <a:cs typeface="Times New Roman"/>
              </a:rPr>
              <a:t>crunch </a:t>
            </a:r>
            <a:r>
              <a:rPr sz="1200" dirty="0">
                <a:solidFill>
                  <a:srgbClr val="212121"/>
                </a:solidFill>
                <a:latin typeface="Times New Roman"/>
                <a:cs typeface="Times New Roman"/>
              </a:rPr>
              <a:t>situations. </a:t>
            </a:r>
            <a:r>
              <a:rPr sz="1200" spc="-15" dirty="0">
                <a:solidFill>
                  <a:srgbClr val="212121"/>
                </a:solidFill>
                <a:latin typeface="Times New Roman"/>
                <a:cs typeface="Times New Roman"/>
              </a:rPr>
              <a:t>It </a:t>
            </a:r>
            <a:r>
              <a:rPr sz="1200" dirty="0">
                <a:solidFill>
                  <a:srgbClr val="212121"/>
                </a:solidFill>
                <a:latin typeface="Times New Roman"/>
                <a:cs typeface="Times New Roman"/>
              </a:rPr>
              <a:t>even </a:t>
            </a:r>
            <a:r>
              <a:rPr sz="1200" spc="-5" dirty="0">
                <a:solidFill>
                  <a:srgbClr val="212121"/>
                </a:solidFill>
                <a:latin typeface="Times New Roman"/>
                <a:cs typeface="Times New Roman"/>
              </a:rPr>
              <a:t>tests </a:t>
            </a:r>
            <a:r>
              <a:rPr sz="1200" dirty="0">
                <a:solidFill>
                  <a:srgbClr val="212121"/>
                </a:solidFill>
                <a:latin typeface="Times New Roman"/>
                <a:cs typeface="Times New Roman"/>
              </a:rPr>
              <a:t>beyond </a:t>
            </a:r>
            <a:r>
              <a:rPr sz="1200" spc="-5" dirty="0">
                <a:solidFill>
                  <a:srgbClr val="212121"/>
                </a:solidFill>
                <a:latin typeface="Times New Roman"/>
                <a:cs typeface="Times New Roman"/>
              </a:rPr>
              <a:t>normal operating </a:t>
            </a:r>
            <a:r>
              <a:rPr sz="1200" dirty="0">
                <a:solidFill>
                  <a:srgbClr val="212121"/>
                </a:solidFill>
                <a:latin typeface="Times New Roman"/>
                <a:cs typeface="Times New Roman"/>
              </a:rPr>
              <a:t>points </a:t>
            </a:r>
            <a:r>
              <a:rPr sz="1200" spc="-5" dirty="0">
                <a:solidFill>
                  <a:srgbClr val="212121"/>
                </a:solidFill>
                <a:latin typeface="Times New Roman"/>
                <a:cs typeface="Times New Roman"/>
              </a:rPr>
              <a:t>and </a:t>
            </a:r>
            <a:r>
              <a:rPr sz="1200" dirty="0">
                <a:solidFill>
                  <a:srgbClr val="212121"/>
                </a:solidFill>
                <a:latin typeface="Times New Roman"/>
                <a:cs typeface="Times New Roman"/>
              </a:rPr>
              <a:t>evaluates  </a:t>
            </a:r>
            <a:r>
              <a:rPr sz="1200" spc="-5" dirty="0">
                <a:solidFill>
                  <a:srgbClr val="212121"/>
                </a:solidFill>
                <a:latin typeface="Times New Roman"/>
                <a:cs typeface="Times New Roman"/>
              </a:rPr>
              <a:t>how software works </a:t>
            </a:r>
            <a:r>
              <a:rPr sz="1200" dirty="0">
                <a:solidFill>
                  <a:srgbClr val="212121"/>
                </a:solidFill>
                <a:latin typeface="Times New Roman"/>
                <a:cs typeface="Times New Roman"/>
              </a:rPr>
              <a:t>under </a:t>
            </a:r>
            <a:r>
              <a:rPr sz="1200" spc="-5" dirty="0">
                <a:solidFill>
                  <a:srgbClr val="212121"/>
                </a:solidFill>
                <a:latin typeface="Times New Roman"/>
                <a:cs typeface="Times New Roman"/>
              </a:rPr>
              <a:t>extreme conditions.</a:t>
            </a:r>
            <a:r>
              <a:rPr sz="1200" spc="-5" dirty="0">
                <a:solidFill>
                  <a:srgbClr val="333333"/>
                </a:solidFill>
                <a:latin typeface="Times New Roman"/>
                <a:cs typeface="Times New Roman"/>
              </a:rPr>
              <a:t>It is also </a:t>
            </a:r>
            <a:r>
              <a:rPr sz="1200" dirty="0">
                <a:solidFill>
                  <a:srgbClr val="333333"/>
                </a:solidFill>
                <a:latin typeface="Times New Roman"/>
                <a:cs typeface="Times New Roman"/>
              </a:rPr>
              <a:t>known </a:t>
            </a:r>
            <a:r>
              <a:rPr sz="1200" spc="-5" dirty="0">
                <a:solidFill>
                  <a:srgbClr val="333333"/>
                </a:solidFill>
                <a:latin typeface="Times New Roman"/>
                <a:cs typeface="Times New Roman"/>
              </a:rPr>
              <a:t>as </a:t>
            </a:r>
            <a:r>
              <a:rPr sz="1200" b="1" i="1" spc="-5" dirty="0">
                <a:solidFill>
                  <a:srgbClr val="333333"/>
                </a:solidFill>
                <a:latin typeface="Times New Roman"/>
                <a:cs typeface="Times New Roman"/>
              </a:rPr>
              <a:t>Endurance Testing, </a:t>
            </a:r>
            <a:r>
              <a:rPr sz="1200" b="1" i="1" spc="-5" dirty="0">
                <a:latin typeface="Times New Roman"/>
                <a:cs typeface="Times New Roman"/>
              </a:rPr>
              <a:t> </a:t>
            </a:r>
            <a:r>
              <a:rPr sz="1200" b="1" i="1" dirty="0">
                <a:latin typeface="Times New Roman"/>
                <a:cs typeface="Times New Roman"/>
              </a:rPr>
              <a:t>fatigue testing </a:t>
            </a:r>
            <a:r>
              <a:rPr sz="1200" dirty="0">
                <a:latin typeface="Times New Roman"/>
                <a:cs typeface="Times New Roman"/>
              </a:rPr>
              <a:t>or </a:t>
            </a:r>
            <a:r>
              <a:rPr sz="1200" b="1" i="1" spc="-5" dirty="0">
                <a:latin typeface="Times New Roman"/>
                <a:cs typeface="Times New Roman"/>
              </a:rPr>
              <a:t>Torture</a:t>
            </a:r>
            <a:r>
              <a:rPr sz="1200" b="1" i="1" spc="-20" dirty="0">
                <a:latin typeface="Times New Roman"/>
                <a:cs typeface="Times New Roman"/>
              </a:rPr>
              <a:t> </a:t>
            </a:r>
            <a:r>
              <a:rPr sz="1200" b="1" i="1" spc="-5" dirty="0">
                <a:latin typeface="Times New Roman"/>
                <a:cs typeface="Times New Roman"/>
              </a:rPr>
              <a:t>Testing</a:t>
            </a:r>
            <a:r>
              <a:rPr sz="1200" spc="-5" dirty="0">
                <a:latin typeface="Times New Roman"/>
                <a:cs typeface="Times New Roman"/>
              </a:rPr>
              <a:t>.</a:t>
            </a:r>
            <a:endParaRPr sz="1200" dirty="0">
              <a:latin typeface="Times New Roman"/>
              <a:cs typeface="Times New Roman"/>
            </a:endParaRPr>
          </a:p>
          <a:p>
            <a:pPr marL="469265" marR="5080" lvl="2" indent="-228600" algn="just">
              <a:lnSpc>
                <a:spcPts val="1370"/>
              </a:lnSpc>
              <a:spcBef>
                <a:spcPts val="140"/>
              </a:spcBef>
              <a:buFont typeface="Symbol"/>
              <a:buChar char=""/>
              <a:tabLst>
                <a:tab pos="469900" algn="l"/>
              </a:tabLst>
            </a:pPr>
            <a:r>
              <a:rPr sz="1200" dirty="0">
                <a:latin typeface="Times New Roman"/>
                <a:cs typeface="Times New Roman"/>
              </a:rPr>
              <a:t>The </a:t>
            </a:r>
            <a:r>
              <a:rPr sz="1200" spc="-5" dirty="0">
                <a:latin typeface="Times New Roman"/>
                <a:cs typeface="Times New Roman"/>
              </a:rPr>
              <a:t>stress </a:t>
            </a:r>
            <a:r>
              <a:rPr sz="1200" dirty="0">
                <a:latin typeface="Times New Roman"/>
                <a:cs typeface="Times New Roman"/>
              </a:rPr>
              <a:t>testing </a:t>
            </a:r>
            <a:r>
              <a:rPr sz="1200" spc="-5" dirty="0">
                <a:latin typeface="Times New Roman"/>
                <a:cs typeface="Times New Roman"/>
              </a:rPr>
              <a:t>includes </a:t>
            </a:r>
            <a:r>
              <a:rPr sz="1200" dirty="0">
                <a:latin typeface="Times New Roman"/>
                <a:cs typeface="Times New Roman"/>
              </a:rPr>
              <a:t>the </a:t>
            </a:r>
            <a:r>
              <a:rPr sz="1200" b="1" spc="-5" dirty="0">
                <a:latin typeface="Times New Roman"/>
                <a:cs typeface="Times New Roman"/>
              </a:rPr>
              <a:t>testing beyond standard operational </a:t>
            </a:r>
            <a:r>
              <a:rPr sz="1200" b="1" dirty="0">
                <a:latin typeface="Times New Roman"/>
                <a:cs typeface="Times New Roman"/>
              </a:rPr>
              <a:t>size</a:t>
            </a:r>
            <a:r>
              <a:rPr sz="1200" dirty="0">
                <a:latin typeface="Times New Roman"/>
                <a:cs typeface="Times New Roman"/>
              </a:rPr>
              <a:t>, repeatedly to  a </a:t>
            </a:r>
            <a:r>
              <a:rPr sz="1200" b="1" spc="-5" dirty="0">
                <a:latin typeface="Times New Roman"/>
                <a:cs typeface="Times New Roman"/>
              </a:rPr>
              <a:t>breaking </a:t>
            </a:r>
            <a:r>
              <a:rPr sz="1200" b="1" dirty="0">
                <a:latin typeface="Times New Roman"/>
                <a:cs typeface="Times New Roman"/>
              </a:rPr>
              <a:t>point</a:t>
            </a:r>
            <a:r>
              <a:rPr sz="1200" dirty="0">
                <a:latin typeface="Times New Roman"/>
                <a:cs typeface="Times New Roman"/>
              </a:rPr>
              <a:t>, to </a:t>
            </a:r>
            <a:r>
              <a:rPr sz="1200" spc="-5" dirty="0">
                <a:latin typeface="Times New Roman"/>
                <a:cs typeface="Times New Roman"/>
              </a:rPr>
              <a:t>get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outputs.</a:t>
            </a:r>
          </a:p>
          <a:p>
            <a:pPr marL="469265" marR="8890" lvl="2" indent="-228600" algn="just">
              <a:lnSpc>
                <a:spcPts val="1370"/>
              </a:lnSpc>
              <a:spcBef>
                <a:spcPts val="110"/>
              </a:spcBef>
              <a:buFont typeface="Symbol"/>
              <a:buChar char=""/>
              <a:tabLst>
                <a:tab pos="469900" algn="l"/>
              </a:tabLst>
            </a:pPr>
            <a:r>
              <a:rPr sz="1200" spc="-10" dirty="0">
                <a:latin typeface="Times New Roman"/>
                <a:cs typeface="Times New Roman"/>
              </a:rPr>
              <a:t>It </a:t>
            </a:r>
            <a:r>
              <a:rPr sz="1200" spc="-5" dirty="0">
                <a:latin typeface="Times New Roman"/>
                <a:cs typeface="Times New Roman"/>
              </a:rPr>
              <a:t>highlights </a:t>
            </a:r>
            <a:r>
              <a:rPr sz="1200" dirty="0">
                <a:latin typeface="Times New Roman"/>
                <a:cs typeface="Times New Roman"/>
              </a:rPr>
              <a:t>the </a:t>
            </a:r>
            <a:r>
              <a:rPr sz="1200" spc="-5" dirty="0">
                <a:latin typeface="Times New Roman"/>
                <a:cs typeface="Times New Roman"/>
              </a:rPr>
              <a:t>error </a:t>
            </a:r>
            <a:r>
              <a:rPr sz="1200" dirty="0">
                <a:latin typeface="Times New Roman"/>
                <a:cs typeface="Times New Roman"/>
              </a:rPr>
              <a:t>handling </a:t>
            </a:r>
            <a:r>
              <a:rPr sz="1200" spc="-5" dirty="0">
                <a:latin typeface="Times New Roman"/>
                <a:cs typeface="Times New Roman"/>
              </a:rPr>
              <a:t>and robustness under </a:t>
            </a:r>
            <a:r>
              <a:rPr sz="1200" dirty="0">
                <a:latin typeface="Times New Roman"/>
                <a:cs typeface="Times New Roman"/>
              </a:rPr>
              <a:t>a heavy load </a:t>
            </a:r>
            <a:r>
              <a:rPr sz="1200" spc="-5" dirty="0">
                <a:latin typeface="Times New Roman"/>
                <a:cs typeface="Times New Roman"/>
              </a:rPr>
              <a:t>instead </a:t>
            </a:r>
            <a:r>
              <a:rPr sz="1200" dirty="0">
                <a:latin typeface="Times New Roman"/>
                <a:cs typeface="Times New Roman"/>
              </a:rPr>
              <a:t>of </a:t>
            </a:r>
            <a:r>
              <a:rPr sz="1200" spc="-5" dirty="0">
                <a:latin typeface="Times New Roman"/>
                <a:cs typeface="Times New Roman"/>
              </a:rPr>
              <a:t>correct  behavior </a:t>
            </a:r>
            <a:r>
              <a:rPr sz="1200" dirty="0">
                <a:latin typeface="Times New Roman"/>
                <a:cs typeface="Times New Roman"/>
              </a:rPr>
              <a:t>under </a:t>
            </a:r>
            <a:r>
              <a:rPr sz="1200" spc="-5" dirty="0">
                <a:latin typeface="Times New Roman"/>
                <a:cs typeface="Times New Roman"/>
              </a:rPr>
              <a:t>regular</a:t>
            </a:r>
            <a:r>
              <a:rPr sz="1200" dirty="0">
                <a:latin typeface="Times New Roman"/>
                <a:cs typeface="Times New Roman"/>
              </a:rPr>
              <a:t> conditions.</a:t>
            </a:r>
          </a:p>
          <a:p>
            <a:pPr marL="469265" lvl="2" indent="-228600" algn="just">
              <a:lnSpc>
                <a:spcPct val="100000"/>
              </a:lnSpc>
              <a:buFont typeface="Symbol"/>
              <a:buChar char=""/>
              <a:tabLst>
                <a:tab pos="469900" algn="l"/>
              </a:tabLst>
            </a:pPr>
            <a:r>
              <a:rPr sz="1200" spc="-10" dirty="0">
                <a:latin typeface="Times New Roman"/>
                <a:cs typeface="Times New Roman"/>
              </a:rPr>
              <a:t>In </a:t>
            </a:r>
            <a:r>
              <a:rPr sz="1200" dirty="0">
                <a:latin typeface="Times New Roman"/>
                <a:cs typeface="Times New Roman"/>
              </a:rPr>
              <a:t>other </a:t>
            </a:r>
            <a:r>
              <a:rPr sz="1200" spc="-5" dirty="0">
                <a:latin typeface="Times New Roman"/>
                <a:cs typeface="Times New Roman"/>
              </a:rPr>
              <a:t>words, we </a:t>
            </a:r>
            <a:r>
              <a:rPr sz="1200" dirty="0">
                <a:latin typeface="Times New Roman"/>
                <a:cs typeface="Times New Roman"/>
              </a:rPr>
              <a:t>can say that </a:t>
            </a:r>
            <a:r>
              <a:rPr sz="1200" b="1" spc="-5" dirty="0">
                <a:latin typeface="Times New Roman"/>
                <a:cs typeface="Times New Roman"/>
              </a:rPr>
              <a:t>Stress testing </a:t>
            </a:r>
            <a:r>
              <a:rPr sz="1200" spc="-5" dirty="0">
                <a:latin typeface="Times New Roman"/>
                <a:cs typeface="Times New Roman"/>
              </a:rPr>
              <a:t>is used </a:t>
            </a:r>
            <a:r>
              <a:rPr sz="1200" dirty="0">
                <a:latin typeface="Times New Roman"/>
                <a:cs typeface="Times New Roman"/>
              </a:rPr>
              <a:t>to verify the constancy</a:t>
            </a:r>
            <a:r>
              <a:rPr sz="1200" spc="125" dirty="0">
                <a:latin typeface="Times New Roman"/>
                <a:cs typeface="Times New Roman"/>
              </a:rPr>
              <a:t> </a:t>
            </a:r>
            <a:r>
              <a:rPr sz="1200" spc="-5" dirty="0">
                <a:latin typeface="Times New Roman"/>
                <a:cs typeface="Times New Roman"/>
              </a:rPr>
              <a:t>and</a:t>
            </a:r>
            <a:endParaRPr sz="1200" dirty="0">
              <a:latin typeface="Times New Roman"/>
              <a:cs typeface="Times New Roman"/>
            </a:endParaRPr>
          </a:p>
          <a:p>
            <a:pPr marL="469265" marR="6985" algn="just">
              <a:lnSpc>
                <a:spcPct val="110000"/>
              </a:lnSpc>
              <a:spcBef>
                <a:spcPts val="10"/>
              </a:spcBef>
            </a:pPr>
            <a:r>
              <a:rPr sz="1200" dirty="0">
                <a:latin typeface="Times New Roman"/>
                <a:cs typeface="Times New Roman"/>
              </a:rPr>
              <a:t>dependability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system and also </a:t>
            </a:r>
            <a:r>
              <a:rPr sz="1200" dirty="0">
                <a:latin typeface="Times New Roman"/>
                <a:cs typeface="Times New Roman"/>
              </a:rPr>
              <a:t>make sure that the </a:t>
            </a:r>
            <a:r>
              <a:rPr sz="1200" spc="-5" dirty="0">
                <a:latin typeface="Times New Roman"/>
                <a:cs typeface="Times New Roman"/>
              </a:rPr>
              <a:t>system </a:t>
            </a:r>
            <a:r>
              <a:rPr sz="1200" dirty="0">
                <a:latin typeface="Times New Roman"/>
                <a:cs typeface="Times New Roman"/>
              </a:rPr>
              <a:t>would not </a:t>
            </a:r>
            <a:r>
              <a:rPr sz="1200" spc="-5" dirty="0">
                <a:latin typeface="Times New Roman"/>
                <a:cs typeface="Times New Roman"/>
              </a:rPr>
              <a:t>crash </a:t>
            </a:r>
            <a:r>
              <a:rPr sz="1200" dirty="0">
                <a:latin typeface="Times New Roman"/>
                <a:cs typeface="Times New Roman"/>
              </a:rPr>
              <a:t>under  </a:t>
            </a:r>
            <a:r>
              <a:rPr sz="1200" spc="-5" dirty="0">
                <a:latin typeface="Times New Roman"/>
                <a:cs typeface="Times New Roman"/>
              </a:rPr>
              <a:t>disaster</a:t>
            </a:r>
            <a:r>
              <a:rPr sz="1200" spc="-15" dirty="0">
                <a:latin typeface="Times New Roman"/>
                <a:cs typeface="Times New Roman"/>
              </a:rPr>
              <a:t> </a:t>
            </a:r>
            <a:r>
              <a:rPr sz="1200" spc="-5" dirty="0">
                <a:latin typeface="Times New Roman"/>
                <a:cs typeface="Times New Roman"/>
              </a:rPr>
              <a:t>circumstances.</a:t>
            </a:r>
            <a:endParaRPr sz="1200" dirty="0">
              <a:latin typeface="Times New Roman"/>
              <a:cs typeface="Times New Roman"/>
            </a:endParaRPr>
          </a:p>
          <a:p>
            <a:pPr marL="469265" marR="5715" lvl="2" indent="-228600" algn="just">
              <a:lnSpc>
                <a:spcPct val="110300"/>
              </a:lnSpc>
              <a:spcBef>
                <a:spcPts val="80"/>
              </a:spcBef>
              <a:buFont typeface="Symbol"/>
              <a:buChar char=""/>
              <a:tabLst>
                <a:tab pos="469900" algn="l"/>
              </a:tabLst>
            </a:pPr>
            <a:r>
              <a:rPr sz="1200" i="1" spc="-5" dirty="0">
                <a:latin typeface="Times New Roman"/>
                <a:cs typeface="Times New Roman"/>
              </a:rPr>
              <a:t>Stress </a:t>
            </a:r>
            <a:r>
              <a:rPr sz="1200" i="1" dirty="0">
                <a:latin typeface="Times New Roman"/>
                <a:cs typeface="Times New Roman"/>
              </a:rPr>
              <a:t>testing </a:t>
            </a:r>
            <a:r>
              <a:rPr sz="1200" spc="-5" dirty="0">
                <a:latin typeface="Times New Roman"/>
                <a:cs typeface="Times New Roman"/>
              </a:rPr>
              <a:t>executes </a:t>
            </a:r>
            <a:r>
              <a:rPr sz="1200" dirty="0">
                <a:latin typeface="Times New Roman"/>
                <a:cs typeface="Times New Roman"/>
              </a:rPr>
              <a:t>a </a:t>
            </a:r>
            <a:r>
              <a:rPr sz="1200" spc="-5" dirty="0">
                <a:latin typeface="Times New Roman"/>
                <a:cs typeface="Times New Roman"/>
              </a:rPr>
              <a:t>system </a:t>
            </a:r>
            <a:r>
              <a:rPr sz="1200" dirty="0">
                <a:latin typeface="Times New Roman"/>
                <a:cs typeface="Times New Roman"/>
              </a:rPr>
              <a:t>in a manner that demands </a:t>
            </a:r>
            <a:r>
              <a:rPr sz="1200" spc="-5" dirty="0">
                <a:latin typeface="Times New Roman"/>
                <a:cs typeface="Times New Roman"/>
              </a:rPr>
              <a:t>resources </a:t>
            </a:r>
            <a:r>
              <a:rPr sz="1200" dirty="0">
                <a:latin typeface="Times New Roman"/>
                <a:cs typeface="Times New Roman"/>
              </a:rPr>
              <a:t>in </a:t>
            </a:r>
            <a:r>
              <a:rPr sz="1200" spc="-5" dirty="0">
                <a:latin typeface="Times New Roman"/>
                <a:cs typeface="Times New Roman"/>
              </a:rPr>
              <a:t>abnormal quantity,  frequency, </a:t>
            </a:r>
            <a:r>
              <a:rPr sz="1200" dirty="0">
                <a:latin typeface="Times New Roman"/>
                <a:cs typeface="Times New Roman"/>
              </a:rPr>
              <a:t>or </a:t>
            </a:r>
            <a:r>
              <a:rPr sz="1200" spc="-5" dirty="0">
                <a:latin typeface="Times New Roman"/>
                <a:cs typeface="Times New Roman"/>
              </a:rPr>
              <a:t>volume. For example, </a:t>
            </a:r>
            <a:r>
              <a:rPr sz="1200" dirty="0">
                <a:latin typeface="Times New Roman"/>
                <a:cs typeface="Times New Roman"/>
              </a:rPr>
              <a:t>(1) special </a:t>
            </a:r>
            <a:r>
              <a:rPr sz="1200" spc="-5" dirty="0">
                <a:latin typeface="Times New Roman"/>
                <a:cs typeface="Times New Roman"/>
              </a:rPr>
              <a:t>tests </a:t>
            </a:r>
            <a:r>
              <a:rPr sz="1200" dirty="0">
                <a:latin typeface="Times New Roman"/>
                <a:cs typeface="Times New Roman"/>
              </a:rPr>
              <a:t>may </a:t>
            </a:r>
            <a:r>
              <a:rPr sz="1200" spc="5" dirty="0">
                <a:latin typeface="Times New Roman"/>
                <a:cs typeface="Times New Roman"/>
              </a:rPr>
              <a:t>be </a:t>
            </a:r>
            <a:r>
              <a:rPr sz="1200" spc="-5" dirty="0">
                <a:latin typeface="Times New Roman"/>
                <a:cs typeface="Times New Roman"/>
              </a:rPr>
              <a:t>designed </a:t>
            </a:r>
            <a:r>
              <a:rPr sz="1200" dirty="0">
                <a:latin typeface="Times New Roman"/>
                <a:cs typeface="Times New Roman"/>
              </a:rPr>
              <a:t>that </a:t>
            </a:r>
            <a:r>
              <a:rPr sz="1200" spc="-5" dirty="0">
                <a:latin typeface="Times New Roman"/>
                <a:cs typeface="Times New Roman"/>
              </a:rPr>
              <a:t>generate </a:t>
            </a:r>
            <a:r>
              <a:rPr sz="1200" dirty="0">
                <a:latin typeface="Times New Roman"/>
                <a:cs typeface="Times New Roman"/>
              </a:rPr>
              <a:t>10  </a:t>
            </a:r>
            <a:r>
              <a:rPr sz="1200" spc="-5" dirty="0">
                <a:latin typeface="Times New Roman"/>
                <a:cs typeface="Times New Roman"/>
              </a:rPr>
              <a:t>interrupts per </a:t>
            </a:r>
            <a:r>
              <a:rPr sz="1200" dirty="0">
                <a:latin typeface="Times New Roman"/>
                <a:cs typeface="Times New Roman"/>
              </a:rPr>
              <a:t>second, when one </a:t>
            </a:r>
            <a:r>
              <a:rPr sz="1200" spc="5" dirty="0">
                <a:latin typeface="Times New Roman"/>
                <a:cs typeface="Times New Roman"/>
              </a:rPr>
              <a:t>or </a:t>
            </a:r>
            <a:r>
              <a:rPr sz="1200" spc="-5" dirty="0">
                <a:latin typeface="Times New Roman"/>
                <a:cs typeface="Times New Roman"/>
              </a:rPr>
              <a:t>two is </a:t>
            </a:r>
            <a:r>
              <a:rPr sz="1200" dirty="0">
                <a:latin typeface="Times New Roman"/>
                <a:cs typeface="Times New Roman"/>
              </a:rPr>
              <a:t>the </a:t>
            </a:r>
            <a:r>
              <a:rPr sz="1200" spc="-5" dirty="0">
                <a:latin typeface="Times New Roman"/>
                <a:cs typeface="Times New Roman"/>
              </a:rPr>
              <a:t>average rate, (2)input </a:t>
            </a:r>
            <a:r>
              <a:rPr sz="1200" dirty="0">
                <a:latin typeface="Times New Roman"/>
                <a:cs typeface="Times New Roman"/>
              </a:rPr>
              <a:t>data </a:t>
            </a:r>
            <a:r>
              <a:rPr sz="1200" spc="-5" dirty="0">
                <a:latin typeface="Times New Roman"/>
                <a:cs typeface="Times New Roman"/>
              </a:rPr>
              <a:t>rates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increased </a:t>
            </a:r>
            <a:r>
              <a:rPr sz="1200" spc="5" dirty="0">
                <a:latin typeface="Times New Roman"/>
                <a:cs typeface="Times New Roman"/>
              </a:rPr>
              <a:t>by </a:t>
            </a:r>
            <a:r>
              <a:rPr sz="1200" spc="-5" dirty="0">
                <a:latin typeface="Times New Roman"/>
                <a:cs typeface="Times New Roman"/>
              </a:rPr>
              <a:t>an </a:t>
            </a:r>
            <a:r>
              <a:rPr sz="1200" dirty="0">
                <a:latin typeface="Times New Roman"/>
                <a:cs typeface="Times New Roman"/>
              </a:rPr>
              <a:t>order of </a:t>
            </a:r>
            <a:r>
              <a:rPr sz="1200" spc="-5" dirty="0">
                <a:latin typeface="Times New Roman"/>
                <a:cs typeface="Times New Roman"/>
              </a:rPr>
              <a:t>magnitude </a:t>
            </a:r>
            <a:r>
              <a:rPr sz="1200" dirty="0">
                <a:latin typeface="Times New Roman"/>
                <a:cs typeface="Times New Roman"/>
              </a:rPr>
              <a:t>to </a:t>
            </a:r>
            <a:r>
              <a:rPr sz="1200" spc="-5" dirty="0">
                <a:latin typeface="Times New Roman"/>
                <a:cs typeface="Times New Roman"/>
              </a:rPr>
              <a:t>determine </a:t>
            </a:r>
            <a:r>
              <a:rPr sz="1200" dirty="0">
                <a:latin typeface="Times New Roman"/>
                <a:cs typeface="Times New Roman"/>
              </a:rPr>
              <a:t>how input </a:t>
            </a:r>
            <a:r>
              <a:rPr sz="1200" spc="-5" dirty="0">
                <a:latin typeface="Times New Roman"/>
                <a:cs typeface="Times New Roman"/>
              </a:rPr>
              <a:t>functions will respond, </a:t>
            </a:r>
            <a:r>
              <a:rPr sz="1200" dirty="0">
                <a:latin typeface="Times New Roman"/>
                <a:cs typeface="Times New Roman"/>
              </a:rPr>
              <a:t>(3)</a:t>
            </a:r>
            <a:r>
              <a:rPr sz="1200" spc="-130" dirty="0">
                <a:latin typeface="Times New Roman"/>
                <a:cs typeface="Times New Roman"/>
              </a:rPr>
              <a:t> </a:t>
            </a:r>
            <a:r>
              <a:rPr sz="1200" dirty="0">
                <a:latin typeface="Times New Roman"/>
                <a:cs typeface="Times New Roman"/>
              </a:rPr>
              <a:t>test  </a:t>
            </a:r>
            <a:r>
              <a:rPr sz="1200" spc="-5" dirty="0">
                <a:latin typeface="Times New Roman"/>
                <a:cs typeface="Times New Roman"/>
              </a:rPr>
              <a:t>cases </a:t>
            </a:r>
            <a:r>
              <a:rPr sz="1200" dirty="0">
                <a:latin typeface="Times New Roman"/>
                <a:cs typeface="Times New Roman"/>
              </a:rPr>
              <a:t>that </a:t>
            </a:r>
            <a:r>
              <a:rPr sz="1200" spc="-5" dirty="0">
                <a:latin typeface="Times New Roman"/>
                <a:cs typeface="Times New Roman"/>
              </a:rPr>
              <a:t>require </a:t>
            </a:r>
            <a:r>
              <a:rPr sz="1200" dirty="0">
                <a:latin typeface="Times New Roman"/>
                <a:cs typeface="Times New Roman"/>
              </a:rPr>
              <a:t>maximum memory or other </a:t>
            </a:r>
            <a:r>
              <a:rPr sz="1200" spc="-5" dirty="0">
                <a:latin typeface="Times New Roman"/>
                <a:cs typeface="Times New Roman"/>
              </a:rPr>
              <a:t>resources are executed, </a:t>
            </a:r>
            <a:r>
              <a:rPr sz="1200" dirty="0">
                <a:latin typeface="Times New Roman"/>
                <a:cs typeface="Times New Roman"/>
              </a:rPr>
              <a:t>(4) test </a:t>
            </a:r>
            <a:r>
              <a:rPr sz="1200" spc="-5" dirty="0">
                <a:latin typeface="Times New Roman"/>
                <a:cs typeface="Times New Roman"/>
              </a:rPr>
              <a:t>cases </a:t>
            </a:r>
            <a:r>
              <a:rPr sz="1200" dirty="0">
                <a:latin typeface="Times New Roman"/>
                <a:cs typeface="Times New Roman"/>
              </a:rPr>
              <a:t>that  may </a:t>
            </a:r>
            <a:r>
              <a:rPr sz="1200" spc="-5" dirty="0">
                <a:latin typeface="Times New Roman"/>
                <a:cs typeface="Times New Roman"/>
              </a:rPr>
              <a:t>cause </a:t>
            </a:r>
            <a:r>
              <a:rPr sz="1200" dirty="0">
                <a:latin typeface="Times New Roman"/>
                <a:cs typeface="Times New Roman"/>
              </a:rPr>
              <a:t>thrashing in a </a:t>
            </a:r>
            <a:r>
              <a:rPr sz="1200" spc="-5" dirty="0">
                <a:latin typeface="Times New Roman"/>
                <a:cs typeface="Times New Roman"/>
              </a:rPr>
              <a:t>virtual operating system are designed, </a:t>
            </a:r>
            <a:r>
              <a:rPr sz="1200" dirty="0">
                <a:latin typeface="Times New Roman"/>
                <a:cs typeface="Times New Roman"/>
              </a:rPr>
              <a:t>(5) test </a:t>
            </a:r>
            <a:r>
              <a:rPr sz="1200" spc="-5" dirty="0">
                <a:latin typeface="Times New Roman"/>
                <a:cs typeface="Times New Roman"/>
              </a:rPr>
              <a:t>cases </a:t>
            </a:r>
            <a:r>
              <a:rPr sz="1200" dirty="0">
                <a:latin typeface="Times New Roman"/>
                <a:cs typeface="Times New Roman"/>
              </a:rPr>
              <a:t>that </a:t>
            </a:r>
            <a:r>
              <a:rPr sz="1200" spc="5" dirty="0">
                <a:latin typeface="Times New Roman"/>
                <a:cs typeface="Times New Roman"/>
              </a:rPr>
              <a:t>may  </a:t>
            </a:r>
            <a:r>
              <a:rPr sz="1200" spc="-5" dirty="0">
                <a:latin typeface="Times New Roman"/>
                <a:cs typeface="Times New Roman"/>
              </a:rPr>
              <a:t>cause excessive </a:t>
            </a:r>
            <a:r>
              <a:rPr sz="1200" dirty="0">
                <a:latin typeface="Times New Roman"/>
                <a:cs typeface="Times New Roman"/>
              </a:rPr>
              <a:t>hunting for disk-resident data are </a:t>
            </a:r>
            <a:r>
              <a:rPr sz="1200" spc="-5" dirty="0">
                <a:latin typeface="Times New Roman"/>
                <a:cs typeface="Times New Roman"/>
              </a:rPr>
              <a:t>created. Essentially, </a:t>
            </a:r>
            <a:r>
              <a:rPr sz="1200" dirty="0">
                <a:latin typeface="Times New Roman"/>
                <a:cs typeface="Times New Roman"/>
              </a:rPr>
              <a:t>the </a:t>
            </a:r>
            <a:r>
              <a:rPr sz="1200" spc="-5" dirty="0">
                <a:latin typeface="Times New Roman"/>
                <a:cs typeface="Times New Roman"/>
              </a:rPr>
              <a:t>tester attempts  </a:t>
            </a:r>
            <a:r>
              <a:rPr sz="1200" dirty="0">
                <a:latin typeface="Times New Roman"/>
                <a:cs typeface="Times New Roman"/>
              </a:rPr>
              <a:t>to </a:t>
            </a:r>
            <a:r>
              <a:rPr sz="1200" spc="-5" dirty="0">
                <a:latin typeface="Times New Roman"/>
                <a:cs typeface="Times New Roman"/>
              </a:rPr>
              <a:t>break </a:t>
            </a:r>
            <a:r>
              <a:rPr sz="1200" dirty="0">
                <a:latin typeface="Times New Roman"/>
                <a:cs typeface="Times New Roman"/>
              </a:rPr>
              <a:t>the </a:t>
            </a:r>
            <a:r>
              <a:rPr sz="1200" spc="-5" dirty="0">
                <a:latin typeface="Times New Roman"/>
                <a:cs typeface="Times New Roman"/>
              </a:rPr>
              <a:t>program.</a:t>
            </a:r>
            <a:endParaRPr sz="1200" dirty="0">
              <a:latin typeface="Times New Roman"/>
              <a:cs typeface="Times New Roman"/>
            </a:endParaRPr>
          </a:p>
          <a:p>
            <a:pPr marL="469265" marR="5080" lvl="2" indent="-228600" algn="just">
              <a:lnSpc>
                <a:spcPct val="110200"/>
              </a:lnSpc>
              <a:spcBef>
                <a:spcPts val="80"/>
              </a:spcBef>
              <a:buFont typeface="Symbol"/>
              <a:buChar char=""/>
              <a:tabLst>
                <a:tab pos="469900" algn="l"/>
              </a:tabLst>
            </a:pPr>
            <a:r>
              <a:rPr sz="1200" spc="-5" dirty="0">
                <a:latin typeface="Times New Roman"/>
                <a:cs typeface="Times New Roman"/>
              </a:rPr>
              <a:t>A variation </a:t>
            </a:r>
            <a:r>
              <a:rPr sz="1200" dirty="0">
                <a:latin typeface="Times New Roman"/>
                <a:cs typeface="Times New Roman"/>
              </a:rPr>
              <a:t>of stress testing </a:t>
            </a:r>
            <a:r>
              <a:rPr sz="1200" spc="-5" dirty="0">
                <a:latin typeface="Times New Roman"/>
                <a:cs typeface="Times New Roman"/>
              </a:rPr>
              <a:t>is </a:t>
            </a:r>
            <a:r>
              <a:rPr sz="1200" dirty="0">
                <a:latin typeface="Times New Roman"/>
                <a:cs typeface="Times New Roman"/>
              </a:rPr>
              <a:t>a technique </a:t>
            </a:r>
            <a:r>
              <a:rPr sz="1200" spc="-5" dirty="0">
                <a:latin typeface="Times New Roman"/>
                <a:cs typeface="Times New Roman"/>
              </a:rPr>
              <a:t>called </a:t>
            </a:r>
            <a:r>
              <a:rPr sz="1200" i="1" dirty="0">
                <a:latin typeface="Times New Roman"/>
                <a:cs typeface="Times New Roman"/>
              </a:rPr>
              <a:t>sensitivity testing. </a:t>
            </a:r>
            <a:r>
              <a:rPr sz="1200" spc="-15" dirty="0">
                <a:latin typeface="Times New Roman"/>
                <a:cs typeface="Times New Roman"/>
              </a:rPr>
              <a:t>In </a:t>
            </a:r>
            <a:r>
              <a:rPr sz="1200" dirty="0">
                <a:latin typeface="Times New Roman"/>
                <a:cs typeface="Times New Roman"/>
              </a:rPr>
              <a:t>some </a:t>
            </a:r>
            <a:r>
              <a:rPr sz="1200" spc="-5" dirty="0">
                <a:latin typeface="Times New Roman"/>
                <a:cs typeface="Times New Roman"/>
              </a:rPr>
              <a:t>situations</a:t>
            </a:r>
            <a:r>
              <a:rPr sz="1200" spc="-120" dirty="0">
                <a:latin typeface="Times New Roman"/>
                <a:cs typeface="Times New Roman"/>
              </a:rPr>
              <a:t> </a:t>
            </a:r>
            <a:r>
              <a:rPr sz="1200" dirty="0">
                <a:latin typeface="Times New Roman"/>
                <a:cs typeface="Times New Roman"/>
              </a:rPr>
              <a:t>(the  most </a:t>
            </a:r>
            <a:r>
              <a:rPr sz="1200" spc="-5" dirty="0">
                <a:latin typeface="Times New Roman"/>
                <a:cs typeface="Times New Roman"/>
              </a:rPr>
              <a:t>common occur </a:t>
            </a:r>
            <a:r>
              <a:rPr sz="1200" dirty="0">
                <a:latin typeface="Times New Roman"/>
                <a:cs typeface="Times New Roman"/>
              </a:rPr>
              <a:t>in </a:t>
            </a:r>
            <a:r>
              <a:rPr sz="1200" spc="-5" dirty="0">
                <a:latin typeface="Times New Roman"/>
                <a:cs typeface="Times New Roman"/>
              </a:rPr>
              <a:t>mathematical algorithms), </a:t>
            </a:r>
            <a:r>
              <a:rPr sz="1200" dirty="0">
                <a:latin typeface="Times New Roman"/>
                <a:cs typeface="Times New Roman"/>
              </a:rPr>
              <a:t>a very small </a:t>
            </a:r>
            <a:r>
              <a:rPr sz="1200" spc="-5" dirty="0">
                <a:latin typeface="Times New Roman"/>
                <a:cs typeface="Times New Roman"/>
              </a:rPr>
              <a:t>range </a:t>
            </a:r>
            <a:r>
              <a:rPr sz="1200" dirty="0">
                <a:latin typeface="Times New Roman"/>
                <a:cs typeface="Times New Roman"/>
              </a:rPr>
              <a:t>of </a:t>
            </a:r>
            <a:r>
              <a:rPr sz="1200" spc="-5" dirty="0">
                <a:latin typeface="Times New Roman"/>
                <a:cs typeface="Times New Roman"/>
              </a:rPr>
              <a:t>data </a:t>
            </a:r>
            <a:r>
              <a:rPr sz="1200" dirty="0">
                <a:latin typeface="Times New Roman"/>
                <a:cs typeface="Times New Roman"/>
              </a:rPr>
              <a:t>contained  within the bounds of </a:t>
            </a:r>
            <a:r>
              <a:rPr sz="1200" spc="-5" dirty="0">
                <a:latin typeface="Times New Roman"/>
                <a:cs typeface="Times New Roman"/>
              </a:rPr>
              <a:t>valid data </a:t>
            </a:r>
            <a:r>
              <a:rPr sz="1200" dirty="0">
                <a:latin typeface="Times New Roman"/>
                <a:cs typeface="Times New Roman"/>
              </a:rPr>
              <a:t>for a </a:t>
            </a:r>
            <a:r>
              <a:rPr sz="1200" spc="-5" dirty="0">
                <a:latin typeface="Times New Roman"/>
                <a:cs typeface="Times New Roman"/>
              </a:rPr>
              <a:t>program </a:t>
            </a:r>
            <a:r>
              <a:rPr sz="1200" dirty="0">
                <a:latin typeface="Times New Roman"/>
                <a:cs typeface="Times New Roman"/>
              </a:rPr>
              <a:t>may cause </a:t>
            </a:r>
            <a:r>
              <a:rPr sz="1200" spc="-5" dirty="0">
                <a:latin typeface="Times New Roman"/>
                <a:cs typeface="Times New Roman"/>
              </a:rPr>
              <a:t>extreme and even erroneous  processing </a:t>
            </a:r>
            <a:r>
              <a:rPr sz="1200" dirty="0">
                <a:latin typeface="Times New Roman"/>
                <a:cs typeface="Times New Roman"/>
              </a:rPr>
              <a:t>or </a:t>
            </a:r>
            <a:r>
              <a:rPr sz="1200" spc="-5" dirty="0">
                <a:latin typeface="Times New Roman"/>
                <a:cs typeface="Times New Roman"/>
              </a:rPr>
              <a:t>profound performance degradation. </a:t>
            </a:r>
            <a:r>
              <a:rPr sz="1200" dirty="0">
                <a:latin typeface="Times New Roman"/>
                <a:cs typeface="Times New Roman"/>
              </a:rPr>
              <a:t>Sensitivity testing </a:t>
            </a:r>
            <a:r>
              <a:rPr sz="1200" spc="-5" dirty="0">
                <a:latin typeface="Times New Roman"/>
                <a:cs typeface="Times New Roman"/>
              </a:rPr>
              <a:t>attempts </a:t>
            </a:r>
            <a:r>
              <a:rPr sz="1200" dirty="0">
                <a:latin typeface="Times New Roman"/>
                <a:cs typeface="Times New Roman"/>
              </a:rPr>
              <a:t>to </a:t>
            </a:r>
            <a:r>
              <a:rPr sz="1200" spc="-5" dirty="0">
                <a:latin typeface="Times New Roman"/>
                <a:cs typeface="Times New Roman"/>
              </a:rPr>
              <a:t>uncover  data combinations </a:t>
            </a:r>
            <a:r>
              <a:rPr sz="1200" dirty="0">
                <a:latin typeface="Times New Roman"/>
                <a:cs typeface="Times New Roman"/>
              </a:rPr>
              <a:t>within </a:t>
            </a:r>
            <a:r>
              <a:rPr sz="1200" spc="-5" dirty="0">
                <a:latin typeface="Times New Roman"/>
                <a:cs typeface="Times New Roman"/>
              </a:rPr>
              <a:t>valid </a:t>
            </a:r>
            <a:r>
              <a:rPr sz="1200" dirty="0">
                <a:latin typeface="Times New Roman"/>
                <a:cs typeface="Times New Roman"/>
              </a:rPr>
              <a:t>input </a:t>
            </a:r>
            <a:r>
              <a:rPr sz="1200" spc="-5" dirty="0">
                <a:latin typeface="Times New Roman"/>
                <a:cs typeface="Times New Roman"/>
              </a:rPr>
              <a:t>classes </a:t>
            </a:r>
            <a:r>
              <a:rPr sz="1200" dirty="0">
                <a:latin typeface="Times New Roman"/>
                <a:cs typeface="Times New Roman"/>
              </a:rPr>
              <a:t>that may cause instability or </a:t>
            </a:r>
            <a:r>
              <a:rPr sz="1200" spc="-5" dirty="0">
                <a:latin typeface="Times New Roman"/>
                <a:cs typeface="Times New Roman"/>
              </a:rPr>
              <a:t>improper  processing.</a:t>
            </a:r>
            <a:endParaRPr sz="1200" dirty="0">
              <a:latin typeface="Times New Roman"/>
              <a:cs typeface="Times New Roman"/>
            </a:endParaRPr>
          </a:p>
          <a:p>
            <a:pPr lvl="2">
              <a:lnSpc>
                <a:spcPct val="100000"/>
              </a:lnSpc>
              <a:spcBef>
                <a:spcPts val="25"/>
              </a:spcBef>
              <a:buChar char=""/>
            </a:pPr>
            <a:endParaRPr sz="1350" dirty="0">
              <a:latin typeface="Times New Roman"/>
              <a:cs typeface="Times New Roman"/>
            </a:endParaRPr>
          </a:p>
          <a:p>
            <a:pPr marL="274320" lvl="1" indent="-262255" algn="just">
              <a:lnSpc>
                <a:spcPct val="100000"/>
              </a:lnSpc>
              <a:buAutoNum type="arabicPeriod" startAt="3"/>
              <a:tabLst>
                <a:tab pos="274955" algn="l"/>
              </a:tabLst>
            </a:pPr>
            <a:r>
              <a:rPr sz="1200" b="1" spc="-5" dirty="0">
                <a:latin typeface="Times New Roman"/>
                <a:cs typeface="Times New Roman"/>
              </a:rPr>
              <a:t>Performance</a:t>
            </a:r>
            <a:r>
              <a:rPr sz="1200" b="1" dirty="0">
                <a:latin typeface="Times New Roman"/>
                <a:cs typeface="Times New Roman"/>
              </a:rPr>
              <a:t> </a:t>
            </a:r>
            <a:r>
              <a:rPr sz="1200" b="1" spc="-5" dirty="0">
                <a:latin typeface="Times New Roman"/>
                <a:cs typeface="Times New Roman"/>
              </a:rPr>
              <a:t>Testing</a:t>
            </a:r>
            <a:endParaRPr sz="1200" dirty="0">
              <a:latin typeface="Times New Roman"/>
              <a:cs typeface="Times New Roman"/>
            </a:endParaRPr>
          </a:p>
          <a:p>
            <a:pPr marL="469265" marR="11430" lvl="2" indent="-228600" algn="just">
              <a:lnSpc>
                <a:spcPct val="110000"/>
              </a:lnSpc>
              <a:spcBef>
                <a:spcPts val="70"/>
              </a:spcBef>
              <a:buFont typeface="Symbol"/>
              <a:buChar char=""/>
              <a:tabLst>
                <a:tab pos="469900" algn="l"/>
              </a:tabLst>
            </a:pPr>
            <a:r>
              <a:rPr sz="1200" spc="15" dirty="0">
                <a:latin typeface="Times New Roman"/>
                <a:cs typeface="Times New Roman"/>
              </a:rPr>
              <a:t>Performance</a:t>
            </a:r>
            <a:r>
              <a:rPr sz="1200" spc="-40" dirty="0">
                <a:latin typeface="Times New Roman"/>
                <a:cs typeface="Times New Roman"/>
              </a:rPr>
              <a:t> </a:t>
            </a:r>
            <a:r>
              <a:rPr sz="1200" spc="20" dirty="0">
                <a:latin typeface="Times New Roman"/>
                <a:cs typeface="Times New Roman"/>
              </a:rPr>
              <a:t>testing</a:t>
            </a:r>
            <a:r>
              <a:rPr sz="1200" spc="-35" dirty="0">
                <a:latin typeface="Times New Roman"/>
                <a:cs typeface="Times New Roman"/>
              </a:rPr>
              <a:t> </a:t>
            </a:r>
            <a:r>
              <a:rPr sz="1200" spc="10" dirty="0">
                <a:latin typeface="Times New Roman"/>
                <a:cs typeface="Times New Roman"/>
              </a:rPr>
              <a:t>is</a:t>
            </a:r>
            <a:r>
              <a:rPr sz="1200" spc="-1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20" dirty="0">
                <a:latin typeface="Times New Roman"/>
                <a:cs typeface="Times New Roman"/>
              </a:rPr>
              <a:t>non-functional</a:t>
            </a:r>
            <a:r>
              <a:rPr sz="1200" spc="-20" dirty="0">
                <a:latin typeface="Times New Roman"/>
                <a:cs typeface="Times New Roman"/>
              </a:rPr>
              <a:t> </a:t>
            </a:r>
            <a:r>
              <a:rPr sz="1200" u="sng" spc="15" dirty="0">
                <a:uFill>
                  <a:solidFill>
                    <a:srgbClr val="000000"/>
                  </a:solidFill>
                </a:uFill>
                <a:latin typeface="Times New Roman"/>
                <a:cs typeface="Times New Roman"/>
                <a:hlinkClick r:id="rId2"/>
              </a:rPr>
              <a:t>software</a:t>
            </a:r>
            <a:r>
              <a:rPr sz="1200" u="sng" spc="-10" dirty="0">
                <a:uFill>
                  <a:solidFill>
                    <a:srgbClr val="000000"/>
                  </a:solidFill>
                </a:uFill>
                <a:latin typeface="Times New Roman"/>
                <a:cs typeface="Times New Roman"/>
                <a:hlinkClick r:id="rId2"/>
              </a:rPr>
              <a:t> </a:t>
            </a:r>
            <a:r>
              <a:rPr sz="1200" u="sng" spc="15" dirty="0">
                <a:uFill>
                  <a:solidFill>
                    <a:srgbClr val="000000"/>
                  </a:solidFill>
                </a:uFill>
                <a:latin typeface="Times New Roman"/>
                <a:cs typeface="Times New Roman"/>
                <a:hlinkClick r:id="rId2"/>
              </a:rPr>
              <a:t>testing</a:t>
            </a:r>
            <a:r>
              <a:rPr sz="1200" spc="-15" dirty="0">
                <a:latin typeface="Times New Roman"/>
                <a:cs typeface="Times New Roman"/>
                <a:hlinkClick r:id="rId2"/>
              </a:rPr>
              <a:t> </a:t>
            </a:r>
            <a:r>
              <a:rPr sz="1200" spc="15" dirty="0">
                <a:latin typeface="Times New Roman"/>
                <a:cs typeface="Times New Roman"/>
              </a:rPr>
              <a:t>technique</a:t>
            </a:r>
            <a:r>
              <a:rPr sz="1200" spc="-20" dirty="0">
                <a:latin typeface="Times New Roman"/>
                <a:cs typeface="Times New Roman"/>
              </a:rPr>
              <a:t> </a:t>
            </a:r>
            <a:r>
              <a:rPr sz="1200" spc="15" dirty="0">
                <a:latin typeface="Times New Roman"/>
                <a:cs typeface="Times New Roman"/>
              </a:rPr>
              <a:t>that</a:t>
            </a:r>
            <a:r>
              <a:rPr sz="1200" spc="-30" dirty="0">
                <a:latin typeface="Times New Roman"/>
                <a:cs typeface="Times New Roman"/>
              </a:rPr>
              <a:t> </a:t>
            </a:r>
            <a:r>
              <a:rPr sz="1200" spc="20" dirty="0">
                <a:latin typeface="Times New Roman"/>
                <a:cs typeface="Times New Roman"/>
              </a:rPr>
              <a:t>determines</a:t>
            </a:r>
            <a:r>
              <a:rPr sz="1200" spc="-20" dirty="0">
                <a:latin typeface="Times New Roman"/>
                <a:cs typeface="Times New Roman"/>
              </a:rPr>
              <a:t> </a:t>
            </a:r>
            <a:r>
              <a:rPr sz="1200" spc="10" dirty="0">
                <a:latin typeface="Times New Roman"/>
                <a:cs typeface="Times New Roman"/>
              </a:rPr>
              <a:t>how  </a:t>
            </a:r>
            <a:r>
              <a:rPr sz="1200" spc="15" dirty="0">
                <a:latin typeface="Times New Roman"/>
                <a:cs typeface="Times New Roman"/>
              </a:rPr>
              <a:t>the </a:t>
            </a:r>
            <a:r>
              <a:rPr sz="1200" spc="20" dirty="0">
                <a:latin typeface="Times New Roman"/>
                <a:cs typeface="Times New Roman"/>
              </a:rPr>
              <a:t>stability, </a:t>
            </a:r>
            <a:r>
              <a:rPr sz="1200" spc="15" dirty="0">
                <a:latin typeface="Times New Roman"/>
                <a:cs typeface="Times New Roman"/>
              </a:rPr>
              <a:t>speed, </a:t>
            </a:r>
            <a:r>
              <a:rPr sz="1200" spc="20" dirty="0">
                <a:latin typeface="Times New Roman"/>
                <a:cs typeface="Times New Roman"/>
              </a:rPr>
              <a:t>scalability, </a:t>
            </a:r>
            <a:r>
              <a:rPr sz="1200" spc="10" dirty="0">
                <a:latin typeface="Times New Roman"/>
                <a:cs typeface="Times New Roman"/>
              </a:rPr>
              <a:t>and </a:t>
            </a:r>
            <a:r>
              <a:rPr sz="1200" spc="15" dirty="0">
                <a:latin typeface="Times New Roman"/>
                <a:cs typeface="Times New Roman"/>
              </a:rPr>
              <a:t>responsiveness </a:t>
            </a:r>
            <a:r>
              <a:rPr sz="1200" spc="10" dirty="0">
                <a:latin typeface="Times New Roman"/>
                <a:cs typeface="Times New Roman"/>
              </a:rPr>
              <a:t>of </a:t>
            </a:r>
            <a:r>
              <a:rPr sz="1200" spc="5" dirty="0">
                <a:latin typeface="Times New Roman"/>
                <a:cs typeface="Times New Roman"/>
              </a:rPr>
              <a:t>an </a:t>
            </a:r>
            <a:r>
              <a:rPr sz="1200" spc="15" dirty="0">
                <a:latin typeface="Times New Roman"/>
                <a:cs typeface="Times New Roman"/>
              </a:rPr>
              <a:t>application holds </a:t>
            </a:r>
            <a:r>
              <a:rPr sz="1200" spc="10" dirty="0">
                <a:latin typeface="Times New Roman"/>
                <a:cs typeface="Times New Roman"/>
              </a:rPr>
              <a:t>up </a:t>
            </a:r>
            <a:r>
              <a:rPr sz="1200" spc="15" dirty="0">
                <a:latin typeface="Times New Roman"/>
                <a:cs typeface="Times New Roman"/>
              </a:rPr>
              <a:t>under </a:t>
            </a:r>
            <a:r>
              <a:rPr sz="1200" dirty="0">
                <a:latin typeface="Times New Roman"/>
                <a:cs typeface="Times New Roman"/>
              </a:rPr>
              <a:t>a  </a:t>
            </a:r>
            <a:r>
              <a:rPr sz="1200" spc="15" dirty="0">
                <a:latin typeface="Times New Roman"/>
                <a:cs typeface="Times New Roman"/>
              </a:rPr>
              <a:t>given</a:t>
            </a:r>
            <a:r>
              <a:rPr sz="1200" spc="40" dirty="0">
                <a:latin typeface="Times New Roman"/>
                <a:cs typeface="Times New Roman"/>
              </a:rPr>
              <a:t> </a:t>
            </a:r>
            <a:r>
              <a:rPr sz="1200" spc="15" dirty="0">
                <a:latin typeface="Times New Roman"/>
                <a:cs typeface="Times New Roman"/>
              </a:rPr>
              <a:t>workload.</a:t>
            </a:r>
            <a:endParaRPr sz="1200" dirty="0">
              <a:latin typeface="Times New Roman"/>
              <a:cs typeface="Times New Roman"/>
            </a:endParaRPr>
          </a:p>
          <a:p>
            <a:pPr marL="469265" marR="5080" lvl="2" indent="-228600" algn="just">
              <a:lnSpc>
                <a:spcPct val="110000"/>
              </a:lnSpc>
              <a:spcBef>
                <a:spcPts val="100"/>
              </a:spcBef>
              <a:buFont typeface="Symbol"/>
              <a:buChar char=""/>
              <a:tabLst>
                <a:tab pos="469900" algn="l"/>
              </a:tabLst>
            </a:pPr>
            <a:r>
              <a:rPr sz="1200" spc="-5" dirty="0">
                <a:latin typeface="Times New Roman"/>
                <a:cs typeface="Times New Roman"/>
              </a:rPr>
              <a:t>For</a:t>
            </a:r>
            <a:r>
              <a:rPr sz="1200" spc="-35" dirty="0">
                <a:latin typeface="Times New Roman"/>
                <a:cs typeface="Times New Roman"/>
              </a:rPr>
              <a:t> </a:t>
            </a:r>
            <a:r>
              <a:rPr sz="1200" spc="-5" dirty="0">
                <a:latin typeface="Times New Roman"/>
                <a:cs typeface="Times New Roman"/>
              </a:rPr>
              <a:t>real-time</a:t>
            </a:r>
            <a:r>
              <a:rPr sz="1200" spc="-3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dirty="0">
                <a:latin typeface="Times New Roman"/>
                <a:cs typeface="Times New Roman"/>
              </a:rPr>
              <a:t>embedded</a:t>
            </a:r>
            <a:r>
              <a:rPr sz="1200" spc="-30" dirty="0">
                <a:latin typeface="Times New Roman"/>
                <a:cs typeface="Times New Roman"/>
              </a:rPr>
              <a:t> </a:t>
            </a:r>
            <a:r>
              <a:rPr sz="1200" spc="-5" dirty="0">
                <a:latin typeface="Times New Roman"/>
                <a:cs typeface="Times New Roman"/>
              </a:rPr>
              <a:t>systems,</a:t>
            </a:r>
            <a:r>
              <a:rPr sz="1200" spc="-25" dirty="0">
                <a:latin typeface="Times New Roman"/>
                <a:cs typeface="Times New Roman"/>
              </a:rPr>
              <a:t> </a:t>
            </a:r>
            <a:r>
              <a:rPr sz="1200" spc="-5" dirty="0">
                <a:latin typeface="Times New Roman"/>
                <a:cs typeface="Times New Roman"/>
              </a:rPr>
              <a:t>software</a:t>
            </a:r>
            <a:r>
              <a:rPr sz="1200" spc="-4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spc="-5" dirty="0">
                <a:latin typeface="Times New Roman"/>
                <a:cs typeface="Times New Roman"/>
              </a:rPr>
              <a:t>provides</a:t>
            </a:r>
            <a:r>
              <a:rPr sz="1200" spc="-25" dirty="0">
                <a:latin typeface="Times New Roman"/>
                <a:cs typeface="Times New Roman"/>
              </a:rPr>
              <a:t> </a:t>
            </a:r>
            <a:r>
              <a:rPr sz="1200" spc="-5" dirty="0">
                <a:latin typeface="Times New Roman"/>
                <a:cs typeface="Times New Roman"/>
              </a:rPr>
              <a:t>required</a:t>
            </a:r>
            <a:r>
              <a:rPr sz="1200" spc="-35" dirty="0">
                <a:latin typeface="Times New Roman"/>
                <a:cs typeface="Times New Roman"/>
              </a:rPr>
              <a:t> </a:t>
            </a:r>
            <a:r>
              <a:rPr sz="1200" spc="-5" dirty="0">
                <a:latin typeface="Times New Roman"/>
                <a:cs typeface="Times New Roman"/>
              </a:rPr>
              <a:t>function</a:t>
            </a:r>
            <a:r>
              <a:rPr sz="1200" spc="-30" dirty="0">
                <a:latin typeface="Times New Roman"/>
                <a:cs typeface="Times New Roman"/>
              </a:rPr>
              <a:t> </a:t>
            </a:r>
            <a:r>
              <a:rPr sz="1200" dirty="0">
                <a:latin typeface="Times New Roman"/>
                <a:cs typeface="Times New Roman"/>
              </a:rPr>
              <a:t>but</a:t>
            </a:r>
            <a:r>
              <a:rPr sz="1200" spc="-25" dirty="0">
                <a:latin typeface="Times New Roman"/>
                <a:cs typeface="Times New Roman"/>
              </a:rPr>
              <a:t> </a:t>
            </a:r>
            <a:r>
              <a:rPr sz="1200" spc="-5" dirty="0">
                <a:latin typeface="Times New Roman"/>
                <a:cs typeface="Times New Roman"/>
              </a:rPr>
              <a:t>does</a:t>
            </a:r>
            <a:r>
              <a:rPr sz="1200" spc="-25" dirty="0">
                <a:latin typeface="Times New Roman"/>
                <a:cs typeface="Times New Roman"/>
              </a:rPr>
              <a:t> </a:t>
            </a:r>
            <a:r>
              <a:rPr sz="1200" dirty="0">
                <a:latin typeface="Times New Roman"/>
                <a:cs typeface="Times New Roman"/>
              </a:rPr>
              <a:t>not  </a:t>
            </a:r>
            <a:r>
              <a:rPr sz="1200" spc="-5" dirty="0">
                <a:latin typeface="Times New Roman"/>
                <a:cs typeface="Times New Roman"/>
              </a:rPr>
              <a:t>conform </a:t>
            </a:r>
            <a:r>
              <a:rPr sz="1200" dirty="0">
                <a:latin typeface="Times New Roman"/>
                <a:cs typeface="Times New Roman"/>
              </a:rPr>
              <a:t>to </a:t>
            </a:r>
            <a:r>
              <a:rPr sz="1200" spc="-5" dirty="0">
                <a:latin typeface="Times New Roman"/>
                <a:cs typeface="Times New Roman"/>
              </a:rPr>
              <a:t>performance requirements is</a:t>
            </a:r>
            <a:r>
              <a:rPr sz="1200" spc="25" dirty="0">
                <a:latin typeface="Times New Roman"/>
                <a:cs typeface="Times New Roman"/>
              </a:rPr>
              <a:t> </a:t>
            </a:r>
            <a:r>
              <a:rPr sz="1200" spc="-5" dirty="0">
                <a:latin typeface="Times New Roman"/>
                <a:cs typeface="Times New Roman"/>
              </a:rPr>
              <a:t>unacceptable.</a:t>
            </a:r>
            <a:endParaRPr sz="1200" dirty="0">
              <a:latin typeface="Times New Roman"/>
              <a:cs typeface="Times New Roman"/>
            </a:endParaRPr>
          </a:p>
          <a:p>
            <a:pPr marL="241300" marR="6350" indent="-228600" algn="just">
              <a:lnSpc>
                <a:spcPct val="110400"/>
              </a:lnSpc>
              <a:spcBef>
                <a:spcPts val="75"/>
              </a:spcBef>
              <a:buFont typeface="Symbol"/>
              <a:buChar char=""/>
              <a:tabLst>
                <a:tab pos="241300" algn="l"/>
              </a:tabLst>
            </a:pPr>
            <a:r>
              <a:rPr sz="1200" spc="-5" dirty="0">
                <a:latin typeface="Times New Roman"/>
                <a:cs typeface="Times New Roman"/>
              </a:rPr>
              <a:t>Performance</a:t>
            </a:r>
            <a:r>
              <a:rPr sz="1200" spc="-65" dirty="0">
                <a:latin typeface="Times New Roman"/>
                <a:cs typeface="Times New Roman"/>
              </a:rPr>
              <a:t> </a:t>
            </a:r>
            <a:r>
              <a:rPr sz="1200" dirty="0">
                <a:latin typeface="Times New Roman"/>
                <a:cs typeface="Times New Roman"/>
              </a:rPr>
              <a:t>testing</a:t>
            </a:r>
            <a:r>
              <a:rPr sz="1200" spc="-70" dirty="0">
                <a:latin typeface="Times New Roman"/>
                <a:cs typeface="Times New Roman"/>
              </a:rPr>
              <a:t> </a:t>
            </a:r>
            <a:r>
              <a:rPr sz="1200" spc="-5" dirty="0">
                <a:latin typeface="Times New Roman"/>
                <a:cs typeface="Times New Roman"/>
              </a:rPr>
              <a:t>is</a:t>
            </a:r>
            <a:r>
              <a:rPr sz="1200" spc="-60" dirty="0">
                <a:latin typeface="Times New Roman"/>
                <a:cs typeface="Times New Roman"/>
              </a:rPr>
              <a:t> </a:t>
            </a:r>
            <a:r>
              <a:rPr sz="1200" spc="-5" dirty="0">
                <a:latin typeface="Times New Roman"/>
                <a:cs typeface="Times New Roman"/>
              </a:rPr>
              <a:t>designed</a:t>
            </a:r>
            <a:r>
              <a:rPr sz="1200" spc="-55"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dirty="0">
                <a:latin typeface="Times New Roman"/>
                <a:cs typeface="Times New Roman"/>
              </a:rPr>
              <a:t>test</a:t>
            </a:r>
            <a:r>
              <a:rPr sz="1200" spc="-6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run-time</a:t>
            </a:r>
            <a:r>
              <a:rPr sz="1200" spc="-60" dirty="0">
                <a:latin typeface="Times New Roman"/>
                <a:cs typeface="Times New Roman"/>
              </a:rPr>
              <a:t> </a:t>
            </a:r>
            <a:r>
              <a:rPr sz="1200" spc="-5" dirty="0">
                <a:latin typeface="Times New Roman"/>
                <a:cs typeface="Times New Roman"/>
              </a:rPr>
              <a:t>performance</a:t>
            </a:r>
            <a:r>
              <a:rPr sz="1200" spc="-65"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dirty="0">
                <a:latin typeface="Times New Roman"/>
                <a:cs typeface="Times New Roman"/>
              </a:rPr>
              <a:t>software</a:t>
            </a:r>
            <a:r>
              <a:rPr sz="1200" spc="-60" dirty="0">
                <a:latin typeface="Times New Roman"/>
                <a:cs typeface="Times New Roman"/>
              </a:rPr>
              <a:t> </a:t>
            </a:r>
            <a:r>
              <a:rPr sz="1200" dirty="0">
                <a:latin typeface="Times New Roman"/>
                <a:cs typeface="Times New Roman"/>
              </a:rPr>
              <a:t>within</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context  of </a:t>
            </a:r>
            <a:r>
              <a:rPr sz="1200" spc="-5" dirty="0">
                <a:latin typeface="Times New Roman"/>
                <a:cs typeface="Times New Roman"/>
              </a:rPr>
              <a:t>an integrated system. Performance </a:t>
            </a:r>
            <a:r>
              <a:rPr sz="1200" dirty="0">
                <a:latin typeface="Times New Roman"/>
                <a:cs typeface="Times New Roman"/>
              </a:rPr>
              <a:t>testing occurs </a:t>
            </a:r>
            <a:r>
              <a:rPr sz="1200" spc="-5" dirty="0">
                <a:latin typeface="Times New Roman"/>
                <a:cs typeface="Times New Roman"/>
              </a:rPr>
              <a:t>throughout all steps </a:t>
            </a:r>
            <a:r>
              <a:rPr sz="1200" dirty="0">
                <a:latin typeface="Times New Roman"/>
                <a:cs typeface="Times New Roman"/>
              </a:rPr>
              <a:t>in the testing</a:t>
            </a:r>
            <a:r>
              <a:rPr sz="1200" spc="-160" dirty="0">
                <a:latin typeface="Times New Roman"/>
                <a:cs typeface="Times New Roman"/>
              </a:rPr>
              <a:t> </a:t>
            </a:r>
            <a:r>
              <a:rPr sz="1200" spc="-5" dirty="0">
                <a:latin typeface="Times New Roman"/>
                <a:cs typeface="Times New Roman"/>
              </a:rPr>
              <a:t>process.  Even</a:t>
            </a:r>
            <a:r>
              <a:rPr sz="1200" spc="55" dirty="0">
                <a:latin typeface="Times New Roman"/>
                <a:cs typeface="Times New Roman"/>
              </a:rPr>
              <a:t> </a:t>
            </a:r>
            <a:r>
              <a:rPr sz="1200" spc="-5" dirty="0">
                <a:latin typeface="Times New Roman"/>
                <a:cs typeface="Times New Roman"/>
              </a:rPr>
              <a:t>at</a:t>
            </a:r>
            <a:r>
              <a:rPr sz="1200" spc="65"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unit</a:t>
            </a:r>
            <a:r>
              <a:rPr sz="1200" spc="65" dirty="0">
                <a:latin typeface="Times New Roman"/>
                <a:cs typeface="Times New Roman"/>
              </a:rPr>
              <a:t> </a:t>
            </a:r>
            <a:r>
              <a:rPr sz="1200" spc="-5" dirty="0">
                <a:latin typeface="Times New Roman"/>
                <a:cs typeface="Times New Roman"/>
              </a:rPr>
              <a:t>level,</a:t>
            </a:r>
            <a:r>
              <a:rPr sz="1200" spc="60" dirty="0">
                <a:latin typeface="Times New Roman"/>
                <a:cs typeface="Times New Roman"/>
              </a:rPr>
              <a:t> </a:t>
            </a:r>
            <a:r>
              <a:rPr sz="1200" spc="-5" dirty="0">
                <a:latin typeface="Times New Roman"/>
                <a:cs typeface="Times New Roman"/>
              </a:rPr>
              <a:t>the</a:t>
            </a:r>
            <a:r>
              <a:rPr sz="1200" spc="55" dirty="0">
                <a:latin typeface="Times New Roman"/>
                <a:cs typeface="Times New Roman"/>
              </a:rPr>
              <a:t> </a:t>
            </a:r>
            <a:r>
              <a:rPr sz="1200" spc="-5" dirty="0">
                <a:latin typeface="Times New Roman"/>
                <a:cs typeface="Times New Roman"/>
              </a:rPr>
              <a:t>performance</a:t>
            </a:r>
            <a:r>
              <a:rPr sz="1200" spc="55"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spc="-5" dirty="0">
                <a:latin typeface="Times New Roman"/>
                <a:cs typeface="Times New Roman"/>
              </a:rPr>
              <a:t>an</a:t>
            </a:r>
            <a:r>
              <a:rPr sz="1200" spc="60" dirty="0">
                <a:latin typeface="Times New Roman"/>
                <a:cs typeface="Times New Roman"/>
              </a:rPr>
              <a:t> </a:t>
            </a:r>
            <a:r>
              <a:rPr sz="1200" dirty="0">
                <a:latin typeface="Times New Roman"/>
                <a:cs typeface="Times New Roman"/>
              </a:rPr>
              <a:t>individual</a:t>
            </a:r>
            <a:r>
              <a:rPr sz="1200" spc="55" dirty="0">
                <a:latin typeface="Times New Roman"/>
                <a:cs typeface="Times New Roman"/>
              </a:rPr>
              <a:t> </a:t>
            </a:r>
            <a:r>
              <a:rPr sz="1200" dirty="0">
                <a:latin typeface="Times New Roman"/>
                <a:cs typeface="Times New Roman"/>
              </a:rPr>
              <a:t>module</a:t>
            </a:r>
            <a:r>
              <a:rPr sz="1200" spc="55" dirty="0">
                <a:latin typeface="Times New Roman"/>
                <a:cs typeface="Times New Roman"/>
              </a:rPr>
              <a:t> </a:t>
            </a:r>
            <a:r>
              <a:rPr sz="1200" dirty="0">
                <a:latin typeface="Times New Roman"/>
                <a:cs typeface="Times New Roman"/>
              </a:rPr>
              <a:t>may</a:t>
            </a:r>
            <a:r>
              <a:rPr sz="1200" spc="25" dirty="0">
                <a:latin typeface="Times New Roman"/>
                <a:cs typeface="Times New Roman"/>
              </a:rPr>
              <a:t> </a:t>
            </a:r>
            <a:r>
              <a:rPr sz="1200" spc="5" dirty="0">
                <a:latin typeface="Times New Roman"/>
                <a:cs typeface="Times New Roman"/>
              </a:rPr>
              <a:t>be</a:t>
            </a:r>
            <a:r>
              <a:rPr sz="1200" spc="55" dirty="0">
                <a:latin typeface="Times New Roman"/>
                <a:cs typeface="Times New Roman"/>
              </a:rPr>
              <a:t> </a:t>
            </a:r>
            <a:r>
              <a:rPr sz="1200" spc="-5" dirty="0">
                <a:latin typeface="Times New Roman"/>
                <a:cs typeface="Times New Roman"/>
              </a:rPr>
              <a:t>assessed</a:t>
            </a:r>
            <a:r>
              <a:rPr sz="1200" spc="55" dirty="0">
                <a:latin typeface="Times New Roman"/>
                <a:cs typeface="Times New Roman"/>
              </a:rPr>
              <a:t> </a:t>
            </a:r>
            <a:r>
              <a:rPr sz="1200" spc="-5" dirty="0">
                <a:latin typeface="Times New Roman"/>
                <a:cs typeface="Times New Roman"/>
              </a:rPr>
              <a:t>as</a:t>
            </a:r>
            <a:r>
              <a:rPr sz="1200" spc="65" dirty="0">
                <a:latin typeface="Times New Roman"/>
                <a:cs typeface="Times New Roman"/>
              </a:rPr>
              <a:t> </a:t>
            </a:r>
            <a:r>
              <a:rPr sz="1200" spc="-5" dirty="0">
                <a:latin typeface="Times New Roman"/>
                <a:cs typeface="Times New Roman"/>
              </a:rPr>
              <a:t>tests</a:t>
            </a:r>
            <a:r>
              <a:rPr sz="1200" spc="65" dirty="0">
                <a:latin typeface="Times New Roman"/>
                <a:cs typeface="Times New Roman"/>
              </a:rPr>
              <a:t> </a:t>
            </a:r>
            <a:r>
              <a:rPr sz="1200" spc="-5" dirty="0">
                <a:latin typeface="Times New Roman"/>
                <a:cs typeface="Times New Roman"/>
              </a:rPr>
              <a:t>are</a:t>
            </a:r>
            <a:endParaRPr sz="1200" dirty="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19</a:t>
            </a:fld>
            <a:endParaRPr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
            <a:ext cx="6995160" cy="6638079"/>
          </a:xfrm>
        </p:spPr>
        <p:txBody>
          <a:bodyPr>
            <a:normAutofit/>
          </a:bodyPr>
          <a:lstStyle/>
          <a:p>
            <a:pPr marL="12700" marR="13335" algn="just">
              <a:lnSpc>
                <a:spcPct val="103600"/>
              </a:lnSpc>
              <a:spcBef>
                <a:spcPts val="40"/>
              </a:spcBef>
            </a:pPr>
            <a:r>
              <a:rPr lang="en-US" sz="1600" dirty="0">
                <a:latin typeface="Times New Roman" panose="02020603050405020304" pitchFamily="18" charset="0"/>
                <a:cs typeface="Times New Roman" panose="02020603050405020304" pitchFamily="18" charset="0"/>
              </a:rPr>
              <a:t>If </a:t>
            </a:r>
            <a:r>
              <a:rPr lang="en-US" sz="1600" spc="-5" dirty="0">
                <a:latin typeface="Times New Roman" panose="02020603050405020304" pitchFamily="18" charset="0"/>
                <a:cs typeface="Times New Roman" panose="02020603050405020304" pitchFamily="18" charset="0"/>
              </a:rPr>
              <a:t>we </a:t>
            </a:r>
            <a:r>
              <a:rPr lang="en-US" sz="1600" dirty="0">
                <a:latin typeface="Times New Roman" panose="02020603050405020304" pitchFamily="18" charset="0"/>
                <a:cs typeface="Times New Roman" panose="02020603050405020304" pitchFamily="18" charset="0"/>
              </a:rPr>
              <a:t>use </a:t>
            </a:r>
            <a:r>
              <a:rPr lang="en-US" sz="1600" spc="-5" dirty="0">
                <a:latin typeface="Times New Roman" panose="02020603050405020304" pitchFamily="18" charset="0"/>
                <a:cs typeface="Times New Roman" panose="02020603050405020304" pitchFamily="18" charset="0"/>
              </a:rPr>
              <a:t>equivalence partitions to identify </a:t>
            </a:r>
            <a:r>
              <a:rPr lang="en-US" sz="1600" dirty="0">
                <a:latin typeface="Times New Roman" panose="02020603050405020304" pitchFamily="18" charset="0"/>
                <a:cs typeface="Times New Roman" panose="02020603050405020304" pitchFamily="18" charset="0"/>
              </a:rPr>
              <a:t>test </a:t>
            </a:r>
            <a:r>
              <a:rPr lang="en-US" sz="1600" spc="-5" dirty="0">
                <a:latin typeface="Times New Roman" panose="02020603050405020304" pitchFamily="18" charset="0"/>
                <a:cs typeface="Times New Roman" panose="02020603050405020304" pitchFamily="18" charset="0"/>
              </a:rPr>
              <a:t>inputs, we should have several  automated tests based </a:t>
            </a:r>
            <a:r>
              <a:rPr lang="en-US" sz="1600" dirty="0">
                <a:latin typeface="Times New Roman" panose="02020603050405020304" pitchFamily="18" charset="0"/>
                <a:cs typeface="Times New Roman" panose="02020603050405020304" pitchFamily="18" charset="0"/>
              </a:rPr>
              <a:t>on </a:t>
            </a:r>
            <a:r>
              <a:rPr lang="en-US" sz="1600" spc="-5" dirty="0">
                <a:latin typeface="Times New Roman" panose="02020603050405020304" pitchFamily="18" charset="0"/>
                <a:cs typeface="Times New Roman" panose="02020603050405020304" pitchFamily="18" charset="0"/>
              </a:rPr>
              <a:t>correct </a:t>
            </a:r>
            <a:r>
              <a:rPr lang="en-US" sz="1600" spc="-10" dirty="0">
                <a:latin typeface="Times New Roman" panose="02020603050405020304" pitchFamily="18" charset="0"/>
                <a:cs typeface="Times New Roman" panose="02020603050405020304" pitchFamily="18" charset="0"/>
              </a:rPr>
              <a:t>and </a:t>
            </a:r>
            <a:r>
              <a:rPr lang="en-US" sz="1600" spc="-5" dirty="0">
                <a:latin typeface="Times New Roman" panose="02020603050405020304" pitchFamily="18" charset="0"/>
                <a:cs typeface="Times New Roman" panose="02020603050405020304" pitchFamily="18" charset="0"/>
              </a:rPr>
              <a:t>incorrect </a:t>
            </a:r>
            <a:r>
              <a:rPr lang="en-US" sz="1600" spc="-10" dirty="0">
                <a:latin typeface="Times New Roman" panose="02020603050405020304" pitchFamily="18" charset="0"/>
                <a:cs typeface="Times New Roman" panose="02020603050405020304" pitchFamily="18" charset="0"/>
              </a:rPr>
              <a:t>inputs </a:t>
            </a:r>
            <a:r>
              <a:rPr lang="en-US" sz="1600" dirty="0">
                <a:latin typeface="Times New Roman" panose="02020603050405020304" pitchFamily="18" charset="0"/>
                <a:cs typeface="Times New Roman" panose="02020603050405020304" pitchFamily="18" charset="0"/>
              </a:rPr>
              <a:t>from each</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partition.</a:t>
            </a:r>
            <a:endParaRPr lang="en-US" sz="1600" dirty="0">
              <a:latin typeface="Times New Roman" panose="02020603050405020304" pitchFamily="18" charset="0"/>
              <a:cs typeface="Times New Roman" panose="02020603050405020304" pitchFamily="18" charset="0"/>
            </a:endParaRPr>
          </a:p>
          <a:p>
            <a:pPr marL="12700" marR="5080" algn="just">
              <a:lnSpc>
                <a:spcPct val="104299"/>
              </a:lnSpc>
              <a:spcBef>
                <a:spcPts val="780"/>
              </a:spcBef>
            </a:pPr>
            <a:r>
              <a:rPr lang="en-US" sz="1600" spc="-5" dirty="0">
                <a:latin typeface="Times New Roman" panose="02020603050405020304" pitchFamily="18" charset="0"/>
                <a:cs typeface="Times New Roman" panose="02020603050405020304" pitchFamily="18" charset="0"/>
              </a:rPr>
              <a:t>As</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point</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of</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automated</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testing</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is</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to</a:t>
            </a:r>
            <a:r>
              <a:rPr lang="en-US" sz="1600" spc="-3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avoid</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manual</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checking</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 outputs,</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we  can’t</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realistically</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discover</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errors</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by</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running</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tests.</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Therefore,</a:t>
            </a:r>
            <a:r>
              <a:rPr lang="en-US" sz="160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we</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have</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to</a:t>
            </a:r>
            <a:r>
              <a:rPr lang="en-US" sz="1600" spc="-20" dirty="0">
                <a:latin typeface="Times New Roman" panose="02020603050405020304" pitchFamily="18" charset="0"/>
                <a:cs typeface="Times New Roman" panose="02020603050405020304" pitchFamily="18" charset="0"/>
              </a:rPr>
              <a:t> </a:t>
            </a:r>
            <a:r>
              <a:rPr lang="en-US" sz="1600" b="1" u="heavy" spc="-5" dirty="0">
                <a:uFill>
                  <a:solidFill>
                    <a:srgbClr val="000000"/>
                  </a:solidFill>
                </a:uFill>
                <a:latin typeface="Times New Roman" panose="02020603050405020304" pitchFamily="18" charset="0"/>
                <a:cs typeface="Times New Roman" panose="02020603050405020304" pitchFamily="18" charset="0"/>
              </a:rPr>
              <a:t>use </a:t>
            </a:r>
            <a:r>
              <a:rPr lang="en-US" sz="1600" b="1" spc="-5" dirty="0">
                <a:latin typeface="Times New Roman" panose="02020603050405020304" pitchFamily="18" charset="0"/>
                <a:cs typeface="Times New Roman" panose="02020603050405020304" pitchFamily="18" charset="0"/>
              </a:rPr>
              <a:t> </a:t>
            </a:r>
            <a:r>
              <a:rPr lang="en-US" sz="1600" b="1" u="heavy" spc="-5" dirty="0">
                <a:uFill>
                  <a:solidFill>
                    <a:srgbClr val="000000"/>
                  </a:solidFill>
                </a:uFill>
                <a:latin typeface="Times New Roman" panose="02020603050405020304" pitchFamily="18" charset="0"/>
                <a:cs typeface="Times New Roman" panose="02020603050405020304" pitchFamily="18" charset="0"/>
              </a:rPr>
              <a:t>two approaches </a:t>
            </a:r>
            <a:r>
              <a:rPr lang="en-US" sz="1600" b="1" u="heavy" spc="-10" dirty="0">
                <a:uFill>
                  <a:solidFill>
                    <a:srgbClr val="000000"/>
                  </a:solidFill>
                </a:uFill>
                <a:latin typeface="Times New Roman" panose="02020603050405020304" pitchFamily="18" charset="0"/>
                <a:cs typeface="Times New Roman" panose="02020603050405020304" pitchFamily="18" charset="0"/>
              </a:rPr>
              <a:t>to </a:t>
            </a:r>
            <a:r>
              <a:rPr lang="en-US" sz="1600" b="1" u="heavy" spc="-5" dirty="0">
                <a:uFill>
                  <a:solidFill>
                    <a:srgbClr val="000000"/>
                  </a:solidFill>
                </a:uFill>
                <a:latin typeface="Times New Roman" panose="02020603050405020304" pitchFamily="18" charset="0"/>
                <a:cs typeface="Times New Roman" panose="02020603050405020304" pitchFamily="18" charset="0"/>
              </a:rPr>
              <a:t>reduce </a:t>
            </a:r>
            <a:r>
              <a:rPr lang="en-US" sz="1600" b="1" u="heavy" dirty="0">
                <a:uFill>
                  <a:solidFill>
                    <a:srgbClr val="000000"/>
                  </a:solidFill>
                </a:uFill>
                <a:latin typeface="Times New Roman" panose="02020603050405020304" pitchFamily="18" charset="0"/>
                <a:cs typeface="Times New Roman" panose="02020603050405020304" pitchFamily="18" charset="0"/>
              </a:rPr>
              <a:t>the </a:t>
            </a:r>
            <a:r>
              <a:rPr lang="en-US" sz="1600" b="1" u="heavy" spc="-5" dirty="0">
                <a:uFill>
                  <a:solidFill>
                    <a:srgbClr val="000000"/>
                  </a:solidFill>
                </a:uFill>
                <a:latin typeface="Times New Roman" panose="02020603050405020304" pitchFamily="18" charset="0"/>
                <a:cs typeface="Times New Roman" panose="02020603050405020304" pitchFamily="18" charset="0"/>
              </a:rPr>
              <a:t>chances </a:t>
            </a:r>
            <a:r>
              <a:rPr lang="en-US" sz="1600" b="1" u="heavy" dirty="0">
                <a:uFill>
                  <a:solidFill>
                    <a:srgbClr val="000000"/>
                  </a:solidFill>
                </a:uFill>
                <a:latin typeface="Times New Roman" panose="02020603050405020304" pitchFamily="18" charset="0"/>
                <a:cs typeface="Times New Roman" panose="02020603050405020304" pitchFamily="18" charset="0"/>
              </a:rPr>
              <a:t>of test</a:t>
            </a:r>
            <a:r>
              <a:rPr lang="en-US" sz="1600" b="1" u="heavy" spc="15" dirty="0">
                <a:uFill>
                  <a:solidFill>
                    <a:srgbClr val="000000"/>
                  </a:solidFill>
                </a:uFill>
                <a:latin typeface="Times New Roman" panose="02020603050405020304" pitchFamily="18" charset="0"/>
                <a:cs typeface="Times New Roman" panose="02020603050405020304" pitchFamily="18" charset="0"/>
              </a:rPr>
              <a:t> </a:t>
            </a:r>
            <a:r>
              <a:rPr lang="en-US" sz="1600" b="1" u="heavy" spc="-5" dirty="0">
                <a:uFill>
                  <a:solidFill>
                    <a:srgbClr val="000000"/>
                  </a:solidFill>
                </a:uFill>
                <a:latin typeface="Times New Roman" panose="02020603050405020304" pitchFamily="18" charset="0"/>
                <a:cs typeface="Times New Roman" panose="02020603050405020304" pitchFamily="18" charset="0"/>
              </a:rPr>
              <a:t>errors:</a:t>
            </a:r>
            <a:endParaRPr lang="en-US" sz="1600" dirty="0">
              <a:latin typeface="Times New Roman" panose="02020603050405020304" pitchFamily="18" charset="0"/>
              <a:cs typeface="Times New Roman" panose="02020603050405020304" pitchFamily="18" charset="0"/>
            </a:endParaRPr>
          </a:p>
          <a:p>
            <a:pPr marL="12700" marR="6350" algn="just">
              <a:lnSpc>
                <a:spcPct val="103600"/>
              </a:lnSpc>
              <a:spcBef>
                <a:spcPts val="770"/>
              </a:spcBef>
              <a:buAutoNum type="arabicPeriod"/>
              <a:tabLst>
                <a:tab pos="191135" algn="l"/>
              </a:tabLst>
            </a:pPr>
            <a:r>
              <a:rPr lang="en-US" sz="1600" dirty="0">
                <a:latin typeface="Times New Roman" panose="02020603050405020304" pitchFamily="18" charset="0"/>
                <a:cs typeface="Times New Roman" panose="02020603050405020304" pitchFamily="18" charset="0"/>
              </a:rPr>
              <a:t>Make </a:t>
            </a:r>
            <a:r>
              <a:rPr lang="en-US" sz="1600" spc="-5" dirty="0">
                <a:latin typeface="Times New Roman" panose="02020603050405020304" pitchFamily="18" charset="0"/>
                <a:cs typeface="Times New Roman" panose="02020603050405020304" pitchFamily="18" charset="0"/>
              </a:rPr>
              <a:t>tests </a:t>
            </a:r>
            <a:r>
              <a:rPr lang="en-US" sz="1600" spc="-10" dirty="0">
                <a:latin typeface="Times New Roman" panose="02020603050405020304" pitchFamily="18" charset="0"/>
                <a:cs typeface="Times New Roman" panose="02020603050405020304" pitchFamily="18" charset="0"/>
              </a:rPr>
              <a:t>as </a:t>
            </a:r>
            <a:r>
              <a:rPr lang="en-US" sz="1600" spc="-5" dirty="0">
                <a:latin typeface="Times New Roman" panose="02020603050405020304" pitchFamily="18" charset="0"/>
                <a:cs typeface="Times New Roman" panose="02020603050405020304" pitchFamily="18" charset="0"/>
              </a:rPr>
              <a:t>simple </a:t>
            </a:r>
            <a:r>
              <a:rPr lang="en-US" sz="1600" dirty="0">
                <a:latin typeface="Times New Roman" panose="02020603050405020304" pitchFamily="18" charset="0"/>
                <a:cs typeface="Times New Roman" panose="02020603050405020304" pitchFamily="18" charset="0"/>
              </a:rPr>
              <a:t>as </a:t>
            </a:r>
            <a:r>
              <a:rPr lang="en-US" sz="1600" spc="-5" dirty="0">
                <a:latin typeface="Times New Roman" panose="02020603050405020304" pitchFamily="18" charset="0"/>
                <a:cs typeface="Times New Roman" panose="02020603050405020304" pitchFamily="18" charset="0"/>
              </a:rPr>
              <a:t>possible. The more complex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test, </a:t>
            </a:r>
            <a:r>
              <a:rPr lang="en-US" sz="1600" dirty="0">
                <a:latin typeface="Times New Roman" panose="02020603050405020304" pitchFamily="18" charset="0"/>
                <a:cs typeface="Times New Roman" panose="02020603050405020304" pitchFamily="18" charset="0"/>
              </a:rPr>
              <a:t>the </a:t>
            </a:r>
            <a:r>
              <a:rPr lang="en-US" sz="1600" spc="-10" dirty="0">
                <a:latin typeface="Times New Roman" panose="02020603050405020304" pitchFamily="18" charset="0"/>
                <a:cs typeface="Times New Roman" panose="02020603050405020304" pitchFamily="18" charset="0"/>
              </a:rPr>
              <a:t>more </a:t>
            </a:r>
            <a:r>
              <a:rPr lang="en-US" sz="1600" spc="-5" dirty="0">
                <a:latin typeface="Times New Roman" panose="02020603050405020304" pitchFamily="18" charset="0"/>
                <a:cs typeface="Times New Roman" panose="02020603050405020304" pitchFamily="18" charset="0"/>
              </a:rPr>
              <a:t>likely that  </a:t>
            </a:r>
            <a:r>
              <a:rPr lang="en-US" sz="1600" dirty="0">
                <a:latin typeface="Times New Roman" panose="02020603050405020304" pitchFamily="18" charset="0"/>
                <a:cs typeface="Times New Roman" panose="02020603050405020304" pitchFamily="18" charset="0"/>
              </a:rPr>
              <a:t>it</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will</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buggy.</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test</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condition</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should</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be</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immediately</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obvious</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when</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reading</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  code.</a:t>
            </a:r>
            <a:endParaRPr lang="en-US" sz="1600" dirty="0">
              <a:latin typeface="Times New Roman" panose="02020603050405020304" pitchFamily="18" charset="0"/>
              <a:cs typeface="Times New Roman" panose="02020603050405020304" pitchFamily="18" charset="0"/>
            </a:endParaRPr>
          </a:p>
          <a:p>
            <a:pPr marL="12700" marR="5080" algn="just">
              <a:lnSpc>
                <a:spcPct val="103699"/>
              </a:lnSpc>
              <a:spcBef>
                <a:spcPts val="790"/>
              </a:spcBef>
              <a:buAutoNum type="arabicPeriod"/>
              <a:tabLst>
                <a:tab pos="192405" algn="l"/>
              </a:tabLst>
            </a:pPr>
            <a:r>
              <a:rPr lang="en-US" sz="1600" dirty="0">
                <a:latin typeface="Times New Roman" panose="02020603050405020304" pitchFamily="18" charset="0"/>
                <a:cs typeface="Times New Roman" panose="02020603050405020304" pitchFamily="18" charset="0"/>
              </a:rPr>
              <a:t>Review all </a:t>
            </a:r>
            <a:r>
              <a:rPr lang="en-US" sz="1600" spc="-5" dirty="0">
                <a:latin typeface="Times New Roman" panose="02020603050405020304" pitchFamily="18" charset="0"/>
                <a:cs typeface="Times New Roman" panose="02020603050405020304" pitchFamily="18" charset="0"/>
              </a:rPr>
              <a:t>tests </a:t>
            </a:r>
            <a:r>
              <a:rPr lang="en-US" sz="1600" spc="-10" dirty="0">
                <a:latin typeface="Times New Roman" panose="02020603050405020304" pitchFamily="18" charset="0"/>
                <a:cs typeface="Times New Roman" panose="02020603050405020304" pitchFamily="18" charset="0"/>
              </a:rPr>
              <a:t>along </a:t>
            </a:r>
            <a:r>
              <a:rPr lang="en-US" sz="1600" spc="-5" dirty="0">
                <a:latin typeface="Times New Roman" panose="02020603050405020304" pitchFamily="18" charset="0"/>
                <a:cs typeface="Times New Roman" panose="02020603050405020304" pitchFamily="18" charset="0"/>
              </a:rPr>
              <a:t>with the code that they </a:t>
            </a:r>
            <a:r>
              <a:rPr lang="en-US" sz="1600" dirty="0">
                <a:latin typeface="Times New Roman" panose="02020603050405020304" pitchFamily="18" charset="0"/>
                <a:cs typeface="Times New Roman" panose="02020603050405020304" pitchFamily="18" charset="0"/>
              </a:rPr>
              <a:t>test. </a:t>
            </a:r>
            <a:r>
              <a:rPr lang="en-US" sz="1600" spc="-5" dirty="0">
                <a:latin typeface="Times New Roman" panose="02020603050405020304" pitchFamily="18" charset="0"/>
                <a:cs typeface="Times New Roman" panose="02020603050405020304" pitchFamily="18" charset="0"/>
              </a:rPr>
              <a:t>As </a:t>
            </a:r>
            <a:r>
              <a:rPr lang="en-US" sz="1600" dirty="0">
                <a:latin typeface="Times New Roman" panose="02020603050405020304" pitchFamily="18" charset="0"/>
                <a:cs typeface="Times New Roman" panose="02020603050405020304" pitchFamily="18" charset="0"/>
              </a:rPr>
              <a:t>part </a:t>
            </a:r>
            <a:r>
              <a:rPr lang="en-US" sz="1600" spc="-5" dirty="0">
                <a:latin typeface="Times New Roman" panose="02020603050405020304" pitchFamily="18" charset="0"/>
                <a:cs typeface="Times New Roman" panose="02020603050405020304" pitchFamily="18" charset="0"/>
              </a:rPr>
              <a:t>of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review process,  someone apart from </a:t>
            </a:r>
            <a:r>
              <a:rPr lang="en-US" sz="1600" spc="5"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test programmer </a:t>
            </a:r>
            <a:r>
              <a:rPr lang="en-US" sz="1600" dirty="0">
                <a:latin typeface="Times New Roman" panose="02020603050405020304" pitchFamily="18" charset="0"/>
                <a:cs typeface="Times New Roman" panose="02020603050405020304" pitchFamily="18" charset="0"/>
              </a:rPr>
              <a:t>should </a:t>
            </a:r>
            <a:r>
              <a:rPr lang="en-US" sz="1600" spc="-5" dirty="0">
                <a:latin typeface="Times New Roman" panose="02020603050405020304" pitchFamily="18" charset="0"/>
                <a:cs typeface="Times New Roman" panose="02020603050405020304" pitchFamily="18" charset="0"/>
              </a:rPr>
              <a:t>check the tests </a:t>
            </a:r>
            <a:r>
              <a:rPr lang="en-US" sz="1600" dirty="0">
                <a:latin typeface="Times New Roman" panose="02020603050405020304" pitchFamily="18" charset="0"/>
                <a:cs typeface="Times New Roman" panose="02020603050405020304" pitchFamily="18" charset="0"/>
              </a:rPr>
              <a:t>for</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correctness.</a:t>
            </a:r>
            <a:endParaRPr lang="en-US" sz="1600" dirty="0">
              <a:latin typeface="Times New Roman" panose="02020603050405020304" pitchFamily="18" charset="0"/>
              <a:cs typeface="Times New Roman" panose="02020603050405020304" pitchFamily="18" charset="0"/>
            </a:endParaRPr>
          </a:p>
          <a:p>
            <a:pPr marL="469265" marR="8255" lvl="1" indent="-228600" algn="just">
              <a:lnSpc>
                <a:spcPct val="103600"/>
              </a:lnSpc>
              <a:spcBef>
                <a:spcPts val="900"/>
              </a:spcBef>
              <a:buFont typeface="Symbol"/>
              <a:buChar char=""/>
              <a:tabLst>
                <a:tab pos="469900" algn="l"/>
              </a:tabLst>
            </a:pPr>
            <a:r>
              <a:rPr lang="en-US" sz="1600" b="1" spc="-5" dirty="0">
                <a:latin typeface="Times New Roman" panose="02020603050405020304" pitchFamily="18" charset="0"/>
                <a:cs typeface="Times New Roman" panose="02020603050405020304" pitchFamily="18" charset="0"/>
              </a:rPr>
              <a:t>Regression testing </a:t>
            </a:r>
            <a:r>
              <a:rPr lang="en-US" sz="1600" dirty="0">
                <a:latin typeface="Times New Roman" panose="02020603050405020304" pitchFamily="18" charset="0"/>
                <a:cs typeface="Times New Roman" panose="02020603050405020304" pitchFamily="18" charset="0"/>
              </a:rPr>
              <a:t>is the </a:t>
            </a:r>
            <a:r>
              <a:rPr lang="en-US" sz="1600" spc="-5" dirty="0">
                <a:latin typeface="Times New Roman" panose="02020603050405020304" pitchFamily="18" charset="0"/>
                <a:cs typeface="Times New Roman" panose="02020603050405020304" pitchFamily="18" charset="0"/>
              </a:rPr>
              <a:t>process </a:t>
            </a:r>
            <a:r>
              <a:rPr lang="en-US" sz="1600" dirty="0">
                <a:latin typeface="Times New Roman" panose="02020603050405020304" pitchFamily="18" charset="0"/>
                <a:cs typeface="Times New Roman" panose="02020603050405020304" pitchFamily="18" charset="0"/>
              </a:rPr>
              <a:t>of </a:t>
            </a:r>
            <a:r>
              <a:rPr lang="en-US" sz="1600" spc="-5" dirty="0">
                <a:latin typeface="Times New Roman" panose="02020603050405020304" pitchFamily="18" charset="0"/>
                <a:cs typeface="Times New Roman" panose="02020603050405020304" pitchFamily="18" charset="0"/>
              </a:rPr>
              <a:t>re-running previous tests </a:t>
            </a:r>
            <a:r>
              <a:rPr lang="en-US" sz="1600" spc="-10" dirty="0">
                <a:latin typeface="Times New Roman" panose="02020603050405020304" pitchFamily="18" charset="0"/>
                <a:cs typeface="Times New Roman" panose="02020603050405020304" pitchFamily="18" charset="0"/>
              </a:rPr>
              <a:t>when </a:t>
            </a:r>
            <a:r>
              <a:rPr lang="en-US" sz="1600" spc="-5" dirty="0">
                <a:latin typeface="Times New Roman" panose="02020603050405020304" pitchFamily="18" charset="0"/>
                <a:cs typeface="Times New Roman" panose="02020603050405020304" pitchFamily="18" charset="0"/>
              </a:rPr>
              <a:t>we make  </a:t>
            </a: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change to </a:t>
            </a:r>
            <a:r>
              <a:rPr lang="en-US" sz="1600" dirty="0">
                <a:latin typeface="Times New Roman" panose="02020603050405020304" pitchFamily="18" charset="0"/>
                <a:cs typeface="Times New Roman" panose="02020603050405020304" pitchFamily="18" charset="0"/>
              </a:rPr>
              <a:t>a</a:t>
            </a:r>
            <a:r>
              <a:rPr lang="en-US" sz="1600" spc="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system.</a:t>
            </a:r>
            <a:endParaRPr lang="en-US" sz="1600" dirty="0">
              <a:latin typeface="Times New Roman" panose="02020603050405020304" pitchFamily="18" charset="0"/>
              <a:cs typeface="Times New Roman" panose="02020603050405020304" pitchFamily="18" charset="0"/>
            </a:endParaRPr>
          </a:p>
          <a:p>
            <a:pPr marL="469265" marR="10795" lvl="1" indent="-228600" algn="just">
              <a:lnSpc>
                <a:spcPct val="103200"/>
              </a:lnSpc>
              <a:spcBef>
                <a:spcPts val="100"/>
              </a:spcBef>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This testing checks that the change </a:t>
            </a:r>
            <a:r>
              <a:rPr lang="en-US" sz="1600" dirty="0">
                <a:latin typeface="Times New Roman" panose="02020603050405020304" pitchFamily="18" charset="0"/>
                <a:cs typeface="Times New Roman" panose="02020603050405020304" pitchFamily="18" charset="0"/>
              </a:rPr>
              <a:t>has </a:t>
            </a:r>
            <a:r>
              <a:rPr lang="en-US" sz="1600" spc="-5" dirty="0">
                <a:latin typeface="Times New Roman" panose="02020603050405020304" pitchFamily="18" charset="0"/>
                <a:cs typeface="Times New Roman" panose="02020603050405020304" pitchFamily="18" charset="0"/>
              </a:rPr>
              <a:t>not had unexpected side </a:t>
            </a:r>
            <a:r>
              <a:rPr lang="en-US" sz="1600" dirty="0">
                <a:latin typeface="Times New Roman" panose="02020603050405020304" pitchFamily="18" charset="0"/>
                <a:cs typeface="Times New Roman" panose="02020603050405020304" pitchFamily="18" charset="0"/>
              </a:rPr>
              <a:t>effects. </a:t>
            </a:r>
            <a:r>
              <a:rPr lang="en-US" sz="1600" spc="-5" dirty="0">
                <a:latin typeface="Times New Roman" panose="02020603050405020304" pitchFamily="18" charset="0"/>
                <a:cs typeface="Times New Roman" panose="02020603050405020304" pitchFamily="18" charset="0"/>
              </a:rPr>
              <a:t>The  code change may </a:t>
            </a:r>
            <a:r>
              <a:rPr lang="en-US" sz="1600" dirty="0">
                <a:latin typeface="Times New Roman" panose="02020603050405020304" pitchFamily="18" charset="0"/>
                <a:cs typeface="Times New Roman" panose="02020603050405020304" pitchFamily="18" charset="0"/>
              </a:rPr>
              <a:t>have </a:t>
            </a:r>
            <a:r>
              <a:rPr lang="en-US" sz="1600" spc="-5" dirty="0">
                <a:latin typeface="Times New Roman" panose="02020603050405020304" pitchFamily="18" charset="0"/>
                <a:cs typeface="Times New Roman" panose="02020603050405020304" pitchFamily="18" charset="0"/>
              </a:rPr>
              <a:t>inadvertently broken existing code, </a:t>
            </a:r>
            <a:r>
              <a:rPr lang="en-US" sz="1600" dirty="0">
                <a:latin typeface="Times New Roman" panose="02020603050405020304" pitchFamily="18" charset="0"/>
                <a:cs typeface="Times New Roman" panose="02020603050405020304" pitchFamily="18" charset="0"/>
              </a:rPr>
              <a:t>or </a:t>
            </a:r>
            <a:r>
              <a:rPr lang="en-US" sz="1600" spc="-5" dirty="0">
                <a:latin typeface="Times New Roman" panose="02020603050405020304" pitchFamily="18" charset="0"/>
                <a:cs typeface="Times New Roman" panose="02020603050405020304" pitchFamily="18" charset="0"/>
              </a:rPr>
              <a:t>it may </a:t>
            </a:r>
            <a:r>
              <a:rPr lang="en-US" sz="1600" dirty="0">
                <a:latin typeface="Times New Roman" panose="02020603050405020304" pitchFamily="18" charset="0"/>
                <a:cs typeface="Times New Roman" panose="02020603050405020304" pitchFamily="18" charset="0"/>
              </a:rPr>
              <a:t>reveal  </a:t>
            </a:r>
            <a:r>
              <a:rPr lang="en-US" sz="1600" spc="-5" dirty="0">
                <a:latin typeface="Times New Roman" panose="02020603050405020304" pitchFamily="18" charset="0"/>
                <a:cs typeface="Times New Roman" panose="02020603050405020304" pitchFamily="18" charset="0"/>
              </a:rPr>
              <a:t>bugs that were undetected in earlier</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tests.</a:t>
            </a:r>
            <a:endParaRPr lang="en-US" sz="1600" dirty="0">
              <a:latin typeface="Times New Roman" panose="02020603050405020304" pitchFamily="18" charset="0"/>
              <a:cs typeface="Times New Roman" panose="02020603050405020304" pitchFamily="18" charset="0"/>
            </a:endParaRPr>
          </a:p>
          <a:p>
            <a:pPr marL="469265" marR="9525" lvl="1" indent="-228600" algn="just">
              <a:lnSpc>
                <a:spcPct val="103400"/>
              </a:lnSpc>
              <a:spcBef>
                <a:spcPts val="110"/>
              </a:spcBef>
              <a:buFont typeface="Symbol"/>
              <a:buChar char=""/>
              <a:tabLst>
                <a:tab pos="514350" algn="l"/>
              </a:tabLst>
            </a:pPr>
            <a:r>
              <a:rPr lang="en-US" sz="1600" dirty="0">
                <a:latin typeface="Times New Roman" panose="02020603050405020304" pitchFamily="18" charset="0"/>
                <a:cs typeface="Times New Roman" panose="02020603050405020304" pitchFamily="18" charset="0"/>
              </a:rPr>
              <a:t>	If </a:t>
            </a:r>
            <a:r>
              <a:rPr lang="en-US" sz="1600" spc="-5" dirty="0">
                <a:latin typeface="Times New Roman" panose="02020603050405020304" pitchFamily="18" charset="0"/>
                <a:cs typeface="Times New Roman" panose="02020603050405020304" pitchFamily="18" charset="0"/>
              </a:rPr>
              <a:t>we </a:t>
            </a:r>
            <a:r>
              <a:rPr lang="en-US" sz="1600" dirty="0">
                <a:latin typeface="Times New Roman" panose="02020603050405020304" pitchFamily="18" charset="0"/>
                <a:cs typeface="Times New Roman" panose="02020603050405020304" pitchFamily="18" charset="0"/>
              </a:rPr>
              <a:t>use </a:t>
            </a:r>
            <a:r>
              <a:rPr lang="en-US" sz="1600" spc="-5" dirty="0">
                <a:latin typeface="Times New Roman" panose="02020603050405020304" pitchFamily="18" charset="0"/>
                <a:cs typeface="Times New Roman" panose="02020603050405020304" pitchFamily="18" charset="0"/>
              </a:rPr>
              <a:t>automated tests, regression testing takes very little </a:t>
            </a:r>
            <a:r>
              <a:rPr lang="en-US" sz="1600" spc="-10" dirty="0">
                <a:latin typeface="Times New Roman" panose="02020603050405020304" pitchFamily="18" charset="0"/>
                <a:cs typeface="Times New Roman" panose="02020603050405020304" pitchFamily="18" charset="0"/>
              </a:rPr>
              <a:t>time. </a:t>
            </a:r>
            <a:r>
              <a:rPr lang="en-US" sz="1600" dirty="0">
                <a:latin typeface="Times New Roman" panose="02020603050405020304" pitchFamily="18" charset="0"/>
                <a:cs typeface="Times New Roman" panose="02020603050405020304" pitchFamily="18" charset="0"/>
              </a:rPr>
              <a:t>Therefore,  after</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we</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make</a:t>
            </a:r>
            <a:r>
              <a:rPr lang="en-US" sz="1600" spc="-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any</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change</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to</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your</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code,</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even</a:t>
            </a:r>
            <a:r>
              <a:rPr lang="en-US" sz="1600" spc="-1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very</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minor</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change,</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we</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should  always </a:t>
            </a:r>
            <a:r>
              <a:rPr lang="en-US" sz="1600" dirty="0">
                <a:latin typeface="Times New Roman" panose="02020603050405020304" pitchFamily="18" charset="0"/>
                <a:cs typeface="Times New Roman" panose="02020603050405020304" pitchFamily="18" charset="0"/>
              </a:rPr>
              <a:t>re-run </a:t>
            </a:r>
            <a:r>
              <a:rPr lang="en-US" sz="1600" spc="-5" dirty="0">
                <a:latin typeface="Times New Roman" panose="02020603050405020304" pitchFamily="18" charset="0"/>
                <a:cs typeface="Times New Roman" panose="02020603050405020304" pitchFamily="18" charset="0"/>
              </a:rPr>
              <a:t>all tests to make </a:t>
            </a:r>
            <a:r>
              <a:rPr lang="en-US" sz="1600" dirty="0">
                <a:latin typeface="Times New Roman" panose="02020603050405020304" pitchFamily="18" charset="0"/>
                <a:cs typeface="Times New Roman" panose="02020603050405020304" pitchFamily="18" charset="0"/>
              </a:rPr>
              <a:t>sure </a:t>
            </a:r>
            <a:r>
              <a:rPr lang="en-US" sz="1600" spc="-5" dirty="0">
                <a:latin typeface="Times New Roman" panose="02020603050405020304" pitchFamily="18" charset="0"/>
                <a:cs typeface="Times New Roman" panose="02020603050405020304" pitchFamily="18" charset="0"/>
              </a:rPr>
              <a:t>that everything continues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work </a:t>
            </a:r>
            <a:r>
              <a:rPr lang="en-US" sz="1600" spc="-10" dirty="0">
                <a:latin typeface="Times New Roman" panose="02020603050405020304" pitchFamily="18" charset="0"/>
                <a:cs typeface="Times New Roman" panose="02020603050405020304" pitchFamily="18" charset="0"/>
              </a:rPr>
              <a:t>as  </a:t>
            </a:r>
            <a:r>
              <a:rPr lang="en-US" sz="1600" spc="-5" dirty="0">
                <a:latin typeface="Times New Roman" panose="02020603050405020304" pitchFamily="18" charset="0"/>
                <a:cs typeface="Times New Roman" panose="02020603050405020304" pitchFamily="18" charset="0"/>
              </a:rPr>
              <a:t>expected.</a:t>
            </a:r>
            <a:endParaRPr lang="en-US" sz="1600" dirty="0">
              <a:latin typeface="Times New Roman" panose="02020603050405020304" pitchFamily="18" charset="0"/>
              <a:cs typeface="Times New Roman" panose="02020603050405020304" pitchFamily="18" charset="0"/>
            </a:endParaRPr>
          </a:p>
          <a:p>
            <a:endParaRPr lang="en-US" dirty="0"/>
          </a:p>
        </p:txBody>
      </p:sp>
      <p:sp>
        <p:nvSpPr>
          <p:cNvPr id="4" name="object 5"/>
          <p:cNvSpPr/>
          <p:nvPr/>
        </p:nvSpPr>
        <p:spPr>
          <a:xfrm>
            <a:off x="1424940" y="6593840"/>
            <a:ext cx="4106418" cy="33103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9885262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390" y="3420322"/>
            <a:ext cx="6995160" cy="6638079"/>
          </a:xfrm>
        </p:spPr>
        <p:txBody>
          <a:bodyPr>
            <a:normAutofit fontScale="92500" lnSpcReduction="10000"/>
          </a:bodyPr>
          <a:lstStyle/>
          <a:p>
            <a:pPr marL="469265" marR="12065" indent="-228600" algn="just">
              <a:lnSpc>
                <a:spcPct val="103299"/>
              </a:lnSpc>
              <a:spcBef>
                <a:spcPts val="45"/>
              </a:spcBef>
              <a:buFont typeface="Symbol"/>
              <a:buChar char=""/>
              <a:tabLst>
                <a:tab pos="469900" algn="l"/>
              </a:tabLst>
            </a:pPr>
            <a:r>
              <a:rPr lang="en-US" spc="-5" dirty="0">
                <a:latin typeface="Times New Roman"/>
                <a:cs typeface="Times New Roman"/>
              </a:rPr>
              <a:t>Unit tests </a:t>
            </a:r>
            <a:r>
              <a:rPr lang="en-US" dirty="0">
                <a:latin typeface="Times New Roman"/>
                <a:cs typeface="Times New Roman"/>
              </a:rPr>
              <a:t>are the </a:t>
            </a:r>
            <a:r>
              <a:rPr lang="en-US" spc="-5" dirty="0">
                <a:latin typeface="Times New Roman"/>
                <a:cs typeface="Times New Roman"/>
              </a:rPr>
              <a:t>easiest to automate, </a:t>
            </a:r>
            <a:r>
              <a:rPr lang="en-US" dirty="0">
                <a:latin typeface="Times New Roman"/>
                <a:cs typeface="Times New Roman"/>
              </a:rPr>
              <a:t>so </a:t>
            </a:r>
            <a:r>
              <a:rPr lang="en-US" spc="-5" dirty="0">
                <a:latin typeface="Times New Roman"/>
                <a:cs typeface="Times New Roman"/>
              </a:rPr>
              <a:t>the majority </a:t>
            </a:r>
            <a:r>
              <a:rPr lang="en-US" dirty="0">
                <a:latin typeface="Times New Roman"/>
                <a:cs typeface="Times New Roman"/>
              </a:rPr>
              <a:t>of </a:t>
            </a:r>
            <a:r>
              <a:rPr lang="en-US" spc="-5" dirty="0">
                <a:latin typeface="Times New Roman"/>
                <a:cs typeface="Times New Roman"/>
              </a:rPr>
              <a:t>your tests should </a:t>
            </a:r>
            <a:r>
              <a:rPr lang="en-US" dirty="0">
                <a:latin typeface="Times New Roman"/>
                <a:cs typeface="Times New Roman"/>
              </a:rPr>
              <a:t>be  </a:t>
            </a:r>
            <a:r>
              <a:rPr lang="en-US" spc="-5" dirty="0">
                <a:latin typeface="Times New Roman"/>
                <a:cs typeface="Times New Roman"/>
              </a:rPr>
              <a:t>unit</a:t>
            </a:r>
            <a:r>
              <a:rPr lang="en-US" spc="-55" dirty="0">
                <a:latin typeface="Times New Roman"/>
                <a:cs typeface="Times New Roman"/>
              </a:rPr>
              <a:t> </a:t>
            </a:r>
            <a:r>
              <a:rPr lang="en-US" spc="-5" dirty="0">
                <a:latin typeface="Times New Roman"/>
                <a:cs typeface="Times New Roman"/>
              </a:rPr>
              <a:t>tests.</a:t>
            </a:r>
            <a:r>
              <a:rPr lang="en-US" spc="-50" dirty="0">
                <a:latin typeface="Times New Roman"/>
                <a:cs typeface="Times New Roman"/>
              </a:rPr>
              <a:t> </a:t>
            </a:r>
            <a:r>
              <a:rPr lang="en-US" spc="-5" dirty="0">
                <a:latin typeface="Times New Roman"/>
                <a:cs typeface="Times New Roman"/>
              </a:rPr>
              <a:t>Mike</a:t>
            </a:r>
            <a:r>
              <a:rPr lang="en-US" spc="-45" dirty="0">
                <a:latin typeface="Times New Roman"/>
                <a:cs typeface="Times New Roman"/>
              </a:rPr>
              <a:t> </a:t>
            </a:r>
            <a:r>
              <a:rPr lang="en-US" spc="-5" dirty="0">
                <a:latin typeface="Times New Roman"/>
                <a:cs typeface="Times New Roman"/>
              </a:rPr>
              <a:t>Cohn,</a:t>
            </a:r>
            <a:r>
              <a:rPr lang="en-US" spc="-45" dirty="0">
                <a:latin typeface="Times New Roman"/>
                <a:cs typeface="Times New Roman"/>
              </a:rPr>
              <a:t> </a:t>
            </a:r>
            <a:r>
              <a:rPr lang="en-US" spc="-5" dirty="0">
                <a:latin typeface="Times New Roman"/>
                <a:cs typeface="Times New Roman"/>
              </a:rPr>
              <a:t>who</a:t>
            </a:r>
            <a:r>
              <a:rPr lang="en-US" spc="-45" dirty="0">
                <a:latin typeface="Times New Roman"/>
                <a:cs typeface="Times New Roman"/>
              </a:rPr>
              <a:t> </a:t>
            </a:r>
            <a:r>
              <a:rPr lang="en-US" spc="-5" dirty="0">
                <a:latin typeface="Times New Roman"/>
                <a:cs typeface="Times New Roman"/>
              </a:rPr>
              <a:t>first</a:t>
            </a:r>
            <a:r>
              <a:rPr lang="en-US" spc="-55" dirty="0">
                <a:latin typeface="Times New Roman"/>
                <a:cs typeface="Times New Roman"/>
              </a:rPr>
              <a:t> </a:t>
            </a:r>
            <a:r>
              <a:rPr lang="en-US" spc="-5" dirty="0">
                <a:latin typeface="Times New Roman"/>
                <a:cs typeface="Times New Roman"/>
              </a:rPr>
              <a:t>proposed</a:t>
            </a:r>
            <a:r>
              <a:rPr lang="en-US" spc="-40" dirty="0">
                <a:latin typeface="Times New Roman"/>
                <a:cs typeface="Times New Roman"/>
              </a:rPr>
              <a:t> </a:t>
            </a:r>
            <a:r>
              <a:rPr lang="en-US" spc="-5" dirty="0">
                <a:latin typeface="Times New Roman"/>
                <a:cs typeface="Times New Roman"/>
              </a:rPr>
              <a:t>the</a:t>
            </a:r>
            <a:r>
              <a:rPr lang="en-US" spc="-45" dirty="0">
                <a:latin typeface="Times New Roman"/>
                <a:cs typeface="Times New Roman"/>
              </a:rPr>
              <a:t> </a:t>
            </a:r>
            <a:r>
              <a:rPr lang="en-US" spc="-5" dirty="0">
                <a:latin typeface="Times New Roman"/>
                <a:cs typeface="Times New Roman"/>
              </a:rPr>
              <a:t>test</a:t>
            </a:r>
            <a:r>
              <a:rPr lang="en-US" spc="-45" dirty="0">
                <a:latin typeface="Times New Roman"/>
                <a:cs typeface="Times New Roman"/>
              </a:rPr>
              <a:t> </a:t>
            </a:r>
            <a:r>
              <a:rPr lang="en-US" spc="-5" dirty="0">
                <a:latin typeface="Times New Roman"/>
                <a:cs typeface="Times New Roman"/>
              </a:rPr>
              <a:t>pyramid</a:t>
            </a:r>
            <a:r>
              <a:rPr lang="en-US" spc="-40" dirty="0">
                <a:latin typeface="Times New Roman"/>
                <a:cs typeface="Times New Roman"/>
              </a:rPr>
              <a:t> </a:t>
            </a:r>
            <a:r>
              <a:rPr lang="en-US" dirty="0">
                <a:latin typeface="Times New Roman"/>
                <a:cs typeface="Times New Roman"/>
              </a:rPr>
              <a:t>,</a:t>
            </a:r>
            <a:r>
              <a:rPr lang="en-US" spc="-50" dirty="0">
                <a:latin typeface="Times New Roman"/>
                <a:cs typeface="Times New Roman"/>
              </a:rPr>
              <a:t> </a:t>
            </a:r>
            <a:r>
              <a:rPr lang="en-US" spc="-5" dirty="0">
                <a:latin typeface="Times New Roman"/>
                <a:cs typeface="Times New Roman"/>
              </a:rPr>
              <a:t>suggests</a:t>
            </a:r>
            <a:r>
              <a:rPr lang="en-US" spc="-45" dirty="0">
                <a:latin typeface="Times New Roman"/>
                <a:cs typeface="Times New Roman"/>
              </a:rPr>
              <a:t> </a:t>
            </a:r>
            <a:r>
              <a:rPr lang="en-US" spc="-5" dirty="0">
                <a:latin typeface="Times New Roman"/>
                <a:cs typeface="Times New Roman"/>
              </a:rPr>
              <a:t>that</a:t>
            </a:r>
            <a:r>
              <a:rPr lang="en-US" spc="-55" dirty="0">
                <a:latin typeface="Times New Roman"/>
                <a:cs typeface="Times New Roman"/>
              </a:rPr>
              <a:t> </a:t>
            </a:r>
            <a:r>
              <a:rPr lang="en-US" spc="-5" dirty="0">
                <a:latin typeface="Times New Roman"/>
                <a:cs typeface="Times New Roman"/>
              </a:rPr>
              <a:t>70%  </a:t>
            </a:r>
            <a:r>
              <a:rPr lang="en-US" dirty="0">
                <a:latin typeface="Times New Roman"/>
                <a:cs typeface="Times New Roman"/>
              </a:rPr>
              <a:t>of </a:t>
            </a:r>
            <a:r>
              <a:rPr lang="en-US" spc="-5" dirty="0">
                <a:latin typeface="Times New Roman"/>
                <a:cs typeface="Times New Roman"/>
              </a:rPr>
              <a:t>automated tests should be unit tests, </a:t>
            </a:r>
            <a:r>
              <a:rPr lang="en-US" dirty="0">
                <a:latin typeface="Times New Roman"/>
                <a:cs typeface="Times New Roman"/>
              </a:rPr>
              <a:t>20% </a:t>
            </a:r>
            <a:r>
              <a:rPr lang="en-US" spc="-5" dirty="0">
                <a:latin typeface="Times New Roman"/>
                <a:cs typeface="Times New Roman"/>
              </a:rPr>
              <a:t>feature tests (he </a:t>
            </a:r>
            <a:r>
              <a:rPr lang="en-US" dirty="0">
                <a:latin typeface="Times New Roman"/>
                <a:cs typeface="Times New Roman"/>
              </a:rPr>
              <a:t>called </a:t>
            </a:r>
            <a:r>
              <a:rPr lang="en-US" spc="-5" dirty="0">
                <a:latin typeface="Times New Roman"/>
                <a:cs typeface="Times New Roman"/>
              </a:rPr>
              <a:t>these  service tests), and 10% system </a:t>
            </a:r>
            <a:r>
              <a:rPr lang="en-US" dirty="0">
                <a:latin typeface="Times New Roman"/>
                <a:cs typeface="Times New Roman"/>
              </a:rPr>
              <a:t>tests </a:t>
            </a:r>
            <a:r>
              <a:rPr lang="en-US" spc="-5" dirty="0">
                <a:latin typeface="Times New Roman"/>
                <a:cs typeface="Times New Roman"/>
              </a:rPr>
              <a:t>(UI</a:t>
            </a:r>
            <a:r>
              <a:rPr lang="en-US" spc="-10" dirty="0">
                <a:latin typeface="Times New Roman"/>
                <a:cs typeface="Times New Roman"/>
              </a:rPr>
              <a:t> </a:t>
            </a:r>
            <a:r>
              <a:rPr lang="en-US" spc="-5" dirty="0">
                <a:latin typeface="Times New Roman"/>
                <a:cs typeface="Times New Roman"/>
              </a:rPr>
              <a:t>tests).</a:t>
            </a:r>
            <a:endParaRPr lang="en-US" dirty="0">
              <a:latin typeface="Times New Roman"/>
              <a:cs typeface="Times New Roman"/>
            </a:endParaRPr>
          </a:p>
          <a:p>
            <a:pPr marL="469265" marR="7620" indent="-228600" algn="just">
              <a:lnSpc>
                <a:spcPct val="103400"/>
              </a:lnSpc>
              <a:spcBef>
                <a:spcPts val="100"/>
              </a:spcBef>
              <a:buFont typeface="Symbol"/>
              <a:buChar char=""/>
              <a:tabLst>
                <a:tab pos="469900" algn="l"/>
              </a:tabLst>
            </a:pPr>
            <a:r>
              <a:rPr lang="en-US" spc="-5" dirty="0">
                <a:latin typeface="Times New Roman"/>
                <a:cs typeface="Times New Roman"/>
              </a:rPr>
              <a:t>The</a:t>
            </a:r>
            <a:r>
              <a:rPr lang="en-US" spc="-75" dirty="0">
                <a:latin typeface="Times New Roman"/>
                <a:cs typeface="Times New Roman"/>
              </a:rPr>
              <a:t> </a:t>
            </a:r>
            <a:r>
              <a:rPr lang="en-US" spc="-5" dirty="0">
                <a:latin typeface="Times New Roman"/>
                <a:cs typeface="Times New Roman"/>
              </a:rPr>
              <a:t>implementation</a:t>
            </a:r>
            <a:r>
              <a:rPr lang="en-US" spc="-80" dirty="0">
                <a:latin typeface="Times New Roman"/>
                <a:cs typeface="Times New Roman"/>
              </a:rPr>
              <a:t> </a:t>
            </a:r>
            <a:r>
              <a:rPr lang="en-US" spc="-5" dirty="0">
                <a:latin typeface="Times New Roman"/>
                <a:cs typeface="Times New Roman"/>
              </a:rPr>
              <a:t>of</a:t>
            </a:r>
            <a:r>
              <a:rPr lang="en-US" spc="-70" dirty="0">
                <a:latin typeface="Times New Roman"/>
                <a:cs typeface="Times New Roman"/>
              </a:rPr>
              <a:t> </a:t>
            </a:r>
            <a:r>
              <a:rPr lang="en-US" spc="-5" dirty="0">
                <a:latin typeface="Times New Roman"/>
                <a:cs typeface="Times New Roman"/>
              </a:rPr>
              <a:t>system</a:t>
            </a:r>
            <a:r>
              <a:rPr lang="en-US" spc="-95" dirty="0">
                <a:latin typeface="Times New Roman"/>
                <a:cs typeface="Times New Roman"/>
              </a:rPr>
              <a:t> </a:t>
            </a:r>
            <a:r>
              <a:rPr lang="en-US" dirty="0">
                <a:latin typeface="Times New Roman"/>
                <a:cs typeface="Times New Roman"/>
              </a:rPr>
              <a:t>features</a:t>
            </a:r>
            <a:r>
              <a:rPr lang="en-US" spc="-65" dirty="0">
                <a:latin typeface="Times New Roman"/>
                <a:cs typeface="Times New Roman"/>
              </a:rPr>
              <a:t> </a:t>
            </a:r>
            <a:r>
              <a:rPr lang="en-US" spc="-5" dirty="0">
                <a:latin typeface="Times New Roman"/>
                <a:cs typeface="Times New Roman"/>
              </a:rPr>
              <a:t>usually</a:t>
            </a:r>
            <a:r>
              <a:rPr lang="en-US" spc="-95" dirty="0">
                <a:latin typeface="Times New Roman"/>
                <a:cs typeface="Times New Roman"/>
              </a:rPr>
              <a:t> </a:t>
            </a:r>
            <a:r>
              <a:rPr lang="en-US" spc="-5" dirty="0">
                <a:latin typeface="Times New Roman"/>
                <a:cs typeface="Times New Roman"/>
              </a:rPr>
              <a:t>involves</a:t>
            </a:r>
            <a:r>
              <a:rPr lang="en-US" spc="-80" dirty="0">
                <a:latin typeface="Times New Roman"/>
                <a:cs typeface="Times New Roman"/>
              </a:rPr>
              <a:t> </a:t>
            </a:r>
            <a:r>
              <a:rPr lang="en-US" spc="-5" dirty="0">
                <a:latin typeface="Times New Roman"/>
                <a:cs typeface="Times New Roman"/>
              </a:rPr>
              <a:t>integrating</a:t>
            </a:r>
            <a:r>
              <a:rPr lang="en-US" spc="-65" dirty="0">
                <a:latin typeface="Times New Roman"/>
                <a:cs typeface="Times New Roman"/>
              </a:rPr>
              <a:t> </a:t>
            </a:r>
            <a:r>
              <a:rPr lang="en-US" spc="-5" dirty="0">
                <a:latin typeface="Times New Roman"/>
                <a:cs typeface="Times New Roman"/>
              </a:rPr>
              <a:t>functional  units into components and then integrating these components to </a:t>
            </a:r>
            <a:r>
              <a:rPr lang="en-US" dirty="0">
                <a:latin typeface="Times New Roman"/>
                <a:cs typeface="Times New Roman"/>
              </a:rPr>
              <a:t>implement  the </a:t>
            </a:r>
            <a:r>
              <a:rPr lang="en-US" spc="-5" dirty="0">
                <a:latin typeface="Times New Roman"/>
                <a:cs typeface="Times New Roman"/>
              </a:rPr>
              <a:t>feature. </a:t>
            </a:r>
            <a:r>
              <a:rPr lang="en-US" dirty="0">
                <a:latin typeface="Times New Roman"/>
                <a:cs typeface="Times New Roman"/>
              </a:rPr>
              <a:t>If </a:t>
            </a:r>
            <a:r>
              <a:rPr lang="en-US" spc="-5" dirty="0">
                <a:latin typeface="Times New Roman"/>
                <a:cs typeface="Times New Roman"/>
              </a:rPr>
              <a:t>you have good unit tests, you </a:t>
            </a:r>
            <a:r>
              <a:rPr lang="en-US" dirty="0">
                <a:latin typeface="Times New Roman"/>
                <a:cs typeface="Times New Roman"/>
              </a:rPr>
              <a:t>can be </a:t>
            </a:r>
            <a:r>
              <a:rPr lang="en-US" spc="-5" dirty="0">
                <a:latin typeface="Times New Roman"/>
                <a:cs typeface="Times New Roman"/>
              </a:rPr>
              <a:t>confident that the  individual functional units and components that implement </a:t>
            </a:r>
            <a:r>
              <a:rPr lang="en-US" dirty="0">
                <a:latin typeface="Times New Roman"/>
                <a:cs typeface="Times New Roman"/>
              </a:rPr>
              <a:t>the feature </a:t>
            </a:r>
            <a:r>
              <a:rPr lang="en-US" spc="-10" dirty="0">
                <a:latin typeface="Times New Roman"/>
                <a:cs typeface="Times New Roman"/>
              </a:rPr>
              <a:t>will  </a:t>
            </a:r>
            <a:r>
              <a:rPr lang="en-US" spc="-5" dirty="0">
                <a:latin typeface="Times New Roman"/>
                <a:cs typeface="Times New Roman"/>
              </a:rPr>
              <a:t>behave </a:t>
            </a:r>
            <a:r>
              <a:rPr lang="en-US" dirty="0">
                <a:latin typeface="Times New Roman"/>
                <a:cs typeface="Times New Roman"/>
              </a:rPr>
              <a:t>as </a:t>
            </a:r>
            <a:r>
              <a:rPr lang="en-US" spc="-5" dirty="0">
                <a:latin typeface="Times New Roman"/>
                <a:cs typeface="Times New Roman"/>
              </a:rPr>
              <a:t>you</a:t>
            </a:r>
            <a:r>
              <a:rPr lang="en-US" spc="5" dirty="0">
                <a:latin typeface="Times New Roman"/>
                <a:cs typeface="Times New Roman"/>
              </a:rPr>
              <a:t> </a:t>
            </a:r>
            <a:r>
              <a:rPr lang="en-US" spc="-5" dirty="0">
                <a:latin typeface="Times New Roman"/>
                <a:cs typeface="Times New Roman"/>
              </a:rPr>
              <a:t>expect.</a:t>
            </a:r>
            <a:endParaRPr lang="en-US" dirty="0">
              <a:latin typeface="Times New Roman"/>
              <a:cs typeface="Times New Roman"/>
            </a:endParaRPr>
          </a:p>
          <a:p>
            <a:pPr marL="469265" marR="12065" indent="-228600" algn="just">
              <a:lnSpc>
                <a:spcPct val="103299"/>
              </a:lnSpc>
              <a:spcBef>
                <a:spcPts val="115"/>
              </a:spcBef>
              <a:buFont typeface="Symbol"/>
              <a:buChar char=""/>
              <a:tabLst>
                <a:tab pos="469900" algn="l"/>
              </a:tabLst>
            </a:pPr>
            <a:r>
              <a:rPr lang="en-US" spc="-5" dirty="0">
                <a:latin typeface="Times New Roman"/>
                <a:cs typeface="Times New Roman"/>
              </a:rPr>
              <a:t>Generally,</a:t>
            </a:r>
            <a:r>
              <a:rPr lang="en-US" spc="-60" dirty="0">
                <a:latin typeface="Times New Roman"/>
                <a:cs typeface="Times New Roman"/>
              </a:rPr>
              <a:t> </a:t>
            </a:r>
            <a:r>
              <a:rPr lang="en-US" dirty="0">
                <a:latin typeface="Times New Roman"/>
                <a:cs typeface="Times New Roman"/>
              </a:rPr>
              <a:t>users</a:t>
            </a:r>
            <a:r>
              <a:rPr lang="en-US" spc="-50" dirty="0">
                <a:latin typeface="Times New Roman"/>
                <a:cs typeface="Times New Roman"/>
              </a:rPr>
              <a:t> </a:t>
            </a:r>
            <a:r>
              <a:rPr lang="en-US" spc="-5" dirty="0">
                <a:latin typeface="Times New Roman"/>
                <a:cs typeface="Times New Roman"/>
              </a:rPr>
              <a:t>access</a:t>
            </a:r>
            <a:r>
              <a:rPr lang="en-US" spc="-50" dirty="0">
                <a:latin typeface="Times New Roman"/>
                <a:cs typeface="Times New Roman"/>
              </a:rPr>
              <a:t> </a:t>
            </a:r>
            <a:r>
              <a:rPr lang="en-US" spc="-5" dirty="0">
                <a:latin typeface="Times New Roman"/>
                <a:cs typeface="Times New Roman"/>
              </a:rPr>
              <a:t>features</a:t>
            </a:r>
            <a:r>
              <a:rPr lang="en-US" spc="-50" dirty="0">
                <a:latin typeface="Times New Roman"/>
                <a:cs typeface="Times New Roman"/>
              </a:rPr>
              <a:t> </a:t>
            </a:r>
            <a:r>
              <a:rPr lang="en-US" spc="-5" dirty="0">
                <a:latin typeface="Times New Roman"/>
                <a:cs typeface="Times New Roman"/>
              </a:rPr>
              <a:t>through</a:t>
            </a:r>
            <a:r>
              <a:rPr lang="en-US" spc="-50" dirty="0">
                <a:latin typeface="Times New Roman"/>
                <a:cs typeface="Times New Roman"/>
              </a:rPr>
              <a:t> </a:t>
            </a:r>
            <a:r>
              <a:rPr lang="en-US" spc="-5" dirty="0">
                <a:latin typeface="Times New Roman"/>
                <a:cs typeface="Times New Roman"/>
              </a:rPr>
              <a:t>the</a:t>
            </a:r>
            <a:r>
              <a:rPr lang="en-US" spc="-55" dirty="0">
                <a:latin typeface="Times New Roman"/>
                <a:cs typeface="Times New Roman"/>
              </a:rPr>
              <a:t> </a:t>
            </a:r>
            <a:r>
              <a:rPr lang="en-US" spc="-5" dirty="0">
                <a:latin typeface="Times New Roman"/>
                <a:cs typeface="Times New Roman"/>
              </a:rPr>
              <a:t>product’s</a:t>
            </a:r>
            <a:r>
              <a:rPr lang="en-US" spc="-50" dirty="0">
                <a:latin typeface="Times New Roman"/>
                <a:cs typeface="Times New Roman"/>
              </a:rPr>
              <a:t> </a:t>
            </a:r>
            <a:r>
              <a:rPr lang="en-US" spc="-5" dirty="0">
                <a:latin typeface="Times New Roman"/>
                <a:cs typeface="Times New Roman"/>
              </a:rPr>
              <a:t>graphical</a:t>
            </a:r>
            <a:r>
              <a:rPr lang="en-US" spc="-60" dirty="0">
                <a:latin typeface="Times New Roman"/>
                <a:cs typeface="Times New Roman"/>
              </a:rPr>
              <a:t> </a:t>
            </a:r>
            <a:r>
              <a:rPr lang="en-US" spc="-5" dirty="0">
                <a:latin typeface="Times New Roman"/>
                <a:cs typeface="Times New Roman"/>
              </a:rPr>
              <a:t>user</a:t>
            </a:r>
            <a:r>
              <a:rPr lang="en-US" spc="-55" dirty="0">
                <a:latin typeface="Times New Roman"/>
                <a:cs typeface="Times New Roman"/>
              </a:rPr>
              <a:t> </a:t>
            </a:r>
            <a:r>
              <a:rPr lang="en-US" spc="-5" dirty="0">
                <a:latin typeface="Times New Roman"/>
                <a:cs typeface="Times New Roman"/>
              </a:rPr>
              <a:t>interface  (GUI). </a:t>
            </a:r>
            <a:r>
              <a:rPr lang="en-US" dirty="0">
                <a:latin typeface="Times New Roman"/>
                <a:cs typeface="Times New Roman"/>
              </a:rPr>
              <a:t>However, </a:t>
            </a:r>
            <a:r>
              <a:rPr lang="en-US" spc="-5" dirty="0">
                <a:latin typeface="Times New Roman"/>
                <a:cs typeface="Times New Roman"/>
              </a:rPr>
              <a:t>GUI-based testing is expensive </a:t>
            </a:r>
            <a:r>
              <a:rPr lang="en-US" dirty="0">
                <a:latin typeface="Times New Roman"/>
                <a:cs typeface="Times New Roman"/>
              </a:rPr>
              <a:t>to </a:t>
            </a:r>
            <a:r>
              <a:rPr lang="en-US" spc="-5" dirty="0">
                <a:latin typeface="Times New Roman"/>
                <a:cs typeface="Times New Roman"/>
              </a:rPr>
              <a:t>automate so it </a:t>
            </a:r>
            <a:r>
              <a:rPr lang="en-US" dirty="0">
                <a:latin typeface="Times New Roman"/>
                <a:cs typeface="Times New Roman"/>
              </a:rPr>
              <a:t>is </a:t>
            </a:r>
            <a:r>
              <a:rPr lang="en-US" spc="-5" dirty="0">
                <a:latin typeface="Times New Roman"/>
                <a:cs typeface="Times New Roman"/>
              </a:rPr>
              <a:t>best to  </a:t>
            </a:r>
            <a:r>
              <a:rPr lang="en-US" dirty="0">
                <a:latin typeface="Times New Roman"/>
                <a:cs typeface="Times New Roman"/>
              </a:rPr>
              <a:t>use an </a:t>
            </a:r>
            <a:r>
              <a:rPr lang="en-US" spc="-5" dirty="0">
                <a:latin typeface="Times New Roman"/>
                <a:cs typeface="Times New Roman"/>
              </a:rPr>
              <a:t>alternative feature testing</a:t>
            </a:r>
            <a:r>
              <a:rPr lang="en-US" spc="5" dirty="0">
                <a:latin typeface="Times New Roman"/>
                <a:cs typeface="Times New Roman"/>
              </a:rPr>
              <a:t> </a:t>
            </a:r>
            <a:r>
              <a:rPr lang="en-US" spc="-10" dirty="0">
                <a:latin typeface="Times New Roman"/>
                <a:cs typeface="Times New Roman"/>
              </a:rPr>
              <a:t>strategy.</a:t>
            </a:r>
            <a:endParaRPr lang="en-US" dirty="0">
              <a:latin typeface="Times New Roman"/>
              <a:cs typeface="Times New Roman"/>
            </a:endParaRPr>
          </a:p>
          <a:p>
            <a:pPr marL="469265" marR="8255" indent="-228600" algn="just">
              <a:lnSpc>
                <a:spcPct val="103299"/>
              </a:lnSpc>
              <a:spcBef>
                <a:spcPts val="100"/>
              </a:spcBef>
              <a:buFont typeface="Symbol"/>
              <a:buChar char=""/>
              <a:tabLst>
                <a:tab pos="514350" algn="l"/>
              </a:tabLst>
            </a:pPr>
            <a:r>
              <a:rPr lang="en-US" dirty="0"/>
              <a:t>	</a:t>
            </a:r>
            <a:r>
              <a:rPr lang="en-US" spc="-5" dirty="0">
                <a:latin typeface="Times New Roman"/>
                <a:cs typeface="Times New Roman"/>
              </a:rPr>
              <a:t>This involves designing your product so that its features can </a:t>
            </a:r>
            <a:r>
              <a:rPr lang="en-US" dirty="0">
                <a:latin typeface="Times New Roman"/>
                <a:cs typeface="Times New Roman"/>
              </a:rPr>
              <a:t>be </a:t>
            </a:r>
            <a:r>
              <a:rPr lang="en-US" spc="-5" dirty="0">
                <a:latin typeface="Times New Roman"/>
                <a:cs typeface="Times New Roman"/>
              </a:rPr>
              <a:t>directly  </a:t>
            </a:r>
            <a:r>
              <a:rPr lang="en-US" dirty="0">
                <a:latin typeface="Times New Roman"/>
                <a:cs typeface="Times New Roman"/>
              </a:rPr>
              <a:t>accessed </a:t>
            </a:r>
            <a:r>
              <a:rPr lang="en-US" spc="-5" dirty="0">
                <a:latin typeface="Times New Roman"/>
                <a:cs typeface="Times New Roman"/>
              </a:rPr>
              <a:t>through </a:t>
            </a:r>
            <a:r>
              <a:rPr lang="en-US" dirty="0">
                <a:latin typeface="Times New Roman"/>
                <a:cs typeface="Times New Roman"/>
              </a:rPr>
              <a:t>an </a:t>
            </a:r>
            <a:r>
              <a:rPr lang="en-US" spc="-5" dirty="0">
                <a:latin typeface="Times New Roman"/>
                <a:cs typeface="Times New Roman"/>
              </a:rPr>
              <a:t>API, not just </a:t>
            </a:r>
            <a:r>
              <a:rPr lang="en-US" dirty="0">
                <a:latin typeface="Times New Roman"/>
                <a:cs typeface="Times New Roman"/>
              </a:rPr>
              <a:t>from </a:t>
            </a:r>
            <a:r>
              <a:rPr lang="en-US" spc="-5" dirty="0">
                <a:latin typeface="Times New Roman"/>
                <a:cs typeface="Times New Roman"/>
              </a:rPr>
              <a:t>the user interface. The </a:t>
            </a:r>
            <a:r>
              <a:rPr lang="en-US" dirty="0">
                <a:latin typeface="Times New Roman"/>
                <a:cs typeface="Times New Roman"/>
              </a:rPr>
              <a:t>feature </a:t>
            </a:r>
            <a:r>
              <a:rPr lang="en-US" spc="-5" dirty="0">
                <a:latin typeface="Times New Roman"/>
                <a:cs typeface="Times New Roman"/>
              </a:rPr>
              <a:t>tests  </a:t>
            </a:r>
            <a:r>
              <a:rPr lang="en-US" dirty="0">
                <a:latin typeface="Times New Roman"/>
                <a:cs typeface="Times New Roman"/>
              </a:rPr>
              <a:t>can </a:t>
            </a:r>
            <a:r>
              <a:rPr lang="en-US" spc="-5" dirty="0">
                <a:latin typeface="Times New Roman"/>
                <a:cs typeface="Times New Roman"/>
              </a:rPr>
              <a:t>then access features directly through the API without the need for </a:t>
            </a:r>
            <a:r>
              <a:rPr lang="en-US" spc="-10" dirty="0">
                <a:latin typeface="Times New Roman"/>
                <a:cs typeface="Times New Roman"/>
              </a:rPr>
              <a:t>direct  </a:t>
            </a:r>
            <a:r>
              <a:rPr lang="en-US" spc="-5" dirty="0">
                <a:latin typeface="Times New Roman"/>
                <a:cs typeface="Times New Roman"/>
              </a:rPr>
              <a:t>user interaction through the system’s GUI (Figure</a:t>
            </a:r>
            <a:r>
              <a:rPr lang="en-US" spc="30" dirty="0">
                <a:latin typeface="Times New Roman"/>
                <a:cs typeface="Times New Roman"/>
              </a:rPr>
              <a:t> </a:t>
            </a:r>
            <a:r>
              <a:rPr lang="en-US" spc="-5" dirty="0">
                <a:latin typeface="Times New Roman"/>
                <a:cs typeface="Times New Roman"/>
              </a:rPr>
              <a:t>9.6).</a:t>
            </a:r>
            <a:endParaRPr lang="en-US" dirty="0">
              <a:latin typeface="Times New Roman"/>
              <a:cs typeface="Times New Roman"/>
            </a:endParaRPr>
          </a:p>
          <a:p>
            <a:pPr marL="12700" marR="5080" algn="just">
              <a:lnSpc>
                <a:spcPct val="102899"/>
              </a:lnSpc>
              <a:spcBef>
                <a:spcPts val="815"/>
              </a:spcBef>
            </a:pPr>
            <a:r>
              <a:rPr lang="en-US" spc="-5" dirty="0">
                <a:latin typeface="Times New Roman"/>
                <a:cs typeface="Times New Roman"/>
              </a:rPr>
              <a:t>Accessing</a:t>
            </a:r>
            <a:r>
              <a:rPr lang="en-US" spc="-25" dirty="0">
                <a:latin typeface="Times New Roman"/>
                <a:cs typeface="Times New Roman"/>
              </a:rPr>
              <a:t> </a:t>
            </a:r>
            <a:r>
              <a:rPr lang="en-US" spc="-5" dirty="0">
                <a:latin typeface="Times New Roman"/>
                <a:cs typeface="Times New Roman"/>
              </a:rPr>
              <a:t>features</a:t>
            </a:r>
            <a:r>
              <a:rPr lang="en-US" spc="-20" dirty="0">
                <a:latin typeface="Times New Roman"/>
                <a:cs typeface="Times New Roman"/>
              </a:rPr>
              <a:t> </a:t>
            </a:r>
            <a:r>
              <a:rPr lang="en-US" spc="-5" dirty="0">
                <a:latin typeface="Times New Roman"/>
                <a:cs typeface="Times New Roman"/>
              </a:rPr>
              <a:t>through</a:t>
            </a:r>
            <a:r>
              <a:rPr lang="en-US" spc="-20" dirty="0">
                <a:latin typeface="Times New Roman"/>
                <a:cs typeface="Times New Roman"/>
              </a:rPr>
              <a:t> </a:t>
            </a:r>
            <a:r>
              <a:rPr lang="en-US" dirty="0">
                <a:latin typeface="Times New Roman"/>
                <a:cs typeface="Times New Roman"/>
              </a:rPr>
              <a:t>an</a:t>
            </a:r>
            <a:r>
              <a:rPr lang="en-US" spc="-15" dirty="0">
                <a:latin typeface="Times New Roman"/>
                <a:cs typeface="Times New Roman"/>
              </a:rPr>
              <a:t> </a:t>
            </a:r>
            <a:r>
              <a:rPr lang="en-US" spc="-5" dirty="0">
                <a:latin typeface="Times New Roman"/>
                <a:cs typeface="Times New Roman"/>
              </a:rPr>
              <a:t>API</a:t>
            </a:r>
            <a:r>
              <a:rPr lang="en-US" spc="-35" dirty="0">
                <a:latin typeface="Times New Roman"/>
                <a:cs typeface="Times New Roman"/>
              </a:rPr>
              <a:t> </a:t>
            </a:r>
            <a:r>
              <a:rPr lang="en-US" dirty="0">
                <a:latin typeface="Times New Roman"/>
                <a:cs typeface="Times New Roman"/>
              </a:rPr>
              <a:t>has</a:t>
            </a:r>
            <a:r>
              <a:rPr lang="en-US" spc="-30" dirty="0">
                <a:latin typeface="Times New Roman"/>
                <a:cs typeface="Times New Roman"/>
              </a:rPr>
              <a:t> </a:t>
            </a:r>
            <a:r>
              <a:rPr lang="en-US" spc="-5" dirty="0">
                <a:latin typeface="Times New Roman"/>
                <a:cs typeface="Times New Roman"/>
              </a:rPr>
              <a:t>the additional</a:t>
            </a:r>
            <a:r>
              <a:rPr lang="en-US" spc="-30" dirty="0">
                <a:latin typeface="Times New Roman"/>
                <a:cs typeface="Times New Roman"/>
              </a:rPr>
              <a:t> </a:t>
            </a:r>
            <a:r>
              <a:rPr lang="en-US" spc="-5" dirty="0">
                <a:latin typeface="Times New Roman"/>
                <a:cs typeface="Times New Roman"/>
              </a:rPr>
              <a:t>benefit</a:t>
            </a:r>
            <a:r>
              <a:rPr lang="en-US" spc="-30" dirty="0">
                <a:latin typeface="Times New Roman"/>
                <a:cs typeface="Times New Roman"/>
              </a:rPr>
              <a:t> </a:t>
            </a:r>
            <a:r>
              <a:rPr lang="en-US" spc="-5" dirty="0">
                <a:latin typeface="Times New Roman"/>
                <a:cs typeface="Times New Roman"/>
              </a:rPr>
              <a:t>that</a:t>
            </a:r>
            <a:r>
              <a:rPr lang="en-US" spc="-30" dirty="0">
                <a:latin typeface="Times New Roman"/>
                <a:cs typeface="Times New Roman"/>
              </a:rPr>
              <a:t> </a:t>
            </a:r>
            <a:r>
              <a:rPr lang="en-US" dirty="0">
                <a:latin typeface="Times New Roman"/>
                <a:cs typeface="Times New Roman"/>
              </a:rPr>
              <a:t>it</a:t>
            </a:r>
            <a:r>
              <a:rPr lang="en-US" spc="-20" dirty="0">
                <a:latin typeface="Times New Roman"/>
                <a:cs typeface="Times New Roman"/>
              </a:rPr>
              <a:t> </a:t>
            </a:r>
            <a:r>
              <a:rPr lang="en-US" spc="-5" dirty="0">
                <a:latin typeface="Times New Roman"/>
                <a:cs typeface="Times New Roman"/>
              </a:rPr>
              <a:t>is</a:t>
            </a:r>
            <a:r>
              <a:rPr lang="en-US" spc="-20" dirty="0">
                <a:latin typeface="Times New Roman"/>
                <a:cs typeface="Times New Roman"/>
              </a:rPr>
              <a:t> </a:t>
            </a:r>
            <a:r>
              <a:rPr lang="en-US" spc="-5" dirty="0">
                <a:latin typeface="Times New Roman"/>
                <a:cs typeface="Times New Roman"/>
              </a:rPr>
              <a:t>possible</a:t>
            </a:r>
            <a:r>
              <a:rPr lang="en-US" spc="-25" dirty="0">
                <a:latin typeface="Times New Roman"/>
                <a:cs typeface="Times New Roman"/>
              </a:rPr>
              <a:t> </a:t>
            </a:r>
            <a:r>
              <a:rPr lang="en-US" spc="-5" dirty="0">
                <a:latin typeface="Times New Roman"/>
                <a:cs typeface="Times New Roman"/>
              </a:rPr>
              <a:t>to</a:t>
            </a:r>
            <a:r>
              <a:rPr lang="en-US" spc="-25" dirty="0">
                <a:latin typeface="Times New Roman"/>
                <a:cs typeface="Times New Roman"/>
              </a:rPr>
              <a:t> </a:t>
            </a:r>
            <a:r>
              <a:rPr lang="en-US" spc="10" dirty="0">
                <a:latin typeface="Times New Roman"/>
                <a:cs typeface="Times New Roman"/>
              </a:rPr>
              <a:t>re-  </a:t>
            </a:r>
            <a:r>
              <a:rPr lang="en-US" spc="-5" dirty="0">
                <a:latin typeface="Times New Roman"/>
                <a:cs typeface="Times New Roman"/>
              </a:rPr>
              <a:t>implement </a:t>
            </a:r>
            <a:r>
              <a:rPr lang="en-US" dirty="0">
                <a:latin typeface="Times New Roman"/>
                <a:cs typeface="Times New Roman"/>
              </a:rPr>
              <a:t>the </a:t>
            </a:r>
            <a:r>
              <a:rPr lang="en-US" spc="-5" dirty="0">
                <a:latin typeface="Times New Roman"/>
                <a:cs typeface="Times New Roman"/>
              </a:rPr>
              <a:t>GUI without changing the functional components </a:t>
            </a:r>
            <a:r>
              <a:rPr lang="en-US" dirty="0">
                <a:latin typeface="Times New Roman"/>
                <a:cs typeface="Times New Roman"/>
              </a:rPr>
              <a:t>of </a:t>
            </a:r>
            <a:r>
              <a:rPr lang="en-US" spc="-5" dirty="0">
                <a:latin typeface="Times New Roman"/>
                <a:cs typeface="Times New Roman"/>
              </a:rPr>
              <a:t>the</a:t>
            </a:r>
            <a:r>
              <a:rPr lang="en-US" spc="60" dirty="0">
                <a:latin typeface="Times New Roman"/>
                <a:cs typeface="Times New Roman"/>
              </a:rPr>
              <a:t> </a:t>
            </a:r>
            <a:r>
              <a:rPr lang="en-US" spc="-5" dirty="0">
                <a:latin typeface="Times New Roman"/>
                <a:cs typeface="Times New Roman"/>
              </a:rPr>
              <a:t>software.</a:t>
            </a:r>
            <a:endParaRPr lang="en-US" dirty="0">
              <a:latin typeface="Times New Roman"/>
              <a:cs typeface="Times New Roman"/>
            </a:endParaRPr>
          </a:p>
          <a:p>
            <a:pPr marL="12700" marR="7620" algn="just">
              <a:lnSpc>
                <a:spcPct val="103699"/>
              </a:lnSpc>
              <a:spcBef>
                <a:spcPts val="800"/>
              </a:spcBef>
            </a:pPr>
            <a:r>
              <a:rPr lang="en-US" dirty="0">
                <a:latin typeface="Times New Roman"/>
                <a:cs typeface="Times New Roman"/>
              </a:rPr>
              <a:t>For</a:t>
            </a:r>
            <a:r>
              <a:rPr lang="en-US" spc="-75" dirty="0">
                <a:latin typeface="Times New Roman"/>
                <a:cs typeface="Times New Roman"/>
              </a:rPr>
              <a:t> </a:t>
            </a:r>
            <a:r>
              <a:rPr lang="en-US" spc="-5" dirty="0">
                <a:latin typeface="Times New Roman"/>
                <a:cs typeface="Times New Roman"/>
              </a:rPr>
              <a:t>example,</a:t>
            </a:r>
            <a:r>
              <a:rPr lang="en-US" spc="-75" dirty="0">
                <a:latin typeface="Times New Roman"/>
                <a:cs typeface="Times New Roman"/>
              </a:rPr>
              <a:t> </a:t>
            </a:r>
            <a:r>
              <a:rPr lang="en-US" dirty="0">
                <a:latin typeface="Times New Roman"/>
                <a:cs typeface="Times New Roman"/>
              </a:rPr>
              <a:t>a</a:t>
            </a:r>
            <a:r>
              <a:rPr lang="en-US" spc="-70" dirty="0">
                <a:latin typeface="Times New Roman"/>
                <a:cs typeface="Times New Roman"/>
              </a:rPr>
              <a:t> </a:t>
            </a:r>
            <a:r>
              <a:rPr lang="en-US" spc="-5" dirty="0">
                <a:latin typeface="Times New Roman"/>
                <a:cs typeface="Times New Roman"/>
              </a:rPr>
              <a:t>series</a:t>
            </a:r>
            <a:r>
              <a:rPr lang="en-US" spc="-65" dirty="0">
                <a:latin typeface="Times New Roman"/>
                <a:cs typeface="Times New Roman"/>
              </a:rPr>
              <a:t> </a:t>
            </a:r>
            <a:r>
              <a:rPr lang="en-US" dirty="0">
                <a:latin typeface="Times New Roman"/>
                <a:cs typeface="Times New Roman"/>
              </a:rPr>
              <a:t>of</a:t>
            </a:r>
            <a:r>
              <a:rPr lang="en-US" spc="-75" dirty="0">
                <a:latin typeface="Times New Roman"/>
                <a:cs typeface="Times New Roman"/>
              </a:rPr>
              <a:t> </a:t>
            </a:r>
            <a:r>
              <a:rPr lang="en-US" spc="-5" dirty="0">
                <a:latin typeface="Times New Roman"/>
                <a:cs typeface="Times New Roman"/>
              </a:rPr>
              <a:t>API</a:t>
            </a:r>
            <a:r>
              <a:rPr lang="en-US" spc="-70" dirty="0">
                <a:latin typeface="Times New Roman"/>
                <a:cs typeface="Times New Roman"/>
              </a:rPr>
              <a:t> </a:t>
            </a:r>
            <a:r>
              <a:rPr lang="en-US" dirty="0">
                <a:latin typeface="Times New Roman"/>
                <a:cs typeface="Times New Roman"/>
              </a:rPr>
              <a:t>calls</a:t>
            </a:r>
            <a:r>
              <a:rPr lang="en-US" spc="-65" dirty="0">
                <a:latin typeface="Times New Roman"/>
                <a:cs typeface="Times New Roman"/>
              </a:rPr>
              <a:t> </a:t>
            </a:r>
            <a:r>
              <a:rPr lang="en-US" spc="-5" dirty="0">
                <a:latin typeface="Times New Roman"/>
                <a:cs typeface="Times New Roman"/>
              </a:rPr>
              <a:t>may</a:t>
            </a:r>
            <a:r>
              <a:rPr lang="en-US" spc="-75" dirty="0">
                <a:latin typeface="Times New Roman"/>
                <a:cs typeface="Times New Roman"/>
              </a:rPr>
              <a:t> </a:t>
            </a:r>
            <a:r>
              <a:rPr lang="en-US" dirty="0">
                <a:latin typeface="Times New Roman"/>
                <a:cs typeface="Times New Roman"/>
              </a:rPr>
              <a:t>be</a:t>
            </a:r>
            <a:r>
              <a:rPr lang="en-US" spc="-75" dirty="0">
                <a:latin typeface="Times New Roman"/>
                <a:cs typeface="Times New Roman"/>
              </a:rPr>
              <a:t> </a:t>
            </a:r>
            <a:r>
              <a:rPr lang="en-US" spc="-5" dirty="0">
                <a:latin typeface="Times New Roman"/>
                <a:cs typeface="Times New Roman"/>
              </a:rPr>
              <a:t>required</a:t>
            </a:r>
            <a:r>
              <a:rPr lang="en-US" spc="-65" dirty="0">
                <a:latin typeface="Times New Roman"/>
                <a:cs typeface="Times New Roman"/>
              </a:rPr>
              <a:t> </a:t>
            </a:r>
            <a:r>
              <a:rPr lang="en-US" spc="-5" dirty="0">
                <a:latin typeface="Times New Roman"/>
                <a:cs typeface="Times New Roman"/>
              </a:rPr>
              <a:t>to</a:t>
            </a:r>
            <a:r>
              <a:rPr lang="en-US" spc="-65" dirty="0">
                <a:latin typeface="Times New Roman"/>
                <a:cs typeface="Times New Roman"/>
              </a:rPr>
              <a:t> </a:t>
            </a:r>
            <a:r>
              <a:rPr lang="en-US" spc="-5" dirty="0">
                <a:latin typeface="Times New Roman"/>
                <a:cs typeface="Times New Roman"/>
              </a:rPr>
              <a:t>implement</a:t>
            </a:r>
            <a:r>
              <a:rPr lang="en-US" spc="-65" dirty="0">
                <a:latin typeface="Times New Roman"/>
                <a:cs typeface="Times New Roman"/>
              </a:rPr>
              <a:t> </a:t>
            </a:r>
            <a:r>
              <a:rPr lang="en-US" dirty="0">
                <a:latin typeface="Times New Roman"/>
                <a:cs typeface="Times New Roman"/>
              </a:rPr>
              <a:t>a</a:t>
            </a:r>
            <a:r>
              <a:rPr lang="en-US" spc="-75" dirty="0">
                <a:latin typeface="Times New Roman"/>
                <a:cs typeface="Times New Roman"/>
              </a:rPr>
              <a:t> </a:t>
            </a:r>
            <a:r>
              <a:rPr lang="en-US" dirty="0">
                <a:latin typeface="Times New Roman"/>
                <a:cs typeface="Times New Roman"/>
              </a:rPr>
              <a:t>feature</a:t>
            </a:r>
            <a:r>
              <a:rPr lang="en-US" spc="-30" dirty="0">
                <a:latin typeface="Times New Roman"/>
                <a:cs typeface="Times New Roman"/>
              </a:rPr>
              <a:t> </a:t>
            </a:r>
            <a:r>
              <a:rPr lang="en-US" spc="-5" dirty="0">
                <a:latin typeface="Times New Roman"/>
                <a:cs typeface="Times New Roman"/>
              </a:rPr>
              <a:t>that</a:t>
            </a:r>
            <a:r>
              <a:rPr lang="en-US" spc="-65" dirty="0">
                <a:latin typeface="Times New Roman"/>
                <a:cs typeface="Times New Roman"/>
              </a:rPr>
              <a:t> </a:t>
            </a:r>
            <a:r>
              <a:rPr lang="en-US" spc="-5" dirty="0">
                <a:latin typeface="Times New Roman"/>
                <a:cs typeface="Times New Roman"/>
              </a:rPr>
              <a:t>allows  </a:t>
            </a:r>
            <a:r>
              <a:rPr lang="en-US" dirty="0">
                <a:latin typeface="Times New Roman"/>
                <a:cs typeface="Times New Roman"/>
              </a:rPr>
              <a:t>a user </a:t>
            </a:r>
            <a:r>
              <a:rPr lang="en-US" spc="-5" dirty="0">
                <a:latin typeface="Times New Roman"/>
                <a:cs typeface="Times New Roman"/>
              </a:rPr>
              <a:t>to share </a:t>
            </a:r>
            <a:r>
              <a:rPr lang="en-US" dirty="0">
                <a:latin typeface="Times New Roman"/>
                <a:cs typeface="Times New Roman"/>
              </a:rPr>
              <a:t>a </a:t>
            </a:r>
            <a:r>
              <a:rPr lang="en-US" spc="-5" dirty="0">
                <a:latin typeface="Times New Roman"/>
                <a:cs typeface="Times New Roman"/>
              </a:rPr>
              <a:t>document with another user </a:t>
            </a:r>
            <a:r>
              <a:rPr lang="en-US" dirty="0">
                <a:latin typeface="Times New Roman"/>
                <a:cs typeface="Times New Roman"/>
              </a:rPr>
              <a:t>by </a:t>
            </a:r>
            <a:r>
              <a:rPr lang="en-US" spc="-5" dirty="0">
                <a:latin typeface="Times New Roman"/>
                <a:cs typeface="Times New Roman"/>
              </a:rPr>
              <a:t>specifying their email</a:t>
            </a:r>
            <a:r>
              <a:rPr lang="en-US" spc="65" dirty="0">
                <a:latin typeface="Times New Roman"/>
                <a:cs typeface="Times New Roman"/>
              </a:rPr>
              <a:t> </a:t>
            </a:r>
            <a:r>
              <a:rPr lang="en-US" spc="-5" dirty="0">
                <a:latin typeface="Times New Roman"/>
                <a:cs typeface="Times New Roman"/>
              </a:rPr>
              <a:t>address.</a:t>
            </a:r>
            <a:endParaRPr lang="en-US" dirty="0">
              <a:latin typeface="Times New Roman"/>
              <a:cs typeface="Times New Roman"/>
            </a:endParaRPr>
          </a:p>
          <a:p>
            <a:pPr marL="12700" marR="6350" algn="just">
              <a:lnSpc>
                <a:spcPct val="103299"/>
              </a:lnSpc>
              <a:spcBef>
                <a:spcPts val="800"/>
              </a:spcBef>
            </a:pPr>
            <a:r>
              <a:rPr lang="en-US" dirty="0">
                <a:latin typeface="Times New Roman"/>
                <a:cs typeface="Times New Roman"/>
              </a:rPr>
              <a:t>These </a:t>
            </a:r>
            <a:r>
              <a:rPr lang="en-US" spc="-5" dirty="0">
                <a:latin typeface="Times New Roman"/>
                <a:cs typeface="Times New Roman"/>
              </a:rPr>
              <a:t>calls collect the </a:t>
            </a:r>
            <a:r>
              <a:rPr lang="en-US" dirty="0">
                <a:latin typeface="Times New Roman"/>
                <a:cs typeface="Times New Roman"/>
              </a:rPr>
              <a:t>email </a:t>
            </a:r>
            <a:r>
              <a:rPr lang="en-US" spc="-5" dirty="0">
                <a:latin typeface="Times New Roman"/>
                <a:cs typeface="Times New Roman"/>
              </a:rPr>
              <a:t>address and the document identification information,  check that the access permissions on the document allow sharing, check that the  specified</a:t>
            </a:r>
            <a:r>
              <a:rPr lang="en-US" spc="-85" dirty="0">
                <a:latin typeface="Times New Roman"/>
                <a:cs typeface="Times New Roman"/>
              </a:rPr>
              <a:t> </a:t>
            </a:r>
            <a:r>
              <a:rPr lang="en-US" spc="-5" dirty="0">
                <a:latin typeface="Times New Roman"/>
                <a:cs typeface="Times New Roman"/>
              </a:rPr>
              <a:t>email</a:t>
            </a:r>
            <a:r>
              <a:rPr lang="en-US" spc="-80" dirty="0">
                <a:latin typeface="Times New Roman"/>
                <a:cs typeface="Times New Roman"/>
              </a:rPr>
              <a:t> </a:t>
            </a:r>
            <a:r>
              <a:rPr lang="en-US" spc="-5" dirty="0">
                <a:latin typeface="Times New Roman"/>
                <a:cs typeface="Times New Roman"/>
              </a:rPr>
              <a:t>address</a:t>
            </a:r>
            <a:r>
              <a:rPr lang="en-US" spc="-80" dirty="0">
                <a:latin typeface="Times New Roman"/>
                <a:cs typeface="Times New Roman"/>
              </a:rPr>
              <a:t> </a:t>
            </a:r>
            <a:r>
              <a:rPr lang="en-US" spc="-5" dirty="0">
                <a:latin typeface="Times New Roman"/>
                <a:cs typeface="Times New Roman"/>
              </a:rPr>
              <a:t>is</a:t>
            </a:r>
            <a:r>
              <a:rPr lang="en-US" spc="-80" dirty="0">
                <a:latin typeface="Times New Roman"/>
                <a:cs typeface="Times New Roman"/>
              </a:rPr>
              <a:t> </a:t>
            </a:r>
            <a:r>
              <a:rPr lang="en-US" spc="-5" dirty="0">
                <a:latin typeface="Times New Roman"/>
                <a:cs typeface="Times New Roman"/>
              </a:rPr>
              <a:t>valid</a:t>
            </a:r>
            <a:r>
              <a:rPr lang="en-US" spc="-80" dirty="0">
                <a:latin typeface="Times New Roman"/>
                <a:cs typeface="Times New Roman"/>
              </a:rPr>
              <a:t> </a:t>
            </a:r>
            <a:r>
              <a:rPr lang="en-US" spc="-5" dirty="0">
                <a:latin typeface="Times New Roman"/>
                <a:cs typeface="Times New Roman"/>
              </a:rPr>
              <a:t>and</a:t>
            </a:r>
            <a:r>
              <a:rPr lang="en-US" spc="-90" dirty="0">
                <a:latin typeface="Times New Roman"/>
                <a:cs typeface="Times New Roman"/>
              </a:rPr>
              <a:t> </a:t>
            </a:r>
            <a:r>
              <a:rPr lang="en-US" dirty="0">
                <a:latin typeface="Times New Roman"/>
                <a:cs typeface="Times New Roman"/>
              </a:rPr>
              <a:t>is</a:t>
            </a:r>
            <a:r>
              <a:rPr lang="en-US" spc="-80" dirty="0">
                <a:latin typeface="Times New Roman"/>
                <a:cs typeface="Times New Roman"/>
              </a:rPr>
              <a:t> </a:t>
            </a:r>
            <a:r>
              <a:rPr lang="en-US" dirty="0">
                <a:latin typeface="Times New Roman"/>
                <a:cs typeface="Times New Roman"/>
              </a:rPr>
              <a:t>a</a:t>
            </a:r>
            <a:r>
              <a:rPr lang="en-US" spc="-85" dirty="0">
                <a:latin typeface="Times New Roman"/>
                <a:cs typeface="Times New Roman"/>
              </a:rPr>
              <a:t> </a:t>
            </a:r>
            <a:r>
              <a:rPr lang="en-US" spc="-5" dirty="0">
                <a:latin typeface="Times New Roman"/>
                <a:cs typeface="Times New Roman"/>
              </a:rPr>
              <a:t>registered</a:t>
            </a:r>
            <a:r>
              <a:rPr lang="en-US" spc="-45" dirty="0">
                <a:latin typeface="Times New Roman"/>
                <a:cs typeface="Times New Roman"/>
              </a:rPr>
              <a:t> </a:t>
            </a:r>
            <a:r>
              <a:rPr lang="en-US" spc="-5" dirty="0">
                <a:latin typeface="Times New Roman"/>
                <a:cs typeface="Times New Roman"/>
              </a:rPr>
              <a:t>system</a:t>
            </a:r>
            <a:r>
              <a:rPr lang="en-US" spc="-100" dirty="0">
                <a:latin typeface="Times New Roman"/>
                <a:cs typeface="Times New Roman"/>
              </a:rPr>
              <a:t> </a:t>
            </a:r>
            <a:r>
              <a:rPr lang="en-US" dirty="0">
                <a:latin typeface="Times New Roman"/>
                <a:cs typeface="Times New Roman"/>
              </a:rPr>
              <a:t>user,</a:t>
            </a:r>
            <a:r>
              <a:rPr lang="en-US" spc="-85" dirty="0">
                <a:latin typeface="Times New Roman"/>
                <a:cs typeface="Times New Roman"/>
              </a:rPr>
              <a:t> </a:t>
            </a:r>
            <a:r>
              <a:rPr lang="en-US" spc="-5" dirty="0">
                <a:latin typeface="Times New Roman"/>
                <a:cs typeface="Times New Roman"/>
              </a:rPr>
              <a:t>and</a:t>
            </a:r>
            <a:r>
              <a:rPr lang="en-US" spc="-80" dirty="0">
                <a:latin typeface="Times New Roman"/>
                <a:cs typeface="Times New Roman"/>
              </a:rPr>
              <a:t> </a:t>
            </a:r>
            <a:r>
              <a:rPr lang="en-US" spc="-5" dirty="0">
                <a:latin typeface="Times New Roman"/>
                <a:cs typeface="Times New Roman"/>
              </a:rPr>
              <a:t>add</a:t>
            </a:r>
            <a:r>
              <a:rPr lang="en-US" spc="-80" dirty="0">
                <a:latin typeface="Times New Roman"/>
                <a:cs typeface="Times New Roman"/>
              </a:rPr>
              <a:t> </a:t>
            </a:r>
            <a:r>
              <a:rPr lang="en-US" spc="-5" dirty="0">
                <a:latin typeface="Times New Roman"/>
                <a:cs typeface="Times New Roman"/>
              </a:rPr>
              <a:t>the</a:t>
            </a:r>
            <a:r>
              <a:rPr lang="en-US" spc="-85" dirty="0">
                <a:latin typeface="Times New Roman"/>
                <a:cs typeface="Times New Roman"/>
              </a:rPr>
              <a:t> </a:t>
            </a:r>
            <a:r>
              <a:rPr lang="en-US" spc="-5" dirty="0">
                <a:latin typeface="Times New Roman"/>
                <a:cs typeface="Times New Roman"/>
              </a:rPr>
              <a:t>document  </a:t>
            </a:r>
            <a:r>
              <a:rPr lang="en-US" dirty="0">
                <a:latin typeface="Times New Roman"/>
                <a:cs typeface="Times New Roman"/>
              </a:rPr>
              <a:t>to </a:t>
            </a:r>
            <a:r>
              <a:rPr lang="en-US" spc="-5" dirty="0">
                <a:latin typeface="Times New Roman"/>
                <a:cs typeface="Times New Roman"/>
              </a:rPr>
              <a:t>the sharing user’s</a:t>
            </a:r>
            <a:r>
              <a:rPr lang="en-US" spc="-20" dirty="0">
                <a:latin typeface="Times New Roman"/>
                <a:cs typeface="Times New Roman"/>
              </a:rPr>
              <a:t> </a:t>
            </a:r>
            <a:r>
              <a:rPr lang="en-US" spc="-5" dirty="0">
                <a:latin typeface="Times New Roman"/>
                <a:cs typeface="Times New Roman"/>
              </a:rPr>
              <a:t>workspace</a:t>
            </a:r>
            <a:endParaRPr lang="en-US" dirty="0">
              <a:latin typeface="Times New Roman"/>
              <a:cs typeface="Times New Roman"/>
            </a:endParaRPr>
          </a:p>
          <a:p>
            <a:endParaRPr lang="en-US" dirty="0"/>
          </a:p>
        </p:txBody>
      </p:sp>
    </p:spTree>
    <p:extLst>
      <p:ext uri="{BB962C8B-B14F-4D97-AF65-F5344CB8AC3E}">
        <p14:creationId xmlns:p14="http://schemas.microsoft.com/office/powerpoint/2010/main" val="118390951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D2157-A56F-4480-BACE-3A9B17567EBA}"/>
              </a:ext>
            </a:extLst>
          </p:cNvPr>
          <p:cNvSpPr>
            <a:spLocks noGrp="1"/>
          </p:cNvSpPr>
          <p:nvPr>
            <p:ph type="ctrTitle"/>
          </p:nvPr>
        </p:nvSpPr>
        <p:spPr>
          <a:xfrm>
            <a:off x="582930" y="3118104"/>
            <a:ext cx="6606540" cy="338554"/>
          </a:xfrm>
        </p:spPr>
        <p:txBody>
          <a:bodyPr/>
          <a:lstStyle/>
          <a:p>
            <a:r>
              <a:rPr lang="en-US" dirty="0"/>
              <a:t>Implementation and Testing (9 hours)</a:t>
            </a:r>
            <a:endParaRPr lang="en-IN" dirty="0"/>
          </a:p>
        </p:txBody>
      </p:sp>
      <p:sp>
        <p:nvSpPr>
          <p:cNvPr id="3" name="Subtitle 2">
            <a:extLst>
              <a:ext uri="{FF2B5EF4-FFF2-40B4-BE49-F238E27FC236}">
                <a16:creationId xmlns="" xmlns:a16="http://schemas.microsoft.com/office/drawing/2014/main" id="{F7744B9D-429B-4BAF-B786-D184ED28E8E6}"/>
              </a:ext>
            </a:extLst>
          </p:cNvPr>
          <p:cNvSpPr>
            <a:spLocks noGrp="1"/>
          </p:cNvSpPr>
          <p:nvPr>
            <p:ph type="subTitle" idx="4294967295"/>
          </p:nvPr>
        </p:nvSpPr>
        <p:spPr>
          <a:xfrm>
            <a:off x="971550" y="5282989"/>
            <a:ext cx="5829300" cy="2428451"/>
          </a:xfrm>
          <a:prstGeom prst="rect">
            <a:avLst/>
          </a:prstGeom>
        </p:spPr>
        <p:txBody>
          <a:bodyPr/>
          <a:lstStyle/>
          <a:p>
            <a:r>
              <a:rPr lang="en-US" dirty="0"/>
              <a:t>Module III</a:t>
            </a:r>
            <a:endParaRPr lang="en-IN" dirty="0"/>
          </a:p>
        </p:txBody>
      </p:sp>
    </p:spTree>
    <p:extLst>
      <p:ext uri="{BB962C8B-B14F-4D97-AF65-F5344CB8AC3E}">
        <p14:creationId xmlns:p14="http://schemas.microsoft.com/office/powerpoint/2010/main" val="372143982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1A2B64-F594-4EFD-93F2-06E93ED4EDA3}"/>
              </a:ext>
            </a:extLst>
          </p:cNvPr>
          <p:cNvSpPr>
            <a:spLocks noGrp="1"/>
          </p:cNvSpPr>
          <p:nvPr>
            <p:ph type="title"/>
          </p:nvPr>
        </p:nvSpPr>
        <p:spPr>
          <a:xfrm>
            <a:off x="902004" y="882141"/>
            <a:ext cx="5968390" cy="338554"/>
          </a:xfrm>
        </p:spPr>
        <p:txBody>
          <a:bodyPr/>
          <a:lstStyle/>
          <a:p>
            <a:r>
              <a:rPr lang="en-US" dirty="0"/>
              <a:t>Object-oriented design using the UML</a:t>
            </a:r>
            <a:endParaRPr lang="en-IN" dirty="0"/>
          </a:p>
        </p:txBody>
      </p:sp>
      <p:sp>
        <p:nvSpPr>
          <p:cNvPr id="3" name="Content Placeholder 2">
            <a:extLst>
              <a:ext uri="{FF2B5EF4-FFF2-40B4-BE49-F238E27FC236}">
                <a16:creationId xmlns="" xmlns:a16="http://schemas.microsoft.com/office/drawing/2014/main" id="{F172B47F-24C5-4D5A-9CE0-28262C946C82}"/>
              </a:ext>
            </a:extLst>
          </p:cNvPr>
          <p:cNvSpPr>
            <a:spLocks noGrp="1"/>
          </p:cNvSpPr>
          <p:nvPr>
            <p:ph idx="1"/>
          </p:nvPr>
        </p:nvSpPr>
        <p:spPr>
          <a:xfrm>
            <a:off x="902004" y="4709286"/>
            <a:ext cx="5968390" cy="3046988"/>
          </a:xfrm>
        </p:spPr>
        <p:txBody>
          <a:bodyPr/>
          <a:lstStyle/>
          <a:p>
            <a:r>
              <a:rPr lang="en-US" dirty="0"/>
              <a:t>Software design and implementation is the stage in the software engineering process at which an executable software system is developed.</a:t>
            </a:r>
          </a:p>
          <a:p>
            <a:r>
              <a:rPr lang="en-US" dirty="0"/>
              <a:t>Software design is a creative activity in which you identify software components and their relationships, based on a customer’s requirements. </a:t>
            </a:r>
          </a:p>
          <a:p>
            <a:r>
              <a:rPr lang="en-US" dirty="0"/>
              <a:t>Implementation is the process of realizing the design as a program.</a:t>
            </a:r>
          </a:p>
          <a:p>
            <a:r>
              <a:rPr lang="en-US" dirty="0"/>
              <a:t>Design and implementation are closely linked, and you should normally take implementation issues into account when developing a design. </a:t>
            </a:r>
            <a:endParaRPr lang="en-IN" dirty="0"/>
          </a:p>
        </p:txBody>
      </p:sp>
    </p:spTree>
    <p:extLst>
      <p:ext uri="{BB962C8B-B14F-4D97-AF65-F5344CB8AC3E}">
        <p14:creationId xmlns:p14="http://schemas.microsoft.com/office/powerpoint/2010/main" val="39821007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C4FA4B2-CAA5-4276-AB87-74020D5BFC55}"/>
              </a:ext>
            </a:extLst>
          </p:cNvPr>
          <p:cNvSpPr>
            <a:spLocks noGrp="1"/>
          </p:cNvSpPr>
          <p:nvPr>
            <p:ph idx="1"/>
          </p:nvPr>
        </p:nvSpPr>
        <p:spPr>
          <a:xfrm>
            <a:off x="902004" y="4709286"/>
            <a:ext cx="5968390" cy="1661993"/>
          </a:xfrm>
        </p:spPr>
        <p:txBody>
          <a:bodyPr/>
          <a:lstStyle/>
          <a:p>
            <a:r>
              <a:rPr lang="en-US" dirty="0"/>
              <a:t>1. To show how system modeling and architectural are put into practice in developing an object-oriented software design. </a:t>
            </a:r>
          </a:p>
          <a:p>
            <a:r>
              <a:rPr lang="en-US" dirty="0"/>
              <a:t>2. To introduce important implementation issues that are not usually covered in programming books. </a:t>
            </a:r>
          </a:p>
          <a:p>
            <a:pPr marL="0" indent="0">
              <a:buNone/>
            </a:pPr>
            <a:r>
              <a:rPr lang="en-US" dirty="0"/>
              <a:t>These include software reuse, configuration management and open-source development.</a:t>
            </a:r>
            <a:endParaRPr lang="en-IN" dirty="0"/>
          </a:p>
        </p:txBody>
      </p:sp>
      <p:sp>
        <p:nvSpPr>
          <p:cNvPr id="7" name="TextBox 6">
            <a:extLst>
              <a:ext uri="{FF2B5EF4-FFF2-40B4-BE49-F238E27FC236}">
                <a16:creationId xmlns="" xmlns:a16="http://schemas.microsoft.com/office/drawing/2014/main" id="{7EB37772-5BEE-4E69-BB99-CC3522ADFA0F}"/>
              </a:ext>
            </a:extLst>
          </p:cNvPr>
          <p:cNvSpPr txBox="1"/>
          <p:nvPr/>
        </p:nvSpPr>
        <p:spPr>
          <a:xfrm>
            <a:off x="475288" y="1297132"/>
            <a:ext cx="3884681" cy="584775"/>
          </a:xfrm>
          <a:prstGeom prst="rect">
            <a:avLst/>
          </a:prstGeom>
          <a:noFill/>
        </p:spPr>
        <p:txBody>
          <a:bodyPr wrap="square">
            <a:spAutoFit/>
          </a:bodyPr>
          <a:lstStyle/>
          <a:p>
            <a:r>
              <a:rPr lang="en-IN" sz="3200" dirty="0"/>
              <a:t>Two aims:</a:t>
            </a:r>
          </a:p>
        </p:txBody>
      </p:sp>
    </p:spTree>
    <p:extLst>
      <p:ext uri="{BB962C8B-B14F-4D97-AF65-F5344CB8AC3E}">
        <p14:creationId xmlns:p14="http://schemas.microsoft.com/office/powerpoint/2010/main" val="27228703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C031CB-9AC7-4BE3-8CBF-81C59DB92A04}"/>
              </a:ext>
            </a:extLst>
          </p:cNvPr>
          <p:cNvSpPr>
            <a:spLocks noGrp="1"/>
          </p:cNvSpPr>
          <p:nvPr>
            <p:ph type="title"/>
          </p:nvPr>
        </p:nvSpPr>
        <p:spPr>
          <a:xfrm>
            <a:off x="534353" y="288126"/>
            <a:ext cx="6703695" cy="338554"/>
          </a:xfrm>
        </p:spPr>
        <p:txBody>
          <a:bodyPr/>
          <a:lstStyle/>
          <a:p>
            <a:r>
              <a:rPr lang="en-US" u="sng" dirty="0"/>
              <a:t>Object-oriented design using the UML</a:t>
            </a:r>
            <a:endParaRPr lang="en-IN" u="sng" dirty="0"/>
          </a:p>
        </p:txBody>
      </p:sp>
      <p:sp>
        <p:nvSpPr>
          <p:cNvPr id="3" name="Content Placeholder 2">
            <a:extLst>
              <a:ext uri="{FF2B5EF4-FFF2-40B4-BE49-F238E27FC236}">
                <a16:creationId xmlns="" xmlns:a16="http://schemas.microsoft.com/office/drawing/2014/main" id="{4C4E0F56-2681-40F6-B53F-B48C62A7768B}"/>
              </a:ext>
            </a:extLst>
          </p:cNvPr>
          <p:cNvSpPr>
            <a:spLocks noGrp="1"/>
          </p:cNvSpPr>
          <p:nvPr>
            <p:ph idx="1"/>
          </p:nvPr>
        </p:nvSpPr>
        <p:spPr>
          <a:xfrm>
            <a:off x="902004" y="4709286"/>
            <a:ext cx="5968390" cy="1938992"/>
          </a:xfrm>
        </p:spPr>
        <p:txBody>
          <a:bodyPr/>
          <a:lstStyle/>
          <a:p>
            <a:r>
              <a:rPr lang="en-US" dirty="0"/>
              <a:t>An object-oriented system is made up of interacting objects that maintain their own local state and provide operations on that state</a:t>
            </a:r>
          </a:p>
          <a:p>
            <a:r>
              <a:rPr lang="en-US" dirty="0"/>
              <a:t>Object-oriented design processes involve designing object classes and the relationships between these classes.</a:t>
            </a:r>
          </a:p>
          <a:p>
            <a:r>
              <a:rPr lang="en-US" dirty="0"/>
              <a:t> Objects include both </a:t>
            </a:r>
            <a:r>
              <a:rPr lang="en-US" b="1" dirty="0"/>
              <a:t>data and operations </a:t>
            </a:r>
            <a:r>
              <a:rPr lang="en-US" dirty="0"/>
              <a:t>to manipulate that data.</a:t>
            </a:r>
            <a:endParaRPr lang="en-IN" dirty="0"/>
          </a:p>
        </p:txBody>
      </p:sp>
    </p:spTree>
    <p:extLst>
      <p:ext uri="{BB962C8B-B14F-4D97-AF65-F5344CB8AC3E}">
        <p14:creationId xmlns:p14="http://schemas.microsoft.com/office/powerpoint/2010/main" val="358647850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A5F0C4-C7ED-4900-9765-0FA1CDAA3E7F}"/>
              </a:ext>
            </a:extLst>
          </p:cNvPr>
          <p:cNvSpPr>
            <a:spLocks noGrp="1"/>
          </p:cNvSpPr>
          <p:nvPr>
            <p:ph type="title"/>
          </p:nvPr>
        </p:nvSpPr>
        <p:spPr>
          <a:xfrm>
            <a:off x="902004" y="882141"/>
            <a:ext cx="5968390" cy="338554"/>
          </a:xfrm>
        </p:spPr>
        <p:txBody>
          <a:bodyPr/>
          <a:lstStyle/>
          <a:p>
            <a:r>
              <a:rPr lang="en-IN" u="sng" dirty="0"/>
              <a:t>System context and interactions</a:t>
            </a:r>
          </a:p>
        </p:txBody>
      </p:sp>
      <p:sp>
        <p:nvSpPr>
          <p:cNvPr id="3" name="Content Placeholder 2">
            <a:extLst>
              <a:ext uri="{FF2B5EF4-FFF2-40B4-BE49-F238E27FC236}">
                <a16:creationId xmlns="" xmlns:a16="http://schemas.microsoft.com/office/drawing/2014/main" id="{C4523B66-118F-4B71-BA02-CA8C6A4928E1}"/>
              </a:ext>
            </a:extLst>
          </p:cNvPr>
          <p:cNvSpPr>
            <a:spLocks noGrp="1"/>
          </p:cNvSpPr>
          <p:nvPr>
            <p:ph idx="1"/>
          </p:nvPr>
        </p:nvSpPr>
        <p:spPr>
          <a:xfrm>
            <a:off x="902004" y="4709286"/>
            <a:ext cx="5968390" cy="2215991"/>
          </a:xfrm>
        </p:spPr>
        <p:txBody>
          <a:bodyPr/>
          <a:lstStyle/>
          <a:p>
            <a:r>
              <a:rPr lang="en-US" dirty="0"/>
              <a:t>System context models and interaction models present complementary views of the relationships between a system and its environment:</a:t>
            </a:r>
          </a:p>
          <a:p>
            <a:r>
              <a:rPr lang="en-US" dirty="0"/>
              <a:t>A system context model is a structural model that demonstrates the other systems in the environment of the system being developed.</a:t>
            </a:r>
          </a:p>
          <a:p>
            <a:r>
              <a:rPr lang="en-US" dirty="0"/>
              <a:t>An interaction model is a dynamic model that shows how the system interacts with its environment as it is used.</a:t>
            </a:r>
            <a:endParaRPr lang="en-IN" dirty="0"/>
          </a:p>
        </p:txBody>
      </p:sp>
    </p:spTree>
    <p:extLst>
      <p:ext uri="{BB962C8B-B14F-4D97-AF65-F5344CB8AC3E}">
        <p14:creationId xmlns:p14="http://schemas.microsoft.com/office/powerpoint/2010/main" val="158728193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55A386-2D05-428B-9A10-BBE2F79BF6FA}"/>
              </a:ext>
            </a:extLst>
          </p:cNvPr>
          <p:cNvSpPr>
            <a:spLocks noGrp="1"/>
          </p:cNvSpPr>
          <p:nvPr>
            <p:ph type="title"/>
          </p:nvPr>
        </p:nvSpPr>
        <p:spPr>
          <a:xfrm>
            <a:off x="902004" y="882141"/>
            <a:ext cx="5968390" cy="338554"/>
          </a:xfrm>
        </p:spPr>
        <p:txBody>
          <a:bodyPr/>
          <a:lstStyle/>
          <a:p>
            <a:endParaRPr lang="en-IN"/>
          </a:p>
        </p:txBody>
      </p:sp>
      <p:sp>
        <p:nvSpPr>
          <p:cNvPr id="3" name="Content Placeholder 2">
            <a:extLst>
              <a:ext uri="{FF2B5EF4-FFF2-40B4-BE49-F238E27FC236}">
                <a16:creationId xmlns="" xmlns:a16="http://schemas.microsoft.com/office/drawing/2014/main" id="{BCAFFE1F-5485-41D1-9EB0-F1DC30E7B9D5}"/>
              </a:ext>
            </a:extLst>
          </p:cNvPr>
          <p:cNvSpPr>
            <a:spLocks noGrp="1"/>
          </p:cNvSpPr>
          <p:nvPr>
            <p:ph idx="1"/>
          </p:nvPr>
        </p:nvSpPr>
        <p:spPr>
          <a:xfrm>
            <a:off x="902004" y="4709286"/>
            <a:ext cx="5968390" cy="1938992"/>
          </a:xfrm>
        </p:spPr>
        <p:txBody>
          <a:bodyPr/>
          <a:lstStyle/>
          <a:p>
            <a:r>
              <a:rPr lang="en-US" dirty="0"/>
              <a:t>The context model of a system may be represented using associations. </a:t>
            </a:r>
          </a:p>
          <a:p>
            <a:r>
              <a:rPr lang="en-US" dirty="0"/>
              <a:t>Associations simply show that there are some relationships between the entities involved in the association. </a:t>
            </a:r>
          </a:p>
          <a:p>
            <a:r>
              <a:rPr lang="en-US" dirty="0"/>
              <a:t>You can document the environment of the system using a simple block diagram, showing the entities in the system and their associations.</a:t>
            </a:r>
            <a:endParaRPr lang="en-IN" dirty="0"/>
          </a:p>
        </p:txBody>
      </p:sp>
    </p:spTree>
    <p:extLst>
      <p:ext uri="{BB962C8B-B14F-4D97-AF65-F5344CB8AC3E}">
        <p14:creationId xmlns:p14="http://schemas.microsoft.com/office/powerpoint/2010/main" val="290351948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0A7CD6-CC7A-4A8C-B619-1C5F8B9F1443}"/>
              </a:ext>
            </a:extLst>
          </p:cNvPr>
          <p:cNvSpPr>
            <a:spLocks noGrp="1"/>
          </p:cNvSpPr>
          <p:nvPr>
            <p:ph type="title"/>
          </p:nvPr>
        </p:nvSpPr>
        <p:spPr>
          <a:xfrm>
            <a:off x="902004" y="882141"/>
            <a:ext cx="5968390" cy="338554"/>
          </a:xfrm>
        </p:spPr>
        <p:txBody>
          <a:bodyPr/>
          <a:lstStyle/>
          <a:p>
            <a:r>
              <a:rPr lang="en-US" dirty="0"/>
              <a:t>System context for the weather station</a:t>
            </a:r>
            <a:endParaRPr lang="en-IN" dirty="0"/>
          </a:p>
        </p:txBody>
      </p:sp>
      <p:pic>
        <p:nvPicPr>
          <p:cNvPr id="9" name="Content Placeholder 5">
            <a:extLst>
              <a:ext uri="{FF2B5EF4-FFF2-40B4-BE49-F238E27FC236}">
                <a16:creationId xmlns="" xmlns:a16="http://schemas.microsoft.com/office/drawing/2014/main" id="{F38018F7-C908-4C4D-B764-45961D75D2EF}"/>
              </a:ext>
            </a:extLst>
          </p:cNvPr>
          <p:cNvPicPr>
            <a:picLocks noGrp="1" noChangeAspect="1"/>
          </p:cNvPicPr>
          <p:nvPr>
            <p:ph idx="1"/>
          </p:nvPr>
        </p:nvPicPr>
        <p:blipFill rotWithShape="1">
          <a:blip r:embed="rId2"/>
          <a:srcRect l="39817" t="28542" r="23270" b="28777"/>
          <a:stretch/>
        </p:blipFill>
        <p:spPr>
          <a:xfrm>
            <a:off x="1753670" y="2677584"/>
            <a:ext cx="4265061" cy="6381962"/>
          </a:xfrm>
          <a:prstGeom prst="rect">
            <a:avLst/>
          </a:prstGeom>
        </p:spPr>
      </p:pic>
    </p:spTree>
    <p:extLst>
      <p:ext uri="{BB962C8B-B14F-4D97-AF65-F5344CB8AC3E}">
        <p14:creationId xmlns:p14="http://schemas.microsoft.com/office/powerpoint/2010/main" val="6813847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5278E4-C5C5-406D-B0A5-D927D955CE4B}"/>
              </a:ext>
            </a:extLst>
          </p:cNvPr>
          <p:cNvSpPr>
            <a:spLocks noGrp="1"/>
          </p:cNvSpPr>
          <p:nvPr>
            <p:ph type="title"/>
          </p:nvPr>
        </p:nvSpPr>
        <p:spPr>
          <a:xfrm>
            <a:off x="902004" y="882141"/>
            <a:ext cx="5968390" cy="338554"/>
          </a:xfrm>
        </p:spPr>
        <p:txBody>
          <a:bodyPr/>
          <a:lstStyle/>
          <a:p>
            <a:r>
              <a:rPr lang="en-US" dirty="0"/>
              <a:t>Weather station use cases</a:t>
            </a:r>
            <a:endParaRPr lang="en-IN" dirty="0"/>
          </a:p>
        </p:txBody>
      </p:sp>
      <p:pic>
        <p:nvPicPr>
          <p:cNvPr id="8" name="Content Placeholder 7">
            <a:extLst>
              <a:ext uri="{FF2B5EF4-FFF2-40B4-BE49-F238E27FC236}">
                <a16:creationId xmlns="" xmlns:a16="http://schemas.microsoft.com/office/drawing/2014/main" id="{C911D0F0-E439-4F54-B852-A1F7EC26D343}"/>
              </a:ext>
            </a:extLst>
          </p:cNvPr>
          <p:cNvPicPr>
            <a:picLocks noGrp="1" noChangeAspect="1"/>
          </p:cNvPicPr>
          <p:nvPr>
            <p:ph idx="1"/>
          </p:nvPr>
        </p:nvPicPr>
        <p:blipFill rotWithShape="1">
          <a:blip r:embed="rId2"/>
          <a:srcRect l="38616" t="14977" r="25427" b="16615"/>
          <a:stretch/>
        </p:blipFill>
        <p:spPr>
          <a:xfrm>
            <a:off x="2590135" y="2729665"/>
            <a:ext cx="2592131" cy="6918585"/>
          </a:xfrm>
          <a:prstGeom prst="rect">
            <a:avLst/>
          </a:prstGeom>
        </p:spPr>
      </p:pic>
    </p:spTree>
    <p:extLst>
      <p:ext uri="{BB962C8B-B14F-4D97-AF65-F5344CB8AC3E}">
        <p14:creationId xmlns:p14="http://schemas.microsoft.com/office/powerpoint/2010/main" val="351722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1080261"/>
            <a:ext cx="5482590" cy="1000760"/>
          </a:xfrm>
          <a:prstGeom prst="rect">
            <a:avLst/>
          </a:prstGeom>
        </p:spPr>
        <p:txBody>
          <a:bodyPr vert="horz" wrap="square" lIns="0" tIns="12700" rIns="0" bIns="0" rtlCol="0">
            <a:spAutoFit/>
          </a:bodyPr>
          <a:lstStyle/>
          <a:p>
            <a:pPr marL="240665">
              <a:lnSpc>
                <a:spcPct val="100000"/>
              </a:lnSpc>
              <a:spcBef>
                <a:spcPts val="100"/>
              </a:spcBef>
            </a:pPr>
            <a:r>
              <a:rPr sz="1200" b="1" i="1" u="heavy" spc="-5" dirty="0">
                <a:uFill>
                  <a:solidFill>
                    <a:srgbClr val="000000"/>
                  </a:solidFill>
                </a:uFill>
                <a:latin typeface="Times New Roman"/>
                <a:cs typeface="Times New Roman"/>
              </a:rPr>
              <a:t>DEFECT AMPLIFICATION AND</a:t>
            </a:r>
            <a:r>
              <a:rPr sz="1200" b="1" i="1" u="heavy" spc="5" dirty="0">
                <a:uFill>
                  <a:solidFill>
                    <a:srgbClr val="000000"/>
                  </a:solidFill>
                </a:uFill>
                <a:latin typeface="Times New Roman"/>
                <a:cs typeface="Times New Roman"/>
              </a:rPr>
              <a:t> </a:t>
            </a:r>
            <a:r>
              <a:rPr sz="1200" b="1" i="1" u="heavy" spc="-5" dirty="0">
                <a:uFill>
                  <a:solidFill>
                    <a:srgbClr val="000000"/>
                  </a:solidFill>
                </a:uFill>
                <a:latin typeface="Times New Roman"/>
                <a:cs typeface="Times New Roman"/>
              </a:rPr>
              <a:t>REMOVAL</a:t>
            </a:r>
            <a:endParaRPr sz="1200">
              <a:latin typeface="Times New Roman"/>
              <a:cs typeface="Times New Roman"/>
            </a:endParaRPr>
          </a:p>
          <a:p>
            <a:pPr marL="240665" indent="-228600">
              <a:lnSpc>
                <a:spcPct val="100000"/>
              </a:lnSpc>
              <a:spcBef>
                <a:spcPts val="25"/>
              </a:spcBef>
              <a:buFont typeface="Arial"/>
              <a:buChar char="•"/>
              <a:tabLst>
                <a:tab pos="240665" algn="l"/>
                <a:tab pos="241300" algn="l"/>
              </a:tabLst>
            </a:pPr>
            <a:r>
              <a:rPr sz="1200" spc="-5" dirty="0">
                <a:latin typeface="Times New Roman"/>
                <a:cs typeface="Times New Roman"/>
              </a:rPr>
              <a:t>A defect amplification </a:t>
            </a:r>
            <a:r>
              <a:rPr sz="1200" dirty="0">
                <a:latin typeface="Times New Roman"/>
                <a:cs typeface="Times New Roman"/>
              </a:rPr>
              <a:t>model </a:t>
            </a:r>
            <a:r>
              <a:rPr sz="1200" spc="-5" dirty="0">
                <a:latin typeface="Times New Roman"/>
                <a:cs typeface="Times New Roman"/>
              </a:rPr>
              <a:t>can </a:t>
            </a:r>
            <a:r>
              <a:rPr sz="1200" dirty="0">
                <a:latin typeface="Times New Roman"/>
                <a:cs typeface="Times New Roman"/>
              </a:rPr>
              <a:t>be used to </a:t>
            </a:r>
            <a:r>
              <a:rPr sz="1200" spc="-5" dirty="0">
                <a:latin typeface="Times New Roman"/>
                <a:cs typeface="Times New Roman"/>
              </a:rPr>
              <a:t>illustrate </a:t>
            </a:r>
            <a:r>
              <a:rPr sz="1200" dirty="0">
                <a:latin typeface="Times New Roman"/>
                <a:cs typeface="Times New Roman"/>
              </a:rPr>
              <a:t>the </a:t>
            </a:r>
            <a:r>
              <a:rPr sz="1200" spc="-5" dirty="0">
                <a:latin typeface="Times New Roman"/>
                <a:cs typeface="Times New Roman"/>
              </a:rPr>
              <a:t>generation and detection</a:t>
            </a:r>
            <a:r>
              <a:rPr sz="1200" spc="145" dirty="0">
                <a:latin typeface="Times New Roman"/>
                <a:cs typeface="Times New Roman"/>
              </a:rPr>
              <a:t> </a:t>
            </a:r>
            <a:r>
              <a:rPr sz="1200" dirty="0">
                <a:latin typeface="Times New Roman"/>
                <a:cs typeface="Times New Roman"/>
              </a:rPr>
              <a:t>of</a:t>
            </a:r>
            <a:endParaRPr sz="1200">
              <a:latin typeface="Times New Roman"/>
              <a:cs typeface="Times New Roman"/>
            </a:endParaRPr>
          </a:p>
          <a:p>
            <a:pPr marL="240665">
              <a:lnSpc>
                <a:spcPct val="100000"/>
              </a:lnSpc>
              <a:spcBef>
                <a:spcPts val="155"/>
              </a:spcBef>
            </a:pPr>
            <a:r>
              <a:rPr sz="1200" spc="-5" dirty="0">
                <a:latin typeface="Times New Roman"/>
                <a:cs typeface="Times New Roman"/>
              </a:rPr>
              <a:t>errors </a:t>
            </a:r>
            <a:r>
              <a:rPr sz="1200" dirty="0">
                <a:latin typeface="Times New Roman"/>
                <a:cs typeface="Times New Roman"/>
              </a:rPr>
              <a:t>during the </a:t>
            </a:r>
            <a:r>
              <a:rPr sz="1200" spc="-5" dirty="0">
                <a:latin typeface="Times New Roman"/>
                <a:cs typeface="Times New Roman"/>
              </a:rPr>
              <a:t>design </a:t>
            </a:r>
            <a:r>
              <a:rPr sz="1200" dirty="0">
                <a:latin typeface="Times New Roman"/>
                <a:cs typeface="Times New Roman"/>
              </a:rPr>
              <a:t>and </a:t>
            </a:r>
            <a:r>
              <a:rPr sz="1200" spc="-5" dirty="0">
                <a:latin typeface="Times New Roman"/>
                <a:cs typeface="Times New Roman"/>
              </a:rPr>
              <a:t>code generation </a:t>
            </a:r>
            <a:r>
              <a:rPr sz="1200" dirty="0">
                <a:latin typeface="Times New Roman"/>
                <a:cs typeface="Times New Roman"/>
              </a:rPr>
              <a:t>actions of a </a:t>
            </a:r>
            <a:r>
              <a:rPr sz="1200" spc="-5" dirty="0">
                <a:latin typeface="Times New Roman"/>
                <a:cs typeface="Times New Roman"/>
              </a:rPr>
              <a:t>software</a:t>
            </a:r>
            <a:r>
              <a:rPr sz="1200" spc="10" dirty="0">
                <a:latin typeface="Times New Roman"/>
                <a:cs typeface="Times New Roman"/>
              </a:rPr>
              <a:t> </a:t>
            </a:r>
            <a:r>
              <a:rPr sz="1200" spc="-5" dirty="0">
                <a:latin typeface="Times New Roman"/>
                <a:cs typeface="Times New Roman"/>
              </a:rPr>
              <a:t>process.</a:t>
            </a:r>
            <a:endParaRPr sz="1200">
              <a:latin typeface="Times New Roman"/>
              <a:cs typeface="Times New Roman"/>
            </a:endParaRPr>
          </a:p>
          <a:p>
            <a:pPr marL="240665" marR="492125" indent="-228600">
              <a:lnSpc>
                <a:spcPts val="1600"/>
              </a:lnSpc>
              <a:spcBef>
                <a:spcPts val="65"/>
              </a:spcBef>
              <a:buFont typeface="Arial"/>
              <a:buChar char="•"/>
              <a:tabLst>
                <a:tab pos="240665" algn="l"/>
                <a:tab pos="241300" algn="l"/>
              </a:tabLst>
            </a:pPr>
            <a:r>
              <a:rPr sz="1200" dirty="0">
                <a:latin typeface="Times New Roman"/>
                <a:cs typeface="Times New Roman"/>
              </a:rPr>
              <a:t>To </a:t>
            </a:r>
            <a:r>
              <a:rPr sz="1200" spc="-5" dirty="0">
                <a:latin typeface="Times New Roman"/>
                <a:cs typeface="Times New Roman"/>
              </a:rPr>
              <a:t>conduct reviews, </a:t>
            </a:r>
            <a:r>
              <a:rPr sz="1200" spc="-10" dirty="0">
                <a:latin typeface="Times New Roman"/>
                <a:cs typeface="Times New Roman"/>
              </a:rPr>
              <a:t>you </a:t>
            </a:r>
            <a:r>
              <a:rPr sz="1200" dirty="0">
                <a:latin typeface="Times New Roman"/>
                <a:cs typeface="Times New Roman"/>
              </a:rPr>
              <a:t>must expend time </a:t>
            </a:r>
            <a:r>
              <a:rPr sz="1200" spc="-5" dirty="0">
                <a:latin typeface="Times New Roman"/>
                <a:cs typeface="Times New Roman"/>
              </a:rPr>
              <a:t>and effort, and </a:t>
            </a:r>
            <a:r>
              <a:rPr sz="1200" spc="-10" dirty="0">
                <a:latin typeface="Times New Roman"/>
                <a:cs typeface="Times New Roman"/>
              </a:rPr>
              <a:t>your </a:t>
            </a:r>
            <a:r>
              <a:rPr sz="1200" dirty="0">
                <a:latin typeface="Times New Roman"/>
                <a:cs typeface="Times New Roman"/>
              </a:rPr>
              <a:t>development  </a:t>
            </a:r>
            <a:r>
              <a:rPr sz="1200" spc="-5" dirty="0">
                <a:latin typeface="Times New Roman"/>
                <a:cs typeface="Times New Roman"/>
              </a:rPr>
              <a:t>organization </a:t>
            </a:r>
            <a:r>
              <a:rPr sz="1200" dirty="0">
                <a:latin typeface="Times New Roman"/>
                <a:cs typeface="Times New Roman"/>
              </a:rPr>
              <a:t>must spend money</a:t>
            </a:r>
            <a:endParaRPr sz="1200">
              <a:latin typeface="Times New Roman"/>
              <a:cs typeface="Times New Roman"/>
            </a:endParaRPr>
          </a:p>
        </p:txBody>
      </p:sp>
      <p:sp>
        <p:nvSpPr>
          <p:cNvPr id="5" name="object 5"/>
          <p:cNvSpPr txBox="1"/>
          <p:nvPr/>
        </p:nvSpPr>
        <p:spPr>
          <a:xfrm>
            <a:off x="1130604" y="4552315"/>
            <a:ext cx="5677535" cy="4415155"/>
          </a:xfrm>
          <a:prstGeom prst="rect">
            <a:avLst/>
          </a:prstGeom>
        </p:spPr>
        <p:txBody>
          <a:bodyPr vert="horz" wrap="square" lIns="0" tIns="12700" rIns="0" bIns="0" rtlCol="0">
            <a:spAutoFit/>
          </a:bodyPr>
          <a:lstStyle/>
          <a:p>
            <a:pPr marL="240665">
              <a:lnSpc>
                <a:spcPct val="100000"/>
              </a:lnSpc>
              <a:spcBef>
                <a:spcPts val="100"/>
              </a:spcBef>
            </a:pPr>
            <a:r>
              <a:rPr sz="1200" b="1" u="heavy" spc="-5" dirty="0">
                <a:uFill>
                  <a:solidFill>
                    <a:srgbClr val="000000"/>
                  </a:solidFill>
                </a:uFill>
                <a:latin typeface="Times New Roman"/>
                <a:cs typeface="Times New Roman"/>
              </a:rPr>
              <a:t>REVIEW METRICS AND THEIR</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USE</a:t>
            </a:r>
            <a:endParaRPr sz="1200">
              <a:latin typeface="Times New Roman"/>
              <a:cs typeface="Times New Roman"/>
            </a:endParaRPr>
          </a:p>
          <a:p>
            <a:pPr marL="240665" indent="-228600">
              <a:lnSpc>
                <a:spcPct val="100000"/>
              </a:lnSpc>
              <a:spcBef>
                <a:spcPts val="20"/>
              </a:spcBef>
              <a:buFont typeface="Arial"/>
              <a:buChar char="•"/>
              <a:tabLst>
                <a:tab pos="240665" algn="l"/>
                <a:tab pos="241300" algn="l"/>
              </a:tabLst>
            </a:pPr>
            <a:r>
              <a:rPr sz="1200" spc="-5" dirty="0">
                <a:latin typeface="Times New Roman"/>
                <a:cs typeface="Times New Roman"/>
              </a:rPr>
              <a:t>Technical reviews are </a:t>
            </a:r>
            <a:r>
              <a:rPr sz="1200" dirty="0">
                <a:latin typeface="Times New Roman"/>
                <a:cs typeface="Times New Roman"/>
              </a:rPr>
              <a:t>one of many actions </a:t>
            </a:r>
            <a:r>
              <a:rPr sz="1200" spc="-5" dirty="0">
                <a:latin typeface="Times New Roman"/>
                <a:cs typeface="Times New Roman"/>
              </a:rPr>
              <a:t>that </a:t>
            </a:r>
            <a:r>
              <a:rPr sz="1200" dirty="0">
                <a:latin typeface="Times New Roman"/>
                <a:cs typeface="Times New Roman"/>
              </a:rPr>
              <a:t>are </a:t>
            </a:r>
            <a:r>
              <a:rPr sz="1200" spc="-5" dirty="0">
                <a:latin typeface="Times New Roman"/>
                <a:cs typeface="Times New Roman"/>
              </a:rPr>
              <a:t>required as </a:t>
            </a:r>
            <a:r>
              <a:rPr sz="1200" dirty="0">
                <a:latin typeface="Times New Roman"/>
                <a:cs typeface="Times New Roman"/>
              </a:rPr>
              <a:t>part of </a:t>
            </a:r>
            <a:r>
              <a:rPr sz="1200" spc="-5" dirty="0">
                <a:latin typeface="Times New Roman"/>
                <a:cs typeface="Times New Roman"/>
              </a:rPr>
              <a:t>good</a:t>
            </a:r>
            <a:r>
              <a:rPr sz="1200" spc="55" dirty="0">
                <a:latin typeface="Times New Roman"/>
                <a:cs typeface="Times New Roman"/>
              </a:rPr>
              <a:t> </a:t>
            </a:r>
            <a:r>
              <a:rPr sz="1200" spc="-5" dirty="0">
                <a:latin typeface="Times New Roman"/>
                <a:cs typeface="Times New Roman"/>
              </a:rPr>
              <a:t>software</a:t>
            </a:r>
            <a:endParaRPr sz="1200">
              <a:latin typeface="Times New Roman"/>
              <a:cs typeface="Times New Roman"/>
            </a:endParaRPr>
          </a:p>
          <a:p>
            <a:pPr marL="240665">
              <a:lnSpc>
                <a:spcPct val="100000"/>
              </a:lnSpc>
              <a:spcBef>
                <a:spcPts val="145"/>
              </a:spcBef>
            </a:pPr>
            <a:r>
              <a:rPr sz="1200" spc="-5" dirty="0">
                <a:latin typeface="Times New Roman"/>
                <a:cs typeface="Times New Roman"/>
              </a:rPr>
              <a:t>engineering</a:t>
            </a:r>
            <a:r>
              <a:rPr sz="1200" spc="-20" dirty="0">
                <a:latin typeface="Times New Roman"/>
                <a:cs typeface="Times New Roman"/>
              </a:rPr>
              <a:t> </a:t>
            </a:r>
            <a:r>
              <a:rPr sz="1200" spc="-5" dirty="0">
                <a:latin typeface="Times New Roman"/>
                <a:cs typeface="Times New Roman"/>
              </a:rPr>
              <a:t>practice.</a:t>
            </a:r>
            <a:endParaRPr sz="1200">
              <a:latin typeface="Times New Roman"/>
              <a:cs typeface="Times New Roman"/>
            </a:endParaRPr>
          </a:p>
          <a:p>
            <a:pPr marL="240665" indent="-228600">
              <a:lnSpc>
                <a:spcPct val="100000"/>
              </a:lnSpc>
              <a:spcBef>
                <a:spcPts val="160"/>
              </a:spcBef>
              <a:buFont typeface="Arial"/>
              <a:buChar char="•"/>
              <a:tabLst>
                <a:tab pos="240665" algn="l"/>
                <a:tab pos="241300" algn="l"/>
              </a:tabLst>
            </a:pPr>
            <a:r>
              <a:rPr sz="1200" spc="-5" dirty="0">
                <a:latin typeface="Times New Roman"/>
                <a:cs typeface="Times New Roman"/>
              </a:rPr>
              <a:t>Each </a:t>
            </a:r>
            <a:r>
              <a:rPr sz="1200" dirty="0">
                <a:latin typeface="Times New Roman"/>
                <a:cs typeface="Times New Roman"/>
              </a:rPr>
              <a:t>action </a:t>
            </a:r>
            <a:r>
              <a:rPr sz="1200" spc="-5" dirty="0">
                <a:latin typeface="Times New Roman"/>
                <a:cs typeface="Times New Roman"/>
              </a:rPr>
              <a:t>requires </a:t>
            </a:r>
            <a:r>
              <a:rPr sz="1200" dirty="0">
                <a:latin typeface="Times New Roman"/>
                <a:cs typeface="Times New Roman"/>
              </a:rPr>
              <a:t>dedicated </a:t>
            </a:r>
            <a:r>
              <a:rPr sz="1200" spc="-5" dirty="0">
                <a:latin typeface="Times New Roman"/>
                <a:cs typeface="Times New Roman"/>
              </a:rPr>
              <a:t>human</a:t>
            </a:r>
            <a:r>
              <a:rPr sz="1200" spc="15" dirty="0">
                <a:latin typeface="Times New Roman"/>
                <a:cs typeface="Times New Roman"/>
              </a:rPr>
              <a:t> </a:t>
            </a:r>
            <a:r>
              <a:rPr sz="1200" spc="-5" dirty="0">
                <a:latin typeface="Times New Roman"/>
                <a:cs typeface="Times New Roman"/>
              </a:rPr>
              <a:t>effort</a:t>
            </a:r>
            <a:endParaRPr sz="1200">
              <a:latin typeface="Times New Roman"/>
              <a:cs typeface="Times New Roman"/>
            </a:endParaRPr>
          </a:p>
          <a:p>
            <a:pPr marL="240665" marR="15240" indent="-228600">
              <a:lnSpc>
                <a:spcPts val="1600"/>
              </a:lnSpc>
              <a:spcBef>
                <a:spcPts val="65"/>
              </a:spcBef>
              <a:buFont typeface="Arial"/>
              <a:buChar char="•"/>
              <a:tabLst>
                <a:tab pos="240665" algn="l"/>
                <a:tab pos="241300" algn="l"/>
              </a:tabLst>
            </a:pPr>
            <a:r>
              <a:rPr sz="1200" b="1" spc="-5" dirty="0">
                <a:latin typeface="Times New Roman"/>
                <a:cs typeface="Times New Roman"/>
              </a:rPr>
              <a:t>Preparation </a:t>
            </a:r>
            <a:r>
              <a:rPr sz="1200" b="1" dirty="0">
                <a:latin typeface="Times New Roman"/>
                <a:cs typeface="Times New Roman"/>
              </a:rPr>
              <a:t>effort, Ep</a:t>
            </a:r>
            <a:r>
              <a:rPr sz="1200" dirty="0">
                <a:latin typeface="Times New Roman"/>
                <a:cs typeface="Times New Roman"/>
              </a:rPr>
              <a:t>—the </a:t>
            </a:r>
            <a:r>
              <a:rPr sz="1200" spc="-5" dirty="0">
                <a:latin typeface="Times New Roman"/>
                <a:cs typeface="Times New Roman"/>
              </a:rPr>
              <a:t>effort </a:t>
            </a:r>
            <a:r>
              <a:rPr sz="1200" dirty="0">
                <a:latin typeface="Times New Roman"/>
                <a:cs typeface="Times New Roman"/>
              </a:rPr>
              <a:t>(in </a:t>
            </a:r>
            <a:r>
              <a:rPr sz="1200" spc="-5" dirty="0">
                <a:latin typeface="Times New Roman"/>
                <a:cs typeface="Times New Roman"/>
              </a:rPr>
              <a:t>person-hours) required </a:t>
            </a:r>
            <a:r>
              <a:rPr sz="1200" dirty="0">
                <a:latin typeface="Times New Roman"/>
                <a:cs typeface="Times New Roman"/>
              </a:rPr>
              <a:t>to </a:t>
            </a:r>
            <a:r>
              <a:rPr sz="1200" spc="-5" dirty="0">
                <a:latin typeface="Times New Roman"/>
                <a:cs typeface="Times New Roman"/>
              </a:rPr>
              <a:t>review </a:t>
            </a:r>
            <a:r>
              <a:rPr sz="1200" dirty="0">
                <a:latin typeface="Times New Roman"/>
                <a:cs typeface="Times New Roman"/>
              </a:rPr>
              <a:t>a </a:t>
            </a:r>
            <a:r>
              <a:rPr sz="1200" spc="-5" dirty="0">
                <a:latin typeface="Times New Roman"/>
                <a:cs typeface="Times New Roman"/>
              </a:rPr>
              <a:t>work </a:t>
            </a:r>
            <a:r>
              <a:rPr sz="1200" dirty="0">
                <a:latin typeface="Times New Roman"/>
                <a:cs typeface="Times New Roman"/>
              </a:rPr>
              <a:t>product  prior to the </a:t>
            </a:r>
            <a:r>
              <a:rPr sz="1200" spc="-5" dirty="0">
                <a:latin typeface="Times New Roman"/>
                <a:cs typeface="Times New Roman"/>
              </a:rPr>
              <a:t>actual </a:t>
            </a:r>
            <a:r>
              <a:rPr sz="1200" dirty="0">
                <a:latin typeface="Times New Roman"/>
                <a:cs typeface="Times New Roman"/>
              </a:rPr>
              <a:t>review</a:t>
            </a:r>
            <a:r>
              <a:rPr sz="1200" spc="-5" dirty="0">
                <a:latin typeface="Times New Roman"/>
                <a:cs typeface="Times New Roman"/>
              </a:rPr>
              <a:t> meeting</a:t>
            </a:r>
            <a:endParaRPr sz="1200">
              <a:latin typeface="Times New Roman"/>
              <a:cs typeface="Times New Roman"/>
            </a:endParaRPr>
          </a:p>
          <a:p>
            <a:pPr marL="240665" indent="-228600">
              <a:lnSpc>
                <a:spcPct val="100000"/>
              </a:lnSpc>
              <a:spcBef>
                <a:spcPts val="60"/>
              </a:spcBef>
              <a:buFont typeface="Times New Roman"/>
              <a:buChar char="•"/>
              <a:tabLst>
                <a:tab pos="240665" algn="l"/>
                <a:tab pos="241300" algn="l"/>
              </a:tabLst>
            </a:pPr>
            <a:r>
              <a:rPr sz="1200" b="1" spc="-5" dirty="0">
                <a:latin typeface="Times New Roman"/>
                <a:cs typeface="Times New Roman"/>
              </a:rPr>
              <a:t>Assessment effort, </a:t>
            </a:r>
            <a:r>
              <a:rPr sz="1200" b="1" dirty="0">
                <a:latin typeface="Times New Roman"/>
                <a:cs typeface="Times New Roman"/>
              </a:rPr>
              <a:t>Ea</a:t>
            </a:r>
            <a:r>
              <a:rPr sz="1200" dirty="0">
                <a:latin typeface="Times New Roman"/>
                <a:cs typeface="Times New Roman"/>
              </a:rPr>
              <a:t>— the </a:t>
            </a:r>
            <a:r>
              <a:rPr sz="1200" spc="-5" dirty="0">
                <a:latin typeface="Times New Roman"/>
                <a:cs typeface="Times New Roman"/>
              </a:rPr>
              <a:t>effort </a:t>
            </a:r>
            <a:r>
              <a:rPr sz="1200" dirty="0">
                <a:latin typeface="Times New Roman"/>
                <a:cs typeface="Times New Roman"/>
              </a:rPr>
              <a:t>(in </a:t>
            </a:r>
            <a:r>
              <a:rPr sz="1200" spc="-5" dirty="0">
                <a:latin typeface="Times New Roman"/>
                <a:cs typeface="Times New Roman"/>
              </a:rPr>
              <a:t>person-hours) </a:t>
            </a:r>
            <a:r>
              <a:rPr sz="1200" dirty="0">
                <a:latin typeface="Times New Roman"/>
                <a:cs typeface="Times New Roman"/>
              </a:rPr>
              <a:t>that </a:t>
            </a:r>
            <a:r>
              <a:rPr sz="1200" spc="-5" dirty="0">
                <a:latin typeface="Times New Roman"/>
                <a:cs typeface="Times New Roman"/>
              </a:rPr>
              <a:t>is expended during </a:t>
            </a:r>
            <a:r>
              <a:rPr sz="1200" dirty="0">
                <a:latin typeface="Times New Roman"/>
                <a:cs typeface="Times New Roman"/>
              </a:rPr>
              <a:t>the</a:t>
            </a:r>
            <a:r>
              <a:rPr sz="1200" spc="135" dirty="0">
                <a:latin typeface="Times New Roman"/>
                <a:cs typeface="Times New Roman"/>
              </a:rPr>
              <a:t> </a:t>
            </a:r>
            <a:r>
              <a:rPr sz="1200" spc="-5" dirty="0">
                <a:latin typeface="Times New Roman"/>
                <a:cs typeface="Times New Roman"/>
              </a:rPr>
              <a:t>actual</a:t>
            </a:r>
            <a:endParaRPr sz="1200">
              <a:latin typeface="Times New Roman"/>
              <a:cs typeface="Times New Roman"/>
            </a:endParaRPr>
          </a:p>
          <a:p>
            <a:pPr marL="240665">
              <a:lnSpc>
                <a:spcPct val="100000"/>
              </a:lnSpc>
              <a:spcBef>
                <a:spcPts val="145"/>
              </a:spcBef>
            </a:pPr>
            <a:r>
              <a:rPr sz="1200" spc="-5" dirty="0">
                <a:latin typeface="Times New Roman"/>
                <a:cs typeface="Times New Roman"/>
              </a:rPr>
              <a:t>review</a:t>
            </a:r>
            <a:endParaRPr sz="1200">
              <a:latin typeface="Times New Roman"/>
              <a:cs typeface="Times New Roman"/>
            </a:endParaRPr>
          </a:p>
          <a:p>
            <a:pPr marL="240665" marR="114300" indent="-228600">
              <a:lnSpc>
                <a:spcPct val="110000"/>
              </a:lnSpc>
              <a:spcBef>
                <a:spcPts val="10"/>
              </a:spcBef>
              <a:buFont typeface="Times New Roman"/>
              <a:buChar char="•"/>
              <a:tabLst>
                <a:tab pos="240665" algn="l"/>
                <a:tab pos="241300" algn="l"/>
              </a:tabLst>
            </a:pPr>
            <a:r>
              <a:rPr sz="1200" b="1" spc="-5" dirty="0">
                <a:latin typeface="Times New Roman"/>
                <a:cs typeface="Times New Roman"/>
              </a:rPr>
              <a:t>Rework </a:t>
            </a:r>
            <a:r>
              <a:rPr sz="1200" b="1" dirty="0">
                <a:latin typeface="Times New Roman"/>
                <a:cs typeface="Times New Roman"/>
              </a:rPr>
              <a:t>effort, Er </a:t>
            </a:r>
            <a:r>
              <a:rPr sz="1200" dirty="0">
                <a:latin typeface="Times New Roman"/>
                <a:cs typeface="Times New Roman"/>
              </a:rPr>
              <a:t>— </a:t>
            </a:r>
            <a:r>
              <a:rPr sz="1200" spc="-5" dirty="0">
                <a:latin typeface="Times New Roman"/>
                <a:cs typeface="Times New Roman"/>
              </a:rPr>
              <a:t>the effort (in person-hours) </a:t>
            </a:r>
            <a:r>
              <a:rPr sz="1200" dirty="0">
                <a:latin typeface="Times New Roman"/>
                <a:cs typeface="Times New Roman"/>
              </a:rPr>
              <a:t>that </a:t>
            </a:r>
            <a:r>
              <a:rPr sz="1200" spc="-5" dirty="0">
                <a:latin typeface="Times New Roman"/>
                <a:cs typeface="Times New Roman"/>
              </a:rPr>
              <a:t>is dedicated </a:t>
            </a:r>
            <a:r>
              <a:rPr sz="1200" dirty="0">
                <a:latin typeface="Times New Roman"/>
                <a:cs typeface="Times New Roman"/>
              </a:rPr>
              <a:t>to the </a:t>
            </a:r>
            <a:r>
              <a:rPr sz="1200" spc="-5" dirty="0">
                <a:latin typeface="Times New Roman"/>
                <a:cs typeface="Times New Roman"/>
              </a:rPr>
              <a:t>correction </a:t>
            </a:r>
            <a:r>
              <a:rPr sz="1200" dirty="0">
                <a:latin typeface="Times New Roman"/>
                <a:cs typeface="Times New Roman"/>
              </a:rPr>
              <a:t>of  those </a:t>
            </a:r>
            <a:r>
              <a:rPr sz="1200" spc="-5" dirty="0">
                <a:latin typeface="Times New Roman"/>
                <a:cs typeface="Times New Roman"/>
              </a:rPr>
              <a:t>errors uncovered </a:t>
            </a:r>
            <a:r>
              <a:rPr sz="1200" dirty="0">
                <a:latin typeface="Times New Roman"/>
                <a:cs typeface="Times New Roman"/>
              </a:rPr>
              <a:t>during the</a:t>
            </a:r>
            <a:r>
              <a:rPr sz="1200" spc="-5" dirty="0">
                <a:latin typeface="Times New Roman"/>
                <a:cs typeface="Times New Roman"/>
              </a:rPr>
              <a:t> review</a:t>
            </a:r>
            <a:endParaRPr sz="1200">
              <a:latin typeface="Times New Roman"/>
              <a:cs typeface="Times New Roman"/>
            </a:endParaRPr>
          </a:p>
          <a:p>
            <a:pPr marL="240665" marR="190500" indent="-228600">
              <a:lnSpc>
                <a:spcPct val="110000"/>
              </a:lnSpc>
              <a:buFont typeface="Times New Roman"/>
              <a:buChar char="•"/>
              <a:tabLst>
                <a:tab pos="240665" algn="l"/>
                <a:tab pos="241300" algn="l"/>
              </a:tabLst>
            </a:pPr>
            <a:r>
              <a:rPr sz="1200" b="1" spc="-5" dirty="0">
                <a:latin typeface="Times New Roman"/>
                <a:cs typeface="Times New Roman"/>
              </a:rPr>
              <a:t>Work product size, </a:t>
            </a:r>
            <a:r>
              <a:rPr sz="1200" b="1" dirty="0">
                <a:latin typeface="Times New Roman"/>
                <a:cs typeface="Times New Roman"/>
              </a:rPr>
              <a:t>WPS</a:t>
            </a:r>
            <a:r>
              <a:rPr sz="1200" dirty="0">
                <a:latin typeface="Times New Roman"/>
                <a:cs typeface="Times New Roman"/>
              </a:rPr>
              <a:t>—a </a:t>
            </a:r>
            <a:r>
              <a:rPr sz="1200" spc="-5" dirty="0">
                <a:latin typeface="Times New Roman"/>
                <a:cs typeface="Times New Roman"/>
              </a:rPr>
              <a:t>measure </a:t>
            </a:r>
            <a:r>
              <a:rPr sz="1200" spc="5" dirty="0">
                <a:latin typeface="Times New Roman"/>
                <a:cs typeface="Times New Roman"/>
              </a:rPr>
              <a:t>of </a:t>
            </a:r>
            <a:r>
              <a:rPr sz="1200" dirty="0">
                <a:latin typeface="Times New Roman"/>
                <a:cs typeface="Times New Roman"/>
              </a:rPr>
              <a:t>the size of the </a:t>
            </a:r>
            <a:r>
              <a:rPr sz="1200" spc="-5" dirty="0">
                <a:latin typeface="Times New Roman"/>
                <a:cs typeface="Times New Roman"/>
              </a:rPr>
              <a:t>work </a:t>
            </a:r>
            <a:r>
              <a:rPr sz="1200" dirty="0">
                <a:latin typeface="Times New Roman"/>
                <a:cs typeface="Times New Roman"/>
              </a:rPr>
              <a:t>product </a:t>
            </a:r>
            <a:r>
              <a:rPr sz="1200" spc="-5" dirty="0">
                <a:latin typeface="Times New Roman"/>
                <a:cs typeface="Times New Roman"/>
              </a:rPr>
              <a:t>that has been  reviewed (e.g., </a:t>
            </a:r>
            <a:r>
              <a:rPr sz="1200" dirty="0">
                <a:latin typeface="Times New Roman"/>
                <a:cs typeface="Times New Roman"/>
              </a:rPr>
              <a:t>the number of UML models, or the number of document pages, or</a:t>
            </a:r>
            <a:r>
              <a:rPr sz="1200" spc="-70"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240665">
              <a:lnSpc>
                <a:spcPct val="100000"/>
              </a:lnSpc>
              <a:spcBef>
                <a:spcPts val="155"/>
              </a:spcBef>
            </a:pPr>
            <a:r>
              <a:rPr sz="1200" dirty="0">
                <a:latin typeface="Times New Roman"/>
                <a:cs typeface="Times New Roman"/>
              </a:rPr>
              <a:t>number of </a:t>
            </a:r>
            <a:r>
              <a:rPr sz="1200" spc="-5" dirty="0">
                <a:latin typeface="Times New Roman"/>
                <a:cs typeface="Times New Roman"/>
              </a:rPr>
              <a:t>lines </a:t>
            </a:r>
            <a:r>
              <a:rPr sz="1200" dirty="0">
                <a:latin typeface="Times New Roman"/>
                <a:cs typeface="Times New Roman"/>
              </a:rPr>
              <a:t>of</a:t>
            </a:r>
            <a:r>
              <a:rPr sz="1200" spc="-10" dirty="0">
                <a:latin typeface="Times New Roman"/>
                <a:cs typeface="Times New Roman"/>
              </a:rPr>
              <a:t> </a:t>
            </a:r>
            <a:r>
              <a:rPr sz="1200" spc="-5" dirty="0">
                <a:latin typeface="Times New Roman"/>
                <a:cs typeface="Times New Roman"/>
              </a:rPr>
              <a:t>code)</a:t>
            </a:r>
            <a:endParaRPr sz="1200">
              <a:latin typeface="Times New Roman"/>
              <a:cs typeface="Times New Roman"/>
            </a:endParaRPr>
          </a:p>
          <a:p>
            <a:pPr marL="240665" indent="-228600">
              <a:lnSpc>
                <a:spcPct val="100000"/>
              </a:lnSpc>
              <a:spcBef>
                <a:spcPts val="170"/>
              </a:spcBef>
              <a:buFont typeface="Times New Roman"/>
              <a:buChar char="•"/>
              <a:tabLst>
                <a:tab pos="240665" algn="l"/>
                <a:tab pos="241300" algn="l"/>
              </a:tabLst>
            </a:pPr>
            <a:r>
              <a:rPr sz="1200" b="1" u="heavy" spc="-5" dirty="0">
                <a:uFill>
                  <a:solidFill>
                    <a:srgbClr val="000000"/>
                  </a:solidFill>
                </a:uFill>
                <a:latin typeface="Times New Roman"/>
                <a:cs typeface="Times New Roman"/>
              </a:rPr>
              <a:t>ANALYZING </a:t>
            </a:r>
            <a:r>
              <a:rPr sz="1200" b="1" u="heavy" dirty="0">
                <a:uFill>
                  <a:solidFill>
                    <a:srgbClr val="000000"/>
                  </a:solidFill>
                </a:uFill>
                <a:latin typeface="Times New Roman"/>
                <a:cs typeface="Times New Roman"/>
              </a:rPr>
              <a:t>MATRICES</a:t>
            </a:r>
            <a:endParaRPr sz="1200">
              <a:latin typeface="Times New Roman"/>
              <a:cs typeface="Times New Roman"/>
            </a:endParaRPr>
          </a:p>
          <a:p>
            <a:pPr marL="240665" marR="5080" indent="-228600">
              <a:lnSpc>
                <a:spcPts val="1580"/>
              </a:lnSpc>
              <a:spcBef>
                <a:spcPts val="55"/>
              </a:spcBef>
              <a:buFont typeface="Times New Roman"/>
              <a:buChar char="•"/>
              <a:tabLst>
                <a:tab pos="240665" algn="l"/>
                <a:tab pos="241300" algn="l"/>
              </a:tabLst>
            </a:pPr>
            <a:r>
              <a:rPr sz="1200" b="1" dirty="0">
                <a:latin typeface="Times New Roman"/>
                <a:cs typeface="Times New Roman"/>
              </a:rPr>
              <a:t>Minor </a:t>
            </a:r>
            <a:r>
              <a:rPr sz="1200" b="1" spc="-5" dirty="0">
                <a:latin typeface="Times New Roman"/>
                <a:cs typeface="Times New Roman"/>
              </a:rPr>
              <a:t>errors </a:t>
            </a:r>
            <a:r>
              <a:rPr sz="1200" b="1" dirty="0">
                <a:latin typeface="Times New Roman"/>
                <a:cs typeface="Times New Roman"/>
              </a:rPr>
              <a:t>found, </a:t>
            </a:r>
            <a:r>
              <a:rPr sz="1200" b="1" spc="-5" dirty="0">
                <a:latin typeface="Times New Roman"/>
                <a:cs typeface="Times New Roman"/>
              </a:rPr>
              <a:t>Errminor</a:t>
            </a:r>
            <a:r>
              <a:rPr sz="1200" spc="-5" dirty="0">
                <a:latin typeface="Times New Roman"/>
                <a:cs typeface="Times New Roman"/>
              </a:rPr>
              <a:t>—the number </a:t>
            </a:r>
            <a:r>
              <a:rPr sz="1200" dirty="0">
                <a:latin typeface="Times New Roman"/>
                <a:cs typeface="Times New Roman"/>
              </a:rPr>
              <a:t>of </a:t>
            </a:r>
            <a:r>
              <a:rPr sz="1200" spc="-5" dirty="0">
                <a:latin typeface="Times New Roman"/>
                <a:cs typeface="Times New Roman"/>
              </a:rPr>
              <a:t>errors </a:t>
            </a:r>
            <a:r>
              <a:rPr sz="1200" dirty="0">
                <a:latin typeface="Times New Roman"/>
                <a:cs typeface="Times New Roman"/>
              </a:rPr>
              <a:t>found that </a:t>
            </a:r>
            <a:r>
              <a:rPr sz="1200" spc="-5" dirty="0">
                <a:latin typeface="Times New Roman"/>
                <a:cs typeface="Times New Roman"/>
              </a:rPr>
              <a:t>can </a:t>
            </a:r>
            <a:r>
              <a:rPr sz="1200" spc="5" dirty="0">
                <a:latin typeface="Times New Roman"/>
                <a:cs typeface="Times New Roman"/>
              </a:rPr>
              <a:t>be </a:t>
            </a:r>
            <a:r>
              <a:rPr sz="1200" spc="-5" dirty="0">
                <a:latin typeface="Times New Roman"/>
                <a:cs typeface="Times New Roman"/>
              </a:rPr>
              <a:t>categorized as  </a:t>
            </a:r>
            <a:r>
              <a:rPr sz="1200" dirty="0">
                <a:latin typeface="Times New Roman"/>
                <a:cs typeface="Times New Roman"/>
              </a:rPr>
              <a:t>minor </a:t>
            </a:r>
            <a:r>
              <a:rPr sz="1200" spc="-5" dirty="0">
                <a:latin typeface="Times New Roman"/>
                <a:cs typeface="Times New Roman"/>
              </a:rPr>
              <a:t>(requiring less </a:t>
            </a:r>
            <a:r>
              <a:rPr sz="1200" dirty="0">
                <a:latin typeface="Times New Roman"/>
                <a:cs typeface="Times New Roman"/>
              </a:rPr>
              <a:t>than some </a:t>
            </a:r>
            <a:r>
              <a:rPr sz="1200" spc="-5" dirty="0">
                <a:latin typeface="Times New Roman"/>
                <a:cs typeface="Times New Roman"/>
              </a:rPr>
              <a:t>prespecified </a:t>
            </a:r>
            <a:r>
              <a:rPr sz="1200" dirty="0">
                <a:latin typeface="Times New Roman"/>
                <a:cs typeface="Times New Roman"/>
              </a:rPr>
              <a:t>effort to</a:t>
            </a:r>
            <a:r>
              <a:rPr sz="1200" spc="-5" dirty="0">
                <a:latin typeface="Times New Roman"/>
                <a:cs typeface="Times New Roman"/>
              </a:rPr>
              <a:t> correct)</a:t>
            </a:r>
            <a:endParaRPr sz="1200">
              <a:latin typeface="Times New Roman"/>
              <a:cs typeface="Times New Roman"/>
            </a:endParaRPr>
          </a:p>
          <a:p>
            <a:pPr marL="240665" marR="5080" indent="-228600">
              <a:lnSpc>
                <a:spcPts val="1580"/>
              </a:lnSpc>
              <a:spcBef>
                <a:spcPts val="20"/>
              </a:spcBef>
              <a:buFont typeface="Times New Roman"/>
              <a:buChar char="•"/>
              <a:tabLst>
                <a:tab pos="240665" algn="l"/>
                <a:tab pos="241300" algn="l"/>
              </a:tabLst>
            </a:pPr>
            <a:r>
              <a:rPr sz="1200" b="1" spc="-5" dirty="0">
                <a:latin typeface="Times New Roman"/>
                <a:cs typeface="Times New Roman"/>
              </a:rPr>
              <a:t>Major </a:t>
            </a:r>
            <a:r>
              <a:rPr sz="1200" b="1" dirty="0">
                <a:latin typeface="Times New Roman"/>
                <a:cs typeface="Times New Roman"/>
              </a:rPr>
              <a:t>errors found, </a:t>
            </a:r>
            <a:r>
              <a:rPr sz="1200" b="1" spc="-5" dirty="0">
                <a:latin typeface="Times New Roman"/>
                <a:cs typeface="Times New Roman"/>
              </a:rPr>
              <a:t>Errmajor</a:t>
            </a:r>
            <a:r>
              <a:rPr sz="1200" spc="-5" dirty="0">
                <a:latin typeface="Times New Roman"/>
                <a:cs typeface="Times New Roman"/>
              </a:rPr>
              <a:t>—the </a:t>
            </a:r>
            <a:r>
              <a:rPr sz="1200" dirty="0">
                <a:latin typeface="Times New Roman"/>
                <a:cs typeface="Times New Roman"/>
              </a:rPr>
              <a:t>number of </a:t>
            </a:r>
            <a:r>
              <a:rPr sz="1200" spc="-5" dirty="0">
                <a:latin typeface="Times New Roman"/>
                <a:cs typeface="Times New Roman"/>
              </a:rPr>
              <a:t>errors </a:t>
            </a:r>
            <a:r>
              <a:rPr sz="1200" dirty="0">
                <a:latin typeface="Times New Roman"/>
                <a:cs typeface="Times New Roman"/>
              </a:rPr>
              <a:t>found that </a:t>
            </a:r>
            <a:r>
              <a:rPr sz="1200" spc="-5" dirty="0">
                <a:latin typeface="Times New Roman"/>
                <a:cs typeface="Times New Roman"/>
              </a:rPr>
              <a:t>can </a:t>
            </a:r>
            <a:r>
              <a:rPr sz="1200" spc="5" dirty="0">
                <a:latin typeface="Times New Roman"/>
                <a:cs typeface="Times New Roman"/>
              </a:rPr>
              <a:t>be </a:t>
            </a:r>
            <a:r>
              <a:rPr sz="1200" spc="-5" dirty="0">
                <a:latin typeface="Times New Roman"/>
                <a:cs typeface="Times New Roman"/>
              </a:rPr>
              <a:t>categorized as  </a:t>
            </a:r>
            <a:r>
              <a:rPr sz="1200" dirty="0">
                <a:latin typeface="Times New Roman"/>
                <a:cs typeface="Times New Roman"/>
              </a:rPr>
              <a:t>major </a:t>
            </a:r>
            <a:r>
              <a:rPr sz="1200" spc="-5" dirty="0">
                <a:latin typeface="Times New Roman"/>
                <a:cs typeface="Times New Roman"/>
              </a:rPr>
              <a:t>(requiring </a:t>
            </a:r>
            <a:r>
              <a:rPr sz="1200" dirty="0">
                <a:latin typeface="Times New Roman"/>
                <a:cs typeface="Times New Roman"/>
              </a:rPr>
              <a:t>more than some </a:t>
            </a:r>
            <a:r>
              <a:rPr sz="1200" spc="-5" dirty="0">
                <a:latin typeface="Times New Roman"/>
                <a:cs typeface="Times New Roman"/>
              </a:rPr>
              <a:t>prespecifi ed effort </a:t>
            </a:r>
            <a:r>
              <a:rPr sz="1200" dirty="0">
                <a:latin typeface="Times New Roman"/>
                <a:cs typeface="Times New Roman"/>
              </a:rPr>
              <a:t>to</a:t>
            </a:r>
            <a:r>
              <a:rPr sz="1200" spc="5" dirty="0">
                <a:latin typeface="Times New Roman"/>
                <a:cs typeface="Times New Roman"/>
              </a:rPr>
              <a:t> </a:t>
            </a:r>
            <a:r>
              <a:rPr sz="1200" spc="-5" dirty="0">
                <a:latin typeface="Times New Roman"/>
                <a:cs typeface="Times New Roman"/>
              </a:rPr>
              <a:t>correct</a:t>
            </a:r>
            <a:endParaRPr sz="1200">
              <a:latin typeface="Times New Roman"/>
              <a:cs typeface="Times New Roman"/>
            </a:endParaRPr>
          </a:p>
          <a:p>
            <a:pPr marL="240665" indent="-228600">
              <a:lnSpc>
                <a:spcPct val="100000"/>
              </a:lnSpc>
              <a:spcBef>
                <a:spcPts val="75"/>
              </a:spcBef>
              <a:buFont typeface="Arial"/>
              <a:buChar char="•"/>
              <a:tabLst>
                <a:tab pos="240665" algn="l"/>
                <a:tab pos="241300" algn="l"/>
              </a:tabLst>
            </a:pPr>
            <a:r>
              <a:rPr sz="1200" dirty="0">
                <a:latin typeface="Times New Roman"/>
                <a:cs typeface="Times New Roman"/>
              </a:rPr>
              <a:t>The </a:t>
            </a:r>
            <a:r>
              <a:rPr sz="1200" spc="-5" dirty="0">
                <a:latin typeface="Times New Roman"/>
                <a:cs typeface="Times New Roman"/>
              </a:rPr>
              <a:t>total review effort </a:t>
            </a:r>
            <a:r>
              <a:rPr sz="1200" dirty="0">
                <a:latin typeface="Times New Roman"/>
                <a:cs typeface="Times New Roman"/>
              </a:rPr>
              <a:t>and the total number of errors </a:t>
            </a:r>
            <a:r>
              <a:rPr sz="1200" spc="-5" dirty="0">
                <a:latin typeface="Times New Roman"/>
                <a:cs typeface="Times New Roman"/>
              </a:rPr>
              <a:t>discovered are defi </a:t>
            </a:r>
            <a:r>
              <a:rPr sz="1200" dirty="0">
                <a:latin typeface="Times New Roman"/>
                <a:cs typeface="Times New Roman"/>
              </a:rPr>
              <a:t>ned</a:t>
            </a:r>
            <a:r>
              <a:rPr sz="1200" spc="45" dirty="0">
                <a:latin typeface="Times New Roman"/>
                <a:cs typeface="Times New Roman"/>
              </a:rPr>
              <a:t> </a:t>
            </a:r>
            <a:r>
              <a:rPr sz="1200" spc="-5" dirty="0">
                <a:latin typeface="Times New Roman"/>
                <a:cs typeface="Times New Roman"/>
              </a:rPr>
              <a:t>as:</a:t>
            </a:r>
            <a:endParaRPr sz="1200">
              <a:latin typeface="Times New Roman"/>
              <a:cs typeface="Times New Roman"/>
            </a:endParaRPr>
          </a:p>
          <a:p>
            <a:pPr marL="240665">
              <a:lnSpc>
                <a:spcPct val="100000"/>
              </a:lnSpc>
              <a:spcBef>
                <a:spcPts val="155"/>
              </a:spcBef>
            </a:pPr>
            <a:r>
              <a:rPr sz="1200" spc="-5" dirty="0">
                <a:latin typeface="Times New Roman"/>
                <a:cs typeface="Times New Roman"/>
              </a:rPr>
              <a:t>Ereview </a:t>
            </a:r>
            <a:r>
              <a:rPr sz="1200" dirty="0">
                <a:latin typeface="Times New Roman"/>
                <a:cs typeface="Times New Roman"/>
              </a:rPr>
              <a:t>= Ep + Ea + Er </a:t>
            </a:r>
            <a:r>
              <a:rPr sz="1200" spc="-5" dirty="0">
                <a:latin typeface="Times New Roman"/>
                <a:cs typeface="Times New Roman"/>
              </a:rPr>
              <a:t>Errtot </a:t>
            </a:r>
            <a:r>
              <a:rPr sz="1200" dirty="0">
                <a:latin typeface="Times New Roman"/>
                <a:cs typeface="Times New Roman"/>
              </a:rPr>
              <a:t>= </a:t>
            </a:r>
            <a:r>
              <a:rPr sz="1200" spc="-5" dirty="0">
                <a:latin typeface="Times New Roman"/>
                <a:cs typeface="Times New Roman"/>
              </a:rPr>
              <a:t>Errminor </a:t>
            </a:r>
            <a:r>
              <a:rPr sz="1200" dirty="0">
                <a:latin typeface="Times New Roman"/>
                <a:cs typeface="Times New Roman"/>
              </a:rPr>
              <a:t>+</a:t>
            </a:r>
            <a:r>
              <a:rPr sz="1200" spc="-5" dirty="0">
                <a:latin typeface="Times New Roman"/>
                <a:cs typeface="Times New Roman"/>
              </a:rPr>
              <a:t> Errmajor</a:t>
            </a:r>
            <a:endParaRPr sz="1200">
              <a:latin typeface="Times New Roman"/>
              <a:cs typeface="Times New Roman"/>
            </a:endParaRPr>
          </a:p>
          <a:p>
            <a:pPr marL="240665" indent="-228600">
              <a:lnSpc>
                <a:spcPct val="100000"/>
              </a:lnSpc>
              <a:spcBef>
                <a:spcPts val="50"/>
              </a:spcBef>
              <a:buFont typeface="Arial"/>
              <a:buChar char="•"/>
              <a:tabLst>
                <a:tab pos="240665" algn="l"/>
                <a:tab pos="241300" algn="l"/>
              </a:tabLst>
            </a:pPr>
            <a:r>
              <a:rPr sz="1200" spc="-5" dirty="0">
                <a:latin typeface="Times New Roman"/>
                <a:cs typeface="Times New Roman"/>
              </a:rPr>
              <a:t>Error </a:t>
            </a:r>
            <a:r>
              <a:rPr sz="1200" dirty="0">
                <a:latin typeface="Times New Roman"/>
                <a:cs typeface="Times New Roman"/>
              </a:rPr>
              <a:t>density </a:t>
            </a:r>
            <a:r>
              <a:rPr sz="1200" spc="-5" dirty="0">
                <a:latin typeface="Times New Roman"/>
                <a:cs typeface="Times New Roman"/>
              </a:rPr>
              <a:t>represents </a:t>
            </a:r>
            <a:r>
              <a:rPr sz="1200" dirty="0">
                <a:latin typeface="Times New Roman"/>
                <a:cs typeface="Times New Roman"/>
              </a:rPr>
              <a:t>the </a:t>
            </a:r>
            <a:r>
              <a:rPr sz="1200" spc="-5" dirty="0">
                <a:latin typeface="Times New Roman"/>
                <a:cs typeface="Times New Roman"/>
              </a:rPr>
              <a:t>errors found </a:t>
            </a:r>
            <a:r>
              <a:rPr sz="1200" dirty="0">
                <a:latin typeface="Times New Roman"/>
                <a:cs typeface="Times New Roman"/>
              </a:rPr>
              <a:t>per unit of </a:t>
            </a:r>
            <a:r>
              <a:rPr sz="1200" spc="-5" dirty="0">
                <a:latin typeface="Times New Roman"/>
                <a:cs typeface="Times New Roman"/>
              </a:rPr>
              <a:t>work product</a:t>
            </a:r>
            <a:r>
              <a:rPr sz="1200" spc="20" dirty="0">
                <a:latin typeface="Times New Roman"/>
                <a:cs typeface="Times New Roman"/>
              </a:rPr>
              <a:t> </a:t>
            </a:r>
            <a:r>
              <a:rPr sz="1200" dirty="0">
                <a:latin typeface="Times New Roman"/>
                <a:cs typeface="Times New Roman"/>
              </a:rPr>
              <a:t>reviewed.</a:t>
            </a:r>
            <a:endParaRPr sz="1200">
              <a:latin typeface="Times New Roman"/>
              <a:cs typeface="Times New Roman"/>
            </a:endParaRPr>
          </a:p>
          <a:p>
            <a:pPr marL="240665">
              <a:lnSpc>
                <a:spcPct val="100000"/>
              </a:lnSpc>
              <a:spcBef>
                <a:spcPts val="140"/>
              </a:spcBef>
            </a:pPr>
            <a:r>
              <a:rPr sz="1200" spc="-5" dirty="0">
                <a:latin typeface="Times New Roman"/>
                <a:cs typeface="Times New Roman"/>
              </a:rPr>
              <a:t>Error </a:t>
            </a:r>
            <a:r>
              <a:rPr sz="1200" dirty="0">
                <a:latin typeface="Times New Roman"/>
                <a:cs typeface="Times New Roman"/>
              </a:rPr>
              <a:t>density = </a:t>
            </a:r>
            <a:r>
              <a:rPr sz="1200" spc="-5" dirty="0">
                <a:latin typeface="Times New Roman"/>
                <a:cs typeface="Times New Roman"/>
              </a:rPr>
              <a:t>Errtot/</a:t>
            </a:r>
            <a:r>
              <a:rPr sz="1200" spc="-40" dirty="0">
                <a:latin typeface="Times New Roman"/>
                <a:cs typeface="Times New Roman"/>
              </a:rPr>
              <a:t> </a:t>
            </a:r>
            <a:r>
              <a:rPr sz="1200" dirty="0">
                <a:latin typeface="Times New Roman"/>
                <a:cs typeface="Times New Roman"/>
              </a:rPr>
              <a:t>WPS</a:t>
            </a:r>
            <a:endParaRPr sz="1200">
              <a:latin typeface="Times New Roman"/>
              <a:cs typeface="Times New Roman"/>
            </a:endParaRPr>
          </a:p>
        </p:txBody>
      </p:sp>
      <p:sp>
        <p:nvSpPr>
          <p:cNvPr id="6" name="object 6"/>
          <p:cNvSpPr/>
          <p:nvPr/>
        </p:nvSpPr>
        <p:spPr>
          <a:xfrm>
            <a:off x="1371600" y="2100072"/>
            <a:ext cx="5943600" cy="2447543"/>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69441"/>
            <a:ext cx="5970905" cy="4525645"/>
          </a:xfrm>
          <a:prstGeom prst="rect">
            <a:avLst/>
          </a:prstGeom>
        </p:spPr>
        <p:txBody>
          <a:bodyPr vert="horz" wrap="square" lIns="0" tIns="12700" rIns="0" bIns="0" rtlCol="0">
            <a:spAutoFit/>
          </a:bodyPr>
          <a:lstStyle/>
          <a:p>
            <a:pPr marL="241300" marR="10795" algn="just">
              <a:lnSpc>
                <a:spcPct val="110100"/>
              </a:lnSpc>
              <a:spcBef>
                <a:spcPts val="100"/>
              </a:spcBef>
            </a:pPr>
            <a:r>
              <a:rPr sz="1200" spc="-5" dirty="0">
                <a:latin typeface="Times New Roman"/>
                <a:cs typeface="Times New Roman"/>
              </a:rPr>
              <a:t>conducted. However,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not until </a:t>
            </a:r>
            <a:r>
              <a:rPr sz="1200" spc="-5" dirty="0">
                <a:latin typeface="Times New Roman"/>
                <a:cs typeface="Times New Roman"/>
              </a:rPr>
              <a:t>all system </a:t>
            </a:r>
            <a:r>
              <a:rPr sz="1200" dirty="0">
                <a:latin typeface="Times New Roman"/>
                <a:cs typeface="Times New Roman"/>
              </a:rPr>
              <a:t>elements </a:t>
            </a:r>
            <a:r>
              <a:rPr sz="1200" spc="-5" dirty="0">
                <a:latin typeface="Times New Roman"/>
                <a:cs typeface="Times New Roman"/>
              </a:rPr>
              <a:t>are </a:t>
            </a:r>
            <a:r>
              <a:rPr sz="1200" dirty="0">
                <a:latin typeface="Times New Roman"/>
                <a:cs typeface="Times New Roman"/>
              </a:rPr>
              <a:t>fully integrated that the true  </a:t>
            </a:r>
            <a:r>
              <a:rPr sz="1200" spc="-5" dirty="0">
                <a:latin typeface="Times New Roman"/>
                <a:cs typeface="Times New Roman"/>
              </a:rPr>
              <a:t>performance </a:t>
            </a:r>
            <a:r>
              <a:rPr sz="1200" spc="5" dirty="0">
                <a:latin typeface="Times New Roman"/>
                <a:cs typeface="Times New Roman"/>
              </a:rPr>
              <a:t>of </a:t>
            </a:r>
            <a:r>
              <a:rPr sz="1200" dirty="0">
                <a:latin typeface="Times New Roman"/>
                <a:cs typeface="Times New Roman"/>
              </a:rPr>
              <a:t>a </a:t>
            </a:r>
            <a:r>
              <a:rPr sz="1200" spc="-5" dirty="0">
                <a:latin typeface="Times New Roman"/>
                <a:cs typeface="Times New Roman"/>
              </a:rPr>
              <a:t>system can </a:t>
            </a:r>
            <a:r>
              <a:rPr sz="1200" dirty="0">
                <a:latin typeface="Times New Roman"/>
                <a:cs typeface="Times New Roman"/>
              </a:rPr>
              <a:t>be</a:t>
            </a:r>
            <a:r>
              <a:rPr sz="1200" spc="10" dirty="0">
                <a:latin typeface="Times New Roman"/>
                <a:cs typeface="Times New Roman"/>
              </a:rPr>
              <a:t> </a:t>
            </a:r>
            <a:r>
              <a:rPr sz="1200" spc="-5" dirty="0">
                <a:latin typeface="Times New Roman"/>
                <a:cs typeface="Times New Roman"/>
              </a:rPr>
              <a:t>ascertained.</a:t>
            </a:r>
            <a:endParaRPr sz="1200" dirty="0">
              <a:latin typeface="Times New Roman"/>
              <a:cs typeface="Times New Roman"/>
            </a:endParaRPr>
          </a:p>
          <a:p>
            <a:pPr marL="241300" marR="6350" indent="-228600" algn="just">
              <a:lnSpc>
                <a:spcPct val="110400"/>
              </a:lnSpc>
              <a:spcBef>
                <a:spcPts val="75"/>
              </a:spcBef>
              <a:buFont typeface="Symbol"/>
              <a:buChar char=""/>
              <a:tabLst>
                <a:tab pos="241300" algn="l"/>
              </a:tabLst>
            </a:pPr>
            <a:r>
              <a:rPr sz="1200" spc="-5" dirty="0">
                <a:latin typeface="Times New Roman"/>
                <a:cs typeface="Times New Roman"/>
              </a:rPr>
              <a:t>Performance tests </a:t>
            </a:r>
            <a:r>
              <a:rPr sz="1200" dirty="0">
                <a:latin typeface="Times New Roman"/>
                <a:cs typeface="Times New Roman"/>
              </a:rPr>
              <a:t>are often </a:t>
            </a:r>
            <a:r>
              <a:rPr sz="1200" spc="-5" dirty="0">
                <a:latin typeface="Times New Roman"/>
                <a:cs typeface="Times New Roman"/>
              </a:rPr>
              <a:t>coupled </a:t>
            </a:r>
            <a:r>
              <a:rPr sz="1200" dirty="0">
                <a:latin typeface="Times New Roman"/>
                <a:cs typeface="Times New Roman"/>
              </a:rPr>
              <a:t>with </a:t>
            </a:r>
            <a:r>
              <a:rPr sz="1200" spc="-5" dirty="0">
                <a:latin typeface="Times New Roman"/>
                <a:cs typeface="Times New Roman"/>
              </a:rPr>
              <a:t>stress </a:t>
            </a:r>
            <a:r>
              <a:rPr sz="1200" dirty="0">
                <a:latin typeface="Times New Roman"/>
                <a:cs typeface="Times New Roman"/>
              </a:rPr>
              <a:t>testing </a:t>
            </a:r>
            <a:r>
              <a:rPr sz="1200" spc="-5" dirty="0">
                <a:latin typeface="Times New Roman"/>
                <a:cs typeface="Times New Roman"/>
              </a:rPr>
              <a:t>and </a:t>
            </a:r>
            <a:r>
              <a:rPr sz="1200" dirty="0">
                <a:latin typeface="Times New Roman"/>
                <a:cs typeface="Times New Roman"/>
              </a:rPr>
              <a:t>usually </a:t>
            </a:r>
            <a:r>
              <a:rPr sz="1200" spc="-5" dirty="0">
                <a:latin typeface="Times New Roman"/>
                <a:cs typeface="Times New Roman"/>
              </a:rPr>
              <a:t>require </a:t>
            </a:r>
            <a:r>
              <a:rPr sz="1200" dirty="0">
                <a:latin typeface="Times New Roman"/>
                <a:cs typeface="Times New Roman"/>
              </a:rPr>
              <a:t>both </a:t>
            </a:r>
            <a:r>
              <a:rPr sz="1200" spc="-5" dirty="0">
                <a:latin typeface="Times New Roman"/>
                <a:cs typeface="Times New Roman"/>
              </a:rPr>
              <a:t>hardware and  software </a:t>
            </a:r>
            <a:r>
              <a:rPr sz="1200" dirty="0">
                <a:latin typeface="Times New Roman"/>
                <a:cs typeface="Times New Roman"/>
              </a:rPr>
              <a:t>instrumentation. </a:t>
            </a:r>
            <a:r>
              <a:rPr sz="1200" spc="-5" dirty="0">
                <a:latin typeface="Times New Roman"/>
                <a:cs typeface="Times New Roman"/>
              </a:rPr>
              <a:t>That is, </a:t>
            </a:r>
            <a:r>
              <a:rPr sz="1200" dirty="0">
                <a:latin typeface="Times New Roman"/>
                <a:cs typeface="Times New Roman"/>
              </a:rPr>
              <a:t>it </a:t>
            </a:r>
            <a:r>
              <a:rPr sz="1200" spc="-5" dirty="0">
                <a:latin typeface="Times New Roman"/>
                <a:cs typeface="Times New Roman"/>
              </a:rPr>
              <a:t>is often </a:t>
            </a:r>
            <a:r>
              <a:rPr sz="1200" dirty="0">
                <a:latin typeface="Times New Roman"/>
                <a:cs typeface="Times New Roman"/>
              </a:rPr>
              <a:t>necessary to </a:t>
            </a:r>
            <a:r>
              <a:rPr sz="1200" spc="-5" dirty="0">
                <a:latin typeface="Times New Roman"/>
                <a:cs typeface="Times New Roman"/>
              </a:rPr>
              <a:t>measure </a:t>
            </a:r>
            <a:r>
              <a:rPr sz="1200" dirty="0">
                <a:latin typeface="Times New Roman"/>
                <a:cs typeface="Times New Roman"/>
              </a:rPr>
              <a:t>resource utilization </a:t>
            </a:r>
            <a:r>
              <a:rPr sz="1200" spc="-5" dirty="0">
                <a:latin typeface="Times New Roman"/>
                <a:cs typeface="Times New Roman"/>
              </a:rPr>
              <a:t>(e.g.,  processor cycles) </a:t>
            </a:r>
            <a:r>
              <a:rPr sz="1200" dirty="0">
                <a:latin typeface="Times New Roman"/>
                <a:cs typeface="Times New Roman"/>
              </a:rPr>
              <a:t>in </a:t>
            </a:r>
            <a:r>
              <a:rPr sz="1200" spc="-5" dirty="0">
                <a:latin typeface="Times New Roman"/>
                <a:cs typeface="Times New Roman"/>
              </a:rPr>
              <a:t>an exacting </a:t>
            </a:r>
            <a:r>
              <a:rPr sz="1200" dirty="0">
                <a:latin typeface="Times New Roman"/>
                <a:cs typeface="Times New Roman"/>
              </a:rPr>
              <a:t>fashion. </a:t>
            </a:r>
            <a:r>
              <a:rPr sz="1200" spc="-5" dirty="0">
                <a:latin typeface="Times New Roman"/>
                <a:cs typeface="Times New Roman"/>
              </a:rPr>
              <a:t>External instrumentation can </a:t>
            </a:r>
            <a:r>
              <a:rPr sz="1200" dirty="0">
                <a:latin typeface="Times New Roman"/>
                <a:cs typeface="Times New Roman"/>
              </a:rPr>
              <a:t>monitor </a:t>
            </a:r>
            <a:r>
              <a:rPr sz="1200" spc="-5" dirty="0">
                <a:latin typeface="Times New Roman"/>
                <a:cs typeface="Times New Roman"/>
              </a:rPr>
              <a:t>execution  intervals, </a:t>
            </a:r>
            <a:r>
              <a:rPr sz="1200" dirty="0">
                <a:latin typeface="Times New Roman"/>
                <a:cs typeface="Times New Roman"/>
              </a:rPr>
              <a:t>log events (e.g., </a:t>
            </a:r>
            <a:r>
              <a:rPr sz="1200" spc="-5" dirty="0">
                <a:latin typeface="Times New Roman"/>
                <a:cs typeface="Times New Roman"/>
              </a:rPr>
              <a:t>interrupts) as </a:t>
            </a:r>
            <a:r>
              <a:rPr sz="1200" spc="5" dirty="0">
                <a:latin typeface="Times New Roman"/>
                <a:cs typeface="Times New Roman"/>
              </a:rPr>
              <a:t>they </a:t>
            </a:r>
            <a:r>
              <a:rPr sz="1200" dirty="0">
                <a:latin typeface="Times New Roman"/>
                <a:cs typeface="Times New Roman"/>
              </a:rPr>
              <a:t>occur, </a:t>
            </a:r>
            <a:r>
              <a:rPr sz="1200" spc="-5" dirty="0">
                <a:latin typeface="Times New Roman"/>
                <a:cs typeface="Times New Roman"/>
              </a:rPr>
              <a:t>and sample machine states </a:t>
            </a:r>
            <a:r>
              <a:rPr sz="1200" dirty="0">
                <a:latin typeface="Times New Roman"/>
                <a:cs typeface="Times New Roman"/>
              </a:rPr>
              <a:t>on a </a:t>
            </a:r>
            <a:r>
              <a:rPr sz="1200" spc="-5" dirty="0">
                <a:latin typeface="Times New Roman"/>
                <a:cs typeface="Times New Roman"/>
              </a:rPr>
              <a:t>regular  basis</a:t>
            </a:r>
            <a:endParaRPr sz="1200" dirty="0">
              <a:latin typeface="Times New Roman"/>
              <a:cs typeface="Times New Roman"/>
            </a:endParaRPr>
          </a:p>
          <a:p>
            <a:pPr marL="241300" indent="-228600" algn="just">
              <a:lnSpc>
                <a:spcPct val="100000"/>
              </a:lnSpc>
              <a:spcBef>
                <a:spcPts val="254"/>
              </a:spcBef>
              <a:buFont typeface="Symbol"/>
              <a:buChar char=""/>
              <a:tabLst>
                <a:tab pos="241300" algn="l"/>
              </a:tabLst>
            </a:pPr>
            <a:r>
              <a:rPr sz="1200" b="1" spc="-5" dirty="0">
                <a:latin typeface="Times New Roman"/>
                <a:cs typeface="Times New Roman"/>
              </a:rPr>
              <a:t>D.5 Deployment</a:t>
            </a:r>
            <a:r>
              <a:rPr sz="1200" b="1" dirty="0">
                <a:latin typeface="Times New Roman"/>
                <a:cs typeface="Times New Roman"/>
              </a:rPr>
              <a:t> Testing</a:t>
            </a:r>
            <a:endParaRPr sz="1200" dirty="0">
              <a:latin typeface="Times New Roman"/>
              <a:cs typeface="Times New Roman"/>
            </a:endParaRPr>
          </a:p>
          <a:p>
            <a:pPr marL="469265" marR="7620" lvl="1" indent="-228600" algn="just">
              <a:lnSpc>
                <a:spcPct val="110800"/>
              </a:lnSpc>
              <a:spcBef>
                <a:spcPts val="50"/>
              </a:spcBef>
              <a:buFont typeface="Symbol"/>
              <a:buChar char=""/>
              <a:tabLst>
                <a:tab pos="469900" algn="l"/>
              </a:tabLst>
            </a:pPr>
            <a:r>
              <a:rPr sz="1200" spc="-5" dirty="0">
                <a:latin typeface="Times New Roman"/>
                <a:cs typeface="Times New Roman"/>
              </a:rPr>
              <a:t>Software</a:t>
            </a:r>
            <a:r>
              <a:rPr sz="1200" spc="-40" dirty="0">
                <a:latin typeface="Times New Roman"/>
                <a:cs typeface="Times New Roman"/>
              </a:rPr>
              <a:t> </a:t>
            </a:r>
            <a:r>
              <a:rPr sz="1200" dirty="0">
                <a:latin typeface="Times New Roman"/>
                <a:cs typeface="Times New Roman"/>
              </a:rPr>
              <a:t>must</a:t>
            </a:r>
            <a:r>
              <a:rPr sz="1200" spc="-30" dirty="0">
                <a:latin typeface="Times New Roman"/>
                <a:cs typeface="Times New Roman"/>
              </a:rPr>
              <a:t> </a:t>
            </a:r>
            <a:r>
              <a:rPr sz="1200" spc="-5" dirty="0">
                <a:latin typeface="Times New Roman"/>
                <a:cs typeface="Times New Roman"/>
              </a:rPr>
              <a:t>execute</a:t>
            </a:r>
            <a:r>
              <a:rPr sz="1200" spc="-30" dirty="0">
                <a:latin typeface="Times New Roman"/>
                <a:cs typeface="Times New Roman"/>
              </a:rPr>
              <a:t> </a:t>
            </a:r>
            <a:r>
              <a:rPr sz="1200" spc="-10" dirty="0">
                <a:latin typeface="Times New Roman"/>
                <a:cs typeface="Times New Roman"/>
              </a:rPr>
              <a:t>on</a:t>
            </a:r>
            <a:r>
              <a:rPr sz="1200" spc="-3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spc="-5" dirty="0">
                <a:latin typeface="Times New Roman"/>
                <a:cs typeface="Times New Roman"/>
              </a:rPr>
              <a:t>variety</a:t>
            </a:r>
            <a:r>
              <a:rPr sz="1200" spc="-5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platforms</a:t>
            </a:r>
            <a:r>
              <a:rPr sz="1200" spc="-30"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spc="-5" dirty="0">
                <a:latin typeface="Times New Roman"/>
                <a:cs typeface="Times New Roman"/>
              </a:rPr>
              <a:t>under</a:t>
            </a:r>
            <a:r>
              <a:rPr sz="1200" spc="-35" dirty="0">
                <a:latin typeface="Times New Roman"/>
                <a:cs typeface="Times New Roman"/>
              </a:rPr>
              <a:t> </a:t>
            </a:r>
            <a:r>
              <a:rPr sz="1200" dirty="0">
                <a:latin typeface="Times New Roman"/>
                <a:cs typeface="Times New Roman"/>
              </a:rPr>
              <a:t>more</a:t>
            </a:r>
            <a:r>
              <a:rPr sz="1200" spc="-35" dirty="0">
                <a:latin typeface="Times New Roman"/>
                <a:cs typeface="Times New Roman"/>
              </a:rPr>
              <a:t> </a:t>
            </a:r>
            <a:r>
              <a:rPr sz="1200" dirty="0">
                <a:latin typeface="Times New Roman"/>
                <a:cs typeface="Times New Roman"/>
              </a:rPr>
              <a:t>than</a:t>
            </a:r>
            <a:r>
              <a:rPr sz="1200" spc="-35" dirty="0">
                <a:latin typeface="Times New Roman"/>
                <a:cs typeface="Times New Roman"/>
              </a:rPr>
              <a:t> </a:t>
            </a:r>
            <a:r>
              <a:rPr sz="1200" dirty="0">
                <a:latin typeface="Times New Roman"/>
                <a:cs typeface="Times New Roman"/>
              </a:rPr>
              <a:t>one</a:t>
            </a:r>
            <a:r>
              <a:rPr sz="1200" spc="-20" dirty="0">
                <a:latin typeface="Times New Roman"/>
                <a:cs typeface="Times New Roman"/>
              </a:rPr>
              <a:t> </a:t>
            </a:r>
            <a:r>
              <a:rPr sz="1200" spc="-5" dirty="0">
                <a:latin typeface="Times New Roman"/>
                <a:cs typeface="Times New Roman"/>
              </a:rPr>
              <a:t>operating</a:t>
            </a:r>
            <a:r>
              <a:rPr sz="1200" spc="-45" dirty="0">
                <a:latin typeface="Times New Roman"/>
                <a:cs typeface="Times New Roman"/>
              </a:rPr>
              <a:t> </a:t>
            </a:r>
            <a:r>
              <a:rPr sz="1200" spc="-5" dirty="0">
                <a:latin typeface="Times New Roman"/>
                <a:cs typeface="Times New Roman"/>
              </a:rPr>
              <a:t>system  environment.</a:t>
            </a:r>
            <a:endParaRPr sz="1200" dirty="0">
              <a:latin typeface="Times New Roman"/>
              <a:cs typeface="Times New Roman"/>
            </a:endParaRPr>
          </a:p>
          <a:p>
            <a:pPr marL="469265" marR="6985" lvl="1" indent="-228600" algn="just">
              <a:lnSpc>
                <a:spcPct val="110300"/>
              </a:lnSpc>
              <a:spcBef>
                <a:spcPts val="75"/>
              </a:spcBef>
              <a:buFont typeface="Symbol"/>
              <a:buChar char=""/>
              <a:tabLst>
                <a:tab pos="508000" algn="l"/>
              </a:tabLst>
            </a:pPr>
            <a:r>
              <a:rPr dirty="0"/>
              <a:t>	</a:t>
            </a:r>
            <a:r>
              <a:rPr sz="1200" i="1" spc="-5" dirty="0">
                <a:latin typeface="Times New Roman"/>
                <a:cs typeface="Times New Roman"/>
              </a:rPr>
              <a:t>Deployment</a:t>
            </a:r>
            <a:r>
              <a:rPr sz="1200" i="1" spc="-45" dirty="0">
                <a:latin typeface="Times New Roman"/>
                <a:cs typeface="Times New Roman"/>
              </a:rPr>
              <a:t> </a:t>
            </a:r>
            <a:r>
              <a:rPr sz="1200" i="1" dirty="0">
                <a:latin typeface="Times New Roman"/>
                <a:cs typeface="Times New Roman"/>
              </a:rPr>
              <a:t>testing,</a:t>
            </a:r>
            <a:r>
              <a:rPr sz="1200" i="1" spc="-45" dirty="0">
                <a:latin typeface="Times New Roman"/>
                <a:cs typeface="Times New Roman"/>
              </a:rPr>
              <a:t> </a:t>
            </a:r>
            <a:r>
              <a:rPr sz="1200" dirty="0">
                <a:latin typeface="Times New Roman"/>
                <a:cs typeface="Times New Roman"/>
              </a:rPr>
              <a:t>sometimes</a:t>
            </a:r>
            <a:r>
              <a:rPr sz="1200" spc="-55" dirty="0">
                <a:latin typeface="Times New Roman"/>
                <a:cs typeface="Times New Roman"/>
              </a:rPr>
              <a:t> </a:t>
            </a:r>
            <a:r>
              <a:rPr sz="1200" spc="-5" dirty="0">
                <a:latin typeface="Times New Roman"/>
                <a:cs typeface="Times New Roman"/>
              </a:rPr>
              <a:t>called</a:t>
            </a:r>
            <a:r>
              <a:rPr sz="1200" spc="-35" dirty="0">
                <a:latin typeface="Times New Roman"/>
                <a:cs typeface="Times New Roman"/>
              </a:rPr>
              <a:t> </a:t>
            </a:r>
            <a:r>
              <a:rPr sz="1200" i="1" spc="-5" dirty="0">
                <a:latin typeface="Times New Roman"/>
                <a:cs typeface="Times New Roman"/>
              </a:rPr>
              <a:t>configuration</a:t>
            </a:r>
            <a:r>
              <a:rPr sz="1200" i="1" spc="-50" dirty="0">
                <a:latin typeface="Times New Roman"/>
                <a:cs typeface="Times New Roman"/>
              </a:rPr>
              <a:t> </a:t>
            </a:r>
            <a:r>
              <a:rPr sz="1200" i="1" dirty="0">
                <a:latin typeface="Times New Roman"/>
                <a:cs typeface="Times New Roman"/>
              </a:rPr>
              <a:t>testing,</a:t>
            </a:r>
            <a:r>
              <a:rPr sz="1200" i="1" spc="-50" dirty="0">
                <a:latin typeface="Times New Roman"/>
                <a:cs typeface="Times New Roman"/>
              </a:rPr>
              <a:t> </a:t>
            </a:r>
            <a:r>
              <a:rPr sz="1200" spc="-5" dirty="0">
                <a:latin typeface="Times New Roman"/>
                <a:cs typeface="Times New Roman"/>
              </a:rPr>
              <a:t>exercises</a:t>
            </a:r>
            <a:r>
              <a:rPr sz="1200" spc="-5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software</a:t>
            </a:r>
            <a:r>
              <a:rPr sz="1200" spc="-5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spc="-5" dirty="0">
                <a:latin typeface="Times New Roman"/>
                <a:cs typeface="Times New Roman"/>
              </a:rPr>
              <a:t>each  environment </a:t>
            </a:r>
            <a:r>
              <a:rPr sz="1200" dirty="0">
                <a:latin typeface="Times New Roman"/>
                <a:cs typeface="Times New Roman"/>
              </a:rPr>
              <a:t>in </a:t>
            </a:r>
            <a:r>
              <a:rPr sz="1200" spc="-5" dirty="0">
                <a:latin typeface="Times New Roman"/>
                <a:cs typeface="Times New Roman"/>
              </a:rPr>
              <a:t>which </a:t>
            </a:r>
            <a:r>
              <a:rPr sz="1200" spc="5" dirty="0">
                <a:latin typeface="Times New Roman"/>
                <a:cs typeface="Times New Roman"/>
              </a:rPr>
              <a:t>it </a:t>
            </a:r>
            <a:r>
              <a:rPr sz="1200" spc="-5" dirty="0">
                <a:latin typeface="Times New Roman"/>
                <a:cs typeface="Times New Roman"/>
              </a:rPr>
              <a:t>is </a:t>
            </a:r>
            <a:r>
              <a:rPr sz="1200" dirty="0">
                <a:latin typeface="Times New Roman"/>
                <a:cs typeface="Times New Roman"/>
              </a:rPr>
              <a:t>to </a:t>
            </a:r>
            <a:r>
              <a:rPr sz="1200" spc="-5" dirty="0">
                <a:latin typeface="Times New Roman"/>
                <a:cs typeface="Times New Roman"/>
              </a:rPr>
              <a:t>operate. </a:t>
            </a:r>
            <a:r>
              <a:rPr sz="1200" spc="-10" dirty="0">
                <a:latin typeface="Times New Roman"/>
                <a:cs typeface="Times New Roman"/>
              </a:rPr>
              <a:t>In </a:t>
            </a:r>
            <a:r>
              <a:rPr sz="1200" spc="-5" dirty="0">
                <a:latin typeface="Times New Roman"/>
                <a:cs typeface="Times New Roman"/>
              </a:rPr>
              <a:t>addition, deployment </a:t>
            </a:r>
            <a:r>
              <a:rPr sz="1200" dirty="0">
                <a:latin typeface="Times New Roman"/>
                <a:cs typeface="Times New Roman"/>
              </a:rPr>
              <a:t>testing </a:t>
            </a:r>
            <a:r>
              <a:rPr sz="1200" spc="-5" dirty="0">
                <a:latin typeface="Times New Roman"/>
                <a:cs typeface="Times New Roman"/>
              </a:rPr>
              <a:t>examines all  installation procedures </a:t>
            </a:r>
            <a:r>
              <a:rPr sz="1200" dirty="0">
                <a:latin typeface="Times New Roman"/>
                <a:cs typeface="Times New Roman"/>
              </a:rPr>
              <a:t>and </a:t>
            </a:r>
            <a:r>
              <a:rPr sz="1200" spc="-5" dirty="0">
                <a:latin typeface="Times New Roman"/>
                <a:cs typeface="Times New Roman"/>
              </a:rPr>
              <a:t>specialized </a:t>
            </a:r>
            <a:r>
              <a:rPr sz="1200" dirty="0">
                <a:latin typeface="Times New Roman"/>
                <a:cs typeface="Times New Roman"/>
              </a:rPr>
              <a:t>installation </a:t>
            </a:r>
            <a:r>
              <a:rPr sz="1200" spc="-5" dirty="0">
                <a:latin typeface="Times New Roman"/>
                <a:cs typeface="Times New Roman"/>
              </a:rPr>
              <a:t>software (e.g.,“installers”) </a:t>
            </a:r>
            <a:r>
              <a:rPr sz="1200" dirty="0">
                <a:latin typeface="Times New Roman"/>
                <a:cs typeface="Times New Roman"/>
              </a:rPr>
              <a:t>that </a:t>
            </a:r>
            <a:r>
              <a:rPr sz="1200" spc="-5" dirty="0">
                <a:latin typeface="Times New Roman"/>
                <a:cs typeface="Times New Roman"/>
              </a:rPr>
              <a:t>will </a:t>
            </a:r>
            <a:r>
              <a:rPr sz="1200" dirty="0">
                <a:latin typeface="Times New Roman"/>
                <a:cs typeface="Times New Roman"/>
              </a:rPr>
              <a:t>be  </a:t>
            </a:r>
            <a:r>
              <a:rPr sz="1200" spc="-5" dirty="0">
                <a:latin typeface="Times New Roman"/>
                <a:cs typeface="Times New Roman"/>
              </a:rPr>
              <a:t>used</a:t>
            </a:r>
            <a:r>
              <a:rPr sz="1200" spc="-45" dirty="0">
                <a:latin typeface="Times New Roman"/>
                <a:cs typeface="Times New Roman"/>
              </a:rPr>
              <a:t> </a:t>
            </a:r>
            <a:r>
              <a:rPr sz="1200" spc="10" dirty="0">
                <a:latin typeface="Times New Roman"/>
                <a:cs typeface="Times New Roman"/>
              </a:rPr>
              <a:t>by</a:t>
            </a:r>
            <a:r>
              <a:rPr sz="1200" spc="-70" dirty="0">
                <a:latin typeface="Times New Roman"/>
                <a:cs typeface="Times New Roman"/>
              </a:rPr>
              <a:t> </a:t>
            </a:r>
            <a:r>
              <a:rPr sz="1200" dirty="0">
                <a:latin typeface="Times New Roman"/>
                <a:cs typeface="Times New Roman"/>
              </a:rPr>
              <a:t>customers,</a:t>
            </a:r>
            <a:r>
              <a:rPr sz="1200" spc="-50" dirty="0">
                <a:latin typeface="Times New Roman"/>
                <a:cs typeface="Times New Roman"/>
              </a:rPr>
              <a:t> </a:t>
            </a:r>
            <a:r>
              <a:rPr sz="1200" spc="-5" dirty="0">
                <a:latin typeface="Times New Roman"/>
                <a:cs typeface="Times New Roman"/>
              </a:rPr>
              <a:t>and</a:t>
            </a:r>
            <a:r>
              <a:rPr sz="1200" spc="-30" dirty="0">
                <a:latin typeface="Times New Roman"/>
                <a:cs typeface="Times New Roman"/>
              </a:rPr>
              <a:t> </a:t>
            </a:r>
            <a:r>
              <a:rPr sz="1200" dirty="0">
                <a:latin typeface="Times New Roman"/>
                <a:cs typeface="Times New Roman"/>
              </a:rPr>
              <a:t>all</a:t>
            </a:r>
            <a:r>
              <a:rPr sz="1200" spc="-45" dirty="0">
                <a:latin typeface="Times New Roman"/>
                <a:cs typeface="Times New Roman"/>
              </a:rPr>
              <a:t> </a:t>
            </a:r>
            <a:r>
              <a:rPr sz="1200" spc="-5" dirty="0">
                <a:latin typeface="Times New Roman"/>
                <a:cs typeface="Times New Roman"/>
              </a:rPr>
              <a:t>documentation</a:t>
            </a:r>
            <a:r>
              <a:rPr sz="1200" spc="-45"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spc="-5" dirty="0">
                <a:latin typeface="Times New Roman"/>
                <a:cs typeface="Times New Roman"/>
              </a:rPr>
              <a:t>will</a:t>
            </a:r>
            <a:r>
              <a:rPr sz="1200" spc="-30" dirty="0">
                <a:latin typeface="Times New Roman"/>
                <a:cs typeface="Times New Roman"/>
              </a:rPr>
              <a:t> </a:t>
            </a:r>
            <a:r>
              <a:rPr sz="1200" dirty="0">
                <a:latin typeface="Times New Roman"/>
                <a:cs typeface="Times New Roman"/>
              </a:rPr>
              <a:t>be</a:t>
            </a:r>
            <a:r>
              <a:rPr sz="1200" spc="-45" dirty="0">
                <a:latin typeface="Times New Roman"/>
                <a:cs typeface="Times New Roman"/>
              </a:rPr>
              <a:t> </a:t>
            </a:r>
            <a:r>
              <a:rPr sz="1200" spc="-5" dirty="0">
                <a:latin typeface="Times New Roman"/>
                <a:cs typeface="Times New Roman"/>
              </a:rPr>
              <a:t>used</a:t>
            </a:r>
            <a:r>
              <a:rPr sz="1200" spc="-4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spc="-5" dirty="0">
                <a:latin typeface="Times New Roman"/>
                <a:cs typeface="Times New Roman"/>
              </a:rPr>
              <a:t>introduce</a:t>
            </a:r>
            <a:r>
              <a:rPr sz="1200" spc="-3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software</a:t>
            </a:r>
            <a:r>
              <a:rPr sz="1200" spc="-4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spc="-5" dirty="0">
                <a:latin typeface="Times New Roman"/>
                <a:cs typeface="Times New Roman"/>
              </a:rPr>
              <a:t>end  users.</a:t>
            </a:r>
            <a:endParaRPr sz="1200" dirty="0">
              <a:latin typeface="Times New Roman"/>
              <a:cs typeface="Times New Roman"/>
            </a:endParaRPr>
          </a:p>
          <a:p>
            <a:pPr marL="50800">
              <a:lnSpc>
                <a:spcPct val="100000"/>
              </a:lnSpc>
              <a:spcBef>
                <a:spcPts val="170"/>
              </a:spcBef>
            </a:pPr>
            <a:r>
              <a:rPr sz="1200" b="1" dirty="0">
                <a:latin typeface="Times New Roman"/>
                <a:cs typeface="Times New Roman"/>
              </a:rPr>
              <a:t>E </a:t>
            </a:r>
            <a:r>
              <a:rPr sz="1200" b="1" spc="-5" dirty="0">
                <a:latin typeface="Times New Roman"/>
                <a:cs typeface="Times New Roman"/>
              </a:rPr>
              <a:t>:THE ART </a:t>
            </a:r>
            <a:r>
              <a:rPr sz="1200" b="1" dirty="0">
                <a:latin typeface="Times New Roman"/>
                <a:cs typeface="Times New Roman"/>
              </a:rPr>
              <a:t>OF</a:t>
            </a:r>
            <a:r>
              <a:rPr sz="1200" b="1" spc="-10" dirty="0">
                <a:latin typeface="Times New Roman"/>
                <a:cs typeface="Times New Roman"/>
              </a:rPr>
              <a:t> </a:t>
            </a:r>
            <a:r>
              <a:rPr sz="1200" b="1" spc="-5" dirty="0">
                <a:latin typeface="Times New Roman"/>
                <a:cs typeface="Times New Roman"/>
              </a:rPr>
              <a:t>DEBUGGING</a:t>
            </a:r>
            <a:endParaRPr sz="1200" dirty="0">
              <a:latin typeface="Times New Roman"/>
              <a:cs typeface="Times New Roman"/>
            </a:endParaRPr>
          </a:p>
          <a:p>
            <a:pPr marL="469265" marR="5080" lvl="1" indent="-228600">
              <a:lnSpc>
                <a:spcPct val="110000"/>
              </a:lnSpc>
              <a:spcBef>
                <a:spcPts val="70"/>
              </a:spcBef>
              <a:buFont typeface="Symbol"/>
              <a:buChar char=""/>
              <a:tabLst>
                <a:tab pos="469265" algn="l"/>
                <a:tab pos="469900" algn="l"/>
              </a:tabLst>
            </a:pPr>
            <a:r>
              <a:rPr sz="1200" i="1" spc="-5" dirty="0">
                <a:latin typeface="Times New Roman"/>
                <a:cs typeface="Times New Roman"/>
              </a:rPr>
              <a:t>Debugging </a:t>
            </a:r>
            <a:r>
              <a:rPr sz="1200" spc="-5" dirty="0">
                <a:latin typeface="Times New Roman"/>
                <a:cs typeface="Times New Roman"/>
              </a:rPr>
              <a:t>occurs as </a:t>
            </a:r>
            <a:r>
              <a:rPr sz="1200" dirty="0">
                <a:latin typeface="Times New Roman"/>
                <a:cs typeface="Times New Roman"/>
              </a:rPr>
              <a:t>a </a:t>
            </a:r>
            <a:r>
              <a:rPr sz="1200" spc="-5" dirty="0">
                <a:latin typeface="Times New Roman"/>
                <a:cs typeface="Times New Roman"/>
              </a:rPr>
              <a:t>consequence </a:t>
            </a:r>
            <a:r>
              <a:rPr sz="1200" dirty="0">
                <a:latin typeface="Times New Roman"/>
                <a:cs typeface="Times New Roman"/>
              </a:rPr>
              <a:t>of successful </a:t>
            </a:r>
            <a:r>
              <a:rPr sz="1200" spc="-5" dirty="0">
                <a:latin typeface="Times New Roman"/>
                <a:cs typeface="Times New Roman"/>
              </a:rPr>
              <a:t>testing. That is, </a:t>
            </a:r>
            <a:r>
              <a:rPr sz="1200" dirty="0">
                <a:latin typeface="Times New Roman"/>
                <a:cs typeface="Times New Roman"/>
              </a:rPr>
              <a:t>when a test case  </a:t>
            </a:r>
            <a:r>
              <a:rPr sz="1200" spc="-5" dirty="0">
                <a:latin typeface="Times New Roman"/>
                <a:cs typeface="Times New Roman"/>
              </a:rPr>
              <a:t>uncovers an error, debugging is </a:t>
            </a:r>
            <a:r>
              <a:rPr sz="1200" dirty="0">
                <a:latin typeface="Times New Roman"/>
                <a:cs typeface="Times New Roman"/>
              </a:rPr>
              <a:t>the </a:t>
            </a:r>
            <a:r>
              <a:rPr sz="1200" spc="-5" dirty="0">
                <a:latin typeface="Times New Roman"/>
                <a:cs typeface="Times New Roman"/>
              </a:rPr>
              <a:t>process </a:t>
            </a:r>
            <a:r>
              <a:rPr sz="1200" dirty="0">
                <a:latin typeface="Times New Roman"/>
                <a:cs typeface="Times New Roman"/>
              </a:rPr>
              <a:t>that </a:t>
            </a:r>
            <a:r>
              <a:rPr sz="1200" spc="-5" dirty="0">
                <a:latin typeface="Times New Roman"/>
                <a:cs typeface="Times New Roman"/>
              </a:rPr>
              <a:t>results </a:t>
            </a:r>
            <a:r>
              <a:rPr sz="1200" dirty="0">
                <a:latin typeface="Times New Roman"/>
                <a:cs typeface="Times New Roman"/>
              </a:rPr>
              <a:t>in the </a:t>
            </a:r>
            <a:r>
              <a:rPr sz="1200" spc="-5" dirty="0">
                <a:latin typeface="Times New Roman"/>
                <a:cs typeface="Times New Roman"/>
              </a:rPr>
              <a:t>removal </a:t>
            </a:r>
            <a:r>
              <a:rPr sz="1200" dirty="0">
                <a:latin typeface="Times New Roman"/>
                <a:cs typeface="Times New Roman"/>
              </a:rPr>
              <a:t>of the</a:t>
            </a:r>
            <a:r>
              <a:rPr sz="1200" spc="100" dirty="0">
                <a:latin typeface="Times New Roman"/>
                <a:cs typeface="Times New Roman"/>
              </a:rPr>
              <a:t> </a:t>
            </a:r>
            <a:r>
              <a:rPr sz="1200" spc="-5" dirty="0">
                <a:latin typeface="Times New Roman"/>
                <a:cs typeface="Times New Roman"/>
              </a:rPr>
              <a:t>error.</a:t>
            </a:r>
            <a:endParaRPr sz="1200" dirty="0">
              <a:latin typeface="Times New Roman"/>
              <a:cs typeface="Times New Roman"/>
            </a:endParaRPr>
          </a:p>
          <a:p>
            <a:pPr marL="469265" lvl="1" indent="-228600">
              <a:lnSpc>
                <a:spcPct val="100000"/>
              </a:lnSpc>
              <a:spcBef>
                <a:spcPts val="229"/>
              </a:spcBef>
              <a:buFont typeface="Symbol"/>
              <a:buChar char=""/>
              <a:tabLst>
                <a:tab pos="469265" algn="l"/>
                <a:tab pos="469900" algn="l"/>
              </a:tabLst>
            </a:pPr>
            <a:r>
              <a:rPr sz="1200" spc="-5" dirty="0">
                <a:latin typeface="Times New Roman"/>
                <a:cs typeface="Times New Roman"/>
              </a:rPr>
              <a:t>Although </a:t>
            </a:r>
            <a:r>
              <a:rPr sz="1200" dirty="0">
                <a:latin typeface="Times New Roman"/>
                <a:cs typeface="Times New Roman"/>
              </a:rPr>
              <a:t>debugging can </a:t>
            </a:r>
            <a:r>
              <a:rPr sz="1200" spc="-5" dirty="0">
                <a:latin typeface="Times New Roman"/>
                <a:cs typeface="Times New Roman"/>
              </a:rPr>
              <a:t>and </a:t>
            </a:r>
            <a:r>
              <a:rPr sz="1200" dirty="0">
                <a:latin typeface="Times New Roman"/>
                <a:cs typeface="Times New Roman"/>
              </a:rPr>
              <a:t>should be </a:t>
            </a:r>
            <a:r>
              <a:rPr sz="1200" spc="-5" dirty="0">
                <a:latin typeface="Times New Roman"/>
                <a:cs typeface="Times New Roman"/>
              </a:rPr>
              <a:t>an </a:t>
            </a:r>
            <a:r>
              <a:rPr sz="1200" dirty="0">
                <a:latin typeface="Times New Roman"/>
                <a:cs typeface="Times New Roman"/>
              </a:rPr>
              <a:t>orderly </a:t>
            </a:r>
            <a:r>
              <a:rPr sz="1200" spc="-5" dirty="0">
                <a:latin typeface="Times New Roman"/>
                <a:cs typeface="Times New Roman"/>
              </a:rPr>
              <a:t>process,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still very much</a:t>
            </a:r>
            <a:r>
              <a:rPr sz="1200" spc="-5" dirty="0">
                <a:latin typeface="Times New Roman"/>
                <a:cs typeface="Times New Roman"/>
              </a:rPr>
              <a:t> an</a:t>
            </a:r>
            <a:endParaRPr sz="1200" dirty="0">
              <a:latin typeface="Times New Roman"/>
              <a:cs typeface="Times New Roman"/>
            </a:endParaRPr>
          </a:p>
          <a:p>
            <a:pPr marL="12700">
              <a:lnSpc>
                <a:spcPct val="100000"/>
              </a:lnSpc>
              <a:spcBef>
                <a:spcPts val="180"/>
              </a:spcBef>
            </a:pPr>
            <a:r>
              <a:rPr sz="1200" b="1" dirty="0">
                <a:latin typeface="Times New Roman"/>
                <a:cs typeface="Times New Roman"/>
              </a:rPr>
              <a:t>E.1 </a:t>
            </a:r>
            <a:r>
              <a:rPr sz="1200" b="1" spc="-5" dirty="0">
                <a:latin typeface="Times New Roman"/>
                <a:cs typeface="Times New Roman"/>
              </a:rPr>
              <a:t>The Debugging Process</a:t>
            </a:r>
            <a:endParaRPr sz="1200" dirty="0">
              <a:latin typeface="Times New Roman"/>
              <a:cs typeface="Times New Roman"/>
            </a:endParaRPr>
          </a:p>
          <a:p>
            <a:pPr marL="12700" marR="6350">
              <a:lnSpc>
                <a:spcPts val="1590"/>
              </a:lnSpc>
              <a:spcBef>
                <a:spcPts val="50"/>
              </a:spcBef>
            </a:pPr>
            <a:r>
              <a:rPr sz="1200" spc="-5" dirty="0">
                <a:latin typeface="Times New Roman"/>
                <a:cs typeface="Times New Roman"/>
              </a:rPr>
              <a:t>Debugging</a:t>
            </a:r>
            <a:r>
              <a:rPr sz="1200" spc="-85"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dirty="0">
                <a:latin typeface="Times New Roman"/>
                <a:cs typeface="Times New Roman"/>
              </a:rPr>
              <a:t>not</a:t>
            </a:r>
            <a:r>
              <a:rPr sz="1200" spc="-65" dirty="0">
                <a:latin typeface="Times New Roman"/>
                <a:cs typeface="Times New Roman"/>
              </a:rPr>
              <a:t> </a:t>
            </a:r>
            <a:r>
              <a:rPr sz="1200" dirty="0">
                <a:latin typeface="Times New Roman"/>
                <a:cs typeface="Times New Roman"/>
              </a:rPr>
              <a:t>testing</a:t>
            </a:r>
            <a:r>
              <a:rPr sz="1200" spc="-65" dirty="0">
                <a:latin typeface="Times New Roman"/>
                <a:cs typeface="Times New Roman"/>
              </a:rPr>
              <a:t> </a:t>
            </a:r>
            <a:r>
              <a:rPr sz="1200" dirty="0">
                <a:latin typeface="Times New Roman"/>
                <a:cs typeface="Times New Roman"/>
              </a:rPr>
              <a:t>but</a:t>
            </a:r>
            <a:r>
              <a:rPr sz="1200" spc="-65" dirty="0">
                <a:latin typeface="Times New Roman"/>
                <a:cs typeface="Times New Roman"/>
              </a:rPr>
              <a:t> </a:t>
            </a:r>
            <a:r>
              <a:rPr sz="1200" spc="-5" dirty="0">
                <a:latin typeface="Times New Roman"/>
                <a:cs typeface="Times New Roman"/>
              </a:rPr>
              <a:t>often</a:t>
            </a:r>
            <a:r>
              <a:rPr sz="1200" spc="-70" dirty="0">
                <a:latin typeface="Times New Roman"/>
                <a:cs typeface="Times New Roman"/>
              </a:rPr>
              <a:t> </a:t>
            </a:r>
            <a:r>
              <a:rPr sz="1200" spc="-5" dirty="0">
                <a:latin typeface="Times New Roman"/>
                <a:cs typeface="Times New Roman"/>
              </a:rPr>
              <a:t>occurs</a:t>
            </a:r>
            <a:r>
              <a:rPr sz="1200" spc="-75" dirty="0">
                <a:latin typeface="Times New Roman"/>
                <a:cs typeface="Times New Roman"/>
              </a:rPr>
              <a:t> </a:t>
            </a:r>
            <a:r>
              <a:rPr sz="1200" spc="-5" dirty="0">
                <a:latin typeface="Times New Roman"/>
                <a:cs typeface="Times New Roman"/>
              </a:rPr>
              <a:t>as</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consequence</a:t>
            </a:r>
            <a:r>
              <a:rPr sz="1200" spc="-75" dirty="0">
                <a:latin typeface="Times New Roman"/>
                <a:cs typeface="Times New Roman"/>
              </a:rPr>
              <a:t> </a:t>
            </a:r>
            <a:r>
              <a:rPr sz="1200" dirty="0">
                <a:latin typeface="Times New Roman"/>
                <a:cs typeface="Times New Roman"/>
              </a:rPr>
              <a:t>of</a:t>
            </a:r>
            <a:r>
              <a:rPr sz="1200" spc="-75" dirty="0">
                <a:latin typeface="Times New Roman"/>
                <a:cs typeface="Times New Roman"/>
              </a:rPr>
              <a:t> </a:t>
            </a:r>
            <a:r>
              <a:rPr sz="1200" spc="-5" dirty="0">
                <a:latin typeface="Times New Roman"/>
                <a:cs typeface="Times New Roman"/>
              </a:rPr>
              <a:t>testing,</a:t>
            </a:r>
            <a:r>
              <a:rPr sz="1200" spc="-75"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debugging</a:t>
            </a:r>
            <a:r>
              <a:rPr sz="1200" spc="-80" dirty="0">
                <a:latin typeface="Times New Roman"/>
                <a:cs typeface="Times New Roman"/>
              </a:rPr>
              <a:t> </a:t>
            </a:r>
            <a:r>
              <a:rPr sz="1200" spc="-5" dirty="0">
                <a:latin typeface="Times New Roman"/>
                <a:cs typeface="Times New Roman"/>
              </a:rPr>
              <a:t>process</a:t>
            </a:r>
            <a:r>
              <a:rPr sz="1200" spc="-65" dirty="0">
                <a:latin typeface="Times New Roman"/>
                <a:cs typeface="Times New Roman"/>
              </a:rPr>
              <a:t> </a:t>
            </a:r>
            <a:r>
              <a:rPr sz="1200" spc="-5" dirty="0">
                <a:latin typeface="Times New Roman"/>
                <a:cs typeface="Times New Roman"/>
              </a:rPr>
              <a:t>begins  with </a:t>
            </a:r>
            <a:r>
              <a:rPr sz="1200" dirty="0">
                <a:latin typeface="Times New Roman"/>
                <a:cs typeface="Times New Roman"/>
              </a:rPr>
              <a:t>the </a:t>
            </a:r>
            <a:r>
              <a:rPr sz="1200" spc="-5" dirty="0">
                <a:latin typeface="Times New Roman"/>
                <a:cs typeface="Times New Roman"/>
              </a:rPr>
              <a:t>execution </a:t>
            </a:r>
            <a:r>
              <a:rPr sz="1200" dirty="0">
                <a:latin typeface="Times New Roman"/>
                <a:cs typeface="Times New Roman"/>
              </a:rPr>
              <a:t>of a test</a:t>
            </a:r>
            <a:r>
              <a:rPr sz="1200" spc="-10" dirty="0">
                <a:latin typeface="Times New Roman"/>
                <a:cs typeface="Times New Roman"/>
              </a:rPr>
              <a:t> </a:t>
            </a:r>
            <a:r>
              <a:rPr sz="1200" spc="-5" dirty="0">
                <a:latin typeface="Times New Roman"/>
                <a:cs typeface="Times New Roman"/>
              </a:rPr>
              <a:t>case.</a:t>
            </a:r>
            <a:endParaRPr sz="1200" dirty="0">
              <a:latin typeface="Times New Roman"/>
              <a:cs typeface="Times New Roman"/>
            </a:endParaRPr>
          </a:p>
        </p:txBody>
      </p:sp>
      <p:sp>
        <p:nvSpPr>
          <p:cNvPr id="5" name="object 5"/>
          <p:cNvSpPr txBox="1"/>
          <p:nvPr/>
        </p:nvSpPr>
        <p:spPr>
          <a:xfrm>
            <a:off x="902004" y="7701533"/>
            <a:ext cx="5967095" cy="1435100"/>
          </a:xfrm>
          <a:prstGeom prst="rect">
            <a:avLst/>
          </a:prstGeom>
        </p:spPr>
        <p:txBody>
          <a:bodyPr vert="horz" wrap="square" lIns="0" tIns="30480" rIns="0" bIns="0" rtlCol="0">
            <a:spAutoFit/>
          </a:bodyPr>
          <a:lstStyle/>
          <a:p>
            <a:pPr marL="2027555">
              <a:lnSpc>
                <a:spcPct val="100000"/>
              </a:lnSpc>
              <a:spcBef>
                <a:spcPts val="240"/>
              </a:spcBef>
            </a:pPr>
            <a:r>
              <a:rPr sz="1200" spc="-5" dirty="0">
                <a:latin typeface="Times New Roman"/>
                <a:cs typeface="Times New Roman"/>
              </a:rPr>
              <a:t>Figure </a:t>
            </a:r>
            <a:r>
              <a:rPr sz="1200" dirty="0">
                <a:latin typeface="Times New Roman"/>
                <a:cs typeface="Times New Roman"/>
              </a:rPr>
              <a:t>22.7 Debugging</a:t>
            </a:r>
            <a:r>
              <a:rPr sz="1200" spc="-25" dirty="0">
                <a:latin typeface="Times New Roman"/>
                <a:cs typeface="Times New Roman"/>
              </a:rPr>
              <a:t> </a:t>
            </a:r>
            <a:r>
              <a:rPr sz="1200" spc="-5" dirty="0">
                <a:latin typeface="Times New Roman"/>
                <a:cs typeface="Times New Roman"/>
              </a:rPr>
              <a:t>process</a:t>
            </a:r>
            <a:endParaRPr sz="1200" dirty="0">
              <a:latin typeface="Times New Roman"/>
              <a:cs typeface="Times New Roman"/>
            </a:endParaRPr>
          </a:p>
          <a:p>
            <a:pPr marL="12700" marR="5080">
              <a:lnSpc>
                <a:spcPct val="110000"/>
              </a:lnSpc>
            </a:pPr>
            <a:r>
              <a:rPr sz="1200" spc="-5" dirty="0">
                <a:latin typeface="Times New Roman"/>
                <a:cs typeface="Times New Roman"/>
              </a:rPr>
              <a:t>Results are assessed and </a:t>
            </a:r>
            <a:r>
              <a:rPr sz="1200" dirty="0">
                <a:latin typeface="Times New Roman"/>
                <a:cs typeface="Times New Roman"/>
              </a:rPr>
              <a:t>a lack </a:t>
            </a:r>
            <a:r>
              <a:rPr sz="1200" spc="5" dirty="0">
                <a:latin typeface="Times New Roman"/>
                <a:cs typeface="Times New Roman"/>
              </a:rPr>
              <a:t>of </a:t>
            </a:r>
            <a:r>
              <a:rPr sz="1200" spc="-5" dirty="0">
                <a:latin typeface="Times New Roman"/>
                <a:cs typeface="Times New Roman"/>
              </a:rPr>
              <a:t>correspondence between expected and actual performance is  encountered. </a:t>
            </a:r>
            <a:r>
              <a:rPr sz="1200" spc="-10" dirty="0">
                <a:latin typeface="Times New Roman"/>
                <a:cs typeface="Times New Roman"/>
              </a:rPr>
              <a:t>In </a:t>
            </a:r>
            <a:r>
              <a:rPr sz="1200" spc="5" dirty="0">
                <a:latin typeface="Times New Roman"/>
                <a:cs typeface="Times New Roman"/>
              </a:rPr>
              <a:t>many </a:t>
            </a:r>
            <a:r>
              <a:rPr sz="1200" dirty="0">
                <a:latin typeface="Times New Roman"/>
                <a:cs typeface="Times New Roman"/>
              </a:rPr>
              <a:t>cases, the non </a:t>
            </a:r>
            <a:r>
              <a:rPr sz="1200" spc="-5" dirty="0">
                <a:latin typeface="Times New Roman"/>
                <a:cs typeface="Times New Roman"/>
              </a:rPr>
              <a:t>corresponding </a:t>
            </a:r>
            <a:r>
              <a:rPr sz="1200" dirty="0">
                <a:latin typeface="Times New Roman"/>
                <a:cs typeface="Times New Roman"/>
              </a:rPr>
              <a:t>data are a </a:t>
            </a:r>
            <a:r>
              <a:rPr sz="1200" spc="-5" dirty="0">
                <a:latin typeface="Times New Roman"/>
                <a:cs typeface="Times New Roman"/>
              </a:rPr>
              <a:t>symptom </a:t>
            </a:r>
            <a:r>
              <a:rPr sz="1200" dirty="0">
                <a:latin typeface="Times New Roman"/>
                <a:cs typeface="Times New Roman"/>
              </a:rPr>
              <a:t>of </a:t>
            </a:r>
            <a:r>
              <a:rPr sz="1200" spc="-5" dirty="0">
                <a:latin typeface="Times New Roman"/>
                <a:cs typeface="Times New Roman"/>
              </a:rPr>
              <a:t>an </a:t>
            </a:r>
            <a:r>
              <a:rPr sz="1200" dirty="0">
                <a:latin typeface="Times New Roman"/>
                <a:cs typeface="Times New Roman"/>
              </a:rPr>
              <a:t>underlying </a:t>
            </a:r>
            <a:r>
              <a:rPr sz="1200" spc="-5" dirty="0">
                <a:latin typeface="Times New Roman"/>
                <a:cs typeface="Times New Roman"/>
              </a:rPr>
              <a:t>cause</a:t>
            </a:r>
            <a:r>
              <a:rPr sz="1200" spc="85" dirty="0">
                <a:latin typeface="Times New Roman"/>
                <a:cs typeface="Times New Roman"/>
              </a:rPr>
              <a:t> </a:t>
            </a:r>
            <a:r>
              <a:rPr sz="1200" spc="-5" dirty="0">
                <a:latin typeface="Times New Roman"/>
                <a:cs typeface="Times New Roman"/>
              </a:rPr>
              <a:t>as</a:t>
            </a:r>
            <a:endParaRPr sz="1200" dirty="0">
              <a:latin typeface="Times New Roman"/>
              <a:cs typeface="Times New Roman"/>
            </a:endParaRPr>
          </a:p>
          <a:p>
            <a:pPr marL="12700" marR="5080">
              <a:lnSpc>
                <a:spcPct val="110000"/>
              </a:lnSpc>
              <a:spcBef>
                <a:spcPts val="15"/>
              </a:spcBef>
            </a:pPr>
            <a:r>
              <a:rPr sz="1200" spc="-10" dirty="0">
                <a:latin typeface="Times New Roman"/>
                <a:cs typeface="Times New Roman"/>
              </a:rPr>
              <a:t>yet</a:t>
            </a:r>
            <a:r>
              <a:rPr sz="1200" spc="-60" dirty="0">
                <a:latin typeface="Times New Roman"/>
                <a:cs typeface="Times New Roman"/>
              </a:rPr>
              <a:t> </a:t>
            </a:r>
            <a:r>
              <a:rPr sz="1200" dirty="0">
                <a:latin typeface="Times New Roman"/>
                <a:cs typeface="Times New Roman"/>
              </a:rPr>
              <a:t>hidden.</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debugging</a:t>
            </a:r>
            <a:r>
              <a:rPr sz="1200" spc="-70" dirty="0">
                <a:latin typeface="Times New Roman"/>
                <a:cs typeface="Times New Roman"/>
              </a:rPr>
              <a:t> </a:t>
            </a:r>
            <a:r>
              <a:rPr sz="1200" spc="-5" dirty="0">
                <a:latin typeface="Times New Roman"/>
                <a:cs typeface="Times New Roman"/>
              </a:rPr>
              <a:t>process</a:t>
            </a:r>
            <a:r>
              <a:rPr sz="1200" spc="-55" dirty="0">
                <a:latin typeface="Times New Roman"/>
                <a:cs typeface="Times New Roman"/>
              </a:rPr>
              <a:t> </a:t>
            </a:r>
            <a:r>
              <a:rPr sz="1200" spc="-5" dirty="0">
                <a:latin typeface="Times New Roman"/>
                <a:cs typeface="Times New Roman"/>
              </a:rPr>
              <a:t>attempts</a:t>
            </a:r>
            <a:r>
              <a:rPr sz="1200" spc="-45"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spc="-5" dirty="0">
                <a:latin typeface="Times New Roman"/>
                <a:cs typeface="Times New Roman"/>
              </a:rPr>
              <a:t>match</a:t>
            </a:r>
            <a:r>
              <a:rPr sz="1200" spc="-55" dirty="0">
                <a:latin typeface="Times New Roman"/>
                <a:cs typeface="Times New Roman"/>
              </a:rPr>
              <a:t> </a:t>
            </a:r>
            <a:r>
              <a:rPr sz="1200" spc="-5" dirty="0">
                <a:latin typeface="Times New Roman"/>
                <a:cs typeface="Times New Roman"/>
              </a:rPr>
              <a:t>symptom</a:t>
            </a:r>
            <a:r>
              <a:rPr sz="1200" spc="-55" dirty="0">
                <a:latin typeface="Times New Roman"/>
                <a:cs typeface="Times New Roman"/>
              </a:rPr>
              <a:t> </a:t>
            </a:r>
            <a:r>
              <a:rPr sz="1200" dirty="0">
                <a:latin typeface="Times New Roman"/>
                <a:cs typeface="Times New Roman"/>
              </a:rPr>
              <a:t>with</a:t>
            </a:r>
            <a:r>
              <a:rPr sz="1200" spc="-55" dirty="0">
                <a:latin typeface="Times New Roman"/>
                <a:cs typeface="Times New Roman"/>
              </a:rPr>
              <a:t> </a:t>
            </a:r>
            <a:r>
              <a:rPr sz="1200" spc="-5" dirty="0">
                <a:latin typeface="Times New Roman"/>
                <a:cs typeface="Times New Roman"/>
              </a:rPr>
              <a:t>cause,</a:t>
            </a:r>
            <a:r>
              <a:rPr sz="1200" spc="-60" dirty="0">
                <a:latin typeface="Times New Roman"/>
                <a:cs typeface="Times New Roman"/>
              </a:rPr>
              <a:t> </a:t>
            </a:r>
            <a:r>
              <a:rPr sz="1200" dirty="0">
                <a:latin typeface="Times New Roman"/>
                <a:cs typeface="Times New Roman"/>
              </a:rPr>
              <a:t>thereby</a:t>
            </a:r>
            <a:r>
              <a:rPr sz="1200" spc="-80" dirty="0">
                <a:latin typeface="Times New Roman"/>
                <a:cs typeface="Times New Roman"/>
              </a:rPr>
              <a:t> </a:t>
            </a:r>
            <a:r>
              <a:rPr sz="1200" dirty="0">
                <a:latin typeface="Times New Roman"/>
                <a:cs typeface="Times New Roman"/>
              </a:rPr>
              <a:t>leading</a:t>
            </a:r>
            <a:r>
              <a:rPr sz="1200" spc="-65" dirty="0">
                <a:latin typeface="Times New Roman"/>
                <a:cs typeface="Times New Roman"/>
              </a:rPr>
              <a:t> </a:t>
            </a:r>
            <a:r>
              <a:rPr sz="1200" dirty="0">
                <a:latin typeface="Times New Roman"/>
                <a:cs typeface="Times New Roman"/>
              </a:rPr>
              <a:t>to</a:t>
            </a:r>
            <a:r>
              <a:rPr sz="1200" spc="-55" dirty="0">
                <a:latin typeface="Times New Roman"/>
                <a:cs typeface="Times New Roman"/>
              </a:rPr>
              <a:t> </a:t>
            </a:r>
            <a:r>
              <a:rPr sz="1200" spc="-5" dirty="0">
                <a:latin typeface="Times New Roman"/>
                <a:cs typeface="Times New Roman"/>
              </a:rPr>
              <a:t>error  correction.</a:t>
            </a:r>
            <a:endParaRPr sz="1200" dirty="0">
              <a:latin typeface="Times New Roman"/>
              <a:cs typeface="Times New Roman"/>
            </a:endParaRPr>
          </a:p>
          <a:p>
            <a:pPr marL="12700" marR="6985">
              <a:lnSpc>
                <a:spcPct val="110000"/>
              </a:lnSpc>
            </a:pPr>
            <a:r>
              <a:rPr sz="1200" dirty="0">
                <a:latin typeface="Times New Roman"/>
                <a:cs typeface="Times New Roman"/>
              </a:rPr>
              <a:t>The debugging </a:t>
            </a:r>
            <a:r>
              <a:rPr sz="1200" spc="-5" dirty="0">
                <a:latin typeface="Times New Roman"/>
                <a:cs typeface="Times New Roman"/>
              </a:rPr>
              <a:t>process will </a:t>
            </a:r>
            <a:r>
              <a:rPr sz="1200" dirty="0">
                <a:latin typeface="Times New Roman"/>
                <a:cs typeface="Times New Roman"/>
              </a:rPr>
              <a:t>usually have one of </a:t>
            </a:r>
            <a:r>
              <a:rPr sz="1200" spc="-5" dirty="0">
                <a:latin typeface="Times New Roman"/>
                <a:cs typeface="Times New Roman"/>
              </a:rPr>
              <a:t>two outcomes: </a:t>
            </a:r>
            <a:r>
              <a:rPr sz="1200" dirty="0">
                <a:latin typeface="Times New Roman"/>
                <a:cs typeface="Times New Roman"/>
              </a:rPr>
              <a:t>(1) the cause </a:t>
            </a:r>
            <a:r>
              <a:rPr sz="1200" spc="-5" dirty="0">
                <a:latin typeface="Times New Roman"/>
                <a:cs typeface="Times New Roman"/>
              </a:rPr>
              <a:t>will </a:t>
            </a:r>
            <a:r>
              <a:rPr sz="1200" dirty="0">
                <a:latin typeface="Times New Roman"/>
                <a:cs typeface="Times New Roman"/>
              </a:rPr>
              <a:t>be found </a:t>
            </a:r>
            <a:r>
              <a:rPr sz="1200" spc="-5" dirty="0">
                <a:latin typeface="Times New Roman"/>
                <a:cs typeface="Times New Roman"/>
              </a:rPr>
              <a:t>and  corrected</a:t>
            </a:r>
            <a:r>
              <a:rPr sz="1200" spc="55" dirty="0">
                <a:latin typeface="Times New Roman"/>
                <a:cs typeface="Times New Roman"/>
              </a:rPr>
              <a:t> </a:t>
            </a:r>
            <a:r>
              <a:rPr sz="1200" dirty="0">
                <a:latin typeface="Times New Roman"/>
                <a:cs typeface="Times New Roman"/>
              </a:rPr>
              <a:t>or</a:t>
            </a:r>
            <a:r>
              <a:rPr sz="1200" spc="60" dirty="0">
                <a:latin typeface="Times New Roman"/>
                <a:cs typeface="Times New Roman"/>
              </a:rPr>
              <a:t> </a:t>
            </a:r>
            <a:r>
              <a:rPr sz="1200" dirty="0">
                <a:latin typeface="Times New Roman"/>
                <a:cs typeface="Times New Roman"/>
              </a:rPr>
              <a:t>(2)</a:t>
            </a:r>
            <a:r>
              <a:rPr sz="1200" spc="6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cause</a:t>
            </a:r>
            <a:r>
              <a:rPr sz="1200" spc="55" dirty="0">
                <a:latin typeface="Times New Roman"/>
                <a:cs typeface="Times New Roman"/>
              </a:rPr>
              <a:t> </a:t>
            </a:r>
            <a:r>
              <a:rPr sz="1200" spc="-5" dirty="0">
                <a:latin typeface="Times New Roman"/>
                <a:cs typeface="Times New Roman"/>
              </a:rPr>
              <a:t>will</a:t>
            </a:r>
            <a:r>
              <a:rPr sz="1200" spc="65" dirty="0">
                <a:latin typeface="Times New Roman"/>
                <a:cs typeface="Times New Roman"/>
              </a:rPr>
              <a:t> </a:t>
            </a:r>
            <a:r>
              <a:rPr sz="1200" dirty="0">
                <a:latin typeface="Times New Roman"/>
                <a:cs typeface="Times New Roman"/>
              </a:rPr>
              <a:t>not</a:t>
            </a:r>
            <a:r>
              <a:rPr sz="1200" spc="65" dirty="0">
                <a:latin typeface="Times New Roman"/>
                <a:cs typeface="Times New Roman"/>
              </a:rPr>
              <a:t> </a:t>
            </a:r>
            <a:r>
              <a:rPr sz="1200" dirty="0">
                <a:latin typeface="Times New Roman"/>
                <a:cs typeface="Times New Roman"/>
              </a:rPr>
              <a:t>be</a:t>
            </a:r>
            <a:r>
              <a:rPr sz="1200" spc="50" dirty="0">
                <a:latin typeface="Times New Roman"/>
                <a:cs typeface="Times New Roman"/>
              </a:rPr>
              <a:t> </a:t>
            </a:r>
            <a:r>
              <a:rPr sz="1200" spc="-5" dirty="0">
                <a:latin typeface="Times New Roman"/>
                <a:cs typeface="Times New Roman"/>
              </a:rPr>
              <a:t>found.</a:t>
            </a:r>
            <a:r>
              <a:rPr sz="1200" spc="75" dirty="0">
                <a:latin typeface="Times New Roman"/>
                <a:cs typeface="Times New Roman"/>
              </a:rPr>
              <a:t> </a:t>
            </a:r>
            <a:r>
              <a:rPr sz="1200" spc="-10" dirty="0">
                <a:latin typeface="Times New Roman"/>
                <a:cs typeface="Times New Roman"/>
              </a:rPr>
              <a:t>In</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latter</a:t>
            </a:r>
            <a:r>
              <a:rPr sz="1200" spc="50" dirty="0">
                <a:latin typeface="Times New Roman"/>
                <a:cs typeface="Times New Roman"/>
              </a:rPr>
              <a:t> </a:t>
            </a:r>
            <a:r>
              <a:rPr sz="1200" spc="-5" dirty="0">
                <a:latin typeface="Times New Roman"/>
                <a:cs typeface="Times New Roman"/>
              </a:rPr>
              <a:t>case,</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person</a:t>
            </a:r>
            <a:r>
              <a:rPr sz="1200" spc="60" dirty="0">
                <a:latin typeface="Times New Roman"/>
                <a:cs typeface="Times New Roman"/>
              </a:rPr>
              <a:t> </a:t>
            </a:r>
            <a:r>
              <a:rPr sz="1200" spc="-5" dirty="0">
                <a:latin typeface="Times New Roman"/>
                <a:cs typeface="Times New Roman"/>
              </a:rPr>
              <a:t>performing</a:t>
            </a:r>
            <a:r>
              <a:rPr sz="1200" spc="45" dirty="0">
                <a:latin typeface="Times New Roman"/>
                <a:cs typeface="Times New Roman"/>
              </a:rPr>
              <a:t> </a:t>
            </a:r>
            <a:r>
              <a:rPr sz="1200" dirty="0">
                <a:latin typeface="Times New Roman"/>
                <a:cs typeface="Times New Roman"/>
              </a:rPr>
              <a:t>debugging</a:t>
            </a:r>
          </a:p>
        </p:txBody>
      </p:sp>
      <p:sp>
        <p:nvSpPr>
          <p:cNvPr id="6" name="object 6"/>
          <p:cNvSpPr/>
          <p:nvPr/>
        </p:nvSpPr>
        <p:spPr>
          <a:xfrm>
            <a:off x="1967483" y="5413247"/>
            <a:ext cx="3835908" cy="2305812"/>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20</a:t>
            </a:fld>
            <a:endParaRPr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7B518-565C-4989-A712-72FB45995F4C}"/>
              </a:ext>
            </a:extLst>
          </p:cNvPr>
          <p:cNvSpPr>
            <a:spLocks noGrp="1"/>
          </p:cNvSpPr>
          <p:nvPr>
            <p:ph type="title"/>
          </p:nvPr>
        </p:nvSpPr>
        <p:spPr>
          <a:xfrm>
            <a:off x="902004" y="882141"/>
            <a:ext cx="5968390" cy="338554"/>
          </a:xfrm>
        </p:spPr>
        <p:txBody>
          <a:bodyPr/>
          <a:lstStyle/>
          <a:p>
            <a:r>
              <a:rPr lang="en-US" dirty="0" err="1"/>
              <a:t>Usecase</a:t>
            </a:r>
            <a:r>
              <a:rPr lang="en-US" dirty="0"/>
              <a:t> description-Report weather</a:t>
            </a:r>
            <a:endParaRPr lang="en-IN" dirty="0"/>
          </a:p>
        </p:txBody>
      </p:sp>
      <p:pic>
        <p:nvPicPr>
          <p:cNvPr id="6" name="Content Placeholder 5">
            <a:extLst>
              <a:ext uri="{FF2B5EF4-FFF2-40B4-BE49-F238E27FC236}">
                <a16:creationId xmlns="" xmlns:a16="http://schemas.microsoft.com/office/drawing/2014/main" id="{31AE70CE-CEE1-4BAD-A6EE-C05A01724DC5}"/>
              </a:ext>
            </a:extLst>
          </p:cNvPr>
          <p:cNvPicPr>
            <a:picLocks noGrp="1" noChangeAspect="1"/>
          </p:cNvPicPr>
          <p:nvPr>
            <p:ph idx="1"/>
          </p:nvPr>
        </p:nvPicPr>
        <p:blipFill rotWithShape="1">
          <a:blip r:embed="rId2"/>
          <a:srcRect l="13981" t="17476" r="12548" b="23236"/>
          <a:stretch/>
        </p:blipFill>
        <p:spPr>
          <a:xfrm>
            <a:off x="830579" y="2677584"/>
            <a:ext cx="6111243" cy="6381962"/>
          </a:xfrm>
          <a:prstGeom prst="rect">
            <a:avLst/>
          </a:prstGeom>
        </p:spPr>
      </p:pic>
    </p:spTree>
    <p:extLst>
      <p:ext uri="{BB962C8B-B14F-4D97-AF65-F5344CB8AC3E}">
        <p14:creationId xmlns:p14="http://schemas.microsoft.com/office/powerpoint/2010/main" val="208169279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D53554-50A3-407F-9ECA-1C4B98744E72}"/>
              </a:ext>
            </a:extLst>
          </p:cNvPr>
          <p:cNvSpPr>
            <a:spLocks noGrp="1"/>
          </p:cNvSpPr>
          <p:nvPr>
            <p:ph type="title"/>
          </p:nvPr>
        </p:nvSpPr>
        <p:spPr>
          <a:xfrm>
            <a:off x="902004" y="882141"/>
            <a:ext cx="5968390" cy="338554"/>
          </a:xfrm>
        </p:spPr>
        <p:txBody>
          <a:bodyPr/>
          <a:lstStyle/>
          <a:p>
            <a:r>
              <a:rPr lang="en-IN" dirty="0"/>
              <a:t>Architectural design</a:t>
            </a:r>
          </a:p>
        </p:txBody>
      </p:sp>
      <p:sp>
        <p:nvSpPr>
          <p:cNvPr id="3" name="Content Placeholder 2">
            <a:extLst>
              <a:ext uri="{FF2B5EF4-FFF2-40B4-BE49-F238E27FC236}">
                <a16:creationId xmlns="" xmlns:a16="http://schemas.microsoft.com/office/drawing/2014/main" id="{1B201E4F-BA8A-4D0E-9596-34734A20A962}"/>
              </a:ext>
            </a:extLst>
          </p:cNvPr>
          <p:cNvSpPr>
            <a:spLocks noGrp="1"/>
          </p:cNvSpPr>
          <p:nvPr>
            <p:ph idx="1"/>
          </p:nvPr>
        </p:nvSpPr>
        <p:spPr>
          <a:xfrm>
            <a:off x="902004" y="4709286"/>
            <a:ext cx="5968390" cy="1384995"/>
          </a:xfrm>
        </p:spPr>
        <p:txBody>
          <a:bodyPr/>
          <a:lstStyle/>
          <a:p>
            <a:r>
              <a:rPr lang="en-US" dirty="0"/>
              <a:t>Once the interactions between the software system and the system’s environment have been defined, </a:t>
            </a:r>
          </a:p>
          <a:p>
            <a:r>
              <a:rPr lang="en-US" dirty="0"/>
              <a:t>Identify the major components that make up the system and their interactions. Then design the system organization using an architectural pattern such as a layered or client–server model</a:t>
            </a:r>
            <a:endParaRPr lang="en-IN" dirty="0"/>
          </a:p>
        </p:txBody>
      </p:sp>
    </p:spTree>
    <p:extLst>
      <p:ext uri="{BB962C8B-B14F-4D97-AF65-F5344CB8AC3E}">
        <p14:creationId xmlns:p14="http://schemas.microsoft.com/office/powerpoint/2010/main" val="10083205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BAB214-4008-4805-B28E-6B6861C04001}"/>
              </a:ext>
            </a:extLst>
          </p:cNvPr>
          <p:cNvSpPr>
            <a:spLocks noGrp="1"/>
          </p:cNvSpPr>
          <p:nvPr>
            <p:ph type="title"/>
          </p:nvPr>
        </p:nvSpPr>
        <p:spPr>
          <a:xfrm>
            <a:off x="902004" y="882141"/>
            <a:ext cx="5968390" cy="338554"/>
          </a:xfrm>
        </p:spPr>
        <p:txBody>
          <a:bodyPr/>
          <a:lstStyle/>
          <a:p>
            <a:r>
              <a:rPr lang="en-US" dirty="0"/>
              <a:t>High-level architecture of weather station </a:t>
            </a:r>
            <a:endParaRPr lang="en-IN" dirty="0"/>
          </a:p>
        </p:txBody>
      </p:sp>
      <p:pic>
        <p:nvPicPr>
          <p:cNvPr id="8" name="Content Placeholder 4">
            <a:extLst>
              <a:ext uri="{FF2B5EF4-FFF2-40B4-BE49-F238E27FC236}">
                <a16:creationId xmlns="" xmlns:a16="http://schemas.microsoft.com/office/drawing/2014/main" id="{140F1630-B760-42DD-AABB-8307377EFF6B}"/>
              </a:ext>
            </a:extLst>
          </p:cNvPr>
          <p:cNvPicPr>
            <a:picLocks noGrp="1" noChangeAspect="1"/>
          </p:cNvPicPr>
          <p:nvPr>
            <p:ph idx="1"/>
          </p:nvPr>
        </p:nvPicPr>
        <p:blipFill rotWithShape="1">
          <a:blip r:embed="rId2"/>
          <a:srcRect l="29136" t="26739" r="11785" b="23761"/>
          <a:stretch/>
        </p:blipFill>
        <p:spPr>
          <a:xfrm>
            <a:off x="3715556" y="3250490"/>
            <a:ext cx="4183212" cy="4535819"/>
          </a:xfrm>
        </p:spPr>
      </p:pic>
      <p:sp>
        <p:nvSpPr>
          <p:cNvPr id="9" name="TextBox 8">
            <a:extLst>
              <a:ext uri="{FF2B5EF4-FFF2-40B4-BE49-F238E27FC236}">
                <a16:creationId xmlns="" xmlns:a16="http://schemas.microsoft.com/office/drawing/2014/main" id="{56767446-94D0-46E1-88CF-270B62E690B8}"/>
              </a:ext>
            </a:extLst>
          </p:cNvPr>
          <p:cNvSpPr txBox="1"/>
          <p:nvPr/>
        </p:nvSpPr>
        <p:spPr>
          <a:xfrm flipH="1">
            <a:off x="364331" y="3229536"/>
            <a:ext cx="3588663" cy="5909310"/>
          </a:xfrm>
          <a:prstGeom prst="rect">
            <a:avLst/>
          </a:prstGeom>
          <a:noFill/>
        </p:spPr>
        <p:txBody>
          <a:bodyPr wrap="square" rtlCol="0">
            <a:spAutoFit/>
          </a:bodyPr>
          <a:lstStyle/>
          <a:p>
            <a:r>
              <a:rPr lang="en-US" dirty="0"/>
              <a:t>The weather station is composed of independent subsystems that communicate by broadcasting messages on a common infrastructure(Communication link here)</a:t>
            </a:r>
          </a:p>
          <a:p>
            <a:endParaRPr lang="en-US" dirty="0"/>
          </a:p>
          <a:p>
            <a:r>
              <a:rPr lang="en-US" dirty="0"/>
              <a:t>Each subsystem listens for messages on that infrastructure and picks up the messages that are intended for them. This “listener model” is a commonly used architectural style for distributed systems.</a:t>
            </a:r>
          </a:p>
          <a:p>
            <a:endParaRPr lang="en-US" dirty="0"/>
          </a:p>
          <a:p>
            <a:endParaRPr lang="en-US" b="1" dirty="0"/>
          </a:p>
          <a:p>
            <a:pPr marL="285750" indent="-285750">
              <a:buFont typeface="Arial" panose="020B0604020202020204" pitchFamily="34" charset="0"/>
              <a:buChar char="•"/>
            </a:pPr>
            <a:r>
              <a:rPr lang="en-US" b="1" dirty="0"/>
              <a:t>Benefit</a:t>
            </a:r>
            <a:r>
              <a:rPr lang="en-US" dirty="0"/>
              <a:t> :it is easy to support different configurations of subsystems because the sender of a message does not need to address the message to a particular subsystem</a:t>
            </a:r>
            <a:endParaRPr lang="en-IN" dirty="0"/>
          </a:p>
        </p:txBody>
      </p:sp>
    </p:spTree>
    <p:extLst>
      <p:ext uri="{BB962C8B-B14F-4D97-AF65-F5344CB8AC3E}">
        <p14:creationId xmlns:p14="http://schemas.microsoft.com/office/powerpoint/2010/main" val="161310031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4E9010-F41F-4907-A79C-C393D642EECC}"/>
              </a:ext>
            </a:extLst>
          </p:cNvPr>
          <p:cNvSpPr>
            <a:spLocks noGrp="1"/>
          </p:cNvSpPr>
          <p:nvPr>
            <p:ph type="title"/>
          </p:nvPr>
        </p:nvSpPr>
        <p:spPr>
          <a:xfrm>
            <a:off x="902004" y="882141"/>
            <a:ext cx="5968390" cy="338554"/>
          </a:xfrm>
        </p:spPr>
        <p:txBody>
          <a:bodyPr/>
          <a:lstStyle/>
          <a:p>
            <a:r>
              <a:rPr lang="en-US" dirty="0">
                <a:latin typeface="Times New Roman" panose="02020603050405020304" pitchFamily="18" charset="0"/>
                <a:cs typeface="Times New Roman" panose="02020603050405020304" pitchFamily="18" charset="0"/>
              </a:rPr>
              <a:t>Architecture of data collection system </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D716FC20-84BC-41BA-90FF-1630921F988E}"/>
              </a:ext>
            </a:extLst>
          </p:cNvPr>
          <p:cNvSpPr>
            <a:spLocks noGrp="1"/>
          </p:cNvSpPr>
          <p:nvPr>
            <p:ph idx="1"/>
          </p:nvPr>
        </p:nvSpPr>
        <p:spPr>
          <a:xfrm>
            <a:off x="273249" y="2956984"/>
            <a:ext cx="3861911" cy="2492990"/>
          </a:xfrm>
        </p:spPr>
        <p:txBody>
          <a:bodyPr/>
          <a:lstStyle/>
          <a:p>
            <a:r>
              <a:rPr lang="en-US" dirty="0">
                <a:latin typeface="Times New Roman" panose="02020603050405020304" pitchFamily="18" charset="0"/>
                <a:cs typeface="Times New Roman" panose="02020603050405020304" pitchFamily="18" charset="0"/>
              </a:rPr>
              <a:t>The Transmitter and Receiver objects are concerned with managing communications</a:t>
            </a:r>
          </a:p>
          <a:p>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WeatherData</a:t>
            </a:r>
            <a:r>
              <a:rPr lang="en-US" dirty="0">
                <a:latin typeface="Times New Roman" panose="02020603050405020304" pitchFamily="18" charset="0"/>
                <a:cs typeface="Times New Roman" panose="02020603050405020304" pitchFamily="18" charset="0"/>
              </a:rPr>
              <a:t> object encapsulates the information that is collected from the instruments and transmitted to the weather information system. </a:t>
            </a:r>
          </a:p>
          <a:p>
            <a:r>
              <a:rPr lang="en-US" dirty="0">
                <a:latin typeface="Times New Roman" panose="02020603050405020304" pitchFamily="18" charset="0"/>
                <a:cs typeface="Times New Roman" panose="02020603050405020304" pitchFamily="18" charset="0"/>
              </a:rPr>
              <a:t>This arrangement follows the producer–consumer pattern</a:t>
            </a:r>
            <a:endParaRPr lang="en-IN"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B9D6C163-BF2C-4D1C-88C3-6AF918F7D647}"/>
              </a:ext>
            </a:extLst>
          </p:cNvPr>
          <p:cNvPicPr>
            <a:picLocks noChangeAspect="1"/>
          </p:cNvPicPr>
          <p:nvPr/>
        </p:nvPicPr>
        <p:blipFill rotWithShape="1">
          <a:blip r:embed="rId2"/>
          <a:srcRect l="39733" t="41996" r="12652" b="10009"/>
          <a:stretch/>
        </p:blipFill>
        <p:spPr>
          <a:xfrm>
            <a:off x="4051245" y="3053035"/>
            <a:ext cx="3891466" cy="6285912"/>
          </a:xfrm>
          <a:prstGeom prst="rect">
            <a:avLst/>
          </a:prstGeom>
        </p:spPr>
      </p:pic>
    </p:spTree>
    <p:extLst>
      <p:ext uri="{BB962C8B-B14F-4D97-AF65-F5344CB8AC3E}">
        <p14:creationId xmlns:p14="http://schemas.microsoft.com/office/powerpoint/2010/main" val="42281597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B3591-FEEC-4AE2-BAEB-3A5C305AE253}"/>
              </a:ext>
            </a:extLst>
          </p:cNvPr>
          <p:cNvSpPr>
            <a:spLocks noGrp="1"/>
          </p:cNvSpPr>
          <p:nvPr>
            <p:ph type="title"/>
          </p:nvPr>
        </p:nvSpPr>
        <p:spPr>
          <a:xfrm>
            <a:off x="902004" y="882141"/>
            <a:ext cx="5968390" cy="338554"/>
          </a:xfrm>
        </p:spPr>
        <p:txBody>
          <a:bodyPr/>
          <a:lstStyle/>
          <a:p>
            <a:r>
              <a:rPr lang="en-IN" dirty="0"/>
              <a:t>Object class identification</a:t>
            </a:r>
          </a:p>
        </p:txBody>
      </p:sp>
      <p:sp>
        <p:nvSpPr>
          <p:cNvPr id="3" name="Content Placeholder 2">
            <a:extLst>
              <a:ext uri="{FF2B5EF4-FFF2-40B4-BE49-F238E27FC236}">
                <a16:creationId xmlns="" xmlns:a16="http://schemas.microsoft.com/office/drawing/2014/main" id="{77C19564-092E-49D6-855D-F3FDF62F0F6E}"/>
              </a:ext>
            </a:extLst>
          </p:cNvPr>
          <p:cNvSpPr>
            <a:spLocks noGrp="1"/>
          </p:cNvSpPr>
          <p:nvPr>
            <p:ph idx="1"/>
          </p:nvPr>
        </p:nvSpPr>
        <p:spPr/>
        <p:txBody>
          <a:bodyPr>
            <a:normAutofit/>
          </a:bodyPr>
          <a:lstStyle/>
          <a:p>
            <a:pPr marL="0" indent="0">
              <a:buNone/>
            </a:pPr>
            <a:r>
              <a:rPr lang="en-US" dirty="0"/>
              <a:t>Various ways of identifying object classes in object-oriented systems :</a:t>
            </a:r>
          </a:p>
          <a:p>
            <a:pPr marL="0" indent="0">
              <a:buNone/>
            </a:pPr>
            <a:r>
              <a:rPr lang="en-US" dirty="0"/>
              <a:t>	1. Use a grammatical analysis of a natural language description of 	the system to be constructed. Objects and attributes are nouns; 	operations or services are verbs.</a:t>
            </a:r>
          </a:p>
          <a:p>
            <a:pPr marL="0" indent="0">
              <a:buNone/>
            </a:pPr>
            <a:r>
              <a:rPr lang="en-US" dirty="0"/>
              <a:t>	2. Use tangible entities (things) in the application domain such as 	aircraft, roles such as manager, events such as request, 	interactions such as meetings etc.</a:t>
            </a:r>
          </a:p>
          <a:p>
            <a:pPr marL="0" indent="0">
              <a:buNone/>
            </a:pPr>
            <a:r>
              <a:rPr lang="en-US" dirty="0"/>
              <a:t>	3. Use a scenario-based analysis where various scenarios of 	system use are identified and analyzed in turn. </a:t>
            </a:r>
            <a:endParaRPr lang="en-IN" dirty="0"/>
          </a:p>
        </p:txBody>
      </p:sp>
    </p:spTree>
    <p:extLst>
      <p:ext uri="{BB962C8B-B14F-4D97-AF65-F5344CB8AC3E}">
        <p14:creationId xmlns:p14="http://schemas.microsoft.com/office/powerpoint/2010/main" val="180295889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901DE1-ED1F-47AF-91E2-8BD6587089DA}"/>
              </a:ext>
            </a:extLst>
          </p:cNvPr>
          <p:cNvSpPr>
            <a:spLocks noGrp="1"/>
          </p:cNvSpPr>
          <p:nvPr>
            <p:ph type="title"/>
          </p:nvPr>
        </p:nvSpPr>
        <p:spPr>
          <a:xfrm>
            <a:off x="902004" y="882141"/>
            <a:ext cx="5968390" cy="338554"/>
          </a:xfrm>
        </p:spPr>
        <p:txBody>
          <a:bodyPr/>
          <a:lstStyle/>
          <a:p>
            <a:r>
              <a:rPr lang="en-US" dirty="0"/>
              <a:t>Weather station objects</a:t>
            </a:r>
            <a:endParaRPr lang="en-IN" dirty="0"/>
          </a:p>
        </p:txBody>
      </p:sp>
      <p:pic>
        <p:nvPicPr>
          <p:cNvPr id="6" name="Content Placeholder 5">
            <a:extLst>
              <a:ext uri="{FF2B5EF4-FFF2-40B4-BE49-F238E27FC236}">
                <a16:creationId xmlns="" xmlns:a16="http://schemas.microsoft.com/office/drawing/2014/main" id="{8F9E4234-AF4A-4CAE-A17E-D4F57DD04EB6}"/>
              </a:ext>
            </a:extLst>
          </p:cNvPr>
          <p:cNvPicPr>
            <a:picLocks noGrp="1" noChangeAspect="1"/>
          </p:cNvPicPr>
          <p:nvPr>
            <p:ph idx="1"/>
          </p:nvPr>
        </p:nvPicPr>
        <p:blipFill rotWithShape="1">
          <a:blip r:embed="rId2"/>
          <a:srcRect l="36875" t="19861" r="24922" b="27361"/>
          <a:stretch/>
        </p:blipFill>
        <p:spPr>
          <a:xfrm>
            <a:off x="2101378" y="2677584"/>
            <a:ext cx="3569645" cy="6381962"/>
          </a:xfrm>
          <a:prstGeom prst="rect">
            <a:avLst/>
          </a:prstGeom>
        </p:spPr>
      </p:pic>
    </p:spTree>
    <p:extLst>
      <p:ext uri="{BB962C8B-B14F-4D97-AF65-F5344CB8AC3E}">
        <p14:creationId xmlns:p14="http://schemas.microsoft.com/office/powerpoint/2010/main" val="63922405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CF2A70-CA8F-46F3-95B3-90B9A914E44B}"/>
              </a:ext>
            </a:extLst>
          </p:cNvPr>
          <p:cNvSpPr>
            <a:spLocks noGrp="1"/>
          </p:cNvSpPr>
          <p:nvPr>
            <p:ph type="title"/>
          </p:nvPr>
        </p:nvSpPr>
        <p:spPr>
          <a:xfrm>
            <a:off x="902004" y="882141"/>
            <a:ext cx="5968390" cy="338554"/>
          </a:xfrm>
        </p:spPr>
        <p:txBody>
          <a:bodyPr/>
          <a:lstStyle/>
          <a:p>
            <a:r>
              <a:rPr lang="en-IN" dirty="0"/>
              <a:t>Design models</a:t>
            </a:r>
          </a:p>
        </p:txBody>
      </p:sp>
      <p:sp>
        <p:nvSpPr>
          <p:cNvPr id="3" name="Content Placeholder 2">
            <a:extLst>
              <a:ext uri="{FF2B5EF4-FFF2-40B4-BE49-F238E27FC236}">
                <a16:creationId xmlns="" xmlns:a16="http://schemas.microsoft.com/office/drawing/2014/main" id="{44649550-01D2-474E-9FC4-BC7CBED626AD}"/>
              </a:ext>
            </a:extLst>
          </p:cNvPr>
          <p:cNvSpPr>
            <a:spLocks noGrp="1"/>
          </p:cNvSpPr>
          <p:nvPr>
            <p:ph idx="1"/>
          </p:nvPr>
        </p:nvSpPr>
        <p:spPr>
          <a:xfrm>
            <a:off x="902004" y="4709286"/>
            <a:ext cx="5968390" cy="1938992"/>
          </a:xfrm>
        </p:spPr>
        <p:txBody>
          <a:bodyPr/>
          <a:lstStyle/>
          <a:p>
            <a:r>
              <a:rPr lang="en-US" dirty="0"/>
              <a:t>Two kinds of design model:</a:t>
            </a:r>
          </a:p>
          <a:p>
            <a:pPr marL="0" indent="0">
              <a:buNone/>
            </a:pPr>
            <a:r>
              <a:rPr lang="en-US" dirty="0"/>
              <a:t>	1. Structural models, which describe the static structure of the system using object classes and their relationships. </a:t>
            </a:r>
          </a:p>
          <a:p>
            <a:pPr marL="0" indent="0">
              <a:buNone/>
            </a:pPr>
            <a:r>
              <a:rPr lang="en-US" dirty="0"/>
              <a:t>	2. Dynamic models, which describe the dynamic structure of the system and show the expected runtime interactions between the system objects. </a:t>
            </a:r>
            <a:endParaRPr lang="en-IN" dirty="0"/>
          </a:p>
        </p:txBody>
      </p:sp>
    </p:spTree>
    <p:extLst>
      <p:ext uri="{BB962C8B-B14F-4D97-AF65-F5344CB8AC3E}">
        <p14:creationId xmlns:p14="http://schemas.microsoft.com/office/powerpoint/2010/main" val="206359524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82C51E-88B8-43B0-9745-50ADF13FED48}"/>
              </a:ext>
            </a:extLst>
          </p:cNvPr>
          <p:cNvSpPr>
            <a:spLocks noGrp="1"/>
          </p:cNvSpPr>
          <p:nvPr>
            <p:ph type="title"/>
          </p:nvPr>
        </p:nvSpPr>
        <p:spPr>
          <a:xfrm>
            <a:off x="902004" y="882141"/>
            <a:ext cx="5968390" cy="338554"/>
          </a:xfrm>
        </p:spPr>
        <p:txBody>
          <a:bodyPr/>
          <a:lstStyle/>
          <a:p>
            <a:r>
              <a:rPr lang="en-IN" dirty="0"/>
              <a:t>Three UML model types:</a:t>
            </a:r>
          </a:p>
        </p:txBody>
      </p:sp>
      <p:sp>
        <p:nvSpPr>
          <p:cNvPr id="3" name="Content Placeholder 2">
            <a:extLst>
              <a:ext uri="{FF2B5EF4-FFF2-40B4-BE49-F238E27FC236}">
                <a16:creationId xmlns="" xmlns:a16="http://schemas.microsoft.com/office/drawing/2014/main" id="{58D9938B-F3C7-48AA-A4BC-1E81243876BE}"/>
              </a:ext>
            </a:extLst>
          </p:cNvPr>
          <p:cNvSpPr>
            <a:spLocks noGrp="1"/>
          </p:cNvSpPr>
          <p:nvPr>
            <p:ph idx="1"/>
          </p:nvPr>
        </p:nvSpPr>
        <p:spPr>
          <a:xfrm>
            <a:off x="902004" y="4709286"/>
            <a:ext cx="5968390" cy="3046988"/>
          </a:xfrm>
        </p:spPr>
        <p:txBody>
          <a:bodyPr/>
          <a:lstStyle/>
          <a:p>
            <a:pPr marL="0" indent="0">
              <a:buNone/>
            </a:pPr>
            <a:r>
              <a:rPr lang="en-US" dirty="0"/>
              <a:t>1. </a:t>
            </a:r>
            <a:r>
              <a:rPr lang="en-US" b="1" dirty="0"/>
              <a:t>Subsystem models</a:t>
            </a:r>
            <a:r>
              <a:rPr lang="en-US" dirty="0"/>
              <a:t>, which show </a:t>
            </a:r>
            <a:r>
              <a:rPr lang="en-US" b="1" dirty="0"/>
              <a:t>logical groupings of objects into coherent subsystems.</a:t>
            </a:r>
            <a:r>
              <a:rPr lang="en-US" dirty="0"/>
              <a:t> These are represented using </a:t>
            </a:r>
            <a:r>
              <a:rPr lang="en-US" b="1" dirty="0"/>
              <a:t>a form of class diagram</a:t>
            </a:r>
            <a:r>
              <a:rPr lang="en-US" dirty="0"/>
              <a:t> with each subsystem shown as a package with enclosed objects. Subsystem models are structural models.</a:t>
            </a:r>
          </a:p>
          <a:p>
            <a:pPr marL="0" indent="0">
              <a:buNone/>
            </a:pPr>
            <a:r>
              <a:rPr lang="en-US" dirty="0"/>
              <a:t>2. </a:t>
            </a:r>
            <a:r>
              <a:rPr lang="en-US" b="1" dirty="0"/>
              <a:t>Sequence models</a:t>
            </a:r>
            <a:r>
              <a:rPr lang="en-US" dirty="0"/>
              <a:t>, which show </a:t>
            </a:r>
            <a:r>
              <a:rPr lang="en-US" b="1" dirty="0"/>
              <a:t>the sequence of object interactions</a:t>
            </a:r>
            <a:r>
              <a:rPr lang="en-US" dirty="0"/>
              <a:t>. These are represented using </a:t>
            </a:r>
            <a:r>
              <a:rPr lang="en-US" b="1" dirty="0"/>
              <a:t>a UML sequence or a collaboration diagram</a:t>
            </a:r>
            <a:r>
              <a:rPr lang="en-US" dirty="0"/>
              <a:t>. Sequence models are dynamic models. </a:t>
            </a:r>
          </a:p>
          <a:p>
            <a:pPr marL="0" indent="0">
              <a:buNone/>
            </a:pPr>
            <a:r>
              <a:rPr lang="en-US" dirty="0"/>
              <a:t>3. </a:t>
            </a:r>
            <a:r>
              <a:rPr lang="en-US" b="1" dirty="0"/>
              <a:t>State machine models</a:t>
            </a:r>
            <a:r>
              <a:rPr lang="en-US" dirty="0"/>
              <a:t>, which show </a:t>
            </a:r>
            <a:r>
              <a:rPr lang="en-US" b="1" dirty="0"/>
              <a:t>how objects change their state in response to events. </a:t>
            </a:r>
            <a:r>
              <a:rPr lang="en-US" dirty="0"/>
              <a:t>These are </a:t>
            </a:r>
            <a:r>
              <a:rPr lang="en-US" b="1" dirty="0"/>
              <a:t>represented in the UML using state diagrams.</a:t>
            </a:r>
            <a:r>
              <a:rPr lang="en-US" dirty="0"/>
              <a:t> State machine models are dynamic models.</a:t>
            </a:r>
            <a:endParaRPr lang="en-IN" dirty="0"/>
          </a:p>
        </p:txBody>
      </p:sp>
    </p:spTree>
    <p:extLst>
      <p:ext uri="{BB962C8B-B14F-4D97-AF65-F5344CB8AC3E}">
        <p14:creationId xmlns:p14="http://schemas.microsoft.com/office/powerpoint/2010/main" val="324113811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D808D8-1657-415C-B12C-3490253412FC}"/>
              </a:ext>
            </a:extLst>
          </p:cNvPr>
          <p:cNvSpPr>
            <a:spLocks noGrp="1"/>
          </p:cNvSpPr>
          <p:nvPr>
            <p:ph type="title"/>
          </p:nvPr>
        </p:nvSpPr>
        <p:spPr>
          <a:xfrm>
            <a:off x="902004" y="882141"/>
            <a:ext cx="5968390" cy="338554"/>
          </a:xfrm>
        </p:spPr>
        <p:txBody>
          <a:bodyPr/>
          <a:lstStyle/>
          <a:p>
            <a:endParaRPr lang="en-IN"/>
          </a:p>
        </p:txBody>
      </p:sp>
      <p:sp>
        <p:nvSpPr>
          <p:cNvPr id="3" name="Content Placeholder 2">
            <a:extLst>
              <a:ext uri="{FF2B5EF4-FFF2-40B4-BE49-F238E27FC236}">
                <a16:creationId xmlns="" xmlns:a16="http://schemas.microsoft.com/office/drawing/2014/main" id="{8EFDFE0A-4180-4757-B317-A5735616CAD5}"/>
              </a:ext>
            </a:extLst>
          </p:cNvPr>
          <p:cNvSpPr>
            <a:spLocks noGrp="1"/>
          </p:cNvSpPr>
          <p:nvPr>
            <p:ph idx="1"/>
          </p:nvPr>
        </p:nvSpPr>
        <p:spPr>
          <a:xfrm>
            <a:off x="902004" y="4709286"/>
            <a:ext cx="5968390" cy="1661993"/>
          </a:xfrm>
        </p:spPr>
        <p:txBody>
          <a:bodyPr/>
          <a:lstStyle/>
          <a:p>
            <a:r>
              <a:rPr lang="en-US" dirty="0"/>
              <a:t>A subsystem model is a useful static model that shows how a design is organized into logically related groups of objects.</a:t>
            </a:r>
          </a:p>
          <a:p>
            <a:endParaRPr lang="en-US" dirty="0"/>
          </a:p>
          <a:p>
            <a:r>
              <a:rPr lang="en-US" dirty="0"/>
              <a:t>Sequence models are dynamic models that describe, for each mode of interaction, the sequence of object interactions that take place.</a:t>
            </a:r>
            <a:endParaRPr lang="en-IN" dirty="0"/>
          </a:p>
        </p:txBody>
      </p:sp>
    </p:spTree>
    <p:extLst>
      <p:ext uri="{BB962C8B-B14F-4D97-AF65-F5344CB8AC3E}">
        <p14:creationId xmlns:p14="http://schemas.microsoft.com/office/powerpoint/2010/main" val="21310690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57988-32FE-459A-B6D8-45AD70BFB436}"/>
              </a:ext>
            </a:extLst>
          </p:cNvPr>
          <p:cNvSpPr>
            <a:spLocks noGrp="1"/>
          </p:cNvSpPr>
          <p:nvPr>
            <p:ph type="title"/>
          </p:nvPr>
        </p:nvSpPr>
        <p:spPr>
          <a:xfrm>
            <a:off x="902004" y="882141"/>
            <a:ext cx="5968390" cy="338554"/>
          </a:xfrm>
        </p:spPr>
        <p:txBody>
          <a:bodyPr/>
          <a:lstStyle/>
          <a:p>
            <a:r>
              <a:rPr lang="en-IN" dirty="0"/>
              <a:t>Sequence diagram describing data collection</a:t>
            </a:r>
          </a:p>
        </p:txBody>
      </p:sp>
      <p:sp>
        <p:nvSpPr>
          <p:cNvPr id="7" name="Content Placeholder 6">
            <a:extLst>
              <a:ext uri="{FF2B5EF4-FFF2-40B4-BE49-F238E27FC236}">
                <a16:creationId xmlns="" xmlns:a16="http://schemas.microsoft.com/office/drawing/2014/main" id="{C5824E2D-E4DE-4EFD-8651-7FBD1760D8DA}"/>
              </a:ext>
            </a:extLst>
          </p:cNvPr>
          <p:cNvSpPr>
            <a:spLocks noGrp="1"/>
          </p:cNvSpPr>
          <p:nvPr>
            <p:ph idx="1"/>
          </p:nvPr>
        </p:nvSpPr>
        <p:spPr>
          <a:xfrm>
            <a:off x="902004" y="4709286"/>
            <a:ext cx="5968390" cy="276999"/>
          </a:xfrm>
        </p:spPr>
        <p:txBody>
          <a:bodyPr/>
          <a:lstStyle/>
          <a:p>
            <a:endParaRPr lang="en-IN"/>
          </a:p>
        </p:txBody>
      </p:sp>
      <p:pic>
        <p:nvPicPr>
          <p:cNvPr id="8" name="Content Placeholder 4">
            <a:extLst>
              <a:ext uri="{FF2B5EF4-FFF2-40B4-BE49-F238E27FC236}">
                <a16:creationId xmlns="" xmlns:a16="http://schemas.microsoft.com/office/drawing/2014/main" id="{C61ECEEF-6A49-43F1-A93E-715ED0E66F57}"/>
              </a:ext>
            </a:extLst>
          </p:cNvPr>
          <p:cNvPicPr>
            <a:picLocks noChangeAspect="1"/>
          </p:cNvPicPr>
          <p:nvPr/>
        </p:nvPicPr>
        <p:blipFill rotWithShape="1">
          <a:blip r:embed="rId2"/>
          <a:srcRect l="28463" t="13334" r="21501" b="33009"/>
          <a:stretch/>
        </p:blipFill>
        <p:spPr>
          <a:xfrm>
            <a:off x="831949" y="3242125"/>
            <a:ext cx="5897215" cy="5208233"/>
          </a:xfrm>
          <a:prstGeom prst="rect">
            <a:avLst/>
          </a:prstGeom>
        </p:spPr>
      </p:pic>
    </p:spTree>
    <p:extLst>
      <p:ext uri="{BB962C8B-B14F-4D97-AF65-F5344CB8AC3E}">
        <p14:creationId xmlns:p14="http://schemas.microsoft.com/office/powerpoint/2010/main" val="367215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704" y="5344032"/>
            <a:ext cx="5944870" cy="381000"/>
          </a:xfrm>
          <a:custGeom>
            <a:avLst/>
            <a:gdLst/>
            <a:ahLst/>
            <a:cxnLst/>
            <a:rect l="l" t="t" r="r" b="b"/>
            <a:pathLst>
              <a:path w="5944870" h="381000">
                <a:moveTo>
                  <a:pt x="4595495" y="201168"/>
                </a:moveTo>
                <a:lnTo>
                  <a:pt x="0" y="201168"/>
                </a:lnTo>
                <a:lnTo>
                  <a:pt x="0" y="381000"/>
                </a:lnTo>
                <a:lnTo>
                  <a:pt x="4595495" y="381000"/>
                </a:lnTo>
                <a:lnTo>
                  <a:pt x="4595495" y="201168"/>
                </a:lnTo>
                <a:close/>
              </a:path>
              <a:path w="5944870" h="381000">
                <a:moveTo>
                  <a:pt x="5944489" y="0"/>
                </a:moveTo>
                <a:lnTo>
                  <a:pt x="0" y="0"/>
                </a:lnTo>
                <a:lnTo>
                  <a:pt x="0" y="179832"/>
                </a:lnTo>
                <a:lnTo>
                  <a:pt x="5944489" y="179832"/>
                </a:lnTo>
                <a:lnTo>
                  <a:pt x="5944489" y="0"/>
                </a:lnTo>
                <a:close/>
              </a:path>
            </a:pathLst>
          </a:custGeom>
          <a:solidFill>
            <a:srgbClr val="FFFFFF"/>
          </a:solidFill>
        </p:spPr>
        <p:txBody>
          <a:bodyPr wrap="square" lIns="0" tIns="0" rIns="0" bIns="0" rtlCol="0"/>
          <a:lstStyle/>
          <a:p>
            <a:endParaRPr/>
          </a:p>
        </p:txBody>
      </p:sp>
      <p:sp>
        <p:nvSpPr>
          <p:cNvPr id="5" name="object 5"/>
          <p:cNvSpPr txBox="1"/>
          <p:nvPr/>
        </p:nvSpPr>
        <p:spPr>
          <a:xfrm>
            <a:off x="902004" y="869441"/>
            <a:ext cx="5973445" cy="8131809"/>
          </a:xfrm>
          <a:prstGeom prst="rect">
            <a:avLst/>
          </a:prstGeom>
        </p:spPr>
        <p:txBody>
          <a:bodyPr vert="horz" wrap="square" lIns="0" tIns="12700" rIns="0" bIns="0" rtlCol="0">
            <a:spAutoFit/>
          </a:bodyPr>
          <a:lstStyle/>
          <a:p>
            <a:pPr marL="12700" marR="10160" algn="just">
              <a:lnSpc>
                <a:spcPct val="110100"/>
              </a:lnSpc>
              <a:spcBef>
                <a:spcPts val="100"/>
              </a:spcBef>
            </a:pPr>
            <a:r>
              <a:rPr sz="1200" dirty="0">
                <a:latin typeface="Times New Roman"/>
                <a:cs typeface="Times New Roman"/>
              </a:rPr>
              <a:t>may </a:t>
            </a:r>
            <a:r>
              <a:rPr sz="1200" spc="-5" dirty="0">
                <a:latin typeface="Times New Roman"/>
                <a:cs typeface="Times New Roman"/>
              </a:rPr>
              <a:t>suspect </a:t>
            </a:r>
            <a:r>
              <a:rPr sz="1200" dirty="0">
                <a:latin typeface="Times New Roman"/>
                <a:cs typeface="Times New Roman"/>
              </a:rPr>
              <a:t>a </a:t>
            </a:r>
            <a:r>
              <a:rPr sz="1200" spc="-5" dirty="0">
                <a:latin typeface="Times New Roman"/>
                <a:cs typeface="Times New Roman"/>
              </a:rPr>
              <a:t>cause, design </a:t>
            </a:r>
            <a:r>
              <a:rPr sz="1200" dirty="0">
                <a:latin typeface="Times New Roman"/>
                <a:cs typeface="Times New Roman"/>
              </a:rPr>
              <a:t>a test </a:t>
            </a:r>
            <a:r>
              <a:rPr sz="1200" spc="-5" dirty="0">
                <a:latin typeface="Times New Roman"/>
                <a:cs typeface="Times New Roman"/>
              </a:rPr>
              <a:t>case </a:t>
            </a:r>
            <a:r>
              <a:rPr sz="1200" dirty="0">
                <a:latin typeface="Times New Roman"/>
                <a:cs typeface="Times New Roman"/>
              </a:rPr>
              <a:t>to </a:t>
            </a:r>
            <a:r>
              <a:rPr sz="1200" spc="-5" dirty="0">
                <a:latin typeface="Times New Roman"/>
                <a:cs typeface="Times New Roman"/>
              </a:rPr>
              <a:t>help validate </a:t>
            </a:r>
            <a:r>
              <a:rPr sz="1200" dirty="0">
                <a:latin typeface="Times New Roman"/>
                <a:cs typeface="Times New Roman"/>
              </a:rPr>
              <a:t>that suspicion, </a:t>
            </a:r>
            <a:r>
              <a:rPr sz="1200" spc="-10" dirty="0">
                <a:latin typeface="Times New Roman"/>
                <a:cs typeface="Times New Roman"/>
              </a:rPr>
              <a:t>and </a:t>
            </a:r>
            <a:r>
              <a:rPr sz="1200" spc="-5" dirty="0">
                <a:latin typeface="Times New Roman"/>
                <a:cs typeface="Times New Roman"/>
              </a:rPr>
              <a:t>work toward error  correction </a:t>
            </a:r>
            <a:r>
              <a:rPr sz="1200" dirty="0">
                <a:latin typeface="Times New Roman"/>
                <a:cs typeface="Times New Roman"/>
              </a:rPr>
              <a:t>in an </a:t>
            </a:r>
            <a:r>
              <a:rPr sz="1200" spc="-5" dirty="0">
                <a:latin typeface="Times New Roman"/>
                <a:cs typeface="Times New Roman"/>
              </a:rPr>
              <a:t>iterative</a:t>
            </a:r>
            <a:r>
              <a:rPr sz="1200" spc="5" dirty="0">
                <a:latin typeface="Times New Roman"/>
                <a:cs typeface="Times New Roman"/>
              </a:rPr>
              <a:t> </a:t>
            </a:r>
            <a:r>
              <a:rPr sz="1200" spc="-5" dirty="0">
                <a:latin typeface="Times New Roman"/>
                <a:cs typeface="Times New Roman"/>
              </a:rPr>
              <a:t>fashion.</a:t>
            </a:r>
            <a:endParaRPr sz="1200" dirty="0">
              <a:latin typeface="Times New Roman"/>
              <a:cs typeface="Times New Roman"/>
            </a:endParaRPr>
          </a:p>
          <a:p>
            <a:pPr marL="12700" algn="just">
              <a:lnSpc>
                <a:spcPct val="100000"/>
              </a:lnSpc>
              <a:spcBef>
                <a:spcPts val="145"/>
              </a:spcBef>
            </a:pPr>
            <a:r>
              <a:rPr sz="1200" spc="-5" dirty="0">
                <a:latin typeface="Times New Roman"/>
                <a:cs typeface="Times New Roman"/>
              </a:rPr>
              <a:t>However, </a:t>
            </a:r>
            <a:r>
              <a:rPr sz="1200" dirty="0">
                <a:latin typeface="Times New Roman"/>
                <a:cs typeface="Times New Roman"/>
              </a:rPr>
              <a:t>a </a:t>
            </a:r>
            <a:r>
              <a:rPr sz="1200" spc="-5" dirty="0">
                <a:latin typeface="Times New Roman"/>
                <a:cs typeface="Times New Roman"/>
              </a:rPr>
              <a:t>few characteristics </a:t>
            </a:r>
            <a:r>
              <a:rPr sz="1200" dirty="0">
                <a:latin typeface="Times New Roman"/>
                <a:cs typeface="Times New Roman"/>
              </a:rPr>
              <a:t>of </a:t>
            </a:r>
            <a:r>
              <a:rPr sz="1200" spc="-5" dirty="0">
                <a:latin typeface="Times New Roman"/>
                <a:cs typeface="Times New Roman"/>
              </a:rPr>
              <a:t>bugs </a:t>
            </a:r>
            <a:r>
              <a:rPr sz="1200" dirty="0">
                <a:latin typeface="Times New Roman"/>
                <a:cs typeface="Times New Roman"/>
              </a:rPr>
              <a:t>provide some</a:t>
            </a:r>
            <a:r>
              <a:rPr sz="1200" spc="20" dirty="0">
                <a:latin typeface="Times New Roman"/>
                <a:cs typeface="Times New Roman"/>
              </a:rPr>
              <a:t> </a:t>
            </a:r>
            <a:r>
              <a:rPr sz="1200" spc="-5" dirty="0">
                <a:latin typeface="Times New Roman"/>
                <a:cs typeface="Times New Roman"/>
              </a:rPr>
              <a:t>clues:</a:t>
            </a:r>
            <a:endParaRPr sz="1200" dirty="0">
              <a:latin typeface="Times New Roman"/>
              <a:cs typeface="Times New Roman"/>
            </a:endParaRPr>
          </a:p>
          <a:p>
            <a:pPr marL="469265" marR="10160" indent="-228600" algn="just">
              <a:lnSpc>
                <a:spcPct val="110000"/>
              </a:lnSpc>
              <a:spcBef>
                <a:spcPts val="10"/>
              </a:spcBef>
              <a:buAutoNum type="arabicPeriod"/>
              <a:tabLst>
                <a:tab pos="469900" algn="l"/>
              </a:tabLst>
            </a:pPr>
            <a:r>
              <a:rPr sz="1200" dirty="0">
                <a:latin typeface="Times New Roman"/>
                <a:cs typeface="Times New Roman"/>
              </a:rPr>
              <a:t>The </a:t>
            </a:r>
            <a:r>
              <a:rPr sz="1200" spc="-5" dirty="0">
                <a:latin typeface="Times New Roman"/>
                <a:cs typeface="Times New Roman"/>
              </a:rPr>
              <a:t>symptom and </a:t>
            </a:r>
            <a:r>
              <a:rPr sz="1200" dirty="0">
                <a:latin typeface="Times New Roman"/>
                <a:cs typeface="Times New Roman"/>
              </a:rPr>
              <a:t>the cause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geographically remote. </a:t>
            </a:r>
            <a:r>
              <a:rPr sz="1200" dirty="0">
                <a:latin typeface="Times New Roman"/>
                <a:cs typeface="Times New Roman"/>
              </a:rPr>
              <a:t>That </a:t>
            </a:r>
            <a:r>
              <a:rPr sz="1200" spc="-5" dirty="0">
                <a:latin typeface="Times New Roman"/>
                <a:cs typeface="Times New Roman"/>
              </a:rPr>
              <a:t>is, </a:t>
            </a:r>
            <a:r>
              <a:rPr sz="1200" dirty="0">
                <a:latin typeface="Times New Roman"/>
                <a:cs typeface="Times New Roman"/>
              </a:rPr>
              <a:t>the </a:t>
            </a:r>
            <a:r>
              <a:rPr sz="1200" spc="-5" dirty="0">
                <a:latin typeface="Times New Roman"/>
                <a:cs typeface="Times New Roman"/>
              </a:rPr>
              <a:t>symptom </a:t>
            </a:r>
            <a:r>
              <a:rPr sz="1200" dirty="0">
                <a:latin typeface="Times New Roman"/>
                <a:cs typeface="Times New Roman"/>
              </a:rPr>
              <a:t>may  </a:t>
            </a:r>
            <a:r>
              <a:rPr sz="1200" spc="-5" dirty="0">
                <a:latin typeface="Times New Roman"/>
                <a:cs typeface="Times New Roman"/>
              </a:rPr>
              <a:t>appear</a:t>
            </a:r>
            <a:r>
              <a:rPr sz="1200" spc="-2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one</a:t>
            </a:r>
            <a:r>
              <a:rPr sz="1200" spc="-20" dirty="0">
                <a:latin typeface="Times New Roman"/>
                <a:cs typeface="Times New Roman"/>
              </a:rPr>
              <a:t> </a:t>
            </a:r>
            <a:r>
              <a:rPr sz="1200" spc="-5" dirty="0">
                <a:latin typeface="Times New Roman"/>
                <a:cs typeface="Times New Roman"/>
              </a:rPr>
              <a:t>part</a:t>
            </a:r>
            <a:r>
              <a:rPr sz="1200" spc="-30" dirty="0">
                <a:latin typeface="Times New Roman"/>
                <a:cs typeface="Times New Roman"/>
              </a:rPr>
              <a:t> </a:t>
            </a:r>
            <a:r>
              <a:rPr sz="1200" spc="5" dirty="0">
                <a:latin typeface="Times New Roman"/>
                <a:cs typeface="Times New Roman"/>
              </a:rPr>
              <a:t>of</a:t>
            </a:r>
            <a:r>
              <a:rPr sz="1200" spc="-3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program,</a:t>
            </a:r>
            <a:r>
              <a:rPr sz="1200" spc="-25" dirty="0">
                <a:latin typeface="Times New Roman"/>
                <a:cs typeface="Times New Roman"/>
              </a:rPr>
              <a:t> </a:t>
            </a:r>
            <a:r>
              <a:rPr sz="1200" dirty="0">
                <a:latin typeface="Times New Roman"/>
                <a:cs typeface="Times New Roman"/>
              </a:rPr>
              <a:t>while</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cause</a:t>
            </a:r>
            <a:r>
              <a:rPr sz="1200" spc="-15" dirty="0">
                <a:latin typeface="Times New Roman"/>
                <a:cs typeface="Times New Roman"/>
              </a:rPr>
              <a:t> </a:t>
            </a:r>
            <a:r>
              <a:rPr sz="1200" spc="5" dirty="0">
                <a:latin typeface="Times New Roman"/>
                <a:cs typeface="Times New Roman"/>
              </a:rPr>
              <a:t>may</a:t>
            </a:r>
            <a:r>
              <a:rPr sz="1200" spc="-40" dirty="0">
                <a:latin typeface="Times New Roman"/>
                <a:cs typeface="Times New Roman"/>
              </a:rPr>
              <a:t> </a:t>
            </a:r>
            <a:r>
              <a:rPr sz="1200" dirty="0">
                <a:latin typeface="Times New Roman"/>
                <a:cs typeface="Times New Roman"/>
              </a:rPr>
              <a:t>actually</a:t>
            </a:r>
            <a:r>
              <a:rPr sz="1200" spc="-40"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located</a:t>
            </a:r>
            <a:r>
              <a:rPr sz="1200" spc="-15" dirty="0">
                <a:latin typeface="Times New Roman"/>
                <a:cs typeface="Times New Roman"/>
              </a:rPr>
              <a:t> </a:t>
            </a:r>
            <a:r>
              <a:rPr sz="1200" spc="-5" dirty="0">
                <a:latin typeface="Times New Roman"/>
                <a:cs typeface="Times New Roman"/>
              </a:rPr>
              <a:t>at</a:t>
            </a:r>
            <a:r>
              <a:rPr sz="1200" spc="-1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site</a:t>
            </a:r>
            <a:r>
              <a:rPr sz="1200" spc="-3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spc="-5" dirty="0">
                <a:latin typeface="Times New Roman"/>
                <a:cs typeface="Times New Roman"/>
              </a:rPr>
              <a:t>is</a:t>
            </a:r>
            <a:r>
              <a:rPr sz="1200" spc="-10" dirty="0">
                <a:latin typeface="Times New Roman"/>
                <a:cs typeface="Times New Roman"/>
              </a:rPr>
              <a:t> </a:t>
            </a:r>
            <a:r>
              <a:rPr sz="1200" spc="-5" dirty="0">
                <a:latin typeface="Times New Roman"/>
                <a:cs typeface="Times New Roman"/>
              </a:rPr>
              <a:t>far  removed. </a:t>
            </a:r>
            <a:r>
              <a:rPr sz="1200" dirty="0">
                <a:latin typeface="Times New Roman"/>
                <a:cs typeface="Times New Roman"/>
              </a:rPr>
              <a:t>Highly </a:t>
            </a:r>
            <a:r>
              <a:rPr sz="1200" spc="-5" dirty="0">
                <a:latin typeface="Times New Roman"/>
                <a:cs typeface="Times New Roman"/>
              </a:rPr>
              <a:t>coupled components (Chapter </a:t>
            </a:r>
            <a:r>
              <a:rPr sz="1200" dirty="0">
                <a:latin typeface="Times New Roman"/>
                <a:cs typeface="Times New Roman"/>
              </a:rPr>
              <a:t>12) </a:t>
            </a:r>
            <a:r>
              <a:rPr sz="1200" spc="-5" dirty="0">
                <a:latin typeface="Times New Roman"/>
                <a:cs typeface="Times New Roman"/>
              </a:rPr>
              <a:t>exacerbate </a:t>
            </a:r>
            <a:r>
              <a:rPr sz="1200" dirty="0">
                <a:latin typeface="Times New Roman"/>
                <a:cs typeface="Times New Roman"/>
              </a:rPr>
              <a:t>this</a:t>
            </a:r>
            <a:r>
              <a:rPr sz="1200" spc="30" dirty="0">
                <a:latin typeface="Times New Roman"/>
                <a:cs typeface="Times New Roman"/>
              </a:rPr>
              <a:t> </a:t>
            </a:r>
            <a:r>
              <a:rPr sz="1200" spc="-5" dirty="0">
                <a:latin typeface="Times New Roman"/>
                <a:cs typeface="Times New Roman"/>
              </a:rPr>
              <a:t>situation.</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5" dirty="0">
                <a:latin typeface="Times New Roman"/>
                <a:cs typeface="Times New Roman"/>
              </a:rPr>
              <a:t>may </a:t>
            </a:r>
            <a:r>
              <a:rPr sz="1200" spc="-5" dirty="0">
                <a:latin typeface="Times New Roman"/>
                <a:cs typeface="Times New Roman"/>
              </a:rPr>
              <a:t>disappear (temporarily) when another error is</a:t>
            </a:r>
            <a:r>
              <a:rPr sz="1200" spc="10" dirty="0">
                <a:latin typeface="Times New Roman"/>
                <a:cs typeface="Times New Roman"/>
              </a:rPr>
              <a:t> </a:t>
            </a:r>
            <a:r>
              <a:rPr sz="1200" dirty="0">
                <a:latin typeface="Times New Roman"/>
                <a:cs typeface="Times New Roman"/>
              </a:rPr>
              <a:t>corrected.</a:t>
            </a:r>
          </a:p>
          <a:p>
            <a:pPr marL="469265" indent="-228600">
              <a:lnSpc>
                <a:spcPct val="100000"/>
              </a:lnSpc>
              <a:spcBef>
                <a:spcPts val="15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5" dirty="0">
                <a:latin typeface="Times New Roman"/>
                <a:cs typeface="Times New Roman"/>
              </a:rPr>
              <a:t>may </a:t>
            </a:r>
            <a:r>
              <a:rPr sz="1200" dirty="0">
                <a:latin typeface="Times New Roman"/>
                <a:cs typeface="Times New Roman"/>
              </a:rPr>
              <a:t>actually be </a:t>
            </a:r>
            <a:r>
              <a:rPr sz="1200" spc="-5" dirty="0">
                <a:latin typeface="Times New Roman"/>
                <a:cs typeface="Times New Roman"/>
              </a:rPr>
              <a:t>caused </a:t>
            </a:r>
            <a:r>
              <a:rPr sz="1200" spc="10" dirty="0">
                <a:latin typeface="Times New Roman"/>
                <a:cs typeface="Times New Roman"/>
              </a:rPr>
              <a:t>by </a:t>
            </a:r>
            <a:r>
              <a:rPr sz="1200" dirty="0">
                <a:latin typeface="Times New Roman"/>
                <a:cs typeface="Times New Roman"/>
              </a:rPr>
              <a:t>non errors </a:t>
            </a:r>
            <a:r>
              <a:rPr sz="1200" spc="-5" dirty="0">
                <a:latin typeface="Times New Roman"/>
                <a:cs typeface="Times New Roman"/>
              </a:rPr>
              <a:t>(e.g., </a:t>
            </a:r>
            <a:r>
              <a:rPr sz="1200" dirty="0">
                <a:latin typeface="Times New Roman"/>
                <a:cs typeface="Times New Roman"/>
              </a:rPr>
              <a:t>round-off</a:t>
            </a:r>
            <a:r>
              <a:rPr sz="1200" spc="240" dirty="0">
                <a:latin typeface="Times New Roman"/>
                <a:cs typeface="Times New Roman"/>
              </a:rPr>
              <a:t> </a:t>
            </a:r>
            <a:r>
              <a:rPr sz="1200" spc="-5" dirty="0">
                <a:latin typeface="Times New Roman"/>
                <a:cs typeface="Times New Roman"/>
              </a:rPr>
              <a:t>inaccuracies).</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caused </a:t>
            </a:r>
            <a:r>
              <a:rPr sz="1200" spc="5" dirty="0">
                <a:latin typeface="Times New Roman"/>
                <a:cs typeface="Times New Roman"/>
              </a:rPr>
              <a:t>by </a:t>
            </a:r>
            <a:r>
              <a:rPr sz="1200" dirty="0">
                <a:latin typeface="Times New Roman"/>
                <a:cs typeface="Times New Roman"/>
              </a:rPr>
              <a:t>human error that </a:t>
            </a:r>
            <a:r>
              <a:rPr sz="1200" spc="-5" dirty="0">
                <a:latin typeface="Times New Roman"/>
                <a:cs typeface="Times New Roman"/>
              </a:rPr>
              <a:t>is </a:t>
            </a:r>
            <a:r>
              <a:rPr sz="1200" dirty="0">
                <a:latin typeface="Times New Roman"/>
                <a:cs typeface="Times New Roman"/>
              </a:rPr>
              <a:t>not easily</a:t>
            </a:r>
            <a:r>
              <a:rPr sz="1200" spc="-80" dirty="0">
                <a:latin typeface="Times New Roman"/>
                <a:cs typeface="Times New Roman"/>
              </a:rPr>
              <a:t> </a:t>
            </a:r>
            <a:r>
              <a:rPr sz="1200" spc="-5" dirty="0">
                <a:latin typeface="Times New Roman"/>
                <a:cs typeface="Times New Roman"/>
              </a:rPr>
              <a:t>traced.</a:t>
            </a:r>
            <a:endParaRPr sz="1200" dirty="0">
              <a:latin typeface="Times New Roman"/>
              <a:cs typeface="Times New Roman"/>
            </a:endParaRPr>
          </a:p>
          <a:p>
            <a:pPr marL="469265" indent="-228600">
              <a:lnSpc>
                <a:spcPct val="100000"/>
              </a:lnSpc>
              <a:spcBef>
                <a:spcPts val="14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5" dirty="0">
                <a:latin typeface="Times New Roman"/>
                <a:cs typeface="Times New Roman"/>
              </a:rPr>
              <a:t>may </a:t>
            </a:r>
            <a:r>
              <a:rPr sz="1200" dirty="0">
                <a:latin typeface="Times New Roman"/>
                <a:cs typeface="Times New Roman"/>
              </a:rPr>
              <a:t>be a result of timing </a:t>
            </a:r>
            <a:r>
              <a:rPr sz="1200" spc="-5" dirty="0">
                <a:latin typeface="Times New Roman"/>
                <a:cs typeface="Times New Roman"/>
              </a:rPr>
              <a:t>problems, rather </a:t>
            </a:r>
            <a:r>
              <a:rPr sz="1200" dirty="0">
                <a:latin typeface="Times New Roman"/>
                <a:cs typeface="Times New Roman"/>
              </a:rPr>
              <a:t>than processing</a:t>
            </a:r>
            <a:r>
              <a:rPr sz="1200" spc="-60" dirty="0">
                <a:latin typeface="Times New Roman"/>
                <a:cs typeface="Times New Roman"/>
              </a:rPr>
              <a:t> </a:t>
            </a:r>
            <a:r>
              <a:rPr sz="1200" dirty="0">
                <a:latin typeface="Times New Roman"/>
                <a:cs typeface="Times New Roman"/>
              </a:rPr>
              <a:t>Problems.</a:t>
            </a:r>
          </a:p>
          <a:p>
            <a:pPr marL="469265" marR="8255" indent="-228600">
              <a:lnSpc>
                <a:spcPts val="1600"/>
              </a:lnSpc>
              <a:spcBef>
                <a:spcPts val="60"/>
              </a:spcBef>
              <a:buAutoNum type="arabicPeriod"/>
              <a:tabLst>
                <a:tab pos="469900" algn="l"/>
              </a:tabLst>
            </a:pPr>
            <a:r>
              <a:rPr sz="1200" spc="-10" dirty="0">
                <a:latin typeface="Times New Roman"/>
                <a:cs typeface="Times New Roman"/>
              </a:rPr>
              <a:t>It </a:t>
            </a:r>
            <a:r>
              <a:rPr sz="1200" spc="5" dirty="0">
                <a:latin typeface="Times New Roman"/>
                <a:cs typeface="Times New Roman"/>
              </a:rPr>
              <a:t>may </a:t>
            </a:r>
            <a:r>
              <a:rPr sz="1200" dirty="0">
                <a:latin typeface="Times New Roman"/>
                <a:cs typeface="Times New Roman"/>
              </a:rPr>
              <a:t>be difficult to accurately </a:t>
            </a:r>
            <a:r>
              <a:rPr sz="1200" spc="-5" dirty="0">
                <a:latin typeface="Times New Roman"/>
                <a:cs typeface="Times New Roman"/>
              </a:rPr>
              <a:t>reproduce </a:t>
            </a:r>
            <a:r>
              <a:rPr sz="1200" dirty="0">
                <a:latin typeface="Times New Roman"/>
                <a:cs typeface="Times New Roman"/>
              </a:rPr>
              <a:t>input conditions </a:t>
            </a:r>
            <a:r>
              <a:rPr sz="1200" spc="-5" dirty="0">
                <a:latin typeface="Times New Roman"/>
                <a:cs typeface="Times New Roman"/>
              </a:rPr>
              <a:t>(e.g., </a:t>
            </a:r>
            <a:r>
              <a:rPr sz="1200" dirty="0">
                <a:latin typeface="Times New Roman"/>
                <a:cs typeface="Times New Roman"/>
              </a:rPr>
              <a:t>a </a:t>
            </a:r>
            <a:r>
              <a:rPr sz="1200" spc="5" dirty="0">
                <a:latin typeface="Times New Roman"/>
                <a:cs typeface="Times New Roman"/>
              </a:rPr>
              <a:t>real- </a:t>
            </a:r>
            <a:r>
              <a:rPr sz="1200" dirty="0">
                <a:latin typeface="Times New Roman"/>
                <a:cs typeface="Times New Roman"/>
              </a:rPr>
              <a:t>time </a:t>
            </a:r>
            <a:r>
              <a:rPr sz="1200" spc="-5" dirty="0">
                <a:latin typeface="Times New Roman"/>
                <a:cs typeface="Times New Roman"/>
              </a:rPr>
              <a:t>application  </a:t>
            </a:r>
            <a:r>
              <a:rPr sz="1200" dirty="0">
                <a:latin typeface="Times New Roman"/>
                <a:cs typeface="Times New Roman"/>
              </a:rPr>
              <a:t>in which input </a:t>
            </a:r>
            <a:r>
              <a:rPr sz="1200" spc="-5" dirty="0">
                <a:latin typeface="Times New Roman"/>
                <a:cs typeface="Times New Roman"/>
              </a:rPr>
              <a:t>ordering is</a:t>
            </a:r>
            <a:r>
              <a:rPr sz="1200" spc="-15" dirty="0">
                <a:latin typeface="Times New Roman"/>
                <a:cs typeface="Times New Roman"/>
              </a:rPr>
              <a:t> </a:t>
            </a:r>
            <a:r>
              <a:rPr sz="1200" spc="-5" dirty="0">
                <a:latin typeface="Times New Roman"/>
                <a:cs typeface="Times New Roman"/>
              </a:rPr>
              <a:t>indeterminate).</a:t>
            </a:r>
            <a:endParaRPr sz="1200" dirty="0">
              <a:latin typeface="Times New Roman"/>
              <a:cs typeface="Times New Roman"/>
            </a:endParaRPr>
          </a:p>
          <a:p>
            <a:pPr marL="469265" indent="-228600">
              <a:lnSpc>
                <a:spcPct val="100000"/>
              </a:lnSpc>
              <a:spcBef>
                <a:spcPts val="65"/>
              </a:spcBef>
              <a:buAutoNum type="arabicPeriod"/>
              <a:tabLst>
                <a:tab pos="469900" algn="l"/>
              </a:tabLst>
            </a:pPr>
            <a:r>
              <a:rPr sz="1200" dirty="0">
                <a:latin typeface="Times New Roman"/>
                <a:cs typeface="Times New Roman"/>
              </a:rPr>
              <a:t>The </a:t>
            </a:r>
            <a:r>
              <a:rPr sz="1200" spc="-5" dirty="0">
                <a:latin typeface="Times New Roman"/>
                <a:cs typeface="Times New Roman"/>
              </a:rPr>
              <a:t>symptom </a:t>
            </a:r>
            <a:r>
              <a:rPr sz="1200" spc="10" dirty="0">
                <a:latin typeface="Times New Roman"/>
                <a:cs typeface="Times New Roman"/>
              </a:rPr>
              <a:t>may </a:t>
            </a:r>
            <a:r>
              <a:rPr sz="1200" dirty="0">
                <a:latin typeface="Times New Roman"/>
                <a:cs typeface="Times New Roman"/>
              </a:rPr>
              <a:t>be </a:t>
            </a:r>
            <a:r>
              <a:rPr sz="1200" spc="-5" dirty="0">
                <a:latin typeface="Times New Roman"/>
                <a:cs typeface="Times New Roman"/>
              </a:rPr>
              <a:t>intermittent. </a:t>
            </a:r>
            <a:r>
              <a:rPr sz="1200" dirty="0">
                <a:latin typeface="Times New Roman"/>
                <a:cs typeface="Times New Roman"/>
              </a:rPr>
              <a:t>This </a:t>
            </a:r>
            <a:r>
              <a:rPr sz="1200" spc="-5" dirty="0">
                <a:latin typeface="Times New Roman"/>
                <a:cs typeface="Times New Roman"/>
              </a:rPr>
              <a:t>is </a:t>
            </a:r>
            <a:r>
              <a:rPr sz="1200" dirty="0">
                <a:latin typeface="Times New Roman"/>
                <a:cs typeface="Times New Roman"/>
              </a:rPr>
              <a:t>particularly </a:t>
            </a:r>
            <a:r>
              <a:rPr sz="1200" spc="-5" dirty="0">
                <a:latin typeface="Times New Roman"/>
                <a:cs typeface="Times New Roman"/>
              </a:rPr>
              <a:t>common </a:t>
            </a:r>
            <a:r>
              <a:rPr sz="1200" dirty="0">
                <a:latin typeface="Times New Roman"/>
                <a:cs typeface="Times New Roman"/>
              </a:rPr>
              <a:t>in </a:t>
            </a:r>
            <a:r>
              <a:rPr sz="1200" spc="-5" dirty="0">
                <a:latin typeface="Times New Roman"/>
                <a:cs typeface="Times New Roman"/>
              </a:rPr>
              <a:t>embedded systems</a:t>
            </a:r>
            <a:r>
              <a:rPr sz="1200" spc="45" dirty="0">
                <a:latin typeface="Times New Roman"/>
                <a:cs typeface="Times New Roman"/>
              </a:rPr>
              <a:t> </a:t>
            </a:r>
            <a:r>
              <a:rPr sz="1200" spc="-5" dirty="0">
                <a:latin typeface="Times New Roman"/>
                <a:cs typeface="Times New Roman"/>
              </a:rPr>
              <a:t>that</a:t>
            </a:r>
            <a:endParaRPr sz="1200" dirty="0">
              <a:latin typeface="Times New Roman"/>
              <a:cs typeface="Times New Roman"/>
            </a:endParaRPr>
          </a:p>
          <a:p>
            <a:pPr marL="469265">
              <a:lnSpc>
                <a:spcPct val="100000"/>
              </a:lnSpc>
              <a:spcBef>
                <a:spcPts val="145"/>
              </a:spcBef>
            </a:pPr>
            <a:r>
              <a:rPr sz="1200" spc="-5" dirty="0">
                <a:latin typeface="Times New Roman"/>
                <a:cs typeface="Times New Roman"/>
              </a:rPr>
              <a:t>couple hardware and </a:t>
            </a:r>
            <a:r>
              <a:rPr sz="1200" dirty="0">
                <a:latin typeface="Times New Roman"/>
                <a:cs typeface="Times New Roman"/>
              </a:rPr>
              <a:t>software </a:t>
            </a:r>
            <a:r>
              <a:rPr sz="1200" spc="-5" dirty="0">
                <a:latin typeface="Times New Roman"/>
                <a:cs typeface="Times New Roman"/>
              </a:rPr>
              <a:t>inextricably.</a:t>
            </a:r>
            <a:endParaRPr sz="1200" dirty="0">
              <a:latin typeface="Times New Roman"/>
              <a:cs typeface="Times New Roman"/>
            </a:endParaRPr>
          </a:p>
          <a:p>
            <a:pPr marL="469265" marR="5080" indent="-228600">
              <a:lnSpc>
                <a:spcPts val="1600"/>
              </a:lnSpc>
              <a:spcBef>
                <a:spcPts val="65"/>
              </a:spcBef>
              <a:buAutoNum type="arabicPeriod" startAt="8"/>
              <a:tabLst>
                <a:tab pos="469900" algn="l"/>
              </a:tabLst>
            </a:pPr>
            <a:r>
              <a:rPr sz="1200" dirty="0">
                <a:latin typeface="Times New Roman"/>
                <a:cs typeface="Times New Roman"/>
              </a:rPr>
              <a:t>The </a:t>
            </a:r>
            <a:r>
              <a:rPr sz="1200" spc="-5" dirty="0">
                <a:latin typeface="Times New Roman"/>
                <a:cs typeface="Times New Roman"/>
              </a:rPr>
              <a:t>symptom </a:t>
            </a:r>
            <a:r>
              <a:rPr sz="1200" dirty="0">
                <a:latin typeface="Times New Roman"/>
                <a:cs typeface="Times New Roman"/>
              </a:rPr>
              <a:t>may be due to </a:t>
            </a:r>
            <a:r>
              <a:rPr sz="1200" spc="-5" dirty="0">
                <a:latin typeface="Times New Roman"/>
                <a:cs typeface="Times New Roman"/>
              </a:rPr>
              <a:t>causes </a:t>
            </a:r>
            <a:r>
              <a:rPr sz="1200" dirty="0">
                <a:latin typeface="Times New Roman"/>
                <a:cs typeface="Times New Roman"/>
              </a:rPr>
              <a:t>that </a:t>
            </a:r>
            <a:r>
              <a:rPr sz="1200" spc="-5" dirty="0">
                <a:latin typeface="Times New Roman"/>
                <a:cs typeface="Times New Roman"/>
              </a:rPr>
              <a:t>are distributed across </a:t>
            </a:r>
            <a:r>
              <a:rPr sz="1200" dirty="0">
                <a:latin typeface="Times New Roman"/>
                <a:cs typeface="Times New Roman"/>
              </a:rPr>
              <a:t>a number of </a:t>
            </a:r>
            <a:r>
              <a:rPr sz="1200" spc="-5" dirty="0">
                <a:latin typeface="Times New Roman"/>
                <a:cs typeface="Times New Roman"/>
              </a:rPr>
              <a:t>tasks </a:t>
            </a:r>
            <a:r>
              <a:rPr sz="1200" dirty="0">
                <a:latin typeface="Times New Roman"/>
                <a:cs typeface="Times New Roman"/>
              </a:rPr>
              <a:t>running  on </a:t>
            </a:r>
            <a:r>
              <a:rPr sz="1200" spc="-5" dirty="0">
                <a:latin typeface="Times New Roman"/>
                <a:cs typeface="Times New Roman"/>
              </a:rPr>
              <a:t>different </a:t>
            </a:r>
            <a:r>
              <a:rPr sz="1200" dirty="0">
                <a:latin typeface="Times New Roman"/>
                <a:cs typeface="Times New Roman"/>
              </a:rPr>
              <a:t>processors.</a:t>
            </a:r>
          </a:p>
          <a:p>
            <a:pPr marL="12700">
              <a:lnSpc>
                <a:spcPct val="100000"/>
              </a:lnSpc>
              <a:spcBef>
                <a:spcPts val="60"/>
              </a:spcBef>
            </a:pPr>
            <a:r>
              <a:rPr sz="1200" spc="-5" dirty="0">
                <a:latin typeface="Times New Roman"/>
                <a:cs typeface="Times New Roman"/>
              </a:rPr>
              <a:t>During debugging, we </a:t>
            </a:r>
            <a:r>
              <a:rPr sz="1200" dirty="0">
                <a:latin typeface="Times New Roman"/>
                <a:cs typeface="Times New Roman"/>
              </a:rPr>
              <a:t>encounter </a:t>
            </a:r>
            <a:r>
              <a:rPr sz="1200" spc="-5" dirty="0">
                <a:latin typeface="Times New Roman"/>
                <a:cs typeface="Times New Roman"/>
              </a:rPr>
              <a:t>errors </a:t>
            </a:r>
            <a:r>
              <a:rPr sz="1200" dirty="0">
                <a:latin typeface="Times New Roman"/>
                <a:cs typeface="Times New Roman"/>
              </a:rPr>
              <a:t>that </a:t>
            </a:r>
            <a:r>
              <a:rPr sz="1200" spc="-5" dirty="0">
                <a:latin typeface="Times New Roman"/>
                <a:cs typeface="Times New Roman"/>
              </a:rPr>
              <a:t>range from </a:t>
            </a:r>
            <a:r>
              <a:rPr sz="1200" dirty="0">
                <a:latin typeface="Times New Roman"/>
                <a:cs typeface="Times New Roman"/>
              </a:rPr>
              <a:t>mildly annoying </a:t>
            </a:r>
            <a:r>
              <a:rPr sz="1200" spc="-5" dirty="0">
                <a:latin typeface="Times New Roman"/>
                <a:cs typeface="Times New Roman"/>
              </a:rPr>
              <a:t>(e.g., an incorrect</a:t>
            </a:r>
            <a:r>
              <a:rPr sz="1200" spc="5" dirty="0">
                <a:latin typeface="Times New Roman"/>
                <a:cs typeface="Times New Roman"/>
              </a:rPr>
              <a:t> </a:t>
            </a:r>
            <a:r>
              <a:rPr sz="1200" dirty="0">
                <a:latin typeface="Times New Roman"/>
                <a:cs typeface="Times New Roman"/>
              </a:rPr>
              <a:t>output</a:t>
            </a:r>
          </a:p>
          <a:p>
            <a:pPr marL="12700" marR="12700">
              <a:lnSpc>
                <a:spcPct val="110000"/>
              </a:lnSpc>
            </a:pPr>
            <a:r>
              <a:rPr sz="1200" spc="-5" dirty="0">
                <a:latin typeface="Times New Roman"/>
                <a:cs typeface="Times New Roman"/>
              </a:rPr>
              <a:t>format) </a:t>
            </a:r>
            <a:r>
              <a:rPr sz="1200" dirty="0">
                <a:latin typeface="Times New Roman"/>
                <a:cs typeface="Times New Roman"/>
              </a:rPr>
              <a:t>to catastrophic </a:t>
            </a:r>
            <a:r>
              <a:rPr sz="1200" spc="-5" dirty="0">
                <a:latin typeface="Times New Roman"/>
                <a:cs typeface="Times New Roman"/>
              </a:rPr>
              <a:t>(e.g., </a:t>
            </a:r>
            <a:r>
              <a:rPr sz="1200" dirty="0">
                <a:latin typeface="Times New Roman"/>
                <a:cs typeface="Times New Roman"/>
              </a:rPr>
              <a:t>the </a:t>
            </a:r>
            <a:r>
              <a:rPr sz="1200" spc="-5" dirty="0">
                <a:latin typeface="Times New Roman"/>
                <a:cs typeface="Times New Roman"/>
              </a:rPr>
              <a:t>system fails, </a:t>
            </a:r>
            <a:r>
              <a:rPr sz="1200" dirty="0">
                <a:latin typeface="Times New Roman"/>
                <a:cs typeface="Times New Roman"/>
              </a:rPr>
              <a:t>causing </a:t>
            </a:r>
            <a:r>
              <a:rPr sz="1200" spc="-5" dirty="0">
                <a:latin typeface="Times New Roman"/>
                <a:cs typeface="Times New Roman"/>
              </a:rPr>
              <a:t>serious economic </a:t>
            </a:r>
            <a:r>
              <a:rPr sz="1200" dirty="0">
                <a:latin typeface="Times New Roman"/>
                <a:cs typeface="Times New Roman"/>
              </a:rPr>
              <a:t>or </a:t>
            </a:r>
            <a:r>
              <a:rPr sz="1200" spc="-5" dirty="0">
                <a:latin typeface="Times New Roman"/>
                <a:cs typeface="Times New Roman"/>
              </a:rPr>
              <a:t>physical </a:t>
            </a:r>
            <a:r>
              <a:rPr sz="1200" dirty="0">
                <a:latin typeface="Times New Roman"/>
                <a:cs typeface="Times New Roman"/>
              </a:rPr>
              <a:t>damage). </a:t>
            </a:r>
            <a:r>
              <a:rPr sz="1200" spc="-5" dirty="0">
                <a:latin typeface="Times New Roman"/>
                <a:cs typeface="Times New Roman"/>
              </a:rPr>
              <a:t>As  </a:t>
            </a:r>
            <a:r>
              <a:rPr sz="1200" dirty="0">
                <a:latin typeface="Times New Roman"/>
                <a:cs typeface="Times New Roman"/>
              </a:rPr>
              <a:t>the</a:t>
            </a:r>
            <a:r>
              <a:rPr sz="1200" spc="95" dirty="0">
                <a:latin typeface="Times New Roman"/>
                <a:cs typeface="Times New Roman"/>
              </a:rPr>
              <a:t> </a:t>
            </a:r>
            <a:r>
              <a:rPr sz="1200" spc="-5" dirty="0">
                <a:latin typeface="Times New Roman"/>
                <a:cs typeface="Times New Roman"/>
              </a:rPr>
              <a:t>consequences</a:t>
            </a:r>
            <a:r>
              <a:rPr sz="1200" spc="105" dirty="0">
                <a:latin typeface="Times New Roman"/>
                <a:cs typeface="Times New Roman"/>
              </a:rPr>
              <a:t> </a:t>
            </a:r>
            <a:r>
              <a:rPr sz="1200" dirty="0">
                <a:latin typeface="Times New Roman"/>
                <a:cs typeface="Times New Roman"/>
              </a:rPr>
              <a:t>of</a:t>
            </a:r>
            <a:r>
              <a:rPr sz="1200" spc="105" dirty="0">
                <a:latin typeface="Times New Roman"/>
                <a:cs typeface="Times New Roman"/>
              </a:rPr>
              <a:t> </a:t>
            </a:r>
            <a:r>
              <a:rPr sz="1200" spc="-5" dirty="0">
                <a:latin typeface="Times New Roman"/>
                <a:cs typeface="Times New Roman"/>
              </a:rPr>
              <a:t>an</a:t>
            </a:r>
            <a:r>
              <a:rPr sz="1200" spc="114" dirty="0">
                <a:latin typeface="Times New Roman"/>
                <a:cs typeface="Times New Roman"/>
              </a:rPr>
              <a:t> </a:t>
            </a:r>
            <a:r>
              <a:rPr sz="1200" spc="-5" dirty="0">
                <a:latin typeface="Times New Roman"/>
                <a:cs typeface="Times New Roman"/>
              </a:rPr>
              <a:t>error</a:t>
            </a:r>
            <a:r>
              <a:rPr sz="1200" spc="95" dirty="0">
                <a:latin typeface="Times New Roman"/>
                <a:cs typeface="Times New Roman"/>
              </a:rPr>
              <a:t> </a:t>
            </a:r>
            <a:r>
              <a:rPr sz="1200" spc="-5" dirty="0">
                <a:latin typeface="Times New Roman"/>
                <a:cs typeface="Times New Roman"/>
              </a:rPr>
              <a:t>increase,</a:t>
            </a:r>
            <a:r>
              <a:rPr sz="1200" spc="100" dirty="0">
                <a:latin typeface="Times New Roman"/>
                <a:cs typeface="Times New Roman"/>
              </a:rPr>
              <a:t> </a:t>
            </a:r>
            <a:r>
              <a:rPr sz="1200" dirty="0">
                <a:latin typeface="Times New Roman"/>
                <a:cs typeface="Times New Roman"/>
              </a:rPr>
              <a:t>the</a:t>
            </a:r>
            <a:r>
              <a:rPr sz="1200" spc="105" dirty="0">
                <a:latin typeface="Times New Roman"/>
                <a:cs typeface="Times New Roman"/>
              </a:rPr>
              <a:t> </a:t>
            </a:r>
            <a:r>
              <a:rPr sz="1200" spc="-5" dirty="0">
                <a:latin typeface="Times New Roman"/>
                <a:cs typeface="Times New Roman"/>
              </a:rPr>
              <a:t>amount</a:t>
            </a:r>
            <a:r>
              <a:rPr sz="1200" spc="105" dirty="0">
                <a:latin typeface="Times New Roman"/>
                <a:cs typeface="Times New Roman"/>
              </a:rPr>
              <a:t> </a:t>
            </a:r>
            <a:r>
              <a:rPr sz="1200" dirty="0">
                <a:latin typeface="Times New Roman"/>
                <a:cs typeface="Times New Roman"/>
              </a:rPr>
              <a:t>of</a:t>
            </a:r>
            <a:r>
              <a:rPr sz="1200" spc="95" dirty="0">
                <a:latin typeface="Times New Roman"/>
                <a:cs typeface="Times New Roman"/>
              </a:rPr>
              <a:t> </a:t>
            </a:r>
            <a:r>
              <a:rPr sz="1200" spc="-5" dirty="0">
                <a:latin typeface="Times New Roman"/>
                <a:cs typeface="Times New Roman"/>
              </a:rPr>
              <a:t>pressure</a:t>
            </a:r>
            <a:r>
              <a:rPr sz="1200" spc="105" dirty="0">
                <a:latin typeface="Times New Roman"/>
                <a:cs typeface="Times New Roman"/>
              </a:rPr>
              <a:t> </a:t>
            </a:r>
            <a:r>
              <a:rPr sz="1200" dirty="0">
                <a:latin typeface="Times New Roman"/>
                <a:cs typeface="Times New Roman"/>
              </a:rPr>
              <a:t>to</a:t>
            </a:r>
            <a:r>
              <a:rPr sz="1200" spc="105" dirty="0">
                <a:latin typeface="Times New Roman"/>
                <a:cs typeface="Times New Roman"/>
              </a:rPr>
              <a:t> </a:t>
            </a:r>
            <a:r>
              <a:rPr sz="1200" dirty="0">
                <a:latin typeface="Times New Roman"/>
                <a:cs typeface="Times New Roman"/>
              </a:rPr>
              <a:t>fi</a:t>
            </a:r>
            <a:r>
              <a:rPr sz="1200" spc="95" dirty="0">
                <a:latin typeface="Times New Roman"/>
                <a:cs typeface="Times New Roman"/>
              </a:rPr>
              <a:t> </a:t>
            </a:r>
            <a:r>
              <a:rPr sz="1200" dirty="0">
                <a:latin typeface="Times New Roman"/>
                <a:cs typeface="Times New Roman"/>
              </a:rPr>
              <a:t>nd</a:t>
            </a:r>
            <a:r>
              <a:rPr sz="1200" spc="100" dirty="0">
                <a:latin typeface="Times New Roman"/>
                <a:cs typeface="Times New Roman"/>
              </a:rPr>
              <a:t> </a:t>
            </a:r>
            <a:r>
              <a:rPr sz="1200" dirty="0">
                <a:latin typeface="Times New Roman"/>
                <a:cs typeface="Times New Roman"/>
              </a:rPr>
              <a:t>the</a:t>
            </a:r>
            <a:r>
              <a:rPr sz="1200" spc="95" dirty="0">
                <a:latin typeface="Times New Roman"/>
                <a:cs typeface="Times New Roman"/>
              </a:rPr>
              <a:t> </a:t>
            </a:r>
            <a:r>
              <a:rPr sz="1200" dirty="0">
                <a:latin typeface="Times New Roman"/>
                <a:cs typeface="Times New Roman"/>
              </a:rPr>
              <a:t>cause</a:t>
            </a:r>
            <a:r>
              <a:rPr sz="1200" spc="100" dirty="0">
                <a:latin typeface="Times New Roman"/>
                <a:cs typeface="Times New Roman"/>
              </a:rPr>
              <a:t> </a:t>
            </a:r>
            <a:r>
              <a:rPr sz="1200" spc="-5" dirty="0">
                <a:latin typeface="Times New Roman"/>
                <a:cs typeface="Times New Roman"/>
              </a:rPr>
              <a:t>also</a:t>
            </a:r>
            <a:r>
              <a:rPr sz="1200" spc="100" dirty="0">
                <a:latin typeface="Times New Roman"/>
                <a:cs typeface="Times New Roman"/>
              </a:rPr>
              <a:t> </a:t>
            </a:r>
            <a:r>
              <a:rPr sz="1200" spc="-5" dirty="0">
                <a:latin typeface="Times New Roman"/>
                <a:cs typeface="Times New Roman"/>
              </a:rPr>
              <a:t>increases.</a:t>
            </a:r>
            <a:endParaRPr sz="1200" dirty="0">
              <a:latin typeface="Times New Roman"/>
              <a:cs typeface="Times New Roman"/>
            </a:endParaRPr>
          </a:p>
          <a:p>
            <a:pPr marL="12700" marR="13335">
              <a:lnSpc>
                <a:spcPct val="110000"/>
              </a:lnSpc>
              <a:spcBef>
                <a:spcPts val="10"/>
              </a:spcBef>
            </a:pPr>
            <a:r>
              <a:rPr sz="1200" spc="-5" dirty="0">
                <a:latin typeface="Times New Roman"/>
                <a:cs typeface="Times New Roman"/>
              </a:rPr>
              <a:t>Often, </a:t>
            </a:r>
            <a:r>
              <a:rPr sz="1200" dirty="0">
                <a:latin typeface="Times New Roman"/>
                <a:cs typeface="Times New Roman"/>
              </a:rPr>
              <a:t>pressure </a:t>
            </a:r>
            <a:r>
              <a:rPr sz="1200" spc="-5" dirty="0">
                <a:latin typeface="Times New Roman"/>
                <a:cs typeface="Times New Roman"/>
              </a:rPr>
              <a:t>forces </a:t>
            </a:r>
            <a:r>
              <a:rPr sz="1200" dirty="0">
                <a:latin typeface="Times New Roman"/>
                <a:cs typeface="Times New Roman"/>
              </a:rPr>
              <a:t>a </a:t>
            </a:r>
            <a:r>
              <a:rPr sz="1200" spc="-5" dirty="0">
                <a:latin typeface="Times New Roman"/>
                <a:cs typeface="Times New Roman"/>
              </a:rPr>
              <a:t>software </a:t>
            </a:r>
            <a:r>
              <a:rPr sz="1200" dirty="0">
                <a:latin typeface="Times New Roman"/>
                <a:cs typeface="Times New Roman"/>
              </a:rPr>
              <a:t>developer to fi x one </a:t>
            </a:r>
            <a:r>
              <a:rPr sz="1200" spc="-5" dirty="0">
                <a:latin typeface="Times New Roman"/>
                <a:cs typeface="Times New Roman"/>
              </a:rPr>
              <a:t>error and at </a:t>
            </a:r>
            <a:r>
              <a:rPr sz="1200" dirty="0">
                <a:latin typeface="Times New Roman"/>
                <a:cs typeface="Times New Roman"/>
              </a:rPr>
              <a:t>the same time </a:t>
            </a:r>
            <a:r>
              <a:rPr sz="1200" spc="-5" dirty="0">
                <a:latin typeface="Times New Roman"/>
                <a:cs typeface="Times New Roman"/>
              </a:rPr>
              <a:t>introduce two  more.</a:t>
            </a:r>
            <a:endParaRPr sz="1200" dirty="0">
              <a:latin typeface="Times New Roman"/>
              <a:cs typeface="Times New Roman"/>
            </a:endParaRPr>
          </a:p>
          <a:p>
            <a:pPr marL="12700">
              <a:lnSpc>
                <a:spcPct val="100000"/>
              </a:lnSpc>
              <a:spcBef>
                <a:spcPts val="170"/>
              </a:spcBef>
            </a:pPr>
            <a:r>
              <a:rPr sz="1200" b="1" dirty="0">
                <a:latin typeface="Times New Roman"/>
                <a:cs typeface="Times New Roman"/>
              </a:rPr>
              <a:t>E2 </a:t>
            </a:r>
            <a:r>
              <a:rPr sz="1200" b="1" spc="-5" dirty="0">
                <a:latin typeface="Times New Roman"/>
                <a:cs typeface="Times New Roman"/>
              </a:rPr>
              <a:t>Debugging Strategies</a:t>
            </a:r>
            <a:endParaRPr sz="1200" dirty="0">
              <a:latin typeface="Times New Roman"/>
              <a:cs typeface="Times New Roman"/>
            </a:endParaRPr>
          </a:p>
          <a:p>
            <a:pPr marL="12700" marR="12065">
              <a:lnSpc>
                <a:spcPts val="1580"/>
              </a:lnSpc>
              <a:spcBef>
                <a:spcPts val="55"/>
              </a:spcBef>
            </a:pPr>
            <a:r>
              <a:rPr sz="1200" spc="5" dirty="0">
                <a:latin typeface="Times New Roman"/>
                <a:cs typeface="Times New Roman"/>
              </a:rPr>
              <a:t>Debugging </a:t>
            </a:r>
            <a:r>
              <a:rPr sz="1200" dirty="0">
                <a:latin typeface="Times New Roman"/>
                <a:cs typeface="Times New Roman"/>
              </a:rPr>
              <a:t>is </a:t>
            </a:r>
            <a:r>
              <a:rPr sz="1200" spc="5" dirty="0">
                <a:latin typeface="Times New Roman"/>
                <a:cs typeface="Times New Roman"/>
              </a:rPr>
              <a:t>the process of finding and resolving defects </a:t>
            </a:r>
            <a:r>
              <a:rPr sz="1200" spc="40" dirty="0">
                <a:latin typeface="Times New Roman"/>
                <a:cs typeface="Times New Roman"/>
              </a:rPr>
              <a:t>or </a:t>
            </a:r>
            <a:r>
              <a:rPr sz="1200" spc="5" dirty="0">
                <a:latin typeface="Times New Roman"/>
                <a:cs typeface="Times New Roman"/>
              </a:rPr>
              <a:t>problems within </a:t>
            </a:r>
            <a:r>
              <a:rPr sz="1200" dirty="0">
                <a:latin typeface="Times New Roman"/>
                <a:cs typeface="Times New Roman"/>
              </a:rPr>
              <a:t>a </a:t>
            </a:r>
            <a:r>
              <a:rPr sz="1200" spc="5" dirty="0">
                <a:latin typeface="Times New Roman"/>
                <a:cs typeface="Times New Roman"/>
              </a:rPr>
              <a:t>computer  program that prevent </a:t>
            </a:r>
            <a:r>
              <a:rPr sz="1200" dirty="0">
                <a:latin typeface="Times New Roman"/>
                <a:cs typeface="Times New Roman"/>
              </a:rPr>
              <a:t>correct </a:t>
            </a:r>
            <a:r>
              <a:rPr sz="1200" spc="5" dirty="0">
                <a:latin typeface="Times New Roman"/>
                <a:cs typeface="Times New Roman"/>
              </a:rPr>
              <a:t>operation of computer software or </a:t>
            </a:r>
            <a:r>
              <a:rPr sz="1200" dirty="0">
                <a:latin typeface="Times New Roman"/>
                <a:cs typeface="Times New Roman"/>
              </a:rPr>
              <a:t>a</a:t>
            </a:r>
            <a:r>
              <a:rPr sz="1200" spc="130" dirty="0">
                <a:latin typeface="Times New Roman"/>
                <a:cs typeface="Times New Roman"/>
              </a:rPr>
              <a:t> </a:t>
            </a:r>
            <a:r>
              <a:rPr sz="1200" dirty="0">
                <a:latin typeface="Times New Roman"/>
                <a:cs typeface="Times New Roman"/>
              </a:rPr>
              <a:t>system.</a:t>
            </a:r>
          </a:p>
          <a:p>
            <a:pPr marL="469265" marR="10795" indent="-228600" algn="just">
              <a:lnSpc>
                <a:spcPct val="110000"/>
              </a:lnSpc>
              <a:spcBef>
                <a:spcPts val="25"/>
              </a:spcBef>
              <a:buFont typeface="Symbol"/>
              <a:buChar char=""/>
              <a:tabLst>
                <a:tab pos="469900" algn="l"/>
              </a:tabLst>
            </a:pPr>
            <a:r>
              <a:rPr sz="1200" spc="-5" dirty="0">
                <a:latin typeface="Times New Roman"/>
                <a:cs typeface="Times New Roman"/>
              </a:rPr>
              <a:t>Debugging</a:t>
            </a:r>
            <a:r>
              <a:rPr sz="1200" spc="-25" dirty="0">
                <a:latin typeface="Times New Roman"/>
                <a:cs typeface="Times New Roman"/>
              </a:rPr>
              <a:t> </a:t>
            </a:r>
            <a:r>
              <a:rPr sz="1200" spc="-5" dirty="0">
                <a:latin typeface="Times New Roman"/>
                <a:cs typeface="Times New Roman"/>
              </a:rPr>
              <a:t>has</a:t>
            </a:r>
            <a:r>
              <a:rPr sz="1200" spc="-20" dirty="0">
                <a:latin typeface="Times New Roman"/>
                <a:cs typeface="Times New Roman"/>
              </a:rPr>
              <a:t> </a:t>
            </a:r>
            <a:r>
              <a:rPr sz="1200" dirty="0">
                <a:latin typeface="Times New Roman"/>
                <a:cs typeface="Times New Roman"/>
              </a:rPr>
              <a:t>one</a:t>
            </a:r>
            <a:r>
              <a:rPr sz="1200" spc="-25" dirty="0">
                <a:latin typeface="Times New Roman"/>
                <a:cs typeface="Times New Roman"/>
              </a:rPr>
              <a:t> </a:t>
            </a:r>
            <a:r>
              <a:rPr sz="1200" dirty="0">
                <a:latin typeface="Times New Roman"/>
                <a:cs typeface="Times New Roman"/>
              </a:rPr>
              <a:t>overriding</a:t>
            </a:r>
            <a:r>
              <a:rPr sz="1200" spc="-40" dirty="0">
                <a:latin typeface="Times New Roman"/>
                <a:cs typeface="Times New Roman"/>
              </a:rPr>
              <a:t> </a:t>
            </a:r>
            <a:r>
              <a:rPr sz="1200" spc="-5" dirty="0">
                <a:latin typeface="Times New Roman"/>
                <a:cs typeface="Times New Roman"/>
              </a:rPr>
              <a:t>objective—</a:t>
            </a:r>
            <a:r>
              <a:rPr sz="1200" spc="-20" dirty="0">
                <a:latin typeface="Times New Roman"/>
                <a:cs typeface="Times New Roman"/>
              </a:rPr>
              <a:t> </a:t>
            </a:r>
            <a:r>
              <a:rPr sz="1200" dirty="0">
                <a:latin typeface="Times New Roman"/>
                <a:cs typeface="Times New Roman"/>
              </a:rPr>
              <a:t>to</a:t>
            </a:r>
            <a:r>
              <a:rPr sz="1200" spc="-5" dirty="0">
                <a:latin typeface="Times New Roman"/>
                <a:cs typeface="Times New Roman"/>
              </a:rPr>
              <a:t> </a:t>
            </a:r>
            <a:r>
              <a:rPr sz="1200" dirty="0">
                <a:latin typeface="Times New Roman"/>
                <a:cs typeface="Times New Roman"/>
              </a:rPr>
              <a:t>find</a:t>
            </a:r>
            <a:r>
              <a:rPr sz="1200" spc="-25" dirty="0">
                <a:latin typeface="Times New Roman"/>
                <a:cs typeface="Times New Roman"/>
              </a:rPr>
              <a:t> </a:t>
            </a:r>
            <a:r>
              <a:rPr sz="1200" spc="-5" dirty="0">
                <a:latin typeface="Times New Roman"/>
                <a:cs typeface="Times New Roman"/>
              </a:rPr>
              <a:t>and</a:t>
            </a:r>
            <a:r>
              <a:rPr sz="1200" spc="-20" dirty="0">
                <a:latin typeface="Times New Roman"/>
                <a:cs typeface="Times New Roman"/>
              </a:rPr>
              <a:t> </a:t>
            </a:r>
            <a:r>
              <a:rPr sz="1200" spc="-5" dirty="0">
                <a:latin typeface="Times New Roman"/>
                <a:cs typeface="Times New Roman"/>
              </a:rPr>
              <a:t>correct</a:t>
            </a:r>
            <a:r>
              <a:rPr sz="1200" spc="-2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cause</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software</a:t>
            </a:r>
            <a:r>
              <a:rPr sz="1200" spc="-20" dirty="0">
                <a:latin typeface="Times New Roman"/>
                <a:cs typeface="Times New Roman"/>
              </a:rPr>
              <a:t> </a:t>
            </a:r>
            <a:r>
              <a:rPr sz="1200" dirty="0">
                <a:latin typeface="Times New Roman"/>
                <a:cs typeface="Times New Roman"/>
              </a:rPr>
              <a:t>error  or</a:t>
            </a:r>
            <a:r>
              <a:rPr sz="1200" spc="-5" dirty="0">
                <a:latin typeface="Times New Roman"/>
                <a:cs typeface="Times New Roman"/>
              </a:rPr>
              <a:t> defect.</a:t>
            </a:r>
            <a:endParaRPr sz="1200" dirty="0">
              <a:latin typeface="Times New Roman"/>
              <a:cs typeface="Times New Roman"/>
            </a:endParaRPr>
          </a:p>
          <a:p>
            <a:pPr marL="469265" marR="9525" indent="-228600" algn="just">
              <a:lnSpc>
                <a:spcPct val="110300"/>
              </a:lnSpc>
              <a:spcBef>
                <a:spcPts val="80"/>
              </a:spcBef>
              <a:buFont typeface="Symbol"/>
              <a:buChar char=""/>
              <a:tabLst>
                <a:tab pos="469900" algn="l"/>
              </a:tabLst>
            </a:pPr>
            <a:r>
              <a:rPr sz="1200" dirty="0">
                <a:latin typeface="Times New Roman"/>
                <a:cs typeface="Times New Roman"/>
              </a:rPr>
              <a:t>The </a:t>
            </a:r>
            <a:r>
              <a:rPr sz="1200" spc="-5" dirty="0">
                <a:latin typeface="Times New Roman"/>
                <a:cs typeface="Times New Roman"/>
              </a:rPr>
              <a:t>objective is realized </a:t>
            </a:r>
            <a:r>
              <a:rPr sz="1200" spc="5" dirty="0">
                <a:latin typeface="Times New Roman"/>
                <a:cs typeface="Times New Roman"/>
              </a:rPr>
              <a:t>by </a:t>
            </a:r>
            <a:r>
              <a:rPr sz="1200" dirty="0">
                <a:latin typeface="Times New Roman"/>
                <a:cs typeface="Times New Roman"/>
              </a:rPr>
              <a:t>a </a:t>
            </a:r>
            <a:r>
              <a:rPr sz="1200" spc="-5" dirty="0">
                <a:latin typeface="Times New Roman"/>
                <a:cs typeface="Times New Roman"/>
              </a:rPr>
              <a:t>combination </a:t>
            </a:r>
            <a:r>
              <a:rPr sz="1200" dirty="0">
                <a:latin typeface="Times New Roman"/>
                <a:cs typeface="Times New Roman"/>
              </a:rPr>
              <a:t>of systematic evaluation, </a:t>
            </a:r>
            <a:r>
              <a:rPr sz="1200" spc="-5" dirty="0">
                <a:latin typeface="Times New Roman"/>
                <a:cs typeface="Times New Roman"/>
              </a:rPr>
              <a:t>intuition, and </a:t>
            </a:r>
            <a:r>
              <a:rPr sz="1200" dirty="0">
                <a:latin typeface="Times New Roman"/>
                <a:cs typeface="Times New Roman"/>
              </a:rPr>
              <a:t>luck. </a:t>
            </a:r>
            <a:r>
              <a:rPr sz="1200" spc="-10" dirty="0">
                <a:latin typeface="Times New Roman"/>
                <a:cs typeface="Times New Roman"/>
              </a:rPr>
              <a:t>In  </a:t>
            </a:r>
            <a:r>
              <a:rPr sz="1200" spc="-5" dirty="0">
                <a:latin typeface="Times New Roman"/>
                <a:cs typeface="Times New Roman"/>
              </a:rPr>
              <a:t>general, </a:t>
            </a:r>
            <a:r>
              <a:rPr sz="1200" dirty="0">
                <a:latin typeface="Times New Roman"/>
                <a:cs typeface="Times New Roman"/>
              </a:rPr>
              <a:t>three debugging </a:t>
            </a:r>
            <a:r>
              <a:rPr sz="1200" spc="-5" dirty="0">
                <a:latin typeface="Times New Roman"/>
                <a:cs typeface="Times New Roman"/>
              </a:rPr>
              <a:t>strategies </a:t>
            </a:r>
            <a:r>
              <a:rPr sz="1200" dirty="0">
                <a:latin typeface="Times New Roman"/>
                <a:cs typeface="Times New Roman"/>
              </a:rPr>
              <a:t>have </a:t>
            </a:r>
            <a:r>
              <a:rPr sz="1200" spc="-5" dirty="0">
                <a:latin typeface="Times New Roman"/>
                <a:cs typeface="Times New Roman"/>
              </a:rPr>
              <a:t>been </a:t>
            </a:r>
            <a:r>
              <a:rPr sz="1200" dirty="0">
                <a:latin typeface="Times New Roman"/>
                <a:cs typeface="Times New Roman"/>
              </a:rPr>
              <a:t>proposed</a:t>
            </a:r>
            <a:r>
              <a:rPr sz="1200" b="1" dirty="0">
                <a:latin typeface="Times New Roman"/>
                <a:cs typeface="Times New Roman"/>
              </a:rPr>
              <a:t>: </a:t>
            </a:r>
            <a:r>
              <a:rPr sz="1200" b="1" spc="-5" dirty="0">
                <a:latin typeface="Times New Roman"/>
                <a:cs typeface="Times New Roman"/>
              </a:rPr>
              <a:t>brute force, backtracking, and  cause </a:t>
            </a:r>
            <a:r>
              <a:rPr sz="1200" b="1" dirty="0">
                <a:latin typeface="Times New Roman"/>
                <a:cs typeface="Times New Roman"/>
              </a:rPr>
              <a:t>elimination</a:t>
            </a:r>
            <a:r>
              <a:rPr sz="1200" dirty="0">
                <a:latin typeface="Times New Roman"/>
                <a:cs typeface="Times New Roman"/>
              </a:rPr>
              <a:t>. </a:t>
            </a:r>
            <a:r>
              <a:rPr sz="1200" spc="-5" dirty="0">
                <a:latin typeface="Times New Roman"/>
                <a:cs typeface="Times New Roman"/>
              </a:rPr>
              <a:t>Each </a:t>
            </a:r>
            <a:r>
              <a:rPr sz="1200" dirty="0">
                <a:latin typeface="Times New Roman"/>
                <a:cs typeface="Times New Roman"/>
              </a:rPr>
              <a:t>of these </a:t>
            </a:r>
            <a:r>
              <a:rPr sz="1200" spc="-5" dirty="0">
                <a:latin typeface="Times New Roman"/>
                <a:cs typeface="Times New Roman"/>
              </a:rPr>
              <a:t>strategies </a:t>
            </a:r>
            <a:r>
              <a:rPr sz="1200" dirty="0">
                <a:latin typeface="Times New Roman"/>
                <a:cs typeface="Times New Roman"/>
              </a:rPr>
              <a:t>can be </a:t>
            </a:r>
            <a:r>
              <a:rPr sz="1200" spc="-5" dirty="0">
                <a:latin typeface="Times New Roman"/>
                <a:cs typeface="Times New Roman"/>
              </a:rPr>
              <a:t>conducted manually, </a:t>
            </a:r>
            <a:r>
              <a:rPr sz="1200" dirty="0">
                <a:latin typeface="Times New Roman"/>
                <a:cs typeface="Times New Roman"/>
              </a:rPr>
              <a:t>but </a:t>
            </a:r>
            <a:r>
              <a:rPr sz="1200" spc="-5" dirty="0">
                <a:latin typeface="Times New Roman"/>
                <a:cs typeface="Times New Roman"/>
              </a:rPr>
              <a:t>modern  debugging tools can </a:t>
            </a:r>
            <a:r>
              <a:rPr sz="1200" dirty="0">
                <a:latin typeface="Times New Roman"/>
                <a:cs typeface="Times New Roman"/>
              </a:rPr>
              <a:t>make the </a:t>
            </a:r>
            <a:r>
              <a:rPr sz="1200" spc="-5" dirty="0">
                <a:latin typeface="Times New Roman"/>
                <a:cs typeface="Times New Roman"/>
              </a:rPr>
              <a:t>process much </a:t>
            </a:r>
            <a:r>
              <a:rPr sz="1200" dirty="0">
                <a:latin typeface="Times New Roman"/>
                <a:cs typeface="Times New Roman"/>
              </a:rPr>
              <a:t>more</a:t>
            </a:r>
            <a:r>
              <a:rPr sz="1200" spc="20" dirty="0">
                <a:latin typeface="Times New Roman"/>
                <a:cs typeface="Times New Roman"/>
              </a:rPr>
              <a:t> </a:t>
            </a:r>
            <a:r>
              <a:rPr sz="1200" spc="-5" dirty="0">
                <a:latin typeface="Times New Roman"/>
                <a:cs typeface="Times New Roman"/>
              </a:rPr>
              <a:t>effective.</a:t>
            </a:r>
            <a:endParaRPr sz="1200" dirty="0">
              <a:latin typeface="Times New Roman"/>
              <a:cs typeface="Times New Roman"/>
            </a:endParaRPr>
          </a:p>
          <a:p>
            <a:pPr marL="12700" algn="just">
              <a:lnSpc>
                <a:spcPct val="100000"/>
              </a:lnSpc>
              <a:spcBef>
                <a:spcPts val="180"/>
              </a:spcBef>
            </a:pPr>
            <a:r>
              <a:rPr sz="1200" b="1" spc="-5" dirty="0">
                <a:latin typeface="Times New Roman"/>
                <a:cs typeface="Times New Roman"/>
              </a:rPr>
              <a:t>Debugging Tactics.</a:t>
            </a:r>
            <a:endParaRPr sz="1200" dirty="0">
              <a:latin typeface="Times New Roman"/>
              <a:cs typeface="Times New Roman"/>
            </a:endParaRPr>
          </a:p>
          <a:p>
            <a:pPr marL="469265" marR="12065" indent="-228600" algn="just">
              <a:lnSpc>
                <a:spcPct val="110200"/>
              </a:lnSpc>
              <a:spcBef>
                <a:spcPts val="55"/>
              </a:spcBef>
              <a:buFont typeface="Symbol"/>
              <a:buChar char=""/>
              <a:tabLst>
                <a:tab pos="469900" algn="l"/>
              </a:tabLst>
            </a:pPr>
            <a:r>
              <a:rPr sz="1200" dirty="0">
                <a:latin typeface="Times New Roman"/>
                <a:cs typeface="Times New Roman"/>
              </a:rPr>
              <a:t>The </a:t>
            </a:r>
            <a:r>
              <a:rPr sz="1200" b="1" i="1" spc="-5" dirty="0">
                <a:latin typeface="Times New Roman"/>
                <a:cs typeface="Times New Roman"/>
              </a:rPr>
              <a:t>brute </a:t>
            </a:r>
            <a:r>
              <a:rPr sz="1200" b="1" i="1" dirty="0">
                <a:latin typeface="Times New Roman"/>
                <a:cs typeface="Times New Roman"/>
              </a:rPr>
              <a:t>force </a:t>
            </a:r>
            <a:r>
              <a:rPr sz="1200" b="1" dirty="0">
                <a:latin typeface="Times New Roman"/>
                <a:cs typeface="Times New Roman"/>
              </a:rPr>
              <a:t>category </a:t>
            </a:r>
            <a:r>
              <a:rPr sz="1200" dirty="0">
                <a:latin typeface="Times New Roman"/>
                <a:cs typeface="Times New Roman"/>
              </a:rPr>
              <a:t>of debugging </a:t>
            </a:r>
            <a:r>
              <a:rPr sz="1200" spc="-5" dirty="0">
                <a:latin typeface="Times New Roman"/>
                <a:cs typeface="Times New Roman"/>
              </a:rPr>
              <a:t>is </a:t>
            </a:r>
            <a:r>
              <a:rPr sz="1200" dirty="0">
                <a:latin typeface="Times New Roman"/>
                <a:cs typeface="Times New Roman"/>
              </a:rPr>
              <a:t>probably the most </a:t>
            </a:r>
            <a:r>
              <a:rPr sz="1200" spc="-5" dirty="0">
                <a:latin typeface="Times New Roman"/>
                <a:cs typeface="Times New Roman"/>
              </a:rPr>
              <a:t>common and least efficient  </a:t>
            </a:r>
            <a:r>
              <a:rPr sz="1200" dirty="0">
                <a:latin typeface="Times New Roman"/>
                <a:cs typeface="Times New Roman"/>
              </a:rPr>
              <a:t>method </a:t>
            </a:r>
            <a:r>
              <a:rPr sz="1200" spc="-5" dirty="0">
                <a:latin typeface="Times New Roman"/>
                <a:cs typeface="Times New Roman"/>
              </a:rPr>
              <a:t>for </a:t>
            </a:r>
            <a:r>
              <a:rPr sz="1200" dirty="0">
                <a:latin typeface="Times New Roman"/>
                <a:cs typeface="Times New Roman"/>
              </a:rPr>
              <a:t>isolating the </a:t>
            </a:r>
            <a:r>
              <a:rPr sz="1200" spc="-5" dirty="0">
                <a:latin typeface="Times New Roman"/>
                <a:cs typeface="Times New Roman"/>
              </a:rPr>
              <a:t>cause </a:t>
            </a:r>
            <a:r>
              <a:rPr sz="1200" dirty="0">
                <a:latin typeface="Times New Roman"/>
                <a:cs typeface="Times New Roman"/>
              </a:rPr>
              <a:t>of a </a:t>
            </a:r>
            <a:r>
              <a:rPr sz="1200" spc="-5" dirty="0">
                <a:latin typeface="Times New Roman"/>
                <a:cs typeface="Times New Roman"/>
              </a:rPr>
              <a:t>software</a:t>
            </a:r>
            <a:r>
              <a:rPr sz="1200" spc="-15" dirty="0">
                <a:latin typeface="Times New Roman"/>
                <a:cs typeface="Times New Roman"/>
              </a:rPr>
              <a:t> </a:t>
            </a:r>
            <a:r>
              <a:rPr sz="1200" spc="-5" dirty="0">
                <a:latin typeface="Times New Roman"/>
                <a:cs typeface="Times New Roman"/>
              </a:rPr>
              <a:t>error.</a:t>
            </a:r>
            <a:endParaRPr sz="1200" dirty="0">
              <a:latin typeface="Times New Roman"/>
              <a:cs typeface="Times New Roman"/>
            </a:endParaRPr>
          </a:p>
          <a:p>
            <a:pPr marL="469265" marR="8255" indent="-228600" algn="just">
              <a:lnSpc>
                <a:spcPct val="110300"/>
              </a:lnSpc>
              <a:spcBef>
                <a:spcPts val="80"/>
              </a:spcBef>
              <a:buFont typeface="Symbol"/>
              <a:buChar char=""/>
              <a:tabLst>
                <a:tab pos="469900" algn="l"/>
              </a:tabLst>
            </a:pPr>
            <a:r>
              <a:rPr sz="1200" spc="5" dirty="0">
                <a:latin typeface="Times New Roman"/>
                <a:cs typeface="Times New Roman"/>
              </a:rPr>
              <a:t>This </a:t>
            </a:r>
            <a:r>
              <a:rPr sz="1200" dirty="0">
                <a:latin typeface="Times New Roman"/>
                <a:cs typeface="Times New Roman"/>
              </a:rPr>
              <a:t>is </a:t>
            </a:r>
            <a:r>
              <a:rPr sz="1200" spc="5" dirty="0">
                <a:latin typeface="Times New Roman"/>
                <a:cs typeface="Times New Roman"/>
              </a:rPr>
              <a:t>the foremost common technique of debugging however </a:t>
            </a:r>
            <a:r>
              <a:rPr sz="1200" dirty="0">
                <a:latin typeface="Times New Roman"/>
                <a:cs typeface="Times New Roman"/>
              </a:rPr>
              <a:t>is that </a:t>
            </a:r>
            <a:r>
              <a:rPr sz="1200" spc="5" dirty="0">
                <a:latin typeface="Times New Roman"/>
                <a:cs typeface="Times New Roman"/>
              </a:rPr>
              <a:t>the </a:t>
            </a:r>
            <a:r>
              <a:rPr sz="1200" dirty="0">
                <a:latin typeface="Times New Roman"/>
                <a:cs typeface="Times New Roman"/>
              </a:rPr>
              <a:t>least  </a:t>
            </a:r>
            <a:r>
              <a:rPr sz="1200" spc="5" dirty="0">
                <a:latin typeface="Times New Roman"/>
                <a:cs typeface="Times New Roman"/>
              </a:rPr>
              <a:t>economical method. </a:t>
            </a:r>
            <a:r>
              <a:rPr sz="1200" dirty="0">
                <a:latin typeface="Times New Roman"/>
                <a:cs typeface="Times New Roman"/>
              </a:rPr>
              <a:t>during </a:t>
            </a:r>
            <a:r>
              <a:rPr sz="1200" spc="5" dirty="0">
                <a:latin typeface="Times New Roman"/>
                <a:cs typeface="Times New Roman"/>
              </a:rPr>
              <a:t>this approach, </a:t>
            </a:r>
            <a:r>
              <a:rPr sz="1200" dirty="0">
                <a:latin typeface="Times New Roman"/>
                <a:cs typeface="Times New Roman"/>
              </a:rPr>
              <a:t>the program is </a:t>
            </a:r>
            <a:r>
              <a:rPr sz="1200" spc="5" dirty="0">
                <a:latin typeface="Times New Roman"/>
                <a:cs typeface="Times New Roman"/>
              </a:rPr>
              <a:t>loaded </a:t>
            </a:r>
            <a:r>
              <a:rPr sz="1200" dirty="0">
                <a:latin typeface="Times New Roman"/>
                <a:cs typeface="Times New Roman"/>
              </a:rPr>
              <a:t>with </a:t>
            </a:r>
            <a:r>
              <a:rPr sz="1200" spc="5" dirty="0">
                <a:latin typeface="Times New Roman"/>
                <a:cs typeface="Times New Roman"/>
              </a:rPr>
              <a:t>print statements to  print the intermediate values with the hope </a:t>
            </a:r>
            <a:r>
              <a:rPr sz="1200" dirty="0">
                <a:latin typeface="Times New Roman"/>
                <a:cs typeface="Times New Roman"/>
              </a:rPr>
              <a:t>that a </a:t>
            </a:r>
            <a:r>
              <a:rPr sz="1200" spc="5" dirty="0">
                <a:latin typeface="Times New Roman"/>
                <a:cs typeface="Times New Roman"/>
              </a:rPr>
              <a:t>number of the </a:t>
            </a:r>
            <a:r>
              <a:rPr sz="1200" dirty="0">
                <a:latin typeface="Times New Roman"/>
                <a:cs typeface="Times New Roman"/>
              </a:rPr>
              <a:t>written </a:t>
            </a:r>
            <a:r>
              <a:rPr sz="1200" spc="5" dirty="0">
                <a:latin typeface="Times New Roman"/>
                <a:cs typeface="Times New Roman"/>
              </a:rPr>
              <a:t>values </a:t>
            </a:r>
            <a:r>
              <a:rPr sz="1200" dirty="0">
                <a:latin typeface="Times New Roman"/>
                <a:cs typeface="Times New Roman"/>
              </a:rPr>
              <a:t>can  </a:t>
            </a:r>
            <a:r>
              <a:rPr sz="1200" spc="5" dirty="0">
                <a:latin typeface="Times New Roman"/>
                <a:cs typeface="Times New Roman"/>
              </a:rPr>
              <a:t>facilitate to spot the statement in error. </a:t>
            </a:r>
            <a:r>
              <a:rPr sz="1200" dirty="0">
                <a:latin typeface="Times New Roman"/>
                <a:cs typeface="Times New Roman"/>
              </a:rPr>
              <a:t>This approach </a:t>
            </a:r>
            <a:r>
              <a:rPr sz="1200" spc="5" dirty="0">
                <a:latin typeface="Times New Roman"/>
                <a:cs typeface="Times New Roman"/>
              </a:rPr>
              <a:t>becomes </a:t>
            </a:r>
            <a:r>
              <a:rPr sz="1200" dirty="0">
                <a:latin typeface="Times New Roman"/>
                <a:cs typeface="Times New Roman"/>
              </a:rPr>
              <a:t>a </a:t>
            </a:r>
            <a:r>
              <a:rPr sz="1200" spc="5" dirty="0">
                <a:latin typeface="Times New Roman"/>
                <a:cs typeface="Times New Roman"/>
              </a:rPr>
              <a:t>lot of </a:t>
            </a:r>
            <a:r>
              <a:rPr sz="1200" dirty="0">
                <a:latin typeface="Times New Roman"/>
                <a:cs typeface="Times New Roman"/>
              </a:rPr>
              <a:t>systematic </a:t>
            </a:r>
            <a:r>
              <a:rPr sz="1200" spc="5" dirty="0">
                <a:latin typeface="Times New Roman"/>
                <a:cs typeface="Times New Roman"/>
              </a:rPr>
              <a:t>with </a:t>
            </a:r>
            <a:r>
              <a:rPr sz="1200" spc="310" dirty="0">
                <a:latin typeface="Times New Roman"/>
                <a:cs typeface="Times New Roman"/>
              </a:rPr>
              <a:t> </a:t>
            </a:r>
            <a:r>
              <a:rPr sz="1200" spc="5" dirty="0">
                <a:latin typeface="Times New Roman"/>
                <a:cs typeface="Times New Roman"/>
              </a:rPr>
              <a:t>the utilisation of </a:t>
            </a:r>
            <a:r>
              <a:rPr sz="1200" dirty="0">
                <a:latin typeface="Times New Roman"/>
                <a:cs typeface="Times New Roman"/>
              </a:rPr>
              <a:t>a </a:t>
            </a:r>
            <a:r>
              <a:rPr sz="1200" spc="5" dirty="0">
                <a:latin typeface="Times New Roman"/>
                <a:cs typeface="Times New Roman"/>
              </a:rPr>
              <a:t>symbolic program (also known </a:t>
            </a:r>
            <a:r>
              <a:rPr sz="1200" dirty="0">
                <a:latin typeface="Times New Roman"/>
                <a:cs typeface="Times New Roman"/>
              </a:rPr>
              <a:t>as a </a:t>
            </a:r>
            <a:r>
              <a:rPr sz="1200" spc="5" dirty="0">
                <a:latin typeface="Times New Roman"/>
                <a:cs typeface="Times New Roman"/>
              </a:rPr>
              <a:t>source code debugger), </a:t>
            </a:r>
            <a:r>
              <a:rPr sz="1200" dirty="0">
                <a:latin typeface="Times New Roman"/>
                <a:cs typeface="Times New Roman"/>
              </a:rPr>
              <a:t>as a </a:t>
            </a:r>
            <a:r>
              <a:rPr sz="1200" spc="5" dirty="0">
                <a:latin typeface="Times New Roman"/>
                <a:cs typeface="Times New Roman"/>
              </a:rPr>
              <a:t>result  of values of various variables will be </a:t>
            </a:r>
            <a:r>
              <a:rPr sz="1200" spc="10" dirty="0">
                <a:latin typeface="Times New Roman"/>
                <a:cs typeface="Times New Roman"/>
              </a:rPr>
              <a:t>simply </a:t>
            </a:r>
            <a:r>
              <a:rPr sz="1200" spc="5" dirty="0">
                <a:latin typeface="Times New Roman"/>
                <a:cs typeface="Times New Roman"/>
              </a:rPr>
              <a:t>checked and breakpoints and </a:t>
            </a:r>
            <a:r>
              <a:rPr sz="1200" spc="15" dirty="0">
                <a:latin typeface="Times New Roman"/>
                <a:cs typeface="Times New Roman"/>
              </a:rPr>
              <a:t>watch-points  </a:t>
            </a:r>
            <a:r>
              <a:rPr sz="1200" dirty="0">
                <a:latin typeface="Times New Roman"/>
                <a:cs typeface="Times New Roman"/>
              </a:rPr>
              <a:t>can </a:t>
            </a:r>
            <a:r>
              <a:rPr sz="1200" spc="5" dirty="0">
                <a:latin typeface="Times New Roman"/>
                <a:cs typeface="Times New Roman"/>
              </a:rPr>
              <a:t>be easily </a:t>
            </a:r>
            <a:r>
              <a:rPr sz="1200" dirty="0">
                <a:latin typeface="Times New Roman"/>
                <a:cs typeface="Times New Roman"/>
              </a:rPr>
              <a:t>set </a:t>
            </a:r>
            <a:r>
              <a:rPr sz="1200" spc="5" dirty="0">
                <a:latin typeface="Times New Roman"/>
                <a:cs typeface="Times New Roman"/>
              </a:rPr>
              <a:t>to check the values of variables</a:t>
            </a:r>
            <a:r>
              <a:rPr sz="1200" spc="90" dirty="0">
                <a:latin typeface="Times New Roman"/>
                <a:cs typeface="Times New Roman"/>
              </a:rPr>
              <a:t> </a:t>
            </a:r>
            <a:r>
              <a:rPr sz="1200" spc="5" dirty="0">
                <a:latin typeface="Times New Roman"/>
                <a:cs typeface="Times New Roman"/>
              </a:rPr>
              <a:t>effortlessly.</a:t>
            </a:r>
            <a:endParaRPr sz="1200" dirty="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21</a:t>
            </a:fld>
            <a:endParaRPr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BD8D6A9-4484-491A-97D7-1C63DA7D4338}"/>
              </a:ext>
            </a:extLst>
          </p:cNvPr>
          <p:cNvSpPr>
            <a:spLocks noGrp="1"/>
          </p:cNvSpPr>
          <p:nvPr>
            <p:ph idx="1"/>
          </p:nvPr>
        </p:nvSpPr>
        <p:spPr>
          <a:xfrm>
            <a:off x="347589" y="867722"/>
            <a:ext cx="6703695" cy="7999295"/>
          </a:xfrm>
        </p:spPr>
        <p:txBody>
          <a:bodyPr>
            <a:normAutofit fontScale="85000" lnSpcReduction="20000"/>
          </a:bodyPr>
          <a:lstStyle/>
          <a:p>
            <a:pPr marL="0" indent="0">
              <a:buNone/>
            </a:pPr>
            <a:r>
              <a:rPr lang="en-US" dirty="0"/>
              <a:t>1. The</a:t>
            </a:r>
            <a:r>
              <a:rPr lang="en-US" b="1" dirty="0"/>
              <a:t> </a:t>
            </a:r>
            <a:r>
              <a:rPr lang="en-US" b="1" dirty="0" err="1"/>
              <a:t>SatComms</a:t>
            </a:r>
            <a:r>
              <a:rPr lang="en-US" b="1" dirty="0"/>
              <a:t> </a:t>
            </a:r>
            <a:r>
              <a:rPr lang="en-US" dirty="0"/>
              <a:t>object receives a request from the weather information system to collect a weather report from a weather station. It acknowledges receipt of this request. The stick arrowhead on the sent message indicates that the external system does not wait for a reply but can carry on with other processing. </a:t>
            </a:r>
          </a:p>
          <a:p>
            <a:pPr marL="0" indent="0">
              <a:buNone/>
            </a:pPr>
            <a:r>
              <a:rPr lang="en-US" dirty="0"/>
              <a:t>2. </a:t>
            </a:r>
            <a:r>
              <a:rPr lang="en-US" b="1" dirty="0" err="1"/>
              <a:t>SatComms</a:t>
            </a:r>
            <a:r>
              <a:rPr lang="en-US" dirty="0"/>
              <a:t> sends a message to </a:t>
            </a:r>
            <a:r>
              <a:rPr lang="en-US" dirty="0" err="1"/>
              <a:t>WeatherStation</a:t>
            </a:r>
            <a:r>
              <a:rPr lang="en-US" dirty="0"/>
              <a:t>, via a satellite link, to create a summary of the collected weather data. Again, the stick arrowhead indicates that </a:t>
            </a:r>
            <a:r>
              <a:rPr lang="en-US" dirty="0" err="1"/>
              <a:t>SatComms</a:t>
            </a:r>
            <a:r>
              <a:rPr lang="en-US" dirty="0"/>
              <a:t> does not suspend itself waiting for a reply. </a:t>
            </a:r>
          </a:p>
          <a:p>
            <a:pPr marL="0" indent="0">
              <a:buNone/>
            </a:pPr>
            <a:r>
              <a:rPr lang="en-US" dirty="0"/>
              <a:t>3. </a:t>
            </a:r>
            <a:r>
              <a:rPr lang="en-US" b="1" dirty="0" err="1"/>
              <a:t>WeatherStation</a:t>
            </a:r>
            <a:r>
              <a:rPr lang="en-US" dirty="0"/>
              <a:t> sends a message to a </a:t>
            </a:r>
            <a:r>
              <a:rPr lang="en-US" dirty="0" err="1"/>
              <a:t>Commslink</a:t>
            </a:r>
            <a:r>
              <a:rPr lang="en-US" dirty="0"/>
              <a:t> object to summarize the weather data. In this case, the squared-off style of arrowhead indicates that the instance of the </a:t>
            </a:r>
            <a:r>
              <a:rPr lang="en-US" dirty="0" err="1"/>
              <a:t>WeatherStation</a:t>
            </a:r>
            <a:r>
              <a:rPr lang="en-US" dirty="0"/>
              <a:t> object class waits for a reply.</a:t>
            </a:r>
          </a:p>
          <a:p>
            <a:pPr marL="0" indent="0">
              <a:buNone/>
            </a:pPr>
            <a:r>
              <a:rPr lang="en-US" dirty="0"/>
              <a:t> 4. </a:t>
            </a:r>
            <a:r>
              <a:rPr lang="en-US" b="1" dirty="0" err="1"/>
              <a:t>Commslink</a:t>
            </a:r>
            <a:r>
              <a:rPr lang="en-US" b="1" dirty="0"/>
              <a:t> </a:t>
            </a:r>
            <a:r>
              <a:rPr lang="en-US" dirty="0"/>
              <a:t>calls the summarize method in the object </a:t>
            </a:r>
            <a:r>
              <a:rPr lang="en-US" dirty="0" err="1"/>
              <a:t>WeatherData</a:t>
            </a:r>
            <a:r>
              <a:rPr lang="en-US" dirty="0"/>
              <a:t> and waits for a reply</a:t>
            </a:r>
          </a:p>
          <a:p>
            <a:pPr marL="0" indent="0">
              <a:buNone/>
            </a:pPr>
            <a:r>
              <a:rPr lang="en-US" dirty="0"/>
              <a:t>5. The weather data summary is computed and returned to </a:t>
            </a:r>
            <a:r>
              <a:rPr lang="en-US" dirty="0" err="1"/>
              <a:t>WeatherStation</a:t>
            </a:r>
            <a:r>
              <a:rPr lang="en-US" dirty="0"/>
              <a:t> via the </a:t>
            </a:r>
            <a:r>
              <a:rPr lang="en-US" b="1" dirty="0" err="1"/>
              <a:t>Commslink</a:t>
            </a:r>
            <a:r>
              <a:rPr lang="en-US" b="1" dirty="0"/>
              <a:t> </a:t>
            </a:r>
            <a:r>
              <a:rPr lang="en-US" dirty="0"/>
              <a:t>object. </a:t>
            </a:r>
          </a:p>
          <a:p>
            <a:pPr marL="0" indent="0">
              <a:buNone/>
            </a:pPr>
            <a:r>
              <a:rPr lang="en-US" dirty="0"/>
              <a:t>6. </a:t>
            </a:r>
            <a:r>
              <a:rPr lang="en-US" b="1" dirty="0" err="1"/>
              <a:t>WeatherStation</a:t>
            </a:r>
            <a:r>
              <a:rPr lang="en-US" dirty="0"/>
              <a:t> then calls the </a:t>
            </a:r>
            <a:r>
              <a:rPr lang="en-US" dirty="0" err="1"/>
              <a:t>SatComms</a:t>
            </a:r>
            <a:r>
              <a:rPr lang="en-US" dirty="0"/>
              <a:t> object to transmit the summarized data to the weather information system, through the satellite communications system</a:t>
            </a:r>
            <a:endParaRPr lang="en-IN" dirty="0"/>
          </a:p>
        </p:txBody>
      </p:sp>
    </p:spTree>
    <p:extLst>
      <p:ext uri="{BB962C8B-B14F-4D97-AF65-F5344CB8AC3E}">
        <p14:creationId xmlns:p14="http://schemas.microsoft.com/office/powerpoint/2010/main" val="110149227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3773D2-4F8E-4795-BDB3-2FF1158A71A0}"/>
              </a:ext>
            </a:extLst>
          </p:cNvPr>
          <p:cNvSpPr>
            <a:spLocks noGrp="1"/>
          </p:cNvSpPr>
          <p:nvPr>
            <p:ph type="title"/>
          </p:nvPr>
        </p:nvSpPr>
        <p:spPr>
          <a:xfrm>
            <a:off x="902004" y="882141"/>
            <a:ext cx="5968390" cy="338554"/>
          </a:xfrm>
        </p:spPr>
        <p:txBody>
          <a:bodyPr/>
          <a:lstStyle/>
          <a:p>
            <a:r>
              <a:rPr lang="en-US" dirty="0"/>
              <a:t>Weather station state diagram </a:t>
            </a:r>
            <a:endParaRPr lang="en-IN" dirty="0"/>
          </a:p>
        </p:txBody>
      </p:sp>
      <p:pic>
        <p:nvPicPr>
          <p:cNvPr id="8" name="Content Placeholder 4">
            <a:extLst>
              <a:ext uri="{FF2B5EF4-FFF2-40B4-BE49-F238E27FC236}">
                <a16:creationId xmlns="" xmlns:a16="http://schemas.microsoft.com/office/drawing/2014/main" id="{922463CE-CA3B-4519-9194-80B00BDB8569}"/>
              </a:ext>
            </a:extLst>
          </p:cNvPr>
          <p:cNvPicPr>
            <a:picLocks noGrp="1" noChangeAspect="1"/>
          </p:cNvPicPr>
          <p:nvPr>
            <p:ph idx="1"/>
          </p:nvPr>
        </p:nvPicPr>
        <p:blipFill rotWithShape="1">
          <a:blip r:embed="rId2"/>
          <a:srcRect l="24168" t="26595" r="20803" b="14646"/>
          <a:stretch/>
        </p:blipFill>
        <p:spPr>
          <a:xfrm>
            <a:off x="608609" y="2898933"/>
            <a:ext cx="6508442" cy="6381962"/>
          </a:xfrm>
        </p:spPr>
      </p:pic>
    </p:spTree>
    <p:extLst>
      <p:ext uri="{BB962C8B-B14F-4D97-AF65-F5344CB8AC3E}">
        <p14:creationId xmlns:p14="http://schemas.microsoft.com/office/powerpoint/2010/main" val="243404706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896EBF0-1F33-4EFA-9C42-C99DD09F15A6}"/>
              </a:ext>
            </a:extLst>
          </p:cNvPr>
          <p:cNvSpPr>
            <a:spLocks noGrp="1"/>
          </p:cNvSpPr>
          <p:nvPr>
            <p:ph idx="1"/>
          </p:nvPr>
        </p:nvSpPr>
        <p:spPr>
          <a:xfrm>
            <a:off x="262696" y="438044"/>
            <a:ext cx="6703695" cy="6381962"/>
          </a:xfrm>
        </p:spPr>
        <p:txBody>
          <a:bodyPr>
            <a:noAutofit/>
          </a:bodyPr>
          <a:lstStyle/>
          <a:p>
            <a:pPr marL="0" indent="0">
              <a:buNone/>
            </a:pPr>
            <a:r>
              <a:rPr lang="en-US" sz="2400" dirty="0"/>
              <a:t>1. If the system state is Shutdown, then it can respond to a restart(), a reconfigure() or a </a:t>
            </a:r>
            <a:r>
              <a:rPr lang="en-US" sz="2400" dirty="0" err="1"/>
              <a:t>powerSave</a:t>
            </a:r>
            <a:r>
              <a:rPr lang="en-US" sz="2400" dirty="0"/>
              <a:t>() message. The unlabeled arrow with the black blob indicates that the Shutdown state is the initial state. A restart() message causes a transition to normal operation. Both the </a:t>
            </a:r>
            <a:r>
              <a:rPr lang="en-US" sz="2400" dirty="0" err="1"/>
              <a:t>powerSave</a:t>
            </a:r>
            <a:r>
              <a:rPr lang="en-US" sz="2400" dirty="0"/>
              <a:t>() and reconfigure() messages cause a transition to a state in which the system reconfigures itself. The state diagram shows that reconfiguration is allowed only if the system has been shut down.</a:t>
            </a:r>
          </a:p>
          <a:p>
            <a:pPr marL="0" indent="0">
              <a:buNone/>
            </a:pPr>
            <a:r>
              <a:rPr lang="en-US" sz="2400" dirty="0"/>
              <a:t>2. In the Running state, the system expects further messages. If a shutdown() message is received, the object returns to the shutdown state. </a:t>
            </a:r>
          </a:p>
          <a:p>
            <a:pPr marL="0" indent="0">
              <a:buNone/>
            </a:pPr>
            <a:r>
              <a:rPr lang="en-US" sz="2400" dirty="0"/>
              <a:t>3. If a </a:t>
            </a:r>
            <a:r>
              <a:rPr lang="en-US" sz="2400" dirty="0" err="1"/>
              <a:t>reportWeather</a:t>
            </a:r>
            <a:r>
              <a:rPr lang="en-US" sz="2400" dirty="0"/>
              <a:t>() message is received, the system moves to the Summarizing state. When the summary is complete, the system moves to a Transmitting state where the information is transmitted to the remote system. It then returns to the Running state. </a:t>
            </a:r>
          </a:p>
          <a:p>
            <a:pPr marL="0" indent="0">
              <a:buNone/>
            </a:pPr>
            <a:r>
              <a:rPr lang="en-US" sz="2400" dirty="0"/>
              <a:t>4. If a signal from the clock is received, the system moves to the Collecting state, where it collects data from the instruments. Each instrument is instructed in turn to collect its data from the associated sensors. </a:t>
            </a:r>
          </a:p>
          <a:p>
            <a:pPr marL="0" indent="0">
              <a:buNone/>
            </a:pPr>
            <a:r>
              <a:rPr lang="en-US" sz="2400" dirty="0"/>
              <a:t>5. If a </a:t>
            </a:r>
            <a:r>
              <a:rPr lang="en-US" sz="2400" dirty="0" err="1"/>
              <a:t>remoteControl</a:t>
            </a:r>
            <a:r>
              <a:rPr lang="en-US" sz="2400" dirty="0"/>
              <a:t>() message is received, the system moves to a controlled state in which it responds to a different set of messages from the remote control room. These are not shown on this diagram.</a:t>
            </a:r>
            <a:endParaRPr lang="en-IN" sz="2400" dirty="0"/>
          </a:p>
        </p:txBody>
      </p:sp>
    </p:spTree>
    <p:extLst>
      <p:ext uri="{BB962C8B-B14F-4D97-AF65-F5344CB8AC3E}">
        <p14:creationId xmlns:p14="http://schemas.microsoft.com/office/powerpoint/2010/main" val="159052177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1DD8AA-7EAB-41AE-8CB9-2857DB9E6A00}"/>
              </a:ext>
            </a:extLst>
          </p:cNvPr>
          <p:cNvSpPr>
            <a:spLocks noGrp="1"/>
          </p:cNvSpPr>
          <p:nvPr>
            <p:ph type="title"/>
          </p:nvPr>
        </p:nvSpPr>
        <p:spPr/>
        <p:txBody>
          <a:bodyPr>
            <a:normAutofit/>
          </a:bodyPr>
          <a:lstStyle/>
          <a:p>
            <a:r>
              <a:rPr lang="en-IN" dirty="0"/>
              <a:t>Interface specification</a:t>
            </a:r>
          </a:p>
        </p:txBody>
      </p:sp>
      <p:pic>
        <p:nvPicPr>
          <p:cNvPr id="8" name="Content Placeholder 4">
            <a:extLst>
              <a:ext uri="{FF2B5EF4-FFF2-40B4-BE49-F238E27FC236}">
                <a16:creationId xmlns="" xmlns:a16="http://schemas.microsoft.com/office/drawing/2014/main" id="{13F863EC-F8F4-4878-857D-981D4F1AFB56}"/>
              </a:ext>
            </a:extLst>
          </p:cNvPr>
          <p:cNvPicPr>
            <a:picLocks noGrp="1" noChangeAspect="1"/>
          </p:cNvPicPr>
          <p:nvPr>
            <p:ph idx="1"/>
          </p:nvPr>
        </p:nvPicPr>
        <p:blipFill rotWithShape="1">
          <a:blip r:embed="rId2"/>
          <a:srcRect l="35234" t="46182" r="21157" b="29744"/>
          <a:stretch/>
        </p:blipFill>
        <p:spPr>
          <a:xfrm>
            <a:off x="2504301" y="3766019"/>
            <a:ext cx="5084199" cy="3632188"/>
          </a:xfrm>
        </p:spPr>
      </p:pic>
      <p:sp>
        <p:nvSpPr>
          <p:cNvPr id="9" name="TextBox 8">
            <a:extLst>
              <a:ext uri="{FF2B5EF4-FFF2-40B4-BE49-F238E27FC236}">
                <a16:creationId xmlns="" xmlns:a16="http://schemas.microsoft.com/office/drawing/2014/main" id="{1885F6AC-3367-42C8-9E0B-A8CD7339F6F6}"/>
              </a:ext>
            </a:extLst>
          </p:cNvPr>
          <p:cNvSpPr txBox="1"/>
          <p:nvPr/>
        </p:nvSpPr>
        <p:spPr>
          <a:xfrm>
            <a:off x="752716" y="2622828"/>
            <a:ext cx="2456229" cy="646331"/>
          </a:xfrm>
          <a:prstGeom prst="rect">
            <a:avLst/>
          </a:prstGeom>
          <a:noFill/>
        </p:spPr>
        <p:txBody>
          <a:bodyPr wrap="square" rtlCol="0">
            <a:spAutoFit/>
          </a:bodyPr>
          <a:lstStyle/>
          <a:p>
            <a:r>
              <a:rPr lang="en-US" dirty="0"/>
              <a:t>Weather station interfaces</a:t>
            </a:r>
            <a:endParaRPr lang="en-IN" dirty="0"/>
          </a:p>
        </p:txBody>
      </p:sp>
    </p:spTree>
    <p:extLst>
      <p:ext uri="{BB962C8B-B14F-4D97-AF65-F5344CB8AC3E}">
        <p14:creationId xmlns:p14="http://schemas.microsoft.com/office/powerpoint/2010/main" val="100073472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B45510-7FD6-4DAE-BB1D-9C41855F7754}"/>
              </a:ext>
            </a:extLst>
          </p:cNvPr>
          <p:cNvSpPr>
            <a:spLocks noGrp="1"/>
          </p:cNvSpPr>
          <p:nvPr>
            <p:ph type="title"/>
          </p:nvPr>
        </p:nvSpPr>
        <p:spPr>
          <a:xfrm>
            <a:off x="534353" y="548539"/>
            <a:ext cx="6703695" cy="338554"/>
          </a:xfrm>
        </p:spPr>
        <p:txBody>
          <a:bodyPr/>
          <a:lstStyle/>
          <a:p>
            <a:r>
              <a:rPr lang="en-US" u="sng" dirty="0">
                <a:latin typeface="Times New Roman" panose="02020603050405020304" pitchFamily="18" charset="0"/>
                <a:cs typeface="Times New Roman" panose="02020603050405020304" pitchFamily="18" charset="0"/>
              </a:rPr>
              <a:t>Design Patterns</a:t>
            </a:r>
            <a:endParaRPr lang="en-IN"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4EAE7A9-A563-4A1B-94F1-07F1CCF6E376}"/>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The pattern is a description of the problem and the essence of its solution, so that the solution may be reused in different settings. The pattern is not a detailed specification.</a:t>
            </a:r>
          </a:p>
          <a:p>
            <a:r>
              <a:rPr lang="en-US" dirty="0">
                <a:latin typeface="Times New Roman" panose="02020603050405020304" pitchFamily="18" charset="0"/>
                <a:cs typeface="Times New Roman" panose="02020603050405020304" pitchFamily="18" charset="0"/>
              </a:rPr>
              <a:t>Patterns have made a huge impact on object-oriented software design</a:t>
            </a:r>
          </a:p>
          <a:p>
            <a:r>
              <a:rPr lang="en-US" dirty="0">
                <a:latin typeface="Times New Roman" panose="02020603050405020304" pitchFamily="18" charset="0"/>
                <a:cs typeface="Times New Roman" panose="02020603050405020304" pitchFamily="18" charset="0"/>
              </a:rPr>
              <a:t>They have become a vocabulary for talking about a design</a:t>
            </a:r>
          </a:p>
          <a:p>
            <a:r>
              <a:rPr lang="en-US" dirty="0">
                <a:latin typeface="Times New Roman" panose="02020603050405020304" pitchFamily="18" charset="0"/>
                <a:cs typeface="Times New Roman" panose="02020603050405020304" pitchFamily="18" charset="0"/>
              </a:rPr>
              <a:t>Patterns are a way of reusing the knowledge and experience of other designers. Design patterns are usually associated with object-oriented design.</a:t>
            </a:r>
          </a:p>
          <a:p>
            <a:r>
              <a:rPr lang="en-US" dirty="0">
                <a:latin typeface="Times New Roman" panose="02020603050405020304" pitchFamily="18" charset="0"/>
                <a:cs typeface="Times New Roman" panose="02020603050405020304" pitchFamily="18" charset="0"/>
              </a:rPr>
              <a:t>The general principle of encapsulating experience in a pattern is one that is equally applicable to any kind of software design.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61384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BDE1E1-B9AC-4DB8-A418-1276741790B0}"/>
              </a:ext>
            </a:extLst>
          </p:cNvPr>
          <p:cNvSpPr>
            <a:spLocks noGrp="1"/>
          </p:cNvSpPr>
          <p:nvPr>
            <p:ph type="title"/>
          </p:nvPr>
        </p:nvSpPr>
        <p:spPr>
          <a:xfrm>
            <a:off x="902004" y="882141"/>
            <a:ext cx="5968390" cy="338554"/>
          </a:xfrm>
        </p:spPr>
        <p:txBody>
          <a:bodyPr/>
          <a:lstStyle/>
          <a:p>
            <a:r>
              <a:rPr lang="en-US" dirty="0">
                <a:latin typeface="Times New Roman" panose="02020603050405020304" pitchFamily="18" charset="0"/>
                <a:cs typeface="Times New Roman" panose="02020603050405020304" pitchFamily="18" charset="0"/>
              </a:rPr>
              <a:t>Four essential elements of design patterns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CBB7860B-4D6F-49DB-9087-05733DB7721B}"/>
              </a:ext>
            </a:extLst>
          </p:cNvPr>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1. A </a:t>
            </a:r>
            <a:r>
              <a:rPr lang="en-US" b="1" dirty="0">
                <a:latin typeface="Times New Roman" panose="02020603050405020304" pitchFamily="18" charset="0"/>
                <a:cs typeface="Times New Roman" panose="02020603050405020304" pitchFamily="18" charset="0"/>
              </a:rPr>
              <a:t>name </a:t>
            </a:r>
            <a:r>
              <a:rPr lang="en-US" dirty="0">
                <a:latin typeface="Times New Roman" panose="02020603050405020304" pitchFamily="18" charset="0"/>
                <a:cs typeface="Times New Roman" panose="02020603050405020304" pitchFamily="18" charset="0"/>
              </a:rPr>
              <a:t>that is a meaningful reference to the pattern. </a:t>
            </a:r>
          </a:p>
          <a:p>
            <a:pPr marL="0" indent="0">
              <a:buNone/>
            </a:pPr>
            <a:r>
              <a:rPr lang="en-US" dirty="0">
                <a:latin typeface="Times New Roman" panose="02020603050405020304" pitchFamily="18" charset="0"/>
                <a:cs typeface="Times New Roman" panose="02020603050405020304" pitchFamily="18" charset="0"/>
              </a:rPr>
              <a:t>2. A </a:t>
            </a:r>
            <a:r>
              <a:rPr lang="en-US" b="1" dirty="0">
                <a:latin typeface="Times New Roman" panose="02020603050405020304" pitchFamily="18" charset="0"/>
                <a:cs typeface="Times New Roman" panose="02020603050405020304" pitchFamily="18" charset="0"/>
              </a:rPr>
              <a:t>description of the problem</a:t>
            </a:r>
            <a:r>
              <a:rPr lang="en-US" dirty="0">
                <a:latin typeface="Times New Roman" panose="02020603050405020304" pitchFamily="18" charset="0"/>
                <a:cs typeface="Times New Roman" panose="02020603050405020304" pitchFamily="18" charset="0"/>
              </a:rPr>
              <a:t> area that explains when the pattern may be applied. </a:t>
            </a:r>
          </a:p>
          <a:p>
            <a:pPr marL="0" indent="0">
              <a:buNone/>
            </a:pPr>
            <a:r>
              <a:rPr lang="en-US" dirty="0">
                <a:latin typeface="Times New Roman" panose="02020603050405020304" pitchFamily="18" charset="0"/>
                <a:cs typeface="Times New Roman" panose="02020603050405020304" pitchFamily="18" charset="0"/>
              </a:rPr>
              <a:t>3. A </a:t>
            </a:r>
            <a:r>
              <a:rPr lang="en-US" b="1" dirty="0">
                <a:latin typeface="Times New Roman" panose="02020603050405020304" pitchFamily="18" charset="0"/>
                <a:cs typeface="Times New Roman" panose="02020603050405020304" pitchFamily="18" charset="0"/>
              </a:rPr>
              <a:t>solution description of the parts of the design solution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their relationships and their </a:t>
            </a:r>
            <a:r>
              <a:rPr lang="en-US" b="1" dirty="0" err="1">
                <a:latin typeface="Times New Roman" panose="02020603050405020304" pitchFamily="18" charset="0"/>
                <a:cs typeface="Times New Roman" panose="02020603050405020304" pitchFamily="18" charset="0"/>
              </a:rPr>
              <a:t>responsibilities</a:t>
            </a:r>
            <a:r>
              <a:rPr lang="en-US" dirty="0" err="1">
                <a:latin typeface="Times New Roman" panose="02020603050405020304" pitchFamily="18" charset="0"/>
                <a:cs typeface="Times New Roman" panose="02020603050405020304" pitchFamily="18" charset="0"/>
              </a:rPr>
              <a:t>.It</a:t>
            </a:r>
            <a:r>
              <a:rPr lang="en-US" dirty="0">
                <a:latin typeface="Times New Roman" panose="02020603050405020304" pitchFamily="18" charset="0"/>
                <a:cs typeface="Times New Roman" panose="02020603050405020304" pitchFamily="18" charset="0"/>
              </a:rPr>
              <a:t> is a template for a design solution that can be instantiated in different ways. This is often expressed graphically and shows the relationships between the objects and object classes in the solution. </a:t>
            </a:r>
          </a:p>
          <a:p>
            <a:pPr marL="0" indent="0">
              <a:buNone/>
            </a:pPr>
            <a:r>
              <a:rPr lang="en-US" dirty="0">
                <a:latin typeface="Times New Roman" panose="02020603050405020304" pitchFamily="18" charset="0"/>
                <a:cs typeface="Times New Roman" panose="02020603050405020304" pitchFamily="18" charset="0"/>
              </a:rPr>
              <a:t>4. </a:t>
            </a:r>
            <a:r>
              <a:rPr lang="en-US" b="1" dirty="0" smtClean="0">
                <a:latin typeface="Times New Roman" panose="02020603050405020304" pitchFamily="18" charset="0"/>
                <a:cs typeface="Times New Roman" panose="02020603050405020304" pitchFamily="18" charset="0"/>
              </a:rPr>
              <a:t>A statement of the consequences</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results and trade-offs—of applying the pattern. This can help designers understand whether or not a pattern can be used in a particular situation.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49277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BCE365-71FA-43C6-813B-B30F44C3D3D1}"/>
              </a:ext>
            </a:extLst>
          </p:cNvPr>
          <p:cNvSpPr>
            <a:spLocks noGrp="1"/>
          </p:cNvSpPr>
          <p:nvPr>
            <p:ph type="title"/>
          </p:nvPr>
        </p:nvSpPr>
        <p:spPr>
          <a:xfrm>
            <a:off x="902004" y="882141"/>
            <a:ext cx="5968390" cy="677108"/>
          </a:xfrm>
        </p:spPr>
        <p:txBody>
          <a:bodyPr/>
          <a:lstStyle/>
          <a:p>
            <a:r>
              <a:rPr lang="en-US" dirty="0"/>
              <a:t>Two different graphical presentations of the same dataset:</a:t>
            </a:r>
            <a:endParaRPr lang="en-IN" dirty="0"/>
          </a:p>
        </p:txBody>
      </p:sp>
      <p:sp>
        <p:nvSpPr>
          <p:cNvPr id="7" name="Content Placeholder 6">
            <a:extLst>
              <a:ext uri="{FF2B5EF4-FFF2-40B4-BE49-F238E27FC236}">
                <a16:creationId xmlns="" xmlns:a16="http://schemas.microsoft.com/office/drawing/2014/main" id="{CABD5328-90CE-49CD-88EC-35DD93F04F97}"/>
              </a:ext>
            </a:extLst>
          </p:cNvPr>
          <p:cNvSpPr>
            <a:spLocks noGrp="1"/>
          </p:cNvSpPr>
          <p:nvPr>
            <p:ph idx="1"/>
          </p:nvPr>
        </p:nvSpPr>
        <p:spPr>
          <a:xfrm>
            <a:off x="534353" y="3140921"/>
            <a:ext cx="3087737" cy="1938992"/>
          </a:xfrm>
        </p:spPr>
        <p:txBody>
          <a:bodyPr/>
          <a:lstStyle/>
          <a:p>
            <a:r>
              <a:rPr lang="en-US" dirty="0"/>
              <a:t>Graphical representations are normally used to illustrate the object classes in patterns and their relationships. </a:t>
            </a:r>
          </a:p>
          <a:p>
            <a:r>
              <a:rPr lang="en-US" dirty="0"/>
              <a:t>These supplement the pattern description and add detail to the solution description.</a:t>
            </a:r>
            <a:endParaRPr lang="en-IN" dirty="0"/>
          </a:p>
        </p:txBody>
      </p:sp>
      <p:pic>
        <p:nvPicPr>
          <p:cNvPr id="8" name="Content Placeholder 4">
            <a:extLst>
              <a:ext uri="{FF2B5EF4-FFF2-40B4-BE49-F238E27FC236}">
                <a16:creationId xmlns="" xmlns:a16="http://schemas.microsoft.com/office/drawing/2014/main" id="{D0A5FD5B-2E27-4874-89E6-08BA3F20ABCF}"/>
              </a:ext>
            </a:extLst>
          </p:cNvPr>
          <p:cNvPicPr>
            <a:picLocks noChangeAspect="1"/>
          </p:cNvPicPr>
          <p:nvPr/>
        </p:nvPicPr>
        <p:blipFill rotWithShape="1">
          <a:blip r:embed="rId2"/>
          <a:srcRect l="37485" t="41489" r="23081" b="14034"/>
          <a:stretch/>
        </p:blipFill>
        <p:spPr>
          <a:xfrm>
            <a:off x="3851511" y="3033796"/>
            <a:ext cx="3610770" cy="5264403"/>
          </a:xfrm>
          <a:prstGeom prst="rect">
            <a:avLst/>
          </a:prstGeom>
        </p:spPr>
      </p:pic>
    </p:spTree>
    <p:extLst>
      <p:ext uri="{BB962C8B-B14F-4D97-AF65-F5344CB8AC3E}">
        <p14:creationId xmlns:p14="http://schemas.microsoft.com/office/powerpoint/2010/main" val="229920149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30C5A3-608D-4063-A030-1AA3BAC5EFBC}"/>
              </a:ext>
            </a:extLst>
          </p:cNvPr>
          <p:cNvSpPr>
            <a:spLocks noGrp="1"/>
          </p:cNvSpPr>
          <p:nvPr>
            <p:ph type="title"/>
          </p:nvPr>
        </p:nvSpPr>
        <p:spPr>
          <a:xfrm>
            <a:off x="534353" y="496456"/>
            <a:ext cx="6703695" cy="338554"/>
          </a:xfrm>
        </p:spPr>
        <p:txBody>
          <a:bodyPr/>
          <a:lstStyle/>
          <a:p>
            <a:r>
              <a:rPr lang="en-US" dirty="0">
                <a:latin typeface="Times New Roman" panose="02020603050405020304" pitchFamily="18" charset="0"/>
                <a:cs typeface="Times New Roman" panose="02020603050405020304" pitchFamily="18" charset="0"/>
              </a:rPr>
              <a:t>IMPLEMENTATION ISSUES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EBD2C6CD-841B-4B69-B113-32E011436CAE}"/>
              </a:ext>
            </a:extLst>
          </p:cNvPr>
          <p:cNvSpPr>
            <a:spLocks noGrp="1"/>
          </p:cNvSpPr>
          <p:nvPr>
            <p:ph idx="1"/>
          </p:nvPr>
        </p:nvSpPr>
        <p:spPr>
          <a:xfrm>
            <a:off x="902004" y="4709286"/>
            <a:ext cx="5968390" cy="3046988"/>
          </a:xfrm>
        </p:spPr>
        <p:txBody>
          <a:bodyPr/>
          <a:lstStyle/>
          <a:p>
            <a:r>
              <a:rPr lang="en-US" dirty="0">
                <a:latin typeface="Times New Roman" panose="02020603050405020304" pitchFamily="18" charset="0"/>
                <a:cs typeface="Times New Roman" panose="02020603050405020304" pitchFamily="18" charset="0"/>
              </a:rPr>
              <a:t>Software engineering includes all of the activities involved in software development from the initial requirements of the system through to maintenance and management of the deployed system. </a:t>
            </a:r>
          </a:p>
          <a:p>
            <a:r>
              <a:rPr lang="en-US" dirty="0">
                <a:latin typeface="Times New Roman" panose="02020603050405020304" pitchFamily="18" charset="0"/>
                <a:cs typeface="Times New Roman" panose="02020603050405020304" pitchFamily="18" charset="0"/>
              </a:rPr>
              <a:t>A critical stage of this process is, of course, system implementation, where you create an executable version of the software.</a:t>
            </a:r>
          </a:p>
          <a:p>
            <a:r>
              <a:rPr lang="en-US" dirty="0">
                <a:latin typeface="Times New Roman" panose="02020603050405020304" pitchFamily="18" charset="0"/>
                <a:cs typeface="Times New Roman" panose="02020603050405020304" pitchFamily="18" charset="0"/>
              </a:rPr>
              <a:t>Implementation may involve developing programs in high- or low-level programming languages or tailoring and adapting generic, off-the-shelf systems to meet the specific requirements of an organization.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72429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C9E956-6F68-4B2C-9355-2534456FE7E2}"/>
              </a:ext>
            </a:extLst>
          </p:cNvPr>
          <p:cNvSpPr>
            <a:spLocks noGrp="1"/>
          </p:cNvSpPr>
          <p:nvPr>
            <p:ph type="title"/>
          </p:nvPr>
        </p:nvSpPr>
        <p:spPr>
          <a:xfrm>
            <a:off x="902004" y="882141"/>
            <a:ext cx="5968390" cy="338554"/>
          </a:xfrm>
        </p:spPr>
        <p:txBody>
          <a:bodyPr/>
          <a:lstStyle/>
          <a:p>
            <a:r>
              <a:rPr lang="en-IN" dirty="0"/>
              <a:t>Aspects of implementation</a:t>
            </a:r>
          </a:p>
        </p:txBody>
      </p:sp>
      <p:sp>
        <p:nvSpPr>
          <p:cNvPr id="3" name="Content Placeholder 2">
            <a:extLst>
              <a:ext uri="{FF2B5EF4-FFF2-40B4-BE49-F238E27FC236}">
                <a16:creationId xmlns="" xmlns:a16="http://schemas.microsoft.com/office/drawing/2014/main" id="{674E718B-9A51-4B19-AC49-2C58666A57D6}"/>
              </a:ext>
            </a:extLst>
          </p:cNvPr>
          <p:cNvSpPr>
            <a:spLocks noGrp="1"/>
          </p:cNvSpPr>
          <p:nvPr>
            <p:ph idx="1"/>
          </p:nvPr>
        </p:nvSpPr>
        <p:spPr>
          <a:xfrm>
            <a:off x="438141" y="2260925"/>
            <a:ext cx="6703695" cy="7139936"/>
          </a:xfrm>
        </p:spPr>
        <p:txBody>
          <a:bodyPr>
            <a:normAutofit lnSpcReduction="10000"/>
          </a:bodyPr>
          <a:lstStyle/>
          <a:p>
            <a:pPr marL="0" indent="0">
              <a:buNone/>
            </a:pPr>
            <a:r>
              <a:rPr lang="en-US" dirty="0"/>
              <a:t>1. Reuse:</a:t>
            </a:r>
          </a:p>
          <a:p>
            <a:pPr lvl="1"/>
            <a:r>
              <a:rPr lang="en-US" dirty="0"/>
              <a:t> Most modern software is constructed by reusing existing components or systems. When you are developing software, you should make as much use as possible of existing code.</a:t>
            </a:r>
          </a:p>
          <a:p>
            <a:pPr marL="0" indent="0">
              <a:buNone/>
            </a:pPr>
            <a:r>
              <a:rPr lang="en-US" dirty="0"/>
              <a:t>2. Configuration management:</a:t>
            </a:r>
          </a:p>
          <a:p>
            <a:pPr lvl="1"/>
            <a:r>
              <a:rPr lang="en-US" dirty="0"/>
              <a:t> During the development process, many different versions of each software component are created. If you don’t keep track of these versions in a configuration management system, you are liable to include the wrong versions of these components in your system. </a:t>
            </a:r>
          </a:p>
          <a:p>
            <a:pPr marL="0" indent="0">
              <a:buNone/>
            </a:pPr>
            <a:r>
              <a:rPr lang="en-US" dirty="0"/>
              <a:t>3. Host-target development </a:t>
            </a:r>
          </a:p>
          <a:p>
            <a:pPr lvl="1"/>
            <a:r>
              <a:rPr lang="en-US" dirty="0"/>
              <a:t>Production software does not usually execute on the same computer as the software development environment. Rather, you develop it on one computer (the host system) and execute it on a separate computer (the target system)</a:t>
            </a:r>
            <a:endParaRPr lang="en-IN" dirty="0"/>
          </a:p>
        </p:txBody>
      </p:sp>
    </p:spTree>
    <p:extLst>
      <p:ext uri="{BB962C8B-B14F-4D97-AF65-F5344CB8AC3E}">
        <p14:creationId xmlns:p14="http://schemas.microsoft.com/office/powerpoint/2010/main" val="288848200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435962-6811-4F6D-8D54-831DF2F7C8EB}"/>
              </a:ext>
            </a:extLst>
          </p:cNvPr>
          <p:cNvSpPr>
            <a:spLocks noGrp="1"/>
          </p:cNvSpPr>
          <p:nvPr>
            <p:ph type="title"/>
          </p:nvPr>
        </p:nvSpPr>
        <p:spPr>
          <a:xfrm>
            <a:off x="534353" y="496456"/>
            <a:ext cx="6703695" cy="338554"/>
          </a:xfrm>
        </p:spPr>
        <p:txBody>
          <a:bodyPr/>
          <a:lstStyle/>
          <a:p>
            <a:r>
              <a:rPr lang="en-IN" dirty="0">
                <a:latin typeface="Times New Roman" panose="02020603050405020304" pitchFamily="18" charset="0"/>
                <a:cs typeface="Times New Roman" panose="02020603050405020304" pitchFamily="18" charset="0"/>
              </a:rPr>
              <a:t>1.Reuse</a:t>
            </a:r>
          </a:p>
        </p:txBody>
      </p:sp>
      <p:sp>
        <p:nvSpPr>
          <p:cNvPr id="3" name="Content Placeholder 2">
            <a:extLst>
              <a:ext uri="{FF2B5EF4-FFF2-40B4-BE49-F238E27FC236}">
                <a16:creationId xmlns="" xmlns:a16="http://schemas.microsoft.com/office/drawing/2014/main" id="{9EFC8C78-54B1-4192-8F6A-E7B25DFFA8E9}"/>
              </a:ext>
            </a:extLst>
          </p:cNvPr>
          <p:cNvSpPr>
            <a:spLocks noGrp="1"/>
          </p:cNvSpPr>
          <p:nvPr>
            <p:ph idx="1"/>
          </p:nvPr>
        </p:nvSpPr>
        <p:spPr>
          <a:xfrm>
            <a:off x="455120" y="1692676"/>
            <a:ext cx="6703695" cy="775190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Different Levels of reuse:</a:t>
            </a:r>
          </a:p>
          <a:p>
            <a:pPr marL="0" indent="0">
              <a:buNone/>
            </a:pPr>
            <a:r>
              <a:rPr lang="en-US"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 The abstraction level</a:t>
            </a:r>
            <a:r>
              <a:rPr lang="en-US" dirty="0">
                <a:latin typeface="Times New Roman" panose="02020603050405020304" pitchFamily="18" charset="0"/>
                <a:cs typeface="Times New Roman" panose="02020603050405020304" pitchFamily="18" charset="0"/>
              </a:rPr>
              <a:t>: At this level, you don’t reuse software directly but rather use knowledge of successful abstractions in the design of your software.eg. Design patterns and architectural patterns</a:t>
            </a:r>
          </a:p>
          <a:p>
            <a:pPr marL="0" indent="0">
              <a:buNone/>
            </a:pPr>
            <a:r>
              <a:rPr lang="en-US"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The object level: </a:t>
            </a:r>
            <a:r>
              <a:rPr lang="en-US" dirty="0">
                <a:latin typeface="Times New Roman" panose="02020603050405020304" pitchFamily="18" charset="0"/>
                <a:cs typeface="Times New Roman" panose="02020603050405020304" pitchFamily="18" charset="0"/>
              </a:rPr>
              <a:t>At this level, you directly reuse objects from a library rather than writing the code yourself. To implement this type of reuse, you have to find appropriate libraries and discover if the objects and methods offer the functionality that you need. For example, </a:t>
            </a:r>
            <a:r>
              <a:rPr lang="en-US" dirty="0" err="1">
                <a:latin typeface="Times New Roman" panose="02020603050405020304" pitchFamily="18" charset="0"/>
                <a:cs typeface="Times New Roman" panose="02020603050405020304" pitchFamily="18" charset="0"/>
              </a:rPr>
              <a:t>JavaMail</a:t>
            </a:r>
            <a:r>
              <a:rPr lang="en-US" dirty="0">
                <a:latin typeface="Times New Roman" panose="02020603050405020304" pitchFamily="18" charset="0"/>
                <a:cs typeface="Times New Roman" panose="02020603050405020304" pitchFamily="18" charset="0"/>
              </a:rPr>
              <a:t> library. </a:t>
            </a:r>
          </a:p>
          <a:p>
            <a:pPr marL="0" indent="0">
              <a:buNone/>
            </a:pPr>
            <a:r>
              <a:rPr lang="en-US" dirty="0">
                <a:latin typeface="Times New Roman" panose="02020603050405020304" pitchFamily="18" charset="0"/>
                <a:cs typeface="Times New Roman" panose="02020603050405020304" pitchFamily="18" charset="0"/>
              </a:rPr>
              <a:t>3. </a:t>
            </a:r>
            <a:r>
              <a:rPr lang="en-US" b="1" dirty="0">
                <a:latin typeface="Times New Roman" panose="02020603050405020304" pitchFamily="18" charset="0"/>
                <a:cs typeface="Times New Roman" panose="02020603050405020304" pitchFamily="18" charset="0"/>
              </a:rPr>
              <a:t>The component level: </a:t>
            </a:r>
            <a:r>
              <a:rPr lang="en-US" dirty="0">
                <a:latin typeface="Times New Roman" panose="02020603050405020304" pitchFamily="18" charset="0"/>
                <a:cs typeface="Times New Roman" panose="02020603050405020304" pitchFamily="18" charset="0"/>
              </a:rPr>
              <a:t>Components are collections of objects and object classes that operate together to provide related functions and services. An example of component-level reuse is where you build your user interface using a framework. </a:t>
            </a:r>
          </a:p>
          <a:p>
            <a:pPr marL="0" indent="0">
              <a:buNone/>
            </a:pPr>
            <a:r>
              <a:rPr lang="en-US" dirty="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The system level: </a:t>
            </a:r>
            <a:r>
              <a:rPr lang="en-US" dirty="0">
                <a:latin typeface="Times New Roman" panose="02020603050405020304" pitchFamily="18" charset="0"/>
                <a:cs typeface="Times New Roman" panose="02020603050405020304" pitchFamily="18" charset="0"/>
              </a:rPr>
              <a:t>At this level, you reuse entire application systems. This function usually involves some kind of configuration of these systems. This may be done by adding and modifying code or by using the system’s own configuration interface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82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22</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0618"/>
            <a:ext cx="5972175" cy="7548880"/>
          </a:xfrm>
          <a:prstGeom prst="rect">
            <a:avLst/>
          </a:prstGeom>
        </p:spPr>
        <p:txBody>
          <a:bodyPr vert="horz" wrap="square" lIns="0" tIns="12065" rIns="0" bIns="0" rtlCol="0">
            <a:spAutoFit/>
          </a:bodyPr>
          <a:lstStyle/>
          <a:p>
            <a:pPr marL="469265" marR="8255" indent="-228600" algn="just">
              <a:lnSpc>
                <a:spcPct val="110200"/>
              </a:lnSpc>
              <a:spcBef>
                <a:spcPts val="95"/>
              </a:spcBef>
              <a:buFont typeface="Symbol"/>
              <a:buChar char=""/>
              <a:tabLst>
                <a:tab pos="469900" algn="l"/>
              </a:tabLst>
            </a:pPr>
            <a:r>
              <a:rPr sz="1200" b="1" i="1" u="heavy" dirty="0" err="1" smtClean="0">
                <a:uFill>
                  <a:solidFill>
                    <a:srgbClr val="000000"/>
                  </a:solidFill>
                </a:uFill>
                <a:latin typeface="Times New Roman"/>
                <a:cs typeface="Times New Roman"/>
              </a:rPr>
              <a:t>Backtracking</a:t>
            </a:r>
            <a:r>
              <a:rPr sz="1200" dirty="0" err="1" smtClean="0">
                <a:latin typeface="Times New Roman"/>
                <a:cs typeface="Times New Roman"/>
              </a:rPr>
              <a:t>is</a:t>
            </a:r>
            <a:r>
              <a:rPr sz="1200" spc="-75" dirty="0" smtClean="0">
                <a:latin typeface="Times New Roman"/>
                <a:cs typeface="Times New Roman"/>
              </a:rPr>
              <a:t> </a:t>
            </a:r>
            <a:r>
              <a:rPr sz="1200" dirty="0" smtClean="0">
                <a:latin typeface="Times New Roman"/>
                <a:cs typeface="Times New Roman"/>
              </a:rPr>
              <a:t>a</a:t>
            </a:r>
            <a:r>
              <a:rPr sz="1200" spc="-80" dirty="0" smtClean="0">
                <a:latin typeface="Times New Roman"/>
                <a:cs typeface="Times New Roman"/>
              </a:rPr>
              <a:t> </a:t>
            </a:r>
            <a:r>
              <a:rPr sz="1200" dirty="0" smtClean="0">
                <a:latin typeface="Times New Roman"/>
                <a:cs typeface="Times New Roman"/>
              </a:rPr>
              <a:t>fairly</a:t>
            </a:r>
            <a:r>
              <a:rPr sz="1200" spc="-90" dirty="0" smtClean="0">
                <a:latin typeface="Times New Roman"/>
                <a:cs typeface="Times New Roman"/>
              </a:rPr>
              <a:t> </a:t>
            </a:r>
            <a:r>
              <a:rPr sz="1200" dirty="0" smtClean="0">
                <a:latin typeface="Times New Roman"/>
                <a:cs typeface="Times New Roman"/>
              </a:rPr>
              <a:t>common</a:t>
            </a:r>
            <a:r>
              <a:rPr sz="1200" spc="-75" dirty="0" smtClean="0">
                <a:latin typeface="Times New Roman"/>
                <a:cs typeface="Times New Roman"/>
              </a:rPr>
              <a:t> </a:t>
            </a:r>
            <a:r>
              <a:rPr sz="1200" spc="-5" dirty="0" smtClean="0">
                <a:latin typeface="Times New Roman"/>
                <a:cs typeface="Times New Roman"/>
              </a:rPr>
              <a:t>debugging</a:t>
            </a:r>
            <a:r>
              <a:rPr sz="1200" spc="-85" dirty="0" smtClean="0">
                <a:latin typeface="Times New Roman"/>
                <a:cs typeface="Times New Roman"/>
              </a:rPr>
              <a:t> </a:t>
            </a:r>
            <a:r>
              <a:rPr sz="1200" dirty="0" smtClean="0">
                <a:latin typeface="Times New Roman"/>
                <a:cs typeface="Times New Roman"/>
              </a:rPr>
              <a:t>approach</a:t>
            </a:r>
            <a:r>
              <a:rPr sz="1200" spc="-80" dirty="0" smtClean="0">
                <a:latin typeface="Times New Roman"/>
                <a:cs typeface="Times New Roman"/>
              </a:rPr>
              <a:t> </a:t>
            </a:r>
            <a:r>
              <a:rPr sz="1200" dirty="0" smtClean="0">
                <a:latin typeface="Times New Roman"/>
                <a:cs typeface="Times New Roman"/>
              </a:rPr>
              <a:t>that</a:t>
            </a:r>
            <a:r>
              <a:rPr sz="1200" spc="-75" dirty="0" smtClean="0">
                <a:latin typeface="Times New Roman"/>
                <a:cs typeface="Times New Roman"/>
              </a:rPr>
              <a:t> </a:t>
            </a:r>
            <a:r>
              <a:rPr sz="1200" dirty="0" smtClean="0">
                <a:latin typeface="Times New Roman"/>
                <a:cs typeface="Times New Roman"/>
              </a:rPr>
              <a:t>can</a:t>
            </a:r>
            <a:r>
              <a:rPr sz="1200" spc="-75" dirty="0" smtClean="0">
                <a:latin typeface="Times New Roman"/>
                <a:cs typeface="Times New Roman"/>
              </a:rPr>
              <a:t> </a:t>
            </a:r>
            <a:r>
              <a:rPr sz="1200" dirty="0" smtClean="0">
                <a:latin typeface="Times New Roman"/>
                <a:cs typeface="Times New Roman"/>
              </a:rPr>
              <a:t>be</a:t>
            </a:r>
            <a:r>
              <a:rPr sz="1200" spc="-85" dirty="0" smtClean="0">
                <a:latin typeface="Times New Roman"/>
                <a:cs typeface="Times New Roman"/>
              </a:rPr>
              <a:t> </a:t>
            </a:r>
            <a:r>
              <a:rPr sz="1200" spc="-5" dirty="0" smtClean="0">
                <a:latin typeface="Times New Roman"/>
                <a:cs typeface="Times New Roman"/>
              </a:rPr>
              <a:t>used</a:t>
            </a:r>
            <a:r>
              <a:rPr sz="1200" spc="-75" dirty="0" smtClean="0">
                <a:latin typeface="Times New Roman"/>
                <a:cs typeface="Times New Roman"/>
              </a:rPr>
              <a:t> </a:t>
            </a:r>
            <a:r>
              <a:rPr sz="1200" dirty="0" smtClean="0">
                <a:latin typeface="Times New Roman"/>
                <a:cs typeface="Times New Roman"/>
              </a:rPr>
              <a:t>successfully</a:t>
            </a:r>
            <a:r>
              <a:rPr sz="1200" spc="-100" dirty="0" smtClean="0">
                <a:latin typeface="Times New Roman"/>
                <a:cs typeface="Times New Roman"/>
              </a:rPr>
              <a:t> </a:t>
            </a:r>
            <a:r>
              <a:rPr sz="1200" dirty="0" smtClean="0">
                <a:latin typeface="Times New Roman"/>
                <a:cs typeface="Times New Roman"/>
              </a:rPr>
              <a:t>in</a:t>
            </a:r>
            <a:r>
              <a:rPr sz="1200" spc="-75" dirty="0" smtClean="0">
                <a:latin typeface="Times New Roman"/>
                <a:cs typeface="Times New Roman"/>
              </a:rPr>
              <a:t> </a:t>
            </a:r>
            <a:r>
              <a:rPr sz="1200" dirty="0" smtClean="0">
                <a:latin typeface="Times New Roman"/>
                <a:cs typeface="Times New Roman"/>
              </a:rPr>
              <a:t>small  </a:t>
            </a:r>
            <a:r>
              <a:rPr sz="1200" spc="-5" dirty="0" smtClean="0">
                <a:latin typeface="Times New Roman"/>
                <a:cs typeface="Times New Roman"/>
              </a:rPr>
              <a:t>programs. Beginning at </a:t>
            </a:r>
            <a:r>
              <a:rPr sz="1200" dirty="0" smtClean="0">
                <a:latin typeface="Times New Roman"/>
                <a:cs typeface="Times New Roman"/>
              </a:rPr>
              <a:t>the site where a </a:t>
            </a:r>
            <a:r>
              <a:rPr sz="1200" spc="-5" dirty="0" smtClean="0">
                <a:latin typeface="Times New Roman"/>
                <a:cs typeface="Times New Roman"/>
              </a:rPr>
              <a:t>symptom has </a:t>
            </a:r>
            <a:r>
              <a:rPr sz="1200" dirty="0" smtClean="0">
                <a:latin typeface="Times New Roman"/>
                <a:cs typeface="Times New Roman"/>
              </a:rPr>
              <a:t>been uncovered, the </a:t>
            </a:r>
            <a:r>
              <a:rPr sz="1200" spc="-5" dirty="0" smtClean="0">
                <a:latin typeface="Times New Roman"/>
                <a:cs typeface="Times New Roman"/>
              </a:rPr>
              <a:t>source code is  traced backward (manually) </a:t>
            </a:r>
            <a:r>
              <a:rPr sz="1200" dirty="0" smtClean="0">
                <a:latin typeface="Times New Roman"/>
                <a:cs typeface="Times New Roman"/>
              </a:rPr>
              <a:t>until the </a:t>
            </a:r>
            <a:r>
              <a:rPr sz="1200" spc="-5" dirty="0" smtClean="0">
                <a:latin typeface="Times New Roman"/>
                <a:cs typeface="Times New Roman"/>
              </a:rPr>
              <a:t>cause is </a:t>
            </a:r>
            <a:r>
              <a:rPr sz="1200" dirty="0" smtClean="0">
                <a:latin typeface="Times New Roman"/>
                <a:cs typeface="Times New Roman"/>
              </a:rPr>
              <a:t>found. </a:t>
            </a:r>
            <a:r>
              <a:rPr sz="1200" spc="-5" dirty="0" smtClean="0">
                <a:latin typeface="Times New Roman"/>
                <a:cs typeface="Times New Roman"/>
              </a:rPr>
              <a:t>Unfortunately, as </a:t>
            </a:r>
            <a:r>
              <a:rPr sz="1200" dirty="0" smtClean="0">
                <a:latin typeface="Times New Roman"/>
                <a:cs typeface="Times New Roman"/>
              </a:rPr>
              <a:t>the number </a:t>
            </a:r>
            <a:r>
              <a:rPr sz="1200" spc="5" dirty="0" smtClean="0">
                <a:latin typeface="Times New Roman"/>
                <a:cs typeface="Times New Roman"/>
              </a:rPr>
              <a:t>of  </a:t>
            </a:r>
            <a:r>
              <a:rPr sz="1200" spc="-5" dirty="0" smtClean="0">
                <a:latin typeface="Times New Roman"/>
                <a:cs typeface="Times New Roman"/>
              </a:rPr>
              <a:t>source</a:t>
            </a:r>
            <a:r>
              <a:rPr sz="1200" spc="-55" dirty="0" smtClean="0">
                <a:latin typeface="Times New Roman"/>
                <a:cs typeface="Times New Roman"/>
              </a:rPr>
              <a:t> </a:t>
            </a:r>
            <a:r>
              <a:rPr sz="1200" spc="-5" dirty="0" smtClean="0">
                <a:latin typeface="Times New Roman"/>
                <a:cs typeface="Times New Roman"/>
              </a:rPr>
              <a:t>lines</a:t>
            </a:r>
            <a:r>
              <a:rPr sz="1200" spc="-45" dirty="0" smtClean="0">
                <a:latin typeface="Times New Roman"/>
                <a:cs typeface="Times New Roman"/>
              </a:rPr>
              <a:t> </a:t>
            </a:r>
            <a:r>
              <a:rPr sz="1200" spc="-5" dirty="0" smtClean="0">
                <a:latin typeface="Times New Roman"/>
                <a:cs typeface="Times New Roman"/>
              </a:rPr>
              <a:t>increases,</a:t>
            </a:r>
            <a:r>
              <a:rPr sz="1200" spc="-45" dirty="0" smtClean="0">
                <a:latin typeface="Times New Roman"/>
                <a:cs typeface="Times New Roman"/>
              </a:rPr>
              <a:t> </a:t>
            </a:r>
            <a:r>
              <a:rPr sz="1200" dirty="0" smtClean="0">
                <a:latin typeface="Times New Roman"/>
                <a:cs typeface="Times New Roman"/>
              </a:rPr>
              <a:t>the</a:t>
            </a:r>
            <a:r>
              <a:rPr sz="1200" spc="-50" dirty="0" smtClean="0">
                <a:latin typeface="Times New Roman"/>
                <a:cs typeface="Times New Roman"/>
              </a:rPr>
              <a:t> </a:t>
            </a:r>
            <a:r>
              <a:rPr sz="1200" dirty="0" smtClean="0">
                <a:latin typeface="Times New Roman"/>
                <a:cs typeface="Times New Roman"/>
              </a:rPr>
              <a:t>number</a:t>
            </a:r>
            <a:r>
              <a:rPr sz="1200" spc="-50" dirty="0" smtClean="0">
                <a:latin typeface="Times New Roman"/>
                <a:cs typeface="Times New Roman"/>
              </a:rPr>
              <a:t> </a:t>
            </a:r>
            <a:r>
              <a:rPr sz="1200" dirty="0" smtClean="0">
                <a:latin typeface="Times New Roman"/>
                <a:cs typeface="Times New Roman"/>
              </a:rPr>
              <a:t>of</a:t>
            </a:r>
            <a:r>
              <a:rPr sz="1200" spc="-50" dirty="0" smtClean="0">
                <a:latin typeface="Times New Roman"/>
                <a:cs typeface="Times New Roman"/>
              </a:rPr>
              <a:t> </a:t>
            </a:r>
            <a:r>
              <a:rPr sz="1200" dirty="0" smtClean="0">
                <a:latin typeface="Times New Roman"/>
                <a:cs typeface="Times New Roman"/>
              </a:rPr>
              <a:t>potential</a:t>
            </a:r>
            <a:r>
              <a:rPr sz="1200" spc="-45" dirty="0" smtClean="0">
                <a:latin typeface="Times New Roman"/>
                <a:cs typeface="Times New Roman"/>
              </a:rPr>
              <a:t> </a:t>
            </a:r>
            <a:r>
              <a:rPr sz="1200" spc="-5" dirty="0" smtClean="0">
                <a:latin typeface="Times New Roman"/>
                <a:cs typeface="Times New Roman"/>
              </a:rPr>
              <a:t>backward</a:t>
            </a:r>
            <a:r>
              <a:rPr sz="1200" spc="-55" dirty="0" smtClean="0">
                <a:latin typeface="Times New Roman"/>
                <a:cs typeface="Times New Roman"/>
              </a:rPr>
              <a:t> </a:t>
            </a:r>
            <a:r>
              <a:rPr sz="1200" spc="-5" dirty="0" smtClean="0">
                <a:latin typeface="Times New Roman"/>
                <a:cs typeface="Times New Roman"/>
              </a:rPr>
              <a:t>paths</a:t>
            </a:r>
            <a:r>
              <a:rPr sz="1200" spc="-40" dirty="0" smtClean="0">
                <a:latin typeface="Times New Roman"/>
                <a:cs typeface="Times New Roman"/>
              </a:rPr>
              <a:t> </a:t>
            </a:r>
            <a:r>
              <a:rPr sz="1200" spc="5" dirty="0" smtClean="0">
                <a:latin typeface="Times New Roman"/>
                <a:cs typeface="Times New Roman"/>
              </a:rPr>
              <a:t>may</a:t>
            </a:r>
            <a:r>
              <a:rPr sz="1200" spc="-70" dirty="0" smtClean="0">
                <a:latin typeface="Times New Roman"/>
                <a:cs typeface="Times New Roman"/>
              </a:rPr>
              <a:t> </a:t>
            </a:r>
            <a:r>
              <a:rPr sz="1200" dirty="0" smtClean="0">
                <a:latin typeface="Times New Roman"/>
                <a:cs typeface="Times New Roman"/>
              </a:rPr>
              <a:t>become</a:t>
            </a:r>
            <a:r>
              <a:rPr sz="1200" spc="-35" dirty="0" smtClean="0">
                <a:latin typeface="Times New Roman"/>
                <a:cs typeface="Times New Roman"/>
              </a:rPr>
              <a:t> </a:t>
            </a:r>
            <a:r>
              <a:rPr sz="1200" dirty="0" smtClean="0">
                <a:latin typeface="Times New Roman"/>
                <a:cs typeface="Times New Roman"/>
              </a:rPr>
              <a:t>unmanageably  </a:t>
            </a:r>
            <a:r>
              <a:rPr sz="1200" spc="-5" dirty="0" smtClean="0">
                <a:latin typeface="Times New Roman"/>
                <a:cs typeface="Times New Roman"/>
              </a:rPr>
              <a:t>large.</a:t>
            </a:r>
            <a:endParaRPr sz="1200" dirty="0" smtClean="0">
              <a:latin typeface="Times New Roman"/>
              <a:cs typeface="Times New Roman"/>
            </a:endParaRPr>
          </a:p>
          <a:p>
            <a:pPr marL="469265" marR="5715" indent="-228600" algn="just">
              <a:lnSpc>
                <a:spcPct val="110400"/>
              </a:lnSpc>
              <a:spcBef>
                <a:spcPts val="80"/>
              </a:spcBef>
              <a:buFont typeface="Symbol"/>
              <a:buChar char=""/>
              <a:tabLst>
                <a:tab pos="469900" algn="l"/>
              </a:tabLst>
            </a:pPr>
            <a:r>
              <a:rPr sz="1200" dirty="0" smtClean="0">
                <a:latin typeface="Times New Roman"/>
                <a:cs typeface="Times New Roman"/>
              </a:rPr>
              <a:t>The third </a:t>
            </a:r>
            <a:r>
              <a:rPr sz="1200" spc="-5" dirty="0" smtClean="0">
                <a:latin typeface="Times New Roman"/>
                <a:cs typeface="Times New Roman"/>
              </a:rPr>
              <a:t>approach </a:t>
            </a:r>
            <a:r>
              <a:rPr sz="1200" dirty="0" smtClean="0">
                <a:latin typeface="Times New Roman"/>
                <a:cs typeface="Times New Roman"/>
              </a:rPr>
              <a:t>to </a:t>
            </a:r>
            <a:r>
              <a:rPr sz="1200" spc="-5" dirty="0" smtClean="0">
                <a:latin typeface="Times New Roman"/>
                <a:cs typeface="Times New Roman"/>
              </a:rPr>
              <a:t>debugging</a:t>
            </a:r>
            <a:r>
              <a:rPr sz="1200" b="1" spc="-5" dirty="0" smtClean="0">
                <a:latin typeface="Times New Roman"/>
                <a:cs typeface="Times New Roman"/>
              </a:rPr>
              <a:t>— </a:t>
            </a:r>
            <a:r>
              <a:rPr sz="1200" b="1" i="1" spc="-5" dirty="0" smtClean="0">
                <a:latin typeface="Times New Roman"/>
                <a:cs typeface="Times New Roman"/>
              </a:rPr>
              <a:t>cause </a:t>
            </a:r>
            <a:r>
              <a:rPr sz="1200" b="1" i="1" dirty="0" smtClean="0">
                <a:latin typeface="Times New Roman"/>
                <a:cs typeface="Times New Roman"/>
              </a:rPr>
              <a:t>elimination</a:t>
            </a:r>
            <a:r>
              <a:rPr sz="1200" dirty="0" smtClean="0">
                <a:latin typeface="Times New Roman"/>
                <a:cs typeface="Times New Roman"/>
              </a:rPr>
              <a:t>—is </a:t>
            </a:r>
            <a:r>
              <a:rPr sz="1200" spc="-5" dirty="0" smtClean="0">
                <a:latin typeface="Times New Roman"/>
                <a:cs typeface="Times New Roman"/>
              </a:rPr>
              <a:t>manifested </a:t>
            </a:r>
            <a:r>
              <a:rPr sz="1200" dirty="0" smtClean="0">
                <a:latin typeface="Times New Roman"/>
                <a:cs typeface="Times New Roman"/>
              </a:rPr>
              <a:t>by induction or  </a:t>
            </a:r>
            <a:r>
              <a:rPr sz="1200" spc="-5" dirty="0" smtClean="0">
                <a:latin typeface="Times New Roman"/>
                <a:cs typeface="Times New Roman"/>
              </a:rPr>
              <a:t>deduction and introduces </a:t>
            </a:r>
            <a:r>
              <a:rPr sz="1200" dirty="0" smtClean="0">
                <a:latin typeface="Times New Roman"/>
                <a:cs typeface="Times New Roman"/>
              </a:rPr>
              <a:t>the </a:t>
            </a:r>
            <a:r>
              <a:rPr sz="1200" spc="-5" dirty="0" smtClean="0">
                <a:latin typeface="Times New Roman"/>
                <a:cs typeface="Times New Roman"/>
              </a:rPr>
              <a:t>concept </a:t>
            </a:r>
            <a:r>
              <a:rPr sz="1200" dirty="0" smtClean="0">
                <a:latin typeface="Times New Roman"/>
                <a:cs typeface="Times New Roman"/>
              </a:rPr>
              <a:t>of binary </a:t>
            </a:r>
            <a:r>
              <a:rPr sz="1200" spc="-5" dirty="0" smtClean="0">
                <a:latin typeface="Times New Roman"/>
                <a:cs typeface="Times New Roman"/>
              </a:rPr>
              <a:t>partitioning. Data </a:t>
            </a:r>
            <a:r>
              <a:rPr sz="1200" dirty="0" smtClean="0">
                <a:latin typeface="Times New Roman"/>
                <a:cs typeface="Times New Roman"/>
              </a:rPr>
              <a:t>related to the </a:t>
            </a:r>
            <a:r>
              <a:rPr sz="1200" spc="-5" dirty="0" smtClean="0">
                <a:latin typeface="Times New Roman"/>
                <a:cs typeface="Times New Roman"/>
              </a:rPr>
              <a:t>error  occurrence </a:t>
            </a:r>
            <a:r>
              <a:rPr sz="1200" dirty="0" smtClean="0">
                <a:latin typeface="Times New Roman"/>
                <a:cs typeface="Times New Roman"/>
              </a:rPr>
              <a:t>are </a:t>
            </a:r>
            <a:r>
              <a:rPr sz="1200" spc="-5" dirty="0" smtClean="0">
                <a:latin typeface="Times New Roman"/>
                <a:cs typeface="Times New Roman"/>
              </a:rPr>
              <a:t>organized </a:t>
            </a:r>
            <a:r>
              <a:rPr sz="1200" dirty="0" smtClean="0">
                <a:latin typeface="Times New Roman"/>
                <a:cs typeface="Times New Roman"/>
              </a:rPr>
              <a:t>to isolate potential</a:t>
            </a:r>
            <a:r>
              <a:rPr sz="1200" spc="5" dirty="0" smtClean="0">
                <a:latin typeface="Times New Roman"/>
                <a:cs typeface="Times New Roman"/>
              </a:rPr>
              <a:t> </a:t>
            </a:r>
            <a:r>
              <a:rPr sz="1200" spc="-5" dirty="0" smtClean="0">
                <a:latin typeface="Times New Roman"/>
                <a:cs typeface="Times New Roman"/>
              </a:rPr>
              <a:t>causes.</a:t>
            </a:r>
            <a:endParaRPr sz="1200" dirty="0" smtClean="0">
              <a:latin typeface="Times New Roman"/>
              <a:cs typeface="Times New Roman"/>
            </a:endParaRPr>
          </a:p>
          <a:p>
            <a:pPr marL="469265" marR="5715" indent="-228600" algn="just">
              <a:lnSpc>
                <a:spcPct val="110300"/>
              </a:lnSpc>
              <a:spcBef>
                <a:spcPts val="80"/>
              </a:spcBef>
              <a:buFont typeface="Symbol"/>
              <a:buChar char=""/>
              <a:tabLst>
                <a:tab pos="469900" algn="l"/>
              </a:tabLst>
            </a:pPr>
            <a:r>
              <a:rPr sz="1200" dirty="0" smtClean="0">
                <a:latin typeface="Times New Roman"/>
                <a:cs typeface="Times New Roman"/>
              </a:rPr>
              <a:t>A </a:t>
            </a:r>
            <a:r>
              <a:rPr sz="1200" spc="-5" dirty="0" smtClean="0">
                <a:latin typeface="Times New Roman"/>
                <a:cs typeface="Times New Roman"/>
              </a:rPr>
              <a:t>“cause </a:t>
            </a:r>
            <a:r>
              <a:rPr sz="1200" spc="-5" dirty="0" err="1" smtClean="0">
                <a:latin typeface="Times New Roman"/>
                <a:cs typeface="Times New Roman"/>
              </a:rPr>
              <a:t>hypothesis”is</a:t>
            </a:r>
            <a:r>
              <a:rPr sz="1200" spc="-5" dirty="0" smtClean="0">
                <a:latin typeface="Times New Roman"/>
                <a:cs typeface="Times New Roman"/>
              </a:rPr>
              <a:t> </a:t>
            </a:r>
            <a:r>
              <a:rPr sz="1200" dirty="0" smtClean="0">
                <a:latin typeface="Times New Roman"/>
                <a:cs typeface="Times New Roman"/>
              </a:rPr>
              <a:t>devised </a:t>
            </a:r>
            <a:r>
              <a:rPr sz="1200" spc="-5" dirty="0" smtClean="0">
                <a:latin typeface="Times New Roman"/>
                <a:cs typeface="Times New Roman"/>
              </a:rPr>
              <a:t>and </a:t>
            </a:r>
            <a:r>
              <a:rPr sz="1200" dirty="0" smtClean="0">
                <a:latin typeface="Times New Roman"/>
                <a:cs typeface="Times New Roman"/>
              </a:rPr>
              <a:t>the </a:t>
            </a:r>
            <a:r>
              <a:rPr sz="1200" spc="-5" dirty="0" smtClean="0">
                <a:latin typeface="Times New Roman"/>
                <a:cs typeface="Times New Roman"/>
              </a:rPr>
              <a:t>aforementioned data </a:t>
            </a:r>
            <a:r>
              <a:rPr sz="1200" dirty="0" smtClean="0">
                <a:latin typeface="Times New Roman"/>
                <a:cs typeface="Times New Roman"/>
              </a:rPr>
              <a:t>are used to prove or disprove  the </a:t>
            </a:r>
            <a:r>
              <a:rPr sz="1200" spc="-5" dirty="0" smtClean="0">
                <a:latin typeface="Times New Roman"/>
                <a:cs typeface="Times New Roman"/>
              </a:rPr>
              <a:t>hypothesis. Alternatively, </a:t>
            </a:r>
            <a:r>
              <a:rPr sz="1200" dirty="0" smtClean="0">
                <a:latin typeface="Times New Roman"/>
                <a:cs typeface="Times New Roman"/>
              </a:rPr>
              <a:t>a list of </a:t>
            </a:r>
            <a:r>
              <a:rPr sz="1200" spc="-5" dirty="0" smtClean="0">
                <a:latin typeface="Times New Roman"/>
                <a:cs typeface="Times New Roman"/>
              </a:rPr>
              <a:t>all </a:t>
            </a:r>
            <a:r>
              <a:rPr sz="1200" dirty="0" smtClean="0">
                <a:latin typeface="Times New Roman"/>
                <a:cs typeface="Times New Roman"/>
              </a:rPr>
              <a:t>possible </a:t>
            </a:r>
            <a:r>
              <a:rPr sz="1200" spc="-5" dirty="0" smtClean="0">
                <a:latin typeface="Times New Roman"/>
                <a:cs typeface="Times New Roman"/>
              </a:rPr>
              <a:t>causes is </a:t>
            </a:r>
            <a:r>
              <a:rPr sz="1200" dirty="0" smtClean="0">
                <a:latin typeface="Times New Roman"/>
                <a:cs typeface="Times New Roman"/>
              </a:rPr>
              <a:t>developed </a:t>
            </a:r>
            <a:r>
              <a:rPr sz="1200" spc="-5" dirty="0" smtClean="0">
                <a:latin typeface="Times New Roman"/>
                <a:cs typeface="Times New Roman"/>
              </a:rPr>
              <a:t>and tests are  conducted</a:t>
            </a:r>
            <a:r>
              <a:rPr sz="1200" spc="-55" dirty="0" smtClean="0">
                <a:latin typeface="Times New Roman"/>
                <a:cs typeface="Times New Roman"/>
              </a:rPr>
              <a:t> </a:t>
            </a:r>
            <a:r>
              <a:rPr sz="1200" dirty="0" smtClean="0">
                <a:latin typeface="Times New Roman"/>
                <a:cs typeface="Times New Roman"/>
              </a:rPr>
              <a:t>to</a:t>
            </a:r>
            <a:r>
              <a:rPr sz="1200" spc="-50" dirty="0" smtClean="0">
                <a:latin typeface="Times New Roman"/>
                <a:cs typeface="Times New Roman"/>
              </a:rPr>
              <a:t> </a:t>
            </a:r>
            <a:r>
              <a:rPr sz="1200" spc="-5" dirty="0" smtClean="0">
                <a:latin typeface="Times New Roman"/>
                <a:cs typeface="Times New Roman"/>
              </a:rPr>
              <a:t>eliminate</a:t>
            </a:r>
            <a:r>
              <a:rPr sz="1200" spc="-55" dirty="0" smtClean="0">
                <a:latin typeface="Times New Roman"/>
                <a:cs typeface="Times New Roman"/>
              </a:rPr>
              <a:t> </a:t>
            </a:r>
            <a:r>
              <a:rPr sz="1200" dirty="0" smtClean="0">
                <a:latin typeface="Times New Roman"/>
                <a:cs typeface="Times New Roman"/>
              </a:rPr>
              <a:t>each.</a:t>
            </a:r>
            <a:r>
              <a:rPr sz="1200" spc="-40" dirty="0" smtClean="0">
                <a:latin typeface="Times New Roman"/>
                <a:cs typeface="Times New Roman"/>
              </a:rPr>
              <a:t> </a:t>
            </a:r>
            <a:r>
              <a:rPr sz="1200" spc="-10" dirty="0" smtClean="0">
                <a:latin typeface="Times New Roman"/>
                <a:cs typeface="Times New Roman"/>
              </a:rPr>
              <a:t>If</a:t>
            </a:r>
            <a:r>
              <a:rPr sz="1200" spc="-55" dirty="0" smtClean="0">
                <a:latin typeface="Times New Roman"/>
                <a:cs typeface="Times New Roman"/>
              </a:rPr>
              <a:t> </a:t>
            </a:r>
            <a:r>
              <a:rPr sz="1200" spc="-5" dirty="0" smtClean="0">
                <a:latin typeface="Times New Roman"/>
                <a:cs typeface="Times New Roman"/>
              </a:rPr>
              <a:t>initial</a:t>
            </a:r>
            <a:r>
              <a:rPr sz="1200" spc="-50" dirty="0" smtClean="0">
                <a:latin typeface="Times New Roman"/>
                <a:cs typeface="Times New Roman"/>
              </a:rPr>
              <a:t> </a:t>
            </a:r>
            <a:r>
              <a:rPr sz="1200" spc="-5" dirty="0" smtClean="0">
                <a:latin typeface="Times New Roman"/>
                <a:cs typeface="Times New Roman"/>
              </a:rPr>
              <a:t>tests</a:t>
            </a:r>
            <a:r>
              <a:rPr sz="1200" spc="-50" dirty="0" smtClean="0">
                <a:latin typeface="Times New Roman"/>
                <a:cs typeface="Times New Roman"/>
              </a:rPr>
              <a:t> </a:t>
            </a:r>
            <a:r>
              <a:rPr sz="1200" spc="-5" dirty="0" smtClean="0">
                <a:latin typeface="Times New Roman"/>
                <a:cs typeface="Times New Roman"/>
              </a:rPr>
              <a:t>indicate</a:t>
            </a:r>
            <a:r>
              <a:rPr sz="1200" spc="-50" dirty="0" smtClean="0">
                <a:latin typeface="Times New Roman"/>
                <a:cs typeface="Times New Roman"/>
              </a:rPr>
              <a:t> </a:t>
            </a:r>
            <a:r>
              <a:rPr sz="1200" dirty="0" smtClean="0">
                <a:latin typeface="Times New Roman"/>
                <a:cs typeface="Times New Roman"/>
              </a:rPr>
              <a:t>that</a:t>
            </a:r>
            <a:r>
              <a:rPr sz="1200" spc="-50" dirty="0" smtClean="0">
                <a:latin typeface="Times New Roman"/>
                <a:cs typeface="Times New Roman"/>
              </a:rPr>
              <a:t> </a:t>
            </a:r>
            <a:r>
              <a:rPr sz="1200" dirty="0" smtClean="0">
                <a:latin typeface="Times New Roman"/>
                <a:cs typeface="Times New Roman"/>
              </a:rPr>
              <a:t>a</a:t>
            </a:r>
            <a:r>
              <a:rPr sz="1200" spc="-55" dirty="0" smtClean="0">
                <a:latin typeface="Times New Roman"/>
                <a:cs typeface="Times New Roman"/>
              </a:rPr>
              <a:t> </a:t>
            </a:r>
            <a:r>
              <a:rPr sz="1200" spc="-5" dirty="0" smtClean="0">
                <a:latin typeface="Times New Roman"/>
                <a:cs typeface="Times New Roman"/>
              </a:rPr>
              <a:t>particular</a:t>
            </a:r>
            <a:r>
              <a:rPr sz="1200" spc="-45" dirty="0" smtClean="0">
                <a:latin typeface="Times New Roman"/>
                <a:cs typeface="Times New Roman"/>
              </a:rPr>
              <a:t> </a:t>
            </a:r>
            <a:r>
              <a:rPr sz="1200" spc="-5" dirty="0" smtClean="0">
                <a:latin typeface="Times New Roman"/>
                <a:cs typeface="Times New Roman"/>
              </a:rPr>
              <a:t>cause</a:t>
            </a:r>
            <a:r>
              <a:rPr sz="1200" spc="-55" dirty="0" smtClean="0">
                <a:latin typeface="Times New Roman"/>
                <a:cs typeface="Times New Roman"/>
              </a:rPr>
              <a:t> </a:t>
            </a:r>
            <a:r>
              <a:rPr sz="1200" dirty="0" smtClean="0">
                <a:latin typeface="Times New Roman"/>
                <a:cs typeface="Times New Roman"/>
              </a:rPr>
              <a:t>hypothesis</a:t>
            </a:r>
            <a:r>
              <a:rPr sz="1200" spc="-50" dirty="0" smtClean="0">
                <a:latin typeface="Times New Roman"/>
                <a:cs typeface="Times New Roman"/>
              </a:rPr>
              <a:t> </a:t>
            </a:r>
            <a:r>
              <a:rPr sz="1200" spc="-5" dirty="0" smtClean="0">
                <a:latin typeface="Times New Roman"/>
                <a:cs typeface="Times New Roman"/>
              </a:rPr>
              <a:t>shows  </a:t>
            </a:r>
            <a:r>
              <a:rPr sz="1200" dirty="0" smtClean="0">
                <a:latin typeface="Times New Roman"/>
                <a:cs typeface="Times New Roman"/>
              </a:rPr>
              <a:t>promise, </a:t>
            </a:r>
            <a:r>
              <a:rPr sz="1200" spc="-5" dirty="0" smtClean="0">
                <a:latin typeface="Times New Roman"/>
                <a:cs typeface="Times New Roman"/>
              </a:rPr>
              <a:t>data are refined </a:t>
            </a:r>
            <a:r>
              <a:rPr sz="1200" dirty="0" smtClean="0">
                <a:latin typeface="Times New Roman"/>
                <a:cs typeface="Times New Roman"/>
              </a:rPr>
              <a:t>in an </a:t>
            </a:r>
            <a:r>
              <a:rPr sz="1200" spc="-5" dirty="0" smtClean="0">
                <a:latin typeface="Times New Roman"/>
                <a:cs typeface="Times New Roman"/>
              </a:rPr>
              <a:t>attempt </a:t>
            </a:r>
            <a:r>
              <a:rPr sz="1200" dirty="0" smtClean="0">
                <a:latin typeface="Times New Roman"/>
                <a:cs typeface="Times New Roman"/>
              </a:rPr>
              <a:t>to isolate the</a:t>
            </a:r>
            <a:r>
              <a:rPr sz="1200" spc="10" dirty="0" smtClean="0">
                <a:latin typeface="Times New Roman"/>
                <a:cs typeface="Times New Roman"/>
              </a:rPr>
              <a:t> </a:t>
            </a:r>
            <a:r>
              <a:rPr sz="1200" spc="-5" dirty="0" smtClean="0">
                <a:latin typeface="Times New Roman"/>
                <a:cs typeface="Times New Roman"/>
              </a:rPr>
              <a:t>bug.</a:t>
            </a:r>
            <a:endParaRPr sz="1200" dirty="0" smtClean="0">
              <a:latin typeface="Times New Roman"/>
              <a:cs typeface="Times New Roman"/>
            </a:endParaRPr>
          </a:p>
          <a:p>
            <a:pPr marL="12700" algn="just">
              <a:lnSpc>
                <a:spcPct val="100000"/>
              </a:lnSpc>
              <a:spcBef>
                <a:spcPts val="165"/>
              </a:spcBef>
            </a:pPr>
            <a:r>
              <a:rPr sz="1200" b="1" spc="-5" dirty="0" smtClean="0">
                <a:latin typeface="Times New Roman"/>
                <a:cs typeface="Times New Roman"/>
              </a:rPr>
              <a:t>Automated Debugging.</a:t>
            </a:r>
            <a:endParaRPr sz="1200" dirty="0" smtClean="0">
              <a:latin typeface="Times New Roman"/>
              <a:cs typeface="Times New Roman"/>
            </a:endParaRPr>
          </a:p>
          <a:p>
            <a:pPr marL="469265" marR="10795" indent="-228600" algn="just">
              <a:lnSpc>
                <a:spcPts val="1580"/>
              </a:lnSpc>
              <a:spcBef>
                <a:spcPts val="70"/>
              </a:spcBef>
              <a:buSzPct val="70833"/>
              <a:buFont typeface="Symbol"/>
              <a:buChar char=""/>
              <a:tabLst>
                <a:tab pos="469900" algn="l"/>
              </a:tabLst>
            </a:pPr>
            <a:r>
              <a:rPr sz="1200" spc="-5" dirty="0" smtClean="0">
                <a:latin typeface="Times New Roman"/>
                <a:cs typeface="Times New Roman"/>
              </a:rPr>
              <a:t>Each </a:t>
            </a:r>
            <a:r>
              <a:rPr sz="1200" dirty="0" smtClean="0">
                <a:latin typeface="Times New Roman"/>
                <a:cs typeface="Times New Roman"/>
              </a:rPr>
              <a:t>of these debugging </a:t>
            </a:r>
            <a:r>
              <a:rPr sz="1200" spc="-5" dirty="0" smtClean="0">
                <a:latin typeface="Times New Roman"/>
                <a:cs typeface="Times New Roman"/>
              </a:rPr>
              <a:t>approaches can </a:t>
            </a:r>
            <a:r>
              <a:rPr sz="1200" dirty="0" smtClean="0">
                <a:latin typeface="Times New Roman"/>
                <a:cs typeface="Times New Roman"/>
              </a:rPr>
              <a:t>be </a:t>
            </a:r>
            <a:r>
              <a:rPr sz="1200" spc="-5" dirty="0" smtClean="0">
                <a:latin typeface="Times New Roman"/>
                <a:cs typeface="Times New Roman"/>
              </a:rPr>
              <a:t>supplemented </a:t>
            </a:r>
            <a:r>
              <a:rPr sz="1200" dirty="0" smtClean="0">
                <a:latin typeface="Times New Roman"/>
                <a:cs typeface="Times New Roman"/>
              </a:rPr>
              <a:t>with </a:t>
            </a:r>
            <a:r>
              <a:rPr sz="1200" spc="-5" dirty="0" smtClean="0">
                <a:latin typeface="Times New Roman"/>
                <a:cs typeface="Times New Roman"/>
              </a:rPr>
              <a:t>debugging </a:t>
            </a:r>
            <a:r>
              <a:rPr sz="1200" dirty="0" smtClean="0">
                <a:latin typeface="Times New Roman"/>
                <a:cs typeface="Times New Roman"/>
              </a:rPr>
              <a:t>tools that </a:t>
            </a:r>
            <a:r>
              <a:rPr sz="1200" spc="-5" dirty="0" smtClean="0">
                <a:latin typeface="Times New Roman"/>
                <a:cs typeface="Times New Roman"/>
              </a:rPr>
              <a:t>can  </a:t>
            </a:r>
            <a:r>
              <a:rPr sz="1200" dirty="0" smtClean="0">
                <a:latin typeface="Times New Roman"/>
                <a:cs typeface="Times New Roman"/>
              </a:rPr>
              <a:t>provide </a:t>
            </a:r>
            <a:r>
              <a:rPr sz="1200" spc="-5" dirty="0" smtClean="0">
                <a:latin typeface="Times New Roman"/>
                <a:cs typeface="Times New Roman"/>
              </a:rPr>
              <a:t>you </a:t>
            </a:r>
            <a:r>
              <a:rPr sz="1200" dirty="0" smtClean="0">
                <a:latin typeface="Times New Roman"/>
                <a:cs typeface="Times New Roman"/>
              </a:rPr>
              <a:t>with </a:t>
            </a:r>
            <a:r>
              <a:rPr sz="1200" spc="-5" dirty="0" err="1" smtClean="0">
                <a:latin typeface="Times New Roman"/>
                <a:cs typeface="Times New Roman"/>
              </a:rPr>
              <a:t>semiautomated</a:t>
            </a:r>
            <a:r>
              <a:rPr sz="1200" spc="-5" dirty="0" smtClean="0">
                <a:latin typeface="Times New Roman"/>
                <a:cs typeface="Times New Roman"/>
              </a:rPr>
              <a:t> support as debugging strategies </a:t>
            </a:r>
            <a:r>
              <a:rPr sz="1200" dirty="0" smtClean="0">
                <a:latin typeface="Times New Roman"/>
                <a:cs typeface="Times New Roman"/>
              </a:rPr>
              <a:t>are</a:t>
            </a:r>
            <a:r>
              <a:rPr sz="1200" spc="30" dirty="0" smtClean="0">
                <a:latin typeface="Times New Roman"/>
                <a:cs typeface="Times New Roman"/>
              </a:rPr>
              <a:t> </a:t>
            </a:r>
            <a:r>
              <a:rPr sz="1200" dirty="0" smtClean="0">
                <a:latin typeface="Times New Roman"/>
                <a:cs typeface="Times New Roman"/>
              </a:rPr>
              <a:t>attempted.</a:t>
            </a:r>
          </a:p>
          <a:p>
            <a:pPr marL="469265" marR="5080" indent="-228600" algn="just">
              <a:lnSpc>
                <a:spcPts val="1580"/>
              </a:lnSpc>
              <a:spcBef>
                <a:spcPts val="10"/>
              </a:spcBef>
              <a:buSzPct val="70833"/>
              <a:buFont typeface="Symbol"/>
              <a:buChar char=""/>
              <a:tabLst>
                <a:tab pos="469900" algn="l"/>
              </a:tabLst>
            </a:pPr>
            <a:r>
              <a:rPr sz="1200" spc="-5" dirty="0" smtClean="0">
                <a:latin typeface="Times New Roman"/>
                <a:cs typeface="Times New Roman"/>
              </a:rPr>
              <a:t>Integrated development environments (IDEs) </a:t>
            </a:r>
            <a:r>
              <a:rPr sz="1200" dirty="0" smtClean="0">
                <a:latin typeface="Times New Roman"/>
                <a:cs typeface="Times New Roman"/>
              </a:rPr>
              <a:t>provide a </a:t>
            </a:r>
            <a:r>
              <a:rPr sz="1200" spc="-5" dirty="0" smtClean="0">
                <a:latin typeface="Times New Roman"/>
                <a:cs typeface="Times New Roman"/>
              </a:rPr>
              <a:t>way </a:t>
            </a:r>
            <a:r>
              <a:rPr sz="1200" dirty="0" smtClean="0">
                <a:latin typeface="Times New Roman"/>
                <a:cs typeface="Times New Roman"/>
              </a:rPr>
              <a:t>to </a:t>
            </a:r>
            <a:r>
              <a:rPr sz="1200" spc="-5" dirty="0" smtClean="0">
                <a:latin typeface="Times New Roman"/>
                <a:cs typeface="Times New Roman"/>
              </a:rPr>
              <a:t>capture </a:t>
            </a:r>
            <a:r>
              <a:rPr sz="1200" dirty="0" smtClean="0">
                <a:latin typeface="Times New Roman"/>
                <a:cs typeface="Times New Roman"/>
              </a:rPr>
              <a:t>some of the  </a:t>
            </a:r>
            <a:r>
              <a:rPr sz="1200" spc="-5" dirty="0" smtClean="0">
                <a:latin typeface="Times New Roman"/>
                <a:cs typeface="Times New Roman"/>
              </a:rPr>
              <a:t>language-specific</a:t>
            </a:r>
            <a:r>
              <a:rPr sz="1200" spc="45" dirty="0" smtClean="0">
                <a:latin typeface="Times New Roman"/>
                <a:cs typeface="Times New Roman"/>
              </a:rPr>
              <a:t> </a:t>
            </a:r>
            <a:r>
              <a:rPr sz="1200" spc="-5" dirty="0" smtClean="0">
                <a:latin typeface="Times New Roman"/>
                <a:cs typeface="Times New Roman"/>
              </a:rPr>
              <a:t>predetermined</a:t>
            </a:r>
            <a:r>
              <a:rPr sz="1200" spc="50" dirty="0" smtClean="0">
                <a:latin typeface="Times New Roman"/>
                <a:cs typeface="Times New Roman"/>
              </a:rPr>
              <a:t> </a:t>
            </a:r>
            <a:r>
              <a:rPr sz="1200" spc="-5" dirty="0" smtClean="0">
                <a:latin typeface="Times New Roman"/>
                <a:cs typeface="Times New Roman"/>
              </a:rPr>
              <a:t>errors</a:t>
            </a:r>
            <a:r>
              <a:rPr sz="1200" spc="55" dirty="0" smtClean="0">
                <a:latin typeface="Times New Roman"/>
                <a:cs typeface="Times New Roman"/>
              </a:rPr>
              <a:t> </a:t>
            </a:r>
            <a:r>
              <a:rPr sz="1200" spc="-5" dirty="0" smtClean="0">
                <a:latin typeface="Times New Roman"/>
                <a:cs typeface="Times New Roman"/>
              </a:rPr>
              <a:t>(e.g.,</a:t>
            </a:r>
            <a:r>
              <a:rPr sz="1200" spc="60" dirty="0" smtClean="0">
                <a:latin typeface="Times New Roman"/>
                <a:cs typeface="Times New Roman"/>
              </a:rPr>
              <a:t> </a:t>
            </a:r>
            <a:r>
              <a:rPr sz="1200" spc="-5" dirty="0" smtClean="0">
                <a:latin typeface="Times New Roman"/>
                <a:cs typeface="Times New Roman"/>
              </a:rPr>
              <a:t>missing</a:t>
            </a:r>
            <a:r>
              <a:rPr sz="1200" spc="40" dirty="0" smtClean="0">
                <a:latin typeface="Times New Roman"/>
                <a:cs typeface="Times New Roman"/>
              </a:rPr>
              <a:t> </a:t>
            </a:r>
            <a:r>
              <a:rPr sz="1200" dirty="0" smtClean="0">
                <a:latin typeface="Times New Roman"/>
                <a:cs typeface="Times New Roman"/>
              </a:rPr>
              <a:t>end-of-statement</a:t>
            </a:r>
            <a:r>
              <a:rPr sz="1200" spc="50" dirty="0" smtClean="0">
                <a:latin typeface="Times New Roman"/>
                <a:cs typeface="Times New Roman"/>
              </a:rPr>
              <a:t> </a:t>
            </a:r>
            <a:r>
              <a:rPr sz="1200" spc="-5" dirty="0" smtClean="0">
                <a:latin typeface="Times New Roman"/>
                <a:cs typeface="Times New Roman"/>
              </a:rPr>
              <a:t>characters,</a:t>
            </a:r>
            <a:endParaRPr sz="1200" dirty="0" smtClean="0">
              <a:latin typeface="Times New Roman"/>
              <a:cs typeface="Times New Roman"/>
            </a:endParaRPr>
          </a:p>
          <a:p>
            <a:pPr marL="469265" algn="just">
              <a:lnSpc>
                <a:spcPct val="100000"/>
              </a:lnSpc>
              <a:spcBef>
                <a:spcPts val="80"/>
              </a:spcBef>
            </a:pPr>
            <a:r>
              <a:rPr sz="1200" spc="-5" dirty="0" smtClean="0">
                <a:latin typeface="Times New Roman"/>
                <a:cs typeface="Times New Roman"/>
              </a:rPr>
              <a:t>undefined variables, and so </a:t>
            </a:r>
            <a:r>
              <a:rPr sz="1200" dirty="0" smtClean="0">
                <a:latin typeface="Times New Roman"/>
                <a:cs typeface="Times New Roman"/>
              </a:rPr>
              <a:t>on) </a:t>
            </a:r>
            <a:r>
              <a:rPr sz="1200" spc="-5" dirty="0" smtClean="0">
                <a:latin typeface="Times New Roman"/>
                <a:cs typeface="Times New Roman"/>
              </a:rPr>
              <a:t>without requiring</a:t>
            </a:r>
            <a:r>
              <a:rPr sz="1200" spc="45" dirty="0" smtClean="0">
                <a:latin typeface="Times New Roman"/>
                <a:cs typeface="Times New Roman"/>
              </a:rPr>
              <a:t> </a:t>
            </a:r>
            <a:r>
              <a:rPr sz="1200" spc="-5" dirty="0" smtClean="0">
                <a:latin typeface="Times New Roman"/>
                <a:cs typeface="Times New Roman"/>
              </a:rPr>
              <a:t>compilation.”</a:t>
            </a:r>
            <a:endParaRPr sz="1200" dirty="0" smtClean="0">
              <a:latin typeface="Times New Roman"/>
              <a:cs typeface="Times New Roman"/>
            </a:endParaRPr>
          </a:p>
          <a:p>
            <a:pPr marL="469265" marR="10160" indent="-228600" algn="just">
              <a:lnSpc>
                <a:spcPct val="110000"/>
              </a:lnSpc>
              <a:buSzPct val="70833"/>
              <a:buFont typeface="Symbol"/>
              <a:buChar char=""/>
              <a:tabLst>
                <a:tab pos="508000" algn="l"/>
              </a:tabLst>
            </a:pPr>
            <a:r>
              <a:rPr dirty="0" smtClean="0"/>
              <a:t>	</a:t>
            </a:r>
            <a:r>
              <a:rPr sz="1200" dirty="0" smtClean="0">
                <a:latin typeface="Times New Roman"/>
                <a:cs typeface="Times New Roman"/>
              </a:rPr>
              <a:t>A </a:t>
            </a:r>
            <a:r>
              <a:rPr sz="1200" spc="-5" dirty="0" smtClean="0">
                <a:latin typeface="Times New Roman"/>
                <a:cs typeface="Times New Roman"/>
              </a:rPr>
              <a:t>wide </a:t>
            </a:r>
            <a:r>
              <a:rPr sz="1200" dirty="0" smtClean="0">
                <a:latin typeface="Times New Roman"/>
                <a:cs typeface="Times New Roman"/>
              </a:rPr>
              <a:t>variety </a:t>
            </a:r>
            <a:r>
              <a:rPr sz="1200" spc="5" dirty="0" smtClean="0">
                <a:latin typeface="Times New Roman"/>
                <a:cs typeface="Times New Roman"/>
              </a:rPr>
              <a:t>of </a:t>
            </a:r>
            <a:r>
              <a:rPr sz="1200" dirty="0" smtClean="0">
                <a:latin typeface="Times New Roman"/>
                <a:cs typeface="Times New Roman"/>
              </a:rPr>
              <a:t>debugging </a:t>
            </a:r>
            <a:r>
              <a:rPr sz="1200" spc="-5" dirty="0" smtClean="0">
                <a:latin typeface="Times New Roman"/>
                <a:cs typeface="Times New Roman"/>
              </a:rPr>
              <a:t>compilers, </a:t>
            </a:r>
            <a:r>
              <a:rPr sz="1200" dirty="0" smtClean="0">
                <a:latin typeface="Times New Roman"/>
                <a:cs typeface="Times New Roman"/>
              </a:rPr>
              <a:t>dynamic </a:t>
            </a:r>
            <a:r>
              <a:rPr sz="1200" spc="-5" dirty="0" smtClean="0">
                <a:latin typeface="Times New Roman"/>
                <a:cs typeface="Times New Roman"/>
              </a:rPr>
              <a:t>debugging aids (“tracers”), automatic  test-case generators, and cross-reference </a:t>
            </a:r>
            <a:r>
              <a:rPr sz="1200" dirty="0" smtClean="0">
                <a:latin typeface="Times New Roman"/>
                <a:cs typeface="Times New Roman"/>
              </a:rPr>
              <a:t>mapping tools </a:t>
            </a:r>
            <a:r>
              <a:rPr sz="1200" spc="-5" dirty="0" smtClean="0">
                <a:latin typeface="Times New Roman"/>
                <a:cs typeface="Times New Roman"/>
              </a:rPr>
              <a:t>are available. </a:t>
            </a:r>
            <a:r>
              <a:rPr sz="1200" dirty="0" smtClean="0">
                <a:latin typeface="Times New Roman"/>
                <a:cs typeface="Times New Roman"/>
              </a:rPr>
              <a:t>However, tools </a:t>
            </a:r>
            <a:r>
              <a:rPr sz="1200" spc="-5" dirty="0" smtClean="0">
                <a:latin typeface="Times New Roman"/>
                <a:cs typeface="Times New Roman"/>
              </a:rPr>
              <a:t>are  </a:t>
            </a:r>
            <a:r>
              <a:rPr sz="1200" dirty="0" smtClean="0">
                <a:latin typeface="Times New Roman"/>
                <a:cs typeface="Times New Roman"/>
              </a:rPr>
              <a:t>not a substitute for careful </a:t>
            </a:r>
            <a:r>
              <a:rPr sz="1200" spc="-5" dirty="0" smtClean="0">
                <a:latin typeface="Times New Roman"/>
                <a:cs typeface="Times New Roman"/>
              </a:rPr>
              <a:t>evaluation </a:t>
            </a:r>
            <a:r>
              <a:rPr sz="1200" dirty="0" smtClean="0">
                <a:latin typeface="Times New Roman"/>
                <a:cs typeface="Times New Roman"/>
              </a:rPr>
              <a:t>based on a </a:t>
            </a:r>
            <a:r>
              <a:rPr sz="1200" spc="-5" dirty="0" smtClean="0">
                <a:latin typeface="Times New Roman"/>
                <a:cs typeface="Times New Roman"/>
              </a:rPr>
              <a:t>complete design</a:t>
            </a:r>
            <a:r>
              <a:rPr sz="1200" spc="60" dirty="0" smtClean="0">
                <a:latin typeface="Times New Roman"/>
                <a:cs typeface="Times New Roman"/>
              </a:rPr>
              <a:t> </a:t>
            </a:r>
            <a:r>
              <a:rPr sz="1200" dirty="0" smtClean="0">
                <a:latin typeface="Times New Roman"/>
                <a:cs typeface="Times New Roman"/>
              </a:rPr>
              <a:t>model and </a:t>
            </a:r>
            <a:r>
              <a:rPr sz="1200" spc="-5" dirty="0" smtClean="0">
                <a:latin typeface="Times New Roman"/>
                <a:cs typeface="Times New Roman"/>
              </a:rPr>
              <a:t>clear </a:t>
            </a:r>
            <a:r>
              <a:rPr sz="1200" dirty="0" smtClean="0">
                <a:latin typeface="Times New Roman"/>
                <a:cs typeface="Times New Roman"/>
              </a:rPr>
              <a:t>source</a:t>
            </a:r>
          </a:p>
          <a:p>
            <a:pPr marL="469265">
              <a:lnSpc>
                <a:spcPct val="100000"/>
              </a:lnSpc>
              <a:spcBef>
                <a:spcPts val="160"/>
              </a:spcBef>
            </a:pPr>
            <a:r>
              <a:rPr sz="1200" spc="-5" dirty="0" smtClean="0">
                <a:latin typeface="Times New Roman"/>
                <a:cs typeface="Times New Roman"/>
              </a:rPr>
              <a:t>code</a:t>
            </a:r>
            <a:r>
              <a:rPr sz="850" spc="-5" dirty="0" smtClean="0">
                <a:latin typeface="Arial"/>
                <a:cs typeface="Arial"/>
              </a:rPr>
              <a:t>.</a:t>
            </a:r>
            <a:endParaRPr sz="850" dirty="0" smtClean="0">
              <a:latin typeface="Arial"/>
              <a:cs typeface="Arial"/>
            </a:endParaRPr>
          </a:p>
          <a:p>
            <a:pPr>
              <a:lnSpc>
                <a:spcPct val="100000"/>
              </a:lnSpc>
              <a:spcBef>
                <a:spcPts val="5"/>
              </a:spcBef>
            </a:pPr>
            <a:endParaRPr sz="1100" dirty="0">
              <a:latin typeface="Arial"/>
              <a:cs typeface="Arial"/>
            </a:endParaRPr>
          </a:p>
          <a:p>
            <a:pPr marL="12700" algn="just">
              <a:lnSpc>
                <a:spcPct val="100000"/>
              </a:lnSpc>
            </a:pPr>
            <a:r>
              <a:rPr sz="1200" b="1" spc="-5" dirty="0">
                <a:latin typeface="Times New Roman"/>
                <a:cs typeface="Times New Roman"/>
              </a:rPr>
              <a:t>SOFTWARE TESTING</a:t>
            </a:r>
            <a:r>
              <a:rPr sz="1200" b="1" dirty="0">
                <a:latin typeface="Times New Roman"/>
                <a:cs typeface="Times New Roman"/>
              </a:rPr>
              <a:t> </a:t>
            </a:r>
            <a:r>
              <a:rPr sz="1200" b="1" spc="-5" dirty="0">
                <a:latin typeface="Times New Roman"/>
                <a:cs typeface="Times New Roman"/>
              </a:rPr>
              <a:t>FUNDAMENTALS</a:t>
            </a:r>
            <a:endParaRPr sz="1200" dirty="0">
              <a:latin typeface="Times New Roman"/>
              <a:cs typeface="Times New Roman"/>
            </a:endParaRPr>
          </a:p>
          <a:p>
            <a:pPr marL="469265" marR="8255" indent="-228600" algn="just">
              <a:lnSpc>
                <a:spcPct val="110800"/>
              </a:lnSpc>
              <a:spcBef>
                <a:spcPts val="770"/>
              </a:spcBef>
              <a:buFont typeface="Symbol"/>
              <a:buChar char=""/>
              <a:tabLst>
                <a:tab pos="469900" algn="l"/>
              </a:tabLst>
            </a:pPr>
            <a:r>
              <a:rPr sz="1200" dirty="0">
                <a:latin typeface="Times New Roman"/>
                <a:cs typeface="Times New Roman"/>
              </a:rPr>
              <a:t>The </a:t>
            </a:r>
            <a:r>
              <a:rPr sz="1200" spc="-5" dirty="0">
                <a:latin typeface="Times New Roman"/>
                <a:cs typeface="Times New Roman"/>
              </a:rPr>
              <a:t>goal </a:t>
            </a:r>
            <a:r>
              <a:rPr sz="1200" dirty="0">
                <a:latin typeface="Times New Roman"/>
                <a:cs typeface="Times New Roman"/>
              </a:rPr>
              <a:t>of testing </a:t>
            </a:r>
            <a:r>
              <a:rPr sz="1200" spc="-5" dirty="0">
                <a:latin typeface="Times New Roman"/>
                <a:cs typeface="Times New Roman"/>
              </a:rPr>
              <a:t>is </a:t>
            </a:r>
            <a:r>
              <a:rPr sz="1200" dirty="0">
                <a:latin typeface="Times New Roman"/>
                <a:cs typeface="Times New Roman"/>
              </a:rPr>
              <a:t>to find </a:t>
            </a:r>
            <a:r>
              <a:rPr sz="1200" spc="-5" dirty="0">
                <a:latin typeface="Times New Roman"/>
                <a:cs typeface="Times New Roman"/>
              </a:rPr>
              <a:t>errors, and </a:t>
            </a:r>
            <a:r>
              <a:rPr sz="1200" dirty="0">
                <a:latin typeface="Times New Roman"/>
                <a:cs typeface="Times New Roman"/>
              </a:rPr>
              <a:t>a </a:t>
            </a:r>
            <a:r>
              <a:rPr sz="1200" spc="-5" dirty="0">
                <a:latin typeface="Times New Roman"/>
                <a:cs typeface="Times New Roman"/>
              </a:rPr>
              <a:t>good </a:t>
            </a:r>
            <a:r>
              <a:rPr sz="1200" dirty="0">
                <a:latin typeface="Times New Roman"/>
                <a:cs typeface="Times New Roman"/>
              </a:rPr>
              <a:t>test </a:t>
            </a:r>
            <a:r>
              <a:rPr sz="1200" spc="-5" dirty="0">
                <a:latin typeface="Times New Roman"/>
                <a:cs typeface="Times New Roman"/>
              </a:rPr>
              <a:t>is </a:t>
            </a:r>
            <a:r>
              <a:rPr sz="1200" dirty="0">
                <a:latin typeface="Times New Roman"/>
                <a:cs typeface="Times New Roman"/>
              </a:rPr>
              <a:t>one that </a:t>
            </a:r>
            <a:r>
              <a:rPr sz="1200" spc="-5" dirty="0">
                <a:latin typeface="Times New Roman"/>
                <a:cs typeface="Times New Roman"/>
              </a:rPr>
              <a:t>has </a:t>
            </a:r>
            <a:r>
              <a:rPr sz="1200" dirty="0">
                <a:latin typeface="Times New Roman"/>
                <a:cs typeface="Times New Roman"/>
              </a:rPr>
              <a:t>a </a:t>
            </a:r>
            <a:r>
              <a:rPr sz="1200" spc="-5" dirty="0">
                <a:latin typeface="Times New Roman"/>
                <a:cs typeface="Times New Roman"/>
              </a:rPr>
              <a:t>high </a:t>
            </a:r>
            <a:r>
              <a:rPr sz="1200" dirty="0">
                <a:latin typeface="Times New Roman"/>
                <a:cs typeface="Times New Roman"/>
              </a:rPr>
              <a:t>probability </a:t>
            </a:r>
            <a:r>
              <a:rPr sz="1200" spc="5" dirty="0">
                <a:latin typeface="Times New Roman"/>
                <a:cs typeface="Times New Roman"/>
              </a:rPr>
              <a:t>of  </a:t>
            </a:r>
            <a:r>
              <a:rPr sz="1200" dirty="0">
                <a:latin typeface="Times New Roman"/>
                <a:cs typeface="Times New Roman"/>
              </a:rPr>
              <a:t>finding </a:t>
            </a:r>
            <a:r>
              <a:rPr sz="1200" spc="-5" dirty="0">
                <a:latin typeface="Times New Roman"/>
                <a:cs typeface="Times New Roman"/>
              </a:rPr>
              <a:t>an</a:t>
            </a:r>
            <a:r>
              <a:rPr sz="1200" spc="-10" dirty="0">
                <a:latin typeface="Times New Roman"/>
                <a:cs typeface="Times New Roman"/>
              </a:rPr>
              <a:t> </a:t>
            </a:r>
            <a:r>
              <a:rPr sz="1200" spc="-5" dirty="0">
                <a:latin typeface="Times New Roman"/>
                <a:cs typeface="Times New Roman"/>
              </a:rPr>
              <a:t>error.</a:t>
            </a:r>
            <a:endParaRPr sz="1200" dirty="0">
              <a:latin typeface="Times New Roman"/>
              <a:cs typeface="Times New Roman"/>
            </a:endParaRPr>
          </a:p>
          <a:p>
            <a:pPr marL="12700" marR="8890" algn="just">
              <a:lnSpc>
                <a:spcPct val="102499"/>
              </a:lnSpc>
              <a:spcBef>
                <a:spcPts val="1105"/>
              </a:spcBef>
            </a:pPr>
            <a:r>
              <a:rPr sz="1200" dirty="0">
                <a:latin typeface="Times New Roman"/>
                <a:cs typeface="Times New Roman"/>
              </a:rPr>
              <a:t>The </a:t>
            </a:r>
            <a:r>
              <a:rPr sz="1200" spc="-5" dirty="0">
                <a:latin typeface="Times New Roman"/>
                <a:cs typeface="Times New Roman"/>
              </a:rPr>
              <a:t>tests themselves </a:t>
            </a:r>
            <a:r>
              <a:rPr sz="1200" dirty="0">
                <a:latin typeface="Times New Roman"/>
                <a:cs typeface="Times New Roman"/>
              </a:rPr>
              <a:t>must exhibit 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characteristics </a:t>
            </a:r>
            <a:r>
              <a:rPr sz="1200" dirty="0">
                <a:latin typeface="Times New Roman"/>
                <a:cs typeface="Times New Roman"/>
              </a:rPr>
              <a:t>that </a:t>
            </a:r>
            <a:r>
              <a:rPr sz="1200" spc="-5" dirty="0">
                <a:latin typeface="Times New Roman"/>
                <a:cs typeface="Times New Roman"/>
              </a:rPr>
              <a:t>achieve </a:t>
            </a:r>
            <a:r>
              <a:rPr sz="1200" dirty="0">
                <a:latin typeface="Times New Roman"/>
                <a:cs typeface="Times New Roman"/>
              </a:rPr>
              <a:t>the </a:t>
            </a:r>
            <a:r>
              <a:rPr sz="1200" spc="-5" dirty="0">
                <a:latin typeface="Times New Roman"/>
                <a:cs typeface="Times New Roman"/>
              </a:rPr>
              <a:t>goal </a:t>
            </a:r>
            <a:r>
              <a:rPr sz="1200" dirty="0">
                <a:latin typeface="Times New Roman"/>
                <a:cs typeface="Times New Roman"/>
              </a:rPr>
              <a:t>of finding the most  </a:t>
            </a:r>
            <a:r>
              <a:rPr sz="1200" spc="-5" dirty="0">
                <a:latin typeface="Times New Roman"/>
                <a:cs typeface="Times New Roman"/>
              </a:rPr>
              <a:t>errors with </a:t>
            </a:r>
            <a:r>
              <a:rPr sz="1200" dirty="0">
                <a:latin typeface="Times New Roman"/>
                <a:cs typeface="Times New Roman"/>
              </a:rPr>
              <a:t>a minimum of </a:t>
            </a:r>
            <a:r>
              <a:rPr sz="1200" spc="-5" dirty="0">
                <a:latin typeface="Times New Roman"/>
                <a:cs typeface="Times New Roman"/>
              </a:rPr>
              <a:t>effort.</a:t>
            </a:r>
            <a:endParaRPr sz="1200" dirty="0">
              <a:latin typeface="Times New Roman"/>
              <a:cs typeface="Times New Roman"/>
            </a:endParaRPr>
          </a:p>
          <a:p>
            <a:pPr marL="469265" indent="-228600">
              <a:lnSpc>
                <a:spcPct val="100000"/>
              </a:lnSpc>
              <a:spcBef>
                <a:spcPts val="885"/>
              </a:spcBef>
              <a:buFont typeface="Wingdings"/>
              <a:buChar char=""/>
              <a:tabLst>
                <a:tab pos="469900" algn="l"/>
              </a:tabLst>
            </a:pPr>
            <a:r>
              <a:rPr sz="1200" b="1" spc="-5" dirty="0">
                <a:latin typeface="Times New Roman"/>
                <a:cs typeface="Times New Roman"/>
              </a:rPr>
              <a:t>Testability</a:t>
            </a:r>
            <a:endParaRPr sz="1200" dirty="0">
              <a:latin typeface="Times New Roman"/>
              <a:cs typeface="Times New Roman"/>
            </a:endParaRPr>
          </a:p>
          <a:p>
            <a:pPr marL="469265" indent="-228600">
              <a:lnSpc>
                <a:spcPct val="100000"/>
              </a:lnSpc>
              <a:spcBef>
                <a:spcPts val="145"/>
              </a:spcBef>
              <a:buFont typeface="Wingdings"/>
              <a:buChar char=""/>
              <a:tabLst>
                <a:tab pos="469900" algn="l"/>
              </a:tabLst>
            </a:pPr>
            <a:r>
              <a:rPr sz="1200" b="1" spc="-5" dirty="0">
                <a:latin typeface="Times New Roman"/>
                <a:cs typeface="Times New Roman"/>
              </a:rPr>
              <a:t>Operability</a:t>
            </a:r>
            <a:endParaRPr sz="1200" dirty="0">
              <a:latin typeface="Times New Roman"/>
              <a:cs typeface="Times New Roman"/>
            </a:endParaRPr>
          </a:p>
          <a:p>
            <a:pPr marL="469265" indent="-228600">
              <a:lnSpc>
                <a:spcPct val="100000"/>
              </a:lnSpc>
              <a:spcBef>
                <a:spcPts val="135"/>
              </a:spcBef>
              <a:buFont typeface="Wingdings"/>
              <a:buChar char=""/>
              <a:tabLst>
                <a:tab pos="469900" algn="l"/>
              </a:tabLst>
            </a:pPr>
            <a:r>
              <a:rPr sz="1200" b="1" spc="-5" dirty="0">
                <a:latin typeface="Times New Roman"/>
                <a:cs typeface="Times New Roman"/>
              </a:rPr>
              <a:t>Observability</a:t>
            </a:r>
            <a:r>
              <a:rPr sz="1200" spc="-5" dirty="0">
                <a:latin typeface="Times New Roman"/>
                <a:cs typeface="Times New Roman"/>
              </a:rPr>
              <a:t>.</a:t>
            </a:r>
            <a:endParaRPr sz="1200" dirty="0">
              <a:latin typeface="Times New Roman"/>
              <a:cs typeface="Times New Roman"/>
            </a:endParaRPr>
          </a:p>
          <a:p>
            <a:pPr marL="469265" indent="-228600">
              <a:lnSpc>
                <a:spcPct val="100000"/>
              </a:lnSpc>
              <a:spcBef>
                <a:spcPts val="145"/>
              </a:spcBef>
              <a:buFont typeface="Wingdings"/>
              <a:buChar char=""/>
              <a:tabLst>
                <a:tab pos="469900" algn="l"/>
              </a:tabLst>
            </a:pPr>
            <a:r>
              <a:rPr sz="1200" b="1" spc="-5" dirty="0">
                <a:latin typeface="Times New Roman"/>
                <a:cs typeface="Times New Roman"/>
              </a:rPr>
              <a:t>Controllability</a:t>
            </a:r>
            <a:r>
              <a:rPr sz="1200" spc="-5" dirty="0">
                <a:latin typeface="Times New Roman"/>
                <a:cs typeface="Times New Roman"/>
              </a:rPr>
              <a:t>.</a:t>
            </a:r>
            <a:endParaRPr sz="1200" dirty="0">
              <a:latin typeface="Times New Roman"/>
              <a:cs typeface="Times New Roman"/>
            </a:endParaRPr>
          </a:p>
          <a:p>
            <a:pPr marL="469265" indent="-228600">
              <a:lnSpc>
                <a:spcPct val="100000"/>
              </a:lnSpc>
              <a:spcBef>
                <a:spcPts val="145"/>
              </a:spcBef>
              <a:buFont typeface="Wingdings"/>
              <a:buChar char=""/>
              <a:tabLst>
                <a:tab pos="469900" algn="l"/>
              </a:tabLst>
            </a:pPr>
            <a:r>
              <a:rPr sz="1200" b="1" spc="-5" dirty="0">
                <a:latin typeface="Times New Roman"/>
                <a:cs typeface="Times New Roman"/>
              </a:rPr>
              <a:t>Decomposability</a:t>
            </a:r>
            <a:r>
              <a:rPr sz="1200" spc="-5" dirty="0">
                <a:latin typeface="Times New Roman"/>
                <a:cs typeface="Times New Roman"/>
              </a:rPr>
              <a:t>.</a:t>
            </a:r>
            <a:endParaRPr sz="1200" dirty="0">
              <a:latin typeface="Times New Roman"/>
              <a:cs typeface="Times New Roman"/>
            </a:endParaRPr>
          </a:p>
          <a:p>
            <a:pPr marL="469265" indent="-228600">
              <a:lnSpc>
                <a:spcPct val="100000"/>
              </a:lnSpc>
              <a:spcBef>
                <a:spcPts val="165"/>
              </a:spcBef>
              <a:buFont typeface="Wingdings"/>
              <a:buChar char=""/>
              <a:tabLst>
                <a:tab pos="469900" algn="l"/>
              </a:tabLst>
            </a:pPr>
            <a:r>
              <a:rPr sz="1200" b="1" spc="-5" dirty="0">
                <a:latin typeface="Times New Roman"/>
                <a:cs typeface="Times New Roman"/>
              </a:rPr>
              <a:t>Simplicity</a:t>
            </a:r>
            <a:endParaRPr sz="1200" dirty="0">
              <a:latin typeface="Times New Roman"/>
              <a:cs typeface="Times New Roman"/>
            </a:endParaRPr>
          </a:p>
          <a:p>
            <a:pPr marL="469265" indent="-228600">
              <a:lnSpc>
                <a:spcPct val="100000"/>
              </a:lnSpc>
              <a:spcBef>
                <a:spcPts val="120"/>
              </a:spcBef>
              <a:buFont typeface="Wingdings"/>
              <a:buChar char=""/>
              <a:tabLst>
                <a:tab pos="469900" algn="l"/>
              </a:tabLst>
            </a:pPr>
            <a:r>
              <a:rPr sz="1200" b="1" dirty="0">
                <a:latin typeface="Times New Roman"/>
                <a:cs typeface="Times New Roman"/>
              </a:rPr>
              <a:t>Stability</a:t>
            </a:r>
            <a:r>
              <a:rPr sz="1200" dirty="0">
                <a:latin typeface="Times New Roman"/>
                <a:cs typeface="Times New Roman"/>
              </a:rPr>
              <a:t>.</a:t>
            </a:r>
          </a:p>
          <a:p>
            <a:pPr marL="469265" indent="-228600">
              <a:lnSpc>
                <a:spcPct val="100000"/>
              </a:lnSpc>
              <a:spcBef>
                <a:spcPts val="160"/>
              </a:spcBef>
              <a:buFont typeface="Wingdings"/>
              <a:buChar char=""/>
              <a:tabLst>
                <a:tab pos="469900" algn="l"/>
              </a:tabLst>
            </a:pPr>
            <a:r>
              <a:rPr sz="1200" b="1" dirty="0">
                <a:latin typeface="Times New Roman"/>
                <a:cs typeface="Times New Roman"/>
              </a:rPr>
              <a:t>Understandability</a:t>
            </a:r>
            <a:r>
              <a:rPr sz="1200" dirty="0">
                <a:latin typeface="Times New Roman"/>
                <a:cs typeface="Times New Roman"/>
              </a:rPr>
              <a:t>.</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DA0C3-BA42-4B42-A769-271327CA3690}"/>
              </a:ext>
            </a:extLst>
          </p:cNvPr>
          <p:cNvSpPr>
            <a:spLocks noGrp="1"/>
          </p:cNvSpPr>
          <p:nvPr>
            <p:ph type="title"/>
          </p:nvPr>
        </p:nvSpPr>
        <p:spPr>
          <a:xfrm>
            <a:off x="902004" y="882141"/>
            <a:ext cx="5968390" cy="338554"/>
          </a:xfrm>
        </p:spPr>
        <p:txBody>
          <a:bodyPr/>
          <a:lstStyle/>
          <a:p>
            <a:r>
              <a:rPr lang="en-US" dirty="0">
                <a:latin typeface="Times New Roman" panose="02020603050405020304" pitchFamily="18" charset="0"/>
                <a:cs typeface="Times New Roman" panose="02020603050405020304" pitchFamily="18" charset="0"/>
              </a:rPr>
              <a:t>Software reuse</a:t>
            </a:r>
            <a:endParaRPr lang="en-IN" dirty="0">
              <a:latin typeface="Times New Roman" panose="02020603050405020304" pitchFamily="18" charset="0"/>
              <a:cs typeface="Times New Roman" panose="02020603050405020304" pitchFamily="18" charset="0"/>
            </a:endParaRPr>
          </a:p>
        </p:txBody>
      </p:sp>
      <p:pic>
        <p:nvPicPr>
          <p:cNvPr id="8" name="Content Placeholder 4">
            <a:extLst>
              <a:ext uri="{FF2B5EF4-FFF2-40B4-BE49-F238E27FC236}">
                <a16:creationId xmlns="" xmlns:a16="http://schemas.microsoft.com/office/drawing/2014/main" id="{8FD55438-2037-422F-A285-0D973FFF9330}"/>
              </a:ext>
            </a:extLst>
          </p:cNvPr>
          <p:cNvPicPr>
            <a:picLocks noGrp="1" noChangeAspect="1"/>
          </p:cNvPicPr>
          <p:nvPr>
            <p:ph idx="1"/>
          </p:nvPr>
        </p:nvPicPr>
        <p:blipFill rotWithShape="1">
          <a:blip r:embed="rId2"/>
          <a:srcRect l="22610" t="21903" r="10484" b="11382"/>
          <a:stretch/>
        </p:blipFill>
        <p:spPr>
          <a:xfrm>
            <a:off x="1413383" y="2716645"/>
            <a:ext cx="4945634" cy="6381962"/>
          </a:xfrm>
        </p:spPr>
      </p:pic>
    </p:spTree>
    <p:extLst>
      <p:ext uri="{BB962C8B-B14F-4D97-AF65-F5344CB8AC3E}">
        <p14:creationId xmlns:p14="http://schemas.microsoft.com/office/powerpoint/2010/main" val="141932542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307E2-0F08-4F97-8FE8-EE8ECD3900A0}"/>
              </a:ext>
            </a:extLst>
          </p:cNvPr>
          <p:cNvSpPr>
            <a:spLocks noGrp="1"/>
          </p:cNvSpPr>
          <p:nvPr>
            <p:ph type="title"/>
          </p:nvPr>
        </p:nvSpPr>
        <p:spPr>
          <a:xfrm>
            <a:off x="902004" y="882141"/>
            <a:ext cx="5968390" cy="338554"/>
          </a:xfrm>
        </p:spPr>
        <p:txBody>
          <a:bodyPr/>
          <a:lstStyle/>
          <a:p>
            <a:r>
              <a:rPr lang="en-IN" dirty="0">
                <a:latin typeface="Times New Roman" panose="02020603050405020304" pitchFamily="18" charset="0"/>
                <a:cs typeface="Times New Roman" panose="02020603050405020304" pitchFamily="18" charset="0"/>
              </a:rPr>
              <a:t>Costs associated with reuse:</a:t>
            </a:r>
          </a:p>
        </p:txBody>
      </p:sp>
      <p:sp>
        <p:nvSpPr>
          <p:cNvPr id="3" name="Content Placeholder 2">
            <a:extLst>
              <a:ext uri="{FF2B5EF4-FFF2-40B4-BE49-F238E27FC236}">
                <a16:creationId xmlns="" xmlns:a16="http://schemas.microsoft.com/office/drawing/2014/main" id="{3C87E6E5-D1A1-4FCA-87D2-10DFE9D74648}"/>
              </a:ext>
            </a:extLst>
          </p:cNvPr>
          <p:cNvSpPr>
            <a:spLocks noGrp="1"/>
          </p:cNvSpPr>
          <p:nvPr>
            <p:ph idx="1"/>
          </p:nvPr>
        </p:nvSpPr>
        <p:spPr/>
        <p:txBody>
          <a:bodyPr>
            <a:normAutofit/>
          </a:bodyPr>
          <a:lstStyle/>
          <a:p>
            <a:pPr marL="514350" indent="-514350">
              <a:buAutoNum type="arabicPeriod"/>
            </a:pPr>
            <a:r>
              <a:rPr lang="en-US" dirty="0">
                <a:latin typeface="Times New Roman" panose="02020603050405020304" pitchFamily="18" charset="0"/>
                <a:cs typeface="Times New Roman" panose="02020603050405020304" pitchFamily="18" charset="0"/>
              </a:rPr>
              <a:t>The costs of the time spent in looking for software to reuse and assessing whether or not it meets your needs. </a:t>
            </a:r>
          </a:p>
          <a:p>
            <a:pPr marL="514350" indent="-514350">
              <a:buAutoNum type="arabicPeriod"/>
            </a:pPr>
            <a:r>
              <a:rPr lang="en-US" dirty="0">
                <a:latin typeface="Times New Roman" panose="02020603050405020304" pitchFamily="18" charset="0"/>
                <a:cs typeface="Times New Roman" panose="02020603050405020304" pitchFamily="18" charset="0"/>
              </a:rPr>
              <a:t> Where applicable, the costs of buying the reusable software. For large off-</a:t>
            </a:r>
            <a:r>
              <a:rPr lang="en-US" dirty="0" err="1">
                <a:latin typeface="Times New Roman" panose="02020603050405020304" pitchFamily="18" charset="0"/>
                <a:cs typeface="Times New Roman" panose="02020603050405020304" pitchFamily="18" charset="0"/>
              </a:rPr>
              <a:t>theshelf</a:t>
            </a:r>
            <a:r>
              <a:rPr lang="en-US" dirty="0">
                <a:latin typeface="Times New Roman" panose="02020603050405020304" pitchFamily="18" charset="0"/>
                <a:cs typeface="Times New Roman" panose="02020603050405020304" pitchFamily="18" charset="0"/>
              </a:rPr>
              <a:t> systems, these costs can be very high. </a:t>
            </a:r>
          </a:p>
          <a:p>
            <a:pPr marL="0" indent="0">
              <a:buNone/>
            </a:pPr>
            <a:r>
              <a:rPr lang="en-US" dirty="0">
                <a:latin typeface="Times New Roman" panose="02020603050405020304" pitchFamily="18" charset="0"/>
                <a:cs typeface="Times New Roman" panose="02020603050405020304" pitchFamily="18" charset="0"/>
              </a:rPr>
              <a:t>3.    The costs of adapting and configuring the reusable software     	components or systems to reflect the requirements of the system 	that you are developing. </a:t>
            </a:r>
          </a:p>
          <a:p>
            <a:pPr marL="514350" indent="-514350">
              <a:buAutoNum type="arabicPeriod" startAt="4"/>
            </a:pPr>
            <a:r>
              <a:rPr lang="en-US" dirty="0">
                <a:latin typeface="Times New Roman" panose="02020603050405020304" pitchFamily="18" charset="0"/>
                <a:cs typeface="Times New Roman" panose="02020603050405020304" pitchFamily="18" charset="0"/>
              </a:rPr>
              <a:t>The costs of integrating reusable software elements with each other (if you are using software from different sources) and with the new code that you have developed. </a:t>
            </a:r>
          </a:p>
          <a:p>
            <a:pPr marL="514350" indent="-514350">
              <a:buAutoNum type="arabicPeriod" startAt="4"/>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05728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72CCD-D111-489F-93D4-1E0BC5E70FC7}"/>
              </a:ext>
            </a:extLst>
          </p:cNvPr>
          <p:cNvSpPr>
            <a:spLocks noGrp="1"/>
          </p:cNvSpPr>
          <p:nvPr>
            <p:ph type="title"/>
          </p:nvPr>
        </p:nvSpPr>
        <p:spPr>
          <a:xfrm>
            <a:off x="902004" y="882141"/>
            <a:ext cx="5968390" cy="338554"/>
          </a:xfrm>
        </p:spPr>
        <p:txBody>
          <a:bodyPr/>
          <a:lstStyle/>
          <a:p>
            <a:endParaRPr lang="en-IN"/>
          </a:p>
        </p:txBody>
      </p:sp>
      <p:sp>
        <p:nvSpPr>
          <p:cNvPr id="3" name="Content Placeholder 2">
            <a:extLst>
              <a:ext uri="{FF2B5EF4-FFF2-40B4-BE49-F238E27FC236}">
                <a16:creationId xmlns="" xmlns:a16="http://schemas.microsoft.com/office/drawing/2014/main" id="{493AE362-1EAF-4FD3-BB74-6E7A88E3B0E9}"/>
              </a:ext>
            </a:extLst>
          </p:cNvPr>
          <p:cNvSpPr>
            <a:spLocks noGrp="1"/>
          </p:cNvSpPr>
          <p:nvPr>
            <p:ph idx="1"/>
          </p:nvPr>
        </p:nvSpPr>
        <p:spPr>
          <a:xfrm>
            <a:off x="902004" y="4709286"/>
            <a:ext cx="5968390" cy="1938992"/>
          </a:xfrm>
        </p:spPr>
        <p:txBody>
          <a:bodyPr/>
          <a:lstStyle/>
          <a:p>
            <a:r>
              <a:rPr lang="en-US" dirty="0">
                <a:latin typeface="Times New Roman" panose="02020603050405020304" pitchFamily="18" charset="0"/>
                <a:cs typeface="Times New Roman" panose="02020603050405020304" pitchFamily="18" charset="0"/>
              </a:rPr>
              <a:t>By reusing existing software, you can develop new systems more quickly, with fewer development risks and at lower cost. As the reused software has been tested in other applications, it should be more reliable than new software</a:t>
            </a:r>
          </a:p>
          <a:p>
            <a:r>
              <a:rPr lang="en-US" dirty="0">
                <a:latin typeface="Times New Roman" panose="02020603050405020304" pitchFamily="18" charset="0"/>
                <a:cs typeface="Times New Roman" panose="02020603050405020304" pitchFamily="18" charset="0"/>
              </a:rPr>
              <a:t>How to reuse existing knowledge and software should be the first thing you should think about when starting a software development project.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66963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224567-EED9-4BEA-83FA-13D469CE29D2}"/>
              </a:ext>
            </a:extLst>
          </p:cNvPr>
          <p:cNvSpPr>
            <a:spLocks noGrp="1"/>
          </p:cNvSpPr>
          <p:nvPr>
            <p:ph type="title"/>
          </p:nvPr>
        </p:nvSpPr>
        <p:spPr>
          <a:xfrm>
            <a:off x="902004" y="882141"/>
            <a:ext cx="5968390" cy="338554"/>
          </a:xfrm>
        </p:spPr>
        <p:txBody>
          <a:bodyPr/>
          <a:lstStyle/>
          <a:p>
            <a:r>
              <a:rPr lang="en-IN" dirty="0">
                <a:latin typeface="Times New Roman" panose="02020603050405020304" pitchFamily="18" charset="0"/>
                <a:cs typeface="Times New Roman" panose="02020603050405020304" pitchFamily="18" charset="0"/>
              </a:rPr>
              <a:t>2.Configuration management</a:t>
            </a:r>
          </a:p>
        </p:txBody>
      </p:sp>
      <p:sp>
        <p:nvSpPr>
          <p:cNvPr id="10" name="Content Placeholder 9">
            <a:extLst>
              <a:ext uri="{FF2B5EF4-FFF2-40B4-BE49-F238E27FC236}">
                <a16:creationId xmlns="" xmlns:a16="http://schemas.microsoft.com/office/drawing/2014/main" id="{1B624316-B9EE-41B4-8823-35768D166034}"/>
              </a:ext>
            </a:extLst>
          </p:cNvPr>
          <p:cNvSpPr>
            <a:spLocks noGrp="1"/>
          </p:cNvSpPr>
          <p:nvPr>
            <p:ph idx="1"/>
          </p:nvPr>
        </p:nvSpPr>
        <p:spPr>
          <a:xfrm>
            <a:off x="902004" y="4709286"/>
            <a:ext cx="5968390" cy="3046988"/>
          </a:xfrm>
        </p:spPr>
        <p:txBody>
          <a:bodyPr/>
          <a:lstStyle/>
          <a:p>
            <a:r>
              <a:rPr lang="en-US" dirty="0">
                <a:latin typeface="Times New Roman" panose="02020603050405020304" pitchFamily="18" charset="0"/>
                <a:cs typeface="Times New Roman" panose="02020603050405020304" pitchFamily="18" charset="0"/>
              </a:rPr>
              <a:t>Configuration management is the name given to the general process of managing a changing software system. The aim of configuration management is to support the system integration process so that all developers can access the project code and documents in a controlled way, find out what changes have been made, and compile and link components to create a system.</a:t>
            </a:r>
          </a:p>
          <a:p>
            <a:r>
              <a:rPr lang="en-US" dirty="0">
                <a:latin typeface="Times New Roman" panose="02020603050405020304" pitchFamily="18" charset="0"/>
                <a:cs typeface="Times New Roman" panose="02020603050405020304" pitchFamily="18" charset="0"/>
              </a:rPr>
              <a:t>Software configuration management tools support each of the above activities. These tools are usually installed in an integrated development environment, such as Eclipse.</a:t>
            </a:r>
          </a:p>
          <a:p>
            <a:endParaRPr lang="en-US"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70096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43E876-492D-4CC7-9336-949C812A19D7}"/>
              </a:ext>
            </a:extLst>
          </p:cNvPr>
          <p:cNvSpPr>
            <a:spLocks noGrp="1"/>
          </p:cNvSpPr>
          <p:nvPr>
            <p:ph type="title"/>
          </p:nvPr>
        </p:nvSpPr>
        <p:spPr>
          <a:xfrm>
            <a:off x="902004" y="882141"/>
            <a:ext cx="5968390" cy="677108"/>
          </a:xfrm>
        </p:spPr>
        <p:txBody>
          <a:bodyPr/>
          <a:lstStyle/>
          <a:p>
            <a:r>
              <a:rPr lang="en-US" dirty="0">
                <a:latin typeface="Times New Roman" panose="02020603050405020304" pitchFamily="18" charset="0"/>
                <a:cs typeface="Times New Roman" panose="02020603050405020304" pitchFamily="18" charset="0"/>
              </a:rPr>
              <a:t>Four fundamental configuration management activities: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12CCA4CF-22DC-4518-B6DB-6E6FE98D3234}"/>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Version management</a:t>
            </a:r>
            <a:r>
              <a:rPr lang="en-US" dirty="0">
                <a:latin typeface="Times New Roman" panose="02020603050405020304" pitchFamily="18" charset="0"/>
                <a:cs typeface="Times New Roman" panose="02020603050405020304" pitchFamily="18" charset="0"/>
              </a:rPr>
              <a:t>, where support is provided to keep track of the different versions of software components. Version management systems include facilities to coordinate development by several programmers. They stop one developer from overwriting code that has been submitted to the system by someone else. </a:t>
            </a:r>
          </a:p>
          <a:p>
            <a:r>
              <a:rPr lang="en-US"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System integration</a:t>
            </a:r>
            <a:r>
              <a:rPr lang="en-US" dirty="0">
                <a:latin typeface="Times New Roman" panose="02020603050405020304" pitchFamily="18" charset="0"/>
                <a:cs typeface="Times New Roman" panose="02020603050405020304" pitchFamily="18" charset="0"/>
              </a:rPr>
              <a:t>, where support is provided to help developers define what versions of components are used to create each version of a system. This description is then used to build a system automatically by compiling and linking the required components. </a:t>
            </a:r>
          </a:p>
          <a:p>
            <a:r>
              <a:rPr lang="en-US" dirty="0">
                <a:latin typeface="Times New Roman" panose="02020603050405020304" pitchFamily="18" charset="0"/>
                <a:cs typeface="Times New Roman" panose="02020603050405020304" pitchFamily="18" charset="0"/>
              </a:rPr>
              <a:t>3. </a:t>
            </a:r>
            <a:r>
              <a:rPr lang="en-US" b="1" dirty="0">
                <a:latin typeface="Times New Roman" panose="02020603050405020304" pitchFamily="18" charset="0"/>
                <a:cs typeface="Times New Roman" panose="02020603050405020304" pitchFamily="18" charset="0"/>
              </a:rPr>
              <a:t>Problem tracking</a:t>
            </a:r>
            <a:r>
              <a:rPr lang="en-US" dirty="0">
                <a:latin typeface="Times New Roman" panose="02020603050405020304" pitchFamily="18" charset="0"/>
                <a:cs typeface="Times New Roman" panose="02020603050405020304" pitchFamily="18" charset="0"/>
              </a:rPr>
              <a:t>, where support is provided to allow users to report bugs and other problems, and to allow all developers to see who is working on these problems and when they are fixed. </a:t>
            </a:r>
          </a:p>
          <a:p>
            <a:r>
              <a:rPr lang="en-US" dirty="0">
                <a:latin typeface="Times New Roman" panose="02020603050405020304" pitchFamily="18" charset="0"/>
                <a:cs typeface="Times New Roman" panose="02020603050405020304" pitchFamily="18" charset="0"/>
              </a:rPr>
              <a:t>4. </a:t>
            </a:r>
            <a:r>
              <a:rPr lang="en-US" b="1" dirty="0">
                <a:latin typeface="Times New Roman" panose="02020603050405020304" pitchFamily="18" charset="0"/>
                <a:cs typeface="Times New Roman" panose="02020603050405020304" pitchFamily="18" charset="0"/>
              </a:rPr>
              <a:t>Release management</a:t>
            </a:r>
            <a:r>
              <a:rPr lang="en-US" dirty="0">
                <a:latin typeface="Times New Roman" panose="02020603050405020304" pitchFamily="18" charset="0"/>
                <a:cs typeface="Times New Roman" panose="02020603050405020304" pitchFamily="18" charset="0"/>
              </a:rPr>
              <a:t>, where new versions of a software system are released to customers. Release management is concerned with planning the functionality of new releases and organizing the software for distribution.</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42868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CEECE-84CA-453C-B7AA-7F6B206306AB}"/>
              </a:ext>
            </a:extLst>
          </p:cNvPr>
          <p:cNvSpPr>
            <a:spLocks noGrp="1"/>
          </p:cNvSpPr>
          <p:nvPr>
            <p:ph type="title"/>
          </p:nvPr>
        </p:nvSpPr>
        <p:spPr>
          <a:xfrm>
            <a:off x="902004" y="882141"/>
            <a:ext cx="5968390" cy="338554"/>
          </a:xfrm>
        </p:spPr>
        <p:txBody>
          <a:bodyPr/>
          <a:lstStyle/>
          <a:p>
            <a:endParaRPr lang="en-IN"/>
          </a:p>
        </p:txBody>
      </p:sp>
      <p:sp>
        <p:nvSpPr>
          <p:cNvPr id="3" name="Content Placeholder 2">
            <a:extLst>
              <a:ext uri="{FF2B5EF4-FFF2-40B4-BE49-F238E27FC236}">
                <a16:creationId xmlns="" xmlns:a16="http://schemas.microsoft.com/office/drawing/2014/main" id="{FEA5D842-F85A-4DDC-BC37-4D4A8A713DCD}"/>
              </a:ext>
            </a:extLst>
          </p:cNvPr>
          <p:cNvSpPr>
            <a:spLocks noGrp="1"/>
          </p:cNvSpPr>
          <p:nvPr>
            <p:ph idx="1"/>
          </p:nvPr>
        </p:nvSpPr>
        <p:spPr>
          <a:xfrm>
            <a:off x="902004" y="4709286"/>
            <a:ext cx="5968390" cy="276999"/>
          </a:xfrm>
        </p:spPr>
        <p:txBody>
          <a:bodyPr/>
          <a:lstStyle/>
          <a:p>
            <a:endParaRPr lang="en-IN"/>
          </a:p>
        </p:txBody>
      </p:sp>
      <p:pic>
        <p:nvPicPr>
          <p:cNvPr id="4" name="Content Placeholder 4">
            <a:extLst>
              <a:ext uri="{FF2B5EF4-FFF2-40B4-BE49-F238E27FC236}">
                <a16:creationId xmlns="" xmlns:a16="http://schemas.microsoft.com/office/drawing/2014/main" id="{B67F521B-5730-4038-B598-236EDC42DE09}"/>
              </a:ext>
            </a:extLst>
          </p:cNvPr>
          <p:cNvPicPr>
            <a:picLocks noChangeAspect="1"/>
          </p:cNvPicPr>
          <p:nvPr/>
        </p:nvPicPr>
        <p:blipFill rotWithShape="1">
          <a:blip r:embed="rId2"/>
          <a:srcRect l="29955" t="17619" r="11516" b="31172"/>
          <a:stretch/>
        </p:blipFill>
        <p:spPr>
          <a:xfrm>
            <a:off x="1067978" y="2677584"/>
            <a:ext cx="5636445" cy="6381962"/>
          </a:xfrm>
          <a:prstGeom prst="rect">
            <a:avLst/>
          </a:prstGeom>
        </p:spPr>
      </p:pic>
    </p:spTree>
    <p:extLst>
      <p:ext uri="{BB962C8B-B14F-4D97-AF65-F5344CB8AC3E}">
        <p14:creationId xmlns:p14="http://schemas.microsoft.com/office/powerpoint/2010/main" val="117878843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EA037-2B3C-4509-BED7-A99AF810F1A4}"/>
              </a:ext>
            </a:extLst>
          </p:cNvPr>
          <p:cNvSpPr>
            <a:spLocks noGrp="1"/>
          </p:cNvSpPr>
          <p:nvPr>
            <p:ph type="title"/>
          </p:nvPr>
        </p:nvSpPr>
        <p:spPr>
          <a:xfrm>
            <a:off x="902004" y="882141"/>
            <a:ext cx="5968390" cy="338554"/>
          </a:xfrm>
        </p:spPr>
        <p:txBody>
          <a:bodyPr/>
          <a:lstStyle/>
          <a:p>
            <a:r>
              <a:rPr lang="en-IN" dirty="0">
                <a:latin typeface="Times New Roman" panose="02020603050405020304" pitchFamily="18" charset="0"/>
                <a:cs typeface="Times New Roman" panose="02020603050405020304" pitchFamily="18" charset="0"/>
              </a:rPr>
              <a:t>3. Host-target development</a:t>
            </a:r>
          </a:p>
        </p:txBody>
      </p:sp>
      <p:sp>
        <p:nvSpPr>
          <p:cNvPr id="5" name="Content Placeholder 4">
            <a:extLst>
              <a:ext uri="{FF2B5EF4-FFF2-40B4-BE49-F238E27FC236}">
                <a16:creationId xmlns="" xmlns:a16="http://schemas.microsoft.com/office/drawing/2014/main" id="{FB28AF3F-A75A-48E7-89DB-0396A0EF3640}"/>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Most professional software development is based on a host-target model .Software is developed on one computer (the host) but runs on a separate machine (the target). </a:t>
            </a:r>
          </a:p>
          <a:p>
            <a:r>
              <a:rPr lang="en-US" dirty="0">
                <a:latin typeface="Times New Roman" panose="02020603050405020304" pitchFamily="18" charset="0"/>
                <a:cs typeface="Times New Roman" panose="02020603050405020304" pitchFamily="18" charset="0"/>
              </a:rPr>
              <a:t>More generally, we can talk about a development platform (host) and an execution platform (target). </a:t>
            </a:r>
          </a:p>
          <a:p>
            <a:r>
              <a:rPr lang="en-US" dirty="0">
                <a:latin typeface="Times New Roman" panose="02020603050405020304" pitchFamily="18" charset="0"/>
                <a:cs typeface="Times New Roman" panose="02020603050405020304" pitchFamily="18" charset="0"/>
              </a:rPr>
              <a:t>A platform is more than just hardware. It includes the installed operating system plus other supporting software such as a database management system or, for development platforms, an interactive development environment.</a:t>
            </a:r>
          </a:p>
          <a:p>
            <a:r>
              <a:rPr lang="en-US" dirty="0">
                <a:latin typeface="Times New Roman" panose="02020603050405020304" pitchFamily="18" charset="0"/>
                <a:cs typeface="Times New Roman" panose="02020603050405020304" pitchFamily="18" charset="0"/>
              </a:rPr>
              <a:t>Simulators are often used when developing embedded systems. </a:t>
            </a:r>
          </a:p>
          <a:p>
            <a:r>
              <a:rPr lang="en-US" dirty="0">
                <a:latin typeface="Times New Roman" panose="02020603050405020304" pitchFamily="18" charset="0"/>
                <a:cs typeface="Times New Roman" panose="02020603050405020304" pitchFamily="18" charset="0"/>
              </a:rPr>
              <a:t>Simulators speed up the development process for embedded systems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48347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95333950-A451-4CFC-A0BB-6E01312948A2}"/>
              </a:ext>
            </a:extLst>
          </p:cNvPr>
          <p:cNvSpPr>
            <a:spLocks noGrp="1"/>
          </p:cNvSpPr>
          <p:nvPr>
            <p:ph idx="1"/>
          </p:nvPr>
        </p:nvSpPr>
        <p:spPr>
          <a:xfrm>
            <a:off x="534353" y="1154173"/>
            <a:ext cx="6703695" cy="8402934"/>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 software development platform should provide a range of tools to support software engineering processes. </a:t>
            </a:r>
          </a:p>
          <a:p>
            <a:pPr marL="0" indent="0">
              <a:buNone/>
            </a:pPr>
            <a:r>
              <a:rPr lang="en-US" dirty="0">
                <a:latin typeface="Times New Roman" panose="02020603050405020304" pitchFamily="18" charset="0"/>
                <a:cs typeface="Times New Roman" panose="02020603050405020304" pitchFamily="18" charset="0"/>
              </a:rPr>
              <a:t>These may include: </a:t>
            </a:r>
          </a:p>
          <a:p>
            <a:pPr marL="0" indent="0">
              <a:buNone/>
            </a:pPr>
            <a:r>
              <a:rPr lang="en-US" dirty="0">
                <a:latin typeface="Times New Roman" panose="02020603050405020304" pitchFamily="18" charset="0"/>
                <a:cs typeface="Times New Roman" panose="02020603050405020304" pitchFamily="18" charset="0"/>
              </a:rPr>
              <a:t>1. An integrated compiler and syntax-directed editing system that allows you to create, edit, and compile code. </a:t>
            </a:r>
          </a:p>
          <a:p>
            <a:pPr marL="0" indent="0">
              <a:buNone/>
            </a:pPr>
            <a:r>
              <a:rPr lang="en-US" dirty="0">
                <a:latin typeface="Times New Roman" panose="02020603050405020304" pitchFamily="18" charset="0"/>
                <a:cs typeface="Times New Roman" panose="02020603050405020304" pitchFamily="18" charset="0"/>
              </a:rPr>
              <a:t>2. A language debugging system. </a:t>
            </a:r>
          </a:p>
          <a:p>
            <a:pPr marL="0" indent="0">
              <a:buNone/>
            </a:pPr>
            <a:r>
              <a:rPr lang="en-US" dirty="0">
                <a:latin typeface="Times New Roman" panose="02020603050405020304" pitchFamily="18" charset="0"/>
                <a:cs typeface="Times New Roman" panose="02020603050405020304" pitchFamily="18" charset="0"/>
              </a:rPr>
              <a:t>3. Graphical editing tools, such as tools to edit UML models. </a:t>
            </a:r>
          </a:p>
          <a:p>
            <a:pPr marL="0" indent="0">
              <a:buNone/>
            </a:pPr>
            <a:r>
              <a:rPr lang="en-US" dirty="0">
                <a:latin typeface="Times New Roman" panose="02020603050405020304" pitchFamily="18" charset="0"/>
                <a:cs typeface="Times New Roman" panose="02020603050405020304" pitchFamily="18" charset="0"/>
              </a:rPr>
              <a:t>4. Testing tools, such as JUnit, that can automatically run a set of tests on a new version of a program. </a:t>
            </a:r>
          </a:p>
          <a:p>
            <a:pPr marL="0" indent="0">
              <a:buNone/>
            </a:pPr>
            <a:r>
              <a:rPr lang="en-US" dirty="0">
                <a:latin typeface="Times New Roman" panose="02020603050405020304" pitchFamily="18" charset="0"/>
                <a:cs typeface="Times New Roman" panose="02020603050405020304" pitchFamily="18" charset="0"/>
              </a:rPr>
              <a:t>5. Tools to support refactoring and program visualization. </a:t>
            </a:r>
          </a:p>
          <a:p>
            <a:pPr marL="0" indent="0">
              <a:buNone/>
            </a:pPr>
            <a:r>
              <a:rPr lang="en-US" dirty="0">
                <a:latin typeface="Times New Roman" panose="02020603050405020304" pitchFamily="18" charset="0"/>
                <a:cs typeface="Times New Roman" panose="02020603050405020304" pitchFamily="18" charset="0"/>
              </a:rPr>
              <a:t>6. Configuration management tools to manage source code versions and to integrate and build systems.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59509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04D66E-A80D-4E11-9EC2-BF3C90C44F7D}"/>
              </a:ext>
            </a:extLst>
          </p:cNvPr>
          <p:cNvSpPr>
            <a:spLocks noGrp="1"/>
          </p:cNvSpPr>
          <p:nvPr>
            <p:ph type="title"/>
          </p:nvPr>
        </p:nvSpPr>
        <p:spPr>
          <a:xfrm>
            <a:off x="902004" y="882141"/>
            <a:ext cx="5968390" cy="338554"/>
          </a:xfrm>
        </p:spPr>
        <p:txBody>
          <a:bodyPr/>
          <a:lstStyle/>
          <a:p>
            <a:endParaRPr lang="en-IN"/>
          </a:p>
        </p:txBody>
      </p:sp>
      <p:pic>
        <p:nvPicPr>
          <p:cNvPr id="8" name="Content Placeholder 4">
            <a:extLst>
              <a:ext uri="{FF2B5EF4-FFF2-40B4-BE49-F238E27FC236}">
                <a16:creationId xmlns="" xmlns:a16="http://schemas.microsoft.com/office/drawing/2014/main" id="{DB05ADC1-899A-432D-B715-95D4D7097A47}"/>
              </a:ext>
            </a:extLst>
          </p:cNvPr>
          <p:cNvPicPr>
            <a:picLocks noGrp="1" noChangeAspect="1"/>
          </p:cNvPicPr>
          <p:nvPr>
            <p:ph idx="1"/>
          </p:nvPr>
        </p:nvPicPr>
        <p:blipFill rotWithShape="1">
          <a:blip r:embed="rId2"/>
          <a:srcRect l="28693" t="27004" r="16910" b="25868"/>
          <a:stretch/>
        </p:blipFill>
        <p:spPr>
          <a:xfrm>
            <a:off x="3809136" y="2664562"/>
            <a:ext cx="3885257" cy="6381962"/>
          </a:xfrm>
        </p:spPr>
      </p:pic>
      <p:sp>
        <p:nvSpPr>
          <p:cNvPr id="10" name="TextBox 9">
            <a:extLst>
              <a:ext uri="{FF2B5EF4-FFF2-40B4-BE49-F238E27FC236}">
                <a16:creationId xmlns="" xmlns:a16="http://schemas.microsoft.com/office/drawing/2014/main" id="{868EE41D-DED1-48D0-907B-EA3E4ACF32BF}"/>
              </a:ext>
            </a:extLst>
          </p:cNvPr>
          <p:cNvSpPr txBox="1"/>
          <p:nvPr/>
        </p:nvSpPr>
        <p:spPr>
          <a:xfrm>
            <a:off x="227795" y="3245969"/>
            <a:ext cx="3422592" cy="526297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general-purpose IDE is a framework for hosting software tools that provides data management facilities for the software being developed and integration mechanisms that allow tools to work together.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best-known general-purpose IDE is the Eclipse environment (http://www.eclipse.org).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22314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DDD179-7CE1-4C92-B5D6-B295F0F6EC3A}"/>
              </a:ext>
            </a:extLst>
          </p:cNvPr>
          <p:cNvSpPr>
            <a:spLocks noGrp="1"/>
          </p:cNvSpPr>
          <p:nvPr>
            <p:ph type="title"/>
          </p:nvPr>
        </p:nvSpPr>
        <p:spPr>
          <a:xfrm>
            <a:off x="902004" y="882141"/>
            <a:ext cx="5968390" cy="338554"/>
          </a:xfrm>
        </p:spPr>
        <p:txBody>
          <a:bodyPr/>
          <a:lstStyle/>
          <a:p>
            <a:r>
              <a:rPr lang="en-IN" dirty="0">
                <a:latin typeface="Times New Roman" panose="02020603050405020304" pitchFamily="18" charset="0"/>
                <a:cs typeface="Times New Roman" panose="02020603050405020304" pitchFamily="18" charset="0"/>
              </a:rPr>
              <a:t>Issues </a:t>
            </a:r>
          </a:p>
        </p:txBody>
      </p:sp>
      <p:sp>
        <p:nvSpPr>
          <p:cNvPr id="3" name="Content Placeholder 2">
            <a:extLst>
              <a:ext uri="{FF2B5EF4-FFF2-40B4-BE49-F238E27FC236}">
                <a16:creationId xmlns="" xmlns:a16="http://schemas.microsoft.com/office/drawing/2014/main" id="{93C26FF2-775F-4C59-8E46-E8EAA7D22191}"/>
              </a:ext>
            </a:extLst>
          </p:cNvPr>
          <p:cNvSpPr>
            <a:spLocks noGrp="1"/>
          </p:cNvSpPr>
          <p:nvPr>
            <p:ph idx="1"/>
          </p:nvPr>
        </p:nvSpPr>
        <p:spPr>
          <a:xfrm>
            <a:off x="438140" y="2000513"/>
            <a:ext cx="6703695" cy="7074833"/>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1. The hardware and software requirements of a component</a:t>
            </a:r>
          </a:p>
          <a:p>
            <a:pPr marL="457200" lvl="1" indent="0">
              <a:buNone/>
            </a:pPr>
            <a:r>
              <a:rPr lang="en-US" dirty="0">
                <a:latin typeface="Times New Roman" panose="02020603050405020304" pitchFamily="18" charset="0"/>
                <a:cs typeface="Times New Roman" panose="02020603050405020304" pitchFamily="18" charset="0"/>
              </a:rPr>
              <a:t> If a component is designed for a specific hardware architecture, or relies on some other software system, it must obviously be deployed on a platform that provides the required hardware and software support.</a:t>
            </a:r>
          </a:p>
          <a:p>
            <a:pPr marL="0" indent="0">
              <a:buNone/>
            </a:pPr>
            <a:r>
              <a:rPr lang="en-US" dirty="0">
                <a:latin typeface="Times New Roman" panose="02020603050405020304" pitchFamily="18" charset="0"/>
                <a:cs typeface="Times New Roman" panose="02020603050405020304" pitchFamily="18" charset="0"/>
              </a:rPr>
              <a:t> 2. The availability requirements of the system</a:t>
            </a:r>
          </a:p>
          <a:p>
            <a:pPr marL="457200" lvl="1" indent="0">
              <a:buNone/>
            </a:pPr>
            <a:r>
              <a:rPr lang="en-US" dirty="0">
                <a:latin typeface="Times New Roman" panose="02020603050405020304" pitchFamily="18" charset="0"/>
                <a:cs typeface="Times New Roman" panose="02020603050405020304" pitchFamily="18" charset="0"/>
              </a:rPr>
              <a:t> High-availability systems may require components to be deployed on more than one platform. This means that, in the event of platform failure, an alternative implementation of the component is available. </a:t>
            </a:r>
          </a:p>
          <a:p>
            <a:pPr marL="0" indent="0">
              <a:buNone/>
            </a:pPr>
            <a:r>
              <a:rPr lang="en-US" dirty="0">
                <a:latin typeface="Times New Roman" panose="02020603050405020304" pitchFamily="18" charset="0"/>
                <a:cs typeface="Times New Roman" panose="02020603050405020304" pitchFamily="18" charset="0"/>
              </a:rPr>
              <a:t>3. Component communications </a:t>
            </a:r>
          </a:p>
          <a:p>
            <a:pPr marL="457200" lvl="1" indent="0">
              <a:buNone/>
            </a:pPr>
            <a:r>
              <a:rPr lang="en-US" dirty="0">
                <a:latin typeface="Times New Roman" panose="02020603050405020304" pitchFamily="18" charset="0"/>
                <a:cs typeface="Times New Roman" panose="02020603050405020304" pitchFamily="18" charset="0"/>
              </a:rPr>
              <a:t>If there is a lot of intercomponent communication, it is usually best to deploy them on the same platform or on platforms that are physically close to one another. This reduces communications latency—the delay between the time that a message is sent by one component and received by another.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04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23</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9507"/>
            <a:ext cx="5971540" cy="7957820"/>
          </a:xfrm>
          <a:prstGeom prst="rect">
            <a:avLst/>
          </a:prstGeom>
        </p:spPr>
        <p:txBody>
          <a:bodyPr vert="horz" wrap="square" lIns="0" tIns="12700" rIns="0" bIns="0" rtlCol="0">
            <a:spAutoFit/>
          </a:bodyPr>
          <a:lstStyle/>
          <a:p>
            <a:pPr marL="12700" algn="just">
              <a:lnSpc>
                <a:spcPct val="100000"/>
              </a:lnSpc>
              <a:spcBef>
                <a:spcPts val="100"/>
              </a:spcBef>
            </a:pPr>
            <a:r>
              <a:rPr sz="1200" b="1" spc="-5" dirty="0">
                <a:latin typeface="Times New Roman"/>
                <a:cs typeface="Times New Roman"/>
              </a:rPr>
              <a:t>Test Characteristics</a:t>
            </a:r>
            <a:endParaRPr sz="1200">
              <a:latin typeface="Times New Roman"/>
              <a:cs typeface="Times New Roman"/>
            </a:endParaRPr>
          </a:p>
          <a:p>
            <a:pPr marL="469265" marR="7620" indent="-228600" algn="just">
              <a:lnSpc>
                <a:spcPct val="110000"/>
              </a:lnSpc>
              <a:spcBef>
                <a:spcPts val="780"/>
              </a:spcBef>
              <a:buFont typeface="Symbol"/>
              <a:buChar char=""/>
              <a:tabLst>
                <a:tab pos="469900" algn="l"/>
              </a:tabLst>
            </a:pPr>
            <a:r>
              <a:rPr sz="1200" spc="-5" dirty="0">
                <a:latin typeface="Times New Roman"/>
                <a:cs typeface="Times New Roman"/>
              </a:rPr>
              <a:t>A good </a:t>
            </a:r>
            <a:r>
              <a:rPr sz="1200" dirty="0">
                <a:latin typeface="Times New Roman"/>
                <a:cs typeface="Times New Roman"/>
              </a:rPr>
              <a:t>test </a:t>
            </a:r>
            <a:r>
              <a:rPr sz="1200" spc="-5" dirty="0">
                <a:latin typeface="Times New Roman"/>
                <a:cs typeface="Times New Roman"/>
              </a:rPr>
              <a:t>has </a:t>
            </a:r>
            <a:r>
              <a:rPr sz="1200" dirty="0">
                <a:latin typeface="Times New Roman"/>
                <a:cs typeface="Times New Roman"/>
              </a:rPr>
              <a:t>a </a:t>
            </a:r>
            <a:r>
              <a:rPr sz="1200" spc="-5" dirty="0">
                <a:latin typeface="Times New Roman"/>
                <a:cs typeface="Times New Roman"/>
              </a:rPr>
              <a:t>high </a:t>
            </a:r>
            <a:r>
              <a:rPr sz="1200" dirty="0">
                <a:latin typeface="Times New Roman"/>
                <a:cs typeface="Times New Roman"/>
              </a:rPr>
              <a:t>probability of finding </a:t>
            </a:r>
            <a:r>
              <a:rPr sz="1200" spc="-5" dirty="0">
                <a:latin typeface="Times New Roman"/>
                <a:cs typeface="Times New Roman"/>
              </a:rPr>
              <a:t>an error. </a:t>
            </a:r>
            <a:r>
              <a:rPr sz="1200" dirty="0">
                <a:latin typeface="Times New Roman"/>
                <a:cs typeface="Times New Roman"/>
              </a:rPr>
              <a:t>To </a:t>
            </a:r>
            <a:r>
              <a:rPr sz="1200" spc="-5" dirty="0">
                <a:latin typeface="Times New Roman"/>
                <a:cs typeface="Times New Roman"/>
              </a:rPr>
              <a:t>achieve </a:t>
            </a:r>
            <a:r>
              <a:rPr sz="1200" dirty="0">
                <a:latin typeface="Times New Roman"/>
                <a:cs typeface="Times New Roman"/>
              </a:rPr>
              <a:t>this </a:t>
            </a:r>
            <a:r>
              <a:rPr sz="1200" spc="-5" dirty="0">
                <a:latin typeface="Times New Roman"/>
                <a:cs typeface="Times New Roman"/>
              </a:rPr>
              <a:t>goal, </a:t>
            </a:r>
            <a:r>
              <a:rPr sz="1200" dirty="0">
                <a:latin typeface="Times New Roman"/>
                <a:cs typeface="Times New Roman"/>
              </a:rPr>
              <a:t>the </a:t>
            </a:r>
            <a:r>
              <a:rPr sz="1200" spc="-5" dirty="0">
                <a:latin typeface="Times New Roman"/>
                <a:cs typeface="Times New Roman"/>
              </a:rPr>
              <a:t>tester </a:t>
            </a:r>
            <a:r>
              <a:rPr sz="1200" dirty="0">
                <a:latin typeface="Times New Roman"/>
                <a:cs typeface="Times New Roman"/>
              </a:rPr>
              <a:t>must  </a:t>
            </a:r>
            <a:r>
              <a:rPr sz="1200" spc="-5" dirty="0">
                <a:latin typeface="Times New Roman"/>
                <a:cs typeface="Times New Roman"/>
              </a:rPr>
              <a:t>understand</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5" dirty="0">
                <a:latin typeface="Times New Roman"/>
                <a:cs typeface="Times New Roman"/>
              </a:rPr>
              <a:t>software</a:t>
            </a:r>
            <a:r>
              <a:rPr sz="1200" spc="-4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spc="-5" dirty="0">
                <a:latin typeface="Times New Roman"/>
                <a:cs typeface="Times New Roman"/>
              </a:rPr>
              <a:t>attempt</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spc="-5" dirty="0">
                <a:latin typeface="Times New Roman"/>
                <a:cs typeface="Times New Roman"/>
              </a:rPr>
              <a:t>develop</a:t>
            </a:r>
            <a:r>
              <a:rPr sz="1200" spc="-2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spc="-5" dirty="0">
                <a:latin typeface="Times New Roman"/>
                <a:cs typeface="Times New Roman"/>
              </a:rPr>
              <a:t>mental</a:t>
            </a:r>
            <a:r>
              <a:rPr sz="1200" spc="-30" dirty="0">
                <a:latin typeface="Times New Roman"/>
                <a:cs typeface="Times New Roman"/>
              </a:rPr>
              <a:t> </a:t>
            </a:r>
            <a:r>
              <a:rPr sz="1200" spc="-5" dirty="0">
                <a:latin typeface="Times New Roman"/>
                <a:cs typeface="Times New Roman"/>
              </a:rPr>
              <a:t>picture</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how</a:t>
            </a:r>
            <a:r>
              <a:rPr sz="1200" spc="-3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software</a:t>
            </a:r>
            <a:r>
              <a:rPr sz="1200" spc="-40" dirty="0">
                <a:latin typeface="Times New Roman"/>
                <a:cs typeface="Times New Roman"/>
              </a:rPr>
              <a:t> </a:t>
            </a:r>
            <a:r>
              <a:rPr sz="1200" dirty="0">
                <a:latin typeface="Times New Roman"/>
                <a:cs typeface="Times New Roman"/>
              </a:rPr>
              <a:t>might  </a:t>
            </a:r>
            <a:r>
              <a:rPr sz="1200" spc="-5" dirty="0">
                <a:latin typeface="Times New Roman"/>
                <a:cs typeface="Times New Roman"/>
              </a:rPr>
              <a:t>fail.</a:t>
            </a:r>
            <a:endParaRPr sz="1200">
              <a:latin typeface="Times New Roman"/>
              <a:cs typeface="Times New Roman"/>
            </a:endParaRPr>
          </a:p>
          <a:p>
            <a:pPr marL="469265" marR="9525" indent="-228600" algn="just">
              <a:lnSpc>
                <a:spcPct val="110000"/>
              </a:lnSpc>
              <a:spcBef>
                <a:spcPts val="95"/>
              </a:spcBef>
              <a:buFont typeface="Symbol"/>
              <a:buChar char=""/>
              <a:tabLst>
                <a:tab pos="469900" algn="l"/>
              </a:tabLst>
            </a:pPr>
            <a:r>
              <a:rPr sz="1200" spc="-5" dirty="0">
                <a:latin typeface="Times New Roman"/>
                <a:cs typeface="Times New Roman"/>
              </a:rPr>
              <a:t>A good </a:t>
            </a:r>
            <a:r>
              <a:rPr sz="1200" dirty="0">
                <a:latin typeface="Times New Roman"/>
                <a:cs typeface="Times New Roman"/>
              </a:rPr>
              <a:t>test </a:t>
            </a:r>
            <a:r>
              <a:rPr sz="1200" spc="-5" dirty="0">
                <a:latin typeface="Times New Roman"/>
                <a:cs typeface="Times New Roman"/>
              </a:rPr>
              <a:t>is </a:t>
            </a:r>
            <a:r>
              <a:rPr sz="1200" dirty="0">
                <a:latin typeface="Times New Roman"/>
                <a:cs typeface="Times New Roman"/>
              </a:rPr>
              <a:t>not </a:t>
            </a:r>
            <a:r>
              <a:rPr sz="1200" spc="-5" dirty="0">
                <a:latin typeface="Times New Roman"/>
                <a:cs typeface="Times New Roman"/>
              </a:rPr>
              <a:t>redundant. Testing </a:t>
            </a:r>
            <a:r>
              <a:rPr sz="1200" dirty="0">
                <a:latin typeface="Times New Roman"/>
                <a:cs typeface="Times New Roman"/>
              </a:rPr>
              <a:t>time </a:t>
            </a:r>
            <a:r>
              <a:rPr sz="1200" spc="-5" dirty="0">
                <a:latin typeface="Times New Roman"/>
                <a:cs typeface="Times New Roman"/>
              </a:rPr>
              <a:t>and resources </a:t>
            </a:r>
            <a:r>
              <a:rPr sz="1200" dirty="0">
                <a:latin typeface="Times New Roman"/>
                <a:cs typeface="Times New Roman"/>
              </a:rPr>
              <a:t>are limited. </a:t>
            </a:r>
            <a:r>
              <a:rPr sz="1200" spc="-5" dirty="0">
                <a:latin typeface="Times New Roman"/>
                <a:cs typeface="Times New Roman"/>
              </a:rPr>
              <a:t>There is </a:t>
            </a:r>
            <a:r>
              <a:rPr sz="1200" dirty="0">
                <a:latin typeface="Times New Roman"/>
                <a:cs typeface="Times New Roman"/>
              </a:rPr>
              <a:t>no </a:t>
            </a:r>
            <a:r>
              <a:rPr sz="1200" spc="-5" dirty="0">
                <a:latin typeface="Times New Roman"/>
                <a:cs typeface="Times New Roman"/>
              </a:rPr>
              <a:t>point in  conducting </a:t>
            </a:r>
            <a:r>
              <a:rPr sz="1200" dirty="0">
                <a:latin typeface="Times New Roman"/>
                <a:cs typeface="Times New Roman"/>
              </a:rPr>
              <a:t>a test that has the same purpose </a:t>
            </a:r>
            <a:r>
              <a:rPr sz="1200" spc="-5" dirty="0">
                <a:latin typeface="Times New Roman"/>
                <a:cs typeface="Times New Roman"/>
              </a:rPr>
              <a:t>as another </a:t>
            </a:r>
            <a:r>
              <a:rPr sz="1200" dirty="0">
                <a:latin typeface="Times New Roman"/>
                <a:cs typeface="Times New Roman"/>
              </a:rPr>
              <a:t>test. Every test should </a:t>
            </a:r>
            <a:r>
              <a:rPr sz="1200" spc="-5" dirty="0">
                <a:latin typeface="Times New Roman"/>
                <a:cs typeface="Times New Roman"/>
              </a:rPr>
              <a:t>have </a:t>
            </a:r>
            <a:r>
              <a:rPr sz="1200" dirty="0">
                <a:latin typeface="Times New Roman"/>
                <a:cs typeface="Times New Roman"/>
              </a:rPr>
              <a:t>a  </a:t>
            </a:r>
            <a:r>
              <a:rPr sz="1200" spc="-5" dirty="0">
                <a:latin typeface="Times New Roman"/>
                <a:cs typeface="Times New Roman"/>
              </a:rPr>
              <a:t>different </a:t>
            </a:r>
            <a:r>
              <a:rPr sz="1200" dirty="0">
                <a:latin typeface="Times New Roman"/>
                <a:cs typeface="Times New Roman"/>
              </a:rPr>
              <a:t>purpose </a:t>
            </a:r>
            <a:r>
              <a:rPr sz="1200" spc="-5" dirty="0">
                <a:latin typeface="Times New Roman"/>
                <a:cs typeface="Times New Roman"/>
              </a:rPr>
              <a:t>(even </a:t>
            </a:r>
            <a:r>
              <a:rPr sz="1200" dirty="0">
                <a:latin typeface="Times New Roman"/>
                <a:cs typeface="Times New Roman"/>
              </a:rPr>
              <a:t>if it </a:t>
            </a:r>
            <a:r>
              <a:rPr sz="1200" spc="-5" dirty="0">
                <a:latin typeface="Times New Roman"/>
                <a:cs typeface="Times New Roman"/>
              </a:rPr>
              <a:t>is </a:t>
            </a:r>
            <a:r>
              <a:rPr sz="1200" dirty="0">
                <a:latin typeface="Times New Roman"/>
                <a:cs typeface="Times New Roman"/>
              </a:rPr>
              <a:t>subtly</a:t>
            </a:r>
            <a:r>
              <a:rPr sz="1200" spc="-30" dirty="0">
                <a:latin typeface="Times New Roman"/>
                <a:cs typeface="Times New Roman"/>
              </a:rPr>
              <a:t> </a:t>
            </a:r>
            <a:r>
              <a:rPr sz="1200" spc="-5" dirty="0">
                <a:latin typeface="Times New Roman"/>
                <a:cs typeface="Times New Roman"/>
              </a:rPr>
              <a:t>different).</a:t>
            </a:r>
            <a:endParaRPr sz="1200">
              <a:latin typeface="Times New Roman"/>
              <a:cs typeface="Times New Roman"/>
            </a:endParaRPr>
          </a:p>
          <a:p>
            <a:pPr marL="469265" marR="8890" indent="-228600" algn="just">
              <a:lnSpc>
                <a:spcPct val="110000"/>
              </a:lnSpc>
              <a:spcBef>
                <a:spcPts val="100"/>
              </a:spcBef>
              <a:buFont typeface="Symbol"/>
              <a:buChar char=""/>
              <a:tabLst>
                <a:tab pos="469900" algn="l"/>
              </a:tabLst>
            </a:pPr>
            <a:r>
              <a:rPr sz="1200" spc="-5" dirty="0">
                <a:latin typeface="Times New Roman"/>
                <a:cs typeface="Times New Roman"/>
              </a:rPr>
              <a:t>A good test should </a:t>
            </a:r>
            <a:r>
              <a:rPr sz="1200" dirty="0">
                <a:latin typeface="Times New Roman"/>
                <a:cs typeface="Times New Roman"/>
              </a:rPr>
              <a:t>be </a:t>
            </a:r>
            <a:r>
              <a:rPr sz="1200" spc="-5" dirty="0">
                <a:latin typeface="Times New Roman"/>
                <a:cs typeface="Times New Roman"/>
              </a:rPr>
              <a:t>“best </a:t>
            </a:r>
            <a:r>
              <a:rPr sz="1200" dirty="0">
                <a:latin typeface="Times New Roman"/>
                <a:cs typeface="Times New Roman"/>
              </a:rPr>
              <a:t>of </a:t>
            </a:r>
            <a:r>
              <a:rPr sz="1200" spc="-5" dirty="0">
                <a:latin typeface="Times New Roman"/>
                <a:cs typeface="Times New Roman"/>
              </a:rPr>
              <a:t>breed” .In </a:t>
            </a:r>
            <a:r>
              <a:rPr sz="1200" dirty="0">
                <a:latin typeface="Times New Roman"/>
                <a:cs typeface="Times New Roman"/>
              </a:rPr>
              <a:t>a </a:t>
            </a:r>
            <a:r>
              <a:rPr sz="1200" spc="-5" dirty="0">
                <a:latin typeface="Times New Roman"/>
                <a:cs typeface="Times New Roman"/>
              </a:rPr>
              <a:t>group </a:t>
            </a:r>
            <a:r>
              <a:rPr sz="1200" dirty="0">
                <a:latin typeface="Times New Roman"/>
                <a:cs typeface="Times New Roman"/>
              </a:rPr>
              <a:t>of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have </a:t>
            </a:r>
            <a:r>
              <a:rPr sz="1200" dirty="0">
                <a:latin typeface="Times New Roman"/>
                <a:cs typeface="Times New Roman"/>
              </a:rPr>
              <a:t>a </a:t>
            </a:r>
            <a:r>
              <a:rPr sz="1200" spc="-5" dirty="0">
                <a:latin typeface="Times New Roman"/>
                <a:cs typeface="Times New Roman"/>
              </a:rPr>
              <a:t>similar intent, </a:t>
            </a:r>
            <a:r>
              <a:rPr sz="1200" dirty="0">
                <a:latin typeface="Times New Roman"/>
                <a:cs typeface="Times New Roman"/>
              </a:rPr>
              <a:t>time  </a:t>
            </a:r>
            <a:r>
              <a:rPr sz="1200" spc="-5" dirty="0">
                <a:latin typeface="Times New Roman"/>
                <a:cs typeface="Times New Roman"/>
              </a:rPr>
              <a:t>and resource </a:t>
            </a:r>
            <a:r>
              <a:rPr sz="1200" dirty="0">
                <a:latin typeface="Times New Roman"/>
                <a:cs typeface="Times New Roman"/>
              </a:rPr>
              <a:t>limitations may dictate the </a:t>
            </a:r>
            <a:r>
              <a:rPr sz="1200" spc="-5" dirty="0">
                <a:latin typeface="Times New Roman"/>
                <a:cs typeface="Times New Roman"/>
              </a:rPr>
              <a:t>execution </a:t>
            </a:r>
            <a:r>
              <a:rPr sz="1200" dirty="0">
                <a:latin typeface="Times New Roman"/>
                <a:cs typeface="Times New Roman"/>
              </a:rPr>
              <a:t>of </a:t>
            </a:r>
            <a:r>
              <a:rPr sz="1200" spc="5" dirty="0">
                <a:latin typeface="Times New Roman"/>
                <a:cs typeface="Times New Roman"/>
              </a:rPr>
              <a:t>only </a:t>
            </a:r>
            <a:r>
              <a:rPr sz="1200" dirty="0">
                <a:latin typeface="Times New Roman"/>
                <a:cs typeface="Times New Roman"/>
              </a:rPr>
              <a:t>those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has </a:t>
            </a:r>
            <a:r>
              <a:rPr sz="1200" dirty="0">
                <a:latin typeface="Times New Roman"/>
                <a:cs typeface="Times New Roman"/>
              </a:rPr>
              <a:t>the </a:t>
            </a:r>
            <a:r>
              <a:rPr sz="1200" spc="-5" dirty="0">
                <a:latin typeface="Times New Roman"/>
                <a:cs typeface="Times New Roman"/>
              </a:rPr>
              <a:t>highest  likelihood </a:t>
            </a:r>
            <a:r>
              <a:rPr sz="1200" dirty="0">
                <a:latin typeface="Times New Roman"/>
                <a:cs typeface="Times New Roman"/>
              </a:rPr>
              <a:t>of </a:t>
            </a:r>
            <a:r>
              <a:rPr sz="1200" spc="-5" dirty="0">
                <a:latin typeface="Times New Roman"/>
                <a:cs typeface="Times New Roman"/>
              </a:rPr>
              <a:t>uncovering </a:t>
            </a:r>
            <a:r>
              <a:rPr sz="1200" dirty="0">
                <a:latin typeface="Times New Roman"/>
                <a:cs typeface="Times New Roman"/>
              </a:rPr>
              <a:t>a whole </a:t>
            </a:r>
            <a:r>
              <a:rPr sz="1200" spc="-5" dirty="0">
                <a:latin typeface="Times New Roman"/>
                <a:cs typeface="Times New Roman"/>
              </a:rPr>
              <a:t>class </a:t>
            </a:r>
            <a:r>
              <a:rPr sz="1200" spc="5" dirty="0">
                <a:latin typeface="Times New Roman"/>
                <a:cs typeface="Times New Roman"/>
              </a:rPr>
              <a:t>of</a:t>
            </a:r>
            <a:r>
              <a:rPr sz="1200" spc="-5" dirty="0">
                <a:latin typeface="Times New Roman"/>
                <a:cs typeface="Times New Roman"/>
              </a:rPr>
              <a:t> errors.</a:t>
            </a:r>
            <a:endParaRPr sz="1200">
              <a:latin typeface="Times New Roman"/>
              <a:cs typeface="Times New Roman"/>
            </a:endParaRPr>
          </a:p>
          <a:p>
            <a:pPr marL="469265" marR="6985" indent="-228600" algn="just">
              <a:lnSpc>
                <a:spcPct val="110400"/>
              </a:lnSpc>
              <a:spcBef>
                <a:spcPts val="80"/>
              </a:spcBef>
              <a:buFont typeface="Symbol"/>
              <a:buChar char=""/>
              <a:tabLst>
                <a:tab pos="469900" algn="l"/>
              </a:tabLst>
            </a:pPr>
            <a:r>
              <a:rPr sz="1200" spc="-5" dirty="0">
                <a:latin typeface="Times New Roman"/>
                <a:cs typeface="Times New Roman"/>
              </a:rPr>
              <a:t>A good </a:t>
            </a:r>
            <a:r>
              <a:rPr sz="1200" dirty="0">
                <a:latin typeface="Times New Roman"/>
                <a:cs typeface="Times New Roman"/>
              </a:rPr>
              <a:t>test should be </a:t>
            </a:r>
            <a:r>
              <a:rPr sz="1200" spc="-5" dirty="0">
                <a:latin typeface="Times New Roman"/>
                <a:cs typeface="Times New Roman"/>
              </a:rPr>
              <a:t>neither </a:t>
            </a:r>
            <a:r>
              <a:rPr sz="1200" dirty="0">
                <a:latin typeface="Times New Roman"/>
                <a:cs typeface="Times New Roman"/>
              </a:rPr>
              <a:t>too simple nor </a:t>
            </a:r>
            <a:r>
              <a:rPr sz="1200" spc="-5" dirty="0">
                <a:latin typeface="Times New Roman"/>
                <a:cs typeface="Times New Roman"/>
              </a:rPr>
              <a:t>too </a:t>
            </a:r>
            <a:r>
              <a:rPr sz="1200" dirty="0">
                <a:latin typeface="Times New Roman"/>
                <a:cs typeface="Times New Roman"/>
              </a:rPr>
              <a:t>complex. </a:t>
            </a:r>
            <a:r>
              <a:rPr sz="1200" spc="-5" dirty="0">
                <a:latin typeface="Times New Roman"/>
                <a:cs typeface="Times New Roman"/>
              </a:rPr>
              <a:t>Although it is sometimes  </a:t>
            </a:r>
            <a:r>
              <a:rPr sz="1200" dirty="0">
                <a:latin typeface="Times New Roman"/>
                <a:cs typeface="Times New Roman"/>
              </a:rPr>
              <a:t>possible to </a:t>
            </a:r>
            <a:r>
              <a:rPr sz="1200" spc="-5" dirty="0">
                <a:latin typeface="Times New Roman"/>
                <a:cs typeface="Times New Roman"/>
              </a:rPr>
              <a:t>combine </a:t>
            </a:r>
            <a:r>
              <a:rPr sz="1200" dirty="0">
                <a:latin typeface="Times New Roman"/>
                <a:cs typeface="Times New Roman"/>
              </a:rPr>
              <a:t>a series of </a:t>
            </a:r>
            <a:r>
              <a:rPr sz="1200" spc="-5" dirty="0">
                <a:latin typeface="Times New Roman"/>
                <a:cs typeface="Times New Roman"/>
              </a:rPr>
              <a:t>tests </a:t>
            </a:r>
            <a:r>
              <a:rPr sz="1200" dirty="0">
                <a:latin typeface="Times New Roman"/>
                <a:cs typeface="Times New Roman"/>
              </a:rPr>
              <a:t>into one test </a:t>
            </a:r>
            <a:r>
              <a:rPr sz="1200" spc="-5" dirty="0">
                <a:latin typeface="Times New Roman"/>
                <a:cs typeface="Times New Roman"/>
              </a:rPr>
              <a:t>case, </a:t>
            </a:r>
            <a:r>
              <a:rPr sz="1200" dirty="0">
                <a:latin typeface="Times New Roman"/>
                <a:cs typeface="Times New Roman"/>
              </a:rPr>
              <a:t>the possible side </a:t>
            </a:r>
            <a:r>
              <a:rPr sz="1200" spc="-5" dirty="0">
                <a:latin typeface="Times New Roman"/>
                <a:cs typeface="Times New Roman"/>
              </a:rPr>
              <a:t>effects associated  </a:t>
            </a:r>
            <a:r>
              <a:rPr sz="1200" dirty="0">
                <a:latin typeface="Times New Roman"/>
                <a:cs typeface="Times New Roman"/>
              </a:rPr>
              <a:t>with this </a:t>
            </a:r>
            <a:r>
              <a:rPr sz="1200" spc="-5" dirty="0">
                <a:latin typeface="Times New Roman"/>
                <a:cs typeface="Times New Roman"/>
              </a:rPr>
              <a:t>approach </a:t>
            </a:r>
            <a:r>
              <a:rPr sz="1200" spc="5" dirty="0">
                <a:latin typeface="Times New Roman"/>
                <a:cs typeface="Times New Roman"/>
              </a:rPr>
              <a:t>may </a:t>
            </a:r>
            <a:r>
              <a:rPr sz="1200" dirty="0">
                <a:latin typeface="Times New Roman"/>
                <a:cs typeface="Times New Roman"/>
              </a:rPr>
              <a:t>mask </a:t>
            </a:r>
            <a:r>
              <a:rPr sz="1200" spc="-5" dirty="0">
                <a:latin typeface="Times New Roman"/>
                <a:cs typeface="Times New Roman"/>
              </a:rPr>
              <a:t>errors. </a:t>
            </a:r>
            <a:r>
              <a:rPr sz="1200" spc="-10" dirty="0">
                <a:latin typeface="Times New Roman"/>
                <a:cs typeface="Times New Roman"/>
              </a:rPr>
              <a:t>In </a:t>
            </a:r>
            <a:r>
              <a:rPr sz="1200" spc="-5" dirty="0">
                <a:latin typeface="Times New Roman"/>
                <a:cs typeface="Times New Roman"/>
              </a:rPr>
              <a:t>general, each </a:t>
            </a:r>
            <a:r>
              <a:rPr sz="1200" dirty="0">
                <a:latin typeface="Times New Roman"/>
                <a:cs typeface="Times New Roman"/>
              </a:rPr>
              <a:t>test should be executed</a:t>
            </a:r>
            <a:r>
              <a:rPr sz="1200" spc="20" dirty="0">
                <a:latin typeface="Times New Roman"/>
                <a:cs typeface="Times New Roman"/>
              </a:rPr>
              <a:t> </a:t>
            </a:r>
            <a:r>
              <a:rPr sz="1200" dirty="0">
                <a:latin typeface="Times New Roman"/>
                <a:cs typeface="Times New Roman"/>
              </a:rPr>
              <a:t>separately</a:t>
            </a:r>
            <a:endParaRPr sz="1200">
              <a:latin typeface="Times New Roman"/>
              <a:cs typeface="Times New Roman"/>
            </a:endParaRPr>
          </a:p>
          <a:p>
            <a:pPr marL="12700" algn="just">
              <a:lnSpc>
                <a:spcPct val="100000"/>
              </a:lnSpc>
              <a:spcBef>
                <a:spcPts val="1165"/>
              </a:spcBef>
            </a:pPr>
            <a:r>
              <a:rPr sz="1200" b="1" spc="-5" dirty="0">
                <a:latin typeface="Times New Roman"/>
                <a:cs typeface="Times New Roman"/>
              </a:rPr>
              <a:t>INTERNAL AND EXTERNAL VIEWS </a:t>
            </a:r>
            <a:r>
              <a:rPr sz="1200" b="1" dirty="0">
                <a:latin typeface="Times New Roman"/>
                <a:cs typeface="Times New Roman"/>
              </a:rPr>
              <a:t>OF</a:t>
            </a:r>
            <a:r>
              <a:rPr sz="1200" b="1" spc="10" dirty="0">
                <a:latin typeface="Times New Roman"/>
                <a:cs typeface="Times New Roman"/>
              </a:rPr>
              <a:t> </a:t>
            </a:r>
            <a:r>
              <a:rPr sz="1200" b="1" spc="-5" dirty="0">
                <a:latin typeface="Times New Roman"/>
                <a:cs typeface="Times New Roman"/>
              </a:rPr>
              <a:t>TESTING</a:t>
            </a:r>
            <a:endParaRPr sz="1200">
              <a:latin typeface="Times New Roman"/>
              <a:cs typeface="Times New Roman"/>
            </a:endParaRPr>
          </a:p>
          <a:p>
            <a:pPr marL="469265">
              <a:lnSpc>
                <a:spcPct val="100000"/>
              </a:lnSpc>
              <a:spcBef>
                <a:spcPts val="815"/>
              </a:spcBef>
            </a:pPr>
            <a:r>
              <a:rPr sz="1200" dirty="0">
                <a:latin typeface="Times New Roman"/>
                <a:cs typeface="Times New Roman"/>
              </a:rPr>
              <a:t>Any </a:t>
            </a:r>
            <a:r>
              <a:rPr sz="1200" spc="-5" dirty="0">
                <a:latin typeface="Times New Roman"/>
                <a:cs typeface="Times New Roman"/>
              </a:rPr>
              <a:t>engineered </a:t>
            </a:r>
            <a:r>
              <a:rPr sz="1200" dirty="0">
                <a:latin typeface="Times New Roman"/>
                <a:cs typeface="Times New Roman"/>
              </a:rPr>
              <a:t>product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tested </a:t>
            </a:r>
            <a:r>
              <a:rPr sz="1200" dirty="0">
                <a:latin typeface="Times New Roman"/>
                <a:cs typeface="Times New Roman"/>
              </a:rPr>
              <a:t>in one of two</a:t>
            </a:r>
            <a:r>
              <a:rPr sz="1200" spc="-15" dirty="0">
                <a:latin typeface="Times New Roman"/>
                <a:cs typeface="Times New Roman"/>
              </a:rPr>
              <a:t> </a:t>
            </a:r>
            <a:r>
              <a:rPr sz="1200" spc="-5" dirty="0">
                <a:latin typeface="Times New Roman"/>
                <a:cs typeface="Times New Roman"/>
              </a:rPr>
              <a:t>ways:</a:t>
            </a:r>
            <a:endParaRPr sz="1200">
              <a:latin typeface="Times New Roman"/>
              <a:cs typeface="Times New Roman"/>
            </a:endParaRPr>
          </a:p>
          <a:p>
            <a:pPr marL="12700" marR="5080" lvl="1" indent="456565" algn="just">
              <a:lnSpc>
                <a:spcPct val="103600"/>
              </a:lnSpc>
              <a:spcBef>
                <a:spcPts val="810"/>
              </a:spcBef>
              <a:buAutoNum type="arabicParenBoth"/>
              <a:tabLst>
                <a:tab pos="687705" algn="l"/>
              </a:tabLst>
            </a:pPr>
            <a:r>
              <a:rPr sz="1200" dirty="0">
                <a:latin typeface="Times New Roman"/>
                <a:cs typeface="Times New Roman"/>
              </a:rPr>
              <a:t>Knowing the specified </a:t>
            </a:r>
            <a:r>
              <a:rPr sz="1200" spc="-5" dirty="0">
                <a:latin typeface="Times New Roman"/>
                <a:cs typeface="Times New Roman"/>
              </a:rPr>
              <a:t>function </a:t>
            </a:r>
            <a:r>
              <a:rPr sz="1200" dirty="0">
                <a:latin typeface="Times New Roman"/>
                <a:cs typeface="Times New Roman"/>
              </a:rPr>
              <a:t>that a </a:t>
            </a:r>
            <a:r>
              <a:rPr sz="1200" spc="-5" dirty="0">
                <a:latin typeface="Times New Roman"/>
                <a:cs typeface="Times New Roman"/>
              </a:rPr>
              <a:t>product has been designed </a:t>
            </a:r>
            <a:r>
              <a:rPr sz="1200" dirty="0">
                <a:latin typeface="Times New Roman"/>
                <a:cs typeface="Times New Roman"/>
              </a:rPr>
              <a:t>to perform, </a:t>
            </a:r>
            <a:r>
              <a:rPr sz="1200" spc="-5" dirty="0">
                <a:latin typeface="Times New Roman"/>
                <a:cs typeface="Times New Roman"/>
              </a:rPr>
              <a:t>tests can  </a:t>
            </a:r>
            <a:r>
              <a:rPr sz="1200" dirty="0">
                <a:latin typeface="Times New Roman"/>
                <a:cs typeface="Times New Roman"/>
              </a:rPr>
              <a:t>be </a:t>
            </a:r>
            <a:r>
              <a:rPr sz="1200" spc="-5" dirty="0">
                <a:latin typeface="Times New Roman"/>
                <a:cs typeface="Times New Roman"/>
              </a:rPr>
              <a:t>conducted </a:t>
            </a:r>
            <a:r>
              <a:rPr sz="1200" dirty="0">
                <a:latin typeface="Times New Roman"/>
                <a:cs typeface="Times New Roman"/>
              </a:rPr>
              <a:t>that demonstrate </a:t>
            </a:r>
            <a:r>
              <a:rPr sz="1200" spc="-5" dirty="0">
                <a:latin typeface="Times New Roman"/>
                <a:cs typeface="Times New Roman"/>
              </a:rPr>
              <a:t>each </a:t>
            </a:r>
            <a:r>
              <a:rPr sz="1200" dirty="0">
                <a:latin typeface="Times New Roman"/>
                <a:cs typeface="Times New Roman"/>
              </a:rPr>
              <a:t>function </a:t>
            </a:r>
            <a:r>
              <a:rPr sz="1200" spc="-5" dirty="0">
                <a:latin typeface="Times New Roman"/>
                <a:cs typeface="Times New Roman"/>
              </a:rPr>
              <a:t>is </a:t>
            </a:r>
            <a:r>
              <a:rPr sz="1200" dirty="0">
                <a:latin typeface="Times New Roman"/>
                <a:cs typeface="Times New Roman"/>
              </a:rPr>
              <a:t>fully </a:t>
            </a:r>
            <a:r>
              <a:rPr sz="1200" spc="-5" dirty="0">
                <a:latin typeface="Times New Roman"/>
                <a:cs typeface="Times New Roman"/>
              </a:rPr>
              <a:t>operational </a:t>
            </a:r>
            <a:r>
              <a:rPr sz="1200" dirty="0">
                <a:latin typeface="Times New Roman"/>
                <a:cs typeface="Times New Roman"/>
              </a:rPr>
              <a:t>while </a:t>
            </a: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same </a:t>
            </a:r>
            <a:r>
              <a:rPr sz="1200" dirty="0">
                <a:latin typeface="Times New Roman"/>
                <a:cs typeface="Times New Roman"/>
              </a:rPr>
              <a:t>time searching  for </a:t>
            </a:r>
            <a:r>
              <a:rPr sz="1200" spc="-5" dirty="0">
                <a:latin typeface="Times New Roman"/>
                <a:cs typeface="Times New Roman"/>
              </a:rPr>
              <a:t>errors </a:t>
            </a:r>
            <a:r>
              <a:rPr sz="1200" dirty="0">
                <a:latin typeface="Times New Roman"/>
                <a:cs typeface="Times New Roman"/>
              </a:rPr>
              <a:t>in </a:t>
            </a:r>
            <a:r>
              <a:rPr sz="1200" spc="-5" dirty="0">
                <a:latin typeface="Times New Roman"/>
                <a:cs typeface="Times New Roman"/>
              </a:rPr>
              <a:t>each </a:t>
            </a:r>
            <a:r>
              <a:rPr sz="1200" dirty="0">
                <a:latin typeface="Times New Roman"/>
                <a:cs typeface="Times New Roman"/>
              </a:rPr>
              <a:t>function. :The </a:t>
            </a:r>
            <a:r>
              <a:rPr sz="1200" spc="-5" dirty="0">
                <a:latin typeface="Times New Roman"/>
                <a:cs typeface="Times New Roman"/>
              </a:rPr>
              <a:t>first </a:t>
            </a:r>
            <a:r>
              <a:rPr sz="1200" dirty="0">
                <a:latin typeface="Times New Roman"/>
                <a:cs typeface="Times New Roman"/>
              </a:rPr>
              <a:t>test </a:t>
            </a:r>
            <a:r>
              <a:rPr sz="1200" spc="-5" dirty="0">
                <a:latin typeface="Times New Roman"/>
                <a:cs typeface="Times New Roman"/>
              </a:rPr>
              <a:t>approach takes an external </a:t>
            </a:r>
            <a:r>
              <a:rPr sz="1200" dirty="0">
                <a:latin typeface="Times New Roman"/>
                <a:cs typeface="Times New Roman"/>
              </a:rPr>
              <a:t>view and </a:t>
            </a:r>
            <a:r>
              <a:rPr sz="1200" spc="-5" dirty="0">
                <a:latin typeface="Times New Roman"/>
                <a:cs typeface="Times New Roman"/>
              </a:rPr>
              <a:t>is </a:t>
            </a:r>
            <a:r>
              <a:rPr sz="1200" b="1" u="heavy" spc="-5" dirty="0">
                <a:uFill>
                  <a:solidFill>
                    <a:srgbClr val="000000"/>
                  </a:solidFill>
                </a:uFill>
                <a:latin typeface="Times New Roman"/>
                <a:cs typeface="Times New Roman"/>
              </a:rPr>
              <a:t>called black-box  testing.</a:t>
            </a:r>
            <a:endParaRPr sz="1200">
              <a:latin typeface="Times New Roman"/>
              <a:cs typeface="Times New Roman"/>
            </a:endParaRPr>
          </a:p>
          <a:p>
            <a:pPr marL="12700" marR="8890" lvl="1" indent="456565" algn="just">
              <a:lnSpc>
                <a:spcPct val="103899"/>
              </a:lnSpc>
              <a:spcBef>
                <a:spcPts val="785"/>
              </a:spcBef>
              <a:buAutoNum type="arabicParenBoth"/>
              <a:tabLst>
                <a:tab pos="687705" algn="l"/>
              </a:tabLst>
            </a:pPr>
            <a:r>
              <a:rPr sz="1200" spc="-5" dirty="0">
                <a:latin typeface="Times New Roman"/>
                <a:cs typeface="Times New Roman"/>
              </a:rPr>
              <a:t>Knowing </a:t>
            </a:r>
            <a:r>
              <a:rPr sz="1200" dirty="0">
                <a:latin typeface="Times New Roman"/>
                <a:cs typeface="Times New Roman"/>
              </a:rPr>
              <a:t>the </a:t>
            </a:r>
            <a:r>
              <a:rPr sz="1200" spc="-5" dirty="0">
                <a:latin typeface="Times New Roman"/>
                <a:cs typeface="Times New Roman"/>
              </a:rPr>
              <a:t>internal workings </a:t>
            </a:r>
            <a:r>
              <a:rPr sz="1200" dirty="0">
                <a:latin typeface="Times New Roman"/>
                <a:cs typeface="Times New Roman"/>
              </a:rPr>
              <a:t>of a </a:t>
            </a:r>
            <a:r>
              <a:rPr sz="1200" spc="-5" dirty="0">
                <a:latin typeface="Times New Roman"/>
                <a:cs typeface="Times New Roman"/>
              </a:rPr>
              <a:t>product, tests can </a:t>
            </a:r>
            <a:r>
              <a:rPr sz="1200" dirty="0">
                <a:latin typeface="Times New Roman"/>
                <a:cs typeface="Times New Roman"/>
              </a:rPr>
              <a:t>be </a:t>
            </a:r>
            <a:r>
              <a:rPr sz="1200" spc="-5" dirty="0">
                <a:latin typeface="Times New Roman"/>
                <a:cs typeface="Times New Roman"/>
              </a:rPr>
              <a:t>conducted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“all  gears </a:t>
            </a:r>
            <a:r>
              <a:rPr sz="1200" dirty="0">
                <a:latin typeface="Times New Roman"/>
                <a:cs typeface="Times New Roman"/>
              </a:rPr>
              <a:t>mesh,” that is, </a:t>
            </a:r>
            <a:r>
              <a:rPr sz="1200" spc="-5" dirty="0">
                <a:latin typeface="Times New Roman"/>
                <a:cs typeface="Times New Roman"/>
              </a:rPr>
              <a:t>internal operations are </a:t>
            </a:r>
            <a:r>
              <a:rPr sz="1200" dirty="0">
                <a:latin typeface="Times New Roman"/>
                <a:cs typeface="Times New Roman"/>
              </a:rPr>
              <a:t>performed </a:t>
            </a:r>
            <a:r>
              <a:rPr sz="1200" spc="-5" dirty="0">
                <a:latin typeface="Times New Roman"/>
                <a:cs typeface="Times New Roman"/>
              </a:rPr>
              <a:t>according </a:t>
            </a:r>
            <a:r>
              <a:rPr sz="1200" dirty="0">
                <a:latin typeface="Times New Roman"/>
                <a:cs typeface="Times New Roman"/>
              </a:rPr>
              <a:t>to </a:t>
            </a:r>
            <a:r>
              <a:rPr sz="1200" spc="-5" dirty="0">
                <a:latin typeface="Times New Roman"/>
                <a:cs typeface="Times New Roman"/>
              </a:rPr>
              <a:t>specifications and all internal  components have </a:t>
            </a:r>
            <a:r>
              <a:rPr sz="1200" dirty="0">
                <a:latin typeface="Times New Roman"/>
                <a:cs typeface="Times New Roman"/>
              </a:rPr>
              <a:t>been adequately </a:t>
            </a:r>
            <a:r>
              <a:rPr sz="1200" spc="-5" dirty="0">
                <a:latin typeface="Times New Roman"/>
                <a:cs typeface="Times New Roman"/>
              </a:rPr>
              <a:t>exercised. </a:t>
            </a:r>
            <a:r>
              <a:rPr sz="1200" dirty="0">
                <a:latin typeface="Times New Roman"/>
                <a:cs typeface="Times New Roman"/>
              </a:rPr>
              <a:t>The </a:t>
            </a:r>
            <a:r>
              <a:rPr sz="1200" spc="-5" dirty="0">
                <a:latin typeface="Times New Roman"/>
                <a:cs typeface="Times New Roman"/>
              </a:rPr>
              <a:t>second requires an internal </a:t>
            </a:r>
            <a:r>
              <a:rPr sz="1200" dirty="0">
                <a:latin typeface="Times New Roman"/>
                <a:cs typeface="Times New Roman"/>
              </a:rPr>
              <a:t>view </a:t>
            </a:r>
            <a:r>
              <a:rPr sz="1200" spc="-5" dirty="0">
                <a:latin typeface="Times New Roman"/>
                <a:cs typeface="Times New Roman"/>
              </a:rPr>
              <a:t>and is termed </a:t>
            </a:r>
            <a:r>
              <a:rPr sz="1200" u="heavy" spc="-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white-box testing.</a:t>
            </a:r>
            <a:endParaRPr sz="1200">
              <a:latin typeface="Times New Roman"/>
              <a:cs typeface="Times New Roman"/>
            </a:endParaRPr>
          </a:p>
          <a:p>
            <a:pPr marL="12700" algn="just">
              <a:lnSpc>
                <a:spcPct val="100000"/>
              </a:lnSpc>
              <a:spcBef>
                <a:spcPts val="840"/>
              </a:spcBef>
            </a:pPr>
            <a:r>
              <a:rPr sz="1200" b="1" spc="-5" dirty="0">
                <a:latin typeface="Times New Roman"/>
                <a:cs typeface="Times New Roman"/>
              </a:rPr>
              <a:t>A:WHITE-BOX TESTING</a:t>
            </a:r>
            <a:endParaRPr sz="1200">
              <a:latin typeface="Times New Roman"/>
              <a:cs typeface="Times New Roman"/>
            </a:endParaRPr>
          </a:p>
          <a:p>
            <a:pPr marL="12700" marR="6985" indent="456565" algn="just">
              <a:lnSpc>
                <a:spcPct val="103600"/>
              </a:lnSpc>
              <a:spcBef>
                <a:spcPts val="790"/>
              </a:spcBef>
            </a:pPr>
            <a:r>
              <a:rPr sz="1200" b="1" u="heavy" spc="-5" dirty="0">
                <a:uFill>
                  <a:solidFill>
                    <a:srgbClr val="000000"/>
                  </a:solidFill>
                </a:uFill>
                <a:latin typeface="Times New Roman"/>
                <a:cs typeface="Times New Roman"/>
              </a:rPr>
              <a:t>White-box testing, sometimes called </a:t>
            </a:r>
            <a:r>
              <a:rPr sz="1200" b="1" u="heavy" dirty="0">
                <a:uFill>
                  <a:solidFill>
                    <a:srgbClr val="000000"/>
                  </a:solidFill>
                </a:uFill>
                <a:latin typeface="Times New Roman"/>
                <a:cs typeface="Times New Roman"/>
              </a:rPr>
              <a:t>glass-box </a:t>
            </a:r>
            <a:r>
              <a:rPr sz="1200" b="1" u="heavy" spc="-5" dirty="0">
                <a:uFill>
                  <a:solidFill>
                    <a:srgbClr val="000000"/>
                  </a:solidFill>
                </a:uFill>
                <a:latin typeface="Times New Roman"/>
                <a:cs typeface="Times New Roman"/>
              </a:rPr>
              <a:t>testing </a:t>
            </a:r>
            <a:r>
              <a:rPr sz="1200" b="1" u="heavy" dirty="0">
                <a:uFill>
                  <a:solidFill>
                    <a:srgbClr val="000000"/>
                  </a:solidFill>
                </a:uFill>
                <a:latin typeface="Times New Roman"/>
                <a:cs typeface="Times New Roman"/>
              </a:rPr>
              <a:t>or </a:t>
            </a:r>
            <a:r>
              <a:rPr sz="1200" b="1" u="heavy" spc="-5" dirty="0">
                <a:uFill>
                  <a:solidFill>
                    <a:srgbClr val="000000"/>
                  </a:solidFill>
                </a:uFill>
                <a:latin typeface="Times New Roman"/>
                <a:cs typeface="Times New Roman"/>
              </a:rPr>
              <a:t>structural </a:t>
            </a:r>
            <a:r>
              <a:rPr sz="1200" b="1" u="heavy" dirty="0">
                <a:uFill>
                  <a:solidFill>
                    <a:srgbClr val="000000"/>
                  </a:solidFill>
                </a:uFill>
                <a:latin typeface="Times New Roman"/>
                <a:cs typeface="Times New Roman"/>
              </a:rPr>
              <a:t>testing,</a:t>
            </a:r>
            <a:r>
              <a:rPr sz="1200" b="1" dirty="0">
                <a:latin typeface="Times New Roman"/>
                <a:cs typeface="Times New Roman"/>
              </a:rPr>
              <a:t> </a:t>
            </a:r>
            <a:r>
              <a:rPr sz="1200" spc="-5" dirty="0">
                <a:latin typeface="Times New Roman"/>
                <a:cs typeface="Times New Roman"/>
              </a:rPr>
              <a:t>is </a:t>
            </a:r>
            <a:r>
              <a:rPr sz="1200" dirty="0">
                <a:latin typeface="Times New Roman"/>
                <a:cs typeface="Times New Roman"/>
              </a:rPr>
              <a:t>a test-  </a:t>
            </a:r>
            <a:r>
              <a:rPr sz="1200" spc="-5" dirty="0">
                <a:latin typeface="Times New Roman"/>
                <a:cs typeface="Times New Roman"/>
              </a:rPr>
              <a:t>case design </a:t>
            </a:r>
            <a:r>
              <a:rPr sz="1200" dirty="0">
                <a:latin typeface="Times New Roman"/>
                <a:cs typeface="Times New Roman"/>
              </a:rPr>
              <a:t>philosophy that </a:t>
            </a:r>
            <a:r>
              <a:rPr sz="1200" spc="-5" dirty="0">
                <a:latin typeface="Times New Roman"/>
                <a:cs typeface="Times New Roman"/>
              </a:rPr>
              <a:t>uses </a:t>
            </a:r>
            <a:r>
              <a:rPr sz="1200" dirty="0">
                <a:latin typeface="Times New Roman"/>
                <a:cs typeface="Times New Roman"/>
              </a:rPr>
              <a:t>the </a:t>
            </a:r>
            <a:r>
              <a:rPr sz="1200" spc="-5" dirty="0">
                <a:latin typeface="Times New Roman"/>
                <a:cs typeface="Times New Roman"/>
              </a:rPr>
              <a:t>control structure described as </a:t>
            </a:r>
            <a:r>
              <a:rPr sz="1200" dirty="0">
                <a:latin typeface="Times New Roman"/>
                <a:cs typeface="Times New Roman"/>
              </a:rPr>
              <a:t>part of </a:t>
            </a:r>
            <a:r>
              <a:rPr sz="1200" spc="-5" dirty="0">
                <a:latin typeface="Times New Roman"/>
                <a:cs typeface="Times New Roman"/>
              </a:rPr>
              <a:t>component-level design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derive</a:t>
            </a:r>
            <a:r>
              <a:rPr sz="1200" spc="-25" dirty="0">
                <a:latin typeface="Times New Roman"/>
                <a:cs typeface="Times New Roman"/>
              </a:rPr>
              <a:t> </a:t>
            </a:r>
            <a:r>
              <a:rPr sz="1200" dirty="0">
                <a:latin typeface="Times New Roman"/>
                <a:cs typeface="Times New Roman"/>
              </a:rPr>
              <a:t>test</a:t>
            </a:r>
            <a:r>
              <a:rPr sz="1200" spc="-20" dirty="0">
                <a:latin typeface="Times New Roman"/>
                <a:cs typeface="Times New Roman"/>
              </a:rPr>
              <a:t> </a:t>
            </a:r>
            <a:r>
              <a:rPr sz="1200" spc="-5" dirty="0">
                <a:latin typeface="Times New Roman"/>
                <a:cs typeface="Times New Roman"/>
              </a:rPr>
              <a:t>cases.</a:t>
            </a:r>
            <a:r>
              <a:rPr sz="1200" spc="-15" dirty="0">
                <a:latin typeface="Times New Roman"/>
                <a:cs typeface="Times New Roman"/>
              </a:rPr>
              <a:t> </a:t>
            </a:r>
            <a:r>
              <a:rPr sz="1200" dirty="0">
                <a:latin typeface="Times New Roman"/>
                <a:cs typeface="Times New Roman"/>
              </a:rPr>
              <a:t>Using</a:t>
            </a:r>
            <a:r>
              <a:rPr sz="1200" spc="-20" dirty="0">
                <a:latin typeface="Times New Roman"/>
                <a:cs typeface="Times New Roman"/>
              </a:rPr>
              <a:t> </a:t>
            </a:r>
            <a:r>
              <a:rPr sz="1200" spc="-5" dirty="0">
                <a:latin typeface="Times New Roman"/>
                <a:cs typeface="Times New Roman"/>
              </a:rPr>
              <a:t>white-box</a:t>
            </a:r>
            <a:r>
              <a:rPr sz="1200" spc="-10" dirty="0">
                <a:latin typeface="Times New Roman"/>
                <a:cs typeface="Times New Roman"/>
              </a:rPr>
              <a:t> </a:t>
            </a:r>
            <a:r>
              <a:rPr sz="1200" dirty="0">
                <a:latin typeface="Times New Roman"/>
                <a:cs typeface="Times New Roman"/>
              </a:rPr>
              <a:t>testing</a:t>
            </a:r>
            <a:r>
              <a:rPr sz="1200" spc="-30" dirty="0">
                <a:latin typeface="Times New Roman"/>
                <a:cs typeface="Times New Roman"/>
              </a:rPr>
              <a:t> </a:t>
            </a:r>
            <a:r>
              <a:rPr sz="1200" dirty="0">
                <a:latin typeface="Times New Roman"/>
                <a:cs typeface="Times New Roman"/>
              </a:rPr>
              <a:t>methods,</a:t>
            </a:r>
            <a:r>
              <a:rPr sz="1200" spc="-15" dirty="0">
                <a:latin typeface="Times New Roman"/>
                <a:cs typeface="Times New Roman"/>
              </a:rPr>
              <a:t> </a:t>
            </a:r>
            <a:r>
              <a:rPr sz="1200" spc="-5" dirty="0">
                <a:latin typeface="Times New Roman"/>
                <a:cs typeface="Times New Roman"/>
              </a:rPr>
              <a:t>we</a:t>
            </a:r>
            <a:r>
              <a:rPr sz="1200" spc="-10" dirty="0">
                <a:latin typeface="Times New Roman"/>
                <a:cs typeface="Times New Roman"/>
              </a:rPr>
              <a:t> </a:t>
            </a:r>
            <a:r>
              <a:rPr sz="1200" spc="-5" dirty="0">
                <a:latin typeface="Times New Roman"/>
                <a:cs typeface="Times New Roman"/>
              </a:rPr>
              <a:t>can</a:t>
            </a:r>
            <a:r>
              <a:rPr sz="1200" spc="-10" dirty="0">
                <a:latin typeface="Times New Roman"/>
                <a:cs typeface="Times New Roman"/>
              </a:rPr>
              <a:t> </a:t>
            </a:r>
            <a:r>
              <a:rPr sz="1200" spc="-5" dirty="0">
                <a:latin typeface="Times New Roman"/>
                <a:cs typeface="Times New Roman"/>
              </a:rPr>
              <a:t>derive</a:t>
            </a:r>
            <a:r>
              <a:rPr sz="1200" spc="-10" dirty="0">
                <a:latin typeface="Times New Roman"/>
                <a:cs typeface="Times New Roman"/>
              </a:rPr>
              <a:t> </a:t>
            </a:r>
            <a:r>
              <a:rPr sz="1200" dirty="0">
                <a:latin typeface="Times New Roman"/>
                <a:cs typeface="Times New Roman"/>
              </a:rPr>
              <a:t>test</a:t>
            </a:r>
            <a:r>
              <a:rPr sz="1200" spc="-20" dirty="0">
                <a:latin typeface="Times New Roman"/>
                <a:cs typeface="Times New Roman"/>
              </a:rPr>
              <a:t> </a:t>
            </a:r>
            <a:r>
              <a:rPr sz="1200" dirty="0">
                <a:latin typeface="Times New Roman"/>
                <a:cs typeface="Times New Roman"/>
              </a:rPr>
              <a:t>cases</a:t>
            </a:r>
            <a:r>
              <a:rPr sz="1200" spc="-15" dirty="0">
                <a:latin typeface="Times New Roman"/>
                <a:cs typeface="Times New Roman"/>
              </a:rPr>
              <a:t> </a:t>
            </a:r>
            <a:r>
              <a:rPr sz="1200" b="1" dirty="0">
                <a:latin typeface="Times New Roman"/>
                <a:cs typeface="Times New Roman"/>
              </a:rPr>
              <a:t>that</a:t>
            </a:r>
            <a:r>
              <a:rPr sz="1200" b="1" spc="-10" dirty="0">
                <a:latin typeface="Times New Roman"/>
                <a:cs typeface="Times New Roman"/>
              </a:rPr>
              <a:t> </a:t>
            </a:r>
            <a:r>
              <a:rPr sz="1200" b="1" dirty="0">
                <a:latin typeface="Times New Roman"/>
                <a:cs typeface="Times New Roman"/>
              </a:rPr>
              <a:t>(1)</a:t>
            </a:r>
            <a:r>
              <a:rPr sz="1200" b="1" spc="-25" dirty="0">
                <a:latin typeface="Times New Roman"/>
                <a:cs typeface="Times New Roman"/>
              </a:rPr>
              <a:t> </a:t>
            </a:r>
            <a:r>
              <a:rPr sz="1200" b="1" spc="-5" dirty="0">
                <a:latin typeface="Times New Roman"/>
                <a:cs typeface="Times New Roman"/>
              </a:rPr>
              <a:t>guarantee  </a:t>
            </a:r>
            <a:r>
              <a:rPr sz="1200" b="1" dirty="0">
                <a:latin typeface="Times New Roman"/>
                <a:cs typeface="Times New Roman"/>
              </a:rPr>
              <a:t>that all </a:t>
            </a:r>
            <a:r>
              <a:rPr sz="1200" b="1" spc="-5" dirty="0">
                <a:latin typeface="Times New Roman"/>
                <a:cs typeface="Times New Roman"/>
              </a:rPr>
              <a:t>independent paths </a:t>
            </a:r>
            <a:r>
              <a:rPr sz="1200" b="1" dirty="0">
                <a:latin typeface="Times New Roman"/>
                <a:cs typeface="Times New Roman"/>
              </a:rPr>
              <a:t>within a </a:t>
            </a:r>
            <a:r>
              <a:rPr sz="1200" b="1" spc="-5" dirty="0">
                <a:latin typeface="Times New Roman"/>
                <a:cs typeface="Times New Roman"/>
              </a:rPr>
              <a:t>module have been exercised </a:t>
            </a:r>
            <a:r>
              <a:rPr sz="1200" b="1" dirty="0">
                <a:latin typeface="Times New Roman"/>
                <a:cs typeface="Times New Roman"/>
              </a:rPr>
              <a:t>at least </a:t>
            </a:r>
            <a:r>
              <a:rPr sz="1200" b="1" spc="-5" dirty="0">
                <a:latin typeface="Times New Roman"/>
                <a:cs typeface="Times New Roman"/>
              </a:rPr>
              <a:t>once, </a:t>
            </a:r>
            <a:r>
              <a:rPr sz="1200" b="1" dirty="0">
                <a:latin typeface="Times New Roman"/>
                <a:cs typeface="Times New Roman"/>
              </a:rPr>
              <a:t>(2) </a:t>
            </a:r>
            <a:r>
              <a:rPr sz="1200" b="1" spc="-5" dirty="0">
                <a:latin typeface="Times New Roman"/>
                <a:cs typeface="Times New Roman"/>
              </a:rPr>
              <a:t>exercise </a:t>
            </a:r>
            <a:r>
              <a:rPr sz="1200" b="1" dirty="0">
                <a:latin typeface="Times New Roman"/>
                <a:cs typeface="Times New Roman"/>
              </a:rPr>
              <a:t>all  </a:t>
            </a:r>
            <a:r>
              <a:rPr sz="1200" b="1" spc="-5" dirty="0">
                <a:latin typeface="Times New Roman"/>
                <a:cs typeface="Times New Roman"/>
              </a:rPr>
              <a:t>logical decisions </a:t>
            </a:r>
            <a:r>
              <a:rPr sz="1200" b="1" spc="-10" dirty="0">
                <a:latin typeface="Times New Roman"/>
                <a:cs typeface="Times New Roman"/>
              </a:rPr>
              <a:t>on </a:t>
            </a:r>
            <a:r>
              <a:rPr sz="1200" b="1" spc="-5" dirty="0">
                <a:latin typeface="Times New Roman"/>
                <a:cs typeface="Times New Roman"/>
              </a:rPr>
              <a:t>their true and false sides, </a:t>
            </a:r>
            <a:r>
              <a:rPr sz="1200" b="1" spc="-10" dirty="0">
                <a:latin typeface="Times New Roman"/>
                <a:cs typeface="Times New Roman"/>
              </a:rPr>
              <a:t>(3) </a:t>
            </a:r>
            <a:r>
              <a:rPr sz="1200" b="1" spc="-5" dirty="0">
                <a:latin typeface="Times New Roman"/>
                <a:cs typeface="Times New Roman"/>
              </a:rPr>
              <a:t>execute </a:t>
            </a:r>
            <a:r>
              <a:rPr sz="1200" b="1" dirty="0">
                <a:latin typeface="Times New Roman"/>
                <a:cs typeface="Times New Roman"/>
              </a:rPr>
              <a:t>all loops at </a:t>
            </a:r>
            <a:r>
              <a:rPr sz="1200" b="1" spc="-5" dirty="0">
                <a:latin typeface="Times New Roman"/>
                <a:cs typeface="Times New Roman"/>
              </a:rPr>
              <a:t>their boundaries and  within their </a:t>
            </a:r>
            <a:r>
              <a:rPr sz="1200" b="1" dirty="0">
                <a:latin typeface="Times New Roman"/>
                <a:cs typeface="Times New Roman"/>
              </a:rPr>
              <a:t>operational </a:t>
            </a:r>
            <a:r>
              <a:rPr sz="1200" b="1" spc="-5" dirty="0">
                <a:latin typeface="Times New Roman"/>
                <a:cs typeface="Times New Roman"/>
              </a:rPr>
              <a:t>bounds, and </a:t>
            </a:r>
            <a:r>
              <a:rPr sz="1200" b="1" dirty="0">
                <a:latin typeface="Times New Roman"/>
                <a:cs typeface="Times New Roman"/>
              </a:rPr>
              <a:t>(4) exercise </a:t>
            </a:r>
            <a:r>
              <a:rPr sz="1200" b="1" spc="-5" dirty="0">
                <a:latin typeface="Times New Roman"/>
                <a:cs typeface="Times New Roman"/>
              </a:rPr>
              <a:t>internal </a:t>
            </a:r>
            <a:r>
              <a:rPr sz="1200" b="1" dirty="0">
                <a:latin typeface="Times New Roman"/>
                <a:cs typeface="Times New Roman"/>
              </a:rPr>
              <a:t>data </a:t>
            </a:r>
            <a:r>
              <a:rPr sz="1200" b="1" spc="-5" dirty="0">
                <a:latin typeface="Times New Roman"/>
                <a:cs typeface="Times New Roman"/>
              </a:rPr>
              <a:t>structures </a:t>
            </a:r>
            <a:r>
              <a:rPr sz="1200" b="1" dirty="0">
                <a:latin typeface="Times New Roman"/>
                <a:cs typeface="Times New Roman"/>
              </a:rPr>
              <a:t>to </a:t>
            </a:r>
            <a:r>
              <a:rPr sz="1200" b="1" spc="-5" dirty="0">
                <a:latin typeface="Times New Roman"/>
                <a:cs typeface="Times New Roman"/>
              </a:rPr>
              <a:t>ensure their  </a:t>
            </a:r>
            <a:r>
              <a:rPr sz="1200" b="1" dirty="0">
                <a:latin typeface="Times New Roman"/>
                <a:cs typeface="Times New Roman"/>
              </a:rPr>
              <a:t>validity.</a:t>
            </a:r>
            <a:endParaRPr sz="1200">
              <a:latin typeface="Times New Roman"/>
              <a:cs typeface="Times New Roman"/>
            </a:endParaRPr>
          </a:p>
          <a:p>
            <a:pPr marL="127000">
              <a:lnSpc>
                <a:spcPct val="100000"/>
              </a:lnSpc>
              <a:spcBef>
                <a:spcPts val="840"/>
              </a:spcBef>
            </a:pPr>
            <a:r>
              <a:rPr sz="1200" b="1" spc="-5" dirty="0">
                <a:latin typeface="Times New Roman"/>
                <a:cs typeface="Times New Roman"/>
              </a:rPr>
              <a:t>A1: BASIS PATH</a:t>
            </a:r>
            <a:r>
              <a:rPr sz="1200" b="1" spc="5" dirty="0">
                <a:latin typeface="Times New Roman"/>
                <a:cs typeface="Times New Roman"/>
              </a:rPr>
              <a:t> </a:t>
            </a:r>
            <a:r>
              <a:rPr sz="1200" b="1" spc="-5" dirty="0">
                <a:latin typeface="Times New Roman"/>
                <a:cs typeface="Times New Roman"/>
              </a:rPr>
              <a:t>TESTING</a:t>
            </a:r>
            <a:endParaRPr sz="1200">
              <a:latin typeface="Times New Roman"/>
              <a:cs typeface="Times New Roman"/>
            </a:endParaRPr>
          </a:p>
          <a:p>
            <a:pPr marL="12700" marR="6985" indent="456565" algn="just">
              <a:lnSpc>
                <a:spcPct val="103000"/>
              </a:lnSpc>
              <a:spcBef>
                <a:spcPts val="795"/>
              </a:spcBef>
            </a:pPr>
            <a:r>
              <a:rPr sz="1200" spc="-5" dirty="0">
                <a:latin typeface="Times New Roman"/>
                <a:cs typeface="Times New Roman"/>
              </a:rPr>
              <a:t>Basis path </a:t>
            </a:r>
            <a:r>
              <a:rPr sz="1200" dirty="0">
                <a:latin typeface="Times New Roman"/>
                <a:cs typeface="Times New Roman"/>
              </a:rPr>
              <a:t>testing </a:t>
            </a:r>
            <a:r>
              <a:rPr sz="1200" spc="-5" dirty="0">
                <a:latin typeface="Times New Roman"/>
                <a:cs typeface="Times New Roman"/>
              </a:rPr>
              <a:t>is </a:t>
            </a:r>
            <a:r>
              <a:rPr sz="1200" dirty="0">
                <a:latin typeface="Times New Roman"/>
                <a:cs typeface="Times New Roman"/>
              </a:rPr>
              <a:t>a white-box testing </a:t>
            </a:r>
            <a:r>
              <a:rPr sz="1200" spc="-5" dirty="0">
                <a:latin typeface="Times New Roman"/>
                <a:cs typeface="Times New Roman"/>
              </a:rPr>
              <a:t>technique which enables </a:t>
            </a:r>
            <a:r>
              <a:rPr sz="1200" dirty="0">
                <a:latin typeface="Times New Roman"/>
                <a:cs typeface="Times New Roman"/>
              </a:rPr>
              <a:t>the test-case </a:t>
            </a:r>
            <a:r>
              <a:rPr sz="1200" spc="-5" dirty="0">
                <a:latin typeface="Times New Roman"/>
                <a:cs typeface="Times New Roman"/>
              </a:rPr>
              <a:t>designer </a:t>
            </a:r>
            <a:r>
              <a:rPr sz="1200" dirty="0">
                <a:latin typeface="Times New Roman"/>
                <a:cs typeface="Times New Roman"/>
              </a:rPr>
              <a:t>to  </a:t>
            </a:r>
            <a:r>
              <a:rPr sz="1200" spc="-5" dirty="0">
                <a:latin typeface="Times New Roman"/>
                <a:cs typeface="Times New Roman"/>
              </a:rPr>
              <a:t>derive </a:t>
            </a:r>
            <a:r>
              <a:rPr sz="1200" dirty="0">
                <a:latin typeface="Times New Roman"/>
                <a:cs typeface="Times New Roman"/>
              </a:rPr>
              <a:t>a </a:t>
            </a:r>
            <a:r>
              <a:rPr sz="1200" spc="-5" dirty="0">
                <a:latin typeface="Times New Roman"/>
                <a:cs typeface="Times New Roman"/>
              </a:rPr>
              <a:t>logical </a:t>
            </a:r>
            <a:r>
              <a:rPr sz="1200" dirty="0">
                <a:latin typeface="Times New Roman"/>
                <a:cs typeface="Times New Roman"/>
              </a:rPr>
              <a:t>complexity </a:t>
            </a:r>
            <a:r>
              <a:rPr sz="1200" spc="-5" dirty="0">
                <a:latin typeface="Times New Roman"/>
                <a:cs typeface="Times New Roman"/>
              </a:rPr>
              <a:t>measure </a:t>
            </a:r>
            <a:r>
              <a:rPr sz="1200" dirty="0">
                <a:latin typeface="Times New Roman"/>
                <a:cs typeface="Times New Roman"/>
              </a:rPr>
              <a:t>of a </a:t>
            </a:r>
            <a:r>
              <a:rPr sz="1200" spc="-5" dirty="0">
                <a:latin typeface="Times New Roman"/>
                <a:cs typeface="Times New Roman"/>
              </a:rPr>
              <a:t>procedural design and use </a:t>
            </a:r>
            <a:r>
              <a:rPr sz="1200" dirty="0">
                <a:latin typeface="Times New Roman"/>
                <a:cs typeface="Times New Roman"/>
              </a:rPr>
              <a:t>this </a:t>
            </a:r>
            <a:r>
              <a:rPr sz="1200" spc="-5" dirty="0">
                <a:latin typeface="Times New Roman"/>
                <a:cs typeface="Times New Roman"/>
              </a:rPr>
              <a:t>measure as </a:t>
            </a:r>
            <a:r>
              <a:rPr sz="1200" dirty="0">
                <a:latin typeface="Times New Roman"/>
                <a:cs typeface="Times New Roman"/>
              </a:rPr>
              <a:t>a </a:t>
            </a:r>
            <a:r>
              <a:rPr sz="1200" spc="-5" dirty="0">
                <a:latin typeface="Times New Roman"/>
                <a:cs typeface="Times New Roman"/>
              </a:rPr>
              <a:t>guide </a:t>
            </a:r>
            <a:r>
              <a:rPr sz="1200" dirty="0">
                <a:latin typeface="Times New Roman"/>
                <a:cs typeface="Times New Roman"/>
              </a:rPr>
              <a:t>for  </a:t>
            </a:r>
            <a:r>
              <a:rPr sz="1200" spc="-5" dirty="0">
                <a:latin typeface="Times New Roman"/>
                <a:cs typeface="Times New Roman"/>
              </a:rPr>
              <a:t>defining </a:t>
            </a:r>
            <a:r>
              <a:rPr sz="1200" dirty="0">
                <a:latin typeface="Times New Roman"/>
                <a:cs typeface="Times New Roman"/>
              </a:rPr>
              <a:t>a basis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execution paths. </a:t>
            </a:r>
            <a:r>
              <a:rPr sz="1200" dirty="0">
                <a:latin typeface="Times New Roman"/>
                <a:cs typeface="Times New Roman"/>
              </a:rPr>
              <a:t>Test </a:t>
            </a:r>
            <a:r>
              <a:rPr sz="1200" spc="-5" dirty="0">
                <a:latin typeface="Times New Roman"/>
                <a:cs typeface="Times New Roman"/>
              </a:rPr>
              <a:t>cases derived </a:t>
            </a:r>
            <a:r>
              <a:rPr sz="1200" dirty="0">
                <a:latin typeface="Times New Roman"/>
                <a:cs typeface="Times New Roman"/>
              </a:rPr>
              <a:t>to </a:t>
            </a:r>
            <a:r>
              <a:rPr sz="1200" spc="-5" dirty="0">
                <a:latin typeface="Times New Roman"/>
                <a:cs typeface="Times New Roman"/>
              </a:rPr>
              <a:t>exercise </a:t>
            </a:r>
            <a:r>
              <a:rPr sz="1200" dirty="0">
                <a:latin typeface="Times New Roman"/>
                <a:cs typeface="Times New Roman"/>
              </a:rPr>
              <a:t>the basis </a:t>
            </a:r>
            <a:r>
              <a:rPr sz="1200" spc="-5" dirty="0">
                <a:latin typeface="Times New Roman"/>
                <a:cs typeface="Times New Roman"/>
              </a:rPr>
              <a:t>set </a:t>
            </a:r>
            <a:r>
              <a:rPr sz="1200" dirty="0">
                <a:latin typeface="Times New Roman"/>
                <a:cs typeface="Times New Roman"/>
              </a:rPr>
              <a:t>are </a:t>
            </a:r>
            <a:r>
              <a:rPr sz="1200" spc="-5" dirty="0">
                <a:latin typeface="Times New Roman"/>
                <a:cs typeface="Times New Roman"/>
              </a:rPr>
              <a:t>guaranteed  </a:t>
            </a:r>
            <a:r>
              <a:rPr sz="1200" dirty="0">
                <a:latin typeface="Times New Roman"/>
                <a:cs typeface="Times New Roman"/>
              </a:rPr>
              <a:t>to </a:t>
            </a:r>
            <a:r>
              <a:rPr sz="1200" spc="-5" dirty="0">
                <a:latin typeface="Times New Roman"/>
                <a:cs typeface="Times New Roman"/>
              </a:rPr>
              <a:t>execute </a:t>
            </a:r>
            <a:r>
              <a:rPr sz="1200" dirty="0">
                <a:latin typeface="Times New Roman"/>
                <a:cs typeface="Times New Roman"/>
              </a:rPr>
              <a:t>every statement in the </a:t>
            </a:r>
            <a:r>
              <a:rPr sz="1200" spc="-5" dirty="0">
                <a:latin typeface="Times New Roman"/>
                <a:cs typeface="Times New Roman"/>
              </a:rPr>
              <a:t>program </a:t>
            </a:r>
            <a:r>
              <a:rPr sz="1200" dirty="0">
                <a:latin typeface="Times New Roman"/>
                <a:cs typeface="Times New Roman"/>
              </a:rPr>
              <a:t>at </a:t>
            </a:r>
            <a:r>
              <a:rPr sz="1200" spc="-5" dirty="0">
                <a:latin typeface="Times New Roman"/>
                <a:cs typeface="Times New Roman"/>
              </a:rPr>
              <a:t>least </a:t>
            </a:r>
            <a:r>
              <a:rPr sz="1200" dirty="0">
                <a:latin typeface="Times New Roman"/>
                <a:cs typeface="Times New Roman"/>
              </a:rPr>
              <a:t>one time </a:t>
            </a:r>
            <a:r>
              <a:rPr sz="1200" spc="-5" dirty="0">
                <a:latin typeface="Times New Roman"/>
                <a:cs typeface="Times New Roman"/>
              </a:rPr>
              <a:t>during</a:t>
            </a:r>
            <a:r>
              <a:rPr sz="1200" spc="-15" dirty="0">
                <a:latin typeface="Times New Roman"/>
                <a:cs typeface="Times New Roman"/>
              </a:rPr>
              <a:t> </a:t>
            </a:r>
            <a:r>
              <a:rPr sz="1200" spc="-5" dirty="0">
                <a:latin typeface="Times New Roman"/>
                <a:cs typeface="Times New Roman"/>
              </a:rPr>
              <a:t>testing.</a:t>
            </a:r>
            <a:endParaRPr sz="1200">
              <a:latin typeface="Times New Roman"/>
              <a:cs typeface="Times New Roman"/>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1D179E-8123-4DE9-94F2-2DE954A8AF86}"/>
              </a:ext>
            </a:extLst>
          </p:cNvPr>
          <p:cNvSpPr>
            <a:spLocks noGrp="1"/>
          </p:cNvSpPr>
          <p:nvPr>
            <p:ph type="title"/>
          </p:nvPr>
        </p:nvSpPr>
        <p:spPr>
          <a:xfrm>
            <a:off x="902004" y="882141"/>
            <a:ext cx="5968390" cy="338554"/>
          </a:xfrm>
        </p:spPr>
        <p:txBody>
          <a:bodyPr/>
          <a:lstStyle/>
          <a:p>
            <a:r>
              <a:rPr lang="en-IN" dirty="0">
                <a:latin typeface="Times New Roman" panose="02020603050405020304" pitchFamily="18" charset="0"/>
                <a:cs typeface="Times New Roman" panose="02020603050405020304" pitchFamily="18" charset="0"/>
              </a:rPr>
              <a:t>Open-source licensing</a:t>
            </a:r>
          </a:p>
        </p:txBody>
      </p:sp>
      <p:sp>
        <p:nvSpPr>
          <p:cNvPr id="3" name="Content Placeholder 2">
            <a:extLst>
              <a:ext uri="{FF2B5EF4-FFF2-40B4-BE49-F238E27FC236}">
                <a16:creationId xmlns="" xmlns:a16="http://schemas.microsoft.com/office/drawing/2014/main" id="{F91E0A4B-71BB-4889-A947-CD10A6D62E1D}"/>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 fundamental principle of open-source development is that source code should be freely available. </a:t>
            </a:r>
          </a:p>
          <a:p>
            <a:r>
              <a:rPr lang="en-US" dirty="0">
                <a:latin typeface="Times New Roman" panose="02020603050405020304" pitchFamily="18" charset="0"/>
                <a:cs typeface="Times New Roman" panose="02020603050405020304" pitchFamily="18" charset="0"/>
              </a:rPr>
              <a:t>Legally, the developer of the code owns the code. They can place restrictions on how it is used by including legally binding conditions in an open-source software license</a:t>
            </a:r>
          </a:p>
          <a:p>
            <a:r>
              <a:rPr lang="en-US" dirty="0">
                <a:latin typeface="Times New Roman" panose="02020603050405020304" pitchFamily="18" charset="0"/>
                <a:cs typeface="Times New Roman" panose="02020603050405020304" pitchFamily="18" charset="0"/>
              </a:rPr>
              <a:t>Licensing issues are important because if you use open-source software as part of a software product, then you may be obliged by the terms of the license to make your own product open source..</a:t>
            </a:r>
          </a:p>
          <a:p>
            <a:r>
              <a:rPr lang="en-US" dirty="0">
                <a:latin typeface="Times New Roman" panose="02020603050405020304" pitchFamily="18" charset="0"/>
                <a:cs typeface="Times New Roman" panose="02020603050405020304" pitchFamily="18" charset="0"/>
              </a:rPr>
              <a:t>The open-source approach is one of several business models for software.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48346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B05680D-127C-417A-940C-DA5261D47BEB}"/>
              </a:ext>
            </a:extLst>
          </p:cNvPr>
          <p:cNvSpPr>
            <a:spLocks noGrp="1"/>
          </p:cNvSpPr>
          <p:nvPr>
            <p:ph idx="1"/>
          </p:nvPr>
        </p:nvSpPr>
        <p:spPr>
          <a:xfrm>
            <a:off x="449459" y="444372"/>
            <a:ext cx="6703695" cy="6381962"/>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Most open-source licenses are variants of one of three general models: </a:t>
            </a:r>
          </a:p>
          <a:p>
            <a:pPr marL="514350" indent="-514350">
              <a:buAutoNum type="arabicPeriod"/>
            </a:pPr>
            <a:r>
              <a:rPr lang="en-US" sz="2400" dirty="0">
                <a:latin typeface="Times New Roman" panose="02020603050405020304" pitchFamily="18" charset="0"/>
                <a:cs typeface="Times New Roman" panose="02020603050405020304" pitchFamily="18" charset="0"/>
              </a:rPr>
              <a:t>The GNU General Public License (GPL). </a:t>
            </a:r>
          </a:p>
          <a:p>
            <a:pPr marL="0" indent="0">
              <a:buNone/>
            </a:pPr>
            <a:r>
              <a:rPr lang="en-US" sz="2400" dirty="0">
                <a:latin typeface="Times New Roman" panose="02020603050405020304" pitchFamily="18" charset="0"/>
                <a:cs typeface="Times New Roman" panose="02020603050405020304" pitchFamily="18" charset="0"/>
              </a:rPr>
              <a:t>	This is a so-called reciprocal license that simplistically means that if you use open-source software that is licensed under the GPL license, then you must make that software open source. </a:t>
            </a:r>
          </a:p>
          <a:p>
            <a:pPr marL="0" indent="0">
              <a:buNone/>
            </a:pPr>
            <a:r>
              <a:rPr lang="en-US" sz="2400" dirty="0">
                <a:latin typeface="Times New Roman" panose="02020603050405020304" pitchFamily="18" charset="0"/>
                <a:cs typeface="Times New Roman" panose="02020603050405020304" pitchFamily="18" charset="0"/>
              </a:rPr>
              <a:t>2. The GNU Lesser General Public License (LGPL). </a:t>
            </a:r>
          </a:p>
          <a:p>
            <a:pPr marL="0" indent="0">
              <a:buNone/>
            </a:pPr>
            <a:r>
              <a:rPr lang="en-US" sz="2400" dirty="0">
                <a:latin typeface="Times New Roman" panose="02020603050405020304" pitchFamily="18" charset="0"/>
                <a:cs typeface="Times New Roman" panose="02020603050405020304" pitchFamily="18" charset="0"/>
              </a:rPr>
              <a:t>	This is a variant of the GPL license where you can write components that link to open-source code without having to publish the source of these components. However, if you change the licensed component, then you must publish this as open source. </a:t>
            </a:r>
          </a:p>
          <a:p>
            <a:pPr marL="0" indent="0">
              <a:buNone/>
            </a:pPr>
            <a:r>
              <a:rPr lang="en-US" sz="2400" dirty="0">
                <a:latin typeface="Times New Roman" panose="02020603050405020304" pitchFamily="18" charset="0"/>
                <a:cs typeface="Times New Roman" panose="02020603050405020304" pitchFamily="18" charset="0"/>
              </a:rPr>
              <a:t>3. The Berkley Standard Distribution (BSD) License. </a:t>
            </a:r>
          </a:p>
          <a:p>
            <a:pPr marL="0" indent="0">
              <a:buNone/>
            </a:pPr>
            <a:r>
              <a:rPr lang="en-US" sz="2400" dirty="0">
                <a:latin typeface="Times New Roman" panose="02020603050405020304" pitchFamily="18" charset="0"/>
                <a:cs typeface="Times New Roman" panose="02020603050405020304" pitchFamily="18" charset="0"/>
              </a:rPr>
              <a:t>	This is a nonreciprocal license, which means you are not obliged to re-publish any changes or modifications made to open-source code. You can include the code in proprietary systems that are sold. If you use open-source components, you must acknowledge the original creator of the code. </a:t>
            </a:r>
            <a:r>
              <a:rPr lang="en-US" sz="2400" dirty="0" err="1">
                <a:latin typeface="Times New Roman" panose="02020603050405020304" pitchFamily="18" charset="0"/>
                <a:cs typeface="Times New Roman" panose="02020603050405020304" pitchFamily="18" charset="0"/>
              </a:rPr>
              <a:t>eg.The</a:t>
            </a:r>
            <a:r>
              <a:rPr lang="en-US" sz="2400" dirty="0">
                <a:latin typeface="Times New Roman" panose="02020603050405020304" pitchFamily="18" charset="0"/>
                <a:cs typeface="Times New Roman" panose="02020603050405020304" pitchFamily="18" charset="0"/>
              </a:rPr>
              <a:t> MIT license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2347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DAC4EB-63D8-4C12-A5B4-8BB448F3EE6F}"/>
              </a:ext>
            </a:extLst>
          </p:cNvPr>
          <p:cNvSpPr>
            <a:spLocks noGrp="1"/>
          </p:cNvSpPr>
          <p:nvPr>
            <p:ph type="title"/>
          </p:nvPr>
        </p:nvSpPr>
        <p:spPr>
          <a:xfrm>
            <a:off x="902004" y="882141"/>
            <a:ext cx="5968390" cy="677108"/>
          </a:xfrm>
        </p:spPr>
        <p:txBody>
          <a:bodyPr/>
          <a:lstStyle/>
          <a:p>
            <a:r>
              <a:rPr lang="en-US" dirty="0">
                <a:latin typeface="Times New Roman" panose="02020603050405020304" pitchFamily="18" charset="0"/>
                <a:cs typeface="Times New Roman" panose="02020603050405020304" pitchFamily="18" charset="0"/>
              </a:rPr>
              <a:t>Companies managing projects that use open source should:</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55A8B30B-92E5-483B-969C-225897CF9307}"/>
              </a:ext>
            </a:extLst>
          </p:cNvPr>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1. Establish a system for maintaining information about open-source components that are downloaded and used. You have to keep a copy of the license for each component that was valid at the time the component was used. Licenses may change, so you need to know the conditions that you have agreed to. </a:t>
            </a:r>
          </a:p>
          <a:p>
            <a:pPr marL="0" indent="0">
              <a:buNone/>
            </a:pPr>
            <a:r>
              <a:rPr lang="en-US" dirty="0">
                <a:latin typeface="Times New Roman" panose="02020603050405020304" pitchFamily="18" charset="0"/>
                <a:cs typeface="Times New Roman" panose="02020603050405020304" pitchFamily="18" charset="0"/>
              </a:rPr>
              <a:t>2. Be aware of the different types of licenses and understand how a component is licensed before it is used. You may decide to use a component in one system but not in another because you plan to use these systems in different ways. </a:t>
            </a:r>
          </a:p>
          <a:p>
            <a:pPr marL="0" indent="0">
              <a:buNone/>
            </a:pPr>
            <a:r>
              <a:rPr lang="en-US" dirty="0">
                <a:latin typeface="Times New Roman" panose="02020603050405020304" pitchFamily="18" charset="0"/>
                <a:cs typeface="Times New Roman" panose="02020603050405020304" pitchFamily="18" charset="0"/>
              </a:rPr>
              <a:t>3. Be aware of evolution pathways for components. You need to know a bit about the open-source project where components are developed to understand how they might change in future.</a:t>
            </a:r>
          </a:p>
          <a:p>
            <a:pPr marL="0" indent="0">
              <a:buNone/>
            </a:pPr>
            <a:r>
              <a:rPr lang="en-US" dirty="0">
                <a:latin typeface="Times New Roman" panose="02020603050405020304" pitchFamily="18" charset="0"/>
                <a:cs typeface="Times New Roman" panose="02020603050405020304" pitchFamily="18" charset="0"/>
              </a:rPr>
              <a:t> 4. Educate people about open source. It’s not enough to have procedures in place to ensure compliance with license conditions. You also need to educate developers about open source and open-source licensing. </a:t>
            </a:r>
          </a:p>
          <a:p>
            <a:pPr marL="0" indent="0">
              <a:buNone/>
            </a:pPr>
            <a:r>
              <a:rPr lang="en-US" dirty="0">
                <a:latin typeface="Times New Roman" panose="02020603050405020304" pitchFamily="18" charset="0"/>
                <a:cs typeface="Times New Roman" panose="02020603050405020304" pitchFamily="18" charset="0"/>
              </a:rPr>
              <a:t>5. Have auditing systems in place. Developers, under tight deadlines, might be tempted to break the terms of a license. If possible, you should have software in place to detect and stop this. </a:t>
            </a:r>
          </a:p>
          <a:p>
            <a:pPr marL="0" indent="0">
              <a:buNone/>
            </a:pPr>
            <a:r>
              <a:rPr lang="en-US" dirty="0">
                <a:latin typeface="Times New Roman" panose="02020603050405020304" pitchFamily="18" charset="0"/>
                <a:cs typeface="Times New Roman" panose="02020603050405020304" pitchFamily="18" charset="0"/>
              </a:rPr>
              <a:t>6. Participate in the open-source community. If you rely on open-source products, you should participate in the community and help support their development.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7742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18104"/>
            <a:ext cx="6606540" cy="338554"/>
          </a:xfrm>
        </p:spPr>
        <p:txBody>
          <a:bodyPr/>
          <a:lstStyle/>
          <a:p>
            <a:r>
              <a:rPr lang="en-US" dirty="0" smtClean="0"/>
              <a:t>Module 3</a:t>
            </a:r>
            <a:endParaRPr lang="en-US" dirty="0"/>
          </a:p>
        </p:txBody>
      </p:sp>
      <p:sp>
        <p:nvSpPr>
          <p:cNvPr id="3" name="Subtitle 2"/>
          <p:cNvSpPr>
            <a:spLocks noGrp="1"/>
          </p:cNvSpPr>
          <p:nvPr>
            <p:ph type="subTitle" idx="4294967295"/>
          </p:nvPr>
        </p:nvSpPr>
        <p:spPr>
          <a:xfrm>
            <a:off x="1165860" y="5699760"/>
            <a:ext cx="5440680" cy="2570480"/>
          </a:xfrm>
          <a:prstGeom prst="rect">
            <a:avLst/>
          </a:prstGeom>
        </p:spPr>
        <p:txBody>
          <a:bodyPr/>
          <a:lstStyle/>
          <a:p>
            <a:r>
              <a:rPr lang="en-US" dirty="0" smtClean="0"/>
              <a:t>Software Reviews</a:t>
            </a:r>
            <a:endParaRPr lang="en-US" dirty="0"/>
          </a:p>
        </p:txBody>
      </p:sp>
    </p:spTree>
    <p:extLst>
      <p:ext uri="{BB962C8B-B14F-4D97-AF65-F5344CB8AC3E}">
        <p14:creationId xmlns:p14="http://schemas.microsoft.com/office/powerpoint/2010/main" val="113539493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r>
              <a:rPr lang="en-US" dirty="0" smtClean="0"/>
              <a:t>Software Reviews </a:t>
            </a:r>
            <a:endParaRPr lang="en-US" dirty="0"/>
          </a:p>
        </p:txBody>
      </p:sp>
      <p:sp>
        <p:nvSpPr>
          <p:cNvPr id="3" name="Content Placeholder 2"/>
          <p:cNvSpPr>
            <a:spLocks noGrp="1"/>
          </p:cNvSpPr>
          <p:nvPr>
            <p:ph idx="1"/>
          </p:nvPr>
        </p:nvSpPr>
        <p:spPr>
          <a:xfrm>
            <a:off x="388620" y="2346960"/>
            <a:ext cx="6995160" cy="7264400"/>
          </a:xfrm>
        </p:spPr>
        <p:txBody>
          <a:bodyPr>
            <a:normAutofit fontScale="92500" lnSpcReduction="20000"/>
          </a:bodyPr>
          <a:lstStyle/>
          <a:p>
            <a:pPr algn="just"/>
            <a:r>
              <a:rPr lang="en-US" sz="3400" dirty="0" smtClean="0">
                <a:latin typeface="Times New Roman" pitchFamily="18" charset="0"/>
                <a:cs typeface="Times New Roman" pitchFamily="18" charset="0"/>
              </a:rPr>
              <a:t>Software reviews are a </a:t>
            </a:r>
            <a:r>
              <a:rPr lang="en-US" sz="3400" b="1" dirty="0" smtClean="0">
                <a:latin typeface="Times New Roman" pitchFamily="18" charset="0"/>
                <a:cs typeface="Times New Roman" pitchFamily="18" charset="0"/>
              </a:rPr>
              <a:t>"filter" </a:t>
            </a:r>
            <a:r>
              <a:rPr lang="en-US" sz="3400" dirty="0" smtClean="0">
                <a:latin typeface="Times New Roman" pitchFamily="18" charset="0"/>
                <a:cs typeface="Times New Roman" pitchFamily="18" charset="0"/>
              </a:rPr>
              <a:t>for the software process. That is, reviews That is reviews are applied at various points during software engineering and serve to purify" software engineering work products, </a:t>
            </a:r>
            <a:r>
              <a:rPr lang="en-US" sz="3400" b="1" dirty="0" smtClean="0">
                <a:latin typeface="Times New Roman" pitchFamily="18" charset="0"/>
                <a:cs typeface="Times New Roman" pitchFamily="18" charset="0"/>
              </a:rPr>
              <a:t>including requirements and design models, code, and testing data.</a:t>
            </a:r>
            <a:endParaRPr lang="en-US" sz="3400" dirty="0" smtClean="0">
              <a:latin typeface="Times New Roman" pitchFamily="18" charset="0"/>
              <a:cs typeface="Times New Roman" pitchFamily="18" charset="0"/>
            </a:endParaRPr>
          </a:p>
          <a:p>
            <a:pPr algn="just"/>
            <a:endParaRPr lang="en-US" sz="3400" dirty="0">
              <a:latin typeface="Times New Roman" pitchFamily="18" charset="0"/>
              <a:cs typeface="Times New Roman" pitchFamily="18" charset="0"/>
            </a:endParaRPr>
          </a:p>
          <a:p>
            <a:pPr marL="0" indent="0" algn="just">
              <a:buNone/>
            </a:pPr>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Technical work needs reviewing for the same reason that pencils need erasers: To err is human. The second reason we need technical reviews is that although people are good at catching some of their own errors, large classes of errors escape the originator more easily than they escape anyone else.</a:t>
            </a:r>
            <a:br>
              <a:rPr lang="en-US" sz="3400" dirty="0" smtClean="0">
                <a:latin typeface="Times New Roman" pitchFamily="18" charset="0"/>
                <a:cs typeface="Times New Roman" pitchFamily="18" charset="0"/>
              </a:rPr>
            </a:br>
            <a:endParaRPr lang="en-US" sz="3400" dirty="0" smtClean="0">
              <a:latin typeface="Times New Roman" pitchFamily="18" charset="0"/>
              <a:cs typeface="Times New Roman" pitchFamily="18" charset="0"/>
            </a:endParaRPr>
          </a:p>
          <a:p>
            <a:pPr marL="0" indent="0">
              <a:buNone/>
            </a:pPr>
            <a:endParaRPr lang="en-US" dirty="0"/>
          </a:p>
        </p:txBody>
      </p:sp>
      <p:sp>
        <p:nvSpPr>
          <p:cNvPr id="4" name="Rectangle 3"/>
          <p:cNvSpPr/>
          <p:nvPr/>
        </p:nvSpPr>
        <p:spPr>
          <a:xfrm>
            <a:off x="518160" y="2346960"/>
            <a:ext cx="7059930" cy="1754326"/>
          </a:xfrm>
          <a:prstGeom prst="rect">
            <a:avLst/>
          </a:prstGeom>
        </p:spPr>
        <p:txBody>
          <a:bodyPr wrap="square">
            <a:spAutoFit/>
          </a:bodyPr>
          <a:lstStyle/>
          <a:p>
            <a:endParaRPr lang="en-US" dirty="0" smtClean="0"/>
          </a:p>
          <a:p>
            <a:endParaRPr lang="en-US" dirty="0"/>
          </a:p>
          <a:p>
            <a:r>
              <a:rPr lang="en-US" dirty="0"/>
              <a:t/>
            </a:r>
            <a:br>
              <a:rPr lang="en-US" dirty="0"/>
            </a:br>
            <a:endParaRPr lang="en-US" dirty="0" smtClean="0"/>
          </a:p>
          <a:p>
            <a:r>
              <a:rPr lang="en-US" dirty="0" smtClean="0"/>
              <a:t/>
            </a:r>
            <a:br>
              <a:rPr lang="en-US" dirty="0" smtClean="0"/>
            </a:br>
            <a:endParaRPr lang="en-US" dirty="0" smtClean="0"/>
          </a:p>
        </p:txBody>
      </p:sp>
    </p:spTree>
    <p:extLst>
      <p:ext uri="{BB962C8B-B14F-4D97-AF65-F5344CB8AC3E}">
        <p14:creationId xmlns:p14="http://schemas.microsoft.com/office/powerpoint/2010/main" val="3117645987"/>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dirty="0"/>
          </a:p>
        </p:txBody>
      </p:sp>
      <p:sp>
        <p:nvSpPr>
          <p:cNvPr id="3" name="Content Placeholder 2"/>
          <p:cNvSpPr>
            <a:spLocks noGrp="1"/>
          </p:cNvSpPr>
          <p:nvPr>
            <p:ph idx="1"/>
          </p:nvPr>
        </p:nvSpPr>
        <p:spPr>
          <a:xfrm>
            <a:off x="194310" y="2235201"/>
            <a:ext cx="6995160" cy="6638079"/>
          </a:xfrm>
        </p:spPr>
        <p:txBody>
          <a:bodyPr>
            <a:normAutofit/>
          </a:bodyPr>
          <a:lstStyle/>
          <a:p>
            <a:pPr algn="just"/>
            <a:r>
              <a:rPr lang="en-US" sz="2600" dirty="0" smtClean="0">
                <a:latin typeface="Times New Roman" pitchFamily="18" charset="0"/>
                <a:cs typeface="Times New Roman" pitchFamily="18" charset="0"/>
              </a:rPr>
              <a:t>A review is a way of using the diversity of a group of people to :-</a:t>
            </a:r>
          </a:p>
          <a:p>
            <a:pPr marL="514350" indent="-514350" algn="just">
              <a:buFont typeface="+mj-lt"/>
              <a:buAutoNum type="arabicPeriod"/>
            </a:pPr>
            <a:r>
              <a:rPr lang="en-US" sz="2600" b="1" dirty="0" smtClean="0">
                <a:latin typeface="Times New Roman" pitchFamily="18" charset="0"/>
                <a:cs typeface="Times New Roman" pitchFamily="18" charset="0"/>
              </a:rPr>
              <a:t>Point out need to improvements in the  product of a single person or a team.</a:t>
            </a:r>
          </a:p>
          <a:p>
            <a:pPr marL="514350" indent="-514350" algn="just">
              <a:buFont typeface="+mj-lt"/>
              <a:buAutoNum type="arabicPeriod"/>
            </a:pPr>
            <a:r>
              <a:rPr lang="en-US" sz="2600" b="1" dirty="0" smtClean="0">
                <a:latin typeface="Times New Roman" pitchFamily="18" charset="0"/>
                <a:cs typeface="Times New Roman" pitchFamily="18" charset="0"/>
              </a:rPr>
              <a:t>Confirm those parts of a product  in which </a:t>
            </a:r>
          </a:p>
          <a:p>
            <a:pPr marL="0" indent="0" algn="just">
              <a:buNone/>
            </a:pPr>
            <a:r>
              <a:rPr lang="en-US" sz="2600" b="1" dirty="0" smtClean="0">
                <a:latin typeface="Times New Roman" pitchFamily="18" charset="0"/>
                <a:cs typeface="Times New Roman" pitchFamily="18" charset="0"/>
              </a:rPr>
              <a:t>    Improvement is either not desired or not                needed.</a:t>
            </a:r>
          </a:p>
          <a:p>
            <a:pPr marL="0" indent="0" algn="just">
              <a:buNone/>
            </a:pPr>
            <a:r>
              <a:rPr lang="en-US" sz="2600" b="1" dirty="0" smtClean="0">
                <a:latin typeface="Times New Roman" pitchFamily="18" charset="0"/>
                <a:cs typeface="Times New Roman" pitchFamily="18" charset="0"/>
              </a:rPr>
              <a:t>3 .  Achieve technical work  of more uniform, or     more predicable , quality that can be achieved without reviews , in order to make technical works more manageable.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8452669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lgn="just">
              <a:buNone/>
            </a:pPr>
            <a:r>
              <a:rPr lang="en-US" sz="2800" dirty="0" smtClean="0">
                <a:latin typeface="Times New Roman" pitchFamily="18" charset="0"/>
                <a:cs typeface="Times New Roman" pitchFamily="18" charset="0"/>
              </a:rPr>
              <a:t>Many different ways review can be conducted as part of software engineering.</a:t>
            </a:r>
          </a:p>
          <a:p>
            <a:pPr algn="just">
              <a:buFont typeface="Wingdings" pitchFamily="2" charset="2"/>
              <a:buChar char="Ø"/>
            </a:pPr>
            <a:r>
              <a:rPr lang="en-US" sz="2800" b="1" dirty="0" smtClean="0">
                <a:latin typeface="Times New Roman" pitchFamily="18" charset="0"/>
                <a:cs typeface="Times New Roman" pitchFamily="18" charset="0"/>
              </a:rPr>
              <a:t>An</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informal meeting </a:t>
            </a:r>
            <a:r>
              <a:rPr lang="en-US" sz="2800" dirty="0" smtClean="0">
                <a:latin typeface="Times New Roman" pitchFamily="18" charset="0"/>
                <a:cs typeface="Times New Roman" pitchFamily="18" charset="0"/>
              </a:rPr>
              <a:t>around the coffee machine is a form of review, if technical problems are discussed.</a:t>
            </a:r>
          </a:p>
          <a:p>
            <a:pPr algn="just">
              <a:buFont typeface="Wingdings" pitchFamily="2" charset="2"/>
              <a:buChar char="Ø"/>
            </a:pPr>
            <a:r>
              <a:rPr lang="en-US" sz="2800" b="1" dirty="0" smtClean="0">
                <a:latin typeface="Times New Roman" pitchFamily="18" charset="0"/>
                <a:cs typeface="Times New Roman" pitchFamily="18" charset="0"/>
              </a:rPr>
              <a:t>A formal presentation </a:t>
            </a:r>
            <a:r>
              <a:rPr lang="en-US" sz="2800" dirty="0" smtClean="0">
                <a:latin typeface="Times New Roman" pitchFamily="18" charset="0"/>
                <a:cs typeface="Times New Roman" pitchFamily="18" charset="0"/>
              </a:rPr>
              <a:t>of software architecture to an audience of customers  ,management , and technical staff is also a form of review. </a:t>
            </a:r>
            <a:r>
              <a:rPr lang="en-US" sz="2800" b="1" dirty="0" smtClean="0">
                <a:latin typeface="Times New Roman" pitchFamily="18" charset="0"/>
                <a:cs typeface="Times New Roman" pitchFamily="18" charset="0"/>
              </a:rPr>
              <a:t>A Technical review (TR) </a:t>
            </a:r>
            <a:r>
              <a:rPr lang="en-US" sz="2800" dirty="0" smtClean="0">
                <a:latin typeface="Times New Roman" pitchFamily="18" charset="0"/>
                <a:cs typeface="Times New Roman" pitchFamily="18" charset="0"/>
              </a:rPr>
              <a:t>is the most effective filter from a quality  control standpoint. A technical review(TR) conducted by software engineers for software engineers ,is an effective means for uncovering errors and improving software quality.</a:t>
            </a:r>
          </a:p>
          <a:p>
            <a:pPr marL="0" indent="0">
              <a:buNone/>
            </a:pPr>
            <a:endParaRPr lang="en-US" dirty="0"/>
          </a:p>
        </p:txBody>
      </p:sp>
    </p:spTree>
    <p:extLst>
      <p:ext uri="{BB962C8B-B14F-4D97-AF65-F5344CB8AC3E}">
        <p14:creationId xmlns:p14="http://schemas.microsoft.com/office/powerpoint/2010/main" val="180810061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111760"/>
            <a:ext cx="6995160" cy="1452880"/>
          </a:xfrm>
        </p:spPr>
        <p:txBody>
          <a:bodyPr>
            <a:normAutofit/>
          </a:bodyPr>
          <a:lstStyle/>
          <a:p>
            <a:r>
              <a:rPr lang="en-US" dirty="0" smtClean="0"/>
              <a:t>POST-MORTEM EVALUATIONS</a:t>
            </a:r>
            <a:br>
              <a:rPr lang="en-US" dirty="0" smtClean="0"/>
            </a:br>
            <a:endParaRPr lang="en-US" dirty="0"/>
          </a:p>
        </p:txBody>
      </p:sp>
      <p:sp>
        <p:nvSpPr>
          <p:cNvPr id="3" name="Content Placeholder 2"/>
          <p:cNvSpPr>
            <a:spLocks noGrp="1"/>
          </p:cNvSpPr>
          <p:nvPr>
            <p:ph idx="1"/>
          </p:nvPr>
        </p:nvSpPr>
        <p:spPr>
          <a:xfrm>
            <a:off x="194310" y="1229361"/>
            <a:ext cx="6995160" cy="6749839"/>
          </a:xfrm>
        </p:spPr>
        <p:txBody>
          <a:bodyPr>
            <a:normAutofit fontScale="77500" lnSpcReduction="20000"/>
          </a:bodyPr>
          <a:lstStyle/>
          <a:p>
            <a:pPr marL="0" indent="0">
              <a:buNone/>
            </a:pPr>
            <a:r>
              <a:rPr lang="en-US" dirty="0"/>
              <a:t/>
            </a:r>
            <a:br>
              <a:rPr lang="en-US" dirty="0"/>
            </a:br>
            <a:endParaRPr lang="en-US" dirty="0"/>
          </a:p>
          <a:p>
            <a:pPr algn="just"/>
            <a:r>
              <a:rPr lang="en-US" sz="3400" dirty="0" smtClean="0">
                <a:latin typeface="Times New Roman" pitchFamily="18" charset="0"/>
                <a:cs typeface="Times New Roman" pitchFamily="18" charset="0"/>
              </a:rPr>
              <a:t>Many lessons can be learned if </a:t>
            </a:r>
            <a:r>
              <a:rPr lang="en-US" sz="3400" b="1" dirty="0" smtClean="0">
                <a:latin typeface="Times New Roman" pitchFamily="18" charset="0"/>
                <a:cs typeface="Times New Roman" pitchFamily="18" charset="0"/>
              </a:rPr>
              <a:t>a software team takes the time to evaluate the results of a software project after the software has been delivered to end users.</a:t>
            </a:r>
          </a:p>
          <a:p>
            <a:pPr algn="just"/>
            <a:endParaRPr lang="en-US" sz="3400" b="1"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Banz</a:t>
            </a:r>
            <a:r>
              <a:rPr lang="en-US" sz="3400" dirty="0" smtClean="0">
                <a:latin typeface="Times New Roman" pitchFamily="18" charset="0"/>
                <a:cs typeface="Times New Roman" pitchFamily="18" charset="0"/>
              </a:rPr>
              <a:t> and his colleagues [Baa10l suggest </a:t>
            </a:r>
            <a:r>
              <a:rPr lang="en-US" sz="3400" b="1" dirty="0" smtClean="0">
                <a:latin typeface="Times New Roman" pitchFamily="18" charset="0"/>
                <a:cs typeface="Times New Roman" pitchFamily="18" charset="0"/>
              </a:rPr>
              <a:t>the use of a post-mortem evaluation (PME) as a mechanism to determine what went right and what went wrong when software engineering process and practice are applied in a specific project</a:t>
            </a:r>
            <a:r>
              <a:rPr lang="en-US" sz="3400" dirty="0" smtClean="0">
                <a:latin typeface="Times New Roman" pitchFamily="18" charset="0"/>
                <a:cs typeface="Times New Roman" pitchFamily="18" charset="0"/>
              </a:rPr>
              <a:t>.</a:t>
            </a:r>
          </a:p>
          <a:p>
            <a:pPr marL="0" indent="0" algn="just">
              <a:buNone/>
            </a:pPr>
            <a:r>
              <a:rPr lang="en-US" sz="3400" dirty="0" smtClean="0">
                <a:latin typeface="Times New Roman" pitchFamily="18" charset="0"/>
                <a:cs typeface="Times New Roman" pitchFamily="18" charset="0"/>
              </a:rPr>
              <a:t/>
            </a:r>
            <a:br>
              <a:rPr lang="en-US" sz="3400" dirty="0" smtClean="0">
                <a:latin typeface="Times New Roman" pitchFamily="18" charset="0"/>
                <a:cs typeface="Times New Roman" pitchFamily="18" charset="0"/>
              </a:rPr>
            </a:br>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Unlike an FTR that focuses on a specific work product, </a:t>
            </a:r>
            <a:r>
              <a:rPr lang="en-US" sz="3400" b="1" dirty="0" smtClean="0">
                <a:latin typeface="Times New Roman" pitchFamily="18" charset="0"/>
                <a:cs typeface="Times New Roman" pitchFamily="18" charset="0"/>
              </a:rPr>
              <a:t>a PME examines the entire software project, focusing on both excellences (</a:t>
            </a:r>
            <a:r>
              <a:rPr lang="en-US" sz="3400" dirty="0" smtClean="0">
                <a:latin typeface="Times New Roman" pitchFamily="18" charset="0"/>
                <a:cs typeface="Times New Roman" pitchFamily="18" charset="0"/>
              </a:rPr>
              <a:t>that is, </a:t>
            </a:r>
            <a:r>
              <a:rPr lang="en-US" sz="3800" dirty="0" smtClean="0">
                <a:latin typeface="Times New Roman" pitchFamily="18" charset="0"/>
                <a:cs typeface="Times New Roman" pitchFamily="18" charset="0"/>
              </a:rPr>
              <a:t>achievements and positive experiences) </a:t>
            </a:r>
            <a:r>
              <a:rPr lang="en-US" sz="3800" b="1" dirty="0" smtClean="0">
                <a:latin typeface="Times New Roman" pitchFamily="18" charset="0"/>
                <a:cs typeface="Times New Roman" pitchFamily="18" charset="0"/>
              </a:rPr>
              <a:t>and challenges </a:t>
            </a:r>
            <a:r>
              <a:rPr lang="en-US" sz="3800" dirty="0" smtClean="0">
                <a:latin typeface="Times New Roman" pitchFamily="18" charset="0"/>
                <a:cs typeface="Times New Roman" pitchFamily="18" charset="0"/>
              </a:rPr>
              <a:t>(problems and negative experiences)" [Baa101. </a:t>
            </a:r>
            <a:endParaRPr lang="en-US" sz="3800" b="1" dirty="0" smtClean="0">
              <a:latin typeface="Times New Roman" pitchFamily="18" charset="0"/>
              <a:cs typeface="Times New Roman" pitchFamily="18" charset="0"/>
            </a:endParaRPr>
          </a:p>
          <a:p>
            <a:pPr algn="just"/>
            <a:endParaRPr lang="en-US" sz="3400" dirty="0">
              <a:latin typeface="Times New Roman" pitchFamily="18" charset="0"/>
              <a:cs typeface="Times New Roman" pitchFamily="18" charset="0"/>
            </a:endParaRPr>
          </a:p>
        </p:txBody>
      </p:sp>
    </p:spTree>
    <p:extLst>
      <p:ext uri="{BB962C8B-B14F-4D97-AF65-F5344CB8AC3E}">
        <p14:creationId xmlns:p14="http://schemas.microsoft.com/office/powerpoint/2010/main" val="57462590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rmAutofit/>
          </a:bodyPr>
          <a:lstStyle/>
          <a:p>
            <a:r>
              <a:rPr lang="en-US" dirty="0" smtClean="0"/>
              <a:t>Often conducted in a workshop format, a PME is attended by members of the </a:t>
            </a:r>
            <a:r>
              <a:rPr lang="en-US" b="1" dirty="0" smtClean="0"/>
              <a:t>software team </a:t>
            </a:r>
            <a:r>
              <a:rPr lang="en-US" dirty="0" smtClean="0"/>
              <a:t>and </a:t>
            </a:r>
            <a:r>
              <a:rPr lang="en-US" b="1" dirty="0" smtClean="0"/>
              <a:t>stakeholders</a:t>
            </a:r>
            <a:r>
              <a:rPr lang="en-US" dirty="0" smtClean="0"/>
              <a:t>. The intent is to identify excellences and challenges and to extract lessons learned from both. The objective is to suggest improvements to both process and practice going forward.</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90842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5969635" cy="952500"/>
          </a:xfrm>
          <a:prstGeom prst="rect">
            <a:avLst/>
          </a:prstGeom>
        </p:spPr>
        <p:txBody>
          <a:bodyPr vert="horz" wrap="square" lIns="0" tIns="12700" rIns="0" bIns="0" rtlCol="0">
            <a:spAutoFit/>
          </a:bodyPr>
          <a:lstStyle/>
          <a:p>
            <a:pPr marL="12700">
              <a:lnSpc>
                <a:spcPct val="100000"/>
              </a:lnSpc>
              <a:spcBef>
                <a:spcPts val="100"/>
              </a:spcBef>
              <a:tabLst>
                <a:tab pos="5371465" algn="l"/>
              </a:tabLst>
            </a:pPr>
            <a:r>
              <a:rPr sz="1100" spc="-5" dirty="0">
                <a:latin typeface="Carlito"/>
                <a:cs typeface="Carlito"/>
              </a:rPr>
              <a:t>CST 309 MANAGEMENT </a:t>
            </a:r>
            <a:r>
              <a:rPr sz="1100" dirty="0">
                <a:latin typeface="Carlito"/>
                <a:cs typeface="Carlito"/>
              </a:rPr>
              <a:t>OF</a:t>
            </a:r>
            <a:r>
              <a:rPr sz="1100" spc="25" dirty="0">
                <a:latin typeface="Carlito"/>
                <a:cs typeface="Carlito"/>
              </a:rPr>
              <a:t> </a:t>
            </a:r>
            <a:r>
              <a:rPr sz="1100" spc="-5" dirty="0">
                <a:latin typeface="Carlito"/>
                <a:cs typeface="Carlito"/>
              </a:rPr>
              <a:t>SOFTWARE</a:t>
            </a:r>
            <a:r>
              <a:rPr sz="1100" spc="10" dirty="0">
                <a:latin typeface="Carlito"/>
                <a:cs typeface="Carlito"/>
              </a:rPr>
              <a:t> </a:t>
            </a:r>
            <a:r>
              <a:rPr sz="1100" spc="-5" dirty="0">
                <a:latin typeface="Carlito"/>
                <a:cs typeface="Carlito"/>
              </a:rPr>
              <a:t>SYSTEMS	S5</a:t>
            </a:r>
            <a:r>
              <a:rPr sz="1100" spc="-10" dirty="0">
                <a:latin typeface="Carlito"/>
                <a:cs typeface="Carlito"/>
              </a:rPr>
              <a:t> </a:t>
            </a:r>
            <a:r>
              <a:rPr sz="1100" spc="-5" dirty="0">
                <a:latin typeface="Carlito"/>
                <a:cs typeface="Carlito"/>
              </a:rPr>
              <a:t>CSE</a:t>
            </a:r>
            <a:endParaRPr sz="1100" dirty="0">
              <a:latin typeface="Carlito"/>
              <a:cs typeface="Carlito"/>
            </a:endParaRPr>
          </a:p>
          <a:p>
            <a:pPr>
              <a:lnSpc>
                <a:spcPct val="100000"/>
              </a:lnSpc>
            </a:pPr>
            <a:endParaRPr sz="1100" dirty="0">
              <a:latin typeface="Carlito"/>
              <a:cs typeface="Carlito"/>
            </a:endParaRPr>
          </a:p>
          <a:p>
            <a:pPr marL="469265">
              <a:lnSpc>
                <a:spcPct val="100000"/>
              </a:lnSpc>
              <a:spcBef>
                <a:spcPts val="910"/>
              </a:spcBef>
            </a:pPr>
            <a:r>
              <a:rPr sz="1200" b="1" spc="-5" dirty="0">
                <a:latin typeface="Times New Roman"/>
                <a:cs typeface="Times New Roman"/>
              </a:rPr>
              <a:t>A.1.1 Flow Graph</a:t>
            </a:r>
            <a:r>
              <a:rPr sz="1200" b="1" spc="20" dirty="0">
                <a:latin typeface="Times New Roman"/>
                <a:cs typeface="Times New Roman"/>
              </a:rPr>
              <a:t> </a:t>
            </a:r>
            <a:r>
              <a:rPr sz="1200" b="1" spc="-5" dirty="0">
                <a:latin typeface="Times New Roman"/>
                <a:cs typeface="Times New Roman"/>
              </a:rPr>
              <a:t>Notation</a:t>
            </a:r>
            <a:endParaRPr sz="1200" dirty="0">
              <a:latin typeface="Times New Roman"/>
              <a:cs typeface="Times New Roman"/>
            </a:endParaRPr>
          </a:p>
          <a:p>
            <a:pPr marL="926465">
              <a:lnSpc>
                <a:spcPct val="100000"/>
              </a:lnSpc>
              <a:spcBef>
                <a:spcPts val="844"/>
              </a:spcBef>
            </a:pPr>
            <a:r>
              <a:rPr sz="1200" dirty="0">
                <a:latin typeface="Times New Roman"/>
                <a:cs typeface="Times New Roman"/>
              </a:rPr>
              <a:t>The flow </a:t>
            </a:r>
            <a:r>
              <a:rPr sz="1200" spc="-5" dirty="0">
                <a:latin typeface="Times New Roman"/>
                <a:cs typeface="Times New Roman"/>
              </a:rPr>
              <a:t>graph depicts logical control </a:t>
            </a:r>
            <a:r>
              <a:rPr sz="1200" dirty="0">
                <a:latin typeface="Times New Roman"/>
                <a:cs typeface="Times New Roman"/>
              </a:rPr>
              <a:t>flow using the notation </a:t>
            </a:r>
            <a:r>
              <a:rPr sz="1200" spc="-5" dirty="0">
                <a:latin typeface="Times New Roman"/>
                <a:cs typeface="Times New Roman"/>
              </a:rPr>
              <a:t>illustrated in</a:t>
            </a:r>
            <a:r>
              <a:rPr sz="1200" spc="160" dirty="0">
                <a:latin typeface="Times New Roman"/>
                <a:cs typeface="Times New Roman"/>
              </a:rPr>
              <a:t> </a:t>
            </a:r>
            <a:r>
              <a:rPr sz="1200" spc="-5" dirty="0">
                <a:latin typeface="Times New Roman"/>
                <a:cs typeface="Times New Roman"/>
              </a:rPr>
              <a:t>Figure</a:t>
            </a:r>
            <a:endParaRPr sz="1200" dirty="0">
              <a:latin typeface="Times New Roman"/>
              <a:cs typeface="Times New Roman"/>
            </a:endParaRPr>
          </a:p>
        </p:txBody>
      </p:sp>
      <p:sp>
        <p:nvSpPr>
          <p:cNvPr id="3" name="object 3"/>
          <p:cNvSpPr txBox="1"/>
          <p:nvPr/>
        </p:nvSpPr>
        <p:spPr>
          <a:xfrm>
            <a:off x="902004" y="5905880"/>
            <a:ext cx="5970270" cy="3217545"/>
          </a:xfrm>
          <a:prstGeom prst="rect">
            <a:avLst/>
          </a:prstGeom>
        </p:spPr>
        <p:txBody>
          <a:bodyPr vert="horz" wrap="square" lIns="0" tIns="12700" rIns="0" bIns="0" rtlCol="0">
            <a:spAutoFit/>
          </a:bodyPr>
          <a:lstStyle/>
          <a:p>
            <a:pPr marL="926465" marR="8890" indent="-228600" algn="just">
              <a:lnSpc>
                <a:spcPct val="110000"/>
              </a:lnSpc>
              <a:spcBef>
                <a:spcPts val="100"/>
              </a:spcBef>
              <a:buFont typeface="Symbol"/>
              <a:buChar char=""/>
              <a:tabLst>
                <a:tab pos="927100" algn="l"/>
              </a:tabLst>
            </a:pPr>
            <a:r>
              <a:rPr sz="1200" dirty="0">
                <a:latin typeface="Times New Roman"/>
                <a:cs typeface="Times New Roman"/>
              </a:rPr>
              <a:t>To </a:t>
            </a:r>
            <a:r>
              <a:rPr sz="1200" spc="-5" dirty="0">
                <a:latin typeface="Times New Roman"/>
                <a:cs typeface="Times New Roman"/>
              </a:rPr>
              <a:t>illustrate </a:t>
            </a:r>
            <a:r>
              <a:rPr sz="1200" dirty="0">
                <a:latin typeface="Times New Roman"/>
                <a:cs typeface="Times New Roman"/>
              </a:rPr>
              <a:t>the </a:t>
            </a:r>
            <a:r>
              <a:rPr sz="1200" spc="-5" dirty="0">
                <a:latin typeface="Times New Roman"/>
                <a:cs typeface="Times New Roman"/>
              </a:rPr>
              <a:t>use </a:t>
            </a:r>
            <a:r>
              <a:rPr sz="1200" dirty="0">
                <a:latin typeface="Times New Roman"/>
                <a:cs typeface="Times New Roman"/>
              </a:rPr>
              <a:t>of a flow </a:t>
            </a:r>
            <a:r>
              <a:rPr sz="1200" spc="-5" dirty="0">
                <a:latin typeface="Times New Roman"/>
                <a:cs typeface="Times New Roman"/>
              </a:rPr>
              <a:t>graph, consider </a:t>
            </a:r>
            <a:r>
              <a:rPr sz="1200" dirty="0">
                <a:latin typeface="Times New Roman"/>
                <a:cs typeface="Times New Roman"/>
              </a:rPr>
              <a:t>the </a:t>
            </a:r>
            <a:r>
              <a:rPr sz="1200" spc="-5" dirty="0">
                <a:latin typeface="Times New Roman"/>
                <a:cs typeface="Times New Roman"/>
              </a:rPr>
              <a:t>procedural design representation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23.2a . </a:t>
            </a:r>
            <a:r>
              <a:rPr sz="1200" spc="-5" dirty="0">
                <a:latin typeface="Times New Roman"/>
                <a:cs typeface="Times New Roman"/>
              </a:rPr>
              <a:t>Here, </a:t>
            </a:r>
            <a:r>
              <a:rPr sz="1200" dirty="0">
                <a:latin typeface="Times New Roman"/>
                <a:cs typeface="Times New Roman"/>
              </a:rPr>
              <a:t>a </a:t>
            </a:r>
            <a:r>
              <a:rPr sz="1200" spc="-5" dirty="0">
                <a:latin typeface="Times New Roman"/>
                <a:cs typeface="Times New Roman"/>
              </a:rPr>
              <a:t>flowchart is used </a:t>
            </a:r>
            <a:r>
              <a:rPr sz="1200" dirty="0">
                <a:latin typeface="Times New Roman"/>
                <a:cs typeface="Times New Roman"/>
              </a:rPr>
              <a:t>to depict </a:t>
            </a:r>
            <a:r>
              <a:rPr sz="1200" spc="-5" dirty="0">
                <a:latin typeface="Times New Roman"/>
                <a:cs typeface="Times New Roman"/>
              </a:rPr>
              <a:t>program control</a:t>
            </a:r>
            <a:r>
              <a:rPr sz="1200" spc="90" dirty="0">
                <a:latin typeface="Times New Roman"/>
                <a:cs typeface="Times New Roman"/>
              </a:rPr>
              <a:t> </a:t>
            </a:r>
            <a:r>
              <a:rPr sz="1200" spc="-5" dirty="0">
                <a:latin typeface="Times New Roman"/>
                <a:cs typeface="Times New Roman"/>
              </a:rPr>
              <a:t>structure.</a:t>
            </a:r>
            <a:endParaRPr sz="1200" dirty="0">
              <a:latin typeface="Times New Roman"/>
              <a:cs typeface="Times New Roman"/>
            </a:endParaRPr>
          </a:p>
          <a:p>
            <a:pPr marL="926465" indent="-229235" algn="just">
              <a:lnSpc>
                <a:spcPct val="100000"/>
              </a:lnSpc>
              <a:spcBef>
                <a:spcPts val="240"/>
              </a:spcBef>
              <a:buFont typeface="Symbol"/>
              <a:buChar char=""/>
              <a:tabLst>
                <a:tab pos="927100" algn="l"/>
              </a:tabLst>
            </a:pPr>
            <a:r>
              <a:rPr sz="1200" spc="-5" dirty="0">
                <a:latin typeface="Times New Roman"/>
                <a:cs typeface="Times New Roman"/>
              </a:rPr>
              <a:t>Figure </a:t>
            </a:r>
            <a:r>
              <a:rPr sz="1200" dirty="0">
                <a:latin typeface="Times New Roman"/>
                <a:cs typeface="Times New Roman"/>
              </a:rPr>
              <a:t>23.2bmaps the </a:t>
            </a:r>
            <a:r>
              <a:rPr sz="1200" spc="-5" dirty="0">
                <a:latin typeface="Times New Roman"/>
                <a:cs typeface="Times New Roman"/>
              </a:rPr>
              <a:t>flowchart </a:t>
            </a:r>
            <a:r>
              <a:rPr sz="1200" dirty="0">
                <a:latin typeface="Times New Roman"/>
                <a:cs typeface="Times New Roman"/>
              </a:rPr>
              <a:t>into a corresponding</a:t>
            </a:r>
            <a:r>
              <a:rPr sz="1200" spc="-25" dirty="0">
                <a:latin typeface="Times New Roman"/>
                <a:cs typeface="Times New Roman"/>
              </a:rPr>
              <a:t> </a:t>
            </a:r>
            <a:r>
              <a:rPr sz="1200" dirty="0">
                <a:latin typeface="Times New Roman"/>
                <a:cs typeface="Times New Roman"/>
              </a:rPr>
              <a:t>flow</a:t>
            </a:r>
          </a:p>
          <a:p>
            <a:pPr marL="926465" marR="6985" indent="-228600" algn="just">
              <a:lnSpc>
                <a:spcPct val="110000"/>
              </a:lnSpc>
              <a:spcBef>
                <a:spcPts val="85"/>
              </a:spcBef>
              <a:buFont typeface="Symbol"/>
              <a:buChar char=""/>
              <a:tabLst>
                <a:tab pos="927100" algn="l"/>
              </a:tabLst>
            </a:pPr>
            <a:r>
              <a:rPr sz="1200" spc="-5" dirty="0">
                <a:latin typeface="Times New Roman"/>
                <a:cs typeface="Times New Roman"/>
              </a:rPr>
              <a:t>Referring </a:t>
            </a:r>
            <a:r>
              <a:rPr sz="1200" dirty="0">
                <a:latin typeface="Times New Roman"/>
                <a:cs typeface="Times New Roman"/>
              </a:rPr>
              <a:t>to </a:t>
            </a:r>
            <a:r>
              <a:rPr sz="1200" spc="-5" dirty="0">
                <a:latin typeface="Times New Roman"/>
                <a:cs typeface="Times New Roman"/>
              </a:rPr>
              <a:t>Figure </a:t>
            </a:r>
            <a:r>
              <a:rPr sz="1200" dirty="0">
                <a:latin typeface="Times New Roman"/>
                <a:cs typeface="Times New Roman"/>
              </a:rPr>
              <a:t>23.2b, </a:t>
            </a:r>
            <a:r>
              <a:rPr sz="1200" spc="-5" dirty="0">
                <a:latin typeface="Times New Roman"/>
                <a:cs typeface="Times New Roman"/>
              </a:rPr>
              <a:t>each </a:t>
            </a:r>
            <a:r>
              <a:rPr sz="1200" dirty="0">
                <a:latin typeface="Times New Roman"/>
                <a:cs typeface="Times New Roman"/>
              </a:rPr>
              <a:t>circle, </a:t>
            </a:r>
            <a:r>
              <a:rPr sz="1200" spc="-5" dirty="0">
                <a:latin typeface="Times New Roman"/>
                <a:cs typeface="Times New Roman"/>
              </a:rPr>
              <a:t>called </a:t>
            </a:r>
            <a:r>
              <a:rPr sz="1200" dirty="0">
                <a:latin typeface="Times New Roman"/>
                <a:cs typeface="Times New Roman"/>
              </a:rPr>
              <a:t>a flow </a:t>
            </a:r>
            <a:r>
              <a:rPr sz="1200" spc="-5" dirty="0">
                <a:latin typeface="Times New Roman"/>
                <a:cs typeface="Times New Roman"/>
              </a:rPr>
              <a:t>graph node, represents </a:t>
            </a:r>
            <a:r>
              <a:rPr sz="1200" dirty="0">
                <a:latin typeface="Times New Roman"/>
                <a:cs typeface="Times New Roman"/>
              </a:rPr>
              <a:t>one or  more </a:t>
            </a:r>
            <a:r>
              <a:rPr sz="1200" spc="-5" dirty="0">
                <a:latin typeface="Times New Roman"/>
                <a:cs typeface="Times New Roman"/>
              </a:rPr>
              <a:t>procedural</a:t>
            </a:r>
            <a:r>
              <a:rPr sz="1200" spc="-15" dirty="0">
                <a:latin typeface="Times New Roman"/>
                <a:cs typeface="Times New Roman"/>
              </a:rPr>
              <a:t> </a:t>
            </a:r>
            <a:r>
              <a:rPr sz="1200" dirty="0">
                <a:latin typeface="Times New Roman"/>
                <a:cs typeface="Times New Roman"/>
              </a:rPr>
              <a:t>statements.</a:t>
            </a:r>
          </a:p>
          <a:p>
            <a:pPr marL="926465" marR="8255" indent="-228600" algn="just">
              <a:lnSpc>
                <a:spcPct val="110100"/>
              </a:lnSpc>
              <a:spcBef>
                <a:spcPts val="90"/>
              </a:spcBef>
              <a:buFont typeface="Symbol"/>
              <a:buChar char=""/>
              <a:tabLst>
                <a:tab pos="927100" algn="l"/>
              </a:tabLst>
            </a:pPr>
            <a:r>
              <a:rPr sz="1200" spc="-5" dirty="0">
                <a:latin typeface="Times New Roman"/>
                <a:cs typeface="Times New Roman"/>
              </a:rPr>
              <a:t>A sequence </a:t>
            </a:r>
            <a:r>
              <a:rPr sz="1200" dirty="0">
                <a:latin typeface="Times New Roman"/>
                <a:cs typeface="Times New Roman"/>
              </a:rPr>
              <a:t>of </a:t>
            </a:r>
            <a:r>
              <a:rPr sz="1200" spc="-5" dirty="0">
                <a:latin typeface="Times New Roman"/>
                <a:cs typeface="Times New Roman"/>
              </a:rPr>
              <a:t>process </a:t>
            </a:r>
            <a:r>
              <a:rPr sz="1200" dirty="0">
                <a:latin typeface="Times New Roman"/>
                <a:cs typeface="Times New Roman"/>
              </a:rPr>
              <a:t>boxes </a:t>
            </a:r>
            <a:r>
              <a:rPr sz="1200" spc="-5" dirty="0">
                <a:latin typeface="Times New Roman"/>
                <a:cs typeface="Times New Roman"/>
              </a:rPr>
              <a:t>and </a:t>
            </a:r>
            <a:r>
              <a:rPr sz="1200" dirty="0">
                <a:latin typeface="Times New Roman"/>
                <a:cs typeface="Times New Roman"/>
              </a:rPr>
              <a:t>a </a:t>
            </a:r>
            <a:r>
              <a:rPr sz="1200" spc="-5" dirty="0">
                <a:latin typeface="Times New Roman"/>
                <a:cs typeface="Times New Roman"/>
              </a:rPr>
              <a:t>decision </a:t>
            </a:r>
            <a:r>
              <a:rPr sz="1200" dirty="0">
                <a:latin typeface="Times New Roman"/>
                <a:cs typeface="Times New Roman"/>
              </a:rPr>
              <a:t>diamond </a:t>
            </a:r>
            <a:r>
              <a:rPr sz="1200" spc="-5" dirty="0">
                <a:latin typeface="Times New Roman"/>
                <a:cs typeface="Times New Roman"/>
              </a:rPr>
              <a:t>can </a:t>
            </a:r>
            <a:r>
              <a:rPr sz="1200" dirty="0">
                <a:latin typeface="Times New Roman"/>
                <a:cs typeface="Times New Roman"/>
              </a:rPr>
              <a:t>map into a single </a:t>
            </a:r>
            <a:r>
              <a:rPr sz="1200" spc="-5" dirty="0">
                <a:latin typeface="Times New Roman"/>
                <a:cs typeface="Times New Roman"/>
              </a:rPr>
              <a:t>node.  </a:t>
            </a:r>
            <a:r>
              <a:rPr sz="1200" dirty="0">
                <a:latin typeface="Times New Roman"/>
                <a:cs typeface="Times New Roman"/>
              </a:rPr>
              <a:t>The </a:t>
            </a:r>
            <a:r>
              <a:rPr sz="1200" spc="-5" dirty="0">
                <a:latin typeface="Times New Roman"/>
                <a:cs typeface="Times New Roman"/>
              </a:rPr>
              <a:t>arrows </a:t>
            </a:r>
            <a:r>
              <a:rPr sz="1200" dirty="0">
                <a:latin typeface="Times New Roman"/>
                <a:cs typeface="Times New Roman"/>
              </a:rPr>
              <a:t>on the </a:t>
            </a:r>
            <a:r>
              <a:rPr sz="1200" spc="-5" dirty="0">
                <a:latin typeface="Times New Roman"/>
                <a:cs typeface="Times New Roman"/>
              </a:rPr>
              <a:t>w graph, called edges </a:t>
            </a:r>
            <a:r>
              <a:rPr sz="1200" dirty="0">
                <a:latin typeface="Times New Roman"/>
                <a:cs typeface="Times New Roman"/>
              </a:rPr>
              <a:t>or links, </a:t>
            </a:r>
            <a:r>
              <a:rPr sz="1200" spc="-5" dirty="0">
                <a:latin typeface="Times New Roman"/>
                <a:cs typeface="Times New Roman"/>
              </a:rPr>
              <a:t>represent </a:t>
            </a:r>
            <a:r>
              <a:rPr sz="1200" dirty="0">
                <a:latin typeface="Times New Roman"/>
                <a:cs typeface="Times New Roman"/>
              </a:rPr>
              <a:t>flow of </a:t>
            </a:r>
            <a:r>
              <a:rPr sz="1200" spc="-5" dirty="0">
                <a:latin typeface="Times New Roman"/>
                <a:cs typeface="Times New Roman"/>
              </a:rPr>
              <a:t>control and are  analogous </a:t>
            </a:r>
            <a:r>
              <a:rPr sz="1200" dirty="0">
                <a:latin typeface="Times New Roman"/>
                <a:cs typeface="Times New Roman"/>
              </a:rPr>
              <a:t>to </a:t>
            </a:r>
            <a:r>
              <a:rPr sz="1200" spc="-5" dirty="0">
                <a:latin typeface="Times New Roman"/>
                <a:cs typeface="Times New Roman"/>
              </a:rPr>
              <a:t>flowchart</a:t>
            </a:r>
            <a:r>
              <a:rPr sz="1200" dirty="0">
                <a:latin typeface="Times New Roman"/>
                <a:cs typeface="Times New Roman"/>
              </a:rPr>
              <a:t> </a:t>
            </a:r>
            <a:r>
              <a:rPr sz="1200" spc="-5" dirty="0">
                <a:latin typeface="Times New Roman"/>
                <a:cs typeface="Times New Roman"/>
              </a:rPr>
              <a:t>arrows.</a:t>
            </a:r>
            <a:endParaRPr sz="1200" dirty="0">
              <a:latin typeface="Times New Roman"/>
              <a:cs typeface="Times New Roman"/>
            </a:endParaRPr>
          </a:p>
          <a:p>
            <a:pPr marL="926465" marR="5080" indent="-228600" algn="just">
              <a:lnSpc>
                <a:spcPct val="110400"/>
              </a:lnSpc>
              <a:spcBef>
                <a:spcPts val="80"/>
              </a:spcBef>
              <a:buFont typeface="Symbol"/>
              <a:buChar char=""/>
              <a:tabLst>
                <a:tab pos="927100" algn="l"/>
              </a:tabLst>
            </a:pPr>
            <a:r>
              <a:rPr sz="1200" spc="-5" dirty="0">
                <a:latin typeface="Times New Roman"/>
                <a:cs typeface="Times New Roman"/>
              </a:rPr>
              <a:t>An edge </a:t>
            </a:r>
            <a:r>
              <a:rPr sz="1200" dirty="0">
                <a:latin typeface="Times New Roman"/>
                <a:cs typeface="Times New Roman"/>
              </a:rPr>
              <a:t>must </a:t>
            </a:r>
            <a:r>
              <a:rPr sz="1200" spc="-5" dirty="0">
                <a:latin typeface="Times New Roman"/>
                <a:cs typeface="Times New Roman"/>
              </a:rPr>
              <a:t>terminate at </a:t>
            </a:r>
            <a:r>
              <a:rPr sz="1200" dirty="0">
                <a:latin typeface="Times New Roman"/>
                <a:cs typeface="Times New Roman"/>
              </a:rPr>
              <a:t>a node, </a:t>
            </a:r>
            <a:r>
              <a:rPr sz="1200" spc="-5" dirty="0">
                <a:latin typeface="Times New Roman"/>
                <a:cs typeface="Times New Roman"/>
              </a:rPr>
              <a:t>even </a:t>
            </a:r>
            <a:r>
              <a:rPr sz="1200" dirty="0">
                <a:latin typeface="Times New Roman"/>
                <a:cs typeface="Times New Roman"/>
              </a:rPr>
              <a:t>if the node </a:t>
            </a:r>
            <a:r>
              <a:rPr sz="1200" spc="-5" dirty="0">
                <a:latin typeface="Times New Roman"/>
                <a:cs typeface="Times New Roman"/>
              </a:rPr>
              <a:t>does </a:t>
            </a:r>
            <a:r>
              <a:rPr sz="1200" dirty="0">
                <a:latin typeface="Times New Roman"/>
                <a:cs typeface="Times New Roman"/>
              </a:rPr>
              <a:t>not </a:t>
            </a:r>
            <a:r>
              <a:rPr sz="1200" spc="-5" dirty="0">
                <a:latin typeface="Times New Roman"/>
                <a:cs typeface="Times New Roman"/>
              </a:rPr>
              <a:t>represent </a:t>
            </a:r>
            <a:r>
              <a:rPr sz="1200" spc="5" dirty="0">
                <a:latin typeface="Times New Roman"/>
                <a:cs typeface="Times New Roman"/>
              </a:rPr>
              <a:t>any  </a:t>
            </a:r>
            <a:r>
              <a:rPr sz="1200" spc="-5" dirty="0">
                <a:latin typeface="Times New Roman"/>
                <a:cs typeface="Times New Roman"/>
              </a:rPr>
              <a:t>procedural statements (e.g., </a:t>
            </a:r>
            <a:r>
              <a:rPr sz="1200" dirty="0">
                <a:latin typeface="Times New Roman"/>
                <a:cs typeface="Times New Roman"/>
              </a:rPr>
              <a:t>see the flow </a:t>
            </a:r>
            <a:r>
              <a:rPr sz="1200" spc="-5" dirty="0">
                <a:latin typeface="Times New Roman"/>
                <a:cs typeface="Times New Roman"/>
              </a:rPr>
              <a:t>graph symbol </a:t>
            </a:r>
            <a:r>
              <a:rPr sz="1200" dirty="0">
                <a:latin typeface="Times New Roman"/>
                <a:cs typeface="Times New Roman"/>
              </a:rPr>
              <a:t>for the if-then-else  </a:t>
            </a:r>
            <a:r>
              <a:rPr sz="1200" spc="-5" dirty="0">
                <a:latin typeface="Times New Roman"/>
                <a:cs typeface="Times New Roman"/>
              </a:rPr>
              <a:t>construct)</a:t>
            </a:r>
            <a:endParaRPr sz="1200" dirty="0">
              <a:latin typeface="Times New Roman"/>
              <a:cs typeface="Times New Roman"/>
            </a:endParaRPr>
          </a:p>
          <a:p>
            <a:pPr marL="926465" marR="10795" indent="-228600" algn="just">
              <a:lnSpc>
                <a:spcPct val="110800"/>
              </a:lnSpc>
              <a:spcBef>
                <a:spcPts val="75"/>
              </a:spcBef>
              <a:buFont typeface="Symbol"/>
              <a:buChar char=""/>
              <a:tabLst>
                <a:tab pos="927100" algn="l"/>
              </a:tabLst>
            </a:pPr>
            <a:r>
              <a:rPr sz="1200" spc="-5" dirty="0">
                <a:latin typeface="Times New Roman"/>
                <a:cs typeface="Times New Roman"/>
              </a:rPr>
              <a:t>Areas </a:t>
            </a:r>
            <a:r>
              <a:rPr sz="1200" dirty="0">
                <a:latin typeface="Times New Roman"/>
                <a:cs typeface="Times New Roman"/>
              </a:rPr>
              <a:t>bounded </a:t>
            </a:r>
            <a:r>
              <a:rPr sz="1200" spc="10" dirty="0">
                <a:latin typeface="Times New Roman"/>
                <a:cs typeface="Times New Roman"/>
              </a:rPr>
              <a:t>by </a:t>
            </a:r>
            <a:r>
              <a:rPr sz="1200" spc="-5" dirty="0">
                <a:latin typeface="Times New Roman"/>
                <a:cs typeface="Times New Roman"/>
              </a:rPr>
              <a:t>edges and nodes </a:t>
            </a:r>
            <a:r>
              <a:rPr sz="1200" dirty="0">
                <a:latin typeface="Times New Roman"/>
                <a:cs typeface="Times New Roman"/>
              </a:rPr>
              <a:t>are </a:t>
            </a:r>
            <a:r>
              <a:rPr sz="1200" spc="-5" dirty="0">
                <a:latin typeface="Times New Roman"/>
                <a:cs typeface="Times New Roman"/>
              </a:rPr>
              <a:t>called regions. </a:t>
            </a:r>
            <a:r>
              <a:rPr sz="1200" dirty="0">
                <a:latin typeface="Times New Roman"/>
                <a:cs typeface="Times New Roman"/>
              </a:rPr>
              <a:t>When </a:t>
            </a:r>
            <a:r>
              <a:rPr sz="1200" spc="-5" dirty="0">
                <a:latin typeface="Times New Roman"/>
                <a:cs typeface="Times New Roman"/>
              </a:rPr>
              <a:t>counting regions, we  </a:t>
            </a:r>
            <a:r>
              <a:rPr sz="1200" dirty="0">
                <a:latin typeface="Times New Roman"/>
                <a:cs typeface="Times New Roman"/>
              </a:rPr>
              <a:t>include the </a:t>
            </a:r>
            <a:r>
              <a:rPr sz="1200" spc="-5" dirty="0">
                <a:latin typeface="Times New Roman"/>
                <a:cs typeface="Times New Roman"/>
              </a:rPr>
              <a:t>area </a:t>
            </a:r>
            <a:r>
              <a:rPr sz="1200" dirty="0">
                <a:latin typeface="Times New Roman"/>
                <a:cs typeface="Times New Roman"/>
              </a:rPr>
              <a:t>outside the </a:t>
            </a:r>
            <a:r>
              <a:rPr sz="1200" spc="-5" dirty="0">
                <a:latin typeface="Times New Roman"/>
                <a:cs typeface="Times New Roman"/>
              </a:rPr>
              <a:t>graph as </a:t>
            </a:r>
            <a:r>
              <a:rPr sz="1200" dirty="0">
                <a:latin typeface="Times New Roman"/>
                <a:cs typeface="Times New Roman"/>
              </a:rPr>
              <a:t>a</a:t>
            </a:r>
            <a:r>
              <a:rPr sz="1200" spc="-5" dirty="0">
                <a:latin typeface="Times New Roman"/>
                <a:cs typeface="Times New Roman"/>
              </a:rPr>
              <a:t> region.</a:t>
            </a:r>
            <a:endParaRPr sz="1200" dirty="0">
              <a:latin typeface="Times New Roman"/>
              <a:cs typeface="Times New Roman"/>
            </a:endParaRPr>
          </a:p>
          <a:p>
            <a:pPr marL="12700" marR="5080" indent="494665">
              <a:lnSpc>
                <a:spcPct val="103299"/>
              </a:lnSpc>
              <a:spcBef>
                <a:spcPts val="1090"/>
              </a:spcBef>
            </a:pPr>
            <a:r>
              <a:rPr sz="1200" dirty="0">
                <a:latin typeface="Times New Roman"/>
                <a:cs typeface="Times New Roman"/>
              </a:rPr>
              <a:t>When </a:t>
            </a:r>
            <a:r>
              <a:rPr sz="1200" spc="-5" dirty="0">
                <a:latin typeface="Times New Roman"/>
                <a:cs typeface="Times New Roman"/>
              </a:rPr>
              <a:t>compound </a:t>
            </a:r>
            <a:r>
              <a:rPr sz="1200" dirty="0">
                <a:latin typeface="Times New Roman"/>
                <a:cs typeface="Times New Roman"/>
              </a:rPr>
              <a:t>conditions </a:t>
            </a:r>
            <a:r>
              <a:rPr sz="1200" spc="-5" dirty="0">
                <a:latin typeface="Times New Roman"/>
                <a:cs typeface="Times New Roman"/>
              </a:rPr>
              <a:t>are encountered </a:t>
            </a:r>
            <a:r>
              <a:rPr sz="1200" dirty="0">
                <a:latin typeface="Times New Roman"/>
                <a:cs typeface="Times New Roman"/>
              </a:rPr>
              <a:t>in a </a:t>
            </a:r>
            <a:r>
              <a:rPr sz="1200" spc="-5" dirty="0">
                <a:latin typeface="Times New Roman"/>
                <a:cs typeface="Times New Roman"/>
              </a:rPr>
              <a:t>procedural design, </a:t>
            </a:r>
            <a:r>
              <a:rPr sz="1200" dirty="0">
                <a:latin typeface="Times New Roman"/>
                <a:cs typeface="Times New Roman"/>
              </a:rPr>
              <a:t>the </a:t>
            </a:r>
            <a:r>
              <a:rPr sz="1200" spc="-5" dirty="0">
                <a:latin typeface="Times New Roman"/>
                <a:cs typeface="Times New Roman"/>
              </a:rPr>
              <a:t>generation </a:t>
            </a:r>
            <a:r>
              <a:rPr sz="1200" dirty="0">
                <a:latin typeface="Times New Roman"/>
                <a:cs typeface="Times New Roman"/>
              </a:rPr>
              <a:t>of  </a:t>
            </a:r>
            <a:r>
              <a:rPr sz="1200" spc="-5" dirty="0">
                <a:latin typeface="Times New Roman"/>
                <a:cs typeface="Times New Roman"/>
              </a:rPr>
              <a:t>aflow graph becomes </a:t>
            </a:r>
            <a:r>
              <a:rPr sz="1200" dirty="0">
                <a:latin typeface="Times New Roman"/>
                <a:cs typeface="Times New Roman"/>
              </a:rPr>
              <a:t>slightly</a:t>
            </a:r>
            <a:r>
              <a:rPr sz="1200" spc="-220" dirty="0">
                <a:latin typeface="Times New Roman"/>
                <a:cs typeface="Times New Roman"/>
              </a:rPr>
              <a:t> </a:t>
            </a:r>
            <a:r>
              <a:rPr sz="1200" dirty="0">
                <a:latin typeface="Times New Roman"/>
                <a:cs typeface="Times New Roman"/>
              </a:rPr>
              <a:t>more </a:t>
            </a:r>
            <a:r>
              <a:rPr sz="1200" spc="-5" dirty="0">
                <a:latin typeface="Times New Roman"/>
                <a:cs typeface="Times New Roman"/>
              </a:rPr>
              <a:t>complicated. A compound condition occurs when </a:t>
            </a:r>
            <a:r>
              <a:rPr sz="1200" dirty="0">
                <a:latin typeface="Times New Roman"/>
                <a:cs typeface="Times New Roman"/>
              </a:rPr>
              <a:t>one or more</a:t>
            </a:r>
          </a:p>
        </p:txBody>
      </p:sp>
      <p:sp>
        <p:nvSpPr>
          <p:cNvPr id="4" name="object 4"/>
          <p:cNvSpPr/>
          <p:nvPr/>
        </p:nvSpPr>
        <p:spPr>
          <a:xfrm>
            <a:off x="914400" y="1394460"/>
            <a:ext cx="6667500" cy="4428744"/>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8365" cy="963294"/>
          </a:xfrm>
          <a:prstGeom prst="rect">
            <a:avLst/>
          </a:prstGeom>
        </p:spPr>
        <p:txBody>
          <a:bodyPr vert="horz" wrap="square" lIns="0" tIns="6350" rIns="0" bIns="0" rtlCol="0">
            <a:spAutoFit/>
          </a:bodyPr>
          <a:lstStyle/>
          <a:p>
            <a:pPr marL="12700" marR="5080" algn="just">
              <a:lnSpc>
                <a:spcPct val="103200"/>
              </a:lnSpc>
              <a:spcBef>
                <a:spcPts val="50"/>
              </a:spcBef>
            </a:pPr>
            <a:r>
              <a:rPr sz="1200" spc="-5" dirty="0">
                <a:latin typeface="Times New Roman"/>
                <a:cs typeface="Times New Roman"/>
              </a:rPr>
              <a:t>Boolean </a:t>
            </a:r>
            <a:r>
              <a:rPr sz="1200" dirty="0">
                <a:latin typeface="Times New Roman"/>
                <a:cs typeface="Times New Roman"/>
              </a:rPr>
              <a:t>operators </a:t>
            </a:r>
            <a:r>
              <a:rPr sz="1200" spc="-5" dirty="0">
                <a:latin typeface="Times New Roman"/>
                <a:cs typeface="Times New Roman"/>
              </a:rPr>
              <a:t>(logical OR, AND, NAND, NOR) is present </a:t>
            </a:r>
            <a:r>
              <a:rPr sz="1200" dirty="0">
                <a:latin typeface="Times New Roman"/>
                <a:cs typeface="Times New Roman"/>
              </a:rPr>
              <a:t>in a </a:t>
            </a:r>
            <a:r>
              <a:rPr sz="1200" spc="-5" dirty="0">
                <a:latin typeface="Times New Roman"/>
                <a:cs typeface="Times New Roman"/>
              </a:rPr>
              <a:t>conditional statement.  Referring </a:t>
            </a:r>
            <a:r>
              <a:rPr sz="1200" dirty="0">
                <a:latin typeface="Times New Roman"/>
                <a:cs typeface="Times New Roman"/>
              </a:rPr>
              <a:t>to </a:t>
            </a:r>
            <a:r>
              <a:rPr sz="1200" spc="-5" dirty="0">
                <a:latin typeface="Times New Roman"/>
                <a:cs typeface="Times New Roman"/>
              </a:rPr>
              <a:t>Figure, </a:t>
            </a:r>
            <a:r>
              <a:rPr sz="1200" dirty="0">
                <a:latin typeface="Times New Roman"/>
                <a:cs typeface="Times New Roman"/>
              </a:rPr>
              <a:t>the </a:t>
            </a:r>
            <a:r>
              <a:rPr sz="1200" spc="-5" dirty="0">
                <a:latin typeface="Times New Roman"/>
                <a:cs typeface="Times New Roman"/>
              </a:rPr>
              <a:t>program design language (PDL) segment translates </a:t>
            </a:r>
            <a:r>
              <a:rPr sz="1200" dirty="0">
                <a:latin typeface="Times New Roman"/>
                <a:cs typeface="Times New Roman"/>
              </a:rPr>
              <a:t>into the flow </a:t>
            </a:r>
            <a:r>
              <a:rPr sz="1200" spc="-5" dirty="0">
                <a:latin typeface="Times New Roman"/>
                <a:cs typeface="Times New Roman"/>
              </a:rPr>
              <a:t>graph  shown. </a:t>
            </a:r>
            <a:r>
              <a:rPr sz="1200" dirty="0">
                <a:latin typeface="Times New Roman"/>
                <a:cs typeface="Times New Roman"/>
              </a:rPr>
              <a:t>Note that a separate node </a:t>
            </a:r>
            <a:r>
              <a:rPr sz="1200" spc="-5" dirty="0">
                <a:latin typeface="Times New Roman"/>
                <a:cs typeface="Times New Roman"/>
              </a:rPr>
              <a:t>is created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of the </a:t>
            </a:r>
            <a:r>
              <a:rPr sz="1200" spc="-5" dirty="0">
                <a:latin typeface="Times New Roman"/>
                <a:cs typeface="Times New Roman"/>
              </a:rPr>
              <a:t>conditions </a:t>
            </a:r>
            <a:r>
              <a:rPr sz="1200" dirty="0">
                <a:latin typeface="Times New Roman"/>
                <a:cs typeface="Times New Roman"/>
              </a:rPr>
              <a:t>a and b in the </a:t>
            </a:r>
            <a:r>
              <a:rPr sz="1200" spc="-5" dirty="0">
                <a:latin typeface="Times New Roman"/>
                <a:cs typeface="Times New Roman"/>
              </a:rPr>
              <a:t>statement </a:t>
            </a:r>
            <a:r>
              <a:rPr sz="1200" spc="-15" dirty="0">
                <a:latin typeface="Times New Roman"/>
                <a:cs typeface="Times New Roman"/>
              </a:rPr>
              <a:t>IF  </a:t>
            </a:r>
            <a:r>
              <a:rPr sz="1200" dirty="0">
                <a:latin typeface="Times New Roman"/>
                <a:cs typeface="Times New Roman"/>
              </a:rPr>
              <a:t>a </a:t>
            </a:r>
            <a:r>
              <a:rPr sz="1200" spc="-5" dirty="0">
                <a:latin typeface="Times New Roman"/>
                <a:cs typeface="Times New Roman"/>
              </a:rPr>
              <a:t>OR </a:t>
            </a:r>
            <a:r>
              <a:rPr sz="1200" dirty="0">
                <a:latin typeface="Times New Roman"/>
                <a:cs typeface="Times New Roman"/>
              </a:rPr>
              <a:t>b. </a:t>
            </a:r>
            <a:r>
              <a:rPr sz="1200" spc="-5" dirty="0">
                <a:latin typeface="Times New Roman"/>
                <a:cs typeface="Times New Roman"/>
              </a:rPr>
              <a:t>Each </a:t>
            </a:r>
            <a:r>
              <a:rPr sz="1200" dirty="0">
                <a:latin typeface="Times New Roman"/>
                <a:cs typeface="Times New Roman"/>
              </a:rPr>
              <a:t>node that contains a </a:t>
            </a:r>
            <a:r>
              <a:rPr sz="1200" spc="-5" dirty="0">
                <a:latin typeface="Times New Roman"/>
                <a:cs typeface="Times New Roman"/>
              </a:rPr>
              <a:t>condition is called </a:t>
            </a:r>
            <a:r>
              <a:rPr sz="1200" dirty="0">
                <a:latin typeface="Times New Roman"/>
                <a:cs typeface="Times New Roman"/>
              </a:rPr>
              <a:t>a predicate node </a:t>
            </a:r>
            <a:r>
              <a:rPr sz="1200" spc="-5" dirty="0">
                <a:latin typeface="Times New Roman"/>
                <a:cs typeface="Times New Roman"/>
              </a:rPr>
              <a:t>and is characterized </a:t>
            </a:r>
            <a:r>
              <a:rPr sz="1200" spc="5" dirty="0">
                <a:latin typeface="Times New Roman"/>
                <a:cs typeface="Times New Roman"/>
              </a:rPr>
              <a:t>by</a:t>
            </a:r>
            <a:r>
              <a:rPr sz="1200" spc="-120" dirty="0">
                <a:latin typeface="Times New Roman"/>
                <a:cs typeface="Times New Roman"/>
              </a:rPr>
              <a:t> </a:t>
            </a:r>
            <a:r>
              <a:rPr sz="1200" spc="-5" dirty="0">
                <a:latin typeface="Times New Roman"/>
                <a:cs typeface="Times New Roman"/>
              </a:rPr>
              <a:t>two  </a:t>
            </a:r>
            <a:r>
              <a:rPr sz="1200" dirty="0">
                <a:latin typeface="Times New Roman"/>
                <a:cs typeface="Times New Roman"/>
              </a:rPr>
              <a:t>or </a:t>
            </a:r>
            <a:r>
              <a:rPr sz="1200" spc="-5" dirty="0">
                <a:latin typeface="Times New Roman"/>
                <a:cs typeface="Times New Roman"/>
              </a:rPr>
              <a:t>more </a:t>
            </a:r>
            <a:r>
              <a:rPr sz="1200" dirty="0">
                <a:latin typeface="Times New Roman"/>
                <a:cs typeface="Times New Roman"/>
              </a:rPr>
              <a:t>edges </a:t>
            </a:r>
            <a:r>
              <a:rPr sz="1200" spc="-5" dirty="0">
                <a:latin typeface="Times New Roman"/>
                <a:cs typeface="Times New Roman"/>
              </a:rPr>
              <a:t>emanating from</a:t>
            </a:r>
            <a:r>
              <a:rPr sz="1200" dirty="0">
                <a:latin typeface="Times New Roman"/>
                <a:cs typeface="Times New Roman"/>
              </a:rPr>
              <a:t> it.</a:t>
            </a:r>
          </a:p>
        </p:txBody>
      </p:sp>
      <p:sp>
        <p:nvSpPr>
          <p:cNvPr id="5" name="object 5"/>
          <p:cNvSpPr txBox="1"/>
          <p:nvPr/>
        </p:nvSpPr>
        <p:spPr>
          <a:xfrm>
            <a:off x="902004" y="3898518"/>
            <a:ext cx="5969635" cy="4360553"/>
          </a:xfrm>
          <a:prstGeom prst="rect">
            <a:avLst/>
          </a:prstGeom>
        </p:spPr>
        <p:txBody>
          <a:bodyPr vert="horz" wrap="square" lIns="0" tIns="119380" rIns="0" bIns="0" rtlCol="0">
            <a:spAutoFit/>
          </a:bodyPr>
          <a:lstStyle/>
          <a:p>
            <a:pPr marL="926465">
              <a:lnSpc>
                <a:spcPct val="100000"/>
              </a:lnSpc>
              <a:spcBef>
                <a:spcPts val="940"/>
              </a:spcBef>
            </a:pPr>
            <a:r>
              <a:rPr lang="en-US" sz="1200" b="1" spc="-5" dirty="0" smtClean="0">
                <a:latin typeface="Times New Roman"/>
                <a:cs typeface="Times New Roman"/>
              </a:rPr>
              <a:t> </a:t>
            </a:r>
            <a:r>
              <a:rPr sz="1200" dirty="0" smtClean="0">
                <a:latin typeface="Times New Roman"/>
                <a:cs typeface="Times New Roman"/>
              </a:rPr>
              <a:t>must </a:t>
            </a:r>
            <a:r>
              <a:rPr sz="1200" dirty="0">
                <a:latin typeface="Times New Roman"/>
                <a:cs typeface="Times New Roman"/>
              </a:rPr>
              <a:t>move along </a:t>
            </a:r>
            <a:r>
              <a:rPr sz="1200" spc="-5" dirty="0">
                <a:latin typeface="Times New Roman"/>
                <a:cs typeface="Times New Roman"/>
              </a:rPr>
              <a:t>at </a:t>
            </a:r>
            <a:r>
              <a:rPr sz="1200" dirty="0">
                <a:latin typeface="Times New Roman"/>
                <a:cs typeface="Times New Roman"/>
              </a:rPr>
              <a:t>least one </a:t>
            </a:r>
            <a:r>
              <a:rPr sz="1200" spc="-5" dirty="0">
                <a:latin typeface="Times New Roman"/>
                <a:cs typeface="Times New Roman"/>
              </a:rPr>
              <a:t>edge </a:t>
            </a:r>
            <a:r>
              <a:rPr sz="1200" dirty="0">
                <a:latin typeface="Times New Roman"/>
                <a:cs typeface="Times New Roman"/>
              </a:rPr>
              <a:t>that </a:t>
            </a:r>
            <a:r>
              <a:rPr sz="1200" spc="-5" dirty="0">
                <a:latin typeface="Times New Roman"/>
                <a:cs typeface="Times New Roman"/>
              </a:rPr>
              <a:t>has </a:t>
            </a:r>
            <a:r>
              <a:rPr sz="1200" dirty="0">
                <a:latin typeface="Times New Roman"/>
                <a:cs typeface="Times New Roman"/>
              </a:rPr>
              <a:t>not been </a:t>
            </a:r>
            <a:r>
              <a:rPr sz="1200" spc="-5" dirty="0">
                <a:latin typeface="Times New Roman"/>
                <a:cs typeface="Times New Roman"/>
              </a:rPr>
              <a:t>traversed before </a:t>
            </a:r>
            <a:r>
              <a:rPr sz="1200" dirty="0">
                <a:latin typeface="Times New Roman"/>
                <a:cs typeface="Times New Roman"/>
              </a:rPr>
              <a:t>the </a:t>
            </a:r>
            <a:r>
              <a:rPr sz="1200" spc="-5" dirty="0">
                <a:latin typeface="Times New Roman"/>
                <a:cs typeface="Times New Roman"/>
              </a:rPr>
              <a:t>path is  defined. For example,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independent paths </a:t>
            </a:r>
            <a:r>
              <a:rPr sz="1200" dirty="0">
                <a:latin typeface="Times New Roman"/>
                <a:cs typeface="Times New Roman"/>
              </a:rPr>
              <a:t>for the flow </a:t>
            </a:r>
            <a:r>
              <a:rPr sz="1200" spc="-5" dirty="0">
                <a:latin typeface="Times New Roman"/>
                <a:cs typeface="Times New Roman"/>
              </a:rPr>
              <a:t>graph illustrated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 b </a:t>
            </a:r>
            <a:r>
              <a:rPr sz="1200" spc="-5" dirty="0">
                <a:latin typeface="Times New Roman"/>
                <a:cs typeface="Times New Roman"/>
              </a:rPr>
              <a:t>is  </a:t>
            </a:r>
            <a:r>
              <a:rPr sz="1200" dirty="0">
                <a:latin typeface="Times New Roman"/>
                <a:cs typeface="Times New Roman"/>
              </a:rPr>
              <a:t>not </a:t>
            </a:r>
            <a:r>
              <a:rPr sz="1200" spc="-5" dirty="0">
                <a:latin typeface="Times New Roman"/>
                <a:cs typeface="Times New Roman"/>
              </a:rPr>
              <a:t>considered </a:t>
            </a:r>
            <a:r>
              <a:rPr sz="1200" dirty="0">
                <a:latin typeface="Times New Roman"/>
                <a:cs typeface="Times New Roman"/>
              </a:rPr>
              <a:t>to be </a:t>
            </a:r>
            <a:r>
              <a:rPr sz="1200" spc="-5" dirty="0">
                <a:latin typeface="Times New Roman"/>
                <a:cs typeface="Times New Roman"/>
              </a:rPr>
              <a:t>an independent path because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simply a </a:t>
            </a:r>
            <a:r>
              <a:rPr sz="1200" spc="-5" dirty="0">
                <a:latin typeface="Times New Roman"/>
                <a:cs typeface="Times New Roman"/>
              </a:rPr>
              <a:t>combination </a:t>
            </a:r>
            <a:r>
              <a:rPr sz="1200" dirty="0">
                <a:latin typeface="Times New Roman"/>
                <a:cs typeface="Times New Roman"/>
              </a:rPr>
              <a:t>of already </a:t>
            </a:r>
            <a:r>
              <a:rPr sz="1200" spc="-5" dirty="0">
                <a:latin typeface="Times New Roman"/>
                <a:cs typeface="Times New Roman"/>
              </a:rPr>
              <a:t>specified  paths </a:t>
            </a:r>
            <a:r>
              <a:rPr sz="1200" dirty="0">
                <a:latin typeface="Times New Roman"/>
                <a:cs typeface="Times New Roman"/>
              </a:rPr>
              <a:t>and </a:t>
            </a:r>
            <a:r>
              <a:rPr sz="1200" spc="-5" dirty="0">
                <a:latin typeface="Times New Roman"/>
                <a:cs typeface="Times New Roman"/>
              </a:rPr>
              <a:t>does </a:t>
            </a:r>
            <a:r>
              <a:rPr sz="1200" dirty="0">
                <a:latin typeface="Times New Roman"/>
                <a:cs typeface="Times New Roman"/>
              </a:rPr>
              <a:t>not traverse </a:t>
            </a:r>
            <a:r>
              <a:rPr sz="1200" spc="5" dirty="0">
                <a:latin typeface="Times New Roman"/>
                <a:cs typeface="Times New Roman"/>
              </a:rPr>
              <a:t>any </a:t>
            </a:r>
            <a:r>
              <a:rPr sz="1200" spc="-5" dirty="0">
                <a:latin typeface="Times New Roman"/>
                <a:cs typeface="Times New Roman"/>
              </a:rPr>
              <a:t>new</a:t>
            </a:r>
            <a:r>
              <a:rPr sz="1200" spc="-25" dirty="0">
                <a:latin typeface="Times New Roman"/>
                <a:cs typeface="Times New Roman"/>
              </a:rPr>
              <a:t> </a:t>
            </a:r>
            <a:r>
              <a:rPr sz="1200" spc="-5" dirty="0">
                <a:latin typeface="Times New Roman"/>
                <a:cs typeface="Times New Roman"/>
              </a:rPr>
              <a:t>edges.</a:t>
            </a:r>
            <a:endParaRPr sz="1200" dirty="0">
              <a:latin typeface="Times New Roman"/>
              <a:cs typeface="Times New Roman"/>
            </a:endParaRPr>
          </a:p>
          <a:p>
            <a:pPr marL="50800">
              <a:lnSpc>
                <a:spcPct val="100000"/>
              </a:lnSpc>
              <a:spcBef>
                <a:spcPts val="855"/>
              </a:spcBef>
            </a:pPr>
            <a:r>
              <a:rPr sz="1200" spc="-5" dirty="0">
                <a:latin typeface="Times New Roman"/>
                <a:cs typeface="Times New Roman"/>
              </a:rPr>
              <a:t>Path </a:t>
            </a:r>
            <a:r>
              <a:rPr sz="1200" dirty="0">
                <a:latin typeface="Times New Roman"/>
                <a:cs typeface="Times New Roman"/>
              </a:rPr>
              <a:t>1: </a:t>
            </a:r>
            <a:r>
              <a:rPr sz="1200" spc="-5" dirty="0">
                <a:latin typeface="Times New Roman"/>
                <a:cs typeface="Times New Roman"/>
              </a:rPr>
              <a:t>1-11</a:t>
            </a:r>
            <a:endParaRPr sz="1200" dirty="0">
              <a:latin typeface="Times New Roman"/>
              <a:cs typeface="Times New Roman"/>
            </a:endParaRPr>
          </a:p>
          <a:p>
            <a:pPr marL="12700">
              <a:lnSpc>
                <a:spcPct val="100000"/>
              </a:lnSpc>
              <a:spcBef>
                <a:spcPts val="850"/>
              </a:spcBef>
            </a:pPr>
            <a:r>
              <a:rPr sz="1200" spc="-5" dirty="0">
                <a:latin typeface="Times New Roman"/>
                <a:cs typeface="Times New Roman"/>
              </a:rPr>
              <a:t>Path </a:t>
            </a:r>
            <a:r>
              <a:rPr sz="1200" dirty="0">
                <a:latin typeface="Times New Roman"/>
                <a:cs typeface="Times New Roman"/>
              </a:rPr>
              <a:t>2: </a:t>
            </a:r>
            <a:r>
              <a:rPr sz="1200" spc="-5" dirty="0">
                <a:latin typeface="Times New Roman"/>
                <a:cs typeface="Times New Roman"/>
              </a:rPr>
              <a:t>1-2-3-4-5-10-1-11</a:t>
            </a:r>
            <a:endParaRPr sz="1200" dirty="0">
              <a:latin typeface="Times New Roman"/>
              <a:cs typeface="Times New Roman"/>
            </a:endParaRPr>
          </a:p>
          <a:p>
            <a:pPr marL="12700">
              <a:lnSpc>
                <a:spcPct val="100000"/>
              </a:lnSpc>
              <a:spcBef>
                <a:spcPts val="855"/>
              </a:spcBef>
            </a:pPr>
            <a:r>
              <a:rPr sz="1200" spc="-5" dirty="0">
                <a:latin typeface="Times New Roman"/>
                <a:cs typeface="Times New Roman"/>
              </a:rPr>
              <a:t>Path </a:t>
            </a:r>
            <a:r>
              <a:rPr sz="1200" dirty="0">
                <a:latin typeface="Times New Roman"/>
                <a:cs typeface="Times New Roman"/>
              </a:rPr>
              <a:t>3:</a:t>
            </a:r>
            <a:r>
              <a:rPr sz="1200" spc="-5" dirty="0">
                <a:latin typeface="Times New Roman"/>
                <a:cs typeface="Times New Roman"/>
              </a:rPr>
              <a:t> 1-2-3-6-8-9-10-1-11</a:t>
            </a:r>
            <a:endParaRPr sz="1200" dirty="0">
              <a:latin typeface="Times New Roman"/>
              <a:cs typeface="Times New Roman"/>
            </a:endParaRPr>
          </a:p>
          <a:p>
            <a:pPr marL="12700" algn="just">
              <a:lnSpc>
                <a:spcPct val="100000"/>
              </a:lnSpc>
              <a:spcBef>
                <a:spcPts val="840"/>
              </a:spcBef>
            </a:pPr>
            <a:r>
              <a:rPr sz="1200" spc="-5" dirty="0">
                <a:latin typeface="Times New Roman"/>
                <a:cs typeface="Times New Roman"/>
              </a:rPr>
              <a:t>Path </a:t>
            </a:r>
            <a:r>
              <a:rPr sz="1200" dirty="0">
                <a:latin typeface="Times New Roman"/>
                <a:cs typeface="Times New Roman"/>
              </a:rPr>
              <a:t>4:</a:t>
            </a:r>
            <a:r>
              <a:rPr sz="1200" spc="-5" dirty="0">
                <a:latin typeface="Times New Roman"/>
                <a:cs typeface="Times New Roman"/>
              </a:rPr>
              <a:t> 1-2-3-6-7-9-10-1-11</a:t>
            </a:r>
            <a:endParaRPr sz="1200" dirty="0">
              <a:latin typeface="Times New Roman"/>
              <a:cs typeface="Times New Roman"/>
            </a:endParaRPr>
          </a:p>
          <a:p>
            <a:pPr marL="50800" marR="3043555" indent="-38100" algn="just">
              <a:lnSpc>
                <a:spcPct val="159200"/>
              </a:lnSpc>
            </a:pPr>
            <a:r>
              <a:rPr sz="1200" spc="-5" dirty="0">
                <a:latin typeface="Times New Roman"/>
                <a:cs typeface="Times New Roman"/>
              </a:rPr>
              <a:t>Note </a:t>
            </a:r>
            <a:r>
              <a:rPr sz="1200" dirty="0">
                <a:latin typeface="Times New Roman"/>
                <a:cs typeface="Times New Roman"/>
              </a:rPr>
              <a:t>that </a:t>
            </a:r>
            <a:r>
              <a:rPr sz="1200" spc="-5" dirty="0">
                <a:latin typeface="Times New Roman"/>
                <a:cs typeface="Times New Roman"/>
              </a:rPr>
              <a:t>each new </a:t>
            </a:r>
            <a:r>
              <a:rPr sz="1200" dirty="0">
                <a:latin typeface="Times New Roman"/>
                <a:cs typeface="Times New Roman"/>
              </a:rPr>
              <a:t>path </a:t>
            </a:r>
            <a:r>
              <a:rPr sz="1200" spc="-5" dirty="0">
                <a:latin typeface="Times New Roman"/>
                <a:cs typeface="Times New Roman"/>
              </a:rPr>
              <a:t>introduces </a:t>
            </a:r>
            <a:r>
              <a:rPr sz="1200" dirty="0">
                <a:latin typeface="Times New Roman"/>
                <a:cs typeface="Times New Roman"/>
              </a:rPr>
              <a:t>a new </a:t>
            </a:r>
            <a:r>
              <a:rPr sz="1200" spc="-5" dirty="0">
                <a:latin typeface="Times New Roman"/>
                <a:cs typeface="Times New Roman"/>
              </a:rPr>
              <a:t>edge.  </a:t>
            </a:r>
            <a:r>
              <a:rPr sz="1200" dirty="0">
                <a:latin typeface="Times New Roman"/>
                <a:cs typeface="Times New Roman"/>
              </a:rPr>
              <a:t>The </a:t>
            </a:r>
            <a:r>
              <a:rPr sz="1200" spc="-5" dirty="0">
                <a:latin typeface="Times New Roman"/>
                <a:cs typeface="Times New Roman"/>
              </a:rPr>
              <a:t>path</a:t>
            </a:r>
            <a:r>
              <a:rPr sz="1200" dirty="0">
                <a:latin typeface="Times New Roman"/>
                <a:cs typeface="Times New Roman"/>
              </a:rPr>
              <a:t> </a:t>
            </a:r>
            <a:r>
              <a:rPr sz="1200" spc="-5" dirty="0">
                <a:latin typeface="Times New Roman"/>
                <a:cs typeface="Times New Roman"/>
              </a:rPr>
              <a:t>1-2-3-4-5-10-1-2-3-6-8-9-10-1-11</a:t>
            </a:r>
            <a:endParaRPr sz="1200" dirty="0">
              <a:latin typeface="Times New Roman"/>
              <a:cs typeface="Times New Roman"/>
            </a:endParaRPr>
          </a:p>
          <a:p>
            <a:pPr marL="12700" marR="6350" indent="456565" algn="just">
              <a:lnSpc>
                <a:spcPct val="103200"/>
              </a:lnSpc>
              <a:spcBef>
                <a:spcPts val="815"/>
              </a:spcBef>
            </a:pPr>
            <a:r>
              <a:rPr sz="1200" spc="-5" dirty="0">
                <a:latin typeface="Times New Roman"/>
                <a:cs typeface="Times New Roman"/>
              </a:rPr>
              <a:t>Paths </a:t>
            </a:r>
            <a:r>
              <a:rPr sz="1200" dirty="0">
                <a:latin typeface="Times New Roman"/>
                <a:cs typeface="Times New Roman"/>
              </a:rPr>
              <a:t>1 </a:t>
            </a:r>
            <a:r>
              <a:rPr sz="1200" spc="-5" dirty="0">
                <a:latin typeface="Times New Roman"/>
                <a:cs typeface="Times New Roman"/>
              </a:rPr>
              <a:t>through </a:t>
            </a:r>
            <a:r>
              <a:rPr sz="1200" dirty="0">
                <a:latin typeface="Times New Roman"/>
                <a:cs typeface="Times New Roman"/>
              </a:rPr>
              <a:t>4 </a:t>
            </a:r>
            <a:r>
              <a:rPr sz="1200" spc="-5" dirty="0">
                <a:latin typeface="Times New Roman"/>
                <a:cs typeface="Times New Roman"/>
              </a:rPr>
              <a:t>constitute </a:t>
            </a:r>
            <a:r>
              <a:rPr sz="1200" dirty="0">
                <a:latin typeface="Times New Roman"/>
                <a:cs typeface="Times New Roman"/>
              </a:rPr>
              <a:t>a </a:t>
            </a:r>
            <a:r>
              <a:rPr sz="1200" spc="-5" dirty="0">
                <a:latin typeface="Times New Roman"/>
                <a:cs typeface="Times New Roman"/>
              </a:rPr>
              <a:t>basis set </a:t>
            </a:r>
            <a:r>
              <a:rPr sz="1200" dirty="0">
                <a:latin typeface="Times New Roman"/>
                <a:cs typeface="Times New Roman"/>
              </a:rPr>
              <a:t>for the flow </a:t>
            </a:r>
            <a:r>
              <a:rPr sz="1200" spc="-5" dirty="0">
                <a:latin typeface="Times New Roman"/>
                <a:cs typeface="Times New Roman"/>
              </a:rPr>
              <a:t>graph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23.2b . </a:t>
            </a:r>
            <a:r>
              <a:rPr sz="1200" spc="5" dirty="0">
                <a:latin typeface="Times New Roman"/>
                <a:cs typeface="Times New Roman"/>
              </a:rPr>
              <a:t>That </a:t>
            </a:r>
            <a:r>
              <a:rPr sz="1200" spc="-5" dirty="0">
                <a:latin typeface="Times New Roman"/>
                <a:cs typeface="Times New Roman"/>
              </a:rPr>
              <a:t>is, </a:t>
            </a:r>
            <a:r>
              <a:rPr sz="1200" spc="5" dirty="0">
                <a:latin typeface="Times New Roman"/>
                <a:cs typeface="Times New Roman"/>
              </a:rPr>
              <a:t>if </a:t>
            </a:r>
            <a:r>
              <a:rPr sz="1200" spc="-5" dirty="0">
                <a:latin typeface="Times New Roman"/>
                <a:cs typeface="Times New Roman"/>
              </a:rPr>
              <a:t>you  can design tests </a:t>
            </a:r>
            <a:r>
              <a:rPr sz="1200" dirty="0">
                <a:latin typeface="Times New Roman"/>
                <a:cs typeface="Times New Roman"/>
              </a:rPr>
              <a:t>to </a:t>
            </a:r>
            <a:r>
              <a:rPr sz="1200" spc="-5" dirty="0">
                <a:latin typeface="Times New Roman"/>
                <a:cs typeface="Times New Roman"/>
              </a:rPr>
              <a:t>force execution </a:t>
            </a:r>
            <a:r>
              <a:rPr sz="1200" dirty="0">
                <a:latin typeface="Times New Roman"/>
                <a:cs typeface="Times New Roman"/>
              </a:rPr>
              <a:t>of these </a:t>
            </a:r>
            <a:r>
              <a:rPr sz="1200" spc="-5" dirty="0">
                <a:latin typeface="Times New Roman"/>
                <a:cs typeface="Times New Roman"/>
              </a:rPr>
              <a:t>paths </a:t>
            </a:r>
            <a:r>
              <a:rPr sz="1200" dirty="0">
                <a:latin typeface="Times New Roman"/>
                <a:cs typeface="Times New Roman"/>
              </a:rPr>
              <a:t>(a </a:t>
            </a:r>
            <a:r>
              <a:rPr sz="1200" spc="-5" dirty="0">
                <a:latin typeface="Times New Roman"/>
                <a:cs typeface="Times New Roman"/>
              </a:rPr>
              <a:t>basis set), </a:t>
            </a:r>
            <a:r>
              <a:rPr sz="1200" dirty="0">
                <a:latin typeface="Times New Roman"/>
                <a:cs typeface="Times New Roman"/>
              </a:rPr>
              <a:t>every statement in the </a:t>
            </a:r>
            <a:r>
              <a:rPr sz="1200" spc="-5" dirty="0">
                <a:latin typeface="Times New Roman"/>
                <a:cs typeface="Times New Roman"/>
              </a:rPr>
              <a:t>program</a:t>
            </a:r>
            <a:r>
              <a:rPr sz="1200" spc="-150" dirty="0">
                <a:latin typeface="Times New Roman"/>
                <a:cs typeface="Times New Roman"/>
              </a:rPr>
              <a:t> </a:t>
            </a:r>
            <a:r>
              <a:rPr sz="1200" dirty="0">
                <a:latin typeface="Times New Roman"/>
                <a:cs typeface="Times New Roman"/>
              </a:rPr>
              <a:t>will  </a:t>
            </a:r>
            <a:r>
              <a:rPr sz="1200" spc="-5" dirty="0">
                <a:latin typeface="Times New Roman"/>
                <a:cs typeface="Times New Roman"/>
              </a:rPr>
              <a:t>have</a:t>
            </a:r>
            <a:r>
              <a:rPr sz="1200" spc="-40" dirty="0">
                <a:latin typeface="Times New Roman"/>
                <a:cs typeface="Times New Roman"/>
              </a:rPr>
              <a:t> </a:t>
            </a:r>
            <a:r>
              <a:rPr sz="1200" spc="-5" dirty="0">
                <a:latin typeface="Times New Roman"/>
                <a:cs typeface="Times New Roman"/>
              </a:rPr>
              <a:t>been</a:t>
            </a:r>
            <a:r>
              <a:rPr sz="1200" spc="-15" dirty="0">
                <a:latin typeface="Times New Roman"/>
                <a:cs typeface="Times New Roman"/>
              </a:rPr>
              <a:t> </a:t>
            </a:r>
            <a:r>
              <a:rPr sz="1200" spc="-5" dirty="0">
                <a:latin typeface="Times New Roman"/>
                <a:cs typeface="Times New Roman"/>
              </a:rPr>
              <a:t>guaranteed</a:t>
            </a:r>
            <a:r>
              <a:rPr sz="1200"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be</a:t>
            </a:r>
            <a:r>
              <a:rPr sz="1200" spc="-35" dirty="0">
                <a:latin typeface="Times New Roman"/>
                <a:cs typeface="Times New Roman"/>
              </a:rPr>
              <a:t> </a:t>
            </a:r>
            <a:r>
              <a:rPr sz="1200" spc="-5" dirty="0">
                <a:latin typeface="Times New Roman"/>
                <a:cs typeface="Times New Roman"/>
              </a:rPr>
              <a:t>executed</a:t>
            </a:r>
            <a:r>
              <a:rPr sz="1200" spc="-30" dirty="0">
                <a:latin typeface="Times New Roman"/>
                <a:cs typeface="Times New Roman"/>
              </a:rPr>
              <a:t> </a:t>
            </a:r>
            <a:r>
              <a:rPr sz="1200" spc="-5" dirty="0">
                <a:latin typeface="Times New Roman"/>
                <a:cs typeface="Times New Roman"/>
              </a:rPr>
              <a:t>at</a:t>
            </a:r>
            <a:r>
              <a:rPr sz="1200" spc="-25" dirty="0">
                <a:latin typeface="Times New Roman"/>
                <a:cs typeface="Times New Roman"/>
              </a:rPr>
              <a:t> </a:t>
            </a:r>
            <a:r>
              <a:rPr sz="1200" spc="-5" dirty="0">
                <a:latin typeface="Times New Roman"/>
                <a:cs typeface="Times New Roman"/>
              </a:rPr>
              <a:t>least</a:t>
            </a:r>
            <a:r>
              <a:rPr sz="1200" spc="-25" dirty="0">
                <a:latin typeface="Times New Roman"/>
                <a:cs typeface="Times New Roman"/>
              </a:rPr>
              <a:t> </a:t>
            </a:r>
            <a:r>
              <a:rPr sz="1200" dirty="0">
                <a:latin typeface="Times New Roman"/>
                <a:cs typeface="Times New Roman"/>
              </a:rPr>
              <a:t>one</a:t>
            </a:r>
            <a:r>
              <a:rPr sz="1200" spc="-35" dirty="0">
                <a:latin typeface="Times New Roman"/>
                <a:cs typeface="Times New Roman"/>
              </a:rPr>
              <a:t> </a:t>
            </a:r>
            <a:r>
              <a:rPr sz="1200" spc="-5" dirty="0">
                <a:latin typeface="Times New Roman"/>
                <a:cs typeface="Times New Roman"/>
              </a:rPr>
              <a:t>time</a:t>
            </a:r>
            <a:r>
              <a:rPr sz="1200" spc="-3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dirty="0">
                <a:latin typeface="Times New Roman"/>
                <a:cs typeface="Times New Roman"/>
              </a:rPr>
              <a:t>every</a:t>
            </a:r>
            <a:r>
              <a:rPr sz="1200" spc="-50" dirty="0">
                <a:latin typeface="Times New Roman"/>
                <a:cs typeface="Times New Roman"/>
              </a:rPr>
              <a:t> </a:t>
            </a:r>
            <a:r>
              <a:rPr sz="1200" spc="-5" dirty="0">
                <a:latin typeface="Times New Roman"/>
                <a:cs typeface="Times New Roman"/>
              </a:rPr>
              <a:t>condition</a:t>
            </a:r>
            <a:r>
              <a:rPr sz="1200" spc="-25" dirty="0">
                <a:latin typeface="Times New Roman"/>
                <a:cs typeface="Times New Roman"/>
              </a:rPr>
              <a:t> </a:t>
            </a:r>
            <a:r>
              <a:rPr sz="1200" spc="-5" dirty="0">
                <a:latin typeface="Times New Roman"/>
                <a:cs typeface="Times New Roman"/>
              </a:rPr>
              <a:t>will</a:t>
            </a:r>
            <a:r>
              <a:rPr sz="1200" spc="-25" dirty="0">
                <a:latin typeface="Times New Roman"/>
                <a:cs typeface="Times New Roman"/>
              </a:rPr>
              <a:t> </a:t>
            </a:r>
            <a:r>
              <a:rPr sz="1200" spc="-5" dirty="0">
                <a:latin typeface="Times New Roman"/>
                <a:cs typeface="Times New Roman"/>
              </a:rPr>
              <a:t>have</a:t>
            </a:r>
            <a:r>
              <a:rPr sz="1200" spc="-35" dirty="0">
                <a:latin typeface="Times New Roman"/>
                <a:cs typeface="Times New Roman"/>
              </a:rPr>
              <a:t> </a:t>
            </a:r>
            <a:r>
              <a:rPr sz="1200" spc="-5" dirty="0">
                <a:latin typeface="Times New Roman"/>
                <a:cs typeface="Times New Roman"/>
              </a:rPr>
              <a:t>been</a:t>
            </a:r>
            <a:r>
              <a:rPr sz="1200" spc="-30" dirty="0">
                <a:latin typeface="Times New Roman"/>
                <a:cs typeface="Times New Roman"/>
              </a:rPr>
              <a:t> </a:t>
            </a:r>
            <a:r>
              <a:rPr sz="1200" spc="-5" dirty="0">
                <a:latin typeface="Times New Roman"/>
                <a:cs typeface="Times New Roman"/>
              </a:rPr>
              <a:t>executed  </a:t>
            </a:r>
            <a:r>
              <a:rPr sz="1200" dirty="0">
                <a:latin typeface="Times New Roman"/>
                <a:cs typeface="Times New Roman"/>
              </a:rPr>
              <a:t>on </a:t>
            </a:r>
            <a:r>
              <a:rPr sz="1200" spc="-5" dirty="0">
                <a:latin typeface="Times New Roman"/>
                <a:cs typeface="Times New Roman"/>
              </a:rPr>
              <a:t>its </a:t>
            </a:r>
            <a:r>
              <a:rPr sz="1200" dirty="0">
                <a:latin typeface="Times New Roman"/>
                <a:cs typeface="Times New Roman"/>
              </a:rPr>
              <a:t>true </a:t>
            </a:r>
            <a:r>
              <a:rPr sz="1200" spc="-5" dirty="0">
                <a:latin typeface="Times New Roman"/>
                <a:cs typeface="Times New Roman"/>
              </a:rPr>
              <a:t>and false sides. </a:t>
            </a:r>
            <a:r>
              <a:rPr sz="1200" spc="-15" dirty="0">
                <a:latin typeface="Times New Roman"/>
                <a:cs typeface="Times New Roman"/>
              </a:rPr>
              <a:t>It </a:t>
            </a:r>
            <a:r>
              <a:rPr sz="1200" dirty="0">
                <a:latin typeface="Times New Roman"/>
                <a:cs typeface="Times New Roman"/>
              </a:rPr>
              <a:t>should be noted that </a:t>
            </a:r>
            <a:r>
              <a:rPr sz="1200" spc="-5" dirty="0">
                <a:latin typeface="Times New Roman"/>
                <a:cs typeface="Times New Roman"/>
              </a:rPr>
              <a:t>the basis set is </a:t>
            </a:r>
            <a:r>
              <a:rPr sz="1200" dirty="0">
                <a:latin typeface="Times New Roman"/>
                <a:cs typeface="Times New Roman"/>
              </a:rPr>
              <a:t>not unique. </a:t>
            </a:r>
            <a:r>
              <a:rPr sz="1200" spc="-15" dirty="0">
                <a:latin typeface="Times New Roman"/>
                <a:cs typeface="Times New Roman"/>
              </a:rPr>
              <a:t>In </a:t>
            </a:r>
            <a:r>
              <a:rPr sz="1200" spc="-5" dirty="0">
                <a:latin typeface="Times New Roman"/>
                <a:cs typeface="Times New Roman"/>
              </a:rPr>
              <a:t>fact, </a:t>
            </a:r>
            <a:r>
              <a:rPr sz="1200" dirty="0">
                <a:latin typeface="Times New Roman"/>
                <a:cs typeface="Times New Roman"/>
              </a:rPr>
              <a:t>a number of  </a:t>
            </a:r>
            <a:r>
              <a:rPr sz="1200" spc="-5" dirty="0">
                <a:latin typeface="Times New Roman"/>
                <a:cs typeface="Times New Roman"/>
              </a:rPr>
              <a:t>different </a:t>
            </a:r>
            <a:r>
              <a:rPr sz="1200" dirty="0">
                <a:latin typeface="Times New Roman"/>
                <a:cs typeface="Times New Roman"/>
              </a:rPr>
              <a:t>basis </a:t>
            </a:r>
            <a:r>
              <a:rPr sz="1200" spc="-5" dirty="0">
                <a:latin typeface="Times New Roman"/>
                <a:cs typeface="Times New Roman"/>
              </a:rPr>
              <a:t>sets can </a:t>
            </a:r>
            <a:r>
              <a:rPr sz="1200" spc="5" dirty="0">
                <a:latin typeface="Times New Roman"/>
                <a:cs typeface="Times New Roman"/>
              </a:rPr>
              <a:t>be </a:t>
            </a:r>
            <a:r>
              <a:rPr sz="1200" spc="-5" dirty="0">
                <a:latin typeface="Times New Roman"/>
                <a:cs typeface="Times New Roman"/>
              </a:rPr>
              <a:t>derived </a:t>
            </a:r>
            <a:r>
              <a:rPr sz="1200" dirty="0">
                <a:latin typeface="Times New Roman"/>
                <a:cs typeface="Times New Roman"/>
              </a:rPr>
              <a:t>for a </a:t>
            </a:r>
            <a:r>
              <a:rPr sz="1200" spc="-5" dirty="0">
                <a:latin typeface="Times New Roman"/>
                <a:cs typeface="Times New Roman"/>
              </a:rPr>
              <a:t>given procedural</a:t>
            </a:r>
            <a:r>
              <a:rPr sz="1200" spc="25" dirty="0">
                <a:latin typeface="Times New Roman"/>
                <a:cs typeface="Times New Roman"/>
              </a:rPr>
              <a:t> </a:t>
            </a:r>
            <a:r>
              <a:rPr sz="1200" spc="-5" dirty="0">
                <a:latin typeface="Times New Roman"/>
                <a:cs typeface="Times New Roman"/>
              </a:rPr>
              <a:t>design.</a:t>
            </a:r>
            <a:endParaRPr sz="1200" dirty="0">
              <a:latin typeface="Times New Roman"/>
              <a:cs typeface="Times New Roman"/>
            </a:endParaRPr>
          </a:p>
          <a:p>
            <a:pPr marL="12700" marR="7620" indent="456565" algn="just">
              <a:lnSpc>
                <a:spcPct val="103299"/>
              </a:lnSpc>
              <a:spcBef>
                <a:spcPts val="815"/>
              </a:spcBef>
            </a:pPr>
            <a:r>
              <a:rPr sz="1200" spc="-5" dirty="0">
                <a:latin typeface="Times New Roman"/>
                <a:cs typeface="Times New Roman"/>
              </a:rPr>
              <a:t>Cyclomatic </a:t>
            </a:r>
            <a:r>
              <a:rPr sz="1200" dirty="0">
                <a:latin typeface="Times New Roman"/>
                <a:cs typeface="Times New Roman"/>
              </a:rPr>
              <a:t>complexity is a </a:t>
            </a:r>
            <a:r>
              <a:rPr sz="1200" spc="-5" dirty="0">
                <a:latin typeface="Times New Roman"/>
                <a:cs typeface="Times New Roman"/>
              </a:rPr>
              <a:t>software metric </a:t>
            </a:r>
            <a:r>
              <a:rPr sz="1200" dirty="0">
                <a:latin typeface="Times New Roman"/>
                <a:cs typeface="Times New Roman"/>
              </a:rPr>
              <a:t>that </a:t>
            </a:r>
            <a:r>
              <a:rPr sz="1200" spc="-5" dirty="0">
                <a:latin typeface="Times New Roman"/>
                <a:cs typeface="Times New Roman"/>
              </a:rPr>
              <a:t>provides </a:t>
            </a:r>
            <a:r>
              <a:rPr sz="1200" dirty="0">
                <a:latin typeface="Times New Roman"/>
                <a:cs typeface="Times New Roman"/>
              </a:rPr>
              <a:t>a </a:t>
            </a:r>
            <a:r>
              <a:rPr sz="1200" spc="-5" dirty="0">
                <a:latin typeface="Times New Roman"/>
                <a:cs typeface="Times New Roman"/>
              </a:rPr>
              <a:t>quantitative measure </a:t>
            </a:r>
            <a:r>
              <a:rPr sz="1200" dirty="0">
                <a:latin typeface="Times New Roman"/>
                <a:cs typeface="Times New Roman"/>
              </a:rPr>
              <a:t>of the  </a:t>
            </a:r>
            <a:r>
              <a:rPr sz="1200" spc="-5" dirty="0">
                <a:latin typeface="Times New Roman"/>
                <a:cs typeface="Times New Roman"/>
              </a:rPr>
              <a:t>logical </a:t>
            </a:r>
            <a:r>
              <a:rPr sz="1200" dirty="0">
                <a:latin typeface="Times New Roman"/>
                <a:cs typeface="Times New Roman"/>
              </a:rPr>
              <a:t>complexity of a </a:t>
            </a:r>
            <a:r>
              <a:rPr sz="1200" spc="-5" dirty="0">
                <a:latin typeface="Times New Roman"/>
                <a:cs typeface="Times New Roman"/>
              </a:rPr>
              <a:t>program. </a:t>
            </a:r>
            <a:r>
              <a:rPr sz="1200" dirty="0">
                <a:latin typeface="Times New Roman"/>
                <a:cs typeface="Times New Roman"/>
              </a:rPr>
              <a:t>When used in the context of the </a:t>
            </a:r>
            <a:r>
              <a:rPr sz="1200" spc="-5" dirty="0">
                <a:latin typeface="Times New Roman"/>
                <a:cs typeface="Times New Roman"/>
              </a:rPr>
              <a:t>basis path </a:t>
            </a:r>
            <a:r>
              <a:rPr sz="1200" dirty="0">
                <a:latin typeface="Times New Roman"/>
                <a:cs typeface="Times New Roman"/>
              </a:rPr>
              <a:t>testing method, the  </a:t>
            </a:r>
            <a:r>
              <a:rPr sz="1200" spc="-5" dirty="0">
                <a:latin typeface="Times New Roman"/>
                <a:cs typeface="Times New Roman"/>
              </a:rPr>
              <a:t>value</a:t>
            </a:r>
            <a:r>
              <a:rPr sz="1200" spc="60" dirty="0">
                <a:latin typeface="Times New Roman"/>
                <a:cs typeface="Times New Roman"/>
              </a:rPr>
              <a:t> </a:t>
            </a:r>
            <a:r>
              <a:rPr sz="1200" spc="-5" dirty="0">
                <a:latin typeface="Times New Roman"/>
                <a:cs typeface="Times New Roman"/>
              </a:rPr>
              <a:t>computed</a:t>
            </a:r>
            <a:r>
              <a:rPr sz="1200" spc="65" dirty="0">
                <a:latin typeface="Times New Roman"/>
                <a:cs typeface="Times New Roman"/>
              </a:rPr>
              <a:t> </a:t>
            </a:r>
            <a:r>
              <a:rPr sz="1200" dirty="0">
                <a:latin typeface="Times New Roman"/>
                <a:cs typeface="Times New Roman"/>
              </a:rPr>
              <a:t>for</a:t>
            </a:r>
            <a:r>
              <a:rPr sz="1200" spc="55" dirty="0">
                <a:latin typeface="Times New Roman"/>
                <a:cs typeface="Times New Roman"/>
              </a:rPr>
              <a:t> </a:t>
            </a:r>
            <a:r>
              <a:rPr sz="1200" spc="-5" dirty="0">
                <a:latin typeface="Times New Roman"/>
                <a:cs typeface="Times New Roman"/>
              </a:rPr>
              <a:t>cyclomatic</a:t>
            </a:r>
            <a:r>
              <a:rPr sz="1200" spc="65" dirty="0">
                <a:latin typeface="Times New Roman"/>
                <a:cs typeface="Times New Roman"/>
              </a:rPr>
              <a:t> </a:t>
            </a:r>
            <a:r>
              <a:rPr sz="1200" dirty="0">
                <a:latin typeface="Times New Roman"/>
                <a:cs typeface="Times New Roman"/>
              </a:rPr>
              <a:t>complexity</a:t>
            </a:r>
            <a:r>
              <a:rPr sz="1200" spc="30" dirty="0">
                <a:latin typeface="Times New Roman"/>
                <a:cs typeface="Times New Roman"/>
              </a:rPr>
              <a:t> </a:t>
            </a:r>
            <a:r>
              <a:rPr sz="1200" spc="-5" dirty="0">
                <a:latin typeface="Times New Roman"/>
                <a:cs typeface="Times New Roman"/>
              </a:rPr>
              <a:t>defines</a:t>
            </a:r>
            <a:r>
              <a:rPr sz="1200" spc="65"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dirty="0">
                <a:latin typeface="Times New Roman"/>
                <a:cs typeface="Times New Roman"/>
              </a:rPr>
              <a:t>number</a:t>
            </a:r>
            <a:r>
              <a:rPr sz="1200" spc="60"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spc="-5" dirty="0">
                <a:latin typeface="Times New Roman"/>
                <a:cs typeface="Times New Roman"/>
              </a:rPr>
              <a:t>independent</a:t>
            </a:r>
            <a:r>
              <a:rPr sz="1200" spc="70" dirty="0">
                <a:latin typeface="Times New Roman"/>
                <a:cs typeface="Times New Roman"/>
              </a:rPr>
              <a:t> </a:t>
            </a:r>
            <a:r>
              <a:rPr sz="1200" spc="-5" dirty="0">
                <a:latin typeface="Times New Roman"/>
                <a:cs typeface="Times New Roman"/>
              </a:rPr>
              <a:t>paths</a:t>
            </a:r>
            <a:r>
              <a:rPr sz="1200" spc="70" dirty="0">
                <a:latin typeface="Times New Roman"/>
                <a:cs typeface="Times New Roman"/>
              </a:rPr>
              <a:t> </a:t>
            </a:r>
            <a:r>
              <a:rPr sz="1200" dirty="0">
                <a:latin typeface="Times New Roman"/>
                <a:cs typeface="Times New Roman"/>
              </a:rPr>
              <a:t>in</a:t>
            </a:r>
            <a:r>
              <a:rPr sz="1200" spc="65" dirty="0">
                <a:latin typeface="Times New Roman"/>
                <a:cs typeface="Times New Roman"/>
              </a:rPr>
              <a:t> </a:t>
            </a:r>
            <a:r>
              <a:rPr sz="1200" dirty="0">
                <a:latin typeface="Times New Roman"/>
                <a:cs typeface="Times New Roman"/>
              </a:rPr>
              <a:t>the</a:t>
            </a:r>
            <a:r>
              <a:rPr sz="1200" spc="65" dirty="0">
                <a:latin typeface="Times New Roman"/>
                <a:cs typeface="Times New Roman"/>
              </a:rPr>
              <a:t> </a:t>
            </a:r>
            <a:r>
              <a:rPr sz="1200" spc="-5" dirty="0">
                <a:latin typeface="Times New Roman"/>
                <a:cs typeface="Times New Roman"/>
              </a:rPr>
              <a:t>basis</a:t>
            </a:r>
            <a:endParaRPr sz="1200" dirty="0">
              <a:latin typeface="Times New Roman"/>
              <a:cs typeface="Times New Roman"/>
            </a:endParaRPr>
          </a:p>
        </p:txBody>
      </p:sp>
      <p:sp>
        <p:nvSpPr>
          <p:cNvPr id="6" name="object 6"/>
          <p:cNvSpPr/>
          <p:nvPr/>
        </p:nvSpPr>
        <p:spPr>
          <a:xfrm>
            <a:off x="1371600" y="1961388"/>
            <a:ext cx="4486656" cy="1952243"/>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25</a:t>
            </a:fld>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26</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7730" cy="7988300"/>
          </a:xfrm>
          <a:prstGeom prst="rect">
            <a:avLst/>
          </a:prstGeom>
        </p:spPr>
        <p:txBody>
          <a:bodyPr vert="horz" wrap="square" lIns="0" tIns="7620" rIns="0" bIns="0" rtlCol="0">
            <a:spAutoFit/>
          </a:bodyPr>
          <a:lstStyle/>
          <a:p>
            <a:pPr marL="12700" marR="7620">
              <a:lnSpc>
                <a:spcPct val="102600"/>
              </a:lnSpc>
              <a:spcBef>
                <a:spcPts val="60"/>
              </a:spcBef>
            </a:pPr>
            <a:r>
              <a:rPr sz="1200" spc="-5" dirty="0">
                <a:latin typeface="Times New Roman"/>
                <a:cs typeface="Times New Roman"/>
              </a:rPr>
              <a:t>set </a:t>
            </a:r>
            <a:r>
              <a:rPr sz="1200" dirty="0">
                <a:latin typeface="Times New Roman"/>
                <a:cs typeface="Times New Roman"/>
              </a:rPr>
              <a:t>of a </a:t>
            </a:r>
            <a:r>
              <a:rPr sz="1200" spc="-5" dirty="0">
                <a:latin typeface="Times New Roman"/>
                <a:cs typeface="Times New Roman"/>
              </a:rPr>
              <a:t>program and </a:t>
            </a:r>
            <a:r>
              <a:rPr sz="1200" dirty="0">
                <a:latin typeface="Times New Roman"/>
                <a:cs typeface="Times New Roman"/>
              </a:rPr>
              <a:t>provides </a:t>
            </a:r>
            <a:r>
              <a:rPr sz="1200" spc="-10" dirty="0">
                <a:latin typeface="Times New Roman"/>
                <a:cs typeface="Times New Roman"/>
              </a:rPr>
              <a:t>you </a:t>
            </a:r>
            <a:r>
              <a:rPr sz="1200" dirty="0">
                <a:latin typeface="Times New Roman"/>
                <a:cs typeface="Times New Roman"/>
              </a:rPr>
              <a:t>with </a:t>
            </a:r>
            <a:r>
              <a:rPr sz="1200" spc="-5" dirty="0">
                <a:latin typeface="Times New Roman"/>
                <a:cs typeface="Times New Roman"/>
              </a:rPr>
              <a:t>an </a:t>
            </a:r>
            <a:r>
              <a:rPr sz="1200" dirty="0">
                <a:latin typeface="Times New Roman"/>
                <a:cs typeface="Times New Roman"/>
              </a:rPr>
              <a:t>upper bound for the number of </a:t>
            </a:r>
            <a:r>
              <a:rPr sz="1200" spc="-5" dirty="0">
                <a:latin typeface="Times New Roman"/>
                <a:cs typeface="Times New Roman"/>
              </a:rPr>
              <a:t>tests </a:t>
            </a:r>
            <a:r>
              <a:rPr sz="1200" dirty="0">
                <a:latin typeface="Times New Roman"/>
                <a:cs typeface="Times New Roman"/>
              </a:rPr>
              <a:t>that must be  </a:t>
            </a:r>
            <a:r>
              <a:rPr sz="1200" spc="-5" dirty="0">
                <a:latin typeface="Times New Roman"/>
                <a:cs typeface="Times New Roman"/>
              </a:rPr>
              <a:t>conducted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all statements have </a:t>
            </a:r>
            <a:r>
              <a:rPr sz="1200" dirty="0">
                <a:latin typeface="Times New Roman"/>
                <a:cs typeface="Times New Roman"/>
              </a:rPr>
              <a:t>been </a:t>
            </a:r>
            <a:r>
              <a:rPr sz="1200" spc="-5" dirty="0">
                <a:latin typeface="Times New Roman"/>
                <a:cs typeface="Times New Roman"/>
              </a:rPr>
              <a:t>executed at least</a:t>
            </a:r>
            <a:r>
              <a:rPr sz="1200" spc="60" dirty="0">
                <a:latin typeface="Times New Roman"/>
                <a:cs typeface="Times New Roman"/>
              </a:rPr>
              <a:t> </a:t>
            </a:r>
            <a:r>
              <a:rPr sz="1200" dirty="0">
                <a:latin typeface="Times New Roman"/>
                <a:cs typeface="Times New Roman"/>
              </a:rPr>
              <a:t>once.</a:t>
            </a:r>
          </a:p>
          <a:p>
            <a:pPr marL="12700" marR="5715" indent="456565" algn="just">
              <a:lnSpc>
                <a:spcPct val="102499"/>
              </a:lnSpc>
              <a:spcBef>
                <a:spcPts val="830"/>
              </a:spcBef>
            </a:pPr>
            <a:r>
              <a:rPr sz="1200" b="1" spc="-5" dirty="0">
                <a:latin typeface="Times New Roman"/>
                <a:cs typeface="Times New Roman"/>
              </a:rPr>
              <a:t>Cyclomatic complexity </a:t>
            </a:r>
            <a:r>
              <a:rPr sz="1200" spc="-5" dirty="0">
                <a:latin typeface="Times New Roman"/>
                <a:cs typeface="Times New Roman"/>
              </a:rPr>
              <a:t>has </a:t>
            </a:r>
            <a:r>
              <a:rPr sz="1200" dirty="0">
                <a:latin typeface="Times New Roman"/>
                <a:cs typeface="Times New Roman"/>
              </a:rPr>
              <a:t>a </a:t>
            </a:r>
            <a:r>
              <a:rPr sz="1200" spc="-5" dirty="0">
                <a:latin typeface="Times New Roman"/>
                <a:cs typeface="Times New Roman"/>
              </a:rPr>
              <a:t>foundation </a:t>
            </a:r>
            <a:r>
              <a:rPr sz="1200" dirty="0">
                <a:latin typeface="Times New Roman"/>
                <a:cs typeface="Times New Roman"/>
              </a:rPr>
              <a:t>in graph theory </a:t>
            </a:r>
            <a:r>
              <a:rPr sz="1200" spc="-5" dirty="0">
                <a:latin typeface="Times New Roman"/>
                <a:cs typeface="Times New Roman"/>
              </a:rPr>
              <a:t>and </a:t>
            </a:r>
            <a:r>
              <a:rPr sz="1200" dirty="0">
                <a:latin typeface="Times New Roman"/>
                <a:cs typeface="Times New Roman"/>
              </a:rPr>
              <a:t>provides </a:t>
            </a:r>
            <a:r>
              <a:rPr sz="1200" spc="-10" dirty="0">
                <a:latin typeface="Times New Roman"/>
                <a:cs typeface="Times New Roman"/>
              </a:rPr>
              <a:t>you </a:t>
            </a:r>
            <a:r>
              <a:rPr sz="1200" dirty="0">
                <a:latin typeface="Times New Roman"/>
                <a:cs typeface="Times New Roman"/>
              </a:rPr>
              <a:t>with </a:t>
            </a:r>
            <a:r>
              <a:rPr sz="1200" spc="-5" dirty="0">
                <a:latin typeface="Times New Roman"/>
                <a:cs typeface="Times New Roman"/>
              </a:rPr>
              <a:t>an  </a:t>
            </a:r>
            <a:r>
              <a:rPr sz="1200" dirty="0">
                <a:latin typeface="Times New Roman"/>
                <a:cs typeface="Times New Roman"/>
              </a:rPr>
              <a:t>extremely </a:t>
            </a:r>
            <a:r>
              <a:rPr sz="1200" spc="-5" dirty="0">
                <a:latin typeface="Times New Roman"/>
                <a:cs typeface="Times New Roman"/>
              </a:rPr>
              <a:t>useful </a:t>
            </a:r>
            <a:r>
              <a:rPr sz="1200" dirty="0">
                <a:latin typeface="Times New Roman"/>
                <a:cs typeface="Times New Roman"/>
              </a:rPr>
              <a:t>software </a:t>
            </a:r>
            <a:r>
              <a:rPr sz="1200" spc="-5" dirty="0">
                <a:latin typeface="Times New Roman"/>
                <a:cs typeface="Times New Roman"/>
              </a:rPr>
              <a:t>metric. </a:t>
            </a:r>
            <a:r>
              <a:rPr sz="1200" dirty="0">
                <a:latin typeface="Times New Roman"/>
                <a:cs typeface="Times New Roman"/>
              </a:rPr>
              <a:t>Complexity </a:t>
            </a:r>
            <a:r>
              <a:rPr sz="1200" spc="-5" dirty="0">
                <a:latin typeface="Times New Roman"/>
                <a:cs typeface="Times New Roman"/>
              </a:rPr>
              <a:t>is </a:t>
            </a:r>
            <a:r>
              <a:rPr sz="1200" dirty="0">
                <a:latin typeface="Times New Roman"/>
                <a:cs typeface="Times New Roman"/>
              </a:rPr>
              <a:t>computed in one of </a:t>
            </a:r>
            <a:r>
              <a:rPr sz="1200" spc="-5" dirty="0">
                <a:latin typeface="Times New Roman"/>
                <a:cs typeface="Times New Roman"/>
              </a:rPr>
              <a:t>three</a:t>
            </a:r>
            <a:r>
              <a:rPr sz="1200" spc="-55" dirty="0">
                <a:latin typeface="Times New Roman"/>
                <a:cs typeface="Times New Roman"/>
              </a:rPr>
              <a:t> </a:t>
            </a:r>
            <a:r>
              <a:rPr sz="1200" spc="-5" dirty="0">
                <a:latin typeface="Times New Roman"/>
                <a:cs typeface="Times New Roman"/>
              </a:rPr>
              <a:t>ways:</a:t>
            </a:r>
            <a:endParaRPr sz="1200" dirty="0">
              <a:latin typeface="Times New Roman"/>
              <a:cs typeface="Times New Roman"/>
            </a:endParaRPr>
          </a:p>
          <a:p>
            <a:pPr marL="469265">
              <a:lnSpc>
                <a:spcPct val="100000"/>
              </a:lnSpc>
              <a:spcBef>
                <a:spcPts val="850"/>
              </a:spcBef>
            </a:pPr>
            <a:r>
              <a:rPr sz="1200" dirty="0">
                <a:latin typeface="Times New Roman"/>
                <a:cs typeface="Times New Roman"/>
              </a:rPr>
              <a:t>1.</a:t>
            </a:r>
            <a:r>
              <a:rPr sz="1200" spc="-35" dirty="0">
                <a:latin typeface="Times New Roman"/>
                <a:cs typeface="Times New Roman"/>
              </a:rPr>
              <a:t> </a:t>
            </a:r>
            <a:r>
              <a:rPr sz="1200" b="1" u="heavy" spc="-5" dirty="0">
                <a:uFill>
                  <a:solidFill>
                    <a:srgbClr val="000000"/>
                  </a:solidFill>
                </a:uFill>
                <a:latin typeface="Times New Roman"/>
                <a:cs typeface="Times New Roman"/>
              </a:rPr>
              <a:t>The</a:t>
            </a:r>
            <a:r>
              <a:rPr sz="1200" b="1" u="heavy" spc="-3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number</a:t>
            </a:r>
            <a:r>
              <a:rPr sz="1200" b="1" u="heavy" spc="-4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of</a:t>
            </a:r>
            <a:r>
              <a:rPr sz="1200" b="1" u="heavy" spc="-2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regions</a:t>
            </a:r>
            <a:r>
              <a:rPr sz="1200" b="1" u="heavy" spc="-3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of</a:t>
            </a:r>
            <a:r>
              <a:rPr sz="1200" b="1" u="heavy" spc="-2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the</a:t>
            </a:r>
            <a:r>
              <a:rPr sz="1200" b="1" u="heavy" spc="-5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flow graph</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corresponds</a:t>
            </a:r>
            <a:r>
              <a:rPr sz="1200" b="1" u="heavy" spc="-3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to</a:t>
            </a:r>
            <a:r>
              <a:rPr sz="1200" b="1" u="heavy" spc="-3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the</a:t>
            </a:r>
            <a:r>
              <a:rPr sz="1200" b="1" u="heavy" spc="-3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cyclomatic</a:t>
            </a:r>
            <a:r>
              <a:rPr sz="1200" b="1" u="heavy" spc="-3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complexity.</a:t>
            </a:r>
            <a:endParaRPr sz="1200" dirty="0">
              <a:latin typeface="Times New Roman"/>
              <a:cs typeface="Times New Roman"/>
            </a:endParaRPr>
          </a:p>
          <a:p>
            <a:pPr marL="926465" marR="5080" indent="-457200">
              <a:lnSpc>
                <a:spcPct val="160000"/>
              </a:lnSpc>
            </a:pPr>
            <a:r>
              <a:rPr sz="1200" b="1" u="heavy" dirty="0">
                <a:uFill>
                  <a:solidFill>
                    <a:srgbClr val="000000"/>
                  </a:solidFill>
                </a:uFill>
                <a:latin typeface="Times New Roman"/>
                <a:cs typeface="Times New Roman"/>
              </a:rPr>
              <a:t> 2. </a:t>
            </a:r>
            <a:r>
              <a:rPr sz="1200" b="1" u="heavy" spc="-5" dirty="0">
                <a:uFill>
                  <a:solidFill>
                    <a:srgbClr val="000000"/>
                  </a:solidFill>
                </a:uFill>
                <a:latin typeface="Times New Roman"/>
                <a:cs typeface="Times New Roman"/>
              </a:rPr>
              <a:t>Cyclomatic complexity V( G) </a:t>
            </a:r>
            <a:r>
              <a:rPr sz="1200" b="1" u="heavy" dirty="0">
                <a:uFill>
                  <a:solidFill>
                    <a:srgbClr val="000000"/>
                  </a:solidFill>
                </a:uFill>
                <a:latin typeface="Times New Roman"/>
                <a:cs typeface="Times New Roman"/>
              </a:rPr>
              <a:t>for a flow </a:t>
            </a:r>
            <a:r>
              <a:rPr sz="1200" b="1" u="heavy" spc="-5" dirty="0">
                <a:uFill>
                  <a:solidFill>
                    <a:srgbClr val="000000"/>
                  </a:solidFill>
                </a:uFill>
                <a:latin typeface="Times New Roman"/>
                <a:cs typeface="Times New Roman"/>
              </a:rPr>
              <a:t>graph </a:t>
            </a:r>
            <a:r>
              <a:rPr sz="1200" b="1" u="heavy" dirty="0">
                <a:uFill>
                  <a:solidFill>
                    <a:srgbClr val="000000"/>
                  </a:solidFill>
                </a:uFill>
                <a:latin typeface="Times New Roman"/>
                <a:cs typeface="Times New Roman"/>
              </a:rPr>
              <a:t>G </a:t>
            </a:r>
            <a:r>
              <a:rPr sz="1200" b="1" u="heavy" spc="-5" dirty="0">
                <a:uFill>
                  <a:solidFill>
                    <a:srgbClr val="000000"/>
                  </a:solidFill>
                </a:uFill>
                <a:latin typeface="Times New Roman"/>
                <a:cs typeface="Times New Roman"/>
              </a:rPr>
              <a:t>is </a:t>
            </a:r>
            <a:r>
              <a:rPr sz="1200" b="1" u="heavy" dirty="0">
                <a:uFill>
                  <a:solidFill>
                    <a:srgbClr val="000000"/>
                  </a:solidFill>
                </a:uFill>
                <a:latin typeface="Times New Roman"/>
                <a:cs typeface="Times New Roman"/>
              </a:rPr>
              <a:t>defined </a:t>
            </a:r>
            <a:r>
              <a:rPr sz="1200" b="1" u="heavy" spc="-5" dirty="0">
                <a:uFill>
                  <a:solidFill>
                    <a:srgbClr val="000000"/>
                  </a:solidFill>
                </a:uFill>
                <a:latin typeface="Times New Roman"/>
                <a:cs typeface="Times New Roman"/>
              </a:rPr>
              <a:t>as V( G) </a:t>
            </a:r>
            <a:r>
              <a:rPr sz="1200" b="1" u="heavy" dirty="0">
                <a:uFill>
                  <a:solidFill>
                    <a:srgbClr val="000000"/>
                  </a:solidFill>
                </a:uFill>
                <a:latin typeface="Times New Roman"/>
                <a:cs typeface="Times New Roman"/>
              </a:rPr>
              <a:t>=E-N+ 2 </a:t>
            </a:r>
            <a:r>
              <a:rPr sz="1200" b="1" dirty="0">
                <a:latin typeface="Times New Roman"/>
                <a:cs typeface="Times New Roman"/>
              </a:rPr>
              <a:t> </a:t>
            </a:r>
            <a:r>
              <a:rPr sz="1200" b="1" u="heavy" spc="-5" dirty="0">
                <a:uFill>
                  <a:solidFill>
                    <a:srgbClr val="000000"/>
                  </a:solidFill>
                </a:uFill>
                <a:latin typeface="Times New Roman"/>
                <a:cs typeface="Times New Roman"/>
              </a:rPr>
              <a:t>where </a:t>
            </a:r>
            <a:r>
              <a:rPr sz="1200" b="1" u="heavy" dirty="0">
                <a:uFill>
                  <a:solidFill>
                    <a:srgbClr val="000000"/>
                  </a:solidFill>
                </a:uFill>
                <a:latin typeface="Times New Roman"/>
                <a:cs typeface="Times New Roman"/>
              </a:rPr>
              <a:t>E </a:t>
            </a:r>
            <a:r>
              <a:rPr sz="1200" b="1" u="heavy" spc="-5" dirty="0">
                <a:uFill>
                  <a:solidFill>
                    <a:srgbClr val="000000"/>
                  </a:solidFill>
                </a:uFill>
                <a:latin typeface="Times New Roman"/>
                <a:cs typeface="Times New Roman"/>
              </a:rPr>
              <a:t>is the number </a:t>
            </a:r>
            <a:r>
              <a:rPr sz="1200" b="1" u="heavy" dirty="0">
                <a:uFill>
                  <a:solidFill>
                    <a:srgbClr val="000000"/>
                  </a:solidFill>
                </a:uFill>
                <a:latin typeface="Times New Roman"/>
                <a:cs typeface="Times New Roman"/>
              </a:rPr>
              <a:t>of flow </a:t>
            </a:r>
            <a:r>
              <a:rPr sz="1200" b="1" u="heavy" spc="-5" dirty="0">
                <a:uFill>
                  <a:solidFill>
                    <a:srgbClr val="000000"/>
                  </a:solidFill>
                </a:uFill>
                <a:latin typeface="Times New Roman"/>
                <a:cs typeface="Times New Roman"/>
              </a:rPr>
              <a:t>graph edges and N is the number </a:t>
            </a:r>
            <a:r>
              <a:rPr sz="1200" b="1" u="heavy" dirty="0">
                <a:uFill>
                  <a:solidFill>
                    <a:srgbClr val="000000"/>
                  </a:solidFill>
                </a:uFill>
                <a:latin typeface="Times New Roman"/>
                <a:cs typeface="Times New Roman"/>
              </a:rPr>
              <a:t>of flow</a:t>
            </a:r>
            <a:r>
              <a:rPr sz="1200" b="1" u="heavy" spc="-12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graph</a:t>
            </a:r>
            <a:endParaRPr sz="1200" dirty="0">
              <a:latin typeface="Times New Roman"/>
              <a:cs typeface="Times New Roman"/>
            </a:endParaRPr>
          </a:p>
          <a:p>
            <a:pPr marL="469265">
              <a:lnSpc>
                <a:spcPct val="100000"/>
              </a:lnSpc>
              <a:spcBef>
                <a:spcPts val="35"/>
              </a:spcBef>
            </a:pPr>
            <a:r>
              <a:rPr sz="1200" b="1" u="heavy" spc="-5" dirty="0">
                <a:uFill>
                  <a:solidFill>
                    <a:srgbClr val="000000"/>
                  </a:solidFill>
                </a:uFill>
                <a:latin typeface="Times New Roman"/>
                <a:cs typeface="Times New Roman"/>
              </a:rPr>
              <a:t>nodes.</a:t>
            </a:r>
            <a:endParaRPr sz="1200" dirty="0">
              <a:latin typeface="Times New Roman"/>
              <a:cs typeface="Times New Roman"/>
            </a:endParaRPr>
          </a:p>
          <a:p>
            <a:pPr marL="469265">
              <a:lnSpc>
                <a:spcPct val="100000"/>
              </a:lnSpc>
              <a:spcBef>
                <a:spcPts val="855"/>
              </a:spcBef>
            </a:pPr>
            <a:r>
              <a:rPr sz="1200" b="1" u="heavy" dirty="0">
                <a:uFill>
                  <a:solidFill>
                    <a:srgbClr val="000000"/>
                  </a:solidFill>
                </a:uFill>
                <a:latin typeface="Times New Roman"/>
                <a:cs typeface="Times New Roman"/>
              </a:rPr>
              <a:t> 3. </a:t>
            </a:r>
            <a:r>
              <a:rPr sz="1200" b="1" u="heavy" spc="-5" dirty="0">
                <a:uFill>
                  <a:solidFill>
                    <a:srgbClr val="000000"/>
                  </a:solidFill>
                </a:uFill>
                <a:latin typeface="Times New Roman"/>
                <a:cs typeface="Times New Roman"/>
              </a:rPr>
              <a:t>Cyclomatic complexity V( G) </a:t>
            </a:r>
            <a:r>
              <a:rPr sz="1200" b="1" u="heavy" dirty="0">
                <a:uFill>
                  <a:solidFill>
                    <a:srgbClr val="000000"/>
                  </a:solidFill>
                </a:uFill>
                <a:latin typeface="Times New Roman"/>
                <a:cs typeface="Times New Roman"/>
              </a:rPr>
              <a:t>for a flow </a:t>
            </a:r>
            <a:r>
              <a:rPr sz="1200" b="1" u="heavy" spc="-5" dirty="0">
                <a:uFill>
                  <a:solidFill>
                    <a:srgbClr val="000000"/>
                  </a:solidFill>
                </a:uFill>
                <a:latin typeface="Times New Roman"/>
                <a:cs typeface="Times New Roman"/>
              </a:rPr>
              <a:t>graph </a:t>
            </a:r>
            <a:r>
              <a:rPr sz="1200" b="1" u="heavy" dirty="0">
                <a:uFill>
                  <a:solidFill>
                    <a:srgbClr val="000000"/>
                  </a:solidFill>
                </a:uFill>
                <a:latin typeface="Times New Roman"/>
                <a:cs typeface="Times New Roman"/>
              </a:rPr>
              <a:t>G </a:t>
            </a:r>
            <a:r>
              <a:rPr sz="1200" b="1" u="heavy" spc="-5" dirty="0">
                <a:uFill>
                  <a:solidFill>
                    <a:srgbClr val="000000"/>
                  </a:solidFill>
                </a:uFill>
                <a:latin typeface="Times New Roman"/>
                <a:cs typeface="Times New Roman"/>
              </a:rPr>
              <a:t>is </a:t>
            </a:r>
            <a:r>
              <a:rPr sz="1200" b="1" u="heavy" dirty="0">
                <a:uFill>
                  <a:solidFill>
                    <a:srgbClr val="000000"/>
                  </a:solidFill>
                </a:uFill>
                <a:latin typeface="Times New Roman"/>
                <a:cs typeface="Times New Roman"/>
              </a:rPr>
              <a:t>also </a:t>
            </a:r>
            <a:r>
              <a:rPr sz="1200" b="1" u="heavy" spc="-5" dirty="0">
                <a:uFill>
                  <a:solidFill>
                    <a:srgbClr val="000000"/>
                  </a:solidFill>
                </a:uFill>
                <a:latin typeface="Times New Roman"/>
                <a:cs typeface="Times New Roman"/>
              </a:rPr>
              <a:t>defined </a:t>
            </a:r>
            <a:r>
              <a:rPr sz="1200" b="1" u="heavy" spc="-10" dirty="0">
                <a:uFill>
                  <a:solidFill>
                    <a:srgbClr val="000000"/>
                  </a:solidFill>
                </a:uFill>
                <a:latin typeface="Times New Roman"/>
                <a:cs typeface="Times New Roman"/>
              </a:rPr>
              <a:t>as </a:t>
            </a:r>
            <a:r>
              <a:rPr sz="1200" b="1" u="heavy" spc="-5" dirty="0">
                <a:uFill>
                  <a:solidFill>
                    <a:srgbClr val="000000"/>
                  </a:solidFill>
                </a:uFill>
                <a:latin typeface="Times New Roman"/>
                <a:cs typeface="Times New Roman"/>
              </a:rPr>
              <a:t>V( G)</a:t>
            </a:r>
            <a:r>
              <a:rPr sz="1200" b="1" u="heavy" spc="7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=P+1</a:t>
            </a:r>
            <a:endParaRPr sz="1200" dirty="0">
              <a:latin typeface="Times New Roman"/>
              <a:cs typeface="Times New Roman"/>
            </a:endParaRPr>
          </a:p>
          <a:p>
            <a:pPr marL="926465">
              <a:lnSpc>
                <a:spcPct val="100000"/>
              </a:lnSpc>
              <a:spcBef>
                <a:spcPts val="830"/>
              </a:spcBef>
            </a:pPr>
            <a:r>
              <a:rPr sz="1200" spc="-5" dirty="0">
                <a:latin typeface="Times New Roman"/>
                <a:cs typeface="Times New Roman"/>
              </a:rPr>
              <a:t>where P is </a:t>
            </a:r>
            <a:r>
              <a:rPr sz="1200" dirty="0">
                <a:latin typeface="Times New Roman"/>
                <a:cs typeface="Times New Roman"/>
              </a:rPr>
              <a:t>the number </a:t>
            </a:r>
            <a:r>
              <a:rPr sz="1200" spc="5" dirty="0">
                <a:latin typeface="Times New Roman"/>
                <a:cs typeface="Times New Roman"/>
              </a:rPr>
              <a:t>of </a:t>
            </a:r>
            <a:r>
              <a:rPr sz="1200" spc="-5" dirty="0">
                <a:latin typeface="Times New Roman"/>
                <a:cs typeface="Times New Roman"/>
              </a:rPr>
              <a:t>predicate </a:t>
            </a:r>
            <a:r>
              <a:rPr sz="1200" dirty="0">
                <a:latin typeface="Times New Roman"/>
                <a:cs typeface="Times New Roman"/>
              </a:rPr>
              <a:t>nodes contained in the flow </a:t>
            </a:r>
            <a:r>
              <a:rPr sz="1200" spc="-5" dirty="0">
                <a:latin typeface="Times New Roman"/>
                <a:cs typeface="Times New Roman"/>
              </a:rPr>
              <a:t>graph</a:t>
            </a:r>
            <a:r>
              <a:rPr sz="1200" spc="-20" dirty="0">
                <a:latin typeface="Times New Roman"/>
                <a:cs typeface="Times New Roman"/>
              </a:rPr>
              <a:t> </a:t>
            </a:r>
            <a:r>
              <a:rPr sz="1200" spc="-5" dirty="0">
                <a:latin typeface="Times New Roman"/>
                <a:cs typeface="Times New Roman"/>
              </a:rPr>
              <a:t>G.</a:t>
            </a:r>
            <a:endParaRPr sz="1200" dirty="0">
              <a:latin typeface="Times New Roman"/>
              <a:cs typeface="Times New Roman"/>
            </a:endParaRPr>
          </a:p>
          <a:p>
            <a:pPr marL="12700" marR="9525">
              <a:lnSpc>
                <a:spcPct val="102499"/>
              </a:lnSpc>
              <a:spcBef>
                <a:spcPts val="830"/>
              </a:spcBef>
            </a:pPr>
            <a:r>
              <a:rPr sz="1200" spc="-5" dirty="0">
                <a:latin typeface="Times New Roman"/>
                <a:cs typeface="Times New Roman"/>
              </a:rPr>
              <a:t>Referring </a:t>
            </a:r>
            <a:r>
              <a:rPr sz="1200" dirty="0">
                <a:latin typeface="Times New Roman"/>
                <a:cs typeface="Times New Roman"/>
              </a:rPr>
              <a:t>once more to the flow </a:t>
            </a:r>
            <a:r>
              <a:rPr sz="1200" spc="-5" dirty="0">
                <a:latin typeface="Times New Roman"/>
                <a:cs typeface="Times New Roman"/>
              </a:rPr>
              <a:t>graph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23.2b , the </a:t>
            </a:r>
            <a:r>
              <a:rPr sz="1200" spc="-5" dirty="0">
                <a:latin typeface="Times New Roman"/>
                <a:cs typeface="Times New Roman"/>
              </a:rPr>
              <a:t>cyclomatic </a:t>
            </a:r>
            <a:r>
              <a:rPr sz="1200" dirty="0">
                <a:latin typeface="Times New Roman"/>
                <a:cs typeface="Times New Roman"/>
              </a:rPr>
              <a:t>complexity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computed </a:t>
            </a:r>
            <a:r>
              <a:rPr sz="1200" dirty="0">
                <a:latin typeface="Times New Roman"/>
                <a:cs typeface="Times New Roman"/>
              </a:rPr>
              <a:t>using </a:t>
            </a:r>
            <a:r>
              <a:rPr sz="1200" spc="-5" dirty="0">
                <a:latin typeface="Times New Roman"/>
                <a:cs typeface="Times New Roman"/>
              </a:rPr>
              <a:t>each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algorithms </a:t>
            </a:r>
            <a:r>
              <a:rPr sz="1200" dirty="0">
                <a:latin typeface="Times New Roman"/>
                <a:cs typeface="Times New Roman"/>
              </a:rPr>
              <a:t>just</a:t>
            </a:r>
            <a:r>
              <a:rPr sz="1200" spc="-10" dirty="0">
                <a:latin typeface="Times New Roman"/>
                <a:cs typeface="Times New Roman"/>
              </a:rPr>
              <a:t> </a:t>
            </a:r>
            <a:r>
              <a:rPr sz="1200" spc="-5" dirty="0">
                <a:latin typeface="Times New Roman"/>
                <a:cs typeface="Times New Roman"/>
              </a:rPr>
              <a:t>noted:</a:t>
            </a:r>
            <a:endParaRPr sz="1200" dirty="0">
              <a:latin typeface="Times New Roman"/>
              <a:cs typeface="Times New Roman"/>
            </a:endParaRPr>
          </a:p>
          <a:p>
            <a:pPr marL="621665" indent="-153035">
              <a:lnSpc>
                <a:spcPct val="100000"/>
              </a:lnSpc>
              <a:spcBef>
                <a:spcPts val="840"/>
              </a:spcBef>
              <a:buAutoNum type="arabicPeriod"/>
              <a:tabLst>
                <a:tab pos="622300" algn="l"/>
              </a:tabLst>
            </a:pPr>
            <a:r>
              <a:rPr sz="1200" dirty="0">
                <a:latin typeface="Times New Roman"/>
                <a:cs typeface="Times New Roman"/>
              </a:rPr>
              <a:t>The </a:t>
            </a:r>
            <a:r>
              <a:rPr sz="1200" spc="-5" dirty="0">
                <a:latin typeface="Times New Roman"/>
                <a:cs typeface="Times New Roman"/>
              </a:rPr>
              <a:t>flow graph has </a:t>
            </a:r>
            <a:r>
              <a:rPr sz="1200" b="1" u="heavy" dirty="0">
                <a:uFill>
                  <a:solidFill>
                    <a:srgbClr val="000000"/>
                  </a:solidFill>
                </a:uFill>
                <a:latin typeface="Times New Roman"/>
                <a:cs typeface="Times New Roman"/>
              </a:rPr>
              <a:t>four</a:t>
            </a:r>
            <a:r>
              <a:rPr sz="1200" b="1" spc="5" dirty="0">
                <a:latin typeface="Times New Roman"/>
                <a:cs typeface="Times New Roman"/>
              </a:rPr>
              <a:t> </a:t>
            </a:r>
            <a:r>
              <a:rPr sz="1200" spc="-5" dirty="0">
                <a:latin typeface="Times New Roman"/>
                <a:cs typeface="Times New Roman"/>
              </a:rPr>
              <a:t>regions.</a:t>
            </a:r>
            <a:endParaRPr sz="1200" dirty="0">
              <a:latin typeface="Times New Roman"/>
              <a:cs typeface="Times New Roman"/>
            </a:endParaRPr>
          </a:p>
          <a:p>
            <a:pPr marL="621665" indent="-153035">
              <a:lnSpc>
                <a:spcPct val="100000"/>
              </a:lnSpc>
              <a:spcBef>
                <a:spcPts val="850"/>
              </a:spcBef>
              <a:buAutoNum type="arabicPeriod"/>
              <a:tabLst>
                <a:tab pos="622300" algn="l"/>
              </a:tabLst>
            </a:pPr>
            <a:r>
              <a:rPr sz="1200" spc="-5" dirty="0">
                <a:latin typeface="Times New Roman"/>
                <a:cs typeface="Times New Roman"/>
              </a:rPr>
              <a:t>V( G) </a:t>
            </a:r>
            <a:r>
              <a:rPr sz="1200" dirty="0">
                <a:latin typeface="Times New Roman"/>
                <a:cs typeface="Times New Roman"/>
              </a:rPr>
              <a:t>= 11 </a:t>
            </a:r>
            <a:r>
              <a:rPr sz="1200" spc="-5" dirty="0">
                <a:latin typeface="Times New Roman"/>
                <a:cs typeface="Times New Roman"/>
              </a:rPr>
              <a:t>edges </a:t>
            </a:r>
            <a:r>
              <a:rPr sz="1200" dirty="0">
                <a:latin typeface="Times New Roman"/>
                <a:cs typeface="Times New Roman"/>
              </a:rPr>
              <a:t>- 9 nodes + 2 =</a:t>
            </a:r>
            <a:r>
              <a:rPr sz="1200" spc="-20" dirty="0">
                <a:latin typeface="Times New Roman"/>
                <a:cs typeface="Times New Roman"/>
              </a:rPr>
              <a:t> </a:t>
            </a:r>
            <a:r>
              <a:rPr sz="1200" dirty="0">
                <a:latin typeface="Times New Roman"/>
                <a:cs typeface="Times New Roman"/>
              </a:rPr>
              <a:t>4.</a:t>
            </a:r>
          </a:p>
          <a:p>
            <a:pPr marL="621665" indent="-153035">
              <a:lnSpc>
                <a:spcPct val="100000"/>
              </a:lnSpc>
              <a:spcBef>
                <a:spcPts val="850"/>
              </a:spcBef>
              <a:buAutoNum type="arabicPeriod"/>
              <a:tabLst>
                <a:tab pos="622300" algn="l"/>
              </a:tabLst>
            </a:pPr>
            <a:r>
              <a:rPr sz="1200" spc="-5" dirty="0">
                <a:latin typeface="Times New Roman"/>
                <a:cs typeface="Times New Roman"/>
              </a:rPr>
              <a:t>V( G) </a:t>
            </a:r>
            <a:r>
              <a:rPr sz="1200" dirty="0">
                <a:latin typeface="Times New Roman"/>
                <a:cs typeface="Times New Roman"/>
              </a:rPr>
              <a:t>= 3 predicate nodes + 1 =</a:t>
            </a:r>
            <a:r>
              <a:rPr sz="1200" spc="-35" dirty="0">
                <a:latin typeface="Times New Roman"/>
                <a:cs typeface="Times New Roman"/>
              </a:rPr>
              <a:t> </a:t>
            </a:r>
            <a:r>
              <a:rPr sz="1200" dirty="0">
                <a:latin typeface="Times New Roman"/>
                <a:cs typeface="Times New Roman"/>
              </a:rPr>
              <a:t>4.</a:t>
            </a:r>
          </a:p>
          <a:p>
            <a:pPr marL="507365">
              <a:lnSpc>
                <a:spcPct val="100000"/>
              </a:lnSpc>
              <a:spcBef>
                <a:spcPts val="855"/>
              </a:spcBef>
            </a:pPr>
            <a:r>
              <a:rPr sz="1200" spc="-5" dirty="0">
                <a:latin typeface="Times New Roman"/>
                <a:cs typeface="Times New Roman"/>
              </a:rPr>
              <a:t>Therefore, </a:t>
            </a:r>
            <a:r>
              <a:rPr sz="1200" dirty="0">
                <a:latin typeface="Times New Roman"/>
                <a:cs typeface="Times New Roman"/>
              </a:rPr>
              <a:t>the </a:t>
            </a:r>
            <a:r>
              <a:rPr sz="1200" spc="-5" dirty="0">
                <a:latin typeface="Times New Roman"/>
                <a:cs typeface="Times New Roman"/>
              </a:rPr>
              <a:t>cyclomatic </a:t>
            </a:r>
            <a:r>
              <a:rPr sz="1200" dirty="0">
                <a:latin typeface="Times New Roman"/>
                <a:cs typeface="Times New Roman"/>
              </a:rPr>
              <a:t>complexity </a:t>
            </a:r>
            <a:r>
              <a:rPr sz="1200" spc="5" dirty="0">
                <a:latin typeface="Times New Roman"/>
                <a:cs typeface="Times New Roman"/>
              </a:rPr>
              <a:t>of </a:t>
            </a:r>
            <a:r>
              <a:rPr sz="1200" dirty="0">
                <a:latin typeface="Times New Roman"/>
                <a:cs typeface="Times New Roman"/>
              </a:rPr>
              <a:t>the flow </a:t>
            </a:r>
            <a:r>
              <a:rPr sz="1200" spc="-5" dirty="0">
                <a:latin typeface="Times New Roman"/>
                <a:cs typeface="Times New Roman"/>
              </a:rPr>
              <a:t>graph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23.2bis</a:t>
            </a:r>
            <a:r>
              <a:rPr sz="1200" spc="-30" dirty="0">
                <a:latin typeface="Times New Roman"/>
                <a:cs typeface="Times New Roman"/>
              </a:rPr>
              <a:t> </a:t>
            </a:r>
            <a:r>
              <a:rPr sz="1200" dirty="0">
                <a:latin typeface="Times New Roman"/>
                <a:cs typeface="Times New Roman"/>
              </a:rPr>
              <a:t>4.</a:t>
            </a:r>
          </a:p>
          <a:p>
            <a:pPr marL="12700" marR="5080" indent="494665" algn="just">
              <a:lnSpc>
                <a:spcPct val="103000"/>
              </a:lnSpc>
              <a:spcBef>
                <a:spcPts val="819"/>
              </a:spcBef>
            </a:pPr>
            <a:r>
              <a:rPr sz="1200" spc="-5" dirty="0">
                <a:latin typeface="Times New Roman"/>
                <a:cs typeface="Times New Roman"/>
              </a:rPr>
              <a:t>More important, </a:t>
            </a:r>
            <a:r>
              <a:rPr sz="1200" dirty="0">
                <a:latin typeface="Times New Roman"/>
                <a:cs typeface="Times New Roman"/>
              </a:rPr>
              <a:t>the value for </a:t>
            </a:r>
            <a:r>
              <a:rPr sz="1200" spc="-5" dirty="0">
                <a:latin typeface="Times New Roman"/>
                <a:cs typeface="Times New Roman"/>
              </a:rPr>
              <a:t>V( G) provides you </a:t>
            </a:r>
            <a:r>
              <a:rPr sz="1200" dirty="0">
                <a:latin typeface="Times New Roman"/>
                <a:cs typeface="Times New Roman"/>
              </a:rPr>
              <a:t>with an upper bound for the number of  </a:t>
            </a:r>
            <a:r>
              <a:rPr sz="1200" spc="-5" dirty="0">
                <a:latin typeface="Times New Roman"/>
                <a:cs typeface="Times New Roman"/>
              </a:rPr>
              <a:t>independent paths </a:t>
            </a:r>
            <a:r>
              <a:rPr sz="1200" dirty="0">
                <a:latin typeface="Times New Roman"/>
                <a:cs typeface="Times New Roman"/>
              </a:rPr>
              <a:t>that </a:t>
            </a:r>
            <a:r>
              <a:rPr sz="1200" spc="-5" dirty="0">
                <a:latin typeface="Times New Roman"/>
                <a:cs typeface="Times New Roman"/>
              </a:rPr>
              <a:t>form </a:t>
            </a:r>
            <a:r>
              <a:rPr sz="1200" dirty="0">
                <a:latin typeface="Times New Roman"/>
                <a:cs typeface="Times New Roman"/>
              </a:rPr>
              <a:t>the </a:t>
            </a:r>
            <a:r>
              <a:rPr sz="1200" spc="-5" dirty="0">
                <a:latin typeface="Times New Roman"/>
                <a:cs typeface="Times New Roman"/>
              </a:rPr>
              <a:t>basis set and, </a:t>
            </a:r>
            <a:r>
              <a:rPr sz="1200" spc="5" dirty="0">
                <a:latin typeface="Times New Roman"/>
                <a:cs typeface="Times New Roman"/>
              </a:rPr>
              <a:t>by </a:t>
            </a:r>
            <a:r>
              <a:rPr sz="1200" spc="-5" dirty="0">
                <a:latin typeface="Times New Roman"/>
                <a:cs typeface="Times New Roman"/>
              </a:rPr>
              <a:t>implication, an upper bound </a:t>
            </a:r>
            <a:r>
              <a:rPr sz="1200" dirty="0">
                <a:latin typeface="Times New Roman"/>
                <a:cs typeface="Times New Roman"/>
              </a:rPr>
              <a:t>on the number of  </a:t>
            </a:r>
            <a:r>
              <a:rPr sz="1200" spc="-5" dirty="0">
                <a:latin typeface="Times New Roman"/>
                <a:cs typeface="Times New Roman"/>
              </a:rPr>
              <a:t>tests that </a:t>
            </a:r>
            <a:r>
              <a:rPr sz="1200" dirty="0">
                <a:latin typeface="Times New Roman"/>
                <a:cs typeface="Times New Roman"/>
              </a:rPr>
              <a:t>must be </a:t>
            </a:r>
            <a:r>
              <a:rPr sz="1200" spc="-5" dirty="0">
                <a:latin typeface="Times New Roman"/>
                <a:cs typeface="Times New Roman"/>
              </a:rPr>
              <a:t>designed and executed </a:t>
            </a:r>
            <a:r>
              <a:rPr sz="1200" dirty="0">
                <a:latin typeface="Times New Roman"/>
                <a:cs typeface="Times New Roman"/>
              </a:rPr>
              <a:t>to </a:t>
            </a:r>
            <a:r>
              <a:rPr sz="1200" spc="-5" dirty="0">
                <a:latin typeface="Times New Roman"/>
                <a:cs typeface="Times New Roman"/>
              </a:rPr>
              <a:t>guarantee coverage </a:t>
            </a:r>
            <a:r>
              <a:rPr sz="1200" spc="5" dirty="0">
                <a:latin typeface="Times New Roman"/>
                <a:cs typeface="Times New Roman"/>
              </a:rPr>
              <a:t>of </a:t>
            </a:r>
            <a:r>
              <a:rPr sz="1200" spc="-5" dirty="0">
                <a:latin typeface="Times New Roman"/>
                <a:cs typeface="Times New Roman"/>
              </a:rPr>
              <a:t>all </a:t>
            </a:r>
            <a:r>
              <a:rPr sz="1200" dirty="0">
                <a:latin typeface="Times New Roman"/>
                <a:cs typeface="Times New Roman"/>
              </a:rPr>
              <a:t>program</a:t>
            </a:r>
            <a:r>
              <a:rPr sz="1200" spc="95" dirty="0">
                <a:latin typeface="Times New Roman"/>
                <a:cs typeface="Times New Roman"/>
              </a:rPr>
              <a:t> </a:t>
            </a:r>
            <a:r>
              <a:rPr sz="1200" spc="-5" dirty="0">
                <a:latin typeface="Times New Roman"/>
                <a:cs typeface="Times New Roman"/>
              </a:rPr>
              <a:t>statements</a:t>
            </a:r>
            <a:endParaRPr sz="1200" dirty="0">
              <a:latin typeface="Times New Roman"/>
              <a:cs typeface="Times New Roman"/>
            </a:endParaRPr>
          </a:p>
          <a:p>
            <a:pPr marL="469265">
              <a:lnSpc>
                <a:spcPct val="100000"/>
              </a:lnSpc>
              <a:spcBef>
                <a:spcPts val="840"/>
              </a:spcBef>
            </a:pPr>
            <a:r>
              <a:rPr sz="1200" spc="-5" dirty="0">
                <a:latin typeface="Times New Roman"/>
                <a:cs typeface="Times New Roman"/>
              </a:rPr>
              <a:t>A</a:t>
            </a:r>
            <a:r>
              <a:rPr sz="1200" b="1" spc="-5" dirty="0">
                <a:latin typeface="Times New Roman"/>
                <a:cs typeface="Times New Roman"/>
              </a:rPr>
              <a:t>.1.3 Graph</a:t>
            </a:r>
            <a:r>
              <a:rPr sz="1200" b="1" dirty="0">
                <a:latin typeface="Times New Roman"/>
                <a:cs typeface="Times New Roman"/>
              </a:rPr>
              <a:t> </a:t>
            </a:r>
            <a:r>
              <a:rPr sz="1200" b="1" spc="-5" dirty="0">
                <a:latin typeface="Times New Roman"/>
                <a:cs typeface="Times New Roman"/>
              </a:rPr>
              <a:t>Matrices</a:t>
            </a:r>
            <a:endParaRPr sz="1200" dirty="0">
              <a:latin typeface="Times New Roman"/>
              <a:cs typeface="Times New Roman"/>
            </a:endParaRPr>
          </a:p>
          <a:p>
            <a:pPr marL="12700" marR="10160" indent="456565" algn="just">
              <a:lnSpc>
                <a:spcPct val="102499"/>
              </a:lnSpc>
              <a:spcBef>
                <a:spcPts val="830"/>
              </a:spcBef>
            </a:pPr>
            <a:r>
              <a:rPr sz="1200" spc="-5" dirty="0">
                <a:latin typeface="Times New Roman"/>
                <a:cs typeface="Times New Roman"/>
              </a:rPr>
              <a:t>A data structure, called </a:t>
            </a:r>
            <a:r>
              <a:rPr sz="1200" dirty="0">
                <a:latin typeface="Times New Roman"/>
                <a:cs typeface="Times New Roman"/>
              </a:rPr>
              <a:t>a </a:t>
            </a:r>
            <a:r>
              <a:rPr sz="1200" spc="-5" dirty="0">
                <a:latin typeface="Times New Roman"/>
                <a:cs typeface="Times New Roman"/>
              </a:rPr>
              <a:t>graph </a:t>
            </a:r>
            <a:r>
              <a:rPr sz="1200" dirty="0">
                <a:latin typeface="Times New Roman"/>
                <a:cs typeface="Times New Roman"/>
              </a:rPr>
              <a:t>matrix, </a:t>
            </a:r>
            <a:r>
              <a:rPr sz="1200" spc="-5" dirty="0">
                <a:latin typeface="Times New Roman"/>
                <a:cs typeface="Times New Roman"/>
              </a:rPr>
              <a:t>can </a:t>
            </a:r>
            <a:r>
              <a:rPr sz="1200" dirty="0">
                <a:latin typeface="Times New Roman"/>
                <a:cs typeface="Times New Roman"/>
              </a:rPr>
              <a:t>be quite </a:t>
            </a:r>
            <a:r>
              <a:rPr sz="1200" spc="-5" dirty="0">
                <a:latin typeface="Times New Roman"/>
                <a:cs typeface="Times New Roman"/>
              </a:rPr>
              <a:t>useful </a:t>
            </a:r>
            <a:r>
              <a:rPr sz="1200" dirty="0">
                <a:latin typeface="Times New Roman"/>
                <a:cs typeface="Times New Roman"/>
              </a:rPr>
              <a:t>for developing a </a:t>
            </a:r>
            <a:r>
              <a:rPr sz="1200" spc="-5" dirty="0">
                <a:latin typeface="Times New Roman"/>
                <a:cs typeface="Times New Roman"/>
              </a:rPr>
              <a:t>software </a:t>
            </a:r>
            <a:r>
              <a:rPr sz="1200" dirty="0">
                <a:latin typeface="Times New Roman"/>
                <a:cs typeface="Times New Roman"/>
              </a:rPr>
              <a:t>tool  that </a:t>
            </a:r>
            <a:r>
              <a:rPr sz="1200" spc="-5" dirty="0">
                <a:latin typeface="Times New Roman"/>
                <a:cs typeface="Times New Roman"/>
              </a:rPr>
              <a:t>assists </a:t>
            </a:r>
            <a:r>
              <a:rPr sz="1200" dirty="0">
                <a:latin typeface="Times New Roman"/>
                <a:cs typeface="Times New Roman"/>
              </a:rPr>
              <a:t>in </a:t>
            </a:r>
            <a:r>
              <a:rPr sz="1200" spc="-5" dirty="0">
                <a:latin typeface="Times New Roman"/>
                <a:cs typeface="Times New Roman"/>
              </a:rPr>
              <a:t>basis </a:t>
            </a:r>
            <a:r>
              <a:rPr sz="1200" dirty="0">
                <a:latin typeface="Times New Roman"/>
                <a:cs typeface="Times New Roman"/>
              </a:rPr>
              <a:t>path</a:t>
            </a:r>
            <a:r>
              <a:rPr sz="1200" spc="5" dirty="0">
                <a:latin typeface="Times New Roman"/>
                <a:cs typeface="Times New Roman"/>
              </a:rPr>
              <a:t> </a:t>
            </a:r>
            <a:r>
              <a:rPr sz="1200" spc="-5" dirty="0">
                <a:latin typeface="Times New Roman"/>
                <a:cs typeface="Times New Roman"/>
              </a:rPr>
              <a:t>testing.</a:t>
            </a:r>
            <a:endParaRPr sz="1200" dirty="0">
              <a:latin typeface="Times New Roman"/>
              <a:cs typeface="Times New Roman"/>
            </a:endParaRPr>
          </a:p>
          <a:p>
            <a:pPr marL="12700" marR="5080" indent="494665" algn="just">
              <a:lnSpc>
                <a:spcPct val="103099"/>
              </a:lnSpc>
              <a:spcBef>
                <a:spcPts val="815"/>
              </a:spcBef>
            </a:pPr>
            <a:r>
              <a:rPr sz="1200" spc="-5" dirty="0">
                <a:latin typeface="Times New Roman"/>
                <a:cs typeface="Times New Roman"/>
              </a:rPr>
              <a:t>A graph matrix is </a:t>
            </a:r>
            <a:r>
              <a:rPr sz="1200" dirty="0">
                <a:latin typeface="Times New Roman"/>
                <a:cs typeface="Times New Roman"/>
              </a:rPr>
              <a:t>a square </a:t>
            </a:r>
            <a:r>
              <a:rPr sz="1200" spc="-5" dirty="0">
                <a:latin typeface="Times New Roman"/>
                <a:cs typeface="Times New Roman"/>
              </a:rPr>
              <a:t>matrix whose </a:t>
            </a:r>
            <a:r>
              <a:rPr sz="1200" dirty="0">
                <a:latin typeface="Times New Roman"/>
                <a:cs typeface="Times New Roman"/>
              </a:rPr>
              <a:t>size (i.e., number </a:t>
            </a:r>
            <a:r>
              <a:rPr sz="1200" spc="5" dirty="0">
                <a:latin typeface="Times New Roman"/>
                <a:cs typeface="Times New Roman"/>
              </a:rPr>
              <a:t>of </a:t>
            </a:r>
            <a:r>
              <a:rPr sz="1200" spc="-5" dirty="0">
                <a:latin typeface="Times New Roman"/>
                <a:cs typeface="Times New Roman"/>
              </a:rPr>
              <a:t>rows and </a:t>
            </a:r>
            <a:r>
              <a:rPr sz="1200" dirty="0">
                <a:latin typeface="Times New Roman"/>
                <a:cs typeface="Times New Roman"/>
              </a:rPr>
              <a:t>columns) </a:t>
            </a:r>
            <a:r>
              <a:rPr sz="1200" spc="-5" dirty="0">
                <a:latin typeface="Times New Roman"/>
                <a:cs typeface="Times New Roman"/>
              </a:rPr>
              <a:t>is equal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number</a:t>
            </a:r>
            <a:r>
              <a:rPr sz="1200" spc="-55" dirty="0">
                <a:latin typeface="Times New Roman"/>
                <a:cs typeface="Times New Roman"/>
              </a:rPr>
              <a:t> </a:t>
            </a:r>
            <a:r>
              <a:rPr sz="1200" spc="5" dirty="0">
                <a:latin typeface="Times New Roman"/>
                <a:cs typeface="Times New Roman"/>
              </a:rPr>
              <a:t>of</a:t>
            </a:r>
            <a:r>
              <a:rPr sz="1200" spc="-50" dirty="0">
                <a:latin typeface="Times New Roman"/>
                <a:cs typeface="Times New Roman"/>
              </a:rPr>
              <a:t> </a:t>
            </a:r>
            <a:r>
              <a:rPr sz="1200" spc="-5" dirty="0">
                <a:latin typeface="Times New Roman"/>
                <a:cs typeface="Times New Roman"/>
              </a:rPr>
              <a:t>nodes</a:t>
            </a:r>
            <a:r>
              <a:rPr sz="1200" spc="-35" dirty="0">
                <a:latin typeface="Times New Roman"/>
                <a:cs typeface="Times New Roman"/>
              </a:rPr>
              <a:t> </a:t>
            </a:r>
            <a:r>
              <a:rPr sz="1200" spc="5" dirty="0">
                <a:latin typeface="Times New Roman"/>
                <a:cs typeface="Times New Roman"/>
              </a:rPr>
              <a:t>on</a:t>
            </a:r>
            <a:r>
              <a:rPr sz="1200" spc="-50"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flow</a:t>
            </a:r>
            <a:r>
              <a:rPr sz="1200" spc="-40" dirty="0">
                <a:latin typeface="Times New Roman"/>
                <a:cs typeface="Times New Roman"/>
              </a:rPr>
              <a:t> </a:t>
            </a:r>
            <a:r>
              <a:rPr sz="1200" spc="-5" dirty="0">
                <a:latin typeface="Times New Roman"/>
                <a:cs typeface="Times New Roman"/>
              </a:rPr>
              <a:t>graph.</a:t>
            </a:r>
            <a:r>
              <a:rPr sz="1200" spc="-35" dirty="0">
                <a:latin typeface="Times New Roman"/>
                <a:cs typeface="Times New Roman"/>
              </a:rPr>
              <a:t> </a:t>
            </a:r>
            <a:r>
              <a:rPr sz="1200" spc="-5" dirty="0">
                <a:latin typeface="Times New Roman"/>
                <a:cs typeface="Times New Roman"/>
              </a:rPr>
              <a:t>Each</a:t>
            </a:r>
            <a:r>
              <a:rPr sz="1200" spc="-35" dirty="0">
                <a:latin typeface="Times New Roman"/>
                <a:cs typeface="Times New Roman"/>
              </a:rPr>
              <a:t> </a:t>
            </a:r>
            <a:r>
              <a:rPr sz="1200" dirty="0">
                <a:latin typeface="Times New Roman"/>
                <a:cs typeface="Times New Roman"/>
              </a:rPr>
              <a:t>row</a:t>
            </a:r>
            <a:r>
              <a:rPr sz="1200" spc="-5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column</a:t>
            </a:r>
            <a:r>
              <a:rPr sz="1200" spc="-45" dirty="0">
                <a:latin typeface="Times New Roman"/>
                <a:cs typeface="Times New Roman"/>
              </a:rPr>
              <a:t> </a:t>
            </a:r>
            <a:r>
              <a:rPr sz="1200" dirty="0">
                <a:latin typeface="Times New Roman"/>
                <a:cs typeface="Times New Roman"/>
              </a:rPr>
              <a:t>corresponds</a:t>
            </a:r>
            <a:r>
              <a:rPr sz="1200" spc="-50"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spc="-5" dirty="0">
                <a:latin typeface="Times New Roman"/>
                <a:cs typeface="Times New Roman"/>
              </a:rPr>
              <a:t>an</a:t>
            </a:r>
            <a:r>
              <a:rPr sz="1200" spc="-45" dirty="0">
                <a:latin typeface="Times New Roman"/>
                <a:cs typeface="Times New Roman"/>
              </a:rPr>
              <a:t> </a:t>
            </a:r>
            <a:r>
              <a:rPr sz="1200" spc="-5" dirty="0">
                <a:latin typeface="Times New Roman"/>
                <a:cs typeface="Times New Roman"/>
              </a:rPr>
              <a:t>identified</a:t>
            </a:r>
            <a:r>
              <a:rPr sz="1200" spc="-40" dirty="0">
                <a:latin typeface="Times New Roman"/>
                <a:cs typeface="Times New Roman"/>
              </a:rPr>
              <a:t> </a:t>
            </a:r>
            <a:r>
              <a:rPr sz="1200" spc="-5" dirty="0">
                <a:latin typeface="Times New Roman"/>
                <a:cs typeface="Times New Roman"/>
              </a:rPr>
              <a:t>node,  and matrix entries </a:t>
            </a:r>
            <a:r>
              <a:rPr sz="1200" dirty="0">
                <a:latin typeface="Times New Roman"/>
                <a:cs typeface="Times New Roman"/>
              </a:rPr>
              <a:t>correspond to </a:t>
            </a:r>
            <a:r>
              <a:rPr sz="1200" spc="-5" dirty="0">
                <a:latin typeface="Times New Roman"/>
                <a:cs typeface="Times New Roman"/>
              </a:rPr>
              <a:t>connections (an edge) between </a:t>
            </a:r>
            <a:r>
              <a:rPr sz="1200" dirty="0">
                <a:latin typeface="Times New Roman"/>
                <a:cs typeface="Times New Roman"/>
              </a:rPr>
              <a:t>nodes. </a:t>
            </a:r>
            <a:r>
              <a:rPr sz="1200" spc="-5" dirty="0">
                <a:latin typeface="Times New Roman"/>
                <a:cs typeface="Times New Roman"/>
              </a:rPr>
              <a:t>A </a:t>
            </a:r>
            <a:r>
              <a:rPr sz="1200" dirty="0">
                <a:latin typeface="Times New Roman"/>
                <a:cs typeface="Times New Roman"/>
              </a:rPr>
              <a:t>simple example of a  flow </a:t>
            </a:r>
            <a:r>
              <a:rPr sz="1200" spc="-5" dirty="0">
                <a:latin typeface="Times New Roman"/>
                <a:cs typeface="Times New Roman"/>
              </a:rPr>
              <a:t>graph and its </a:t>
            </a:r>
            <a:r>
              <a:rPr sz="1200" dirty="0">
                <a:latin typeface="Times New Roman"/>
                <a:cs typeface="Times New Roman"/>
              </a:rPr>
              <a:t>corresponding </a:t>
            </a:r>
            <a:r>
              <a:rPr sz="1200" spc="-5" dirty="0">
                <a:latin typeface="Times New Roman"/>
                <a:cs typeface="Times New Roman"/>
              </a:rPr>
              <a:t>graph matrix Figure</a:t>
            </a:r>
            <a:r>
              <a:rPr sz="1200" spc="35" dirty="0">
                <a:latin typeface="Times New Roman"/>
                <a:cs typeface="Times New Roman"/>
              </a:rPr>
              <a:t> </a:t>
            </a:r>
            <a:r>
              <a:rPr sz="1200" spc="-5" dirty="0">
                <a:latin typeface="Times New Roman"/>
                <a:cs typeface="Times New Roman"/>
              </a:rPr>
              <a:t>below.</a:t>
            </a:r>
            <a:endParaRPr sz="1200" dirty="0">
              <a:latin typeface="Times New Roman"/>
              <a:cs typeface="Times New Roman"/>
            </a:endParaRPr>
          </a:p>
          <a:p>
            <a:pPr marL="12700" marR="6985" indent="456565" algn="just">
              <a:lnSpc>
                <a:spcPct val="102899"/>
              </a:lnSpc>
              <a:spcBef>
                <a:spcPts val="825"/>
              </a:spcBef>
            </a:pPr>
            <a:r>
              <a:rPr sz="1200" spc="-5" dirty="0">
                <a:latin typeface="Times New Roman"/>
                <a:cs typeface="Times New Roman"/>
              </a:rPr>
              <a:t>Referring </a:t>
            </a:r>
            <a:r>
              <a:rPr sz="1200" dirty="0">
                <a:latin typeface="Times New Roman"/>
                <a:cs typeface="Times New Roman"/>
              </a:rPr>
              <a:t>to the </a:t>
            </a:r>
            <a:r>
              <a:rPr sz="1200" spc="-5" dirty="0">
                <a:latin typeface="Times New Roman"/>
                <a:cs typeface="Times New Roman"/>
              </a:rPr>
              <a:t>figure, each </a:t>
            </a:r>
            <a:r>
              <a:rPr sz="1200" dirty="0">
                <a:latin typeface="Times New Roman"/>
                <a:cs typeface="Times New Roman"/>
              </a:rPr>
              <a:t>node on the flow </a:t>
            </a:r>
            <a:r>
              <a:rPr sz="1200" spc="-5" dirty="0">
                <a:latin typeface="Times New Roman"/>
                <a:cs typeface="Times New Roman"/>
              </a:rPr>
              <a:t>graph is identified </a:t>
            </a:r>
            <a:r>
              <a:rPr sz="1200" spc="5" dirty="0">
                <a:latin typeface="Times New Roman"/>
                <a:cs typeface="Times New Roman"/>
              </a:rPr>
              <a:t>by </a:t>
            </a:r>
            <a:r>
              <a:rPr sz="1200" dirty="0">
                <a:latin typeface="Times New Roman"/>
                <a:cs typeface="Times New Roman"/>
              </a:rPr>
              <a:t>numbers, while </a:t>
            </a:r>
            <a:r>
              <a:rPr sz="1200" spc="-5" dirty="0">
                <a:latin typeface="Times New Roman"/>
                <a:cs typeface="Times New Roman"/>
              </a:rPr>
              <a:t>each  edge is identified </a:t>
            </a:r>
            <a:r>
              <a:rPr sz="1200" spc="10" dirty="0">
                <a:latin typeface="Times New Roman"/>
                <a:cs typeface="Times New Roman"/>
              </a:rPr>
              <a:t>by </a:t>
            </a:r>
            <a:r>
              <a:rPr sz="1200" dirty="0">
                <a:latin typeface="Times New Roman"/>
                <a:cs typeface="Times New Roman"/>
              </a:rPr>
              <a:t>letters. </a:t>
            </a:r>
            <a:r>
              <a:rPr sz="1200" spc="-5" dirty="0">
                <a:latin typeface="Times New Roman"/>
                <a:cs typeface="Times New Roman"/>
              </a:rPr>
              <a:t>A </a:t>
            </a:r>
            <a:r>
              <a:rPr sz="1200" dirty="0">
                <a:latin typeface="Times New Roman"/>
                <a:cs typeface="Times New Roman"/>
              </a:rPr>
              <a:t>letter entry </a:t>
            </a:r>
            <a:r>
              <a:rPr sz="1200" spc="-5" dirty="0">
                <a:latin typeface="Times New Roman"/>
                <a:cs typeface="Times New Roman"/>
              </a:rPr>
              <a:t>is </a:t>
            </a:r>
            <a:r>
              <a:rPr sz="1200" dirty="0">
                <a:latin typeface="Times New Roman"/>
                <a:cs typeface="Times New Roman"/>
              </a:rPr>
              <a:t>made in the </a:t>
            </a:r>
            <a:r>
              <a:rPr sz="1200" spc="-5" dirty="0">
                <a:latin typeface="Times New Roman"/>
                <a:cs typeface="Times New Roman"/>
              </a:rPr>
              <a:t>matrix </a:t>
            </a:r>
            <a:r>
              <a:rPr sz="1200" dirty="0">
                <a:latin typeface="Times New Roman"/>
                <a:cs typeface="Times New Roman"/>
              </a:rPr>
              <a:t>to correspond to a </a:t>
            </a:r>
            <a:r>
              <a:rPr sz="1200" spc="-5" dirty="0">
                <a:latin typeface="Times New Roman"/>
                <a:cs typeface="Times New Roman"/>
              </a:rPr>
              <a:t>connection  between two </a:t>
            </a:r>
            <a:r>
              <a:rPr sz="1200" dirty="0">
                <a:latin typeface="Times New Roman"/>
                <a:cs typeface="Times New Roman"/>
              </a:rPr>
              <a:t>nodes. </a:t>
            </a:r>
            <a:r>
              <a:rPr sz="1200" spc="-5" dirty="0">
                <a:latin typeface="Times New Roman"/>
                <a:cs typeface="Times New Roman"/>
              </a:rPr>
              <a:t>For example, </a:t>
            </a:r>
            <a:r>
              <a:rPr sz="1200" dirty="0">
                <a:latin typeface="Times New Roman"/>
                <a:cs typeface="Times New Roman"/>
              </a:rPr>
              <a:t>node 3 </a:t>
            </a:r>
            <a:r>
              <a:rPr sz="1200" spc="-5" dirty="0">
                <a:latin typeface="Times New Roman"/>
                <a:cs typeface="Times New Roman"/>
              </a:rPr>
              <a:t>is connected </a:t>
            </a:r>
            <a:r>
              <a:rPr sz="1200" dirty="0">
                <a:latin typeface="Times New Roman"/>
                <a:cs typeface="Times New Roman"/>
              </a:rPr>
              <a:t>to node 4 </a:t>
            </a:r>
            <a:r>
              <a:rPr sz="1200" spc="10" dirty="0">
                <a:latin typeface="Times New Roman"/>
                <a:cs typeface="Times New Roman"/>
              </a:rPr>
              <a:t>by </a:t>
            </a:r>
            <a:r>
              <a:rPr sz="1200" dirty="0">
                <a:latin typeface="Times New Roman"/>
                <a:cs typeface="Times New Roman"/>
              </a:rPr>
              <a:t>edge</a:t>
            </a:r>
            <a:r>
              <a:rPr sz="1200" spc="-10" dirty="0">
                <a:latin typeface="Times New Roman"/>
                <a:cs typeface="Times New Roman"/>
              </a:rPr>
              <a:t> </a:t>
            </a:r>
            <a:r>
              <a:rPr sz="1200" dirty="0">
                <a:latin typeface="Times New Roman"/>
                <a:cs typeface="Times New Roman"/>
              </a:rPr>
              <a:t>b.</a:t>
            </a:r>
          </a:p>
          <a:p>
            <a:pPr marL="12700" marR="5080" indent="494665" algn="just">
              <a:lnSpc>
                <a:spcPct val="103299"/>
              </a:lnSpc>
              <a:spcBef>
                <a:spcPts val="819"/>
              </a:spcBef>
            </a:pPr>
            <a:r>
              <a:rPr sz="1200" spc="-5" dirty="0">
                <a:latin typeface="Times New Roman"/>
                <a:cs typeface="Times New Roman"/>
              </a:rPr>
              <a:t>To </a:t>
            </a:r>
            <a:r>
              <a:rPr sz="1200" dirty="0">
                <a:latin typeface="Times New Roman"/>
                <a:cs typeface="Times New Roman"/>
              </a:rPr>
              <a:t>this point, the </a:t>
            </a:r>
            <a:r>
              <a:rPr sz="1200" spc="-5" dirty="0">
                <a:latin typeface="Times New Roman"/>
                <a:cs typeface="Times New Roman"/>
              </a:rPr>
              <a:t>graph matrix is </a:t>
            </a:r>
            <a:r>
              <a:rPr sz="1200" dirty="0">
                <a:latin typeface="Times New Roman"/>
                <a:cs typeface="Times New Roman"/>
              </a:rPr>
              <a:t>nothing more than a tabular representation of a flow  </a:t>
            </a:r>
            <a:r>
              <a:rPr sz="1200" spc="-5" dirty="0">
                <a:latin typeface="Times New Roman"/>
                <a:cs typeface="Times New Roman"/>
              </a:rPr>
              <a:t>graph. However, </a:t>
            </a:r>
            <a:r>
              <a:rPr sz="1200" spc="10" dirty="0">
                <a:latin typeface="Times New Roman"/>
                <a:cs typeface="Times New Roman"/>
              </a:rPr>
              <a:t>by </a:t>
            </a:r>
            <a:r>
              <a:rPr sz="1200" spc="-5" dirty="0">
                <a:latin typeface="Times New Roman"/>
                <a:cs typeface="Times New Roman"/>
              </a:rPr>
              <a:t>adding </a:t>
            </a:r>
            <a:r>
              <a:rPr sz="1200" dirty="0">
                <a:latin typeface="Times New Roman"/>
                <a:cs typeface="Times New Roman"/>
              </a:rPr>
              <a:t>a link </a:t>
            </a:r>
            <a:r>
              <a:rPr sz="1200" spc="-5" dirty="0">
                <a:latin typeface="Times New Roman"/>
                <a:cs typeface="Times New Roman"/>
              </a:rPr>
              <a:t>weight </a:t>
            </a:r>
            <a:r>
              <a:rPr sz="1200" dirty="0">
                <a:latin typeface="Times New Roman"/>
                <a:cs typeface="Times New Roman"/>
              </a:rPr>
              <a:t>to </a:t>
            </a:r>
            <a:r>
              <a:rPr sz="1200" spc="-5" dirty="0">
                <a:latin typeface="Times New Roman"/>
                <a:cs typeface="Times New Roman"/>
              </a:rPr>
              <a:t>each matrix entry, </a:t>
            </a:r>
            <a:r>
              <a:rPr sz="1200" dirty="0">
                <a:latin typeface="Times New Roman"/>
                <a:cs typeface="Times New Roman"/>
              </a:rPr>
              <a:t>the </a:t>
            </a:r>
            <a:r>
              <a:rPr sz="1200" spc="-5" dirty="0">
                <a:latin typeface="Times New Roman"/>
                <a:cs typeface="Times New Roman"/>
              </a:rPr>
              <a:t>graph matrix can become </a:t>
            </a:r>
            <a:r>
              <a:rPr sz="1200" dirty="0">
                <a:latin typeface="Times New Roman"/>
                <a:cs typeface="Times New Roman"/>
              </a:rPr>
              <a:t>a  </a:t>
            </a:r>
            <a:r>
              <a:rPr sz="1200" spc="-5" dirty="0">
                <a:latin typeface="Times New Roman"/>
                <a:cs typeface="Times New Roman"/>
              </a:rPr>
              <a:t>powerful </a:t>
            </a:r>
            <a:r>
              <a:rPr sz="1200" dirty="0">
                <a:latin typeface="Times New Roman"/>
                <a:cs typeface="Times New Roman"/>
              </a:rPr>
              <a:t>tool for evaluating </a:t>
            </a:r>
            <a:r>
              <a:rPr sz="1200" spc="-5" dirty="0">
                <a:latin typeface="Times New Roman"/>
                <a:cs typeface="Times New Roman"/>
              </a:rPr>
              <a:t>program control </a:t>
            </a:r>
            <a:r>
              <a:rPr sz="1200" dirty="0">
                <a:latin typeface="Times New Roman"/>
                <a:cs typeface="Times New Roman"/>
              </a:rPr>
              <a:t>structure during </a:t>
            </a:r>
            <a:r>
              <a:rPr sz="1200" spc="-5" dirty="0">
                <a:latin typeface="Times New Roman"/>
                <a:cs typeface="Times New Roman"/>
              </a:rPr>
              <a:t>testing. </a:t>
            </a:r>
            <a:r>
              <a:rPr sz="1200" dirty="0">
                <a:latin typeface="Times New Roman"/>
                <a:cs typeface="Times New Roman"/>
              </a:rPr>
              <a:t>The </a:t>
            </a:r>
            <a:r>
              <a:rPr sz="1200" spc="5" dirty="0">
                <a:latin typeface="Times New Roman"/>
                <a:cs typeface="Times New Roman"/>
              </a:rPr>
              <a:t>link </a:t>
            </a:r>
            <a:r>
              <a:rPr sz="1200" spc="-5" dirty="0">
                <a:latin typeface="Times New Roman"/>
                <a:cs typeface="Times New Roman"/>
              </a:rPr>
              <a:t>weight </a:t>
            </a:r>
            <a:r>
              <a:rPr sz="1200" dirty="0">
                <a:latin typeface="Times New Roman"/>
                <a:cs typeface="Times New Roman"/>
              </a:rPr>
              <a:t>provides  </a:t>
            </a:r>
            <a:r>
              <a:rPr sz="1200" spc="-5" dirty="0">
                <a:latin typeface="Times New Roman"/>
                <a:cs typeface="Times New Roman"/>
              </a:rPr>
              <a:t>additional</a:t>
            </a:r>
            <a:r>
              <a:rPr sz="1200" spc="30" dirty="0">
                <a:latin typeface="Times New Roman"/>
                <a:cs typeface="Times New Roman"/>
              </a:rPr>
              <a:t> </a:t>
            </a:r>
            <a:r>
              <a:rPr sz="1200" spc="-5" dirty="0">
                <a:latin typeface="Times New Roman"/>
                <a:cs typeface="Times New Roman"/>
              </a:rPr>
              <a:t>information</a:t>
            </a:r>
            <a:r>
              <a:rPr sz="1200" spc="35" dirty="0">
                <a:latin typeface="Times New Roman"/>
                <a:cs typeface="Times New Roman"/>
              </a:rPr>
              <a:t> </a:t>
            </a:r>
            <a:r>
              <a:rPr sz="1200" spc="-5" dirty="0">
                <a:latin typeface="Times New Roman"/>
                <a:cs typeface="Times New Roman"/>
              </a:rPr>
              <a:t>about</a:t>
            </a:r>
            <a:r>
              <a:rPr sz="1200" spc="40" dirty="0">
                <a:latin typeface="Times New Roman"/>
                <a:cs typeface="Times New Roman"/>
              </a:rPr>
              <a:t> </a:t>
            </a:r>
            <a:r>
              <a:rPr sz="1200" spc="-5" dirty="0">
                <a:latin typeface="Times New Roman"/>
                <a:cs typeface="Times New Roman"/>
              </a:rPr>
              <a:t>control</a:t>
            </a:r>
            <a:r>
              <a:rPr sz="1200" spc="30" dirty="0">
                <a:latin typeface="Times New Roman"/>
                <a:cs typeface="Times New Roman"/>
              </a:rPr>
              <a:t> </a:t>
            </a:r>
            <a:r>
              <a:rPr sz="1200" spc="-5" dirty="0">
                <a:latin typeface="Times New Roman"/>
                <a:cs typeface="Times New Roman"/>
              </a:rPr>
              <a:t>flow.</a:t>
            </a:r>
            <a:r>
              <a:rPr sz="1200" spc="45" dirty="0">
                <a:latin typeface="Times New Roman"/>
                <a:cs typeface="Times New Roman"/>
              </a:rPr>
              <a:t> </a:t>
            </a:r>
            <a:r>
              <a:rPr sz="1200" spc="-15" dirty="0">
                <a:latin typeface="Times New Roman"/>
                <a:cs typeface="Times New Roman"/>
              </a:rPr>
              <a:t>In</a:t>
            </a:r>
            <a:r>
              <a:rPr sz="1200" spc="30" dirty="0">
                <a:latin typeface="Times New Roman"/>
                <a:cs typeface="Times New Roman"/>
              </a:rPr>
              <a:t> </a:t>
            </a:r>
            <a:r>
              <a:rPr sz="1200" spc="-5" dirty="0">
                <a:latin typeface="Times New Roman"/>
                <a:cs typeface="Times New Roman"/>
              </a:rPr>
              <a:t>its</a:t>
            </a:r>
            <a:r>
              <a:rPr sz="1200" spc="35" dirty="0">
                <a:latin typeface="Times New Roman"/>
                <a:cs typeface="Times New Roman"/>
              </a:rPr>
              <a:t> </a:t>
            </a:r>
            <a:r>
              <a:rPr sz="1200" spc="-5" dirty="0">
                <a:latin typeface="Times New Roman"/>
                <a:cs typeface="Times New Roman"/>
              </a:rPr>
              <a:t>simplest</a:t>
            </a:r>
            <a:r>
              <a:rPr sz="1200" spc="35" dirty="0">
                <a:latin typeface="Times New Roman"/>
                <a:cs typeface="Times New Roman"/>
              </a:rPr>
              <a:t> </a:t>
            </a:r>
            <a:r>
              <a:rPr sz="1200" spc="-5" dirty="0">
                <a:latin typeface="Times New Roman"/>
                <a:cs typeface="Times New Roman"/>
              </a:rPr>
              <a:t>form,</a:t>
            </a:r>
            <a:r>
              <a:rPr sz="1200" spc="4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link</a:t>
            </a:r>
            <a:r>
              <a:rPr sz="1200" spc="35" dirty="0">
                <a:latin typeface="Times New Roman"/>
                <a:cs typeface="Times New Roman"/>
              </a:rPr>
              <a:t> </a:t>
            </a:r>
            <a:r>
              <a:rPr sz="1200" spc="-10" dirty="0">
                <a:latin typeface="Times New Roman"/>
                <a:cs typeface="Times New Roman"/>
              </a:rPr>
              <a:t>weight</a:t>
            </a:r>
            <a:r>
              <a:rPr sz="1200" spc="35" dirty="0">
                <a:latin typeface="Times New Roman"/>
                <a:cs typeface="Times New Roman"/>
              </a:rPr>
              <a:t> </a:t>
            </a:r>
            <a:r>
              <a:rPr sz="1200" spc="-5" dirty="0">
                <a:latin typeface="Times New Roman"/>
                <a:cs typeface="Times New Roman"/>
              </a:rPr>
              <a:t>is</a:t>
            </a:r>
            <a:r>
              <a:rPr sz="1200" spc="40" dirty="0">
                <a:latin typeface="Times New Roman"/>
                <a:cs typeface="Times New Roman"/>
              </a:rPr>
              <a:t> </a:t>
            </a:r>
            <a:r>
              <a:rPr sz="1200" dirty="0">
                <a:latin typeface="Times New Roman"/>
                <a:cs typeface="Times New Roman"/>
              </a:rPr>
              <a:t>1</a:t>
            </a:r>
            <a:r>
              <a:rPr sz="1200" spc="3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connection</a:t>
            </a:r>
            <a:endParaRPr sz="1200" dirty="0">
              <a:latin typeface="Times New Roman"/>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7095" cy="1558925"/>
          </a:xfrm>
          <a:prstGeom prst="rect">
            <a:avLst/>
          </a:prstGeom>
        </p:spPr>
        <p:txBody>
          <a:bodyPr vert="horz" wrap="square" lIns="0" tIns="7620" rIns="0" bIns="0" rtlCol="0">
            <a:spAutoFit/>
          </a:bodyPr>
          <a:lstStyle/>
          <a:p>
            <a:pPr marL="12700" marR="5080">
              <a:lnSpc>
                <a:spcPct val="102600"/>
              </a:lnSpc>
              <a:spcBef>
                <a:spcPts val="60"/>
              </a:spcBef>
            </a:pPr>
            <a:r>
              <a:rPr sz="1200" dirty="0">
                <a:latin typeface="Times New Roman"/>
                <a:cs typeface="Times New Roman"/>
              </a:rPr>
              <a:t>exists) or 0 (a </a:t>
            </a:r>
            <a:r>
              <a:rPr sz="1200" spc="-5" dirty="0">
                <a:latin typeface="Times New Roman"/>
                <a:cs typeface="Times New Roman"/>
              </a:rPr>
              <a:t>connection does </a:t>
            </a:r>
            <a:r>
              <a:rPr sz="1200" dirty="0">
                <a:latin typeface="Times New Roman"/>
                <a:cs typeface="Times New Roman"/>
              </a:rPr>
              <a:t>not exist). </a:t>
            </a:r>
            <a:r>
              <a:rPr sz="1200" spc="-5" dirty="0">
                <a:latin typeface="Times New Roman"/>
                <a:cs typeface="Times New Roman"/>
              </a:rPr>
              <a:t>But </a:t>
            </a:r>
            <a:r>
              <a:rPr sz="1200" dirty="0">
                <a:latin typeface="Times New Roman"/>
                <a:cs typeface="Times New Roman"/>
              </a:rPr>
              <a:t>link </a:t>
            </a:r>
            <a:r>
              <a:rPr sz="1200" spc="-5" dirty="0">
                <a:latin typeface="Times New Roman"/>
                <a:cs typeface="Times New Roman"/>
              </a:rPr>
              <a:t>weights can </a:t>
            </a:r>
            <a:r>
              <a:rPr sz="1200" dirty="0">
                <a:latin typeface="Times New Roman"/>
                <a:cs typeface="Times New Roman"/>
              </a:rPr>
              <a:t>be </a:t>
            </a:r>
            <a:r>
              <a:rPr sz="1200" spc="-5" dirty="0">
                <a:latin typeface="Times New Roman"/>
                <a:cs typeface="Times New Roman"/>
              </a:rPr>
              <a:t>assigned other, </a:t>
            </a:r>
            <a:r>
              <a:rPr sz="1200" dirty="0">
                <a:latin typeface="Times New Roman"/>
                <a:cs typeface="Times New Roman"/>
              </a:rPr>
              <a:t>more</a:t>
            </a:r>
            <a:r>
              <a:rPr sz="1200" spc="-105" dirty="0">
                <a:latin typeface="Times New Roman"/>
                <a:cs typeface="Times New Roman"/>
              </a:rPr>
              <a:t> </a:t>
            </a:r>
            <a:r>
              <a:rPr sz="1200" spc="-5" dirty="0">
                <a:latin typeface="Times New Roman"/>
                <a:cs typeface="Times New Roman"/>
              </a:rPr>
              <a:t>interesting  properties:</a:t>
            </a:r>
            <a:endParaRPr sz="1200" dirty="0">
              <a:latin typeface="Times New Roman"/>
              <a:cs typeface="Times New Roman"/>
            </a:endParaRPr>
          </a:p>
          <a:p>
            <a:pPr marL="560705" indent="-92075">
              <a:lnSpc>
                <a:spcPct val="100000"/>
              </a:lnSpc>
              <a:spcBef>
                <a:spcPts val="855"/>
              </a:spcBef>
              <a:buChar char="•"/>
              <a:tabLst>
                <a:tab pos="561340" algn="l"/>
              </a:tabLst>
            </a:pPr>
            <a:r>
              <a:rPr sz="1200" dirty="0">
                <a:latin typeface="Times New Roman"/>
                <a:cs typeface="Times New Roman"/>
              </a:rPr>
              <a:t>The probability that a link </a:t>
            </a:r>
            <a:r>
              <a:rPr sz="1200" spc="-5" dirty="0">
                <a:latin typeface="Times New Roman"/>
                <a:cs typeface="Times New Roman"/>
              </a:rPr>
              <a:t>(edge) will </a:t>
            </a:r>
            <a:r>
              <a:rPr sz="1200" dirty="0">
                <a:latin typeface="Times New Roman"/>
                <a:cs typeface="Times New Roman"/>
              </a:rPr>
              <a:t>be</a:t>
            </a:r>
            <a:r>
              <a:rPr sz="1200" spc="-35" dirty="0">
                <a:latin typeface="Times New Roman"/>
                <a:cs typeface="Times New Roman"/>
              </a:rPr>
              <a:t> </a:t>
            </a:r>
            <a:r>
              <a:rPr sz="1200" dirty="0">
                <a:latin typeface="Times New Roman"/>
                <a:cs typeface="Times New Roman"/>
              </a:rPr>
              <a:t>executed.</a:t>
            </a:r>
          </a:p>
          <a:p>
            <a:pPr marL="560705" indent="-92075">
              <a:lnSpc>
                <a:spcPct val="100000"/>
              </a:lnSpc>
              <a:spcBef>
                <a:spcPts val="850"/>
              </a:spcBef>
              <a:buChar char="•"/>
              <a:tabLst>
                <a:tab pos="561340" algn="l"/>
              </a:tabLst>
            </a:pPr>
            <a:r>
              <a:rPr sz="1200" dirty="0">
                <a:latin typeface="Times New Roman"/>
                <a:cs typeface="Times New Roman"/>
              </a:rPr>
              <a:t>The </a:t>
            </a:r>
            <a:r>
              <a:rPr sz="1200" spc="-5" dirty="0">
                <a:latin typeface="Times New Roman"/>
                <a:cs typeface="Times New Roman"/>
              </a:rPr>
              <a:t>processing </a:t>
            </a:r>
            <a:r>
              <a:rPr sz="1200" dirty="0">
                <a:latin typeface="Times New Roman"/>
                <a:cs typeface="Times New Roman"/>
              </a:rPr>
              <a:t>time </a:t>
            </a:r>
            <a:r>
              <a:rPr sz="1200" spc="-5" dirty="0">
                <a:latin typeface="Times New Roman"/>
                <a:cs typeface="Times New Roman"/>
              </a:rPr>
              <a:t>expended </a:t>
            </a:r>
            <a:r>
              <a:rPr sz="1200" dirty="0">
                <a:latin typeface="Times New Roman"/>
                <a:cs typeface="Times New Roman"/>
              </a:rPr>
              <a:t>during </a:t>
            </a:r>
            <a:r>
              <a:rPr sz="1200" spc="-5" dirty="0">
                <a:latin typeface="Times New Roman"/>
                <a:cs typeface="Times New Roman"/>
              </a:rPr>
              <a:t>traversal </a:t>
            </a:r>
            <a:r>
              <a:rPr sz="1200" spc="5" dirty="0">
                <a:latin typeface="Times New Roman"/>
                <a:cs typeface="Times New Roman"/>
              </a:rPr>
              <a:t>of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link</a:t>
            </a:r>
          </a:p>
          <a:p>
            <a:pPr marL="560705" indent="-92075">
              <a:lnSpc>
                <a:spcPct val="100000"/>
              </a:lnSpc>
              <a:spcBef>
                <a:spcPts val="840"/>
              </a:spcBef>
              <a:buChar char="•"/>
              <a:tabLst>
                <a:tab pos="561340" algn="l"/>
              </a:tabLst>
            </a:pPr>
            <a:r>
              <a:rPr sz="1200" dirty="0">
                <a:latin typeface="Times New Roman"/>
                <a:cs typeface="Times New Roman"/>
              </a:rPr>
              <a:t>The memory </a:t>
            </a:r>
            <a:r>
              <a:rPr sz="1200" spc="-5" dirty="0">
                <a:latin typeface="Times New Roman"/>
                <a:cs typeface="Times New Roman"/>
              </a:rPr>
              <a:t>required </a:t>
            </a:r>
            <a:r>
              <a:rPr sz="1200" dirty="0">
                <a:latin typeface="Times New Roman"/>
                <a:cs typeface="Times New Roman"/>
              </a:rPr>
              <a:t>during </a:t>
            </a:r>
            <a:r>
              <a:rPr sz="1200" spc="-5" dirty="0">
                <a:latin typeface="Times New Roman"/>
                <a:cs typeface="Times New Roman"/>
              </a:rPr>
              <a:t>traversal </a:t>
            </a:r>
            <a:r>
              <a:rPr sz="1200" dirty="0">
                <a:latin typeface="Times New Roman"/>
                <a:cs typeface="Times New Roman"/>
              </a:rPr>
              <a:t>of a</a:t>
            </a:r>
            <a:r>
              <a:rPr sz="1200" spc="-55" dirty="0">
                <a:latin typeface="Times New Roman"/>
                <a:cs typeface="Times New Roman"/>
              </a:rPr>
              <a:t> </a:t>
            </a:r>
            <a:r>
              <a:rPr sz="1200" dirty="0">
                <a:latin typeface="Times New Roman"/>
                <a:cs typeface="Times New Roman"/>
              </a:rPr>
              <a:t>link</a:t>
            </a:r>
          </a:p>
          <a:p>
            <a:pPr marL="560705" indent="-92075">
              <a:lnSpc>
                <a:spcPct val="100000"/>
              </a:lnSpc>
              <a:spcBef>
                <a:spcPts val="850"/>
              </a:spcBef>
              <a:buChar char="•"/>
              <a:tabLst>
                <a:tab pos="561340" algn="l"/>
              </a:tabLst>
            </a:pPr>
            <a:r>
              <a:rPr sz="1200" dirty="0">
                <a:latin typeface="Times New Roman"/>
                <a:cs typeface="Times New Roman"/>
              </a:rPr>
              <a:t>The </a:t>
            </a:r>
            <a:r>
              <a:rPr sz="1200" spc="-5" dirty="0">
                <a:latin typeface="Times New Roman"/>
                <a:cs typeface="Times New Roman"/>
              </a:rPr>
              <a:t>resources required </a:t>
            </a:r>
            <a:r>
              <a:rPr sz="1200" dirty="0">
                <a:latin typeface="Times New Roman"/>
                <a:cs typeface="Times New Roman"/>
              </a:rPr>
              <a:t>during </a:t>
            </a:r>
            <a:r>
              <a:rPr sz="1200" spc="-5" dirty="0">
                <a:latin typeface="Times New Roman"/>
                <a:cs typeface="Times New Roman"/>
              </a:rPr>
              <a:t>traversal </a:t>
            </a:r>
            <a:r>
              <a:rPr sz="1200" dirty="0">
                <a:latin typeface="Times New Roman"/>
                <a:cs typeface="Times New Roman"/>
              </a:rPr>
              <a:t>of a</a:t>
            </a:r>
            <a:r>
              <a:rPr sz="1200" spc="-20" dirty="0">
                <a:latin typeface="Times New Roman"/>
                <a:cs typeface="Times New Roman"/>
              </a:rPr>
              <a:t> </a:t>
            </a:r>
            <a:r>
              <a:rPr sz="1200" dirty="0">
                <a:latin typeface="Times New Roman"/>
                <a:cs typeface="Times New Roman"/>
              </a:rPr>
              <a:t>link.</a:t>
            </a:r>
          </a:p>
        </p:txBody>
      </p:sp>
      <p:sp>
        <p:nvSpPr>
          <p:cNvPr id="5" name="object 5"/>
          <p:cNvSpPr txBox="1"/>
          <p:nvPr/>
        </p:nvSpPr>
        <p:spPr>
          <a:xfrm>
            <a:off x="902004" y="4573651"/>
            <a:ext cx="5969000" cy="2130425"/>
          </a:xfrm>
          <a:prstGeom prst="rect">
            <a:avLst/>
          </a:prstGeom>
        </p:spPr>
        <p:txBody>
          <a:bodyPr vert="horz" wrap="square" lIns="0" tIns="119380" rIns="0" bIns="0" rtlCol="0">
            <a:spAutoFit/>
          </a:bodyPr>
          <a:lstStyle/>
          <a:p>
            <a:pPr marL="12700">
              <a:lnSpc>
                <a:spcPct val="100000"/>
              </a:lnSpc>
              <a:spcBef>
                <a:spcPts val="940"/>
              </a:spcBef>
            </a:pPr>
            <a:r>
              <a:rPr sz="1200" b="1" dirty="0">
                <a:latin typeface="Times New Roman"/>
                <a:cs typeface="Times New Roman"/>
              </a:rPr>
              <a:t>2.CONTROL </a:t>
            </a:r>
            <a:r>
              <a:rPr sz="1200" b="1" spc="-5" dirty="0">
                <a:latin typeface="Times New Roman"/>
                <a:cs typeface="Times New Roman"/>
              </a:rPr>
              <a:t>STRUCTURE TESTING</a:t>
            </a:r>
            <a:endParaRPr sz="1200" dirty="0">
              <a:latin typeface="Times New Roman"/>
              <a:cs typeface="Times New Roman"/>
            </a:endParaRPr>
          </a:p>
          <a:p>
            <a:pPr marL="469265">
              <a:lnSpc>
                <a:spcPct val="100000"/>
              </a:lnSpc>
              <a:spcBef>
                <a:spcPts val="840"/>
              </a:spcBef>
            </a:pPr>
            <a:r>
              <a:rPr sz="1200" dirty="0">
                <a:latin typeface="Times New Roman"/>
                <a:cs typeface="Times New Roman"/>
              </a:rPr>
              <a:t>The </a:t>
            </a:r>
            <a:r>
              <a:rPr sz="1200" spc="-5" dirty="0">
                <a:latin typeface="Times New Roman"/>
                <a:cs typeface="Times New Roman"/>
              </a:rPr>
              <a:t>basis path </a:t>
            </a:r>
            <a:r>
              <a:rPr sz="1200" dirty="0">
                <a:latin typeface="Times New Roman"/>
                <a:cs typeface="Times New Roman"/>
              </a:rPr>
              <a:t>testing </a:t>
            </a:r>
            <a:r>
              <a:rPr sz="1200" spc="-5" dirty="0">
                <a:latin typeface="Times New Roman"/>
                <a:cs typeface="Times New Roman"/>
              </a:rPr>
              <a:t>technique is </a:t>
            </a:r>
            <a:r>
              <a:rPr sz="1200" dirty="0">
                <a:latin typeface="Times New Roman"/>
                <a:cs typeface="Times New Roman"/>
              </a:rPr>
              <a:t>one of a </a:t>
            </a:r>
            <a:r>
              <a:rPr sz="1200" spc="-5" dirty="0">
                <a:latin typeface="Times New Roman"/>
                <a:cs typeface="Times New Roman"/>
              </a:rPr>
              <a:t>number </a:t>
            </a:r>
            <a:r>
              <a:rPr sz="1200" dirty="0">
                <a:latin typeface="Times New Roman"/>
                <a:cs typeface="Times New Roman"/>
              </a:rPr>
              <a:t>of </a:t>
            </a:r>
            <a:r>
              <a:rPr sz="1200" spc="-5" dirty="0">
                <a:latin typeface="Times New Roman"/>
                <a:cs typeface="Times New Roman"/>
              </a:rPr>
              <a:t>techniques </a:t>
            </a:r>
            <a:r>
              <a:rPr sz="1200" dirty="0">
                <a:latin typeface="Times New Roman"/>
                <a:cs typeface="Times New Roman"/>
              </a:rPr>
              <a:t>for control</a:t>
            </a:r>
            <a:r>
              <a:rPr sz="1200" spc="275" dirty="0">
                <a:latin typeface="Times New Roman"/>
                <a:cs typeface="Times New Roman"/>
              </a:rPr>
              <a:t> </a:t>
            </a:r>
            <a:r>
              <a:rPr sz="1200" spc="-5" dirty="0">
                <a:latin typeface="Times New Roman"/>
                <a:cs typeface="Times New Roman"/>
              </a:rPr>
              <a:t>structure</a:t>
            </a:r>
            <a:endParaRPr sz="1200" dirty="0">
              <a:latin typeface="Times New Roman"/>
              <a:cs typeface="Times New Roman"/>
            </a:endParaRPr>
          </a:p>
          <a:p>
            <a:pPr marL="12700">
              <a:lnSpc>
                <a:spcPct val="100000"/>
              </a:lnSpc>
              <a:spcBef>
                <a:spcPts val="35"/>
              </a:spcBef>
            </a:pPr>
            <a:r>
              <a:rPr sz="1200" spc="-5" dirty="0">
                <a:latin typeface="Times New Roman"/>
                <a:cs typeface="Times New Roman"/>
              </a:rPr>
              <a:t>testing.</a:t>
            </a:r>
            <a:endParaRPr sz="1200" dirty="0">
              <a:latin typeface="Times New Roman"/>
              <a:cs typeface="Times New Roman"/>
            </a:endParaRPr>
          </a:p>
          <a:p>
            <a:pPr marL="12700" marR="5080" indent="456565" algn="just">
              <a:lnSpc>
                <a:spcPct val="102899"/>
              </a:lnSpc>
              <a:spcBef>
                <a:spcPts val="825"/>
              </a:spcBef>
            </a:pPr>
            <a:r>
              <a:rPr sz="1200" dirty="0">
                <a:latin typeface="Times New Roman"/>
                <a:cs typeface="Times New Roman"/>
              </a:rPr>
              <a:t>Condition testing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test-case design </a:t>
            </a:r>
            <a:r>
              <a:rPr sz="1200" dirty="0">
                <a:latin typeface="Times New Roman"/>
                <a:cs typeface="Times New Roman"/>
              </a:rPr>
              <a:t>method that </a:t>
            </a:r>
            <a:r>
              <a:rPr sz="1200" spc="-5" dirty="0">
                <a:latin typeface="Times New Roman"/>
                <a:cs typeface="Times New Roman"/>
              </a:rPr>
              <a:t>exercises </a:t>
            </a:r>
            <a:r>
              <a:rPr sz="1200" dirty="0">
                <a:latin typeface="Times New Roman"/>
                <a:cs typeface="Times New Roman"/>
              </a:rPr>
              <a:t>the </a:t>
            </a:r>
            <a:r>
              <a:rPr sz="1200" spc="-5" dirty="0">
                <a:latin typeface="Times New Roman"/>
                <a:cs typeface="Times New Roman"/>
              </a:rPr>
              <a:t>logical conditions  contained </a:t>
            </a:r>
            <a:r>
              <a:rPr sz="1200" dirty="0">
                <a:latin typeface="Times New Roman"/>
                <a:cs typeface="Times New Roman"/>
              </a:rPr>
              <a:t>in a </a:t>
            </a:r>
            <a:r>
              <a:rPr sz="1200" spc="-5" dirty="0">
                <a:latin typeface="Times New Roman"/>
                <a:cs typeface="Times New Roman"/>
              </a:rPr>
              <a:t>program module. Data </a:t>
            </a:r>
            <a:r>
              <a:rPr sz="1200" dirty="0">
                <a:latin typeface="Times New Roman"/>
                <a:cs typeface="Times New Roman"/>
              </a:rPr>
              <a:t>flow testing </a:t>
            </a:r>
            <a:r>
              <a:rPr sz="1200" spc="-5" dirty="0">
                <a:latin typeface="Times New Roman"/>
                <a:cs typeface="Times New Roman"/>
              </a:rPr>
              <a:t>selects </a:t>
            </a:r>
            <a:r>
              <a:rPr sz="1200" dirty="0">
                <a:latin typeface="Times New Roman"/>
                <a:cs typeface="Times New Roman"/>
              </a:rPr>
              <a:t>test </a:t>
            </a:r>
            <a:r>
              <a:rPr sz="1200" spc="-5" dirty="0">
                <a:latin typeface="Times New Roman"/>
                <a:cs typeface="Times New Roman"/>
              </a:rPr>
              <a:t>paths </a:t>
            </a:r>
            <a:r>
              <a:rPr sz="1200" dirty="0">
                <a:latin typeface="Times New Roman"/>
                <a:cs typeface="Times New Roman"/>
              </a:rPr>
              <a:t>of a </a:t>
            </a:r>
            <a:r>
              <a:rPr sz="1200" spc="-5" dirty="0">
                <a:latin typeface="Times New Roman"/>
                <a:cs typeface="Times New Roman"/>
              </a:rPr>
              <a:t>program </a:t>
            </a:r>
            <a:r>
              <a:rPr sz="1200" dirty="0">
                <a:latin typeface="Times New Roman"/>
                <a:cs typeface="Times New Roman"/>
              </a:rPr>
              <a:t>according to the  </a:t>
            </a:r>
            <a:r>
              <a:rPr sz="1200" spc="-5" dirty="0">
                <a:latin typeface="Times New Roman"/>
                <a:cs typeface="Times New Roman"/>
              </a:rPr>
              <a:t>locations </a:t>
            </a:r>
            <a:r>
              <a:rPr sz="1200" dirty="0">
                <a:latin typeface="Times New Roman"/>
                <a:cs typeface="Times New Roman"/>
              </a:rPr>
              <a:t>of </a:t>
            </a:r>
            <a:r>
              <a:rPr sz="1200" spc="-5" dirty="0">
                <a:latin typeface="Times New Roman"/>
                <a:cs typeface="Times New Roman"/>
              </a:rPr>
              <a:t>definitions </a:t>
            </a:r>
            <a:r>
              <a:rPr sz="1200" dirty="0">
                <a:latin typeface="Times New Roman"/>
                <a:cs typeface="Times New Roman"/>
              </a:rPr>
              <a:t>and </a:t>
            </a:r>
            <a:r>
              <a:rPr sz="1200" spc="-5" dirty="0">
                <a:latin typeface="Times New Roman"/>
                <a:cs typeface="Times New Roman"/>
              </a:rPr>
              <a:t>uses </a:t>
            </a:r>
            <a:r>
              <a:rPr sz="1200" dirty="0">
                <a:latin typeface="Times New Roman"/>
                <a:cs typeface="Times New Roman"/>
              </a:rPr>
              <a:t>of </a:t>
            </a:r>
            <a:r>
              <a:rPr sz="1200" spc="-5" dirty="0">
                <a:latin typeface="Times New Roman"/>
                <a:cs typeface="Times New Roman"/>
              </a:rPr>
              <a:t>variables </a:t>
            </a:r>
            <a:r>
              <a:rPr sz="1200" dirty="0">
                <a:latin typeface="Times New Roman"/>
                <a:cs typeface="Times New Roman"/>
              </a:rPr>
              <a:t>in the</a:t>
            </a:r>
            <a:r>
              <a:rPr sz="1200" spc="20" dirty="0">
                <a:latin typeface="Times New Roman"/>
                <a:cs typeface="Times New Roman"/>
              </a:rPr>
              <a:t> </a:t>
            </a:r>
            <a:r>
              <a:rPr sz="1200" spc="-5" dirty="0">
                <a:latin typeface="Times New Roman"/>
                <a:cs typeface="Times New Roman"/>
              </a:rPr>
              <a:t>program.</a:t>
            </a:r>
            <a:endParaRPr sz="1200" dirty="0">
              <a:latin typeface="Times New Roman"/>
              <a:cs typeface="Times New Roman"/>
            </a:endParaRPr>
          </a:p>
          <a:p>
            <a:pPr marL="12700" marR="6350" indent="496570" algn="just">
              <a:lnSpc>
                <a:spcPct val="102899"/>
              </a:lnSpc>
              <a:spcBef>
                <a:spcPts val="819"/>
              </a:spcBef>
            </a:pPr>
            <a:r>
              <a:rPr sz="1200" spc="-10" dirty="0">
                <a:latin typeface="Times New Roman"/>
                <a:cs typeface="Times New Roman"/>
              </a:rPr>
              <a:t>Loop </a:t>
            </a:r>
            <a:r>
              <a:rPr sz="1200" dirty="0">
                <a:latin typeface="Times New Roman"/>
                <a:cs typeface="Times New Roman"/>
              </a:rPr>
              <a:t>testing </a:t>
            </a:r>
            <a:r>
              <a:rPr sz="1200" spc="-5" dirty="0">
                <a:latin typeface="Times New Roman"/>
                <a:cs typeface="Times New Roman"/>
              </a:rPr>
              <a:t>is </a:t>
            </a:r>
            <a:r>
              <a:rPr sz="1200" dirty="0">
                <a:latin typeface="Times New Roman"/>
                <a:cs typeface="Times New Roman"/>
              </a:rPr>
              <a:t>a white-box testing </a:t>
            </a:r>
            <a:r>
              <a:rPr sz="1200" spc="-5" dirty="0">
                <a:latin typeface="Times New Roman"/>
                <a:cs typeface="Times New Roman"/>
              </a:rPr>
              <a:t>technique </a:t>
            </a:r>
            <a:r>
              <a:rPr sz="1200" dirty="0">
                <a:latin typeface="Times New Roman"/>
                <a:cs typeface="Times New Roman"/>
              </a:rPr>
              <a:t>that </a:t>
            </a:r>
            <a:r>
              <a:rPr sz="1200" spc="-5" dirty="0">
                <a:latin typeface="Times New Roman"/>
                <a:cs typeface="Times New Roman"/>
              </a:rPr>
              <a:t>focuses </a:t>
            </a:r>
            <a:r>
              <a:rPr sz="1200" dirty="0">
                <a:latin typeface="Times New Roman"/>
                <a:cs typeface="Times New Roman"/>
              </a:rPr>
              <a:t>exclusively on the validity of  loop </a:t>
            </a:r>
            <a:r>
              <a:rPr sz="1200" spc="-5" dirty="0">
                <a:latin typeface="Times New Roman"/>
                <a:cs typeface="Times New Roman"/>
              </a:rPr>
              <a:t>constructs. Four different classes </a:t>
            </a:r>
            <a:r>
              <a:rPr sz="1200" dirty="0">
                <a:latin typeface="Times New Roman"/>
                <a:cs typeface="Times New Roman"/>
              </a:rPr>
              <a:t>of loops can be </a:t>
            </a:r>
            <a:r>
              <a:rPr sz="1200" spc="-5" dirty="0">
                <a:latin typeface="Times New Roman"/>
                <a:cs typeface="Times New Roman"/>
              </a:rPr>
              <a:t>defined: </a:t>
            </a:r>
            <a:r>
              <a:rPr sz="1200" dirty="0">
                <a:latin typeface="Times New Roman"/>
                <a:cs typeface="Times New Roman"/>
              </a:rPr>
              <a:t>simple loops, </a:t>
            </a:r>
            <a:r>
              <a:rPr sz="1200" spc="-5" dirty="0">
                <a:latin typeface="Times New Roman"/>
                <a:cs typeface="Times New Roman"/>
              </a:rPr>
              <a:t>concatenated </a:t>
            </a:r>
            <a:r>
              <a:rPr sz="1200" dirty="0">
                <a:latin typeface="Times New Roman"/>
                <a:cs typeface="Times New Roman"/>
              </a:rPr>
              <a:t>loops,  </a:t>
            </a:r>
            <a:r>
              <a:rPr sz="1200" spc="-5" dirty="0">
                <a:latin typeface="Times New Roman"/>
                <a:cs typeface="Times New Roman"/>
              </a:rPr>
              <a:t>nested </a:t>
            </a:r>
            <a:r>
              <a:rPr sz="1200" dirty="0">
                <a:latin typeface="Times New Roman"/>
                <a:cs typeface="Times New Roman"/>
              </a:rPr>
              <a:t>loops, </a:t>
            </a:r>
            <a:r>
              <a:rPr sz="1200" spc="-5" dirty="0">
                <a:latin typeface="Times New Roman"/>
                <a:cs typeface="Times New Roman"/>
              </a:rPr>
              <a:t>and unstructured </a:t>
            </a:r>
            <a:r>
              <a:rPr sz="1200" dirty="0">
                <a:latin typeface="Times New Roman"/>
                <a:cs typeface="Times New Roman"/>
              </a:rPr>
              <a:t>loops</a:t>
            </a:r>
            <a:r>
              <a:rPr sz="1200" spc="10" dirty="0">
                <a:latin typeface="Times New Roman"/>
                <a:cs typeface="Times New Roman"/>
              </a:rPr>
              <a:t> </a:t>
            </a:r>
            <a:r>
              <a:rPr sz="1200" dirty="0">
                <a:latin typeface="Times New Roman"/>
                <a:cs typeface="Times New Roman"/>
              </a:rPr>
              <a:t>.</a:t>
            </a:r>
          </a:p>
        </p:txBody>
      </p:sp>
      <p:sp>
        <p:nvSpPr>
          <p:cNvPr id="6" name="object 6"/>
          <p:cNvSpPr/>
          <p:nvPr/>
        </p:nvSpPr>
        <p:spPr>
          <a:xfrm>
            <a:off x="1371600" y="2557272"/>
            <a:ext cx="5647944" cy="21336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371600" y="6813804"/>
            <a:ext cx="5257800" cy="21610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27</a:t>
            </a:fld>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28</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70905" cy="8186420"/>
          </a:xfrm>
          <a:prstGeom prst="rect">
            <a:avLst/>
          </a:prstGeom>
        </p:spPr>
        <p:txBody>
          <a:bodyPr vert="horz" wrap="square" lIns="0" tIns="7620" rIns="0" bIns="0" rtlCol="0">
            <a:spAutoFit/>
          </a:bodyPr>
          <a:lstStyle/>
          <a:p>
            <a:pPr marL="12700" marR="8890" indent="456565" algn="just">
              <a:lnSpc>
                <a:spcPct val="102600"/>
              </a:lnSpc>
              <a:spcBef>
                <a:spcPts val="60"/>
              </a:spcBef>
            </a:pPr>
            <a:r>
              <a:rPr sz="1200" b="1" spc="-5" dirty="0">
                <a:latin typeface="Times New Roman"/>
                <a:cs typeface="Times New Roman"/>
              </a:rPr>
              <a:t>Simple </a:t>
            </a:r>
            <a:r>
              <a:rPr sz="1200" b="1" dirty="0">
                <a:latin typeface="Times New Roman"/>
                <a:cs typeface="Times New Roman"/>
              </a:rPr>
              <a:t>Loops</a:t>
            </a:r>
            <a:r>
              <a:rPr sz="1200" dirty="0">
                <a:latin typeface="Times New Roman"/>
                <a:cs typeface="Times New Roman"/>
              </a:rPr>
              <a:t>. The </a:t>
            </a:r>
            <a:r>
              <a:rPr sz="1200" spc="-5" dirty="0">
                <a:latin typeface="Times New Roman"/>
                <a:cs typeface="Times New Roman"/>
              </a:rPr>
              <a:t>following set </a:t>
            </a:r>
            <a:r>
              <a:rPr sz="1200" dirty="0">
                <a:latin typeface="Times New Roman"/>
                <a:cs typeface="Times New Roman"/>
              </a:rPr>
              <a:t>of </a:t>
            </a:r>
            <a:r>
              <a:rPr sz="1200" spc="-5" dirty="0">
                <a:latin typeface="Times New Roman"/>
                <a:cs typeface="Times New Roman"/>
              </a:rPr>
              <a:t>tests can </a:t>
            </a:r>
            <a:r>
              <a:rPr sz="1200" dirty="0">
                <a:latin typeface="Times New Roman"/>
                <a:cs typeface="Times New Roman"/>
              </a:rPr>
              <a:t>be </a:t>
            </a:r>
            <a:r>
              <a:rPr sz="1200" spc="-5" dirty="0">
                <a:latin typeface="Times New Roman"/>
                <a:cs typeface="Times New Roman"/>
              </a:rPr>
              <a:t>applied </a:t>
            </a:r>
            <a:r>
              <a:rPr sz="1200" dirty="0">
                <a:latin typeface="Times New Roman"/>
                <a:cs typeface="Times New Roman"/>
              </a:rPr>
              <a:t>to simple loops, </a:t>
            </a:r>
            <a:r>
              <a:rPr sz="1200" spc="-5" dirty="0">
                <a:latin typeface="Times New Roman"/>
                <a:cs typeface="Times New Roman"/>
              </a:rPr>
              <a:t>where </a:t>
            </a:r>
            <a:r>
              <a:rPr sz="1200" dirty="0">
                <a:latin typeface="Times New Roman"/>
                <a:cs typeface="Times New Roman"/>
              </a:rPr>
              <a:t>n </a:t>
            </a:r>
            <a:r>
              <a:rPr sz="1200" spc="-5" dirty="0">
                <a:latin typeface="Times New Roman"/>
                <a:cs typeface="Times New Roman"/>
              </a:rPr>
              <a:t>is </a:t>
            </a:r>
            <a:r>
              <a:rPr sz="1200" dirty="0">
                <a:latin typeface="Times New Roman"/>
                <a:cs typeface="Times New Roman"/>
              </a:rPr>
              <a:t>the  maximum </a:t>
            </a:r>
            <a:r>
              <a:rPr sz="1200" spc="-5" dirty="0">
                <a:latin typeface="Times New Roman"/>
                <a:cs typeface="Times New Roman"/>
              </a:rPr>
              <a:t>number </a:t>
            </a:r>
            <a:r>
              <a:rPr sz="1200" dirty="0">
                <a:latin typeface="Times New Roman"/>
                <a:cs typeface="Times New Roman"/>
              </a:rPr>
              <a:t>of </a:t>
            </a:r>
            <a:r>
              <a:rPr sz="1200" spc="-5" dirty="0">
                <a:latin typeface="Times New Roman"/>
                <a:cs typeface="Times New Roman"/>
              </a:rPr>
              <a:t>allowable passes through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loop.</a:t>
            </a:r>
          </a:p>
          <a:p>
            <a:pPr marL="659765" indent="-153035">
              <a:lnSpc>
                <a:spcPct val="100000"/>
              </a:lnSpc>
              <a:spcBef>
                <a:spcPts val="855"/>
              </a:spcBef>
              <a:buAutoNum type="arabicPeriod"/>
              <a:tabLst>
                <a:tab pos="660400" algn="l"/>
              </a:tabLst>
            </a:pPr>
            <a:r>
              <a:rPr sz="1200" dirty="0">
                <a:latin typeface="Times New Roman"/>
                <a:cs typeface="Times New Roman"/>
              </a:rPr>
              <a:t>Skip the loop</a:t>
            </a:r>
            <a:r>
              <a:rPr sz="1200" spc="-10" dirty="0">
                <a:latin typeface="Times New Roman"/>
                <a:cs typeface="Times New Roman"/>
              </a:rPr>
              <a:t> </a:t>
            </a:r>
            <a:r>
              <a:rPr sz="1200" spc="-5" dirty="0">
                <a:latin typeface="Times New Roman"/>
                <a:cs typeface="Times New Roman"/>
              </a:rPr>
              <a:t>entirely.</a:t>
            </a:r>
            <a:endParaRPr sz="1200" dirty="0">
              <a:latin typeface="Times New Roman"/>
              <a:cs typeface="Times New Roman"/>
            </a:endParaRPr>
          </a:p>
          <a:p>
            <a:pPr marL="659765" indent="-153035">
              <a:lnSpc>
                <a:spcPct val="100000"/>
              </a:lnSpc>
              <a:spcBef>
                <a:spcPts val="850"/>
              </a:spcBef>
              <a:buAutoNum type="arabicPeriod"/>
              <a:tabLst>
                <a:tab pos="660400" algn="l"/>
              </a:tabLst>
            </a:pPr>
            <a:r>
              <a:rPr sz="1200" dirty="0">
                <a:latin typeface="Times New Roman"/>
                <a:cs typeface="Times New Roman"/>
              </a:rPr>
              <a:t>Only one pass through the</a:t>
            </a:r>
            <a:r>
              <a:rPr sz="1200" spc="-35" dirty="0">
                <a:latin typeface="Times New Roman"/>
                <a:cs typeface="Times New Roman"/>
              </a:rPr>
              <a:t> </a:t>
            </a:r>
            <a:r>
              <a:rPr sz="1200" dirty="0">
                <a:latin typeface="Times New Roman"/>
                <a:cs typeface="Times New Roman"/>
              </a:rPr>
              <a:t>loop.</a:t>
            </a:r>
          </a:p>
          <a:p>
            <a:pPr marL="621665" indent="-153035">
              <a:lnSpc>
                <a:spcPct val="100000"/>
              </a:lnSpc>
              <a:spcBef>
                <a:spcPts val="840"/>
              </a:spcBef>
              <a:buAutoNum type="arabicPeriod"/>
              <a:tabLst>
                <a:tab pos="622300" algn="l"/>
              </a:tabLst>
            </a:pPr>
            <a:r>
              <a:rPr sz="1200" spc="-5" dirty="0">
                <a:latin typeface="Times New Roman"/>
                <a:cs typeface="Times New Roman"/>
              </a:rPr>
              <a:t>Two passes through </a:t>
            </a:r>
            <a:r>
              <a:rPr sz="1200" dirty="0">
                <a:latin typeface="Times New Roman"/>
                <a:cs typeface="Times New Roman"/>
              </a:rPr>
              <a:t>the</a:t>
            </a:r>
            <a:r>
              <a:rPr sz="1200" spc="5" dirty="0">
                <a:latin typeface="Times New Roman"/>
                <a:cs typeface="Times New Roman"/>
              </a:rPr>
              <a:t> </a:t>
            </a:r>
            <a:r>
              <a:rPr sz="1200" dirty="0">
                <a:latin typeface="Times New Roman"/>
                <a:cs typeface="Times New Roman"/>
              </a:rPr>
              <a:t>loop.</a:t>
            </a:r>
          </a:p>
          <a:p>
            <a:pPr marL="621665" indent="-153035">
              <a:lnSpc>
                <a:spcPct val="100000"/>
              </a:lnSpc>
              <a:spcBef>
                <a:spcPts val="850"/>
              </a:spcBef>
              <a:buAutoNum type="arabicPeriod"/>
              <a:tabLst>
                <a:tab pos="622300" algn="l"/>
              </a:tabLst>
            </a:pPr>
            <a:r>
              <a:rPr sz="1200" dirty="0">
                <a:latin typeface="Times New Roman"/>
                <a:cs typeface="Times New Roman"/>
              </a:rPr>
              <a:t>m </a:t>
            </a:r>
            <a:r>
              <a:rPr sz="1200" spc="-5" dirty="0">
                <a:latin typeface="Times New Roman"/>
                <a:cs typeface="Times New Roman"/>
              </a:rPr>
              <a:t>passes through </a:t>
            </a:r>
            <a:r>
              <a:rPr sz="1200" dirty="0">
                <a:latin typeface="Times New Roman"/>
                <a:cs typeface="Times New Roman"/>
              </a:rPr>
              <a:t>the loop </a:t>
            </a:r>
            <a:r>
              <a:rPr sz="1200" spc="-5" dirty="0">
                <a:latin typeface="Times New Roman"/>
                <a:cs typeface="Times New Roman"/>
              </a:rPr>
              <a:t>where </a:t>
            </a:r>
            <a:r>
              <a:rPr sz="1200" dirty="0">
                <a:latin typeface="Times New Roman"/>
                <a:cs typeface="Times New Roman"/>
              </a:rPr>
              <a:t>m &lt; n.</a:t>
            </a:r>
          </a:p>
          <a:p>
            <a:pPr marL="659765" indent="-153035">
              <a:lnSpc>
                <a:spcPct val="100000"/>
              </a:lnSpc>
              <a:spcBef>
                <a:spcPts val="855"/>
              </a:spcBef>
              <a:buAutoNum type="arabicPeriod"/>
              <a:tabLst>
                <a:tab pos="660400" algn="l"/>
              </a:tabLst>
            </a:pPr>
            <a:r>
              <a:rPr sz="1200" dirty="0">
                <a:latin typeface="Times New Roman"/>
                <a:cs typeface="Times New Roman"/>
              </a:rPr>
              <a:t>n - 1, n, n + 1 </a:t>
            </a:r>
            <a:r>
              <a:rPr sz="1200" spc="-5" dirty="0">
                <a:latin typeface="Times New Roman"/>
                <a:cs typeface="Times New Roman"/>
              </a:rPr>
              <a:t>passes through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loop.</a:t>
            </a:r>
          </a:p>
          <a:p>
            <a:pPr marL="12700" marR="5715" indent="456565" algn="just">
              <a:lnSpc>
                <a:spcPct val="103000"/>
              </a:lnSpc>
              <a:spcBef>
                <a:spcPts val="819"/>
              </a:spcBef>
            </a:pPr>
            <a:r>
              <a:rPr sz="1200" b="1" spc="-5" dirty="0">
                <a:latin typeface="Times New Roman"/>
                <a:cs typeface="Times New Roman"/>
              </a:rPr>
              <a:t>Nested</a:t>
            </a:r>
            <a:r>
              <a:rPr sz="1200" b="1" spc="-15" dirty="0">
                <a:latin typeface="Times New Roman"/>
                <a:cs typeface="Times New Roman"/>
              </a:rPr>
              <a:t> </a:t>
            </a:r>
            <a:r>
              <a:rPr sz="1200" b="1" dirty="0">
                <a:latin typeface="Times New Roman"/>
                <a:cs typeface="Times New Roman"/>
              </a:rPr>
              <a:t>Loops</a:t>
            </a:r>
            <a:r>
              <a:rPr sz="1200" dirty="0">
                <a:latin typeface="Times New Roman"/>
                <a:cs typeface="Times New Roman"/>
              </a:rPr>
              <a:t>. </a:t>
            </a:r>
            <a:r>
              <a:rPr sz="1200" spc="-15" dirty="0">
                <a:latin typeface="Times New Roman"/>
                <a:cs typeface="Times New Roman"/>
              </a:rPr>
              <a:t>If</a:t>
            </a:r>
            <a:r>
              <a:rPr sz="1200" spc="-25" dirty="0">
                <a:latin typeface="Times New Roman"/>
                <a:cs typeface="Times New Roman"/>
              </a:rPr>
              <a:t> </a:t>
            </a:r>
            <a:r>
              <a:rPr sz="1200" spc="-5" dirty="0">
                <a:latin typeface="Times New Roman"/>
                <a:cs typeface="Times New Roman"/>
              </a:rPr>
              <a:t>we</a:t>
            </a:r>
            <a:r>
              <a:rPr sz="1200" spc="-20" dirty="0">
                <a:latin typeface="Times New Roman"/>
                <a:cs typeface="Times New Roman"/>
              </a:rPr>
              <a:t> </a:t>
            </a:r>
            <a:r>
              <a:rPr sz="1200" dirty="0">
                <a:latin typeface="Times New Roman"/>
                <a:cs typeface="Times New Roman"/>
              </a:rPr>
              <a:t>were</a:t>
            </a:r>
            <a:r>
              <a:rPr sz="1200" spc="-2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extend</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test</a:t>
            </a:r>
            <a:r>
              <a:rPr sz="1200" spc="-20" dirty="0">
                <a:latin typeface="Times New Roman"/>
                <a:cs typeface="Times New Roman"/>
              </a:rPr>
              <a:t> </a:t>
            </a:r>
            <a:r>
              <a:rPr sz="1200" spc="-5" dirty="0">
                <a:latin typeface="Times New Roman"/>
                <a:cs typeface="Times New Roman"/>
              </a:rPr>
              <a:t>approach</a:t>
            </a:r>
            <a:r>
              <a:rPr sz="1200" spc="-15" dirty="0">
                <a:latin typeface="Times New Roman"/>
                <a:cs typeface="Times New Roman"/>
              </a:rPr>
              <a:t> </a:t>
            </a:r>
            <a:r>
              <a:rPr sz="1200" dirty="0">
                <a:latin typeface="Times New Roman"/>
                <a:cs typeface="Times New Roman"/>
              </a:rPr>
              <a:t>for</a:t>
            </a:r>
            <a:r>
              <a:rPr sz="1200" spc="-20" dirty="0">
                <a:latin typeface="Times New Roman"/>
                <a:cs typeface="Times New Roman"/>
              </a:rPr>
              <a:t> </a:t>
            </a:r>
            <a:r>
              <a:rPr sz="1200" dirty="0">
                <a:latin typeface="Times New Roman"/>
                <a:cs typeface="Times New Roman"/>
              </a:rPr>
              <a:t>simple</a:t>
            </a:r>
            <a:r>
              <a:rPr sz="1200" spc="-20" dirty="0">
                <a:latin typeface="Times New Roman"/>
                <a:cs typeface="Times New Roman"/>
              </a:rPr>
              <a:t> </a:t>
            </a:r>
            <a:r>
              <a:rPr sz="1200" dirty="0">
                <a:latin typeface="Times New Roman"/>
                <a:cs typeface="Times New Roman"/>
              </a:rPr>
              <a:t>loops</a:t>
            </a:r>
            <a:r>
              <a:rPr sz="1200" spc="-1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5" dirty="0">
                <a:latin typeface="Times New Roman"/>
                <a:cs typeface="Times New Roman"/>
              </a:rPr>
              <a:t>nested</a:t>
            </a:r>
            <a:r>
              <a:rPr sz="1200" spc="-15" dirty="0">
                <a:latin typeface="Times New Roman"/>
                <a:cs typeface="Times New Roman"/>
              </a:rPr>
              <a:t> </a:t>
            </a:r>
            <a:r>
              <a:rPr sz="1200" dirty="0">
                <a:latin typeface="Times New Roman"/>
                <a:cs typeface="Times New Roman"/>
              </a:rPr>
              <a:t>loops,</a:t>
            </a:r>
            <a:r>
              <a:rPr sz="1200" spc="-20" dirty="0">
                <a:latin typeface="Times New Roman"/>
                <a:cs typeface="Times New Roman"/>
              </a:rPr>
              <a:t> </a:t>
            </a:r>
            <a:r>
              <a:rPr sz="1200" dirty="0">
                <a:latin typeface="Times New Roman"/>
                <a:cs typeface="Times New Roman"/>
              </a:rPr>
              <a:t>the  number of possible </a:t>
            </a:r>
            <a:r>
              <a:rPr sz="1200" spc="-5" dirty="0">
                <a:latin typeface="Times New Roman"/>
                <a:cs typeface="Times New Roman"/>
              </a:rPr>
              <a:t>tests </a:t>
            </a:r>
            <a:r>
              <a:rPr sz="1200" dirty="0">
                <a:latin typeface="Times New Roman"/>
                <a:cs typeface="Times New Roman"/>
              </a:rPr>
              <a:t>would </a:t>
            </a:r>
            <a:r>
              <a:rPr sz="1200" spc="-5" dirty="0">
                <a:latin typeface="Times New Roman"/>
                <a:cs typeface="Times New Roman"/>
              </a:rPr>
              <a:t>grow </a:t>
            </a:r>
            <a:r>
              <a:rPr sz="1200" dirty="0">
                <a:latin typeface="Times New Roman"/>
                <a:cs typeface="Times New Roman"/>
              </a:rPr>
              <a:t>geometrically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level </a:t>
            </a:r>
            <a:r>
              <a:rPr sz="1200" spc="5" dirty="0">
                <a:latin typeface="Times New Roman"/>
                <a:cs typeface="Times New Roman"/>
              </a:rPr>
              <a:t>of </a:t>
            </a:r>
            <a:r>
              <a:rPr sz="1200" dirty="0">
                <a:latin typeface="Times New Roman"/>
                <a:cs typeface="Times New Roman"/>
              </a:rPr>
              <a:t>nesting </a:t>
            </a:r>
            <a:r>
              <a:rPr sz="1200" spc="-5" dirty="0">
                <a:latin typeface="Times New Roman"/>
                <a:cs typeface="Times New Roman"/>
              </a:rPr>
              <a:t>increases. Beizer  suggests an approach </a:t>
            </a:r>
            <a:r>
              <a:rPr sz="1200" dirty="0">
                <a:latin typeface="Times New Roman"/>
                <a:cs typeface="Times New Roman"/>
              </a:rPr>
              <a:t>that will help to </a:t>
            </a:r>
            <a:r>
              <a:rPr sz="1200" spc="-5" dirty="0">
                <a:latin typeface="Times New Roman"/>
                <a:cs typeface="Times New Roman"/>
              </a:rPr>
              <a:t>reduce </a:t>
            </a:r>
            <a:r>
              <a:rPr sz="1200" dirty="0">
                <a:latin typeface="Times New Roman"/>
                <a:cs typeface="Times New Roman"/>
              </a:rPr>
              <a:t>the number of</a:t>
            </a:r>
            <a:r>
              <a:rPr sz="1200" spc="10" dirty="0">
                <a:latin typeface="Times New Roman"/>
                <a:cs typeface="Times New Roman"/>
              </a:rPr>
              <a:t> </a:t>
            </a:r>
            <a:r>
              <a:rPr sz="1200" spc="-5" dirty="0">
                <a:latin typeface="Times New Roman"/>
                <a:cs typeface="Times New Roman"/>
              </a:rPr>
              <a:t>tests:</a:t>
            </a:r>
            <a:endParaRPr sz="1200" dirty="0">
              <a:latin typeface="Times New Roman"/>
              <a:cs typeface="Times New Roman"/>
            </a:endParaRPr>
          </a:p>
          <a:p>
            <a:pPr marL="659765" indent="-153035">
              <a:lnSpc>
                <a:spcPct val="100000"/>
              </a:lnSpc>
              <a:spcBef>
                <a:spcPts val="850"/>
              </a:spcBef>
              <a:buAutoNum type="arabicPeriod"/>
              <a:tabLst>
                <a:tab pos="660400" algn="l"/>
              </a:tabLst>
            </a:pPr>
            <a:r>
              <a:rPr sz="1200" spc="-5" dirty="0">
                <a:latin typeface="Times New Roman"/>
                <a:cs typeface="Times New Roman"/>
              </a:rPr>
              <a:t>Start </a:t>
            </a:r>
            <a:r>
              <a:rPr sz="1200" dirty="0">
                <a:latin typeface="Times New Roman"/>
                <a:cs typeface="Times New Roman"/>
              </a:rPr>
              <a:t>at the </a:t>
            </a:r>
            <a:r>
              <a:rPr sz="1200" spc="-5" dirty="0">
                <a:latin typeface="Times New Roman"/>
                <a:cs typeface="Times New Roman"/>
              </a:rPr>
              <a:t>innermost </a:t>
            </a:r>
            <a:r>
              <a:rPr sz="1200" dirty="0">
                <a:latin typeface="Times New Roman"/>
                <a:cs typeface="Times New Roman"/>
              </a:rPr>
              <a:t>loop. </a:t>
            </a:r>
            <a:r>
              <a:rPr sz="1200" spc="-5" dirty="0">
                <a:latin typeface="Times New Roman"/>
                <a:cs typeface="Times New Roman"/>
              </a:rPr>
              <a:t>Set </a:t>
            </a:r>
            <a:r>
              <a:rPr sz="1200" dirty="0">
                <a:latin typeface="Times New Roman"/>
                <a:cs typeface="Times New Roman"/>
              </a:rPr>
              <a:t>all </a:t>
            </a:r>
            <a:r>
              <a:rPr sz="1200" spc="-5" dirty="0">
                <a:latin typeface="Times New Roman"/>
                <a:cs typeface="Times New Roman"/>
              </a:rPr>
              <a:t>other </a:t>
            </a:r>
            <a:r>
              <a:rPr sz="1200" dirty="0">
                <a:latin typeface="Times New Roman"/>
                <a:cs typeface="Times New Roman"/>
              </a:rPr>
              <a:t>loops to minimum</a:t>
            </a:r>
            <a:r>
              <a:rPr sz="1200" spc="20" dirty="0">
                <a:latin typeface="Times New Roman"/>
                <a:cs typeface="Times New Roman"/>
              </a:rPr>
              <a:t> </a:t>
            </a:r>
            <a:r>
              <a:rPr sz="1200" spc="-5" dirty="0">
                <a:latin typeface="Times New Roman"/>
                <a:cs typeface="Times New Roman"/>
              </a:rPr>
              <a:t>values.</a:t>
            </a:r>
            <a:endParaRPr sz="1200" dirty="0">
              <a:latin typeface="Times New Roman"/>
              <a:cs typeface="Times New Roman"/>
            </a:endParaRPr>
          </a:p>
          <a:p>
            <a:pPr marL="12700" marR="5715" indent="456565" algn="just">
              <a:lnSpc>
                <a:spcPct val="103299"/>
              </a:lnSpc>
              <a:spcBef>
                <a:spcPts val="805"/>
              </a:spcBef>
              <a:buAutoNum type="arabicPeriod"/>
              <a:tabLst>
                <a:tab pos="626745" algn="l"/>
              </a:tabLst>
            </a:pPr>
            <a:r>
              <a:rPr sz="1200" spc="-5" dirty="0">
                <a:latin typeface="Times New Roman"/>
                <a:cs typeface="Times New Roman"/>
              </a:rPr>
              <a:t>Conduct </a:t>
            </a:r>
            <a:r>
              <a:rPr sz="1200" dirty="0">
                <a:latin typeface="Times New Roman"/>
                <a:cs typeface="Times New Roman"/>
              </a:rPr>
              <a:t>simple loop </a:t>
            </a:r>
            <a:r>
              <a:rPr sz="1200" spc="-5" dirty="0">
                <a:latin typeface="Times New Roman"/>
                <a:cs typeface="Times New Roman"/>
              </a:rPr>
              <a:t>tests </a:t>
            </a:r>
            <a:r>
              <a:rPr sz="1200" dirty="0">
                <a:latin typeface="Times New Roman"/>
                <a:cs typeface="Times New Roman"/>
              </a:rPr>
              <a:t>for the </a:t>
            </a:r>
            <a:r>
              <a:rPr sz="1200" spc="-5" dirty="0">
                <a:latin typeface="Times New Roman"/>
                <a:cs typeface="Times New Roman"/>
              </a:rPr>
              <a:t>innermost </a:t>
            </a:r>
            <a:r>
              <a:rPr sz="1200" dirty="0">
                <a:latin typeface="Times New Roman"/>
                <a:cs typeface="Times New Roman"/>
              </a:rPr>
              <a:t>loop while holding the outer loops </a:t>
            </a:r>
            <a:r>
              <a:rPr sz="1200" spc="-5" dirty="0">
                <a:latin typeface="Times New Roman"/>
                <a:cs typeface="Times New Roman"/>
              </a:rPr>
              <a:t>at </a:t>
            </a:r>
            <a:r>
              <a:rPr sz="1200" dirty="0">
                <a:latin typeface="Times New Roman"/>
                <a:cs typeface="Times New Roman"/>
              </a:rPr>
              <a:t>their  minimum </a:t>
            </a:r>
            <a:r>
              <a:rPr sz="1200" spc="-5" dirty="0">
                <a:latin typeface="Times New Roman"/>
                <a:cs typeface="Times New Roman"/>
              </a:rPr>
              <a:t>iteration parameter (e.g., </a:t>
            </a:r>
            <a:r>
              <a:rPr sz="1200" dirty="0">
                <a:latin typeface="Times New Roman"/>
                <a:cs typeface="Times New Roman"/>
              </a:rPr>
              <a:t>loop counter) </a:t>
            </a:r>
            <a:r>
              <a:rPr sz="1200" spc="-5" dirty="0">
                <a:latin typeface="Times New Roman"/>
                <a:cs typeface="Times New Roman"/>
              </a:rPr>
              <a:t>values. </a:t>
            </a:r>
            <a:r>
              <a:rPr sz="1200" dirty="0">
                <a:latin typeface="Times New Roman"/>
                <a:cs typeface="Times New Roman"/>
              </a:rPr>
              <a:t>Add other tests for out-of-range </a:t>
            </a:r>
            <a:r>
              <a:rPr sz="1200" spc="5" dirty="0">
                <a:latin typeface="Times New Roman"/>
                <a:cs typeface="Times New Roman"/>
              </a:rPr>
              <a:t>or  </a:t>
            </a:r>
            <a:r>
              <a:rPr sz="1200" dirty="0">
                <a:latin typeface="Times New Roman"/>
                <a:cs typeface="Times New Roman"/>
              </a:rPr>
              <a:t>excluded</a:t>
            </a:r>
            <a:r>
              <a:rPr sz="1200" spc="-5" dirty="0">
                <a:latin typeface="Times New Roman"/>
                <a:cs typeface="Times New Roman"/>
              </a:rPr>
              <a:t> values.</a:t>
            </a:r>
            <a:endParaRPr sz="1200" dirty="0">
              <a:latin typeface="Times New Roman"/>
              <a:cs typeface="Times New Roman"/>
            </a:endParaRPr>
          </a:p>
          <a:p>
            <a:pPr marL="12700" marR="10160" indent="456565" algn="just">
              <a:lnSpc>
                <a:spcPct val="102499"/>
              </a:lnSpc>
              <a:spcBef>
                <a:spcPts val="815"/>
              </a:spcBef>
              <a:buAutoNum type="arabicPeriod"/>
              <a:tabLst>
                <a:tab pos="631825" algn="l"/>
              </a:tabLst>
            </a:pPr>
            <a:r>
              <a:rPr sz="1200" dirty="0">
                <a:latin typeface="Times New Roman"/>
                <a:cs typeface="Times New Roman"/>
              </a:rPr>
              <a:t>Work </a:t>
            </a:r>
            <a:r>
              <a:rPr sz="1200" spc="-5" dirty="0">
                <a:latin typeface="Times New Roman"/>
                <a:cs typeface="Times New Roman"/>
              </a:rPr>
              <a:t>outward, </a:t>
            </a:r>
            <a:r>
              <a:rPr sz="1200" dirty="0">
                <a:latin typeface="Times New Roman"/>
                <a:cs typeface="Times New Roman"/>
              </a:rPr>
              <a:t>conducting </a:t>
            </a:r>
            <a:r>
              <a:rPr sz="1200" spc="-5" dirty="0">
                <a:latin typeface="Times New Roman"/>
                <a:cs typeface="Times New Roman"/>
              </a:rPr>
              <a:t>tests </a:t>
            </a:r>
            <a:r>
              <a:rPr sz="1200" dirty="0">
                <a:latin typeface="Times New Roman"/>
                <a:cs typeface="Times New Roman"/>
              </a:rPr>
              <a:t>for the next </a:t>
            </a:r>
            <a:r>
              <a:rPr sz="1200" spc="-5" dirty="0">
                <a:latin typeface="Times New Roman"/>
                <a:cs typeface="Times New Roman"/>
              </a:rPr>
              <a:t>loop, </a:t>
            </a:r>
            <a:r>
              <a:rPr sz="1200" dirty="0">
                <a:latin typeface="Times New Roman"/>
                <a:cs typeface="Times New Roman"/>
              </a:rPr>
              <a:t>but </a:t>
            </a:r>
            <a:r>
              <a:rPr sz="1200" spc="-5" dirty="0">
                <a:latin typeface="Times New Roman"/>
                <a:cs typeface="Times New Roman"/>
              </a:rPr>
              <a:t>keeping all </a:t>
            </a:r>
            <a:r>
              <a:rPr sz="1200" dirty="0">
                <a:latin typeface="Times New Roman"/>
                <a:cs typeface="Times New Roman"/>
              </a:rPr>
              <a:t>other outer loops </a:t>
            </a:r>
            <a:r>
              <a:rPr sz="1200" spc="-5" dirty="0">
                <a:latin typeface="Times New Roman"/>
                <a:cs typeface="Times New Roman"/>
              </a:rPr>
              <a:t>at  </a:t>
            </a:r>
            <a:r>
              <a:rPr sz="1200" dirty="0">
                <a:latin typeface="Times New Roman"/>
                <a:cs typeface="Times New Roman"/>
              </a:rPr>
              <a:t>minimum </a:t>
            </a:r>
            <a:r>
              <a:rPr sz="1200" spc="-5" dirty="0">
                <a:latin typeface="Times New Roman"/>
                <a:cs typeface="Times New Roman"/>
              </a:rPr>
              <a:t>values and </a:t>
            </a:r>
            <a:r>
              <a:rPr sz="1200" dirty="0">
                <a:latin typeface="Times New Roman"/>
                <a:cs typeface="Times New Roman"/>
              </a:rPr>
              <a:t>other </a:t>
            </a:r>
            <a:r>
              <a:rPr sz="1200" spc="-5" dirty="0">
                <a:latin typeface="Times New Roman"/>
                <a:cs typeface="Times New Roman"/>
              </a:rPr>
              <a:t>nested </a:t>
            </a:r>
            <a:r>
              <a:rPr sz="1200" dirty="0">
                <a:latin typeface="Times New Roman"/>
                <a:cs typeface="Times New Roman"/>
              </a:rPr>
              <a:t>loops to </a:t>
            </a:r>
            <a:r>
              <a:rPr sz="1200" spc="-5" dirty="0">
                <a:latin typeface="Times New Roman"/>
                <a:cs typeface="Times New Roman"/>
              </a:rPr>
              <a:t>“typical”</a:t>
            </a:r>
            <a:r>
              <a:rPr sz="1200" spc="5" dirty="0">
                <a:latin typeface="Times New Roman"/>
                <a:cs typeface="Times New Roman"/>
              </a:rPr>
              <a:t> </a:t>
            </a:r>
            <a:r>
              <a:rPr sz="1200" spc="-5" dirty="0">
                <a:latin typeface="Times New Roman"/>
                <a:cs typeface="Times New Roman"/>
              </a:rPr>
              <a:t>values.</a:t>
            </a:r>
            <a:endParaRPr sz="1200" dirty="0">
              <a:latin typeface="Times New Roman"/>
              <a:cs typeface="Times New Roman"/>
            </a:endParaRPr>
          </a:p>
          <a:p>
            <a:pPr marL="659765" indent="-153035">
              <a:lnSpc>
                <a:spcPct val="100000"/>
              </a:lnSpc>
              <a:spcBef>
                <a:spcPts val="855"/>
              </a:spcBef>
              <a:buAutoNum type="arabicPeriod"/>
              <a:tabLst>
                <a:tab pos="660400" algn="l"/>
              </a:tabLst>
            </a:pPr>
            <a:r>
              <a:rPr sz="1200" dirty="0">
                <a:latin typeface="Times New Roman"/>
                <a:cs typeface="Times New Roman"/>
              </a:rPr>
              <a:t>Continue until all </a:t>
            </a:r>
            <a:r>
              <a:rPr sz="1200" spc="-5" dirty="0">
                <a:latin typeface="Times New Roman"/>
                <a:cs typeface="Times New Roman"/>
              </a:rPr>
              <a:t>loops have been </a:t>
            </a:r>
            <a:r>
              <a:rPr sz="1200" dirty="0">
                <a:latin typeface="Times New Roman"/>
                <a:cs typeface="Times New Roman"/>
              </a:rPr>
              <a:t>tested.</a:t>
            </a:r>
          </a:p>
          <a:p>
            <a:pPr marL="12700" marR="6985" indent="456565" algn="just">
              <a:lnSpc>
                <a:spcPct val="103099"/>
              </a:lnSpc>
              <a:spcBef>
                <a:spcPts val="819"/>
              </a:spcBef>
            </a:pPr>
            <a:r>
              <a:rPr sz="1200" b="1" spc="-5" dirty="0">
                <a:latin typeface="Times New Roman"/>
                <a:cs typeface="Times New Roman"/>
              </a:rPr>
              <a:t>Concatenated </a:t>
            </a:r>
            <a:r>
              <a:rPr sz="1200" b="1" dirty="0">
                <a:latin typeface="Times New Roman"/>
                <a:cs typeface="Times New Roman"/>
              </a:rPr>
              <a:t>Loops</a:t>
            </a:r>
            <a:r>
              <a:rPr sz="1200" dirty="0">
                <a:latin typeface="Times New Roman"/>
                <a:cs typeface="Times New Roman"/>
              </a:rPr>
              <a:t>. </a:t>
            </a:r>
            <a:r>
              <a:rPr sz="1200" spc="-5" dirty="0">
                <a:latin typeface="Times New Roman"/>
                <a:cs typeface="Times New Roman"/>
              </a:rPr>
              <a:t>Concatenated </a:t>
            </a:r>
            <a:r>
              <a:rPr sz="1200" dirty="0">
                <a:latin typeface="Times New Roman"/>
                <a:cs typeface="Times New Roman"/>
              </a:rPr>
              <a:t>loops </a:t>
            </a:r>
            <a:r>
              <a:rPr sz="1200" spc="-5" dirty="0">
                <a:latin typeface="Times New Roman"/>
                <a:cs typeface="Times New Roman"/>
              </a:rPr>
              <a:t>can </a:t>
            </a:r>
            <a:r>
              <a:rPr sz="1200" spc="5" dirty="0">
                <a:latin typeface="Times New Roman"/>
                <a:cs typeface="Times New Roman"/>
              </a:rPr>
              <a:t>be </a:t>
            </a:r>
            <a:r>
              <a:rPr sz="1200" spc="-5" dirty="0">
                <a:latin typeface="Times New Roman"/>
                <a:cs typeface="Times New Roman"/>
              </a:rPr>
              <a:t>tested </a:t>
            </a:r>
            <a:r>
              <a:rPr sz="1200" dirty="0">
                <a:latin typeface="Times New Roman"/>
                <a:cs typeface="Times New Roman"/>
              </a:rPr>
              <a:t>using the </a:t>
            </a:r>
            <a:r>
              <a:rPr sz="1200" spc="-5" dirty="0">
                <a:latin typeface="Times New Roman"/>
                <a:cs typeface="Times New Roman"/>
              </a:rPr>
              <a:t>approach defined </a:t>
            </a:r>
            <a:r>
              <a:rPr sz="1200" dirty="0">
                <a:latin typeface="Times New Roman"/>
                <a:cs typeface="Times New Roman"/>
              </a:rPr>
              <a:t>for  simple loops, if </a:t>
            </a:r>
            <a:r>
              <a:rPr sz="1200" spc="-5" dirty="0">
                <a:latin typeface="Times New Roman"/>
                <a:cs typeface="Times New Roman"/>
              </a:rPr>
              <a:t>each </a:t>
            </a:r>
            <a:r>
              <a:rPr sz="1200" dirty="0">
                <a:latin typeface="Times New Roman"/>
                <a:cs typeface="Times New Roman"/>
              </a:rPr>
              <a:t>of the loops </a:t>
            </a:r>
            <a:r>
              <a:rPr sz="1200" spc="-5" dirty="0">
                <a:latin typeface="Times New Roman"/>
                <a:cs typeface="Times New Roman"/>
              </a:rPr>
              <a:t>is independent </a:t>
            </a:r>
            <a:r>
              <a:rPr sz="1200" dirty="0">
                <a:latin typeface="Times New Roman"/>
                <a:cs typeface="Times New Roman"/>
              </a:rPr>
              <a:t>of the </a:t>
            </a:r>
            <a:r>
              <a:rPr sz="1200" spc="-5" dirty="0">
                <a:latin typeface="Times New Roman"/>
                <a:cs typeface="Times New Roman"/>
              </a:rPr>
              <a:t>other. However, </a:t>
            </a:r>
            <a:r>
              <a:rPr sz="1200" dirty="0">
                <a:latin typeface="Times New Roman"/>
                <a:cs typeface="Times New Roman"/>
              </a:rPr>
              <a:t>if </a:t>
            </a:r>
            <a:r>
              <a:rPr sz="1200" spc="-5" dirty="0">
                <a:latin typeface="Times New Roman"/>
                <a:cs typeface="Times New Roman"/>
              </a:rPr>
              <a:t>two </a:t>
            </a:r>
            <a:r>
              <a:rPr sz="1200" dirty="0">
                <a:latin typeface="Times New Roman"/>
                <a:cs typeface="Times New Roman"/>
              </a:rPr>
              <a:t>loops </a:t>
            </a:r>
            <a:r>
              <a:rPr sz="1200" spc="-5" dirty="0">
                <a:latin typeface="Times New Roman"/>
                <a:cs typeface="Times New Roman"/>
              </a:rPr>
              <a:t>are  concatenated and </a:t>
            </a:r>
            <a:r>
              <a:rPr sz="1200" dirty="0">
                <a:latin typeface="Times New Roman"/>
                <a:cs typeface="Times New Roman"/>
              </a:rPr>
              <a:t>the loop </a:t>
            </a:r>
            <a:r>
              <a:rPr sz="1200" spc="-5" dirty="0">
                <a:latin typeface="Times New Roman"/>
                <a:cs typeface="Times New Roman"/>
              </a:rPr>
              <a:t>counter </a:t>
            </a:r>
            <a:r>
              <a:rPr sz="1200" dirty="0">
                <a:latin typeface="Times New Roman"/>
                <a:cs typeface="Times New Roman"/>
              </a:rPr>
              <a:t>for loop 1 </a:t>
            </a:r>
            <a:r>
              <a:rPr sz="1200" spc="-5" dirty="0">
                <a:latin typeface="Times New Roman"/>
                <a:cs typeface="Times New Roman"/>
              </a:rPr>
              <a:t>is used as </a:t>
            </a:r>
            <a:r>
              <a:rPr sz="1200" dirty="0">
                <a:latin typeface="Times New Roman"/>
                <a:cs typeface="Times New Roman"/>
              </a:rPr>
              <a:t>the </a:t>
            </a:r>
            <a:r>
              <a:rPr sz="1200" spc="-5" dirty="0">
                <a:latin typeface="Times New Roman"/>
                <a:cs typeface="Times New Roman"/>
              </a:rPr>
              <a:t>initial value </a:t>
            </a:r>
            <a:r>
              <a:rPr sz="1200" dirty="0">
                <a:latin typeface="Times New Roman"/>
                <a:cs typeface="Times New Roman"/>
              </a:rPr>
              <a:t>for loop 2, then the </a:t>
            </a:r>
            <a:r>
              <a:rPr sz="1200" spc="-5" dirty="0">
                <a:latin typeface="Times New Roman"/>
                <a:cs typeface="Times New Roman"/>
              </a:rPr>
              <a:t>loops  are </a:t>
            </a:r>
            <a:r>
              <a:rPr sz="1200" dirty="0">
                <a:latin typeface="Times New Roman"/>
                <a:cs typeface="Times New Roman"/>
              </a:rPr>
              <a:t>not </a:t>
            </a:r>
            <a:r>
              <a:rPr sz="1200" spc="-5" dirty="0">
                <a:latin typeface="Times New Roman"/>
                <a:cs typeface="Times New Roman"/>
              </a:rPr>
              <a:t>independent. </a:t>
            </a:r>
            <a:r>
              <a:rPr sz="1200" dirty="0">
                <a:latin typeface="Times New Roman"/>
                <a:cs typeface="Times New Roman"/>
              </a:rPr>
              <a:t>When the loops </a:t>
            </a:r>
            <a:r>
              <a:rPr sz="1200" spc="-5" dirty="0">
                <a:latin typeface="Times New Roman"/>
                <a:cs typeface="Times New Roman"/>
              </a:rPr>
              <a:t>are </a:t>
            </a:r>
            <a:r>
              <a:rPr sz="1200" dirty="0">
                <a:latin typeface="Times New Roman"/>
                <a:cs typeface="Times New Roman"/>
              </a:rPr>
              <a:t>not </a:t>
            </a:r>
            <a:r>
              <a:rPr sz="1200" spc="-5" dirty="0">
                <a:latin typeface="Times New Roman"/>
                <a:cs typeface="Times New Roman"/>
              </a:rPr>
              <a:t>independent, </a:t>
            </a:r>
            <a:r>
              <a:rPr sz="1200" dirty="0">
                <a:latin typeface="Times New Roman"/>
                <a:cs typeface="Times New Roman"/>
              </a:rPr>
              <a:t>the </a:t>
            </a:r>
            <a:r>
              <a:rPr sz="1200" spc="-5" dirty="0">
                <a:latin typeface="Times New Roman"/>
                <a:cs typeface="Times New Roman"/>
              </a:rPr>
              <a:t>approach </a:t>
            </a:r>
            <a:r>
              <a:rPr sz="1200" dirty="0">
                <a:latin typeface="Times New Roman"/>
                <a:cs typeface="Times New Roman"/>
              </a:rPr>
              <a:t>applied to </a:t>
            </a:r>
            <a:r>
              <a:rPr sz="1200" spc="-5" dirty="0">
                <a:latin typeface="Times New Roman"/>
                <a:cs typeface="Times New Roman"/>
              </a:rPr>
              <a:t>nested </a:t>
            </a:r>
            <a:r>
              <a:rPr sz="1200" dirty="0">
                <a:latin typeface="Times New Roman"/>
                <a:cs typeface="Times New Roman"/>
              </a:rPr>
              <a:t>loops </a:t>
            </a:r>
            <a:r>
              <a:rPr sz="1200" spc="-5" dirty="0">
                <a:latin typeface="Times New Roman"/>
                <a:cs typeface="Times New Roman"/>
              </a:rPr>
              <a:t>is  recommended.</a:t>
            </a:r>
            <a:endParaRPr sz="1200" dirty="0">
              <a:latin typeface="Times New Roman"/>
              <a:cs typeface="Times New Roman"/>
            </a:endParaRPr>
          </a:p>
          <a:p>
            <a:pPr marL="12700" marR="6985" indent="456565" algn="just">
              <a:lnSpc>
                <a:spcPct val="102499"/>
              </a:lnSpc>
              <a:spcBef>
                <a:spcPts val="830"/>
              </a:spcBef>
            </a:pPr>
            <a:r>
              <a:rPr sz="1200" b="1" spc="-5" dirty="0">
                <a:latin typeface="Times New Roman"/>
                <a:cs typeface="Times New Roman"/>
              </a:rPr>
              <a:t>Unstructured </a:t>
            </a:r>
            <a:r>
              <a:rPr sz="1200" b="1" dirty="0">
                <a:latin typeface="Times New Roman"/>
                <a:cs typeface="Times New Roman"/>
              </a:rPr>
              <a:t>Loops</a:t>
            </a:r>
            <a:r>
              <a:rPr sz="1200" dirty="0">
                <a:latin typeface="Times New Roman"/>
                <a:cs typeface="Times New Roman"/>
              </a:rPr>
              <a:t>. </a:t>
            </a:r>
            <a:r>
              <a:rPr sz="1200" spc="-5" dirty="0">
                <a:latin typeface="Times New Roman"/>
                <a:cs typeface="Times New Roman"/>
              </a:rPr>
              <a:t>Whenever </a:t>
            </a:r>
            <a:r>
              <a:rPr sz="1200" dirty="0">
                <a:latin typeface="Times New Roman"/>
                <a:cs typeface="Times New Roman"/>
              </a:rPr>
              <a:t>possible, this </a:t>
            </a:r>
            <a:r>
              <a:rPr sz="1200" spc="-5" dirty="0">
                <a:latin typeface="Times New Roman"/>
                <a:cs typeface="Times New Roman"/>
              </a:rPr>
              <a:t>class </a:t>
            </a:r>
            <a:r>
              <a:rPr sz="1200" dirty="0">
                <a:latin typeface="Times New Roman"/>
                <a:cs typeface="Times New Roman"/>
              </a:rPr>
              <a:t>of loops should be </a:t>
            </a:r>
            <a:r>
              <a:rPr sz="1200" spc="-5" dirty="0">
                <a:latin typeface="Times New Roman"/>
                <a:cs typeface="Times New Roman"/>
              </a:rPr>
              <a:t>redesigned </a:t>
            </a:r>
            <a:r>
              <a:rPr sz="1200" dirty="0">
                <a:latin typeface="Times New Roman"/>
                <a:cs typeface="Times New Roman"/>
              </a:rPr>
              <a:t>to  </a:t>
            </a:r>
            <a:r>
              <a:rPr sz="1200" spc="-5" dirty="0">
                <a:latin typeface="Times New Roman"/>
                <a:cs typeface="Times New Roman"/>
              </a:rPr>
              <a:t>reflect </a:t>
            </a:r>
            <a:r>
              <a:rPr sz="1200" dirty="0">
                <a:latin typeface="Times New Roman"/>
                <a:cs typeface="Times New Roman"/>
              </a:rPr>
              <a:t>the </a:t>
            </a:r>
            <a:r>
              <a:rPr sz="1200" spc="-5" dirty="0">
                <a:latin typeface="Times New Roman"/>
                <a:cs typeface="Times New Roman"/>
              </a:rPr>
              <a:t>use </a:t>
            </a:r>
            <a:r>
              <a:rPr sz="1200" dirty="0">
                <a:latin typeface="Times New Roman"/>
                <a:cs typeface="Times New Roman"/>
              </a:rPr>
              <a:t>of the </a:t>
            </a:r>
            <a:r>
              <a:rPr sz="1200" spc="-5" dirty="0">
                <a:latin typeface="Times New Roman"/>
                <a:cs typeface="Times New Roman"/>
              </a:rPr>
              <a:t>structured programming </a:t>
            </a:r>
            <a:r>
              <a:rPr sz="1200" dirty="0">
                <a:latin typeface="Times New Roman"/>
                <a:cs typeface="Times New Roman"/>
              </a:rPr>
              <a:t>constructs</a:t>
            </a:r>
          </a:p>
          <a:p>
            <a:pPr marL="165100" indent="-152400">
              <a:lnSpc>
                <a:spcPct val="100000"/>
              </a:lnSpc>
              <a:spcBef>
                <a:spcPts val="875"/>
              </a:spcBef>
              <a:buAutoNum type="arabicPeriod" startAt="3"/>
              <a:tabLst>
                <a:tab pos="165100" algn="l"/>
              </a:tabLst>
            </a:pPr>
            <a:r>
              <a:rPr sz="1200" b="1" spc="-5" dirty="0">
                <a:latin typeface="Times New Roman"/>
                <a:cs typeface="Times New Roman"/>
              </a:rPr>
              <a:t>BLACK-BOX TESTING</a:t>
            </a:r>
            <a:endParaRPr sz="1200" dirty="0">
              <a:latin typeface="Times New Roman"/>
              <a:cs typeface="Times New Roman"/>
            </a:endParaRPr>
          </a:p>
          <a:p>
            <a:pPr marL="12700" marR="6350" algn="just">
              <a:lnSpc>
                <a:spcPct val="103000"/>
              </a:lnSpc>
              <a:spcBef>
                <a:spcPts val="795"/>
              </a:spcBef>
            </a:pPr>
            <a:r>
              <a:rPr sz="1200" b="1" u="heavy" spc="-5" dirty="0">
                <a:uFill>
                  <a:solidFill>
                    <a:srgbClr val="000000"/>
                  </a:solidFill>
                </a:uFill>
                <a:latin typeface="Times New Roman"/>
                <a:cs typeface="Times New Roman"/>
              </a:rPr>
              <a:t>Black-box</a:t>
            </a:r>
            <a:r>
              <a:rPr sz="1200" b="1" u="heavy" spc="-3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r>
              <a:rPr sz="1200" b="1" u="heavy" spc="-3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also</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called</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behavioral</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r>
              <a:rPr sz="1200" b="1" u="heavy" spc="-30"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or</a:t>
            </a:r>
            <a:r>
              <a:rPr sz="1200" b="1" u="heavy" spc="-35" dirty="0">
                <a:uFill>
                  <a:solidFill>
                    <a:srgbClr val="000000"/>
                  </a:solidFill>
                </a:uFill>
                <a:latin typeface="Times New Roman"/>
                <a:cs typeface="Times New Roman"/>
              </a:rPr>
              <a:t> </a:t>
            </a:r>
            <a:r>
              <a:rPr sz="1200" b="1" u="heavy" dirty="0">
                <a:uFill>
                  <a:solidFill>
                    <a:srgbClr val="000000"/>
                  </a:solidFill>
                </a:uFill>
                <a:latin typeface="Times New Roman"/>
                <a:cs typeface="Times New Roman"/>
              </a:rPr>
              <a:t>functional</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r>
              <a:rPr sz="1200" b="1" spc="-5" dirty="0">
                <a:latin typeface="Times New Roman"/>
                <a:cs typeface="Times New Roman"/>
              </a:rPr>
              <a:t> </a:t>
            </a:r>
            <a:r>
              <a:rPr sz="1200" spc="-5" dirty="0">
                <a:latin typeface="Times New Roman"/>
                <a:cs typeface="Times New Roman"/>
              </a:rPr>
              <a:t>focuses</a:t>
            </a:r>
            <a:r>
              <a:rPr sz="1200" spc="-20" dirty="0">
                <a:latin typeface="Times New Roman"/>
                <a:cs typeface="Times New Roman"/>
              </a:rPr>
              <a:t> </a:t>
            </a:r>
            <a:r>
              <a:rPr sz="1200" dirty="0">
                <a:latin typeface="Times New Roman"/>
                <a:cs typeface="Times New Roman"/>
              </a:rPr>
              <a:t>on</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functional  requirements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That </a:t>
            </a:r>
            <a:r>
              <a:rPr sz="1200" spc="-5" dirty="0">
                <a:latin typeface="Times New Roman"/>
                <a:cs typeface="Times New Roman"/>
              </a:rPr>
              <a:t>is, black-box </a:t>
            </a:r>
            <a:r>
              <a:rPr sz="1200" dirty="0">
                <a:latin typeface="Times New Roman"/>
                <a:cs typeface="Times New Roman"/>
              </a:rPr>
              <a:t>testing </a:t>
            </a:r>
            <a:r>
              <a:rPr sz="1200" spc="-5" dirty="0">
                <a:latin typeface="Times New Roman"/>
                <a:cs typeface="Times New Roman"/>
              </a:rPr>
              <a:t>techniques </a:t>
            </a:r>
            <a:r>
              <a:rPr sz="1200" dirty="0">
                <a:latin typeface="Times New Roman"/>
                <a:cs typeface="Times New Roman"/>
              </a:rPr>
              <a:t>enable </a:t>
            </a:r>
            <a:r>
              <a:rPr sz="1200" spc="-10" dirty="0">
                <a:latin typeface="Times New Roman"/>
                <a:cs typeface="Times New Roman"/>
              </a:rPr>
              <a:t>you </a:t>
            </a:r>
            <a:r>
              <a:rPr sz="1200" dirty="0">
                <a:latin typeface="Times New Roman"/>
                <a:cs typeface="Times New Roman"/>
              </a:rPr>
              <a:t>to derive </a:t>
            </a:r>
            <a:r>
              <a:rPr sz="1200" spc="-5" dirty="0">
                <a:latin typeface="Times New Roman"/>
                <a:cs typeface="Times New Roman"/>
              </a:rPr>
              <a:t>sets </a:t>
            </a:r>
            <a:r>
              <a:rPr sz="1200" dirty="0">
                <a:latin typeface="Times New Roman"/>
                <a:cs typeface="Times New Roman"/>
              </a:rPr>
              <a:t>of  input </a:t>
            </a:r>
            <a:r>
              <a:rPr sz="1200" spc="-5" dirty="0">
                <a:latin typeface="Times New Roman"/>
                <a:cs typeface="Times New Roman"/>
              </a:rPr>
              <a:t>conditions that </a:t>
            </a:r>
            <a:r>
              <a:rPr sz="1200" dirty="0">
                <a:latin typeface="Times New Roman"/>
                <a:cs typeface="Times New Roman"/>
              </a:rPr>
              <a:t>will fully </a:t>
            </a:r>
            <a:r>
              <a:rPr sz="1200" spc="-5" dirty="0">
                <a:latin typeface="Times New Roman"/>
                <a:cs typeface="Times New Roman"/>
              </a:rPr>
              <a:t>exercise all functional requirements </a:t>
            </a:r>
            <a:r>
              <a:rPr sz="1200" dirty="0">
                <a:latin typeface="Times New Roman"/>
                <a:cs typeface="Times New Roman"/>
              </a:rPr>
              <a:t>for a</a:t>
            </a:r>
            <a:r>
              <a:rPr sz="1200" spc="15" dirty="0">
                <a:latin typeface="Times New Roman"/>
                <a:cs typeface="Times New Roman"/>
              </a:rPr>
              <a:t> </a:t>
            </a:r>
            <a:r>
              <a:rPr sz="1200" dirty="0">
                <a:latin typeface="Times New Roman"/>
                <a:cs typeface="Times New Roman"/>
              </a:rPr>
              <a:t>program</a:t>
            </a:r>
          </a:p>
          <a:p>
            <a:pPr marL="967740" marR="6350" lvl="1" indent="-228600" algn="just">
              <a:lnSpc>
                <a:spcPct val="103299"/>
              </a:lnSpc>
              <a:spcBef>
                <a:spcPts val="900"/>
              </a:spcBef>
              <a:buFont typeface="Symbol"/>
              <a:buChar char=""/>
              <a:tabLst>
                <a:tab pos="968375" algn="l"/>
              </a:tabLst>
            </a:pPr>
            <a:r>
              <a:rPr sz="1200" spc="-5" dirty="0">
                <a:latin typeface="Times New Roman"/>
                <a:cs typeface="Times New Roman"/>
              </a:rPr>
              <a:t>Black-box </a:t>
            </a:r>
            <a:r>
              <a:rPr sz="1200" dirty="0">
                <a:latin typeface="Times New Roman"/>
                <a:cs typeface="Times New Roman"/>
              </a:rPr>
              <a:t>testing </a:t>
            </a:r>
            <a:r>
              <a:rPr sz="1200" spc="-5" dirty="0">
                <a:latin typeface="Times New Roman"/>
                <a:cs typeface="Times New Roman"/>
              </a:rPr>
              <a:t>attempts </a:t>
            </a:r>
            <a:r>
              <a:rPr sz="1200" dirty="0">
                <a:latin typeface="Times New Roman"/>
                <a:cs typeface="Times New Roman"/>
              </a:rPr>
              <a:t>to find </a:t>
            </a:r>
            <a:r>
              <a:rPr sz="1200" spc="-5" dirty="0">
                <a:latin typeface="Times New Roman"/>
                <a:cs typeface="Times New Roman"/>
              </a:rPr>
              <a:t>errors </a:t>
            </a:r>
            <a:r>
              <a:rPr sz="1200" dirty="0">
                <a:latin typeface="Times New Roman"/>
                <a:cs typeface="Times New Roman"/>
              </a:rPr>
              <a:t>in the following </a:t>
            </a:r>
            <a:r>
              <a:rPr sz="1200" spc="-5" dirty="0">
                <a:latin typeface="Times New Roman"/>
                <a:cs typeface="Times New Roman"/>
              </a:rPr>
              <a:t>categories: </a:t>
            </a:r>
            <a:r>
              <a:rPr sz="1200" dirty="0">
                <a:latin typeface="Times New Roman"/>
                <a:cs typeface="Times New Roman"/>
              </a:rPr>
              <a:t>(1) </a:t>
            </a:r>
            <a:r>
              <a:rPr sz="1200" spc="-5" dirty="0">
                <a:latin typeface="Times New Roman"/>
                <a:cs typeface="Times New Roman"/>
              </a:rPr>
              <a:t>incorrect  </a:t>
            </a:r>
            <a:r>
              <a:rPr sz="1200" dirty="0">
                <a:latin typeface="Times New Roman"/>
                <a:cs typeface="Times New Roman"/>
              </a:rPr>
              <a:t>or </a:t>
            </a:r>
            <a:r>
              <a:rPr sz="1200" spc="-5" dirty="0">
                <a:latin typeface="Times New Roman"/>
                <a:cs typeface="Times New Roman"/>
              </a:rPr>
              <a:t>missing functions, </a:t>
            </a:r>
            <a:r>
              <a:rPr sz="1200" dirty="0">
                <a:latin typeface="Times New Roman"/>
                <a:cs typeface="Times New Roman"/>
              </a:rPr>
              <a:t>(2) </a:t>
            </a:r>
            <a:r>
              <a:rPr sz="1200" spc="-5" dirty="0">
                <a:latin typeface="Times New Roman"/>
                <a:cs typeface="Times New Roman"/>
              </a:rPr>
              <a:t>interface </a:t>
            </a:r>
            <a:r>
              <a:rPr sz="1200" dirty="0">
                <a:latin typeface="Times New Roman"/>
                <a:cs typeface="Times New Roman"/>
              </a:rPr>
              <a:t>errors, (3) errors in </a:t>
            </a:r>
            <a:r>
              <a:rPr sz="1200" spc="-5" dirty="0">
                <a:latin typeface="Times New Roman"/>
                <a:cs typeface="Times New Roman"/>
              </a:rPr>
              <a:t>data structures </a:t>
            </a:r>
            <a:r>
              <a:rPr sz="1200" dirty="0">
                <a:latin typeface="Times New Roman"/>
                <a:cs typeface="Times New Roman"/>
              </a:rPr>
              <a:t>or </a:t>
            </a:r>
            <a:r>
              <a:rPr sz="1200" spc="-5" dirty="0">
                <a:latin typeface="Times New Roman"/>
                <a:cs typeface="Times New Roman"/>
              </a:rPr>
              <a:t>external  database access, </a:t>
            </a:r>
            <a:r>
              <a:rPr sz="1200" dirty="0">
                <a:latin typeface="Times New Roman"/>
                <a:cs typeface="Times New Roman"/>
              </a:rPr>
              <a:t>(4) behavior or </a:t>
            </a:r>
            <a:r>
              <a:rPr sz="1200" spc="-5" dirty="0">
                <a:latin typeface="Times New Roman"/>
                <a:cs typeface="Times New Roman"/>
              </a:rPr>
              <a:t>performance errors, and </a:t>
            </a:r>
            <a:r>
              <a:rPr sz="1200" dirty="0">
                <a:latin typeface="Times New Roman"/>
                <a:cs typeface="Times New Roman"/>
              </a:rPr>
              <a:t>(5) </a:t>
            </a:r>
            <a:r>
              <a:rPr sz="1200" spc="-5" dirty="0">
                <a:latin typeface="Times New Roman"/>
                <a:cs typeface="Times New Roman"/>
              </a:rPr>
              <a:t>initialization and  termination errors.</a:t>
            </a:r>
            <a:endParaRPr sz="1200" dirty="0">
              <a:latin typeface="Times New Roman"/>
              <a:cs typeface="Times New Roman"/>
            </a:endParaRPr>
          </a:p>
          <a:p>
            <a:pPr marL="967740" marR="5080" lvl="1" indent="-228600" algn="just">
              <a:lnSpc>
                <a:spcPct val="103699"/>
              </a:lnSpc>
              <a:spcBef>
                <a:spcPts val="80"/>
              </a:spcBef>
              <a:buFont typeface="Symbol"/>
              <a:buChar char=""/>
              <a:tabLst>
                <a:tab pos="968375" algn="l"/>
              </a:tabLst>
            </a:pPr>
            <a:r>
              <a:rPr sz="1200" spc="-5" dirty="0">
                <a:latin typeface="Times New Roman"/>
                <a:cs typeface="Times New Roman"/>
              </a:rPr>
              <a:t>Black-box </a:t>
            </a:r>
            <a:r>
              <a:rPr sz="1200" dirty="0">
                <a:latin typeface="Times New Roman"/>
                <a:cs typeface="Times New Roman"/>
              </a:rPr>
              <a:t>testing </a:t>
            </a:r>
            <a:r>
              <a:rPr sz="1200" spc="-5" dirty="0">
                <a:latin typeface="Times New Roman"/>
                <a:cs typeface="Times New Roman"/>
              </a:rPr>
              <a:t>is focused </a:t>
            </a:r>
            <a:r>
              <a:rPr sz="1200" dirty="0">
                <a:latin typeface="Times New Roman"/>
                <a:cs typeface="Times New Roman"/>
              </a:rPr>
              <a:t>on the </a:t>
            </a:r>
            <a:r>
              <a:rPr sz="1200" spc="-5" dirty="0">
                <a:latin typeface="Times New Roman"/>
                <a:cs typeface="Times New Roman"/>
              </a:rPr>
              <a:t>information </a:t>
            </a:r>
            <a:r>
              <a:rPr sz="1200" dirty="0">
                <a:latin typeface="Times New Roman"/>
                <a:cs typeface="Times New Roman"/>
              </a:rPr>
              <a:t>domain. </a:t>
            </a:r>
            <a:r>
              <a:rPr sz="1200" spc="-5" dirty="0">
                <a:latin typeface="Times New Roman"/>
                <a:cs typeface="Times New Roman"/>
              </a:rPr>
              <a:t>Black-box tests are  designed </a:t>
            </a:r>
            <a:r>
              <a:rPr sz="1200" dirty="0">
                <a:latin typeface="Times New Roman"/>
                <a:cs typeface="Times New Roman"/>
              </a:rPr>
              <a:t>to validate </a:t>
            </a:r>
            <a:r>
              <a:rPr sz="1200" spc="-5" dirty="0">
                <a:latin typeface="Times New Roman"/>
                <a:cs typeface="Times New Roman"/>
              </a:rPr>
              <a:t>functional requirements </a:t>
            </a:r>
            <a:r>
              <a:rPr sz="1200" dirty="0">
                <a:latin typeface="Times New Roman"/>
                <a:cs typeface="Times New Roman"/>
              </a:rPr>
              <a:t>without </a:t>
            </a:r>
            <a:r>
              <a:rPr sz="1200" spc="-5" dirty="0">
                <a:latin typeface="Times New Roman"/>
                <a:cs typeface="Times New Roman"/>
              </a:rPr>
              <a:t>regard </a:t>
            </a:r>
            <a:r>
              <a:rPr sz="1200" dirty="0">
                <a:latin typeface="Times New Roman"/>
                <a:cs typeface="Times New Roman"/>
              </a:rPr>
              <a:t>to the </a:t>
            </a:r>
            <a:r>
              <a:rPr sz="1200" spc="-5" dirty="0">
                <a:latin typeface="Times New Roman"/>
                <a:cs typeface="Times New Roman"/>
              </a:rPr>
              <a:t>internal  workings </a:t>
            </a:r>
            <a:r>
              <a:rPr sz="1200" spc="5" dirty="0">
                <a:latin typeface="Times New Roman"/>
                <a:cs typeface="Times New Roman"/>
              </a:rPr>
              <a:t>of </a:t>
            </a:r>
            <a:r>
              <a:rPr sz="1200" dirty="0">
                <a:latin typeface="Times New Roman"/>
                <a:cs typeface="Times New Roman"/>
              </a:rPr>
              <a:t>a</a:t>
            </a:r>
            <a:r>
              <a:rPr sz="1200" spc="-15" dirty="0">
                <a:latin typeface="Times New Roman"/>
                <a:cs typeface="Times New Roman"/>
              </a:rPr>
              <a:t> </a:t>
            </a:r>
            <a:r>
              <a:rPr sz="1200" spc="-5" dirty="0">
                <a:latin typeface="Times New Roman"/>
                <a:cs typeface="Times New Roman"/>
              </a:rPr>
              <a:t>program.</a:t>
            </a:r>
            <a:endParaRPr sz="1200" dirty="0">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8906"/>
            <a:ext cx="5969000" cy="4032885"/>
          </a:xfrm>
          <a:prstGeom prst="rect">
            <a:avLst/>
          </a:prstGeom>
        </p:spPr>
        <p:txBody>
          <a:bodyPr vert="horz" wrap="square" lIns="0" tIns="6985" rIns="0" bIns="0" rtlCol="0">
            <a:spAutoFit/>
          </a:bodyPr>
          <a:lstStyle/>
          <a:p>
            <a:pPr marL="967740" marR="6350" indent="-228600" algn="just">
              <a:lnSpc>
                <a:spcPct val="102899"/>
              </a:lnSpc>
              <a:spcBef>
                <a:spcPts val="55"/>
              </a:spcBef>
              <a:buFont typeface="Symbol"/>
              <a:buChar char=""/>
              <a:tabLst>
                <a:tab pos="968375" algn="l"/>
              </a:tabLst>
            </a:pPr>
            <a:r>
              <a:rPr sz="1200" spc="-5" dirty="0">
                <a:latin typeface="Times New Roman"/>
                <a:cs typeface="Times New Roman"/>
              </a:rPr>
              <a:t>Black-box </a:t>
            </a:r>
            <a:r>
              <a:rPr sz="1200" dirty="0">
                <a:latin typeface="Times New Roman"/>
                <a:cs typeface="Times New Roman"/>
              </a:rPr>
              <a:t>testing </a:t>
            </a:r>
            <a:r>
              <a:rPr sz="1200" spc="-5" dirty="0">
                <a:latin typeface="Times New Roman"/>
                <a:cs typeface="Times New Roman"/>
              </a:rPr>
              <a:t>techniques focus </a:t>
            </a:r>
            <a:r>
              <a:rPr sz="1200" dirty="0">
                <a:latin typeface="Times New Roman"/>
                <a:cs typeface="Times New Roman"/>
              </a:rPr>
              <a:t>on the </a:t>
            </a:r>
            <a:r>
              <a:rPr sz="1200" spc="-5" dirty="0">
                <a:latin typeface="Times New Roman"/>
                <a:cs typeface="Times New Roman"/>
              </a:rPr>
              <a:t>information </a:t>
            </a:r>
            <a:r>
              <a:rPr sz="1200" dirty="0">
                <a:latin typeface="Times New Roman"/>
                <a:cs typeface="Times New Roman"/>
              </a:rPr>
              <a:t>domain of the </a:t>
            </a:r>
            <a:r>
              <a:rPr sz="1200" spc="-5" dirty="0">
                <a:latin typeface="Times New Roman"/>
                <a:cs typeface="Times New Roman"/>
              </a:rPr>
              <a:t>software,  deriving </a:t>
            </a:r>
            <a:r>
              <a:rPr sz="1200" dirty="0">
                <a:latin typeface="Times New Roman"/>
                <a:cs typeface="Times New Roman"/>
              </a:rPr>
              <a:t>test </a:t>
            </a:r>
            <a:r>
              <a:rPr sz="1200" spc="-5" dirty="0">
                <a:latin typeface="Times New Roman"/>
                <a:cs typeface="Times New Roman"/>
              </a:rPr>
              <a:t>cases </a:t>
            </a:r>
            <a:r>
              <a:rPr sz="1200" spc="10" dirty="0">
                <a:latin typeface="Times New Roman"/>
                <a:cs typeface="Times New Roman"/>
              </a:rPr>
              <a:t>by </a:t>
            </a:r>
            <a:r>
              <a:rPr sz="1200" dirty="0">
                <a:latin typeface="Times New Roman"/>
                <a:cs typeface="Times New Roman"/>
              </a:rPr>
              <a:t>partitioning the input </a:t>
            </a:r>
            <a:r>
              <a:rPr sz="1200" spc="-5" dirty="0">
                <a:latin typeface="Times New Roman"/>
                <a:cs typeface="Times New Roman"/>
              </a:rPr>
              <a:t>and </a:t>
            </a:r>
            <a:r>
              <a:rPr sz="1200" dirty="0">
                <a:latin typeface="Times New Roman"/>
                <a:cs typeface="Times New Roman"/>
              </a:rPr>
              <a:t>output domain of a program in a  </a:t>
            </a:r>
            <a:r>
              <a:rPr sz="1200" spc="-5" dirty="0">
                <a:latin typeface="Times New Roman"/>
                <a:cs typeface="Times New Roman"/>
              </a:rPr>
              <a:t>manner that </a:t>
            </a:r>
            <a:r>
              <a:rPr sz="1200" dirty="0">
                <a:latin typeface="Times New Roman"/>
                <a:cs typeface="Times New Roman"/>
              </a:rPr>
              <a:t>provides </a:t>
            </a:r>
            <a:r>
              <a:rPr sz="1200" spc="-5" dirty="0">
                <a:latin typeface="Times New Roman"/>
                <a:cs typeface="Times New Roman"/>
              </a:rPr>
              <a:t>thorough </a:t>
            </a:r>
            <a:r>
              <a:rPr sz="1200" dirty="0">
                <a:latin typeface="Times New Roman"/>
                <a:cs typeface="Times New Roman"/>
              </a:rPr>
              <a:t>test</a:t>
            </a:r>
            <a:r>
              <a:rPr sz="1200" spc="20" dirty="0">
                <a:latin typeface="Times New Roman"/>
                <a:cs typeface="Times New Roman"/>
              </a:rPr>
              <a:t> </a:t>
            </a:r>
            <a:r>
              <a:rPr sz="1200" spc="-5" dirty="0">
                <a:latin typeface="Times New Roman"/>
                <a:cs typeface="Times New Roman"/>
              </a:rPr>
              <a:t>coverage.</a:t>
            </a:r>
            <a:endParaRPr sz="1200" dirty="0">
              <a:latin typeface="Times New Roman"/>
              <a:cs typeface="Times New Roman"/>
            </a:endParaRPr>
          </a:p>
          <a:p>
            <a:pPr marL="12700" marR="7620" indent="456565">
              <a:lnSpc>
                <a:spcPct val="102499"/>
              </a:lnSpc>
              <a:spcBef>
                <a:spcPts val="830"/>
              </a:spcBef>
            </a:pPr>
            <a:r>
              <a:rPr sz="1200" b="1" spc="-5" dirty="0">
                <a:latin typeface="Times New Roman"/>
                <a:cs typeface="Times New Roman"/>
              </a:rPr>
              <a:t>Equivalence partitioning </a:t>
            </a:r>
            <a:r>
              <a:rPr sz="1200" spc="-5" dirty="0">
                <a:latin typeface="Times New Roman"/>
                <a:cs typeface="Times New Roman"/>
              </a:rPr>
              <a:t>divides </a:t>
            </a:r>
            <a:r>
              <a:rPr sz="1200" dirty="0">
                <a:latin typeface="Times New Roman"/>
                <a:cs typeface="Times New Roman"/>
              </a:rPr>
              <a:t>the input domain into </a:t>
            </a:r>
            <a:r>
              <a:rPr sz="1200" spc="-5" dirty="0">
                <a:latin typeface="Times New Roman"/>
                <a:cs typeface="Times New Roman"/>
              </a:rPr>
              <a:t>classes </a:t>
            </a:r>
            <a:r>
              <a:rPr sz="1200" dirty="0">
                <a:latin typeface="Times New Roman"/>
                <a:cs typeface="Times New Roman"/>
              </a:rPr>
              <a:t>of </a:t>
            </a:r>
            <a:r>
              <a:rPr sz="1200" spc="-5" dirty="0">
                <a:latin typeface="Times New Roman"/>
                <a:cs typeface="Times New Roman"/>
              </a:rPr>
              <a:t>data </a:t>
            </a:r>
            <a:r>
              <a:rPr sz="1200" dirty="0">
                <a:latin typeface="Times New Roman"/>
                <a:cs typeface="Times New Roman"/>
              </a:rPr>
              <a:t>that </a:t>
            </a:r>
            <a:r>
              <a:rPr sz="1200" spc="-5" dirty="0">
                <a:latin typeface="Times New Roman"/>
                <a:cs typeface="Times New Roman"/>
              </a:rPr>
              <a:t>are </a:t>
            </a:r>
            <a:r>
              <a:rPr sz="1200" dirty="0">
                <a:latin typeface="Times New Roman"/>
                <a:cs typeface="Times New Roman"/>
              </a:rPr>
              <a:t>likely to  </a:t>
            </a:r>
            <a:r>
              <a:rPr sz="1200" spc="-5" dirty="0">
                <a:latin typeface="Times New Roman"/>
                <a:cs typeface="Times New Roman"/>
              </a:rPr>
              <a:t>exercise </a:t>
            </a:r>
            <a:r>
              <a:rPr sz="1200" dirty="0">
                <a:latin typeface="Times New Roman"/>
                <a:cs typeface="Times New Roman"/>
              </a:rPr>
              <a:t>a specific software</a:t>
            </a:r>
            <a:r>
              <a:rPr sz="1200" spc="-25" dirty="0">
                <a:latin typeface="Times New Roman"/>
                <a:cs typeface="Times New Roman"/>
              </a:rPr>
              <a:t> </a:t>
            </a:r>
            <a:r>
              <a:rPr sz="1200" dirty="0">
                <a:latin typeface="Times New Roman"/>
                <a:cs typeface="Times New Roman"/>
              </a:rPr>
              <a:t>function.</a:t>
            </a:r>
          </a:p>
          <a:p>
            <a:pPr marL="12700" marR="5080" indent="456565">
              <a:lnSpc>
                <a:spcPct val="102499"/>
              </a:lnSpc>
              <a:spcBef>
                <a:spcPts val="830"/>
              </a:spcBef>
            </a:pPr>
            <a:r>
              <a:rPr sz="1200" b="1" spc="-5" dirty="0">
                <a:latin typeface="Times New Roman"/>
                <a:cs typeface="Times New Roman"/>
              </a:rPr>
              <a:t>Boundary value analysis </a:t>
            </a:r>
            <a:r>
              <a:rPr sz="1200" spc="-5" dirty="0">
                <a:latin typeface="Times New Roman"/>
                <a:cs typeface="Times New Roman"/>
              </a:rPr>
              <a:t>probes </a:t>
            </a:r>
            <a:r>
              <a:rPr sz="1200" dirty="0">
                <a:latin typeface="Times New Roman"/>
                <a:cs typeface="Times New Roman"/>
              </a:rPr>
              <a:t>the </a:t>
            </a:r>
            <a:r>
              <a:rPr sz="1200" spc="-5" dirty="0">
                <a:latin typeface="Times New Roman"/>
                <a:cs typeface="Times New Roman"/>
              </a:rPr>
              <a:t>program’s </a:t>
            </a:r>
            <a:r>
              <a:rPr sz="1200" dirty="0">
                <a:latin typeface="Times New Roman"/>
                <a:cs typeface="Times New Roman"/>
              </a:rPr>
              <a:t>ability to </a:t>
            </a:r>
            <a:r>
              <a:rPr sz="1200" spc="-5" dirty="0">
                <a:latin typeface="Times New Roman"/>
                <a:cs typeface="Times New Roman"/>
              </a:rPr>
              <a:t>handle </a:t>
            </a:r>
            <a:r>
              <a:rPr sz="1200" dirty="0">
                <a:latin typeface="Times New Roman"/>
                <a:cs typeface="Times New Roman"/>
              </a:rPr>
              <a:t>data at the limits of  </a:t>
            </a:r>
            <a:r>
              <a:rPr sz="1200" spc="-5" dirty="0">
                <a:latin typeface="Times New Roman"/>
                <a:cs typeface="Times New Roman"/>
              </a:rPr>
              <a:t>acceptability.</a:t>
            </a:r>
            <a:endParaRPr sz="1200" dirty="0">
              <a:latin typeface="Times New Roman"/>
              <a:cs typeface="Times New Roman"/>
            </a:endParaRPr>
          </a:p>
          <a:p>
            <a:pPr marL="12700" marR="8890" indent="456565">
              <a:lnSpc>
                <a:spcPct val="102499"/>
              </a:lnSpc>
              <a:spcBef>
                <a:spcPts val="825"/>
              </a:spcBef>
            </a:pPr>
            <a:r>
              <a:rPr sz="1200" b="1" spc="-5" dirty="0">
                <a:latin typeface="Times New Roman"/>
                <a:cs typeface="Times New Roman"/>
              </a:rPr>
              <a:t>Orthogonal array </a:t>
            </a:r>
            <a:r>
              <a:rPr sz="1200" dirty="0">
                <a:latin typeface="Times New Roman"/>
                <a:cs typeface="Times New Roman"/>
              </a:rPr>
              <a:t>testing </a:t>
            </a:r>
            <a:r>
              <a:rPr sz="1200" spc="-5" dirty="0">
                <a:latin typeface="Times New Roman"/>
                <a:cs typeface="Times New Roman"/>
              </a:rPr>
              <a:t>provides an efficient, systematic </a:t>
            </a:r>
            <a:r>
              <a:rPr sz="1200" dirty="0">
                <a:latin typeface="Times New Roman"/>
                <a:cs typeface="Times New Roman"/>
              </a:rPr>
              <a:t>method for testing </a:t>
            </a:r>
            <a:r>
              <a:rPr sz="1200" spc="-5" dirty="0">
                <a:latin typeface="Times New Roman"/>
                <a:cs typeface="Times New Roman"/>
              </a:rPr>
              <a:t>systems  with </a:t>
            </a:r>
            <a:r>
              <a:rPr sz="1200" dirty="0">
                <a:latin typeface="Times New Roman"/>
                <a:cs typeface="Times New Roman"/>
              </a:rPr>
              <a:t>small </a:t>
            </a:r>
            <a:r>
              <a:rPr sz="1200" spc="-5" dirty="0">
                <a:latin typeface="Times New Roman"/>
                <a:cs typeface="Times New Roman"/>
              </a:rPr>
              <a:t>numbers </a:t>
            </a:r>
            <a:r>
              <a:rPr sz="1200" dirty="0">
                <a:latin typeface="Times New Roman"/>
                <a:cs typeface="Times New Roman"/>
              </a:rPr>
              <a:t>of input</a:t>
            </a:r>
            <a:r>
              <a:rPr sz="1200" spc="-5" dirty="0">
                <a:latin typeface="Times New Roman"/>
                <a:cs typeface="Times New Roman"/>
              </a:rPr>
              <a:t> parameters.</a:t>
            </a:r>
            <a:endParaRPr sz="1200" dirty="0">
              <a:latin typeface="Times New Roman"/>
              <a:cs typeface="Times New Roman"/>
            </a:endParaRPr>
          </a:p>
          <a:p>
            <a:pPr marL="12700" marR="6985" indent="494665">
              <a:lnSpc>
                <a:spcPct val="102699"/>
              </a:lnSpc>
              <a:spcBef>
                <a:spcPts val="825"/>
              </a:spcBef>
            </a:pPr>
            <a:r>
              <a:rPr sz="1200" b="1" spc="-5" dirty="0">
                <a:latin typeface="Times New Roman"/>
                <a:cs typeface="Times New Roman"/>
              </a:rPr>
              <a:t>Model-based testing </a:t>
            </a:r>
            <a:r>
              <a:rPr sz="1200" dirty="0">
                <a:latin typeface="Times New Roman"/>
                <a:cs typeface="Times New Roman"/>
              </a:rPr>
              <a:t>uses elements of the requirements model to test the </a:t>
            </a:r>
            <a:r>
              <a:rPr sz="1200" spc="-5" dirty="0">
                <a:latin typeface="Times New Roman"/>
                <a:cs typeface="Times New Roman"/>
              </a:rPr>
              <a:t>behavior </a:t>
            </a:r>
            <a:r>
              <a:rPr sz="1200" spc="5" dirty="0">
                <a:latin typeface="Times New Roman"/>
                <a:cs typeface="Times New Roman"/>
              </a:rPr>
              <a:t>of </a:t>
            </a:r>
            <a:r>
              <a:rPr sz="1200" spc="-5" dirty="0">
                <a:latin typeface="Times New Roman"/>
                <a:cs typeface="Times New Roman"/>
              </a:rPr>
              <a:t>an  application.</a:t>
            </a:r>
            <a:endParaRPr sz="1200" dirty="0">
              <a:latin typeface="Times New Roman"/>
              <a:cs typeface="Times New Roman"/>
            </a:endParaRPr>
          </a:p>
          <a:p>
            <a:pPr marL="469265">
              <a:lnSpc>
                <a:spcPct val="100000"/>
              </a:lnSpc>
              <a:spcBef>
                <a:spcPts val="875"/>
              </a:spcBef>
            </a:pP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Graph-Based Testing</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Methods</a:t>
            </a:r>
            <a:endParaRPr sz="1200" dirty="0">
              <a:latin typeface="Times New Roman"/>
              <a:cs typeface="Times New Roman"/>
            </a:endParaRPr>
          </a:p>
          <a:p>
            <a:pPr marL="12700" marR="6350" indent="913765" algn="just">
              <a:lnSpc>
                <a:spcPct val="103299"/>
              </a:lnSpc>
              <a:spcBef>
                <a:spcPts val="780"/>
              </a:spcBef>
            </a:pP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first</a:t>
            </a:r>
            <a:r>
              <a:rPr sz="1200" spc="-20" dirty="0">
                <a:latin typeface="Times New Roman"/>
                <a:cs typeface="Times New Roman"/>
              </a:rPr>
              <a:t> </a:t>
            </a:r>
            <a:r>
              <a:rPr sz="1200" dirty="0">
                <a:latin typeface="Times New Roman"/>
                <a:cs typeface="Times New Roman"/>
              </a:rPr>
              <a:t>step</a:t>
            </a:r>
            <a:r>
              <a:rPr sz="1200" spc="-2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5" dirty="0">
                <a:latin typeface="Times New Roman"/>
                <a:cs typeface="Times New Roman"/>
              </a:rPr>
              <a:t>black-box</a:t>
            </a:r>
            <a:r>
              <a:rPr sz="1200" spc="-10" dirty="0">
                <a:latin typeface="Times New Roman"/>
                <a:cs typeface="Times New Roman"/>
              </a:rPr>
              <a:t> </a:t>
            </a:r>
            <a:r>
              <a:rPr sz="1200" dirty="0">
                <a:latin typeface="Times New Roman"/>
                <a:cs typeface="Times New Roman"/>
              </a:rPr>
              <a:t>testing</a:t>
            </a:r>
            <a:r>
              <a:rPr sz="1200" spc="-30"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understand</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objects</a:t>
            </a:r>
            <a:r>
              <a:rPr sz="1200" spc="-20" dirty="0">
                <a:latin typeface="Times New Roman"/>
                <a:cs typeface="Times New Roman"/>
              </a:rPr>
              <a:t> </a:t>
            </a:r>
            <a:r>
              <a:rPr sz="1200" dirty="0">
                <a:latin typeface="Times New Roman"/>
                <a:cs typeface="Times New Roman"/>
              </a:rPr>
              <a:t>5</a:t>
            </a:r>
            <a:r>
              <a:rPr sz="1200" spc="-2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spc="-5" dirty="0">
                <a:latin typeface="Times New Roman"/>
                <a:cs typeface="Times New Roman"/>
              </a:rPr>
              <a:t>modeled</a:t>
            </a:r>
            <a:r>
              <a:rPr sz="1200" spc="-20" dirty="0">
                <a:latin typeface="Times New Roman"/>
                <a:cs typeface="Times New Roman"/>
              </a:rPr>
              <a:t> </a:t>
            </a:r>
            <a:r>
              <a:rPr sz="1200" dirty="0">
                <a:latin typeface="Times New Roman"/>
                <a:cs typeface="Times New Roman"/>
              </a:rPr>
              <a:t>in  </a:t>
            </a:r>
            <a:r>
              <a:rPr sz="1200" spc="-5" dirty="0">
                <a:latin typeface="Times New Roman"/>
                <a:cs typeface="Times New Roman"/>
              </a:rPr>
              <a:t>software and </a:t>
            </a:r>
            <a:r>
              <a:rPr sz="1200" dirty="0">
                <a:latin typeface="Times New Roman"/>
                <a:cs typeface="Times New Roman"/>
              </a:rPr>
              <a:t>the relationships that </a:t>
            </a:r>
            <a:r>
              <a:rPr sz="1200" spc="-5" dirty="0">
                <a:latin typeface="Times New Roman"/>
                <a:cs typeface="Times New Roman"/>
              </a:rPr>
              <a:t>connect </a:t>
            </a:r>
            <a:r>
              <a:rPr sz="1200" dirty="0">
                <a:latin typeface="Times New Roman"/>
                <a:cs typeface="Times New Roman"/>
              </a:rPr>
              <a:t>these </a:t>
            </a:r>
            <a:r>
              <a:rPr sz="1200" spc="-5" dirty="0">
                <a:latin typeface="Times New Roman"/>
                <a:cs typeface="Times New Roman"/>
              </a:rPr>
              <a:t>objects. Once </a:t>
            </a:r>
            <a:r>
              <a:rPr sz="1200" dirty="0">
                <a:latin typeface="Times New Roman"/>
                <a:cs typeface="Times New Roman"/>
              </a:rPr>
              <a:t>this </a:t>
            </a:r>
            <a:r>
              <a:rPr sz="1200" spc="-5" dirty="0">
                <a:latin typeface="Times New Roman"/>
                <a:cs typeface="Times New Roman"/>
              </a:rPr>
              <a:t>has </a:t>
            </a:r>
            <a:r>
              <a:rPr sz="1200" dirty="0">
                <a:latin typeface="Times New Roman"/>
                <a:cs typeface="Times New Roman"/>
              </a:rPr>
              <a:t>been </a:t>
            </a:r>
            <a:r>
              <a:rPr sz="1200" spc="-5" dirty="0">
                <a:latin typeface="Times New Roman"/>
                <a:cs typeface="Times New Roman"/>
              </a:rPr>
              <a:t>accomplished, </a:t>
            </a:r>
            <a:r>
              <a:rPr sz="1200" dirty="0">
                <a:latin typeface="Times New Roman"/>
                <a:cs typeface="Times New Roman"/>
              </a:rPr>
              <a:t>the  next </a:t>
            </a:r>
            <a:r>
              <a:rPr sz="1200" spc="-5" dirty="0">
                <a:latin typeface="Times New Roman"/>
                <a:cs typeface="Times New Roman"/>
              </a:rPr>
              <a:t>step </a:t>
            </a:r>
            <a:r>
              <a:rPr sz="1200" dirty="0">
                <a:latin typeface="Times New Roman"/>
                <a:cs typeface="Times New Roman"/>
              </a:rPr>
              <a:t>is to </a:t>
            </a:r>
            <a:r>
              <a:rPr sz="1200" spc="-5" dirty="0">
                <a:latin typeface="Times New Roman"/>
                <a:cs typeface="Times New Roman"/>
              </a:rPr>
              <a:t>define </a:t>
            </a:r>
            <a:r>
              <a:rPr sz="1200" dirty="0">
                <a:latin typeface="Times New Roman"/>
                <a:cs typeface="Times New Roman"/>
              </a:rPr>
              <a:t>a </a:t>
            </a:r>
            <a:r>
              <a:rPr sz="1200" spc="-10" dirty="0">
                <a:latin typeface="Times New Roman"/>
                <a:cs typeface="Times New Roman"/>
              </a:rPr>
              <a:t>series </a:t>
            </a:r>
            <a:r>
              <a:rPr sz="1200" dirty="0">
                <a:latin typeface="Times New Roman"/>
                <a:cs typeface="Times New Roman"/>
              </a:rPr>
              <a:t>of tests that verify “all </a:t>
            </a:r>
            <a:r>
              <a:rPr sz="1200" spc="-5" dirty="0">
                <a:latin typeface="Times New Roman"/>
                <a:cs typeface="Times New Roman"/>
              </a:rPr>
              <a:t>objects have </a:t>
            </a:r>
            <a:r>
              <a:rPr sz="1200" dirty="0">
                <a:latin typeface="Times New Roman"/>
                <a:cs typeface="Times New Roman"/>
              </a:rPr>
              <a:t>the </a:t>
            </a:r>
            <a:r>
              <a:rPr sz="1200" spc="-5" dirty="0">
                <a:latin typeface="Times New Roman"/>
                <a:cs typeface="Times New Roman"/>
              </a:rPr>
              <a:t>expected relationship </a:t>
            </a:r>
            <a:r>
              <a:rPr sz="1200" dirty="0">
                <a:latin typeface="Times New Roman"/>
                <a:cs typeface="Times New Roman"/>
              </a:rPr>
              <a:t>to one  </a:t>
            </a:r>
            <a:r>
              <a:rPr sz="1200" spc="-5" dirty="0">
                <a:latin typeface="Times New Roman"/>
                <a:cs typeface="Times New Roman"/>
              </a:rPr>
              <a:t>another” </a:t>
            </a:r>
            <a:r>
              <a:rPr sz="1200" dirty="0">
                <a:latin typeface="Times New Roman"/>
                <a:cs typeface="Times New Roman"/>
              </a:rPr>
              <a:t>. </a:t>
            </a:r>
            <a:r>
              <a:rPr sz="1200" spc="-5" dirty="0">
                <a:latin typeface="Times New Roman"/>
                <a:cs typeface="Times New Roman"/>
              </a:rPr>
              <a:t>Stated </a:t>
            </a:r>
            <a:r>
              <a:rPr sz="1200" dirty="0">
                <a:latin typeface="Times New Roman"/>
                <a:cs typeface="Times New Roman"/>
              </a:rPr>
              <a:t>in another </a:t>
            </a:r>
            <a:r>
              <a:rPr sz="1200" spc="-5" dirty="0">
                <a:latin typeface="Times New Roman"/>
                <a:cs typeface="Times New Roman"/>
              </a:rPr>
              <a:t>way, </a:t>
            </a:r>
            <a:r>
              <a:rPr sz="1200" dirty="0">
                <a:latin typeface="Times New Roman"/>
                <a:cs typeface="Times New Roman"/>
              </a:rPr>
              <a:t>software testing </a:t>
            </a:r>
            <a:r>
              <a:rPr sz="1200" spc="-5" dirty="0">
                <a:latin typeface="Times New Roman"/>
                <a:cs typeface="Times New Roman"/>
              </a:rPr>
              <a:t>begins </a:t>
            </a:r>
            <a:r>
              <a:rPr sz="1200" spc="10" dirty="0">
                <a:latin typeface="Times New Roman"/>
                <a:cs typeface="Times New Roman"/>
              </a:rPr>
              <a:t>by </a:t>
            </a:r>
            <a:r>
              <a:rPr sz="1200" spc="-5" dirty="0">
                <a:latin typeface="Times New Roman"/>
                <a:cs typeface="Times New Roman"/>
              </a:rPr>
              <a:t>creating </a:t>
            </a:r>
            <a:r>
              <a:rPr sz="1200" dirty="0">
                <a:latin typeface="Times New Roman"/>
                <a:cs typeface="Times New Roman"/>
              </a:rPr>
              <a:t>a </a:t>
            </a:r>
            <a:r>
              <a:rPr sz="1200" spc="-5" dirty="0">
                <a:latin typeface="Times New Roman"/>
                <a:cs typeface="Times New Roman"/>
              </a:rPr>
              <a:t>graph </a:t>
            </a:r>
            <a:r>
              <a:rPr sz="1200" dirty="0">
                <a:latin typeface="Times New Roman"/>
                <a:cs typeface="Times New Roman"/>
              </a:rPr>
              <a:t>of </a:t>
            </a:r>
            <a:r>
              <a:rPr sz="1200" spc="-5" dirty="0">
                <a:latin typeface="Times New Roman"/>
                <a:cs typeface="Times New Roman"/>
              </a:rPr>
              <a:t>important objects  and </a:t>
            </a:r>
            <a:r>
              <a:rPr sz="1200" dirty="0">
                <a:latin typeface="Times New Roman"/>
                <a:cs typeface="Times New Roman"/>
              </a:rPr>
              <a:t>their </a:t>
            </a:r>
            <a:r>
              <a:rPr sz="1200" spc="-5" dirty="0">
                <a:latin typeface="Times New Roman"/>
                <a:cs typeface="Times New Roman"/>
              </a:rPr>
              <a:t>relationships </a:t>
            </a:r>
            <a:r>
              <a:rPr sz="1200" dirty="0">
                <a:latin typeface="Times New Roman"/>
                <a:cs typeface="Times New Roman"/>
              </a:rPr>
              <a:t>and then </a:t>
            </a:r>
            <a:r>
              <a:rPr sz="1200" spc="-5" dirty="0">
                <a:latin typeface="Times New Roman"/>
                <a:cs typeface="Times New Roman"/>
              </a:rPr>
              <a:t>devising </a:t>
            </a:r>
            <a:r>
              <a:rPr sz="1200" dirty="0">
                <a:latin typeface="Times New Roman"/>
                <a:cs typeface="Times New Roman"/>
              </a:rPr>
              <a:t>a </a:t>
            </a:r>
            <a:r>
              <a:rPr sz="1200" spc="-5" dirty="0">
                <a:latin typeface="Times New Roman"/>
                <a:cs typeface="Times New Roman"/>
              </a:rPr>
              <a:t>series </a:t>
            </a:r>
            <a:r>
              <a:rPr sz="1200" dirty="0">
                <a:latin typeface="Times New Roman"/>
                <a:cs typeface="Times New Roman"/>
              </a:rPr>
              <a:t>of </a:t>
            </a:r>
            <a:r>
              <a:rPr sz="1200" spc="-5" dirty="0">
                <a:latin typeface="Times New Roman"/>
                <a:cs typeface="Times New Roman"/>
              </a:rPr>
              <a:t>tests </a:t>
            </a:r>
            <a:r>
              <a:rPr sz="1200" dirty="0">
                <a:latin typeface="Times New Roman"/>
                <a:cs typeface="Times New Roman"/>
              </a:rPr>
              <a:t>that </a:t>
            </a:r>
            <a:r>
              <a:rPr sz="1200" spc="-5" dirty="0">
                <a:latin typeface="Times New Roman"/>
                <a:cs typeface="Times New Roman"/>
              </a:rPr>
              <a:t>will cover </a:t>
            </a:r>
            <a:r>
              <a:rPr sz="1200" dirty="0">
                <a:latin typeface="Times New Roman"/>
                <a:cs typeface="Times New Roman"/>
              </a:rPr>
              <a:t>the </a:t>
            </a:r>
            <a:r>
              <a:rPr sz="1200" spc="-5" dirty="0">
                <a:latin typeface="Times New Roman"/>
                <a:cs typeface="Times New Roman"/>
              </a:rPr>
              <a:t>graph so </a:t>
            </a:r>
            <a:r>
              <a:rPr sz="1200" dirty="0">
                <a:latin typeface="Times New Roman"/>
                <a:cs typeface="Times New Roman"/>
              </a:rPr>
              <a:t>that </a:t>
            </a:r>
            <a:r>
              <a:rPr sz="1200" spc="-5" dirty="0">
                <a:latin typeface="Times New Roman"/>
                <a:cs typeface="Times New Roman"/>
              </a:rPr>
              <a:t>each  object </a:t>
            </a:r>
            <a:r>
              <a:rPr sz="1200" dirty="0">
                <a:latin typeface="Times New Roman"/>
                <a:cs typeface="Times New Roman"/>
              </a:rPr>
              <a:t>and </a:t>
            </a:r>
            <a:r>
              <a:rPr sz="1200" spc="-5" dirty="0">
                <a:latin typeface="Times New Roman"/>
                <a:cs typeface="Times New Roman"/>
              </a:rPr>
              <a:t>relationship is exercised and errors are</a:t>
            </a:r>
            <a:r>
              <a:rPr sz="1200" spc="45" dirty="0">
                <a:latin typeface="Times New Roman"/>
                <a:cs typeface="Times New Roman"/>
              </a:rPr>
              <a:t> </a:t>
            </a:r>
            <a:r>
              <a:rPr sz="1200" spc="-5" dirty="0">
                <a:latin typeface="Times New Roman"/>
                <a:cs typeface="Times New Roman"/>
              </a:rPr>
              <a:t>uncovered.</a:t>
            </a:r>
            <a:endParaRPr sz="1200" dirty="0">
              <a:latin typeface="Times New Roman"/>
              <a:cs typeface="Times New Roman"/>
            </a:endParaRPr>
          </a:p>
        </p:txBody>
      </p:sp>
      <p:sp>
        <p:nvSpPr>
          <p:cNvPr id="5" name="object 5"/>
          <p:cNvSpPr txBox="1"/>
          <p:nvPr/>
        </p:nvSpPr>
        <p:spPr>
          <a:xfrm>
            <a:off x="902004" y="7454645"/>
            <a:ext cx="5971540" cy="1445895"/>
          </a:xfrm>
          <a:prstGeom prst="rect">
            <a:avLst/>
          </a:prstGeom>
        </p:spPr>
        <p:txBody>
          <a:bodyPr vert="horz" wrap="square" lIns="0" tIns="6350" rIns="0" bIns="0" rtlCol="0">
            <a:spAutoFit/>
          </a:bodyPr>
          <a:lstStyle/>
          <a:p>
            <a:pPr marL="12700" marR="6985" indent="456565" algn="just">
              <a:lnSpc>
                <a:spcPct val="103299"/>
              </a:lnSpc>
              <a:spcBef>
                <a:spcPts val="50"/>
              </a:spcBef>
            </a:pPr>
            <a:r>
              <a:rPr sz="1200" dirty="0">
                <a:latin typeface="Times New Roman"/>
                <a:cs typeface="Times New Roman"/>
              </a:rPr>
              <a:t>To </a:t>
            </a:r>
            <a:r>
              <a:rPr sz="1200" spc="-5" dirty="0">
                <a:latin typeface="Times New Roman"/>
                <a:cs typeface="Times New Roman"/>
              </a:rPr>
              <a:t>accomplish </a:t>
            </a:r>
            <a:r>
              <a:rPr sz="1200" dirty="0">
                <a:latin typeface="Times New Roman"/>
                <a:cs typeface="Times New Roman"/>
              </a:rPr>
              <a:t>these steps, </a:t>
            </a:r>
            <a:r>
              <a:rPr sz="1200" spc="-10" dirty="0">
                <a:latin typeface="Times New Roman"/>
                <a:cs typeface="Times New Roman"/>
              </a:rPr>
              <a:t>you </a:t>
            </a:r>
            <a:r>
              <a:rPr sz="1200" spc="-5" dirty="0">
                <a:latin typeface="Times New Roman"/>
                <a:cs typeface="Times New Roman"/>
              </a:rPr>
              <a:t>begin </a:t>
            </a:r>
            <a:r>
              <a:rPr sz="1200" spc="10" dirty="0">
                <a:latin typeface="Times New Roman"/>
                <a:cs typeface="Times New Roman"/>
              </a:rPr>
              <a:t>by </a:t>
            </a:r>
            <a:r>
              <a:rPr sz="1200" dirty="0">
                <a:latin typeface="Times New Roman"/>
                <a:cs typeface="Times New Roman"/>
              </a:rPr>
              <a:t>creating a graph—a </a:t>
            </a:r>
            <a:r>
              <a:rPr sz="1200" spc="-5" dirty="0">
                <a:latin typeface="Times New Roman"/>
                <a:cs typeface="Times New Roman"/>
              </a:rPr>
              <a:t>collection </a:t>
            </a:r>
            <a:r>
              <a:rPr sz="1200" dirty="0">
                <a:latin typeface="Times New Roman"/>
                <a:cs typeface="Times New Roman"/>
              </a:rPr>
              <a:t>of </a:t>
            </a:r>
            <a:r>
              <a:rPr sz="1200" spc="-5" dirty="0">
                <a:latin typeface="Times New Roman"/>
                <a:cs typeface="Times New Roman"/>
              </a:rPr>
              <a:t>nodes </a:t>
            </a:r>
            <a:r>
              <a:rPr sz="1200" dirty="0">
                <a:latin typeface="Times New Roman"/>
                <a:cs typeface="Times New Roman"/>
              </a:rPr>
              <a:t>that  </a:t>
            </a:r>
            <a:r>
              <a:rPr sz="1200" spc="-5" dirty="0">
                <a:latin typeface="Times New Roman"/>
                <a:cs typeface="Times New Roman"/>
              </a:rPr>
              <a:t>represent</a:t>
            </a:r>
            <a:r>
              <a:rPr sz="1200" spc="-45" dirty="0">
                <a:latin typeface="Times New Roman"/>
                <a:cs typeface="Times New Roman"/>
              </a:rPr>
              <a:t> </a:t>
            </a:r>
            <a:r>
              <a:rPr sz="1200" spc="-5" dirty="0">
                <a:latin typeface="Times New Roman"/>
                <a:cs typeface="Times New Roman"/>
              </a:rPr>
              <a:t>objects,</a:t>
            </a:r>
            <a:r>
              <a:rPr sz="1200" spc="-35" dirty="0">
                <a:latin typeface="Times New Roman"/>
                <a:cs typeface="Times New Roman"/>
              </a:rPr>
              <a:t> </a:t>
            </a:r>
            <a:r>
              <a:rPr sz="1200" dirty="0">
                <a:latin typeface="Times New Roman"/>
                <a:cs typeface="Times New Roman"/>
              </a:rPr>
              <a:t>links</a:t>
            </a:r>
            <a:r>
              <a:rPr sz="1200" spc="-40"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spc="-5" dirty="0">
                <a:latin typeface="Times New Roman"/>
                <a:cs typeface="Times New Roman"/>
              </a:rPr>
              <a:t>represent</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relationships</a:t>
            </a:r>
            <a:r>
              <a:rPr sz="1200" spc="-40" dirty="0">
                <a:latin typeface="Times New Roman"/>
                <a:cs typeface="Times New Roman"/>
              </a:rPr>
              <a:t> </a:t>
            </a:r>
            <a:r>
              <a:rPr sz="1200" spc="-5" dirty="0">
                <a:latin typeface="Times New Roman"/>
                <a:cs typeface="Times New Roman"/>
              </a:rPr>
              <a:t>between</a:t>
            </a:r>
            <a:r>
              <a:rPr sz="1200" spc="-40" dirty="0">
                <a:latin typeface="Times New Roman"/>
                <a:cs typeface="Times New Roman"/>
              </a:rPr>
              <a:t> </a:t>
            </a:r>
            <a:r>
              <a:rPr sz="1200" spc="-5" dirty="0">
                <a:latin typeface="Times New Roman"/>
                <a:cs typeface="Times New Roman"/>
              </a:rPr>
              <a:t>objects,</a:t>
            </a:r>
            <a:r>
              <a:rPr sz="1200" spc="-35" dirty="0">
                <a:latin typeface="Times New Roman"/>
                <a:cs typeface="Times New Roman"/>
              </a:rPr>
              <a:t> </a:t>
            </a:r>
            <a:r>
              <a:rPr sz="1200" dirty="0">
                <a:latin typeface="Times New Roman"/>
                <a:cs typeface="Times New Roman"/>
              </a:rPr>
              <a:t>node</a:t>
            </a:r>
            <a:r>
              <a:rPr sz="1200" spc="-35" dirty="0">
                <a:latin typeface="Times New Roman"/>
                <a:cs typeface="Times New Roman"/>
              </a:rPr>
              <a:t> </a:t>
            </a:r>
            <a:r>
              <a:rPr sz="1200" spc="-5" dirty="0">
                <a:latin typeface="Times New Roman"/>
                <a:cs typeface="Times New Roman"/>
              </a:rPr>
              <a:t>weights</a:t>
            </a:r>
            <a:r>
              <a:rPr sz="1200" spc="-40" dirty="0">
                <a:latin typeface="Times New Roman"/>
                <a:cs typeface="Times New Roman"/>
              </a:rPr>
              <a:t> </a:t>
            </a:r>
            <a:r>
              <a:rPr sz="1200" dirty="0">
                <a:latin typeface="Times New Roman"/>
                <a:cs typeface="Times New Roman"/>
              </a:rPr>
              <a:t>that</a:t>
            </a:r>
            <a:r>
              <a:rPr sz="1200" spc="-40" dirty="0">
                <a:latin typeface="Times New Roman"/>
                <a:cs typeface="Times New Roman"/>
              </a:rPr>
              <a:t> </a:t>
            </a:r>
            <a:r>
              <a:rPr sz="1200" dirty="0">
                <a:latin typeface="Times New Roman"/>
                <a:cs typeface="Times New Roman"/>
              </a:rPr>
              <a:t>describe  the</a:t>
            </a:r>
            <a:r>
              <a:rPr sz="1200" spc="-60" dirty="0">
                <a:latin typeface="Times New Roman"/>
                <a:cs typeface="Times New Roman"/>
              </a:rPr>
              <a:t> </a:t>
            </a:r>
            <a:r>
              <a:rPr sz="1200" spc="-5" dirty="0">
                <a:latin typeface="Times New Roman"/>
                <a:cs typeface="Times New Roman"/>
              </a:rPr>
              <a:t>properties</a:t>
            </a:r>
            <a:r>
              <a:rPr sz="1200" spc="-55"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dirty="0">
                <a:latin typeface="Times New Roman"/>
                <a:cs typeface="Times New Roman"/>
              </a:rPr>
              <a:t>node</a:t>
            </a:r>
            <a:r>
              <a:rPr sz="1200" spc="-60" dirty="0">
                <a:latin typeface="Times New Roman"/>
                <a:cs typeface="Times New Roman"/>
              </a:rPr>
              <a:t> </a:t>
            </a:r>
            <a:r>
              <a:rPr sz="1200" spc="-5" dirty="0">
                <a:latin typeface="Times New Roman"/>
                <a:cs typeface="Times New Roman"/>
              </a:rPr>
              <a:t>(e.g.,</a:t>
            </a:r>
            <a:r>
              <a:rPr sz="1200" spc="-45"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dirty="0">
                <a:latin typeface="Times New Roman"/>
                <a:cs typeface="Times New Roman"/>
              </a:rPr>
              <a:t>specific</a:t>
            </a:r>
            <a:r>
              <a:rPr sz="1200" spc="-50" dirty="0">
                <a:latin typeface="Times New Roman"/>
                <a:cs typeface="Times New Roman"/>
              </a:rPr>
              <a:t> </a:t>
            </a:r>
            <a:r>
              <a:rPr sz="1200" spc="-5" dirty="0">
                <a:latin typeface="Times New Roman"/>
                <a:cs typeface="Times New Roman"/>
              </a:rPr>
              <a:t>data</a:t>
            </a:r>
            <a:r>
              <a:rPr sz="1200" spc="-50" dirty="0">
                <a:latin typeface="Times New Roman"/>
                <a:cs typeface="Times New Roman"/>
              </a:rPr>
              <a:t> </a:t>
            </a:r>
            <a:r>
              <a:rPr sz="1200" spc="-5" dirty="0">
                <a:latin typeface="Times New Roman"/>
                <a:cs typeface="Times New Roman"/>
              </a:rPr>
              <a:t>value</a:t>
            </a:r>
            <a:r>
              <a:rPr sz="1200" spc="-35" dirty="0">
                <a:latin typeface="Times New Roman"/>
                <a:cs typeface="Times New Roman"/>
              </a:rPr>
              <a:t> </a:t>
            </a:r>
            <a:r>
              <a:rPr sz="1200" dirty="0">
                <a:latin typeface="Times New Roman"/>
                <a:cs typeface="Times New Roman"/>
              </a:rPr>
              <a:t>or</a:t>
            </a:r>
            <a:r>
              <a:rPr sz="1200" spc="-60" dirty="0">
                <a:latin typeface="Times New Roman"/>
                <a:cs typeface="Times New Roman"/>
              </a:rPr>
              <a:t> </a:t>
            </a:r>
            <a:r>
              <a:rPr sz="1200" dirty="0">
                <a:latin typeface="Times New Roman"/>
                <a:cs typeface="Times New Roman"/>
              </a:rPr>
              <a:t>state</a:t>
            </a:r>
            <a:r>
              <a:rPr sz="1200" spc="-60" dirty="0">
                <a:latin typeface="Times New Roman"/>
                <a:cs typeface="Times New Roman"/>
              </a:rPr>
              <a:t> </a:t>
            </a:r>
            <a:r>
              <a:rPr sz="1200" spc="-5" dirty="0">
                <a:latin typeface="Times New Roman"/>
                <a:cs typeface="Times New Roman"/>
              </a:rPr>
              <a:t>behavior),</a:t>
            </a:r>
            <a:r>
              <a:rPr sz="1200" spc="-45" dirty="0">
                <a:latin typeface="Times New Roman"/>
                <a:cs typeface="Times New Roman"/>
              </a:rPr>
              <a:t> </a:t>
            </a:r>
            <a:r>
              <a:rPr sz="1200" spc="-5" dirty="0">
                <a:latin typeface="Times New Roman"/>
                <a:cs typeface="Times New Roman"/>
              </a:rPr>
              <a:t>and</a:t>
            </a:r>
            <a:r>
              <a:rPr sz="1200" spc="-45" dirty="0">
                <a:latin typeface="Times New Roman"/>
                <a:cs typeface="Times New Roman"/>
              </a:rPr>
              <a:t> </a:t>
            </a:r>
            <a:r>
              <a:rPr sz="1200" dirty="0">
                <a:latin typeface="Times New Roman"/>
                <a:cs typeface="Times New Roman"/>
              </a:rPr>
              <a:t>link</a:t>
            </a:r>
            <a:r>
              <a:rPr sz="1200" spc="-55" dirty="0">
                <a:latin typeface="Times New Roman"/>
                <a:cs typeface="Times New Roman"/>
              </a:rPr>
              <a:t> </a:t>
            </a:r>
            <a:r>
              <a:rPr sz="1200" spc="-5" dirty="0">
                <a:latin typeface="Times New Roman"/>
                <a:cs typeface="Times New Roman"/>
              </a:rPr>
              <a:t>weights</a:t>
            </a:r>
            <a:r>
              <a:rPr sz="1200" spc="-55" dirty="0">
                <a:latin typeface="Times New Roman"/>
                <a:cs typeface="Times New Roman"/>
              </a:rPr>
              <a:t> </a:t>
            </a:r>
            <a:r>
              <a:rPr sz="1200" dirty="0">
                <a:latin typeface="Times New Roman"/>
                <a:cs typeface="Times New Roman"/>
              </a:rPr>
              <a:t>that</a:t>
            </a:r>
            <a:r>
              <a:rPr sz="1200" spc="-55" dirty="0">
                <a:latin typeface="Times New Roman"/>
                <a:cs typeface="Times New Roman"/>
              </a:rPr>
              <a:t> </a:t>
            </a:r>
            <a:r>
              <a:rPr sz="1200" dirty="0">
                <a:latin typeface="Times New Roman"/>
                <a:cs typeface="Times New Roman"/>
              </a:rPr>
              <a:t>describe  some </a:t>
            </a:r>
            <a:r>
              <a:rPr sz="1200" spc="-5" dirty="0">
                <a:latin typeface="Times New Roman"/>
                <a:cs typeface="Times New Roman"/>
              </a:rPr>
              <a:t>characteristic </a:t>
            </a:r>
            <a:r>
              <a:rPr sz="1200" dirty="0">
                <a:latin typeface="Times New Roman"/>
                <a:cs typeface="Times New Roman"/>
              </a:rPr>
              <a:t>of a</a:t>
            </a:r>
            <a:r>
              <a:rPr sz="1200" spc="-5" dirty="0">
                <a:latin typeface="Times New Roman"/>
                <a:cs typeface="Times New Roman"/>
              </a:rPr>
              <a:t> </a:t>
            </a:r>
            <a:r>
              <a:rPr sz="1200" dirty="0">
                <a:latin typeface="Times New Roman"/>
                <a:cs typeface="Times New Roman"/>
              </a:rPr>
              <a:t>link.</a:t>
            </a:r>
          </a:p>
          <a:p>
            <a:pPr marL="12700" marR="5080" indent="456565" algn="just">
              <a:lnSpc>
                <a:spcPct val="103699"/>
              </a:lnSpc>
              <a:spcBef>
                <a:spcPts val="800"/>
              </a:spcBef>
            </a:pPr>
            <a:r>
              <a:rPr sz="1200" dirty="0">
                <a:latin typeface="Times New Roman"/>
                <a:cs typeface="Times New Roman"/>
              </a:rPr>
              <a:t>The </a:t>
            </a:r>
            <a:r>
              <a:rPr sz="1200" spc="-5" dirty="0">
                <a:latin typeface="Times New Roman"/>
                <a:cs typeface="Times New Roman"/>
              </a:rPr>
              <a:t>symbolic representation </a:t>
            </a:r>
            <a:r>
              <a:rPr sz="1200" dirty="0">
                <a:latin typeface="Times New Roman"/>
                <a:cs typeface="Times New Roman"/>
              </a:rPr>
              <a:t>of a </a:t>
            </a:r>
            <a:r>
              <a:rPr sz="1200" spc="-5" dirty="0">
                <a:latin typeface="Times New Roman"/>
                <a:cs typeface="Times New Roman"/>
              </a:rPr>
              <a:t>graph is shown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a . </a:t>
            </a:r>
            <a:r>
              <a:rPr sz="1200" spc="-5" dirty="0">
                <a:latin typeface="Times New Roman"/>
                <a:cs typeface="Times New Roman"/>
              </a:rPr>
              <a:t>Nodes are represented </a:t>
            </a:r>
            <a:r>
              <a:rPr sz="1200" dirty="0">
                <a:latin typeface="Times New Roman"/>
                <a:cs typeface="Times New Roman"/>
              </a:rPr>
              <a:t>as  </a:t>
            </a:r>
            <a:r>
              <a:rPr sz="1200" spc="-5" dirty="0">
                <a:latin typeface="Times New Roman"/>
                <a:cs typeface="Times New Roman"/>
              </a:rPr>
              <a:t>circles connected </a:t>
            </a:r>
            <a:r>
              <a:rPr sz="1200" spc="10" dirty="0">
                <a:latin typeface="Times New Roman"/>
                <a:cs typeface="Times New Roman"/>
              </a:rPr>
              <a:t>by </a:t>
            </a:r>
            <a:r>
              <a:rPr sz="1200" dirty="0">
                <a:latin typeface="Times New Roman"/>
                <a:cs typeface="Times New Roman"/>
              </a:rPr>
              <a:t>links that take a number of </a:t>
            </a:r>
            <a:r>
              <a:rPr sz="1200" spc="-5" dirty="0">
                <a:latin typeface="Times New Roman"/>
                <a:cs typeface="Times New Roman"/>
              </a:rPr>
              <a:t>different forms. A </a:t>
            </a:r>
            <a:r>
              <a:rPr sz="1200" b="1" spc="-5" dirty="0">
                <a:latin typeface="Times New Roman"/>
                <a:cs typeface="Times New Roman"/>
              </a:rPr>
              <a:t>directed link </a:t>
            </a:r>
            <a:r>
              <a:rPr sz="1200" spc="-5" dirty="0">
                <a:latin typeface="Times New Roman"/>
                <a:cs typeface="Times New Roman"/>
              </a:rPr>
              <a:t>(represented </a:t>
            </a:r>
            <a:r>
              <a:rPr sz="1200" spc="10" dirty="0">
                <a:latin typeface="Times New Roman"/>
                <a:cs typeface="Times New Roman"/>
              </a:rPr>
              <a:t>by  </a:t>
            </a:r>
            <a:r>
              <a:rPr sz="1200" spc="-5" dirty="0">
                <a:latin typeface="Times New Roman"/>
                <a:cs typeface="Times New Roman"/>
              </a:rPr>
              <a:t>an arrow) </a:t>
            </a:r>
            <a:r>
              <a:rPr sz="1200" dirty="0">
                <a:latin typeface="Times New Roman"/>
                <a:cs typeface="Times New Roman"/>
              </a:rPr>
              <a:t>indicates that a </a:t>
            </a:r>
            <a:r>
              <a:rPr sz="1200" spc="-5" dirty="0">
                <a:latin typeface="Times New Roman"/>
                <a:cs typeface="Times New Roman"/>
              </a:rPr>
              <a:t>relationship </a:t>
            </a:r>
            <a:r>
              <a:rPr sz="1200" dirty="0">
                <a:latin typeface="Times New Roman"/>
                <a:cs typeface="Times New Roman"/>
              </a:rPr>
              <a:t>moves in only one </a:t>
            </a:r>
            <a:r>
              <a:rPr sz="1200" spc="-5" dirty="0">
                <a:latin typeface="Times New Roman"/>
                <a:cs typeface="Times New Roman"/>
              </a:rPr>
              <a:t>direction. A </a:t>
            </a:r>
            <a:r>
              <a:rPr sz="1200" b="1" spc="-5" dirty="0">
                <a:latin typeface="Times New Roman"/>
                <a:cs typeface="Times New Roman"/>
              </a:rPr>
              <a:t>bidirectional link,</a:t>
            </a:r>
            <a:r>
              <a:rPr sz="1200" b="1" spc="-80" dirty="0">
                <a:latin typeface="Times New Roman"/>
                <a:cs typeface="Times New Roman"/>
              </a:rPr>
              <a:t> </a:t>
            </a:r>
            <a:r>
              <a:rPr sz="1200" spc="-5" dirty="0">
                <a:latin typeface="Times New Roman"/>
                <a:cs typeface="Times New Roman"/>
              </a:rPr>
              <a:t>also</a:t>
            </a:r>
            <a:endParaRPr sz="1200" dirty="0">
              <a:latin typeface="Times New Roman"/>
              <a:cs typeface="Times New Roman"/>
            </a:endParaRPr>
          </a:p>
        </p:txBody>
      </p:sp>
      <p:sp>
        <p:nvSpPr>
          <p:cNvPr id="6" name="object 6"/>
          <p:cNvSpPr/>
          <p:nvPr/>
        </p:nvSpPr>
        <p:spPr>
          <a:xfrm>
            <a:off x="1371600" y="5041391"/>
            <a:ext cx="5934456" cy="232409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29</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891031"/>
            <a:ext cx="5739130" cy="2804795"/>
          </a:xfrm>
          <a:prstGeom prst="rect">
            <a:avLst/>
          </a:prstGeom>
        </p:spPr>
        <p:txBody>
          <a:bodyPr vert="horz" wrap="square" lIns="0" tIns="12700" rIns="0" bIns="0" rtlCol="0">
            <a:spAutoFit/>
          </a:bodyPr>
          <a:lstStyle/>
          <a:p>
            <a:pPr marL="240665" algn="just">
              <a:lnSpc>
                <a:spcPct val="100000"/>
              </a:lnSpc>
              <a:spcBef>
                <a:spcPts val="100"/>
              </a:spcBef>
            </a:pPr>
            <a:r>
              <a:rPr sz="1200" b="1" u="heavy" spc="-5" dirty="0">
                <a:uFill>
                  <a:solidFill>
                    <a:srgbClr val="000000"/>
                  </a:solidFill>
                </a:uFill>
                <a:latin typeface="Times New Roman"/>
                <a:cs typeface="Times New Roman"/>
              </a:rPr>
              <a:t>Cost-Effectiveness </a:t>
            </a:r>
            <a:r>
              <a:rPr sz="1200" b="1" u="heavy" dirty="0">
                <a:uFill>
                  <a:solidFill>
                    <a:srgbClr val="000000"/>
                  </a:solidFill>
                </a:uFill>
                <a:latin typeface="Times New Roman"/>
                <a:cs typeface="Times New Roman"/>
              </a:rPr>
              <a:t>of</a:t>
            </a:r>
            <a:r>
              <a:rPr sz="1200" b="1" u="heavy" spc="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Reviews</a:t>
            </a:r>
            <a:endParaRPr sz="1200">
              <a:latin typeface="Times New Roman"/>
              <a:cs typeface="Times New Roman"/>
            </a:endParaRPr>
          </a:p>
          <a:p>
            <a:pPr marL="240665" indent="-228600" algn="just">
              <a:lnSpc>
                <a:spcPct val="100000"/>
              </a:lnSpc>
              <a:spcBef>
                <a:spcPts val="25"/>
              </a:spcBef>
              <a:buFont typeface="Arial"/>
              <a:buChar char="•"/>
              <a:tabLst>
                <a:tab pos="241300" algn="l"/>
              </a:tabLst>
            </a:pPr>
            <a:r>
              <a:rPr sz="1200" spc="-10" dirty="0">
                <a:latin typeface="Times New Roman"/>
                <a:cs typeface="Times New Roman"/>
              </a:rPr>
              <a:t>It </a:t>
            </a:r>
            <a:r>
              <a:rPr sz="1200" spc="-5" dirty="0">
                <a:latin typeface="Times New Roman"/>
                <a:cs typeface="Times New Roman"/>
              </a:rPr>
              <a:t>is difficult </a:t>
            </a:r>
            <a:r>
              <a:rPr sz="1200" dirty="0">
                <a:latin typeface="Times New Roman"/>
                <a:cs typeface="Times New Roman"/>
              </a:rPr>
              <a:t>to measure the </a:t>
            </a:r>
            <a:r>
              <a:rPr sz="1200" spc="-5" dirty="0">
                <a:latin typeface="Times New Roman"/>
                <a:cs typeface="Times New Roman"/>
              </a:rPr>
              <a:t>cost-effectiveness </a:t>
            </a:r>
            <a:r>
              <a:rPr sz="1200" dirty="0">
                <a:latin typeface="Times New Roman"/>
                <a:cs typeface="Times New Roman"/>
              </a:rPr>
              <a:t>of any </a:t>
            </a:r>
            <a:r>
              <a:rPr sz="1200" spc="-5" dirty="0">
                <a:latin typeface="Times New Roman"/>
                <a:cs typeface="Times New Roman"/>
              </a:rPr>
              <a:t>technical </a:t>
            </a:r>
            <a:r>
              <a:rPr sz="1200" dirty="0">
                <a:latin typeface="Times New Roman"/>
                <a:cs typeface="Times New Roman"/>
              </a:rPr>
              <a:t>review in real</a:t>
            </a:r>
            <a:r>
              <a:rPr sz="1200" spc="40" dirty="0">
                <a:latin typeface="Times New Roman"/>
                <a:cs typeface="Times New Roman"/>
              </a:rPr>
              <a:t> </a:t>
            </a:r>
            <a:r>
              <a:rPr sz="1200" spc="-5" dirty="0">
                <a:latin typeface="Times New Roman"/>
                <a:cs typeface="Times New Roman"/>
              </a:rPr>
              <a:t>time.</a:t>
            </a:r>
            <a:endParaRPr sz="1200">
              <a:latin typeface="Times New Roman"/>
              <a:cs typeface="Times New Roman"/>
            </a:endParaRPr>
          </a:p>
          <a:p>
            <a:pPr marL="240665" marR="7620" indent="-228600" algn="just">
              <a:lnSpc>
                <a:spcPct val="110300"/>
              </a:lnSpc>
              <a:spcBef>
                <a:spcPts val="5"/>
              </a:spcBef>
              <a:buFont typeface="Arial"/>
              <a:buChar char="•"/>
              <a:tabLst>
                <a:tab pos="241300" algn="l"/>
              </a:tabLst>
            </a:pPr>
            <a:r>
              <a:rPr sz="1200" spc="-5" dirty="0">
                <a:latin typeface="Times New Roman"/>
                <a:cs typeface="Times New Roman"/>
              </a:rPr>
              <a:t>A software engineering </a:t>
            </a:r>
            <a:r>
              <a:rPr sz="1200" dirty="0">
                <a:latin typeface="Times New Roman"/>
                <a:cs typeface="Times New Roman"/>
              </a:rPr>
              <a:t>organization </a:t>
            </a:r>
            <a:r>
              <a:rPr sz="1200" spc="-5" dirty="0">
                <a:latin typeface="Times New Roman"/>
                <a:cs typeface="Times New Roman"/>
              </a:rPr>
              <a:t>can assess </a:t>
            </a:r>
            <a:r>
              <a:rPr sz="1200" dirty="0">
                <a:latin typeface="Times New Roman"/>
                <a:cs typeface="Times New Roman"/>
              </a:rPr>
              <a:t>the </a:t>
            </a:r>
            <a:r>
              <a:rPr sz="1200" spc="-5" dirty="0">
                <a:latin typeface="Times New Roman"/>
                <a:cs typeface="Times New Roman"/>
              </a:rPr>
              <a:t>effectiveness </a:t>
            </a:r>
            <a:r>
              <a:rPr sz="1200" dirty="0">
                <a:latin typeface="Times New Roman"/>
                <a:cs typeface="Times New Roman"/>
              </a:rPr>
              <a:t>of </a:t>
            </a:r>
            <a:r>
              <a:rPr sz="1200" spc="-5" dirty="0">
                <a:latin typeface="Times New Roman"/>
                <a:cs typeface="Times New Roman"/>
              </a:rPr>
              <a:t>reviews and </a:t>
            </a:r>
            <a:r>
              <a:rPr sz="1200" dirty="0">
                <a:latin typeface="Times New Roman"/>
                <a:cs typeface="Times New Roman"/>
              </a:rPr>
              <a:t>their </a:t>
            </a:r>
            <a:r>
              <a:rPr sz="1200" spc="-5" dirty="0">
                <a:latin typeface="Times New Roman"/>
                <a:cs typeface="Times New Roman"/>
              </a:rPr>
              <a:t>cost  benefit </a:t>
            </a:r>
            <a:r>
              <a:rPr sz="1200" dirty="0">
                <a:latin typeface="Times New Roman"/>
                <a:cs typeface="Times New Roman"/>
              </a:rPr>
              <a:t>only </a:t>
            </a:r>
            <a:r>
              <a:rPr sz="1200" spc="-5" dirty="0">
                <a:latin typeface="Times New Roman"/>
                <a:cs typeface="Times New Roman"/>
              </a:rPr>
              <a:t>after </a:t>
            </a:r>
            <a:r>
              <a:rPr sz="1200" dirty="0">
                <a:latin typeface="Times New Roman"/>
                <a:cs typeface="Times New Roman"/>
              </a:rPr>
              <a:t>reviews </a:t>
            </a:r>
            <a:r>
              <a:rPr sz="1200" spc="-5" dirty="0">
                <a:latin typeface="Times New Roman"/>
                <a:cs typeface="Times New Roman"/>
              </a:rPr>
              <a:t>have been </a:t>
            </a:r>
            <a:r>
              <a:rPr sz="1200" dirty="0">
                <a:latin typeface="Times New Roman"/>
                <a:cs typeface="Times New Roman"/>
              </a:rPr>
              <a:t>completed, </a:t>
            </a:r>
            <a:r>
              <a:rPr sz="1200" spc="-5" dirty="0">
                <a:latin typeface="Times New Roman"/>
                <a:cs typeface="Times New Roman"/>
              </a:rPr>
              <a:t>review metrics have been collected,  average data </a:t>
            </a:r>
            <a:r>
              <a:rPr sz="1200" dirty="0">
                <a:latin typeface="Times New Roman"/>
                <a:cs typeface="Times New Roman"/>
              </a:rPr>
              <a:t>have been </a:t>
            </a:r>
            <a:r>
              <a:rPr sz="1200" spc="-5" dirty="0">
                <a:latin typeface="Times New Roman"/>
                <a:cs typeface="Times New Roman"/>
              </a:rPr>
              <a:t>computed, and </a:t>
            </a:r>
            <a:r>
              <a:rPr sz="1200" dirty="0">
                <a:latin typeface="Times New Roman"/>
                <a:cs typeface="Times New Roman"/>
              </a:rPr>
              <a:t>then the </a:t>
            </a:r>
            <a:r>
              <a:rPr sz="1200" spc="-5" dirty="0">
                <a:latin typeface="Times New Roman"/>
                <a:cs typeface="Times New Roman"/>
              </a:rPr>
              <a:t>downstream </a:t>
            </a:r>
            <a:r>
              <a:rPr sz="1200" dirty="0">
                <a:latin typeface="Times New Roman"/>
                <a:cs typeface="Times New Roman"/>
              </a:rPr>
              <a:t>quality of the </a:t>
            </a:r>
            <a:r>
              <a:rPr sz="1200" spc="-5" dirty="0">
                <a:latin typeface="Times New Roman"/>
                <a:cs typeface="Times New Roman"/>
              </a:rPr>
              <a:t>software is  measured</a:t>
            </a:r>
            <a:endParaRPr sz="1200">
              <a:latin typeface="Times New Roman"/>
              <a:cs typeface="Times New Roman"/>
            </a:endParaRPr>
          </a:p>
          <a:p>
            <a:pPr marL="240665" indent="-228600" algn="just">
              <a:lnSpc>
                <a:spcPct val="100000"/>
              </a:lnSpc>
              <a:spcBef>
                <a:spcPts val="145"/>
              </a:spcBef>
              <a:buFont typeface="Arial"/>
              <a:buChar char="•"/>
              <a:tabLst>
                <a:tab pos="241300" algn="l"/>
              </a:tabLst>
            </a:pPr>
            <a:r>
              <a:rPr sz="1200" spc="-5" dirty="0">
                <a:latin typeface="Times New Roman"/>
                <a:cs typeface="Times New Roman"/>
              </a:rPr>
              <a:t>Effort saved </a:t>
            </a:r>
            <a:r>
              <a:rPr sz="1200" dirty="0">
                <a:latin typeface="Times New Roman"/>
                <a:cs typeface="Times New Roman"/>
              </a:rPr>
              <a:t>per </a:t>
            </a:r>
            <a:r>
              <a:rPr sz="1200" spc="-5" dirty="0">
                <a:latin typeface="Times New Roman"/>
                <a:cs typeface="Times New Roman"/>
              </a:rPr>
              <a:t>error </a:t>
            </a:r>
            <a:r>
              <a:rPr sz="1200" dirty="0">
                <a:latin typeface="Times New Roman"/>
                <a:cs typeface="Times New Roman"/>
              </a:rPr>
              <a:t>= </a:t>
            </a:r>
            <a:r>
              <a:rPr sz="1200" spc="-5" dirty="0">
                <a:latin typeface="Times New Roman"/>
                <a:cs typeface="Times New Roman"/>
              </a:rPr>
              <a:t>Etesting </a:t>
            </a:r>
            <a:r>
              <a:rPr sz="1200" dirty="0">
                <a:latin typeface="Times New Roman"/>
                <a:cs typeface="Times New Roman"/>
              </a:rPr>
              <a:t>-</a:t>
            </a:r>
            <a:r>
              <a:rPr sz="1200" spc="25" dirty="0">
                <a:latin typeface="Times New Roman"/>
                <a:cs typeface="Times New Roman"/>
              </a:rPr>
              <a:t> </a:t>
            </a:r>
            <a:r>
              <a:rPr sz="1200" spc="-5" dirty="0">
                <a:latin typeface="Times New Roman"/>
                <a:cs typeface="Times New Roman"/>
              </a:rPr>
              <a:t>Ereviews</a:t>
            </a:r>
            <a:endParaRPr sz="1200">
              <a:latin typeface="Times New Roman"/>
              <a:cs typeface="Times New Roman"/>
            </a:endParaRPr>
          </a:p>
          <a:p>
            <a:pPr marL="240665" algn="just">
              <a:lnSpc>
                <a:spcPct val="100000"/>
              </a:lnSpc>
              <a:spcBef>
                <a:spcPts val="180"/>
              </a:spcBef>
            </a:pPr>
            <a:r>
              <a:rPr sz="1200" b="1" u="heavy" spc="-5" dirty="0">
                <a:uFill>
                  <a:solidFill>
                    <a:srgbClr val="000000"/>
                  </a:solidFill>
                </a:uFill>
                <a:latin typeface="Times New Roman"/>
                <a:cs typeface="Times New Roman"/>
              </a:rPr>
              <a:t>Effort expended </a:t>
            </a:r>
            <a:r>
              <a:rPr sz="1200" b="1" u="heavy" dirty="0">
                <a:uFill>
                  <a:solidFill>
                    <a:srgbClr val="000000"/>
                  </a:solidFill>
                </a:uFill>
                <a:latin typeface="Times New Roman"/>
                <a:cs typeface="Times New Roman"/>
              </a:rPr>
              <a:t>with </a:t>
            </a:r>
            <a:r>
              <a:rPr sz="1200" b="1" u="heavy" spc="-10" dirty="0">
                <a:uFill>
                  <a:solidFill>
                    <a:srgbClr val="000000"/>
                  </a:solidFill>
                </a:uFill>
                <a:latin typeface="Times New Roman"/>
                <a:cs typeface="Times New Roman"/>
              </a:rPr>
              <a:t>and </a:t>
            </a:r>
            <a:r>
              <a:rPr sz="1200" b="1" u="heavy" dirty="0">
                <a:uFill>
                  <a:solidFill>
                    <a:srgbClr val="000000"/>
                  </a:solidFill>
                </a:uFill>
                <a:latin typeface="Times New Roman"/>
                <a:cs typeface="Times New Roman"/>
              </a:rPr>
              <a:t>without</a:t>
            </a:r>
            <a:r>
              <a:rPr sz="1200" b="1" u="heavy" spc="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reviews</a:t>
            </a:r>
            <a:endParaRPr sz="1200">
              <a:latin typeface="Times New Roman"/>
              <a:cs typeface="Times New Roman"/>
            </a:endParaRPr>
          </a:p>
          <a:p>
            <a:pPr marL="240665" indent="-228600" algn="just">
              <a:lnSpc>
                <a:spcPct val="100000"/>
              </a:lnSpc>
              <a:spcBef>
                <a:spcPts val="25"/>
              </a:spcBef>
              <a:buFont typeface="Arial"/>
              <a:buChar char="•"/>
              <a:tabLst>
                <a:tab pos="241300" algn="l"/>
              </a:tabLst>
            </a:pPr>
            <a:r>
              <a:rPr sz="1200" spc="-5" dirty="0">
                <a:latin typeface="Times New Roman"/>
                <a:cs typeface="Times New Roman"/>
              </a:rPr>
              <a:t>Effort</a:t>
            </a:r>
            <a:r>
              <a:rPr sz="1200" spc="180" dirty="0">
                <a:latin typeface="Times New Roman"/>
                <a:cs typeface="Times New Roman"/>
              </a:rPr>
              <a:t> </a:t>
            </a:r>
            <a:r>
              <a:rPr sz="1200" spc="-5" dirty="0">
                <a:latin typeface="Times New Roman"/>
                <a:cs typeface="Times New Roman"/>
              </a:rPr>
              <a:t>expended</a:t>
            </a:r>
            <a:r>
              <a:rPr sz="1200" spc="170" dirty="0">
                <a:latin typeface="Times New Roman"/>
                <a:cs typeface="Times New Roman"/>
              </a:rPr>
              <a:t> </a:t>
            </a:r>
            <a:r>
              <a:rPr sz="1200" spc="-5" dirty="0">
                <a:latin typeface="Times New Roman"/>
                <a:cs typeface="Times New Roman"/>
              </a:rPr>
              <a:t>when</a:t>
            </a:r>
            <a:r>
              <a:rPr sz="1200" spc="175" dirty="0">
                <a:latin typeface="Times New Roman"/>
                <a:cs typeface="Times New Roman"/>
              </a:rPr>
              <a:t> </a:t>
            </a:r>
            <a:r>
              <a:rPr sz="1200" spc="-5" dirty="0">
                <a:latin typeface="Times New Roman"/>
                <a:cs typeface="Times New Roman"/>
              </a:rPr>
              <a:t>reviews</a:t>
            </a:r>
            <a:r>
              <a:rPr sz="1200" spc="170" dirty="0">
                <a:latin typeface="Times New Roman"/>
                <a:cs typeface="Times New Roman"/>
              </a:rPr>
              <a:t> </a:t>
            </a:r>
            <a:r>
              <a:rPr sz="1200" dirty="0">
                <a:latin typeface="Times New Roman"/>
                <a:cs typeface="Times New Roman"/>
              </a:rPr>
              <a:t>are</a:t>
            </a:r>
            <a:r>
              <a:rPr sz="1200" spc="40" dirty="0">
                <a:latin typeface="Times New Roman"/>
                <a:cs typeface="Times New Roman"/>
              </a:rPr>
              <a:t> </a:t>
            </a:r>
            <a:r>
              <a:rPr sz="1200" spc="-5" dirty="0">
                <a:latin typeface="Times New Roman"/>
                <a:cs typeface="Times New Roman"/>
              </a:rPr>
              <a:t>used</a:t>
            </a:r>
            <a:r>
              <a:rPr sz="1200" spc="175" dirty="0">
                <a:latin typeface="Times New Roman"/>
                <a:cs typeface="Times New Roman"/>
              </a:rPr>
              <a:t> </a:t>
            </a:r>
            <a:r>
              <a:rPr sz="1200" spc="-5" dirty="0">
                <a:latin typeface="Times New Roman"/>
                <a:cs typeface="Times New Roman"/>
              </a:rPr>
              <a:t>does</a:t>
            </a:r>
            <a:r>
              <a:rPr sz="1200" spc="170" dirty="0">
                <a:latin typeface="Times New Roman"/>
                <a:cs typeface="Times New Roman"/>
              </a:rPr>
              <a:t> </a:t>
            </a:r>
            <a:r>
              <a:rPr sz="1200" dirty="0">
                <a:latin typeface="Times New Roman"/>
                <a:cs typeface="Times New Roman"/>
              </a:rPr>
              <a:t>increase</a:t>
            </a:r>
            <a:r>
              <a:rPr sz="1200" spc="170" dirty="0">
                <a:latin typeface="Times New Roman"/>
                <a:cs typeface="Times New Roman"/>
              </a:rPr>
              <a:t> </a:t>
            </a:r>
            <a:r>
              <a:rPr sz="1200" dirty="0">
                <a:latin typeface="Times New Roman"/>
                <a:cs typeface="Times New Roman"/>
              </a:rPr>
              <a:t>early</a:t>
            </a:r>
            <a:r>
              <a:rPr sz="1200" spc="145" dirty="0">
                <a:latin typeface="Times New Roman"/>
                <a:cs typeface="Times New Roman"/>
              </a:rPr>
              <a:t> </a:t>
            </a:r>
            <a:r>
              <a:rPr sz="1200" dirty="0">
                <a:latin typeface="Times New Roman"/>
                <a:cs typeface="Times New Roman"/>
              </a:rPr>
              <a:t>in</a:t>
            </a:r>
            <a:r>
              <a:rPr sz="1200" spc="18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development</a:t>
            </a:r>
            <a:r>
              <a:rPr sz="1200" spc="170" dirty="0">
                <a:latin typeface="Times New Roman"/>
                <a:cs typeface="Times New Roman"/>
              </a:rPr>
              <a:t> </a:t>
            </a:r>
            <a:r>
              <a:rPr sz="1200" dirty="0">
                <a:latin typeface="Times New Roman"/>
                <a:cs typeface="Times New Roman"/>
              </a:rPr>
              <a:t>of</a:t>
            </a:r>
            <a:r>
              <a:rPr sz="1200" spc="175" dirty="0">
                <a:latin typeface="Times New Roman"/>
                <a:cs typeface="Times New Roman"/>
              </a:rPr>
              <a:t> </a:t>
            </a:r>
            <a:r>
              <a:rPr sz="1200" dirty="0">
                <a:latin typeface="Times New Roman"/>
                <a:cs typeface="Times New Roman"/>
              </a:rPr>
              <a:t>a</a:t>
            </a:r>
            <a:endParaRPr sz="1200">
              <a:latin typeface="Times New Roman"/>
              <a:cs typeface="Times New Roman"/>
            </a:endParaRPr>
          </a:p>
          <a:p>
            <a:pPr marL="240665" algn="just">
              <a:lnSpc>
                <a:spcPct val="100000"/>
              </a:lnSpc>
              <a:spcBef>
                <a:spcPts val="155"/>
              </a:spcBef>
            </a:pPr>
            <a:r>
              <a:rPr sz="1200" spc="-5" dirty="0">
                <a:latin typeface="Times New Roman"/>
                <a:cs typeface="Times New Roman"/>
              </a:rPr>
              <a:t>software</a:t>
            </a:r>
            <a:r>
              <a:rPr sz="1200" spc="-15" dirty="0">
                <a:latin typeface="Times New Roman"/>
                <a:cs typeface="Times New Roman"/>
              </a:rPr>
              <a:t> </a:t>
            </a:r>
            <a:r>
              <a:rPr sz="1200" spc="-5" dirty="0">
                <a:latin typeface="Times New Roman"/>
                <a:cs typeface="Times New Roman"/>
              </a:rPr>
              <a:t>increment.</a:t>
            </a:r>
            <a:endParaRPr sz="1200">
              <a:latin typeface="Times New Roman"/>
              <a:cs typeface="Times New Roman"/>
            </a:endParaRPr>
          </a:p>
          <a:p>
            <a:pPr marL="240665" indent="-228600">
              <a:lnSpc>
                <a:spcPct val="100000"/>
              </a:lnSpc>
              <a:spcBef>
                <a:spcPts val="145"/>
              </a:spcBef>
              <a:buFont typeface="Arial"/>
              <a:buChar char="•"/>
              <a:tabLst>
                <a:tab pos="240665" algn="l"/>
                <a:tab pos="241300" algn="l"/>
              </a:tabLst>
            </a:pPr>
            <a:r>
              <a:rPr sz="1200" dirty="0">
                <a:latin typeface="Times New Roman"/>
                <a:cs typeface="Times New Roman"/>
              </a:rPr>
              <a:t>testing </a:t>
            </a:r>
            <a:r>
              <a:rPr sz="1200" spc="-5" dirty="0">
                <a:latin typeface="Times New Roman"/>
                <a:cs typeface="Times New Roman"/>
              </a:rPr>
              <a:t>and corrective </a:t>
            </a:r>
            <a:r>
              <a:rPr sz="1200" dirty="0">
                <a:latin typeface="Times New Roman"/>
                <a:cs typeface="Times New Roman"/>
              </a:rPr>
              <a:t>effort </a:t>
            </a:r>
            <a:r>
              <a:rPr sz="1200" spc="-5" dirty="0">
                <a:latin typeface="Times New Roman"/>
                <a:cs typeface="Times New Roman"/>
              </a:rPr>
              <a:t>is reduced.</a:t>
            </a:r>
            <a:endParaRPr sz="1200">
              <a:latin typeface="Times New Roman"/>
              <a:cs typeface="Times New Roman"/>
            </a:endParaRPr>
          </a:p>
          <a:p>
            <a:pPr marL="240665" marR="7620" indent="-228600">
              <a:lnSpc>
                <a:spcPct val="110000"/>
              </a:lnSpc>
              <a:spcBef>
                <a:spcPts val="15"/>
              </a:spcBef>
              <a:buFont typeface="Arial"/>
              <a:buChar char="•"/>
              <a:tabLst>
                <a:tab pos="240665" algn="l"/>
                <a:tab pos="241300" algn="l"/>
              </a:tabLst>
            </a:pPr>
            <a:r>
              <a:rPr sz="1200" dirty="0">
                <a:latin typeface="Times New Roman"/>
                <a:cs typeface="Times New Roman"/>
              </a:rPr>
              <a:t>The </a:t>
            </a:r>
            <a:r>
              <a:rPr sz="1200" spc="-5" dirty="0">
                <a:latin typeface="Times New Roman"/>
                <a:cs typeface="Times New Roman"/>
              </a:rPr>
              <a:t>deployment date </a:t>
            </a:r>
            <a:r>
              <a:rPr sz="1200" dirty="0">
                <a:latin typeface="Times New Roman"/>
                <a:cs typeface="Times New Roman"/>
              </a:rPr>
              <a:t>for </a:t>
            </a:r>
            <a:r>
              <a:rPr sz="1200" spc="-5" dirty="0">
                <a:latin typeface="Times New Roman"/>
                <a:cs typeface="Times New Roman"/>
              </a:rPr>
              <a:t>development </a:t>
            </a:r>
            <a:r>
              <a:rPr sz="1200" dirty="0">
                <a:latin typeface="Times New Roman"/>
                <a:cs typeface="Times New Roman"/>
              </a:rPr>
              <a:t>with </a:t>
            </a:r>
            <a:r>
              <a:rPr sz="1200" spc="-5" dirty="0">
                <a:latin typeface="Times New Roman"/>
                <a:cs typeface="Times New Roman"/>
              </a:rPr>
              <a:t>reviews is sooner </a:t>
            </a:r>
            <a:r>
              <a:rPr sz="1200" dirty="0">
                <a:latin typeface="Times New Roman"/>
                <a:cs typeface="Times New Roman"/>
              </a:rPr>
              <a:t>than the </a:t>
            </a:r>
            <a:r>
              <a:rPr sz="1200" spc="-5" dirty="0">
                <a:latin typeface="Times New Roman"/>
                <a:cs typeface="Times New Roman"/>
              </a:rPr>
              <a:t>deployment date  </a:t>
            </a:r>
            <a:r>
              <a:rPr sz="1200" dirty="0">
                <a:latin typeface="Times New Roman"/>
                <a:cs typeface="Times New Roman"/>
              </a:rPr>
              <a:t>without</a:t>
            </a:r>
            <a:r>
              <a:rPr sz="1200" spc="-5" dirty="0">
                <a:latin typeface="Times New Roman"/>
                <a:cs typeface="Times New Roman"/>
              </a:rPr>
              <a:t> reviews.</a:t>
            </a:r>
            <a:endParaRPr sz="1200">
              <a:latin typeface="Times New Roman"/>
              <a:cs typeface="Times New Roman"/>
            </a:endParaRPr>
          </a:p>
          <a:p>
            <a:pPr marL="240665" indent="-228600">
              <a:lnSpc>
                <a:spcPct val="100000"/>
              </a:lnSpc>
              <a:spcBef>
                <a:spcPts val="145"/>
              </a:spcBef>
              <a:buFont typeface="Arial"/>
              <a:buChar char="•"/>
              <a:tabLst>
                <a:tab pos="240665" algn="l"/>
                <a:tab pos="241300" algn="l"/>
                <a:tab pos="1334770" algn="l"/>
                <a:tab pos="2227580" algn="l"/>
                <a:tab pos="3050540" algn="l"/>
                <a:tab pos="3929379" algn="l"/>
                <a:tab pos="4763135" algn="l"/>
                <a:tab pos="5602605" algn="l"/>
              </a:tabLst>
            </a:pPr>
            <a:r>
              <a:rPr sz="1200" dirty="0">
                <a:latin typeface="Times New Roman"/>
                <a:cs typeface="Times New Roman"/>
              </a:rPr>
              <a:t>R</a:t>
            </a:r>
            <a:r>
              <a:rPr sz="1200" spc="-5" dirty="0">
                <a:latin typeface="Times New Roman"/>
                <a:cs typeface="Times New Roman"/>
              </a:rPr>
              <a:t>e</a:t>
            </a:r>
            <a:r>
              <a:rPr sz="1200" dirty="0">
                <a:latin typeface="Times New Roman"/>
                <a:cs typeface="Times New Roman"/>
              </a:rPr>
              <a:t>vie</a:t>
            </a:r>
            <a:r>
              <a:rPr sz="1200" spc="-5" dirty="0">
                <a:latin typeface="Times New Roman"/>
                <a:cs typeface="Times New Roman"/>
              </a:rPr>
              <a:t>w</a:t>
            </a:r>
            <a:r>
              <a:rPr sz="1200" dirty="0">
                <a:latin typeface="Times New Roman"/>
                <a:cs typeface="Times New Roman"/>
              </a:rPr>
              <a:t>s	don’t	take	time,	th</a:t>
            </a:r>
            <a:r>
              <a:rPr sz="1200" spc="20" dirty="0">
                <a:latin typeface="Times New Roman"/>
                <a:cs typeface="Times New Roman"/>
              </a:rPr>
              <a:t>e</a:t>
            </a:r>
            <a:r>
              <a:rPr sz="1200" dirty="0">
                <a:latin typeface="Times New Roman"/>
                <a:cs typeface="Times New Roman"/>
              </a:rPr>
              <a:t>y	</a:t>
            </a:r>
            <a:r>
              <a:rPr sz="1200" spc="-5" dirty="0">
                <a:latin typeface="Times New Roman"/>
                <a:cs typeface="Times New Roman"/>
              </a:rPr>
              <a:t>sa</a:t>
            </a:r>
            <a:r>
              <a:rPr sz="1200" dirty="0">
                <a:latin typeface="Times New Roman"/>
                <a:cs typeface="Times New Roman"/>
              </a:rPr>
              <a:t>ve	it.</a:t>
            </a:r>
            <a:endParaRPr sz="1200">
              <a:latin typeface="Times New Roman"/>
              <a:cs typeface="Times New Roman"/>
            </a:endParaRPr>
          </a:p>
        </p:txBody>
      </p:sp>
      <p:sp>
        <p:nvSpPr>
          <p:cNvPr id="5" name="object 5"/>
          <p:cNvSpPr txBox="1"/>
          <p:nvPr/>
        </p:nvSpPr>
        <p:spPr>
          <a:xfrm>
            <a:off x="1130604" y="6339562"/>
            <a:ext cx="5741035" cy="2641600"/>
          </a:xfrm>
          <a:prstGeom prst="rect">
            <a:avLst/>
          </a:prstGeom>
        </p:spPr>
        <p:txBody>
          <a:bodyPr vert="horz" wrap="square" lIns="0" tIns="33655" rIns="0" bIns="0" rtlCol="0">
            <a:spAutoFit/>
          </a:bodyPr>
          <a:lstStyle/>
          <a:p>
            <a:pPr marL="240665">
              <a:lnSpc>
                <a:spcPct val="100000"/>
              </a:lnSpc>
              <a:spcBef>
                <a:spcPts val="265"/>
              </a:spcBef>
            </a:pPr>
            <a:r>
              <a:rPr sz="1100" b="1" u="sng" dirty="0">
                <a:uFill>
                  <a:solidFill>
                    <a:srgbClr val="000000"/>
                  </a:solidFill>
                </a:uFill>
                <a:latin typeface="Carlito"/>
                <a:cs typeface="Carlito"/>
              </a:rPr>
              <a:t>REVIEWS : A </a:t>
            </a:r>
            <a:r>
              <a:rPr sz="1100" b="1" u="sng" spc="-5" dirty="0">
                <a:uFill>
                  <a:solidFill>
                    <a:srgbClr val="000000"/>
                  </a:solidFill>
                </a:uFill>
                <a:latin typeface="Carlito"/>
                <a:cs typeface="Carlito"/>
              </a:rPr>
              <a:t>FORMALITY</a:t>
            </a:r>
            <a:r>
              <a:rPr sz="1100" b="1" u="sng" spc="-35" dirty="0">
                <a:uFill>
                  <a:solidFill>
                    <a:srgbClr val="000000"/>
                  </a:solidFill>
                </a:uFill>
                <a:latin typeface="Carlito"/>
                <a:cs typeface="Carlito"/>
              </a:rPr>
              <a:t> </a:t>
            </a:r>
            <a:r>
              <a:rPr sz="1100" b="1" u="sng" spc="-5" dirty="0">
                <a:uFill>
                  <a:solidFill>
                    <a:srgbClr val="000000"/>
                  </a:solidFill>
                </a:uFill>
                <a:latin typeface="Carlito"/>
                <a:cs typeface="Carlito"/>
              </a:rPr>
              <a:t>SPECTRUM</a:t>
            </a:r>
            <a:endParaRPr sz="1100">
              <a:latin typeface="Carlito"/>
              <a:cs typeface="Carlito"/>
            </a:endParaRPr>
          </a:p>
          <a:p>
            <a:pPr marL="240665" marR="132715" indent="-228600">
              <a:lnSpc>
                <a:spcPct val="110800"/>
              </a:lnSpc>
              <a:spcBef>
                <a:spcPts val="20"/>
              </a:spcBef>
              <a:buFont typeface="Arial"/>
              <a:buChar char="•"/>
              <a:tabLst>
                <a:tab pos="240665" algn="l"/>
                <a:tab pos="241300" algn="l"/>
              </a:tabLst>
            </a:pPr>
            <a:r>
              <a:rPr sz="1200" spc="-5" dirty="0">
                <a:latin typeface="Times New Roman"/>
                <a:cs typeface="Times New Roman"/>
              </a:rPr>
              <a:t>Technical reviews </a:t>
            </a:r>
            <a:r>
              <a:rPr sz="1200" dirty="0">
                <a:latin typeface="Times New Roman"/>
                <a:cs typeface="Times New Roman"/>
              </a:rPr>
              <a:t>should be </a:t>
            </a:r>
            <a:r>
              <a:rPr sz="1200" spc="-5" dirty="0">
                <a:latin typeface="Times New Roman"/>
                <a:cs typeface="Times New Roman"/>
              </a:rPr>
              <a:t>applied </a:t>
            </a:r>
            <a:r>
              <a:rPr sz="1200" dirty="0">
                <a:latin typeface="Times New Roman"/>
                <a:cs typeface="Times New Roman"/>
              </a:rPr>
              <a:t>with a level of </a:t>
            </a:r>
            <a:r>
              <a:rPr sz="1200" spc="-5" dirty="0">
                <a:latin typeface="Times New Roman"/>
                <a:cs typeface="Times New Roman"/>
              </a:rPr>
              <a:t>formality </a:t>
            </a:r>
            <a:r>
              <a:rPr sz="1200" dirty="0">
                <a:latin typeface="Times New Roman"/>
                <a:cs typeface="Times New Roman"/>
              </a:rPr>
              <a:t>that </a:t>
            </a:r>
            <a:r>
              <a:rPr sz="1200" spc="-5" dirty="0">
                <a:latin typeface="Times New Roman"/>
                <a:cs typeface="Times New Roman"/>
              </a:rPr>
              <a:t>is appropriate for </a:t>
            </a: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to be built, the </a:t>
            </a:r>
            <a:r>
              <a:rPr sz="1200" spc="-5" dirty="0">
                <a:latin typeface="Times New Roman"/>
                <a:cs typeface="Times New Roman"/>
              </a:rPr>
              <a:t>project </a:t>
            </a:r>
            <a:r>
              <a:rPr sz="1200" dirty="0">
                <a:latin typeface="Times New Roman"/>
                <a:cs typeface="Times New Roman"/>
              </a:rPr>
              <a:t>time </a:t>
            </a:r>
            <a:r>
              <a:rPr sz="1200" spc="-5" dirty="0">
                <a:latin typeface="Times New Roman"/>
                <a:cs typeface="Times New Roman"/>
              </a:rPr>
              <a:t>line, and </a:t>
            </a:r>
            <a:r>
              <a:rPr sz="1200" dirty="0">
                <a:latin typeface="Times New Roman"/>
                <a:cs typeface="Times New Roman"/>
              </a:rPr>
              <a:t>the people </a:t>
            </a:r>
            <a:r>
              <a:rPr sz="1200" spc="-5" dirty="0">
                <a:latin typeface="Times New Roman"/>
                <a:cs typeface="Times New Roman"/>
              </a:rPr>
              <a:t>who </a:t>
            </a:r>
            <a:r>
              <a:rPr sz="1200" dirty="0">
                <a:latin typeface="Times New Roman"/>
                <a:cs typeface="Times New Roman"/>
              </a:rPr>
              <a:t>are doing the</a:t>
            </a:r>
            <a:r>
              <a:rPr sz="1200" spc="5" dirty="0">
                <a:latin typeface="Times New Roman"/>
                <a:cs typeface="Times New Roman"/>
              </a:rPr>
              <a:t> </a:t>
            </a:r>
            <a:r>
              <a:rPr sz="1200" spc="-5" dirty="0">
                <a:latin typeface="Times New Roman"/>
                <a:cs typeface="Times New Roman"/>
              </a:rPr>
              <a:t>work.</a:t>
            </a:r>
            <a:endParaRPr sz="1200">
              <a:latin typeface="Times New Roman"/>
              <a:cs typeface="Times New Roman"/>
            </a:endParaRPr>
          </a:p>
          <a:p>
            <a:pPr marL="240665" indent="-228600">
              <a:lnSpc>
                <a:spcPct val="100000"/>
              </a:lnSpc>
              <a:spcBef>
                <a:spcPts val="145"/>
              </a:spcBef>
              <a:buFont typeface="Arial"/>
              <a:buChar char="•"/>
              <a:tabLst>
                <a:tab pos="240665" algn="l"/>
                <a:tab pos="241300" algn="l"/>
              </a:tabLst>
            </a:pPr>
            <a:r>
              <a:rPr sz="1200" dirty="0">
                <a:latin typeface="Times New Roman"/>
                <a:cs typeface="Times New Roman"/>
              </a:rPr>
              <a:t>The formality of a </a:t>
            </a:r>
            <a:r>
              <a:rPr sz="1200" spc="-5" dirty="0">
                <a:latin typeface="Times New Roman"/>
                <a:cs typeface="Times New Roman"/>
              </a:rPr>
              <a:t>review increases</a:t>
            </a:r>
            <a:r>
              <a:rPr sz="1200" spc="-35" dirty="0">
                <a:latin typeface="Times New Roman"/>
                <a:cs typeface="Times New Roman"/>
              </a:rPr>
              <a:t> </a:t>
            </a:r>
            <a:r>
              <a:rPr sz="1200" spc="-5" dirty="0">
                <a:latin typeface="Times New Roman"/>
                <a:cs typeface="Times New Roman"/>
              </a:rPr>
              <a:t>when</a:t>
            </a:r>
            <a:endParaRPr sz="1200">
              <a:latin typeface="Times New Roman"/>
              <a:cs typeface="Times New Roman"/>
            </a:endParaRPr>
          </a:p>
          <a:p>
            <a:pPr marL="240665" indent="-228600">
              <a:lnSpc>
                <a:spcPct val="100000"/>
              </a:lnSpc>
              <a:spcBef>
                <a:spcPts val="155"/>
              </a:spcBef>
              <a:buFont typeface="Arial"/>
              <a:buChar char="•"/>
              <a:tabLst>
                <a:tab pos="240665" algn="l"/>
                <a:tab pos="241300" algn="l"/>
              </a:tabLst>
            </a:pPr>
            <a:r>
              <a:rPr sz="1200" spc="-5" dirty="0">
                <a:latin typeface="Times New Roman"/>
                <a:cs typeface="Times New Roman"/>
              </a:rPr>
              <a:t>Distinct roles are </a:t>
            </a:r>
            <a:r>
              <a:rPr sz="1200" dirty="0">
                <a:latin typeface="Times New Roman"/>
                <a:cs typeface="Times New Roman"/>
              </a:rPr>
              <a:t>explicitly </a:t>
            </a:r>
            <a:r>
              <a:rPr sz="1200" spc="-5" dirty="0">
                <a:latin typeface="Times New Roman"/>
                <a:cs typeface="Times New Roman"/>
              </a:rPr>
              <a:t>defined </a:t>
            </a:r>
            <a:r>
              <a:rPr sz="1200" dirty="0">
                <a:latin typeface="Times New Roman"/>
                <a:cs typeface="Times New Roman"/>
              </a:rPr>
              <a:t>for the</a:t>
            </a:r>
            <a:r>
              <a:rPr sz="1200" spc="-10" dirty="0">
                <a:latin typeface="Times New Roman"/>
                <a:cs typeface="Times New Roman"/>
              </a:rPr>
              <a:t> </a:t>
            </a:r>
            <a:r>
              <a:rPr sz="1200" spc="-5" dirty="0">
                <a:latin typeface="Times New Roman"/>
                <a:cs typeface="Times New Roman"/>
              </a:rPr>
              <a:t>reviewers,</a:t>
            </a:r>
            <a:endParaRPr sz="1200">
              <a:latin typeface="Times New Roman"/>
              <a:cs typeface="Times New Roman"/>
            </a:endParaRPr>
          </a:p>
          <a:p>
            <a:pPr marL="240665" indent="-228600">
              <a:lnSpc>
                <a:spcPct val="100000"/>
              </a:lnSpc>
              <a:spcBef>
                <a:spcPts val="160"/>
              </a:spcBef>
              <a:buFont typeface="Arial"/>
              <a:buChar char="•"/>
              <a:tabLst>
                <a:tab pos="240665" algn="l"/>
                <a:tab pos="241300" algn="l"/>
              </a:tabLst>
            </a:pPr>
            <a:r>
              <a:rPr sz="1200" spc="-5" dirty="0">
                <a:latin typeface="Times New Roman"/>
                <a:cs typeface="Times New Roman"/>
              </a:rPr>
              <a:t>There is </a:t>
            </a:r>
            <a:r>
              <a:rPr sz="1200" dirty="0">
                <a:latin typeface="Times New Roman"/>
                <a:cs typeface="Times New Roman"/>
              </a:rPr>
              <a:t>a </a:t>
            </a:r>
            <a:r>
              <a:rPr sz="1200" spc="-5" dirty="0">
                <a:latin typeface="Times New Roman"/>
                <a:cs typeface="Times New Roman"/>
              </a:rPr>
              <a:t>sufficient </a:t>
            </a:r>
            <a:r>
              <a:rPr sz="1200" dirty="0">
                <a:latin typeface="Times New Roman"/>
                <a:cs typeface="Times New Roman"/>
              </a:rPr>
              <a:t>amount of </a:t>
            </a:r>
            <a:r>
              <a:rPr sz="1200" spc="-5" dirty="0">
                <a:latin typeface="Times New Roman"/>
                <a:cs typeface="Times New Roman"/>
              </a:rPr>
              <a:t>planning and preparation for </a:t>
            </a:r>
            <a:r>
              <a:rPr sz="1200" dirty="0">
                <a:latin typeface="Times New Roman"/>
                <a:cs typeface="Times New Roman"/>
              </a:rPr>
              <a:t>the</a:t>
            </a:r>
            <a:r>
              <a:rPr sz="1200" spc="50" dirty="0">
                <a:latin typeface="Times New Roman"/>
                <a:cs typeface="Times New Roman"/>
              </a:rPr>
              <a:t> </a:t>
            </a:r>
            <a:r>
              <a:rPr sz="1200" spc="-5" dirty="0">
                <a:latin typeface="Times New Roman"/>
                <a:cs typeface="Times New Roman"/>
              </a:rPr>
              <a:t>review,</a:t>
            </a:r>
            <a:endParaRPr sz="1200">
              <a:latin typeface="Times New Roman"/>
              <a:cs typeface="Times New Roman"/>
            </a:endParaRPr>
          </a:p>
          <a:p>
            <a:pPr marL="240665" indent="-228600">
              <a:lnSpc>
                <a:spcPct val="100000"/>
              </a:lnSpc>
              <a:spcBef>
                <a:spcPts val="140"/>
              </a:spcBef>
              <a:buFont typeface="Arial"/>
              <a:buChar char="•"/>
              <a:tabLst>
                <a:tab pos="240665" algn="l"/>
                <a:tab pos="241300" algn="l"/>
              </a:tabLst>
            </a:pPr>
            <a:r>
              <a:rPr sz="1200" spc="-5" dirty="0">
                <a:latin typeface="Times New Roman"/>
                <a:cs typeface="Times New Roman"/>
              </a:rPr>
              <a:t>A </a:t>
            </a:r>
            <a:r>
              <a:rPr sz="1200" dirty="0">
                <a:latin typeface="Times New Roman"/>
                <a:cs typeface="Times New Roman"/>
              </a:rPr>
              <a:t>distinct </a:t>
            </a:r>
            <a:r>
              <a:rPr sz="1200" spc="-5" dirty="0">
                <a:latin typeface="Times New Roman"/>
                <a:cs typeface="Times New Roman"/>
              </a:rPr>
              <a:t>structure </a:t>
            </a:r>
            <a:r>
              <a:rPr sz="1200" dirty="0">
                <a:latin typeface="Times New Roman"/>
                <a:cs typeface="Times New Roman"/>
              </a:rPr>
              <a:t>for the </a:t>
            </a:r>
            <a:r>
              <a:rPr sz="1200" spc="-5" dirty="0">
                <a:latin typeface="Times New Roman"/>
                <a:cs typeface="Times New Roman"/>
              </a:rPr>
              <a:t>review </a:t>
            </a:r>
            <a:r>
              <a:rPr sz="1200" dirty="0">
                <a:latin typeface="Times New Roman"/>
                <a:cs typeface="Times New Roman"/>
              </a:rPr>
              <a:t>(including </a:t>
            </a:r>
            <a:r>
              <a:rPr sz="1200" spc="-5" dirty="0">
                <a:latin typeface="Times New Roman"/>
                <a:cs typeface="Times New Roman"/>
              </a:rPr>
              <a:t>tasks and internal </a:t>
            </a:r>
            <a:r>
              <a:rPr sz="1200" dirty="0">
                <a:latin typeface="Times New Roman"/>
                <a:cs typeface="Times New Roman"/>
              </a:rPr>
              <a:t>work products) </a:t>
            </a:r>
            <a:r>
              <a:rPr sz="1200" spc="-5" dirty="0">
                <a:latin typeface="Times New Roman"/>
                <a:cs typeface="Times New Roman"/>
              </a:rPr>
              <a:t>is</a:t>
            </a:r>
            <a:r>
              <a:rPr sz="1200" spc="-114" dirty="0">
                <a:latin typeface="Times New Roman"/>
                <a:cs typeface="Times New Roman"/>
              </a:rPr>
              <a:t> </a:t>
            </a:r>
            <a:r>
              <a:rPr sz="1200" spc="-5" dirty="0">
                <a:latin typeface="Times New Roman"/>
                <a:cs typeface="Times New Roman"/>
              </a:rPr>
              <a:t>defined,</a:t>
            </a:r>
            <a:endParaRPr sz="1200">
              <a:latin typeface="Times New Roman"/>
              <a:cs typeface="Times New Roman"/>
            </a:endParaRPr>
          </a:p>
          <a:p>
            <a:pPr marL="240665" marR="7620" indent="-228600">
              <a:lnSpc>
                <a:spcPct val="110800"/>
              </a:lnSpc>
              <a:spcBef>
                <a:spcPts val="5"/>
              </a:spcBef>
              <a:buFont typeface="Arial"/>
              <a:buChar char="•"/>
              <a:tabLst>
                <a:tab pos="240665" algn="l"/>
                <a:tab pos="241300" algn="l"/>
              </a:tabLst>
            </a:pPr>
            <a:r>
              <a:rPr sz="1200" spc="-5" dirty="0">
                <a:latin typeface="Times New Roman"/>
                <a:cs typeface="Times New Roman"/>
              </a:rPr>
              <a:t>A set </a:t>
            </a:r>
            <a:r>
              <a:rPr sz="1200" dirty="0">
                <a:latin typeface="Times New Roman"/>
                <a:cs typeface="Times New Roman"/>
              </a:rPr>
              <a:t>of specific </a:t>
            </a:r>
            <a:r>
              <a:rPr sz="1200" spc="-5" dirty="0">
                <a:latin typeface="Times New Roman"/>
                <a:cs typeface="Times New Roman"/>
              </a:rPr>
              <a:t>tasks </a:t>
            </a:r>
            <a:r>
              <a:rPr sz="1200" dirty="0">
                <a:latin typeface="Times New Roman"/>
                <a:cs typeface="Times New Roman"/>
              </a:rPr>
              <a:t>would be </a:t>
            </a:r>
            <a:r>
              <a:rPr sz="1200" spc="-5" dirty="0">
                <a:latin typeface="Times New Roman"/>
                <a:cs typeface="Times New Roman"/>
              </a:rPr>
              <a:t>conducted </a:t>
            </a:r>
            <a:r>
              <a:rPr sz="1200" dirty="0">
                <a:latin typeface="Times New Roman"/>
                <a:cs typeface="Times New Roman"/>
              </a:rPr>
              <a:t>based on </a:t>
            </a:r>
            <a:r>
              <a:rPr sz="1200" spc="-5" dirty="0">
                <a:latin typeface="Times New Roman"/>
                <a:cs typeface="Times New Roman"/>
              </a:rPr>
              <a:t>an agenda </a:t>
            </a:r>
            <a:r>
              <a:rPr sz="1200" dirty="0">
                <a:latin typeface="Times New Roman"/>
                <a:cs typeface="Times New Roman"/>
              </a:rPr>
              <a:t>that </a:t>
            </a:r>
            <a:r>
              <a:rPr sz="1200" spc="-5" dirty="0">
                <a:latin typeface="Times New Roman"/>
                <a:cs typeface="Times New Roman"/>
              </a:rPr>
              <a:t>was </a:t>
            </a:r>
            <a:r>
              <a:rPr sz="1200" dirty="0">
                <a:latin typeface="Times New Roman"/>
                <a:cs typeface="Times New Roman"/>
              </a:rPr>
              <a:t>developed before  the </a:t>
            </a:r>
            <a:r>
              <a:rPr sz="1200" spc="-5" dirty="0">
                <a:latin typeface="Times New Roman"/>
                <a:cs typeface="Times New Roman"/>
              </a:rPr>
              <a:t>review</a:t>
            </a:r>
            <a:r>
              <a:rPr sz="1200" spc="-10" dirty="0">
                <a:latin typeface="Times New Roman"/>
                <a:cs typeface="Times New Roman"/>
              </a:rPr>
              <a:t> </a:t>
            </a:r>
            <a:r>
              <a:rPr sz="1200" spc="-5" dirty="0">
                <a:latin typeface="Times New Roman"/>
                <a:cs typeface="Times New Roman"/>
              </a:rPr>
              <a:t>occurred.</a:t>
            </a:r>
            <a:endParaRPr sz="1200">
              <a:latin typeface="Times New Roman"/>
              <a:cs typeface="Times New Roman"/>
            </a:endParaRPr>
          </a:p>
          <a:p>
            <a:pPr marL="240665" marR="5080" indent="-228600">
              <a:lnSpc>
                <a:spcPts val="1600"/>
              </a:lnSpc>
              <a:spcBef>
                <a:spcPts val="60"/>
              </a:spcBef>
              <a:buFont typeface="Arial"/>
              <a:buChar char="•"/>
              <a:tabLst>
                <a:tab pos="240665" algn="l"/>
                <a:tab pos="241300" algn="l"/>
              </a:tabLst>
            </a:pPr>
            <a:r>
              <a:rPr sz="1200" dirty="0">
                <a:latin typeface="Times New Roman"/>
                <a:cs typeface="Times New Roman"/>
              </a:rPr>
              <a:t>The </a:t>
            </a:r>
            <a:r>
              <a:rPr sz="1200" spc="-5" dirty="0">
                <a:latin typeface="Times New Roman"/>
                <a:cs typeface="Times New Roman"/>
              </a:rPr>
              <a:t>results </a:t>
            </a:r>
            <a:r>
              <a:rPr sz="1200" dirty="0">
                <a:latin typeface="Times New Roman"/>
                <a:cs typeface="Times New Roman"/>
              </a:rPr>
              <a:t>of the </a:t>
            </a:r>
            <a:r>
              <a:rPr sz="1200" spc="-5" dirty="0">
                <a:latin typeface="Times New Roman"/>
                <a:cs typeface="Times New Roman"/>
              </a:rPr>
              <a:t>review </a:t>
            </a:r>
            <a:r>
              <a:rPr sz="1200" dirty="0">
                <a:latin typeface="Times New Roman"/>
                <a:cs typeface="Times New Roman"/>
              </a:rPr>
              <a:t>would be formally </a:t>
            </a:r>
            <a:r>
              <a:rPr sz="1200" spc="-5" dirty="0">
                <a:latin typeface="Times New Roman"/>
                <a:cs typeface="Times New Roman"/>
              </a:rPr>
              <a:t>recorded, and </a:t>
            </a:r>
            <a:r>
              <a:rPr sz="1200" dirty="0">
                <a:latin typeface="Times New Roman"/>
                <a:cs typeface="Times New Roman"/>
              </a:rPr>
              <a:t>the </a:t>
            </a:r>
            <a:r>
              <a:rPr sz="1200" spc="5" dirty="0">
                <a:latin typeface="Times New Roman"/>
                <a:cs typeface="Times New Roman"/>
              </a:rPr>
              <a:t>team </a:t>
            </a:r>
            <a:r>
              <a:rPr sz="1200" dirty="0">
                <a:latin typeface="Times New Roman"/>
                <a:cs typeface="Times New Roman"/>
              </a:rPr>
              <a:t>would </a:t>
            </a:r>
            <a:r>
              <a:rPr sz="1200" spc="-5" dirty="0">
                <a:latin typeface="Times New Roman"/>
                <a:cs typeface="Times New Roman"/>
              </a:rPr>
              <a:t>decide </a:t>
            </a:r>
            <a:r>
              <a:rPr sz="1200" dirty="0">
                <a:latin typeface="Times New Roman"/>
                <a:cs typeface="Times New Roman"/>
              </a:rPr>
              <a:t>on the  </a:t>
            </a:r>
            <a:r>
              <a:rPr sz="1200" spc="-5" dirty="0">
                <a:latin typeface="Times New Roman"/>
                <a:cs typeface="Times New Roman"/>
              </a:rPr>
              <a:t>status </a:t>
            </a:r>
            <a:r>
              <a:rPr sz="1200" dirty="0">
                <a:latin typeface="Times New Roman"/>
                <a:cs typeface="Times New Roman"/>
              </a:rPr>
              <a:t>of the </a:t>
            </a:r>
            <a:r>
              <a:rPr sz="1200" spc="-5" dirty="0">
                <a:latin typeface="Times New Roman"/>
                <a:cs typeface="Times New Roman"/>
              </a:rPr>
              <a:t>work </a:t>
            </a:r>
            <a:r>
              <a:rPr sz="1200" dirty="0">
                <a:latin typeface="Times New Roman"/>
                <a:cs typeface="Times New Roman"/>
              </a:rPr>
              <a:t>product </a:t>
            </a:r>
            <a:r>
              <a:rPr sz="1200" spc="-5" dirty="0">
                <a:latin typeface="Times New Roman"/>
                <a:cs typeface="Times New Roman"/>
              </a:rPr>
              <a:t>based </a:t>
            </a:r>
            <a:r>
              <a:rPr sz="1200" dirty="0">
                <a:latin typeface="Times New Roman"/>
                <a:cs typeface="Times New Roman"/>
              </a:rPr>
              <a:t>on the </a:t>
            </a:r>
            <a:r>
              <a:rPr sz="1200" spc="-5" dirty="0">
                <a:latin typeface="Times New Roman"/>
                <a:cs typeface="Times New Roman"/>
              </a:rPr>
              <a:t>outcome </a:t>
            </a:r>
            <a:r>
              <a:rPr sz="1200" dirty="0">
                <a:latin typeface="Times New Roman"/>
                <a:cs typeface="Times New Roman"/>
              </a:rPr>
              <a:t>of the</a:t>
            </a:r>
            <a:r>
              <a:rPr sz="1200" spc="10" dirty="0">
                <a:latin typeface="Times New Roman"/>
                <a:cs typeface="Times New Roman"/>
              </a:rPr>
              <a:t> </a:t>
            </a:r>
            <a:r>
              <a:rPr sz="1200" spc="-5" dirty="0">
                <a:latin typeface="Times New Roman"/>
                <a:cs typeface="Times New Roman"/>
              </a:rPr>
              <a:t>review.</a:t>
            </a:r>
            <a:endParaRPr sz="1200">
              <a:latin typeface="Times New Roman"/>
              <a:cs typeface="Times New Roman"/>
            </a:endParaRPr>
          </a:p>
          <a:p>
            <a:pPr marL="240665" indent="-228600">
              <a:lnSpc>
                <a:spcPct val="100000"/>
              </a:lnSpc>
              <a:spcBef>
                <a:spcPts val="60"/>
              </a:spcBef>
              <a:buFont typeface="Arial"/>
              <a:buChar char="•"/>
              <a:tabLst>
                <a:tab pos="240665" algn="l"/>
                <a:tab pos="241300" algn="l"/>
              </a:tabLst>
            </a:pPr>
            <a:r>
              <a:rPr sz="1200" spc="-5" dirty="0">
                <a:latin typeface="Times New Roman"/>
                <a:cs typeface="Times New Roman"/>
              </a:rPr>
              <a:t>Members</a:t>
            </a:r>
            <a:r>
              <a:rPr sz="1200" spc="250" dirty="0">
                <a:latin typeface="Times New Roman"/>
                <a:cs typeface="Times New Roman"/>
              </a:rPr>
              <a:t> </a:t>
            </a:r>
            <a:r>
              <a:rPr sz="1200" dirty="0">
                <a:latin typeface="Times New Roman"/>
                <a:cs typeface="Times New Roman"/>
              </a:rPr>
              <a:t>of</a:t>
            </a:r>
            <a:r>
              <a:rPr sz="1200" spc="250" dirty="0">
                <a:latin typeface="Times New Roman"/>
                <a:cs typeface="Times New Roman"/>
              </a:rPr>
              <a:t> </a:t>
            </a:r>
            <a:r>
              <a:rPr sz="1200" dirty="0">
                <a:latin typeface="Times New Roman"/>
                <a:cs typeface="Times New Roman"/>
              </a:rPr>
              <a:t>the</a:t>
            </a:r>
            <a:r>
              <a:rPr sz="1200" spc="245" dirty="0">
                <a:latin typeface="Times New Roman"/>
                <a:cs typeface="Times New Roman"/>
              </a:rPr>
              <a:t> </a:t>
            </a:r>
            <a:r>
              <a:rPr sz="1200" spc="-5" dirty="0">
                <a:latin typeface="Times New Roman"/>
                <a:cs typeface="Times New Roman"/>
              </a:rPr>
              <a:t>review</a:t>
            </a:r>
            <a:r>
              <a:rPr sz="1200" spc="260" dirty="0">
                <a:latin typeface="Times New Roman"/>
                <a:cs typeface="Times New Roman"/>
              </a:rPr>
              <a:t> </a:t>
            </a:r>
            <a:r>
              <a:rPr sz="1200" spc="-5" dirty="0">
                <a:latin typeface="Times New Roman"/>
                <a:cs typeface="Times New Roman"/>
              </a:rPr>
              <a:t>team</a:t>
            </a:r>
            <a:r>
              <a:rPr sz="1200" spc="250" dirty="0">
                <a:latin typeface="Times New Roman"/>
                <a:cs typeface="Times New Roman"/>
              </a:rPr>
              <a:t> </a:t>
            </a:r>
            <a:r>
              <a:rPr sz="1200" spc="-5" dirty="0">
                <a:latin typeface="Times New Roman"/>
                <a:cs typeface="Times New Roman"/>
              </a:rPr>
              <a:t>might</a:t>
            </a:r>
            <a:r>
              <a:rPr sz="1200" spc="254" dirty="0">
                <a:latin typeface="Times New Roman"/>
                <a:cs typeface="Times New Roman"/>
              </a:rPr>
              <a:t> </a:t>
            </a:r>
            <a:r>
              <a:rPr sz="1200" spc="-5" dirty="0">
                <a:latin typeface="Times New Roman"/>
                <a:cs typeface="Times New Roman"/>
              </a:rPr>
              <a:t>also</a:t>
            </a:r>
            <a:r>
              <a:rPr sz="1200" spc="254" dirty="0">
                <a:latin typeface="Times New Roman"/>
                <a:cs typeface="Times New Roman"/>
              </a:rPr>
              <a:t> </a:t>
            </a:r>
            <a:r>
              <a:rPr sz="1200" dirty="0">
                <a:latin typeface="Times New Roman"/>
                <a:cs typeface="Times New Roman"/>
              </a:rPr>
              <a:t>verify</a:t>
            </a:r>
            <a:r>
              <a:rPr sz="1200" spc="235" dirty="0">
                <a:latin typeface="Times New Roman"/>
                <a:cs typeface="Times New Roman"/>
              </a:rPr>
              <a:t> </a:t>
            </a:r>
            <a:r>
              <a:rPr sz="1200" dirty="0">
                <a:latin typeface="Times New Roman"/>
                <a:cs typeface="Times New Roman"/>
              </a:rPr>
              <a:t>that</a:t>
            </a:r>
            <a:r>
              <a:rPr sz="1200" spc="275" dirty="0">
                <a:latin typeface="Times New Roman"/>
                <a:cs typeface="Times New Roman"/>
              </a:rPr>
              <a:t> </a:t>
            </a:r>
            <a:r>
              <a:rPr sz="1200" dirty="0">
                <a:latin typeface="Times New Roman"/>
                <a:cs typeface="Times New Roman"/>
              </a:rPr>
              <a:t>the</a:t>
            </a:r>
            <a:r>
              <a:rPr sz="1200" spc="245" dirty="0">
                <a:latin typeface="Times New Roman"/>
                <a:cs typeface="Times New Roman"/>
              </a:rPr>
              <a:t> </a:t>
            </a:r>
            <a:r>
              <a:rPr sz="1200" spc="-5" dirty="0">
                <a:latin typeface="Times New Roman"/>
                <a:cs typeface="Times New Roman"/>
              </a:rPr>
              <a:t>corrections</a:t>
            </a:r>
            <a:r>
              <a:rPr sz="1200" spc="254" dirty="0">
                <a:latin typeface="Times New Roman"/>
                <a:cs typeface="Times New Roman"/>
              </a:rPr>
              <a:t> </a:t>
            </a:r>
            <a:r>
              <a:rPr sz="1200" dirty="0">
                <a:latin typeface="Times New Roman"/>
                <a:cs typeface="Times New Roman"/>
              </a:rPr>
              <a:t>made</a:t>
            </a:r>
            <a:r>
              <a:rPr sz="1200" spc="245" dirty="0">
                <a:latin typeface="Times New Roman"/>
                <a:cs typeface="Times New Roman"/>
              </a:rPr>
              <a:t> </a:t>
            </a:r>
            <a:r>
              <a:rPr sz="1200" spc="-5" dirty="0">
                <a:latin typeface="Times New Roman"/>
                <a:cs typeface="Times New Roman"/>
              </a:rPr>
              <a:t>were</a:t>
            </a:r>
            <a:r>
              <a:rPr sz="1200" spc="250" dirty="0">
                <a:latin typeface="Times New Roman"/>
                <a:cs typeface="Times New Roman"/>
              </a:rPr>
              <a:t> </a:t>
            </a:r>
            <a:r>
              <a:rPr sz="1200" dirty="0">
                <a:latin typeface="Times New Roman"/>
                <a:cs typeface="Times New Roman"/>
              </a:rPr>
              <a:t>done</a:t>
            </a:r>
            <a:endParaRPr sz="1200">
              <a:latin typeface="Times New Roman"/>
              <a:cs typeface="Times New Roman"/>
            </a:endParaRPr>
          </a:p>
          <a:p>
            <a:pPr marL="240665">
              <a:lnSpc>
                <a:spcPct val="100000"/>
              </a:lnSpc>
              <a:spcBef>
                <a:spcPts val="145"/>
              </a:spcBef>
            </a:pPr>
            <a:r>
              <a:rPr sz="1200" dirty="0">
                <a:latin typeface="Times New Roman"/>
                <a:cs typeface="Times New Roman"/>
              </a:rPr>
              <a:t>properly</a:t>
            </a:r>
            <a:endParaRPr sz="1200">
              <a:latin typeface="Times New Roman"/>
              <a:cs typeface="Times New Roman"/>
            </a:endParaRPr>
          </a:p>
        </p:txBody>
      </p:sp>
      <p:sp>
        <p:nvSpPr>
          <p:cNvPr id="6" name="object 6"/>
          <p:cNvSpPr/>
          <p:nvPr/>
        </p:nvSpPr>
        <p:spPr>
          <a:xfrm>
            <a:off x="1371600" y="3715511"/>
            <a:ext cx="5943600" cy="263804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30</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70270" cy="8250555"/>
          </a:xfrm>
          <a:prstGeom prst="rect">
            <a:avLst/>
          </a:prstGeom>
        </p:spPr>
        <p:txBody>
          <a:bodyPr vert="horz" wrap="square" lIns="0" tIns="7620" rIns="0" bIns="0" rtlCol="0">
            <a:spAutoFit/>
          </a:bodyPr>
          <a:lstStyle/>
          <a:p>
            <a:pPr marL="12700" marR="5715">
              <a:lnSpc>
                <a:spcPct val="102600"/>
              </a:lnSpc>
              <a:spcBef>
                <a:spcPts val="60"/>
              </a:spcBef>
            </a:pPr>
            <a:r>
              <a:rPr sz="1200" spc="-5" dirty="0">
                <a:latin typeface="Times New Roman"/>
                <a:cs typeface="Times New Roman"/>
              </a:rPr>
              <a:t>called </a:t>
            </a:r>
            <a:r>
              <a:rPr sz="1200" dirty="0">
                <a:latin typeface="Times New Roman"/>
                <a:cs typeface="Times New Roman"/>
              </a:rPr>
              <a:t>a </a:t>
            </a:r>
            <a:r>
              <a:rPr sz="1200" spc="-5" dirty="0">
                <a:latin typeface="Times New Roman"/>
                <a:cs typeface="Times New Roman"/>
              </a:rPr>
              <a:t>symmetric </a:t>
            </a:r>
            <a:r>
              <a:rPr sz="1200" dirty="0">
                <a:latin typeface="Times New Roman"/>
                <a:cs typeface="Times New Roman"/>
              </a:rPr>
              <a:t>link, </a:t>
            </a:r>
            <a:r>
              <a:rPr sz="1200" spc="-5" dirty="0">
                <a:latin typeface="Times New Roman"/>
                <a:cs typeface="Times New Roman"/>
              </a:rPr>
              <a:t>implies </a:t>
            </a:r>
            <a:r>
              <a:rPr sz="1200" dirty="0">
                <a:latin typeface="Times New Roman"/>
                <a:cs typeface="Times New Roman"/>
              </a:rPr>
              <a:t>that the relationship applies in both directions. </a:t>
            </a:r>
            <a:r>
              <a:rPr sz="1200" b="1" spc="-5" dirty="0">
                <a:latin typeface="Times New Roman"/>
                <a:cs typeface="Times New Roman"/>
              </a:rPr>
              <a:t>Parallel </a:t>
            </a:r>
            <a:r>
              <a:rPr sz="1200" b="1" dirty="0">
                <a:latin typeface="Times New Roman"/>
                <a:cs typeface="Times New Roman"/>
              </a:rPr>
              <a:t>links </a:t>
            </a:r>
            <a:r>
              <a:rPr sz="1200" spc="-5" dirty="0">
                <a:latin typeface="Times New Roman"/>
                <a:cs typeface="Times New Roman"/>
              </a:rPr>
              <a:t>are  used when </a:t>
            </a:r>
            <a:r>
              <a:rPr sz="1200" dirty="0">
                <a:latin typeface="Times New Roman"/>
                <a:cs typeface="Times New Roman"/>
              </a:rPr>
              <a:t>a number of </a:t>
            </a:r>
            <a:r>
              <a:rPr sz="1200" spc="-5" dirty="0">
                <a:latin typeface="Times New Roman"/>
                <a:cs typeface="Times New Roman"/>
              </a:rPr>
              <a:t>different relationships are established between graph</a:t>
            </a:r>
            <a:r>
              <a:rPr sz="1200" spc="90" dirty="0">
                <a:latin typeface="Times New Roman"/>
                <a:cs typeface="Times New Roman"/>
              </a:rPr>
              <a:t> </a:t>
            </a:r>
            <a:r>
              <a:rPr sz="1200" spc="-5" dirty="0">
                <a:latin typeface="Times New Roman"/>
                <a:cs typeface="Times New Roman"/>
              </a:rPr>
              <a:t>nodes.</a:t>
            </a:r>
            <a:endParaRPr sz="1200" dirty="0">
              <a:latin typeface="Times New Roman"/>
              <a:cs typeface="Times New Roman"/>
            </a:endParaRPr>
          </a:p>
          <a:p>
            <a:pPr marL="12700" marR="6350" indent="494665">
              <a:lnSpc>
                <a:spcPct val="102499"/>
              </a:lnSpc>
              <a:spcBef>
                <a:spcPts val="830"/>
              </a:spcBef>
            </a:pPr>
            <a:r>
              <a:rPr sz="1200" spc="-5" dirty="0">
                <a:latin typeface="Times New Roman"/>
                <a:cs typeface="Times New Roman"/>
              </a:rPr>
              <a:t>As </a:t>
            </a:r>
            <a:r>
              <a:rPr sz="1200" dirty="0">
                <a:latin typeface="Times New Roman"/>
                <a:cs typeface="Times New Roman"/>
              </a:rPr>
              <a:t>a simple </a:t>
            </a:r>
            <a:r>
              <a:rPr sz="1200" spc="-5" dirty="0">
                <a:latin typeface="Times New Roman"/>
                <a:cs typeface="Times New Roman"/>
              </a:rPr>
              <a:t>example, consider </a:t>
            </a:r>
            <a:r>
              <a:rPr sz="1200" dirty="0">
                <a:latin typeface="Times New Roman"/>
                <a:cs typeface="Times New Roman"/>
              </a:rPr>
              <a:t>a portion of a </a:t>
            </a:r>
            <a:r>
              <a:rPr sz="1200" spc="-5" dirty="0">
                <a:latin typeface="Times New Roman"/>
                <a:cs typeface="Times New Roman"/>
              </a:rPr>
              <a:t>graph </a:t>
            </a:r>
            <a:r>
              <a:rPr sz="1200" dirty="0">
                <a:latin typeface="Times New Roman"/>
                <a:cs typeface="Times New Roman"/>
              </a:rPr>
              <a:t>for a word-processing </a:t>
            </a:r>
            <a:r>
              <a:rPr sz="1200" spc="-5" dirty="0">
                <a:latin typeface="Times New Roman"/>
                <a:cs typeface="Times New Roman"/>
              </a:rPr>
              <a:t>application </a:t>
            </a:r>
            <a:r>
              <a:rPr sz="1200" dirty="0">
                <a:latin typeface="Times New Roman"/>
                <a:cs typeface="Times New Roman"/>
              </a:rPr>
              <a:t>(  </a:t>
            </a:r>
            <a:r>
              <a:rPr sz="1200" spc="-5" dirty="0">
                <a:latin typeface="Times New Roman"/>
                <a:cs typeface="Times New Roman"/>
              </a:rPr>
              <a:t>Figure </a:t>
            </a:r>
            <a:r>
              <a:rPr sz="1200" dirty="0">
                <a:latin typeface="Times New Roman"/>
                <a:cs typeface="Times New Roman"/>
              </a:rPr>
              <a:t>23.8b )</a:t>
            </a:r>
            <a:r>
              <a:rPr sz="1200" spc="-5" dirty="0">
                <a:latin typeface="Times New Roman"/>
                <a:cs typeface="Times New Roman"/>
              </a:rPr>
              <a:t> where</a:t>
            </a:r>
            <a:endParaRPr sz="1200" dirty="0">
              <a:latin typeface="Times New Roman"/>
              <a:cs typeface="Times New Roman"/>
            </a:endParaRPr>
          </a:p>
          <a:p>
            <a:pPr marL="469265" marR="3185795">
              <a:lnSpc>
                <a:spcPct val="158800"/>
              </a:lnSpc>
              <a:spcBef>
                <a:spcPts val="5"/>
              </a:spcBef>
            </a:pPr>
            <a:r>
              <a:rPr sz="1200" spc="-5" dirty="0">
                <a:latin typeface="Times New Roman"/>
                <a:cs typeface="Times New Roman"/>
              </a:rPr>
              <a:t>Object #1 = newFile </a:t>
            </a:r>
            <a:r>
              <a:rPr sz="1200" dirty="0">
                <a:latin typeface="Times New Roman"/>
                <a:cs typeface="Times New Roman"/>
              </a:rPr>
              <a:t>(menu </a:t>
            </a:r>
            <a:r>
              <a:rPr sz="1200" spc="-5" dirty="0">
                <a:latin typeface="Times New Roman"/>
                <a:cs typeface="Times New Roman"/>
              </a:rPr>
              <a:t>selection)  Object </a:t>
            </a:r>
            <a:r>
              <a:rPr sz="1200" dirty="0">
                <a:latin typeface="Times New Roman"/>
                <a:cs typeface="Times New Roman"/>
              </a:rPr>
              <a:t>#2 = documentWindow  </a:t>
            </a:r>
            <a:r>
              <a:rPr sz="1200" spc="-5" dirty="0">
                <a:latin typeface="Times New Roman"/>
                <a:cs typeface="Times New Roman"/>
              </a:rPr>
              <a:t>Object </a:t>
            </a:r>
            <a:r>
              <a:rPr sz="1200" dirty="0">
                <a:latin typeface="Times New Roman"/>
                <a:cs typeface="Times New Roman"/>
              </a:rPr>
              <a:t>#3 =</a:t>
            </a:r>
            <a:r>
              <a:rPr sz="1200" spc="-10" dirty="0">
                <a:latin typeface="Times New Roman"/>
                <a:cs typeface="Times New Roman"/>
              </a:rPr>
              <a:t> </a:t>
            </a:r>
            <a:r>
              <a:rPr sz="1200" dirty="0">
                <a:latin typeface="Times New Roman"/>
                <a:cs typeface="Times New Roman"/>
              </a:rPr>
              <a:t>documentText</a:t>
            </a:r>
          </a:p>
          <a:p>
            <a:pPr marL="12700" marR="6350" indent="456565" algn="just">
              <a:lnSpc>
                <a:spcPct val="103400"/>
              </a:lnSpc>
              <a:spcBef>
                <a:spcPts val="815"/>
              </a:spcBef>
            </a:pPr>
            <a:r>
              <a:rPr sz="1200" spc="-5" dirty="0">
                <a:latin typeface="Times New Roman"/>
                <a:cs typeface="Times New Roman"/>
              </a:rPr>
              <a:t>Referring</a:t>
            </a:r>
            <a:r>
              <a:rPr sz="1200" spc="-4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spc="-5" dirty="0">
                <a:latin typeface="Times New Roman"/>
                <a:cs typeface="Times New Roman"/>
              </a:rPr>
              <a:t>figure,</a:t>
            </a:r>
            <a:r>
              <a:rPr sz="1200" spc="-1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menu</a:t>
            </a:r>
            <a:r>
              <a:rPr sz="1200" spc="-30" dirty="0">
                <a:latin typeface="Times New Roman"/>
                <a:cs typeface="Times New Roman"/>
              </a:rPr>
              <a:t> </a:t>
            </a:r>
            <a:r>
              <a:rPr sz="1200" spc="-5" dirty="0">
                <a:latin typeface="Times New Roman"/>
                <a:cs typeface="Times New Roman"/>
              </a:rPr>
              <a:t>select</a:t>
            </a:r>
            <a:r>
              <a:rPr sz="1200" spc="-20" dirty="0">
                <a:latin typeface="Times New Roman"/>
                <a:cs typeface="Times New Roman"/>
              </a:rPr>
              <a:t> </a:t>
            </a:r>
            <a:r>
              <a:rPr sz="1200" dirty="0">
                <a:latin typeface="Times New Roman"/>
                <a:cs typeface="Times New Roman"/>
              </a:rPr>
              <a:t>on</a:t>
            </a:r>
            <a:r>
              <a:rPr sz="1200" spc="-25" dirty="0">
                <a:latin typeface="Times New Roman"/>
                <a:cs typeface="Times New Roman"/>
              </a:rPr>
              <a:t> </a:t>
            </a:r>
            <a:r>
              <a:rPr sz="1200" spc="-5" dirty="0">
                <a:latin typeface="Times New Roman"/>
                <a:cs typeface="Times New Roman"/>
              </a:rPr>
              <a:t>newFile</a:t>
            </a:r>
            <a:r>
              <a:rPr sz="1200" spc="-15" dirty="0">
                <a:latin typeface="Times New Roman"/>
                <a:cs typeface="Times New Roman"/>
              </a:rPr>
              <a:t> </a:t>
            </a:r>
            <a:r>
              <a:rPr sz="1200" spc="-5" dirty="0">
                <a:latin typeface="Times New Roman"/>
                <a:cs typeface="Times New Roman"/>
              </a:rPr>
              <a:t>generates</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document</a:t>
            </a:r>
            <a:r>
              <a:rPr sz="1200" spc="-25" dirty="0">
                <a:latin typeface="Times New Roman"/>
                <a:cs typeface="Times New Roman"/>
              </a:rPr>
              <a:t> </a:t>
            </a:r>
            <a:r>
              <a:rPr sz="1200" dirty="0">
                <a:latin typeface="Times New Roman"/>
                <a:cs typeface="Times New Roman"/>
              </a:rPr>
              <a:t>window.</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node  </a:t>
            </a:r>
            <a:r>
              <a:rPr sz="1200" spc="-5" dirty="0">
                <a:latin typeface="Times New Roman"/>
                <a:cs typeface="Times New Roman"/>
              </a:rPr>
              <a:t>weight </a:t>
            </a:r>
            <a:r>
              <a:rPr sz="1200" spc="5" dirty="0">
                <a:latin typeface="Times New Roman"/>
                <a:cs typeface="Times New Roman"/>
              </a:rPr>
              <a:t>of </a:t>
            </a:r>
            <a:r>
              <a:rPr sz="1200" dirty="0">
                <a:latin typeface="Times New Roman"/>
                <a:cs typeface="Times New Roman"/>
              </a:rPr>
              <a:t>documentWindow </a:t>
            </a:r>
            <a:r>
              <a:rPr sz="1200" spc="-5" dirty="0">
                <a:latin typeface="Times New Roman"/>
                <a:cs typeface="Times New Roman"/>
              </a:rPr>
              <a:t>provides </a:t>
            </a:r>
            <a:r>
              <a:rPr sz="1200" dirty="0">
                <a:latin typeface="Times New Roman"/>
                <a:cs typeface="Times New Roman"/>
              </a:rPr>
              <a:t>a list of the </a:t>
            </a:r>
            <a:r>
              <a:rPr sz="1200" spc="-5" dirty="0">
                <a:latin typeface="Times New Roman"/>
                <a:cs typeface="Times New Roman"/>
              </a:rPr>
              <a:t>window attributes </a:t>
            </a:r>
            <a:r>
              <a:rPr sz="1200" dirty="0">
                <a:latin typeface="Times New Roman"/>
                <a:cs typeface="Times New Roman"/>
              </a:rPr>
              <a:t>that are to be </a:t>
            </a:r>
            <a:r>
              <a:rPr sz="1200" spc="-5" dirty="0">
                <a:latin typeface="Times New Roman"/>
                <a:cs typeface="Times New Roman"/>
              </a:rPr>
              <a:t>expected </a:t>
            </a:r>
            <a:r>
              <a:rPr sz="1200" dirty="0">
                <a:latin typeface="Times New Roman"/>
                <a:cs typeface="Times New Roman"/>
              </a:rPr>
              <a:t>when  the</a:t>
            </a:r>
            <a:r>
              <a:rPr sz="1200" spc="-25" dirty="0">
                <a:latin typeface="Times New Roman"/>
                <a:cs typeface="Times New Roman"/>
              </a:rPr>
              <a:t> </a:t>
            </a:r>
            <a:r>
              <a:rPr sz="1200" spc="-5" dirty="0">
                <a:latin typeface="Times New Roman"/>
                <a:cs typeface="Times New Roman"/>
              </a:rPr>
              <a:t>window</a:t>
            </a:r>
            <a:r>
              <a:rPr sz="1200" spc="-25"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spc="-5" dirty="0">
                <a:latin typeface="Times New Roman"/>
                <a:cs typeface="Times New Roman"/>
              </a:rPr>
              <a:t>generated.</a:t>
            </a:r>
            <a:r>
              <a:rPr sz="1200" spc="-1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link</a:t>
            </a:r>
            <a:r>
              <a:rPr sz="1200" spc="-20" dirty="0">
                <a:latin typeface="Times New Roman"/>
                <a:cs typeface="Times New Roman"/>
              </a:rPr>
              <a:t> </a:t>
            </a:r>
            <a:r>
              <a:rPr sz="1200" spc="-5" dirty="0">
                <a:latin typeface="Times New Roman"/>
                <a:cs typeface="Times New Roman"/>
              </a:rPr>
              <a:t>weight</a:t>
            </a:r>
            <a:r>
              <a:rPr sz="1200" spc="-20" dirty="0">
                <a:latin typeface="Times New Roman"/>
                <a:cs typeface="Times New Roman"/>
              </a:rPr>
              <a:t> </a:t>
            </a:r>
            <a:r>
              <a:rPr sz="1200" spc="-5" dirty="0">
                <a:latin typeface="Times New Roman"/>
                <a:cs typeface="Times New Roman"/>
              </a:rPr>
              <a:t>indicates</a:t>
            </a:r>
            <a:r>
              <a:rPr sz="1200" spc="-1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window</a:t>
            </a:r>
            <a:r>
              <a:rPr sz="1200" spc="-25" dirty="0">
                <a:latin typeface="Times New Roman"/>
                <a:cs typeface="Times New Roman"/>
              </a:rPr>
              <a:t> </a:t>
            </a:r>
            <a:r>
              <a:rPr sz="1200" dirty="0">
                <a:latin typeface="Times New Roman"/>
                <a:cs typeface="Times New Roman"/>
              </a:rPr>
              <a:t>must</a:t>
            </a:r>
            <a:r>
              <a:rPr sz="1200" spc="-15" dirty="0">
                <a:latin typeface="Times New Roman"/>
                <a:cs typeface="Times New Roman"/>
              </a:rPr>
              <a:t> </a:t>
            </a:r>
            <a:r>
              <a:rPr sz="1200" dirty="0">
                <a:latin typeface="Times New Roman"/>
                <a:cs typeface="Times New Roman"/>
              </a:rPr>
              <a:t>be</a:t>
            </a:r>
            <a:r>
              <a:rPr sz="1200" spc="-40" dirty="0">
                <a:latin typeface="Times New Roman"/>
                <a:cs typeface="Times New Roman"/>
              </a:rPr>
              <a:t> </a:t>
            </a:r>
            <a:r>
              <a:rPr sz="1200" spc="-5" dirty="0">
                <a:latin typeface="Times New Roman"/>
                <a:cs typeface="Times New Roman"/>
              </a:rPr>
              <a:t>generated</a:t>
            </a:r>
            <a:r>
              <a:rPr sz="1200" spc="-2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5" dirty="0">
                <a:latin typeface="Times New Roman"/>
                <a:cs typeface="Times New Roman"/>
              </a:rPr>
              <a:t>less</a:t>
            </a:r>
            <a:r>
              <a:rPr sz="1200" spc="-20" dirty="0">
                <a:latin typeface="Times New Roman"/>
                <a:cs typeface="Times New Roman"/>
              </a:rPr>
              <a:t> </a:t>
            </a:r>
            <a:r>
              <a:rPr sz="1200" dirty="0">
                <a:latin typeface="Times New Roman"/>
                <a:cs typeface="Times New Roman"/>
              </a:rPr>
              <a:t>than</a:t>
            </a:r>
          </a:p>
          <a:p>
            <a:pPr marL="12700" marR="7620" algn="just">
              <a:lnSpc>
                <a:spcPct val="102899"/>
              </a:lnSpc>
              <a:spcBef>
                <a:spcPts val="5"/>
              </a:spcBef>
            </a:pPr>
            <a:r>
              <a:rPr sz="1200" dirty="0">
                <a:latin typeface="Times New Roman"/>
                <a:cs typeface="Times New Roman"/>
              </a:rPr>
              <a:t>1.0 </a:t>
            </a:r>
            <a:r>
              <a:rPr sz="1200" spc="-5" dirty="0">
                <a:latin typeface="Times New Roman"/>
                <a:cs typeface="Times New Roman"/>
              </a:rPr>
              <a:t>second. An </a:t>
            </a:r>
            <a:r>
              <a:rPr sz="1200" dirty="0">
                <a:latin typeface="Times New Roman"/>
                <a:cs typeface="Times New Roman"/>
              </a:rPr>
              <a:t>undirected link </a:t>
            </a:r>
            <a:r>
              <a:rPr sz="1200" spc="-5" dirty="0">
                <a:latin typeface="Times New Roman"/>
                <a:cs typeface="Times New Roman"/>
              </a:rPr>
              <a:t>establishes </a:t>
            </a:r>
            <a:r>
              <a:rPr sz="1200" dirty="0">
                <a:latin typeface="Times New Roman"/>
                <a:cs typeface="Times New Roman"/>
              </a:rPr>
              <a:t>a symmetric relationship </a:t>
            </a:r>
            <a:r>
              <a:rPr sz="1200" spc="-5" dirty="0">
                <a:latin typeface="Times New Roman"/>
                <a:cs typeface="Times New Roman"/>
              </a:rPr>
              <a:t>between </a:t>
            </a:r>
            <a:r>
              <a:rPr sz="1200" dirty="0">
                <a:latin typeface="Times New Roman"/>
                <a:cs typeface="Times New Roman"/>
              </a:rPr>
              <a:t>the </a:t>
            </a:r>
            <a:r>
              <a:rPr sz="1200" spc="-5" dirty="0">
                <a:latin typeface="Times New Roman"/>
                <a:cs typeface="Times New Roman"/>
              </a:rPr>
              <a:t>newFile </a:t>
            </a:r>
            <a:r>
              <a:rPr sz="1200" dirty="0">
                <a:latin typeface="Times New Roman"/>
                <a:cs typeface="Times New Roman"/>
              </a:rPr>
              <a:t>menu  </a:t>
            </a:r>
            <a:r>
              <a:rPr sz="1200" spc="-5" dirty="0">
                <a:latin typeface="Times New Roman"/>
                <a:cs typeface="Times New Roman"/>
              </a:rPr>
              <a:t>selection and </a:t>
            </a:r>
            <a:r>
              <a:rPr sz="1200" dirty="0">
                <a:latin typeface="Times New Roman"/>
                <a:cs typeface="Times New Roman"/>
              </a:rPr>
              <a:t>documentText, </a:t>
            </a:r>
            <a:r>
              <a:rPr sz="1200" spc="-5" dirty="0">
                <a:latin typeface="Times New Roman"/>
                <a:cs typeface="Times New Roman"/>
              </a:rPr>
              <a:t>and parallel </a:t>
            </a:r>
            <a:r>
              <a:rPr sz="1200" dirty="0">
                <a:latin typeface="Times New Roman"/>
                <a:cs typeface="Times New Roman"/>
              </a:rPr>
              <a:t>links </a:t>
            </a:r>
            <a:r>
              <a:rPr sz="1200" spc="-5" dirty="0">
                <a:latin typeface="Times New Roman"/>
                <a:cs typeface="Times New Roman"/>
              </a:rPr>
              <a:t>indicate relationships between </a:t>
            </a:r>
            <a:r>
              <a:rPr sz="1200" dirty="0">
                <a:latin typeface="Times New Roman"/>
                <a:cs typeface="Times New Roman"/>
              </a:rPr>
              <a:t>documentWindow  </a:t>
            </a:r>
            <a:r>
              <a:rPr sz="1200" spc="-5" dirty="0">
                <a:latin typeface="Times New Roman"/>
                <a:cs typeface="Times New Roman"/>
              </a:rPr>
              <a:t>and documentText.</a:t>
            </a:r>
            <a:endParaRPr sz="1200" dirty="0">
              <a:latin typeface="Times New Roman"/>
              <a:cs typeface="Times New Roman"/>
            </a:endParaRPr>
          </a:p>
          <a:p>
            <a:pPr marL="12700" marR="6985" indent="456565" algn="just">
              <a:lnSpc>
                <a:spcPct val="102899"/>
              </a:lnSpc>
              <a:spcBef>
                <a:spcPts val="825"/>
              </a:spcBef>
            </a:pPr>
            <a:r>
              <a:rPr sz="1200" spc="-5" dirty="0">
                <a:latin typeface="Times New Roman"/>
                <a:cs typeface="Times New Roman"/>
              </a:rPr>
              <a:t>we</a:t>
            </a:r>
            <a:r>
              <a:rPr sz="1200" spc="-45" dirty="0">
                <a:latin typeface="Times New Roman"/>
                <a:cs typeface="Times New Roman"/>
              </a:rPr>
              <a:t> </a:t>
            </a:r>
            <a:r>
              <a:rPr sz="1200" spc="-5" dirty="0">
                <a:latin typeface="Times New Roman"/>
                <a:cs typeface="Times New Roman"/>
              </a:rPr>
              <a:t>can</a:t>
            </a:r>
            <a:r>
              <a:rPr sz="1200" spc="-35" dirty="0">
                <a:latin typeface="Times New Roman"/>
                <a:cs typeface="Times New Roman"/>
              </a:rPr>
              <a:t> </a:t>
            </a:r>
            <a:r>
              <a:rPr sz="1200" dirty="0">
                <a:latin typeface="Times New Roman"/>
                <a:cs typeface="Times New Roman"/>
              </a:rPr>
              <a:t>then</a:t>
            </a:r>
            <a:r>
              <a:rPr sz="1200" spc="-40" dirty="0">
                <a:latin typeface="Times New Roman"/>
                <a:cs typeface="Times New Roman"/>
              </a:rPr>
              <a:t> </a:t>
            </a:r>
            <a:r>
              <a:rPr sz="1200" dirty="0">
                <a:latin typeface="Times New Roman"/>
                <a:cs typeface="Times New Roman"/>
              </a:rPr>
              <a:t>derive</a:t>
            </a:r>
            <a:r>
              <a:rPr sz="1200" spc="-40"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dirty="0">
                <a:latin typeface="Times New Roman"/>
                <a:cs typeface="Times New Roman"/>
              </a:rPr>
              <a:t>cases</a:t>
            </a:r>
            <a:r>
              <a:rPr sz="1200" spc="-35" dirty="0">
                <a:latin typeface="Times New Roman"/>
                <a:cs typeface="Times New Roman"/>
              </a:rPr>
              <a:t> </a:t>
            </a:r>
            <a:r>
              <a:rPr sz="1200" spc="5" dirty="0">
                <a:latin typeface="Times New Roman"/>
                <a:cs typeface="Times New Roman"/>
              </a:rPr>
              <a:t>by</a:t>
            </a:r>
            <a:r>
              <a:rPr sz="1200" spc="-55" dirty="0">
                <a:latin typeface="Times New Roman"/>
                <a:cs typeface="Times New Roman"/>
              </a:rPr>
              <a:t> </a:t>
            </a:r>
            <a:r>
              <a:rPr sz="1200" dirty="0">
                <a:latin typeface="Times New Roman"/>
                <a:cs typeface="Times New Roman"/>
              </a:rPr>
              <a:t>traversing</a:t>
            </a:r>
            <a:r>
              <a:rPr sz="1200" spc="-4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graph</a:t>
            </a:r>
            <a:r>
              <a:rPr sz="1200" spc="-3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covering</a:t>
            </a:r>
            <a:r>
              <a:rPr sz="1200" spc="-40" dirty="0">
                <a:latin typeface="Times New Roman"/>
                <a:cs typeface="Times New Roman"/>
              </a:rPr>
              <a:t> </a:t>
            </a:r>
            <a:r>
              <a:rPr sz="1200" spc="-5" dirty="0">
                <a:latin typeface="Times New Roman"/>
                <a:cs typeface="Times New Roman"/>
              </a:rPr>
              <a:t>each</a:t>
            </a:r>
            <a:r>
              <a:rPr sz="1200" spc="-35" dirty="0">
                <a:latin typeface="Times New Roman"/>
                <a:cs typeface="Times New Roman"/>
              </a:rPr>
              <a:t> </a:t>
            </a:r>
            <a:r>
              <a:rPr sz="1200" spc="5" dirty="0">
                <a:latin typeface="Times New Roman"/>
                <a:cs typeface="Times New Roman"/>
              </a:rPr>
              <a:t>of</a:t>
            </a:r>
            <a:r>
              <a:rPr sz="1200" spc="-4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5" dirty="0">
                <a:latin typeface="Times New Roman"/>
                <a:cs typeface="Times New Roman"/>
              </a:rPr>
              <a:t>relationships  shown.</a:t>
            </a:r>
            <a:r>
              <a:rPr sz="1200" spc="-35" dirty="0">
                <a:latin typeface="Times New Roman"/>
                <a:cs typeface="Times New Roman"/>
              </a:rPr>
              <a:t> </a:t>
            </a:r>
            <a:r>
              <a:rPr sz="1200" spc="-5" dirty="0">
                <a:latin typeface="Times New Roman"/>
                <a:cs typeface="Times New Roman"/>
              </a:rPr>
              <a:t>These</a:t>
            </a:r>
            <a:r>
              <a:rPr sz="1200" spc="-20" dirty="0">
                <a:latin typeface="Times New Roman"/>
                <a:cs typeface="Times New Roman"/>
              </a:rPr>
              <a:t> </a:t>
            </a:r>
            <a:r>
              <a:rPr sz="1200" dirty="0">
                <a:latin typeface="Times New Roman"/>
                <a:cs typeface="Times New Roman"/>
              </a:rPr>
              <a:t>test</a:t>
            </a:r>
            <a:r>
              <a:rPr sz="1200" spc="-25" dirty="0">
                <a:latin typeface="Times New Roman"/>
                <a:cs typeface="Times New Roman"/>
              </a:rPr>
              <a:t> </a:t>
            </a:r>
            <a:r>
              <a:rPr sz="1200" spc="-5" dirty="0">
                <a:latin typeface="Times New Roman"/>
                <a:cs typeface="Times New Roman"/>
              </a:rPr>
              <a:t>cases</a:t>
            </a:r>
            <a:r>
              <a:rPr sz="1200" spc="-30"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spc="-5" dirty="0">
                <a:latin typeface="Times New Roman"/>
                <a:cs typeface="Times New Roman"/>
              </a:rPr>
              <a:t>designed</a:t>
            </a:r>
            <a:r>
              <a:rPr sz="1200" spc="-2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spc="-5" dirty="0">
                <a:latin typeface="Times New Roman"/>
                <a:cs typeface="Times New Roman"/>
              </a:rPr>
              <a:t>an</a:t>
            </a:r>
            <a:r>
              <a:rPr sz="1200" spc="-20" dirty="0">
                <a:latin typeface="Times New Roman"/>
                <a:cs typeface="Times New Roman"/>
              </a:rPr>
              <a:t> </a:t>
            </a:r>
            <a:r>
              <a:rPr sz="1200" spc="-5" dirty="0">
                <a:latin typeface="Times New Roman"/>
                <a:cs typeface="Times New Roman"/>
              </a:rPr>
              <a:t>attempt</a:t>
            </a:r>
            <a:r>
              <a:rPr sz="1200" spc="-1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find</a:t>
            </a:r>
            <a:r>
              <a:rPr sz="1200" spc="-35" dirty="0">
                <a:latin typeface="Times New Roman"/>
                <a:cs typeface="Times New Roman"/>
              </a:rPr>
              <a:t> </a:t>
            </a:r>
            <a:r>
              <a:rPr sz="1200" spc="-5" dirty="0">
                <a:latin typeface="Times New Roman"/>
                <a:cs typeface="Times New Roman"/>
              </a:rPr>
              <a:t>errors</a:t>
            </a:r>
            <a:r>
              <a:rPr sz="1200"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spc="5" dirty="0">
                <a:latin typeface="Times New Roman"/>
                <a:cs typeface="Times New Roman"/>
              </a:rPr>
              <a:t>any</a:t>
            </a:r>
            <a:r>
              <a:rPr sz="1200" spc="-4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relationships.</a:t>
            </a:r>
            <a:r>
              <a:rPr sz="1200" spc="-30" dirty="0">
                <a:latin typeface="Times New Roman"/>
                <a:cs typeface="Times New Roman"/>
              </a:rPr>
              <a:t> </a:t>
            </a:r>
            <a:r>
              <a:rPr sz="1200" spc="-5" dirty="0">
                <a:latin typeface="Times New Roman"/>
                <a:cs typeface="Times New Roman"/>
              </a:rPr>
              <a:t>Beizer  describes </a:t>
            </a:r>
            <a:r>
              <a:rPr sz="1200" dirty="0">
                <a:latin typeface="Times New Roman"/>
                <a:cs typeface="Times New Roman"/>
              </a:rPr>
              <a:t>a number of behavioral </a:t>
            </a:r>
            <a:r>
              <a:rPr sz="1200" spc="-5" dirty="0">
                <a:latin typeface="Times New Roman"/>
                <a:cs typeface="Times New Roman"/>
              </a:rPr>
              <a:t>testing </a:t>
            </a:r>
            <a:r>
              <a:rPr sz="1200" dirty="0">
                <a:latin typeface="Times New Roman"/>
                <a:cs typeface="Times New Roman"/>
              </a:rPr>
              <a:t>methods that </a:t>
            </a:r>
            <a:r>
              <a:rPr sz="1200" spc="-5" dirty="0">
                <a:latin typeface="Times New Roman"/>
                <a:cs typeface="Times New Roman"/>
              </a:rPr>
              <a:t>can </a:t>
            </a:r>
            <a:r>
              <a:rPr sz="1200" dirty="0">
                <a:latin typeface="Times New Roman"/>
                <a:cs typeface="Times New Roman"/>
              </a:rPr>
              <a:t>make use of</a:t>
            </a:r>
            <a:r>
              <a:rPr sz="1200" spc="-25" dirty="0">
                <a:latin typeface="Times New Roman"/>
                <a:cs typeface="Times New Roman"/>
              </a:rPr>
              <a:t> </a:t>
            </a:r>
            <a:r>
              <a:rPr sz="1200" spc="-5" dirty="0">
                <a:latin typeface="Times New Roman"/>
                <a:cs typeface="Times New Roman"/>
              </a:rPr>
              <a:t>graphs:</a:t>
            </a:r>
            <a:endParaRPr sz="1200" dirty="0">
              <a:latin typeface="Times New Roman"/>
              <a:cs typeface="Times New Roman"/>
            </a:endParaRPr>
          </a:p>
          <a:p>
            <a:pPr marL="12700" marR="5080" indent="456565" algn="just">
              <a:lnSpc>
                <a:spcPct val="102899"/>
              </a:lnSpc>
              <a:spcBef>
                <a:spcPts val="819"/>
              </a:spcBef>
            </a:pPr>
            <a:r>
              <a:rPr sz="1200" b="1" spc="-5" dirty="0">
                <a:latin typeface="Times New Roman"/>
                <a:cs typeface="Times New Roman"/>
              </a:rPr>
              <a:t>Transaction flow modeling</a:t>
            </a:r>
            <a:r>
              <a:rPr sz="1200" spc="-5" dirty="0">
                <a:latin typeface="Times New Roman"/>
                <a:cs typeface="Times New Roman"/>
              </a:rPr>
              <a:t>. </a:t>
            </a:r>
            <a:r>
              <a:rPr sz="1200" dirty="0">
                <a:latin typeface="Times New Roman"/>
                <a:cs typeface="Times New Roman"/>
              </a:rPr>
              <a:t>The </a:t>
            </a:r>
            <a:r>
              <a:rPr sz="1200" spc="-5" dirty="0">
                <a:latin typeface="Times New Roman"/>
                <a:cs typeface="Times New Roman"/>
              </a:rPr>
              <a:t>nodes represent steps </a:t>
            </a:r>
            <a:r>
              <a:rPr sz="1200" dirty="0">
                <a:latin typeface="Times New Roman"/>
                <a:cs typeface="Times New Roman"/>
              </a:rPr>
              <a:t>in some </a:t>
            </a:r>
            <a:r>
              <a:rPr sz="1200" spc="-5" dirty="0">
                <a:latin typeface="Times New Roman"/>
                <a:cs typeface="Times New Roman"/>
              </a:rPr>
              <a:t>transaction (e.g., </a:t>
            </a:r>
            <a:r>
              <a:rPr sz="1200" dirty="0">
                <a:latin typeface="Times New Roman"/>
                <a:cs typeface="Times New Roman"/>
              </a:rPr>
              <a:t>the</a:t>
            </a:r>
            <a:r>
              <a:rPr sz="1200" spc="-135" dirty="0">
                <a:latin typeface="Times New Roman"/>
                <a:cs typeface="Times New Roman"/>
              </a:rPr>
              <a:t> </a:t>
            </a:r>
            <a:r>
              <a:rPr sz="1200" spc="-5" dirty="0">
                <a:latin typeface="Times New Roman"/>
                <a:cs typeface="Times New Roman"/>
              </a:rPr>
              <a:t>steps  required </a:t>
            </a:r>
            <a:r>
              <a:rPr sz="1200" dirty="0">
                <a:latin typeface="Times New Roman"/>
                <a:cs typeface="Times New Roman"/>
              </a:rPr>
              <a:t>to make </a:t>
            </a:r>
            <a:r>
              <a:rPr sz="1200" spc="-5" dirty="0">
                <a:latin typeface="Times New Roman"/>
                <a:cs typeface="Times New Roman"/>
              </a:rPr>
              <a:t>an airline reservation </a:t>
            </a:r>
            <a:r>
              <a:rPr sz="1200" dirty="0">
                <a:latin typeface="Times New Roman"/>
                <a:cs typeface="Times New Roman"/>
              </a:rPr>
              <a:t>using </a:t>
            </a:r>
            <a:r>
              <a:rPr sz="1200" spc="-5" dirty="0">
                <a:latin typeface="Times New Roman"/>
                <a:cs typeface="Times New Roman"/>
              </a:rPr>
              <a:t>an </a:t>
            </a:r>
            <a:r>
              <a:rPr sz="1200" dirty="0">
                <a:latin typeface="Times New Roman"/>
                <a:cs typeface="Times New Roman"/>
              </a:rPr>
              <a:t>online </a:t>
            </a:r>
            <a:r>
              <a:rPr sz="1200" spc="-5" dirty="0">
                <a:latin typeface="Times New Roman"/>
                <a:cs typeface="Times New Roman"/>
              </a:rPr>
              <a:t>service), and </a:t>
            </a:r>
            <a:r>
              <a:rPr sz="1200" dirty="0">
                <a:latin typeface="Times New Roman"/>
                <a:cs typeface="Times New Roman"/>
              </a:rPr>
              <a:t>the links </a:t>
            </a:r>
            <a:r>
              <a:rPr sz="1200" spc="-5" dirty="0">
                <a:latin typeface="Times New Roman"/>
                <a:cs typeface="Times New Roman"/>
              </a:rPr>
              <a:t>represent </a:t>
            </a:r>
            <a:r>
              <a:rPr sz="1200" dirty="0">
                <a:latin typeface="Times New Roman"/>
                <a:cs typeface="Times New Roman"/>
              </a:rPr>
              <a:t>the</a:t>
            </a:r>
            <a:r>
              <a:rPr sz="1200" spc="-110" dirty="0">
                <a:latin typeface="Times New Roman"/>
                <a:cs typeface="Times New Roman"/>
              </a:rPr>
              <a:t> </a:t>
            </a:r>
            <a:r>
              <a:rPr sz="1200" spc="-5" dirty="0">
                <a:latin typeface="Times New Roman"/>
                <a:cs typeface="Times New Roman"/>
              </a:rPr>
              <a:t>logical  connection between</a:t>
            </a:r>
            <a:r>
              <a:rPr sz="1200" dirty="0">
                <a:latin typeface="Times New Roman"/>
                <a:cs typeface="Times New Roman"/>
              </a:rPr>
              <a:t> </a:t>
            </a:r>
            <a:r>
              <a:rPr sz="1200" spc="-5" dirty="0">
                <a:latin typeface="Times New Roman"/>
                <a:cs typeface="Times New Roman"/>
              </a:rPr>
              <a:t>steps</a:t>
            </a:r>
            <a:endParaRPr sz="1200" dirty="0">
              <a:latin typeface="Times New Roman"/>
              <a:cs typeface="Times New Roman"/>
            </a:endParaRPr>
          </a:p>
          <a:p>
            <a:pPr marL="12700" marR="6350" indent="456565" algn="just">
              <a:lnSpc>
                <a:spcPct val="102899"/>
              </a:lnSpc>
              <a:spcBef>
                <a:spcPts val="825"/>
              </a:spcBef>
            </a:pPr>
            <a:r>
              <a:rPr sz="1200" b="1" spc="-5" dirty="0">
                <a:latin typeface="Times New Roman"/>
                <a:cs typeface="Times New Roman"/>
              </a:rPr>
              <a:t>Finite</a:t>
            </a:r>
            <a:r>
              <a:rPr sz="1200" b="1" spc="-45" dirty="0">
                <a:latin typeface="Times New Roman"/>
                <a:cs typeface="Times New Roman"/>
              </a:rPr>
              <a:t> </a:t>
            </a:r>
            <a:r>
              <a:rPr sz="1200" b="1" spc="-5" dirty="0">
                <a:latin typeface="Times New Roman"/>
                <a:cs typeface="Times New Roman"/>
              </a:rPr>
              <a:t>state</a:t>
            </a:r>
            <a:r>
              <a:rPr sz="1200" b="1" spc="-30" dirty="0">
                <a:latin typeface="Times New Roman"/>
                <a:cs typeface="Times New Roman"/>
              </a:rPr>
              <a:t> </a:t>
            </a:r>
            <a:r>
              <a:rPr sz="1200" b="1" spc="-5" dirty="0">
                <a:latin typeface="Times New Roman"/>
                <a:cs typeface="Times New Roman"/>
              </a:rPr>
              <a:t>modeling</a:t>
            </a:r>
            <a:r>
              <a:rPr sz="1200" spc="-5" dirty="0">
                <a:latin typeface="Times New Roman"/>
                <a:cs typeface="Times New Roman"/>
              </a:rPr>
              <a:t>.</a:t>
            </a:r>
            <a:r>
              <a:rPr sz="1200" spc="-4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nodes</a:t>
            </a:r>
            <a:r>
              <a:rPr sz="1200" spc="-40" dirty="0">
                <a:latin typeface="Times New Roman"/>
                <a:cs typeface="Times New Roman"/>
              </a:rPr>
              <a:t> </a:t>
            </a:r>
            <a:r>
              <a:rPr sz="1200" spc="-5" dirty="0">
                <a:latin typeface="Times New Roman"/>
                <a:cs typeface="Times New Roman"/>
              </a:rPr>
              <a:t>represent</a:t>
            </a:r>
            <a:r>
              <a:rPr sz="1200" spc="-35" dirty="0">
                <a:latin typeface="Times New Roman"/>
                <a:cs typeface="Times New Roman"/>
              </a:rPr>
              <a:t> </a:t>
            </a:r>
            <a:r>
              <a:rPr sz="1200" spc="-5" dirty="0">
                <a:latin typeface="Times New Roman"/>
                <a:cs typeface="Times New Roman"/>
              </a:rPr>
              <a:t>different</a:t>
            </a:r>
            <a:r>
              <a:rPr sz="1200" spc="-35" dirty="0">
                <a:latin typeface="Times New Roman"/>
                <a:cs typeface="Times New Roman"/>
              </a:rPr>
              <a:t> </a:t>
            </a:r>
            <a:r>
              <a:rPr sz="1200" spc="-5" dirty="0">
                <a:latin typeface="Times New Roman"/>
                <a:cs typeface="Times New Roman"/>
              </a:rPr>
              <a:t>user-observable</a:t>
            </a:r>
            <a:r>
              <a:rPr sz="1200" spc="-45" dirty="0">
                <a:latin typeface="Times New Roman"/>
                <a:cs typeface="Times New Roman"/>
              </a:rPr>
              <a:t> </a:t>
            </a:r>
            <a:r>
              <a:rPr sz="1200" spc="-5" dirty="0">
                <a:latin typeface="Times New Roman"/>
                <a:cs typeface="Times New Roman"/>
              </a:rPr>
              <a:t>states</a:t>
            </a:r>
            <a:r>
              <a:rPr sz="1200" spc="-20"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software  (e.g., each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“screens” </a:t>
            </a:r>
            <a:r>
              <a:rPr sz="1200" dirty="0">
                <a:latin typeface="Times New Roman"/>
                <a:cs typeface="Times New Roman"/>
              </a:rPr>
              <a:t>that </a:t>
            </a:r>
            <a:r>
              <a:rPr sz="1200" spc="-5" dirty="0">
                <a:latin typeface="Times New Roman"/>
                <a:cs typeface="Times New Roman"/>
              </a:rPr>
              <a:t>appear as an </a:t>
            </a:r>
            <a:r>
              <a:rPr sz="1200" dirty="0">
                <a:latin typeface="Times New Roman"/>
                <a:cs typeface="Times New Roman"/>
              </a:rPr>
              <a:t>order entry </a:t>
            </a:r>
            <a:r>
              <a:rPr sz="1200" spc="-5" dirty="0">
                <a:latin typeface="Times New Roman"/>
                <a:cs typeface="Times New Roman"/>
              </a:rPr>
              <a:t>clerk </a:t>
            </a:r>
            <a:r>
              <a:rPr sz="1200" dirty="0">
                <a:latin typeface="Times New Roman"/>
                <a:cs typeface="Times New Roman"/>
              </a:rPr>
              <a:t>takes a phone </a:t>
            </a:r>
            <a:r>
              <a:rPr sz="1200" spc="-5" dirty="0">
                <a:latin typeface="Times New Roman"/>
                <a:cs typeface="Times New Roman"/>
              </a:rPr>
              <a:t>order), and </a:t>
            </a:r>
            <a:r>
              <a:rPr sz="1200" dirty="0">
                <a:latin typeface="Times New Roman"/>
                <a:cs typeface="Times New Roman"/>
              </a:rPr>
              <a:t>the links  </a:t>
            </a:r>
            <a:r>
              <a:rPr sz="1200" spc="-5" dirty="0">
                <a:latin typeface="Times New Roman"/>
                <a:cs typeface="Times New Roman"/>
              </a:rPr>
              <a:t>represent </a:t>
            </a:r>
            <a:r>
              <a:rPr sz="1200" dirty="0">
                <a:latin typeface="Times New Roman"/>
                <a:cs typeface="Times New Roman"/>
              </a:rPr>
              <a:t>the </a:t>
            </a:r>
            <a:r>
              <a:rPr sz="1200" spc="-5" dirty="0">
                <a:latin typeface="Times New Roman"/>
                <a:cs typeface="Times New Roman"/>
              </a:rPr>
              <a:t>transitions that occur </a:t>
            </a:r>
            <a:r>
              <a:rPr sz="1200" dirty="0">
                <a:latin typeface="Times New Roman"/>
                <a:cs typeface="Times New Roman"/>
              </a:rPr>
              <a:t>to move </a:t>
            </a:r>
            <a:r>
              <a:rPr sz="1200" spc="-5" dirty="0">
                <a:latin typeface="Times New Roman"/>
                <a:cs typeface="Times New Roman"/>
              </a:rPr>
              <a:t>from </a:t>
            </a:r>
            <a:r>
              <a:rPr sz="1200" dirty="0">
                <a:latin typeface="Times New Roman"/>
                <a:cs typeface="Times New Roman"/>
              </a:rPr>
              <a:t>state to </a:t>
            </a:r>
            <a:r>
              <a:rPr sz="1200" spc="-5" dirty="0">
                <a:latin typeface="Times New Roman"/>
                <a:cs typeface="Times New Roman"/>
              </a:rPr>
              <a:t>state</a:t>
            </a:r>
            <a:r>
              <a:rPr sz="1200" spc="25" dirty="0">
                <a:latin typeface="Times New Roman"/>
                <a:cs typeface="Times New Roman"/>
              </a:rPr>
              <a:t> </a:t>
            </a:r>
            <a:r>
              <a:rPr sz="1200" dirty="0">
                <a:latin typeface="Times New Roman"/>
                <a:cs typeface="Times New Roman"/>
              </a:rPr>
              <a:t>input).</a:t>
            </a:r>
          </a:p>
          <a:p>
            <a:pPr marL="12700" marR="6350" indent="456565" algn="just">
              <a:lnSpc>
                <a:spcPct val="102499"/>
              </a:lnSpc>
              <a:spcBef>
                <a:spcPts val="825"/>
              </a:spcBef>
            </a:pPr>
            <a:r>
              <a:rPr sz="1200" b="1" spc="-5" dirty="0">
                <a:latin typeface="Times New Roman"/>
                <a:cs typeface="Times New Roman"/>
              </a:rPr>
              <a:t>Data</a:t>
            </a:r>
            <a:r>
              <a:rPr sz="1200" b="1" spc="-20" dirty="0">
                <a:latin typeface="Times New Roman"/>
                <a:cs typeface="Times New Roman"/>
              </a:rPr>
              <a:t> </a:t>
            </a:r>
            <a:r>
              <a:rPr sz="1200" b="1" dirty="0">
                <a:latin typeface="Times New Roman"/>
                <a:cs typeface="Times New Roman"/>
              </a:rPr>
              <a:t>flow</a:t>
            </a:r>
            <a:r>
              <a:rPr sz="1200" b="1" spc="-10" dirty="0">
                <a:latin typeface="Times New Roman"/>
                <a:cs typeface="Times New Roman"/>
              </a:rPr>
              <a:t> </a:t>
            </a:r>
            <a:r>
              <a:rPr sz="1200" b="1" spc="-5" dirty="0">
                <a:latin typeface="Times New Roman"/>
                <a:cs typeface="Times New Roman"/>
              </a:rPr>
              <a:t>modeling</a:t>
            </a:r>
            <a:r>
              <a:rPr sz="1200" spc="-5" dirty="0">
                <a:latin typeface="Times New Roman"/>
                <a:cs typeface="Times New Roman"/>
              </a:rPr>
              <a:t>.</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nodes</a:t>
            </a:r>
            <a:r>
              <a:rPr sz="1200" spc="-20"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dirty="0">
                <a:latin typeface="Times New Roman"/>
                <a:cs typeface="Times New Roman"/>
              </a:rPr>
              <a:t>data</a:t>
            </a:r>
            <a:r>
              <a:rPr sz="1200" spc="-20" dirty="0">
                <a:latin typeface="Times New Roman"/>
                <a:cs typeface="Times New Roman"/>
              </a:rPr>
              <a:t> </a:t>
            </a:r>
            <a:r>
              <a:rPr sz="1200" spc="-5" dirty="0">
                <a:latin typeface="Times New Roman"/>
                <a:cs typeface="Times New Roman"/>
              </a:rPr>
              <a:t>objects, and</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links</a:t>
            </a:r>
            <a:r>
              <a:rPr sz="1200" spc="-20" dirty="0">
                <a:latin typeface="Times New Roman"/>
                <a:cs typeface="Times New Roman"/>
              </a:rPr>
              <a:t> </a:t>
            </a:r>
            <a:r>
              <a:rPr sz="1200" spc="-5" dirty="0">
                <a:latin typeface="Times New Roman"/>
                <a:cs typeface="Times New Roman"/>
              </a:rPr>
              <a:t>are</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transformations</a:t>
            </a:r>
            <a:r>
              <a:rPr sz="1200" spc="-20" dirty="0">
                <a:latin typeface="Times New Roman"/>
                <a:cs typeface="Times New Roman"/>
              </a:rPr>
              <a:t> </a:t>
            </a:r>
            <a:r>
              <a:rPr sz="1200" dirty="0">
                <a:latin typeface="Times New Roman"/>
                <a:cs typeface="Times New Roman"/>
              </a:rPr>
              <a:t>that  </a:t>
            </a:r>
            <a:r>
              <a:rPr sz="1200" spc="-5" dirty="0">
                <a:latin typeface="Times New Roman"/>
                <a:cs typeface="Times New Roman"/>
              </a:rPr>
              <a:t>occur </a:t>
            </a:r>
            <a:r>
              <a:rPr sz="1200" dirty="0">
                <a:latin typeface="Times New Roman"/>
                <a:cs typeface="Times New Roman"/>
              </a:rPr>
              <a:t>to translate one data </a:t>
            </a:r>
            <a:r>
              <a:rPr sz="1200" spc="-5" dirty="0">
                <a:latin typeface="Times New Roman"/>
                <a:cs typeface="Times New Roman"/>
              </a:rPr>
              <a:t>object </a:t>
            </a:r>
            <a:r>
              <a:rPr sz="1200" dirty="0">
                <a:latin typeface="Times New Roman"/>
                <a:cs typeface="Times New Roman"/>
              </a:rPr>
              <a:t>into</a:t>
            </a:r>
            <a:r>
              <a:rPr sz="1200" spc="-10" dirty="0">
                <a:latin typeface="Times New Roman"/>
                <a:cs typeface="Times New Roman"/>
              </a:rPr>
              <a:t> </a:t>
            </a:r>
            <a:r>
              <a:rPr sz="1200" spc="-5" dirty="0">
                <a:latin typeface="Times New Roman"/>
                <a:cs typeface="Times New Roman"/>
              </a:rPr>
              <a:t>another</a:t>
            </a:r>
            <a:endParaRPr sz="1200" dirty="0">
              <a:latin typeface="Times New Roman"/>
              <a:cs typeface="Times New Roman"/>
            </a:endParaRPr>
          </a:p>
          <a:p>
            <a:pPr marL="12700" marR="8255" indent="456565" algn="just">
              <a:lnSpc>
                <a:spcPct val="102899"/>
              </a:lnSpc>
              <a:spcBef>
                <a:spcPts val="825"/>
              </a:spcBef>
            </a:pPr>
            <a:r>
              <a:rPr sz="1200" b="1" spc="-5" dirty="0">
                <a:latin typeface="Times New Roman"/>
                <a:cs typeface="Times New Roman"/>
              </a:rPr>
              <a:t>Timing modeling</a:t>
            </a:r>
            <a:r>
              <a:rPr sz="1200" spc="-5" dirty="0">
                <a:latin typeface="Times New Roman"/>
                <a:cs typeface="Times New Roman"/>
              </a:rPr>
              <a:t>. </a:t>
            </a:r>
            <a:r>
              <a:rPr sz="1200" dirty="0">
                <a:latin typeface="Times New Roman"/>
                <a:cs typeface="Times New Roman"/>
              </a:rPr>
              <a:t>The </a:t>
            </a:r>
            <a:r>
              <a:rPr sz="1200" spc="-5" dirty="0">
                <a:latin typeface="Times New Roman"/>
                <a:cs typeface="Times New Roman"/>
              </a:rPr>
              <a:t>nodes </a:t>
            </a:r>
            <a:r>
              <a:rPr sz="1200" dirty="0">
                <a:latin typeface="Times New Roman"/>
                <a:cs typeface="Times New Roman"/>
              </a:rPr>
              <a:t>are </a:t>
            </a:r>
            <a:r>
              <a:rPr sz="1200" spc="-5" dirty="0">
                <a:latin typeface="Times New Roman"/>
                <a:cs typeface="Times New Roman"/>
              </a:rPr>
              <a:t>program </a:t>
            </a:r>
            <a:r>
              <a:rPr sz="1200" dirty="0">
                <a:latin typeface="Times New Roman"/>
                <a:cs typeface="Times New Roman"/>
              </a:rPr>
              <a:t>objects, </a:t>
            </a:r>
            <a:r>
              <a:rPr sz="1200" spc="-5" dirty="0">
                <a:latin typeface="Times New Roman"/>
                <a:cs typeface="Times New Roman"/>
              </a:rPr>
              <a:t>and </a:t>
            </a:r>
            <a:r>
              <a:rPr sz="1200" dirty="0">
                <a:latin typeface="Times New Roman"/>
                <a:cs typeface="Times New Roman"/>
              </a:rPr>
              <a:t>the links are the </a:t>
            </a:r>
            <a:r>
              <a:rPr sz="1200" spc="-5" dirty="0">
                <a:latin typeface="Times New Roman"/>
                <a:cs typeface="Times New Roman"/>
              </a:rPr>
              <a:t>sequential  connections between </a:t>
            </a:r>
            <a:r>
              <a:rPr sz="1200" dirty="0">
                <a:latin typeface="Times New Roman"/>
                <a:cs typeface="Times New Roman"/>
              </a:rPr>
              <a:t>those </a:t>
            </a:r>
            <a:r>
              <a:rPr sz="1200" spc="-5" dirty="0">
                <a:latin typeface="Times New Roman"/>
                <a:cs typeface="Times New Roman"/>
              </a:rPr>
              <a:t>objects. </a:t>
            </a:r>
            <a:r>
              <a:rPr sz="1200" spc="-10" dirty="0">
                <a:latin typeface="Times New Roman"/>
                <a:cs typeface="Times New Roman"/>
              </a:rPr>
              <a:t>Link </a:t>
            </a:r>
            <a:r>
              <a:rPr sz="1200" spc="-5" dirty="0">
                <a:latin typeface="Times New Roman"/>
                <a:cs typeface="Times New Roman"/>
              </a:rPr>
              <a:t>weights are used </a:t>
            </a:r>
            <a:r>
              <a:rPr sz="1200" dirty="0">
                <a:latin typeface="Times New Roman"/>
                <a:cs typeface="Times New Roman"/>
              </a:rPr>
              <a:t>to specify the required </a:t>
            </a:r>
            <a:r>
              <a:rPr sz="1200" spc="-5" dirty="0">
                <a:latin typeface="Times New Roman"/>
                <a:cs typeface="Times New Roman"/>
              </a:rPr>
              <a:t>execution </a:t>
            </a:r>
            <a:r>
              <a:rPr sz="1200" dirty="0">
                <a:latin typeface="Times New Roman"/>
                <a:cs typeface="Times New Roman"/>
              </a:rPr>
              <a:t>times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program</a:t>
            </a:r>
            <a:r>
              <a:rPr sz="1200" spc="10" dirty="0">
                <a:latin typeface="Times New Roman"/>
                <a:cs typeface="Times New Roman"/>
              </a:rPr>
              <a:t> </a:t>
            </a:r>
            <a:r>
              <a:rPr sz="1200" spc="-5" dirty="0">
                <a:latin typeface="Times New Roman"/>
                <a:cs typeface="Times New Roman"/>
              </a:rPr>
              <a:t>executes.</a:t>
            </a:r>
            <a:endParaRPr sz="1200" dirty="0">
              <a:latin typeface="Times New Roman"/>
              <a:cs typeface="Times New Roman"/>
            </a:endParaRPr>
          </a:p>
          <a:p>
            <a:pPr marL="12700">
              <a:lnSpc>
                <a:spcPct val="100000"/>
              </a:lnSpc>
              <a:spcBef>
                <a:spcPts val="875"/>
              </a:spcBef>
            </a:pPr>
            <a:r>
              <a:rPr sz="1200" b="1" u="heavy" dirty="0">
                <a:uFill>
                  <a:solidFill>
                    <a:srgbClr val="000000"/>
                  </a:solidFill>
                </a:uFill>
                <a:latin typeface="Times New Roman"/>
                <a:cs typeface="Times New Roman"/>
              </a:rPr>
              <a:t>2 </a:t>
            </a:r>
            <a:r>
              <a:rPr sz="1200" b="1" u="heavy" spc="-5" dirty="0">
                <a:uFill>
                  <a:solidFill>
                    <a:srgbClr val="000000"/>
                  </a:solidFill>
                </a:uFill>
                <a:latin typeface="Times New Roman"/>
                <a:cs typeface="Times New Roman"/>
              </a:rPr>
              <a:t>Equivalence Partitioning</a:t>
            </a:r>
            <a:endParaRPr sz="1200" dirty="0">
              <a:latin typeface="Times New Roman"/>
              <a:cs typeface="Times New Roman"/>
            </a:endParaRPr>
          </a:p>
          <a:p>
            <a:pPr marL="12700" marR="7620" indent="494665" algn="just">
              <a:lnSpc>
                <a:spcPct val="102499"/>
              </a:lnSpc>
              <a:spcBef>
                <a:spcPts val="810"/>
              </a:spcBef>
            </a:pPr>
            <a:r>
              <a:rPr sz="1200" spc="-5" dirty="0">
                <a:latin typeface="Times New Roman"/>
                <a:cs typeface="Times New Roman"/>
              </a:rPr>
              <a:t>Equivalence partitioning is </a:t>
            </a:r>
            <a:r>
              <a:rPr sz="1200" dirty="0">
                <a:latin typeface="Times New Roman"/>
                <a:cs typeface="Times New Roman"/>
              </a:rPr>
              <a:t>a black-box testing method that </a:t>
            </a:r>
            <a:r>
              <a:rPr sz="1200" spc="-5" dirty="0">
                <a:latin typeface="Times New Roman"/>
                <a:cs typeface="Times New Roman"/>
              </a:rPr>
              <a:t>divides </a:t>
            </a:r>
            <a:r>
              <a:rPr sz="1200" dirty="0">
                <a:latin typeface="Times New Roman"/>
                <a:cs typeface="Times New Roman"/>
              </a:rPr>
              <a:t>the input domain of a  </a:t>
            </a:r>
            <a:r>
              <a:rPr sz="1200" spc="-5" dirty="0">
                <a:latin typeface="Times New Roman"/>
                <a:cs typeface="Times New Roman"/>
              </a:rPr>
              <a:t>program </a:t>
            </a:r>
            <a:r>
              <a:rPr sz="1200" dirty="0">
                <a:latin typeface="Times New Roman"/>
                <a:cs typeface="Times New Roman"/>
              </a:rPr>
              <a:t>into </a:t>
            </a:r>
            <a:r>
              <a:rPr sz="1200" spc="-5" dirty="0">
                <a:latin typeface="Times New Roman"/>
                <a:cs typeface="Times New Roman"/>
              </a:rPr>
              <a:t>classes </a:t>
            </a:r>
            <a:r>
              <a:rPr sz="1200" dirty="0">
                <a:latin typeface="Times New Roman"/>
                <a:cs typeface="Times New Roman"/>
              </a:rPr>
              <a:t>of data </a:t>
            </a:r>
            <a:r>
              <a:rPr sz="1200" spc="-5" dirty="0">
                <a:latin typeface="Times New Roman"/>
                <a:cs typeface="Times New Roman"/>
              </a:rPr>
              <a:t>from which </a:t>
            </a:r>
            <a:r>
              <a:rPr sz="1200" dirty="0">
                <a:latin typeface="Times New Roman"/>
                <a:cs typeface="Times New Roman"/>
              </a:rPr>
              <a:t>test </a:t>
            </a:r>
            <a:r>
              <a:rPr sz="1200" spc="-5" dirty="0">
                <a:latin typeface="Times New Roman"/>
                <a:cs typeface="Times New Roman"/>
              </a:rPr>
              <a:t>cases can </a:t>
            </a:r>
            <a:r>
              <a:rPr sz="1200" dirty="0">
                <a:latin typeface="Times New Roman"/>
                <a:cs typeface="Times New Roman"/>
              </a:rPr>
              <a:t>be</a:t>
            </a:r>
            <a:r>
              <a:rPr sz="1200" spc="35" dirty="0">
                <a:latin typeface="Times New Roman"/>
                <a:cs typeface="Times New Roman"/>
              </a:rPr>
              <a:t> </a:t>
            </a:r>
            <a:r>
              <a:rPr sz="1200" spc="-5" dirty="0">
                <a:latin typeface="Times New Roman"/>
                <a:cs typeface="Times New Roman"/>
              </a:rPr>
              <a:t>derived.</a:t>
            </a:r>
            <a:endParaRPr sz="1200" dirty="0">
              <a:latin typeface="Times New Roman"/>
              <a:cs typeface="Times New Roman"/>
            </a:endParaRPr>
          </a:p>
          <a:p>
            <a:pPr marL="12700" marR="6350" indent="456565" algn="just">
              <a:lnSpc>
                <a:spcPct val="102899"/>
              </a:lnSpc>
              <a:spcBef>
                <a:spcPts val="819"/>
              </a:spcBef>
            </a:pPr>
            <a:r>
              <a:rPr sz="1200" spc="-5" dirty="0">
                <a:latin typeface="Times New Roman"/>
                <a:cs typeface="Times New Roman"/>
              </a:rPr>
              <a:t>Test-case design </a:t>
            </a:r>
            <a:r>
              <a:rPr sz="1200" dirty="0">
                <a:latin typeface="Times New Roman"/>
                <a:cs typeface="Times New Roman"/>
              </a:rPr>
              <a:t>for </a:t>
            </a:r>
            <a:r>
              <a:rPr sz="1200" spc="-5" dirty="0">
                <a:latin typeface="Times New Roman"/>
                <a:cs typeface="Times New Roman"/>
              </a:rPr>
              <a:t>equivalence partitioning is based </a:t>
            </a:r>
            <a:r>
              <a:rPr sz="1200" dirty="0">
                <a:latin typeface="Times New Roman"/>
                <a:cs typeface="Times New Roman"/>
              </a:rPr>
              <a:t>on </a:t>
            </a:r>
            <a:r>
              <a:rPr sz="1200" spc="-5" dirty="0">
                <a:latin typeface="Times New Roman"/>
                <a:cs typeface="Times New Roman"/>
              </a:rPr>
              <a:t>an evaluation </a:t>
            </a:r>
            <a:r>
              <a:rPr sz="1200" dirty="0">
                <a:latin typeface="Times New Roman"/>
                <a:cs typeface="Times New Roman"/>
              </a:rPr>
              <a:t>of </a:t>
            </a:r>
            <a:r>
              <a:rPr sz="1200" spc="-5" dirty="0">
                <a:latin typeface="Times New Roman"/>
                <a:cs typeface="Times New Roman"/>
              </a:rPr>
              <a:t>equivalence  classes </a:t>
            </a:r>
            <a:r>
              <a:rPr sz="1200" dirty="0">
                <a:latin typeface="Times New Roman"/>
                <a:cs typeface="Times New Roman"/>
              </a:rPr>
              <a:t>for </a:t>
            </a:r>
            <a:r>
              <a:rPr sz="1200" spc="-5" dirty="0">
                <a:latin typeface="Times New Roman"/>
                <a:cs typeface="Times New Roman"/>
              </a:rPr>
              <a:t>an </a:t>
            </a:r>
            <a:r>
              <a:rPr sz="1200" dirty="0">
                <a:latin typeface="Times New Roman"/>
                <a:cs typeface="Times New Roman"/>
              </a:rPr>
              <a:t>input condition. </a:t>
            </a:r>
            <a:r>
              <a:rPr sz="1200" spc="-5" dirty="0">
                <a:latin typeface="Times New Roman"/>
                <a:cs typeface="Times New Roman"/>
              </a:rPr>
              <a:t>Using </a:t>
            </a:r>
            <a:r>
              <a:rPr sz="1200" dirty="0">
                <a:latin typeface="Times New Roman"/>
                <a:cs typeface="Times New Roman"/>
              </a:rPr>
              <a:t>if a set of </a:t>
            </a:r>
            <a:r>
              <a:rPr sz="1200" spc="-5" dirty="0">
                <a:latin typeface="Times New Roman"/>
                <a:cs typeface="Times New Roman"/>
              </a:rPr>
              <a:t>objects can </a:t>
            </a:r>
            <a:r>
              <a:rPr sz="1200" spc="5" dirty="0">
                <a:latin typeface="Times New Roman"/>
                <a:cs typeface="Times New Roman"/>
              </a:rPr>
              <a:t>be </a:t>
            </a:r>
            <a:r>
              <a:rPr sz="1200" spc="-5" dirty="0">
                <a:latin typeface="Times New Roman"/>
                <a:cs typeface="Times New Roman"/>
              </a:rPr>
              <a:t>linked </a:t>
            </a:r>
            <a:r>
              <a:rPr sz="1200" spc="10" dirty="0">
                <a:latin typeface="Times New Roman"/>
                <a:cs typeface="Times New Roman"/>
              </a:rPr>
              <a:t>by </a:t>
            </a:r>
            <a:r>
              <a:rPr sz="1200" dirty="0">
                <a:latin typeface="Times New Roman"/>
                <a:cs typeface="Times New Roman"/>
              </a:rPr>
              <a:t>relationships that are  </a:t>
            </a:r>
            <a:r>
              <a:rPr sz="1200" spc="-5" dirty="0">
                <a:latin typeface="Times New Roman"/>
                <a:cs typeface="Times New Roman"/>
              </a:rPr>
              <a:t>symmetric, </a:t>
            </a:r>
            <a:r>
              <a:rPr sz="1200" dirty="0">
                <a:latin typeface="Times New Roman"/>
                <a:cs typeface="Times New Roman"/>
              </a:rPr>
              <a:t>transitive, and </a:t>
            </a:r>
            <a:r>
              <a:rPr sz="1200" spc="-5" dirty="0">
                <a:latin typeface="Times New Roman"/>
                <a:cs typeface="Times New Roman"/>
              </a:rPr>
              <a:t>reflexive, </a:t>
            </a:r>
            <a:r>
              <a:rPr sz="1200" dirty="0">
                <a:latin typeface="Times New Roman"/>
                <a:cs typeface="Times New Roman"/>
              </a:rPr>
              <a:t>an equivalence </a:t>
            </a:r>
            <a:r>
              <a:rPr sz="1200" spc="-5" dirty="0">
                <a:latin typeface="Times New Roman"/>
                <a:cs typeface="Times New Roman"/>
              </a:rPr>
              <a:t>class is present</a:t>
            </a:r>
            <a:r>
              <a:rPr sz="1200" spc="25" dirty="0">
                <a:latin typeface="Times New Roman"/>
                <a:cs typeface="Times New Roman"/>
              </a:rPr>
              <a:t> </a:t>
            </a:r>
            <a:r>
              <a:rPr sz="1200" dirty="0">
                <a:latin typeface="Times New Roman"/>
                <a:cs typeface="Times New Roman"/>
              </a:rPr>
              <a:t>.</a:t>
            </a:r>
          </a:p>
          <a:p>
            <a:pPr marL="12700" marR="6350" indent="494665" algn="just">
              <a:lnSpc>
                <a:spcPct val="103299"/>
              </a:lnSpc>
              <a:spcBef>
                <a:spcPts val="805"/>
              </a:spcBef>
            </a:pPr>
            <a:r>
              <a:rPr sz="1200" spc="-5" dirty="0">
                <a:latin typeface="Times New Roman"/>
                <a:cs typeface="Times New Roman"/>
              </a:rPr>
              <a:t>An equivalence class represents </a:t>
            </a:r>
            <a:r>
              <a:rPr sz="1200" dirty="0">
                <a:latin typeface="Times New Roman"/>
                <a:cs typeface="Times New Roman"/>
              </a:rPr>
              <a:t>a set of valid or invalid </a:t>
            </a:r>
            <a:r>
              <a:rPr sz="1200" spc="-5" dirty="0">
                <a:latin typeface="Times New Roman"/>
                <a:cs typeface="Times New Roman"/>
              </a:rPr>
              <a:t>states </a:t>
            </a:r>
            <a:r>
              <a:rPr sz="1200" dirty="0">
                <a:latin typeface="Times New Roman"/>
                <a:cs typeface="Times New Roman"/>
              </a:rPr>
              <a:t>for input </a:t>
            </a:r>
            <a:r>
              <a:rPr sz="1200" spc="-5" dirty="0">
                <a:latin typeface="Times New Roman"/>
                <a:cs typeface="Times New Roman"/>
              </a:rPr>
              <a:t>conditions.  Typically, an </a:t>
            </a:r>
            <a:r>
              <a:rPr sz="1200" dirty="0">
                <a:latin typeface="Times New Roman"/>
                <a:cs typeface="Times New Roman"/>
              </a:rPr>
              <a:t>input condition </a:t>
            </a:r>
            <a:r>
              <a:rPr sz="1200" spc="-5" dirty="0">
                <a:latin typeface="Times New Roman"/>
                <a:cs typeface="Times New Roman"/>
              </a:rPr>
              <a:t>is either </a:t>
            </a:r>
            <a:r>
              <a:rPr sz="1200" dirty="0">
                <a:latin typeface="Times New Roman"/>
                <a:cs typeface="Times New Roman"/>
              </a:rPr>
              <a:t>a </a:t>
            </a:r>
            <a:r>
              <a:rPr sz="1200" spc="-5" dirty="0">
                <a:latin typeface="Times New Roman"/>
                <a:cs typeface="Times New Roman"/>
              </a:rPr>
              <a:t>specific numeric value, </a:t>
            </a:r>
            <a:r>
              <a:rPr sz="1200" dirty="0">
                <a:latin typeface="Times New Roman"/>
                <a:cs typeface="Times New Roman"/>
              </a:rPr>
              <a:t>a range of values, 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related  values, </a:t>
            </a:r>
            <a:r>
              <a:rPr sz="1200" dirty="0">
                <a:latin typeface="Times New Roman"/>
                <a:cs typeface="Times New Roman"/>
              </a:rPr>
              <a:t>or a </a:t>
            </a:r>
            <a:r>
              <a:rPr sz="1200" spc="-5" dirty="0">
                <a:latin typeface="Times New Roman"/>
                <a:cs typeface="Times New Roman"/>
              </a:rPr>
              <a:t>Boolean</a:t>
            </a:r>
            <a:r>
              <a:rPr sz="1200" spc="10" dirty="0">
                <a:latin typeface="Times New Roman"/>
                <a:cs typeface="Times New Roman"/>
              </a:rPr>
              <a:t> </a:t>
            </a:r>
            <a:r>
              <a:rPr sz="1200" dirty="0">
                <a:latin typeface="Times New Roman"/>
                <a:cs typeface="Times New Roman"/>
              </a:rPr>
              <a:t>condition.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31</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6459"/>
            <a:ext cx="5968365" cy="7514590"/>
          </a:xfrm>
          <a:prstGeom prst="rect">
            <a:avLst/>
          </a:prstGeom>
        </p:spPr>
        <p:txBody>
          <a:bodyPr vert="horz" wrap="square" lIns="0" tIns="12700" rIns="0" bIns="0" rtlCol="0">
            <a:spAutoFit/>
          </a:bodyPr>
          <a:lstStyle/>
          <a:p>
            <a:pPr marL="469265">
              <a:lnSpc>
                <a:spcPct val="100000"/>
              </a:lnSpc>
              <a:spcBef>
                <a:spcPts val="100"/>
              </a:spcBef>
            </a:pPr>
            <a:r>
              <a:rPr sz="1200" spc="-5" dirty="0">
                <a:latin typeface="Times New Roman"/>
                <a:cs typeface="Times New Roman"/>
              </a:rPr>
              <a:t>Equivalence classes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defined </a:t>
            </a:r>
            <a:r>
              <a:rPr sz="1200" dirty="0">
                <a:latin typeface="Times New Roman"/>
                <a:cs typeface="Times New Roman"/>
              </a:rPr>
              <a:t>according to the following</a:t>
            </a:r>
            <a:r>
              <a:rPr sz="1200" spc="-10" dirty="0">
                <a:latin typeface="Times New Roman"/>
                <a:cs typeface="Times New Roman"/>
              </a:rPr>
              <a:t> </a:t>
            </a:r>
            <a:r>
              <a:rPr sz="1200" spc="-5" dirty="0">
                <a:latin typeface="Times New Roman"/>
                <a:cs typeface="Times New Roman"/>
              </a:rPr>
              <a:t>guidelines:</a:t>
            </a:r>
            <a:endParaRPr sz="1200" dirty="0">
              <a:latin typeface="Times New Roman"/>
              <a:cs typeface="Times New Roman"/>
            </a:endParaRPr>
          </a:p>
          <a:p>
            <a:pPr marL="12700" marR="9525" indent="456565" algn="just">
              <a:lnSpc>
                <a:spcPct val="102499"/>
              </a:lnSpc>
              <a:spcBef>
                <a:spcPts val="830"/>
              </a:spcBef>
              <a:buAutoNum type="arabicPeriod"/>
              <a:tabLst>
                <a:tab pos="631825" algn="l"/>
              </a:tabLst>
            </a:pPr>
            <a:r>
              <a:rPr sz="1200" spc="-10"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specifices </a:t>
            </a:r>
            <a:r>
              <a:rPr sz="1200" dirty="0">
                <a:latin typeface="Times New Roman"/>
                <a:cs typeface="Times New Roman"/>
              </a:rPr>
              <a:t>a </a:t>
            </a:r>
            <a:r>
              <a:rPr sz="1200" spc="-5" dirty="0">
                <a:latin typeface="Times New Roman"/>
                <a:cs typeface="Times New Roman"/>
              </a:rPr>
              <a:t>range, </a:t>
            </a:r>
            <a:r>
              <a:rPr sz="1200" dirty="0">
                <a:latin typeface="Times New Roman"/>
                <a:cs typeface="Times New Roman"/>
              </a:rPr>
              <a:t>one valid </a:t>
            </a:r>
            <a:r>
              <a:rPr sz="1200" spc="-5" dirty="0">
                <a:latin typeface="Times New Roman"/>
                <a:cs typeface="Times New Roman"/>
              </a:rPr>
              <a:t>and two </a:t>
            </a:r>
            <a:r>
              <a:rPr sz="1200" dirty="0">
                <a:latin typeface="Times New Roman"/>
                <a:cs typeface="Times New Roman"/>
              </a:rPr>
              <a:t>invalid </a:t>
            </a:r>
            <a:r>
              <a:rPr sz="1200" spc="-5" dirty="0">
                <a:latin typeface="Times New Roman"/>
                <a:cs typeface="Times New Roman"/>
              </a:rPr>
              <a:t>equivalence classes  are</a:t>
            </a:r>
            <a:r>
              <a:rPr sz="1200" spc="-15" dirty="0">
                <a:latin typeface="Times New Roman"/>
                <a:cs typeface="Times New Roman"/>
              </a:rPr>
              <a:t> </a:t>
            </a:r>
            <a:r>
              <a:rPr sz="1200" spc="-5" dirty="0">
                <a:latin typeface="Times New Roman"/>
                <a:cs typeface="Times New Roman"/>
              </a:rPr>
              <a:t>defined.</a:t>
            </a:r>
            <a:endParaRPr sz="1200" dirty="0">
              <a:latin typeface="Times New Roman"/>
              <a:cs typeface="Times New Roman"/>
            </a:endParaRPr>
          </a:p>
          <a:p>
            <a:pPr marL="12700" marR="6985" indent="456565" algn="just">
              <a:lnSpc>
                <a:spcPct val="102499"/>
              </a:lnSpc>
              <a:spcBef>
                <a:spcPts val="825"/>
              </a:spcBef>
              <a:buAutoNum type="arabicPeriod"/>
              <a:tabLst>
                <a:tab pos="636270" algn="l"/>
              </a:tabLst>
            </a:pPr>
            <a:r>
              <a:rPr sz="1200" spc="-10" dirty="0">
                <a:latin typeface="Times New Roman"/>
                <a:cs typeface="Times New Roman"/>
              </a:rPr>
              <a:t>If </a:t>
            </a:r>
            <a:r>
              <a:rPr sz="1200" spc="-5" dirty="0">
                <a:latin typeface="Times New Roman"/>
                <a:cs typeface="Times New Roman"/>
              </a:rPr>
              <a:t>an </a:t>
            </a:r>
            <a:r>
              <a:rPr sz="1200" dirty="0">
                <a:latin typeface="Times New Roman"/>
                <a:cs typeface="Times New Roman"/>
              </a:rPr>
              <a:t>input condition </a:t>
            </a:r>
            <a:r>
              <a:rPr sz="1200" spc="-5" dirty="0">
                <a:latin typeface="Times New Roman"/>
                <a:cs typeface="Times New Roman"/>
              </a:rPr>
              <a:t>requires </a:t>
            </a:r>
            <a:r>
              <a:rPr sz="1200" dirty="0">
                <a:latin typeface="Times New Roman"/>
                <a:cs typeface="Times New Roman"/>
              </a:rPr>
              <a:t>a specific value, one </a:t>
            </a:r>
            <a:r>
              <a:rPr sz="1200" spc="-5" dirty="0">
                <a:latin typeface="Times New Roman"/>
                <a:cs typeface="Times New Roman"/>
              </a:rPr>
              <a:t>valid and two </a:t>
            </a:r>
            <a:r>
              <a:rPr sz="1200" dirty="0">
                <a:latin typeface="Times New Roman"/>
                <a:cs typeface="Times New Roman"/>
              </a:rPr>
              <a:t>invalid </a:t>
            </a:r>
            <a:r>
              <a:rPr sz="1200" spc="-5" dirty="0">
                <a:latin typeface="Times New Roman"/>
                <a:cs typeface="Times New Roman"/>
              </a:rPr>
              <a:t>equivalence  classes </a:t>
            </a:r>
            <a:r>
              <a:rPr sz="1200" dirty="0">
                <a:latin typeface="Times New Roman"/>
                <a:cs typeface="Times New Roman"/>
              </a:rPr>
              <a:t>are</a:t>
            </a:r>
            <a:r>
              <a:rPr sz="1200" spc="-5" dirty="0">
                <a:latin typeface="Times New Roman"/>
                <a:cs typeface="Times New Roman"/>
              </a:rPr>
              <a:t> defined.</a:t>
            </a:r>
            <a:endParaRPr sz="1200" dirty="0">
              <a:latin typeface="Times New Roman"/>
              <a:cs typeface="Times New Roman"/>
            </a:endParaRPr>
          </a:p>
          <a:p>
            <a:pPr marL="12700" marR="6985" indent="456565" algn="just">
              <a:lnSpc>
                <a:spcPct val="103299"/>
              </a:lnSpc>
              <a:spcBef>
                <a:spcPts val="805"/>
              </a:spcBef>
              <a:buAutoNum type="arabicPeriod"/>
              <a:tabLst>
                <a:tab pos="624205" algn="l"/>
              </a:tabLst>
            </a:pPr>
            <a:r>
              <a:rPr sz="1200" spc="-10"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specifies </a:t>
            </a:r>
            <a:r>
              <a:rPr sz="1200" dirty="0">
                <a:latin typeface="Times New Roman"/>
                <a:cs typeface="Times New Roman"/>
              </a:rPr>
              <a:t>a member of a set, one </a:t>
            </a:r>
            <a:r>
              <a:rPr sz="1200" spc="-5" dirty="0">
                <a:latin typeface="Times New Roman"/>
                <a:cs typeface="Times New Roman"/>
              </a:rPr>
              <a:t>valid and </a:t>
            </a:r>
            <a:r>
              <a:rPr sz="1200" dirty="0">
                <a:latin typeface="Times New Roman"/>
                <a:cs typeface="Times New Roman"/>
              </a:rPr>
              <a:t>one invalid </a:t>
            </a:r>
            <a:r>
              <a:rPr sz="1200" spc="-5" dirty="0">
                <a:latin typeface="Times New Roman"/>
                <a:cs typeface="Times New Roman"/>
              </a:rPr>
              <a:t>equivalence  class are</a:t>
            </a:r>
            <a:r>
              <a:rPr sz="1200" spc="-10" dirty="0">
                <a:latin typeface="Times New Roman"/>
                <a:cs typeface="Times New Roman"/>
              </a:rPr>
              <a:t> </a:t>
            </a:r>
            <a:r>
              <a:rPr sz="1200" spc="-5" dirty="0">
                <a:latin typeface="Times New Roman"/>
                <a:cs typeface="Times New Roman"/>
              </a:rPr>
              <a:t>defined.</a:t>
            </a:r>
            <a:endParaRPr sz="1200" dirty="0">
              <a:latin typeface="Times New Roman"/>
              <a:cs typeface="Times New Roman"/>
            </a:endParaRPr>
          </a:p>
          <a:p>
            <a:pPr marL="623570" indent="-154940">
              <a:lnSpc>
                <a:spcPct val="100000"/>
              </a:lnSpc>
              <a:spcBef>
                <a:spcPts val="840"/>
              </a:spcBef>
              <a:buAutoNum type="arabicPeriod"/>
              <a:tabLst>
                <a:tab pos="624205" algn="l"/>
              </a:tabLst>
            </a:pPr>
            <a:r>
              <a:rPr sz="1200" spc="-10"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is Boolean, </a:t>
            </a:r>
            <a:r>
              <a:rPr sz="1200" dirty="0">
                <a:latin typeface="Times New Roman"/>
                <a:cs typeface="Times New Roman"/>
              </a:rPr>
              <a:t>one </a:t>
            </a:r>
            <a:r>
              <a:rPr sz="1200" spc="-5" dirty="0">
                <a:latin typeface="Times New Roman"/>
                <a:cs typeface="Times New Roman"/>
              </a:rPr>
              <a:t>valid and </a:t>
            </a:r>
            <a:r>
              <a:rPr sz="1200" spc="5" dirty="0">
                <a:latin typeface="Times New Roman"/>
                <a:cs typeface="Times New Roman"/>
              </a:rPr>
              <a:t>one </a:t>
            </a:r>
            <a:r>
              <a:rPr sz="1200" dirty="0">
                <a:latin typeface="Times New Roman"/>
                <a:cs typeface="Times New Roman"/>
              </a:rPr>
              <a:t>invalid </a:t>
            </a:r>
            <a:r>
              <a:rPr sz="1200" spc="-5" dirty="0">
                <a:latin typeface="Times New Roman"/>
                <a:cs typeface="Times New Roman"/>
              </a:rPr>
              <a:t>class </a:t>
            </a:r>
            <a:r>
              <a:rPr sz="1200" dirty="0">
                <a:latin typeface="Times New Roman"/>
                <a:cs typeface="Times New Roman"/>
              </a:rPr>
              <a:t>are</a:t>
            </a:r>
            <a:r>
              <a:rPr sz="1200" spc="50" dirty="0">
                <a:latin typeface="Times New Roman"/>
                <a:cs typeface="Times New Roman"/>
              </a:rPr>
              <a:t> </a:t>
            </a:r>
            <a:r>
              <a:rPr sz="1200" spc="-5" dirty="0">
                <a:latin typeface="Times New Roman"/>
                <a:cs typeface="Times New Roman"/>
              </a:rPr>
              <a:t>defined.</a:t>
            </a:r>
            <a:endParaRPr sz="1200" dirty="0">
              <a:latin typeface="Times New Roman"/>
              <a:cs typeface="Times New Roman"/>
            </a:endParaRPr>
          </a:p>
          <a:p>
            <a:pPr marL="12700" marR="7620" indent="494665" algn="just">
              <a:lnSpc>
                <a:spcPct val="103000"/>
              </a:lnSpc>
              <a:spcBef>
                <a:spcPts val="819"/>
              </a:spcBef>
            </a:pPr>
            <a:r>
              <a:rPr sz="1200" spc="5" dirty="0">
                <a:latin typeface="Times New Roman"/>
                <a:cs typeface="Times New Roman"/>
              </a:rPr>
              <a:t>By </a:t>
            </a:r>
            <a:r>
              <a:rPr sz="1200" dirty="0">
                <a:latin typeface="Times New Roman"/>
                <a:cs typeface="Times New Roman"/>
              </a:rPr>
              <a:t>applying the </a:t>
            </a:r>
            <a:r>
              <a:rPr sz="1200" spc="-5" dirty="0">
                <a:latin typeface="Times New Roman"/>
                <a:cs typeface="Times New Roman"/>
              </a:rPr>
              <a:t>guidelines </a:t>
            </a:r>
            <a:r>
              <a:rPr sz="1200" dirty="0">
                <a:latin typeface="Times New Roman"/>
                <a:cs typeface="Times New Roman"/>
              </a:rPr>
              <a:t>for the </a:t>
            </a:r>
            <a:r>
              <a:rPr sz="1200" spc="-5" dirty="0">
                <a:latin typeface="Times New Roman"/>
                <a:cs typeface="Times New Roman"/>
              </a:rPr>
              <a:t>derivation </a:t>
            </a:r>
            <a:r>
              <a:rPr sz="1200" dirty="0">
                <a:latin typeface="Times New Roman"/>
                <a:cs typeface="Times New Roman"/>
              </a:rPr>
              <a:t>of </a:t>
            </a:r>
            <a:r>
              <a:rPr sz="1200" spc="-5" dirty="0">
                <a:latin typeface="Times New Roman"/>
                <a:cs typeface="Times New Roman"/>
              </a:rPr>
              <a:t>equivalence classes, </a:t>
            </a:r>
            <a:r>
              <a:rPr sz="1200" dirty="0">
                <a:latin typeface="Times New Roman"/>
                <a:cs typeface="Times New Roman"/>
              </a:rPr>
              <a:t>test </a:t>
            </a:r>
            <a:r>
              <a:rPr sz="1200" spc="-5" dirty="0">
                <a:latin typeface="Times New Roman"/>
                <a:cs typeface="Times New Roman"/>
              </a:rPr>
              <a:t>cases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input domain </a:t>
            </a:r>
            <a:r>
              <a:rPr sz="1200" spc="-5" dirty="0">
                <a:latin typeface="Times New Roman"/>
                <a:cs typeface="Times New Roman"/>
              </a:rPr>
              <a:t>data item </a:t>
            </a:r>
            <a:r>
              <a:rPr sz="1200" spc="-10" dirty="0">
                <a:latin typeface="Times New Roman"/>
                <a:cs typeface="Times New Roman"/>
              </a:rPr>
              <a:t>can </a:t>
            </a:r>
            <a:r>
              <a:rPr sz="1200" dirty="0">
                <a:latin typeface="Times New Roman"/>
                <a:cs typeface="Times New Roman"/>
              </a:rPr>
              <a:t>be </a:t>
            </a:r>
            <a:r>
              <a:rPr sz="1200" spc="-5" dirty="0">
                <a:latin typeface="Times New Roman"/>
                <a:cs typeface="Times New Roman"/>
              </a:rPr>
              <a:t>developed and </a:t>
            </a:r>
            <a:r>
              <a:rPr sz="1200" dirty="0">
                <a:latin typeface="Times New Roman"/>
                <a:cs typeface="Times New Roman"/>
              </a:rPr>
              <a:t>executed. </a:t>
            </a:r>
            <a:r>
              <a:rPr sz="1200" spc="-5" dirty="0">
                <a:latin typeface="Times New Roman"/>
                <a:cs typeface="Times New Roman"/>
              </a:rPr>
              <a:t>Test cases </a:t>
            </a:r>
            <a:r>
              <a:rPr sz="1200" dirty="0">
                <a:latin typeface="Times New Roman"/>
                <a:cs typeface="Times New Roman"/>
              </a:rPr>
              <a:t>are </a:t>
            </a:r>
            <a:r>
              <a:rPr sz="1200" spc="-5" dirty="0">
                <a:latin typeface="Times New Roman"/>
                <a:cs typeface="Times New Roman"/>
              </a:rPr>
              <a:t>selected so </a:t>
            </a:r>
            <a:r>
              <a:rPr sz="1200" dirty="0">
                <a:latin typeface="Times New Roman"/>
                <a:cs typeface="Times New Roman"/>
              </a:rPr>
              <a:t>that the </a:t>
            </a:r>
            <a:r>
              <a:rPr sz="1200" spc="-5" dirty="0">
                <a:latin typeface="Times New Roman"/>
                <a:cs typeface="Times New Roman"/>
              </a:rPr>
              <a:t>largest  </a:t>
            </a:r>
            <a:r>
              <a:rPr sz="1200" dirty="0">
                <a:latin typeface="Times New Roman"/>
                <a:cs typeface="Times New Roman"/>
              </a:rPr>
              <a:t>number of </a:t>
            </a:r>
            <a:r>
              <a:rPr sz="1200" spc="-5" dirty="0">
                <a:latin typeface="Times New Roman"/>
                <a:cs typeface="Times New Roman"/>
              </a:rPr>
              <a:t>attributes </a:t>
            </a:r>
            <a:r>
              <a:rPr sz="1200" dirty="0">
                <a:latin typeface="Times New Roman"/>
                <a:cs typeface="Times New Roman"/>
              </a:rPr>
              <a:t>of an </a:t>
            </a:r>
            <a:r>
              <a:rPr sz="1200" spc="-5" dirty="0">
                <a:latin typeface="Times New Roman"/>
                <a:cs typeface="Times New Roman"/>
              </a:rPr>
              <a:t>equivalence class </a:t>
            </a:r>
            <a:r>
              <a:rPr sz="1200" dirty="0">
                <a:latin typeface="Times New Roman"/>
                <a:cs typeface="Times New Roman"/>
              </a:rPr>
              <a:t>are exercised </a:t>
            </a:r>
            <a:r>
              <a:rPr sz="1200" spc="-5" dirty="0">
                <a:latin typeface="Times New Roman"/>
                <a:cs typeface="Times New Roman"/>
              </a:rPr>
              <a:t>at</a:t>
            </a:r>
            <a:r>
              <a:rPr sz="1200" spc="5" dirty="0">
                <a:latin typeface="Times New Roman"/>
                <a:cs typeface="Times New Roman"/>
              </a:rPr>
              <a:t> </a:t>
            </a:r>
            <a:r>
              <a:rPr sz="1200" spc="-5" dirty="0">
                <a:latin typeface="Times New Roman"/>
                <a:cs typeface="Times New Roman"/>
              </a:rPr>
              <a:t>once.</a:t>
            </a:r>
            <a:endParaRPr sz="1200" dirty="0">
              <a:latin typeface="Times New Roman"/>
              <a:cs typeface="Times New Roman"/>
            </a:endParaRPr>
          </a:p>
          <a:p>
            <a:pPr marL="12700">
              <a:lnSpc>
                <a:spcPct val="100000"/>
              </a:lnSpc>
              <a:spcBef>
                <a:spcPts val="880"/>
              </a:spcBef>
            </a:pPr>
            <a:r>
              <a:rPr sz="1200" b="1" u="heavy" dirty="0">
                <a:uFill>
                  <a:solidFill>
                    <a:srgbClr val="000000"/>
                  </a:solidFill>
                </a:uFill>
                <a:latin typeface="Times New Roman"/>
                <a:cs typeface="Times New Roman"/>
              </a:rPr>
              <a:t>3 </a:t>
            </a:r>
            <a:r>
              <a:rPr sz="1200" b="1" u="heavy" spc="-5" dirty="0">
                <a:uFill>
                  <a:solidFill>
                    <a:srgbClr val="000000"/>
                  </a:solidFill>
                </a:uFill>
                <a:latin typeface="Times New Roman"/>
                <a:cs typeface="Times New Roman"/>
              </a:rPr>
              <a:t>Boundary Value Analysis</a:t>
            </a:r>
            <a:endParaRPr sz="1200" dirty="0">
              <a:latin typeface="Times New Roman"/>
              <a:cs typeface="Times New Roman"/>
            </a:endParaRPr>
          </a:p>
          <a:p>
            <a:pPr marL="469265" marR="7620" indent="-228600" algn="just">
              <a:lnSpc>
                <a:spcPct val="103299"/>
              </a:lnSpc>
              <a:spcBef>
                <a:spcPts val="875"/>
              </a:spcBef>
              <a:buFont typeface="Symbol"/>
              <a:buChar char=""/>
              <a:tabLst>
                <a:tab pos="469900" algn="l"/>
              </a:tabLst>
            </a:pPr>
            <a:r>
              <a:rPr sz="1200" spc="-5" dirty="0">
                <a:latin typeface="Times New Roman"/>
                <a:cs typeface="Times New Roman"/>
              </a:rPr>
              <a:t>A greater </a:t>
            </a:r>
            <a:r>
              <a:rPr sz="1200" dirty="0">
                <a:latin typeface="Times New Roman"/>
                <a:cs typeface="Times New Roman"/>
              </a:rPr>
              <a:t>number of errors </a:t>
            </a:r>
            <a:r>
              <a:rPr sz="1200" spc="-5" dirty="0">
                <a:latin typeface="Times New Roman"/>
                <a:cs typeface="Times New Roman"/>
              </a:rPr>
              <a:t>occurs at </a:t>
            </a:r>
            <a:r>
              <a:rPr sz="1200" dirty="0">
                <a:latin typeface="Times New Roman"/>
                <a:cs typeface="Times New Roman"/>
              </a:rPr>
              <a:t>the boundaries of the input domain rather than in the  </a:t>
            </a:r>
            <a:r>
              <a:rPr sz="1200" spc="-5" dirty="0">
                <a:latin typeface="Times New Roman"/>
                <a:cs typeface="Times New Roman"/>
              </a:rPr>
              <a:t>“center.” </a:t>
            </a:r>
            <a:r>
              <a:rPr sz="1200" spc="-10" dirty="0">
                <a:latin typeface="Times New Roman"/>
                <a:cs typeface="Times New Roman"/>
              </a:rPr>
              <a:t>It </a:t>
            </a:r>
            <a:r>
              <a:rPr sz="1200" dirty="0">
                <a:latin typeface="Times New Roman"/>
                <a:cs typeface="Times New Roman"/>
              </a:rPr>
              <a:t>is for this </a:t>
            </a:r>
            <a:r>
              <a:rPr sz="1200" spc="-5" dirty="0">
                <a:latin typeface="Times New Roman"/>
                <a:cs typeface="Times New Roman"/>
              </a:rPr>
              <a:t>reason </a:t>
            </a:r>
            <a:r>
              <a:rPr sz="1200" dirty="0">
                <a:latin typeface="Times New Roman"/>
                <a:cs typeface="Times New Roman"/>
              </a:rPr>
              <a:t>that boundary value </a:t>
            </a:r>
            <a:r>
              <a:rPr sz="1200" spc="-5" dirty="0">
                <a:latin typeface="Times New Roman"/>
                <a:cs typeface="Times New Roman"/>
              </a:rPr>
              <a:t>analysis (BVA) has </a:t>
            </a:r>
            <a:r>
              <a:rPr sz="1200" dirty="0">
                <a:latin typeface="Times New Roman"/>
                <a:cs typeface="Times New Roman"/>
              </a:rPr>
              <a:t>been </a:t>
            </a:r>
            <a:r>
              <a:rPr sz="1200" spc="-5" dirty="0">
                <a:latin typeface="Times New Roman"/>
                <a:cs typeface="Times New Roman"/>
              </a:rPr>
              <a:t>developed as </a:t>
            </a:r>
            <a:r>
              <a:rPr sz="1200" dirty="0">
                <a:latin typeface="Times New Roman"/>
                <a:cs typeface="Times New Roman"/>
              </a:rPr>
              <a:t>a  testing</a:t>
            </a:r>
            <a:r>
              <a:rPr sz="1200" spc="-15" dirty="0">
                <a:latin typeface="Times New Roman"/>
                <a:cs typeface="Times New Roman"/>
              </a:rPr>
              <a:t> </a:t>
            </a:r>
            <a:r>
              <a:rPr sz="1200" spc="-5" dirty="0">
                <a:latin typeface="Times New Roman"/>
                <a:cs typeface="Times New Roman"/>
              </a:rPr>
              <a:t>technique.</a:t>
            </a:r>
            <a:endParaRPr sz="1200" dirty="0">
              <a:latin typeface="Times New Roman"/>
              <a:cs typeface="Times New Roman"/>
            </a:endParaRPr>
          </a:p>
          <a:p>
            <a:pPr marL="469265" marR="8255" lvl="1" indent="457200" algn="just">
              <a:lnSpc>
                <a:spcPct val="104200"/>
              </a:lnSpc>
              <a:spcBef>
                <a:spcPts val="70"/>
              </a:spcBef>
              <a:buFont typeface="Symbol"/>
              <a:buChar char=""/>
              <a:tabLst>
                <a:tab pos="1384300" algn="l"/>
              </a:tabLst>
            </a:pPr>
            <a:r>
              <a:rPr sz="1200" dirty="0">
                <a:latin typeface="Times New Roman"/>
                <a:cs typeface="Times New Roman"/>
              </a:rPr>
              <a:t>Boundary value analysis </a:t>
            </a:r>
            <a:r>
              <a:rPr sz="1200" spc="-5" dirty="0">
                <a:latin typeface="Times New Roman"/>
                <a:cs typeface="Times New Roman"/>
              </a:rPr>
              <a:t>leads </a:t>
            </a:r>
            <a:r>
              <a:rPr sz="1200" dirty="0">
                <a:latin typeface="Times New Roman"/>
                <a:cs typeface="Times New Roman"/>
              </a:rPr>
              <a:t>to a </a:t>
            </a:r>
            <a:r>
              <a:rPr sz="1200" spc="-5" dirty="0">
                <a:latin typeface="Times New Roman"/>
                <a:cs typeface="Times New Roman"/>
              </a:rPr>
              <a:t>selection </a:t>
            </a:r>
            <a:r>
              <a:rPr sz="1200" dirty="0">
                <a:latin typeface="Times New Roman"/>
                <a:cs typeface="Times New Roman"/>
              </a:rPr>
              <a:t>of test </a:t>
            </a:r>
            <a:r>
              <a:rPr sz="1200" spc="-5" dirty="0">
                <a:latin typeface="Times New Roman"/>
                <a:cs typeface="Times New Roman"/>
              </a:rPr>
              <a:t>cases </a:t>
            </a:r>
            <a:r>
              <a:rPr sz="1200" dirty="0">
                <a:latin typeface="Times New Roman"/>
                <a:cs typeface="Times New Roman"/>
              </a:rPr>
              <a:t>that </a:t>
            </a:r>
            <a:r>
              <a:rPr sz="1200" spc="-5" dirty="0">
                <a:latin typeface="Times New Roman"/>
                <a:cs typeface="Times New Roman"/>
              </a:rPr>
              <a:t>exercise  </a:t>
            </a:r>
            <a:r>
              <a:rPr sz="1200" dirty="0">
                <a:latin typeface="Times New Roman"/>
                <a:cs typeface="Times New Roman"/>
              </a:rPr>
              <a:t>bounding</a:t>
            </a:r>
            <a:r>
              <a:rPr sz="1200" spc="-15" dirty="0">
                <a:latin typeface="Times New Roman"/>
                <a:cs typeface="Times New Roman"/>
              </a:rPr>
              <a:t> </a:t>
            </a:r>
            <a:r>
              <a:rPr sz="1200" spc="-5" dirty="0">
                <a:latin typeface="Times New Roman"/>
                <a:cs typeface="Times New Roman"/>
              </a:rPr>
              <a:t>values.</a:t>
            </a:r>
            <a:endParaRPr sz="1200" dirty="0">
              <a:latin typeface="Times New Roman"/>
              <a:cs typeface="Times New Roman"/>
            </a:endParaRPr>
          </a:p>
          <a:p>
            <a:pPr marL="469265" marR="5080" lvl="1" indent="457200" algn="just">
              <a:lnSpc>
                <a:spcPct val="103000"/>
              </a:lnSpc>
              <a:spcBef>
                <a:spcPts val="90"/>
              </a:spcBef>
              <a:buFont typeface="Symbol"/>
              <a:buChar char=""/>
              <a:tabLst>
                <a:tab pos="1421765" algn="l"/>
                <a:tab pos="1422400" algn="l"/>
              </a:tabLst>
            </a:pPr>
            <a:r>
              <a:rPr sz="1200" dirty="0">
                <a:latin typeface="Times New Roman"/>
                <a:cs typeface="Times New Roman"/>
              </a:rPr>
              <a:t>Boundary </a:t>
            </a:r>
            <a:r>
              <a:rPr sz="1200" spc="-5" dirty="0">
                <a:latin typeface="Times New Roman"/>
                <a:cs typeface="Times New Roman"/>
              </a:rPr>
              <a:t>value analysis is </a:t>
            </a:r>
            <a:r>
              <a:rPr sz="1200" dirty="0">
                <a:latin typeface="Times New Roman"/>
                <a:cs typeface="Times New Roman"/>
              </a:rPr>
              <a:t>a test-case </a:t>
            </a:r>
            <a:r>
              <a:rPr sz="1200" spc="-5" dirty="0">
                <a:latin typeface="Times New Roman"/>
                <a:cs typeface="Times New Roman"/>
              </a:rPr>
              <a:t>design </a:t>
            </a:r>
            <a:r>
              <a:rPr sz="1200" dirty="0">
                <a:latin typeface="Times New Roman"/>
                <a:cs typeface="Times New Roman"/>
              </a:rPr>
              <a:t>technique that </a:t>
            </a:r>
            <a:r>
              <a:rPr sz="1200" spc="-5" dirty="0">
                <a:latin typeface="Times New Roman"/>
                <a:cs typeface="Times New Roman"/>
              </a:rPr>
              <a:t>complements  equivalence partitioning. Rather </a:t>
            </a:r>
            <a:r>
              <a:rPr sz="1200" dirty="0">
                <a:latin typeface="Times New Roman"/>
                <a:cs typeface="Times New Roman"/>
              </a:rPr>
              <a:t>than </a:t>
            </a:r>
            <a:r>
              <a:rPr sz="1200" spc="-5" dirty="0">
                <a:latin typeface="Times New Roman"/>
                <a:cs typeface="Times New Roman"/>
              </a:rPr>
              <a:t>selecting </a:t>
            </a:r>
            <a:r>
              <a:rPr sz="1200" spc="5" dirty="0">
                <a:latin typeface="Times New Roman"/>
                <a:cs typeface="Times New Roman"/>
              </a:rPr>
              <a:t>any </a:t>
            </a:r>
            <a:r>
              <a:rPr sz="1200" spc="-5" dirty="0">
                <a:latin typeface="Times New Roman"/>
                <a:cs typeface="Times New Roman"/>
              </a:rPr>
              <a:t>element </a:t>
            </a:r>
            <a:r>
              <a:rPr sz="1200" spc="5" dirty="0">
                <a:latin typeface="Times New Roman"/>
                <a:cs typeface="Times New Roman"/>
              </a:rPr>
              <a:t>of </a:t>
            </a:r>
            <a:r>
              <a:rPr sz="1200" spc="-5" dirty="0">
                <a:latin typeface="Times New Roman"/>
                <a:cs typeface="Times New Roman"/>
              </a:rPr>
              <a:t>an </a:t>
            </a:r>
            <a:r>
              <a:rPr sz="1200" dirty="0">
                <a:latin typeface="Times New Roman"/>
                <a:cs typeface="Times New Roman"/>
              </a:rPr>
              <a:t>equivalence </a:t>
            </a:r>
            <a:r>
              <a:rPr sz="1200" spc="-5" dirty="0">
                <a:latin typeface="Times New Roman"/>
                <a:cs typeface="Times New Roman"/>
              </a:rPr>
              <a:t>class, BVA  leads </a:t>
            </a:r>
            <a:r>
              <a:rPr sz="1200" dirty="0">
                <a:latin typeface="Times New Roman"/>
                <a:cs typeface="Times New Roman"/>
              </a:rPr>
              <a:t>to the </a:t>
            </a:r>
            <a:r>
              <a:rPr sz="1200" spc="-5" dirty="0">
                <a:latin typeface="Times New Roman"/>
                <a:cs typeface="Times New Roman"/>
              </a:rPr>
              <a:t>selection </a:t>
            </a:r>
            <a:r>
              <a:rPr sz="1200" dirty="0">
                <a:latin typeface="Times New Roman"/>
                <a:cs typeface="Times New Roman"/>
              </a:rPr>
              <a:t>of test </a:t>
            </a:r>
            <a:r>
              <a:rPr sz="1200" spc="-5" dirty="0">
                <a:latin typeface="Times New Roman"/>
                <a:cs typeface="Times New Roman"/>
              </a:rPr>
              <a:t>cases at </a:t>
            </a:r>
            <a:r>
              <a:rPr sz="1200" dirty="0">
                <a:latin typeface="Times New Roman"/>
                <a:cs typeface="Times New Roman"/>
              </a:rPr>
              <a:t>the </a:t>
            </a:r>
            <a:r>
              <a:rPr sz="1200" spc="-5" dirty="0">
                <a:latin typeface="Times New Roman"/>
                <a:cs typeface="Times New Roman"/>
              </a:rPr>
              <a:t>“edges” </a:t>
            </a:r>
            <a:r>
              <a:rPr sz="1200" spc="5" dirty="0">
                <a:latin typeface="Times New Roman"/>
                <a:cs typeface="Times New Roman"/>
              </a:rPr>
              <a:t>of </a:t>
            </a:r>
            <a:r>
              <a:rPr sz="1200" dirty="0">
                <a:latin typeface="Times New Roman"/>
                <a:cs typeface="Times New Roman"/>
              </a:rPr>
              <a:t>the</a:t>
            </a:r>
            <a:r>
              <a:rPr sz="1200" spc="-10" dirty="0">
                <a:latin typeface="Times New Roman"/>
                <a:cs typeface="Times New Roman"/>
              </a:rPr>
              <a:t> </a:t>
            </a:r>
            <a:r>
              <a:rPr sz="1200" spc="-5" dirty="0">
                <a:latin typeface="Times New Roman"/>
                <a:cs typeface="Times New Roman"/>
              </a:rPr>
              <a:t>class.</a:t>
            </a:r>
            <a:endParaRPr sz="1200" dirty="0">
              <a:latin typeface="Times New Roman"/>
              <a:cs typeface="Times New Roman"/>
            </a:endParaRPr>
          </a:p>
          <a:p>
            <a:pPr marL="12700" marR="8255" indent="494665" algn="just">
              <a:lnSpc>
                <a:spcPct val="102499"/>
              </a:lnSpc>
              <a:spcBef>
                <a:spcPts val="830"/>
              </a:spcBef>
            </a:pPr>
            <a:r>
              <a:rPr sz="1200" spc="-5" dirty="0">
                <a:latin typeface="Times New Roman"/>
                <a:cs typeface="Times New Roman"/>
              </a:rPr>
              <a:t>Guidelines </a:t>
            </a:r>
            <a:r>
              <a:rPr sz="1200" dirty="0">
                <a:latin typeface="Times New Roman"/>
                <a:cs typeface="Times New Roman"/>
              </a:rPr>
              <a:t>for </a:t>
            </a:r>
            <a:r>
              <a:rPr sz="1200" spc="-5" dirty="0">
                <a:latin typeface="Times New Roman"/>
                <a:cs typeface="Times New Roman"/>
              </a:rPr>
              <a:t>BVA </a:t>
            </a:r>
            <a:r>
              <a:rPr sz="1200" dirty="0">
                <a:latin typeface="Times New Roman"/>
                <a:cs typeface="Times New Roman"/>
              </a:rPr>
              <a:t>are </a:t>
            </a:r>
            <a:r>
              <a:rPr sz="1200" spc="-5" dirty="0">
                <a:latin typeface="Times New Roman"/>
                <a:cs typeface="Times New Roman"/>
              </a:rPr>
              <a:t>similar </a:t>
            </a:r>
            <a:r>
              <a:rPr sz="1200" dirty="0">
                <a:latin typeface="Times New Roman"/>
                <a:cs typeface="Times New Roman"/>
              </a:rPr>
              <a:t>in </a:t>
            </a:r>
            <a:r>
              <a:rPr sz="1200" spc="5" dirty="0">
                <a:latin typeface="Times New Roman"/>
                <a:cs typeface="Times New Roman"/>
              </a:rPr>
              <a:t>many </a:t>
            </a:r>
            <a:r>
              <a:rPr sz="1200" dirty="0">
                <a:latin typeface="Times New Roman"/>
                <a:cs typeface="Times New Roman"/>
              </a:rPr>
              <a:t>respects to those </a:t>
            </a:r>
            <a:r>
              <a:rPr sz="1200" spc="-5" dirty="0">
                <a:latin typeface="Times New Roman"/>
                <a:cs typeface="Times New Roman"/>
              </a:rPr>
              <a:t>provided </a:t>
            </a:r>
            <a:r>
              <a:rPr sz="1200" dirty="0">
                <a:latin typeface="Times New Roman"/>
                <a:cs typeface="Times New Roman"/>
              </a:rPr>
              <a:t>for </a:t>
            </a:r>
            <a:r>
              <a:rPr sz="1200" spc="-5" dirty="0">
                <a:latin typeface="Times New Roman"/>
                <a:cs typeface="Times New Roman"/>
              </a:rPr>
              <a:t>equivalence  partitioning:</a:t>
            </a:r>
            <a:endParaRPr sz="1200" dirty="0">
              <a:latin typeface="Times New Roman"/>
              <a:cs typeface="Times New Roman"/>
            </a:endParaRPr>
          </a:p>
          <a:p>
            <a:pPr marL="12700" marR="6985" indent="456565" algn="just">
              <a:lnSpc>
                <a:spcPct val="102499"/>
              </a:lnSpc>
              <a:spcBef>
                <a:spcPts val="825"/>
              </a:spcBef>
              <a:buAutoNum type="arabicPeriod"/>
              <a:tabLst>
                <a:tab pos="629920" algn="l"/>
              </a:tabLst>
            </a:pPr>
            <a:r>
              <a:rPr sz="1200" spc="-15"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specifies </a:t>
            </a:r>
            <a:r>
              <a:rPr sz="1200" dirty="0">
                <a:latin typeface="Times New Roman"/>
                <a:cs typeface="Times New Roman"/>
              </a:rPr>
              <a:t>a </a:t>
            </a:r>
            <a:r>
              <a:rPr sz="1200" spc="-5" dirty="0">
                <a:latin typeface="Times New Roman"/>
                <a:cs typeface="Times New Roman"/>
              </a:rPr>
              <a:t>range bounded </a:t>
            </a:r>
            <a:r>
              <a:rPr sz="1200" spc="5" dirty="0">
                <a:latin typeface="Times New Roman"/>
                <a:cs typeface="Times New Roman"/>
              </a:rPr>
              <a:t>by </a:t>
            </a:r>
            <a:r>
              <a:rPr sz="1200" spc="-5" dirty="0">
                <a:latin typeface="Times New Roman"/>
                <a:cs typeface="Times New Roman"/>
              </a:rPr>
              <a:t>values </a:t>
            </a:r>
            <a:r>
              <a:rPr sz="1200" dirty="0">
                <a:latin typeface="Times New Roman"/>
                <a:cs typeface="Times New Roman"/>
              </a:rPr>
              <a:t>a </a:t>
            </a:r>
            <a:r>
              <a:rPr sz="1200" spc="-5" dirty="0">
                <a:latin typeface="Times New Roman"/>
                <a:cs typeface="Times New Roman"/>
              </a:rPr>
              <a:t>and </a:t>
            </a:r>
            <a:r>
              <a:rPr sz="1200" dirty="0">
                <a:latin typeface="Times New Roman"/>
                <a:cs typeface="Times New Roman"/>
              </a:rPr>
              <a:t>b, test </a:t>
            </a:r>
            <a:r>
              <a:rPr sz="1200" spc="-5" dirty="0">
                <a:latin typeface="Times New Roman"/>
                <a:cs typeface="Times New Roman"/>
              </a:rPr>
              <a:t>cases </a:t>
            </a:r>
            <a:r>
              <a:rPr sz="1200" dirty="0">
                <a:latin typeface="Times New Roman"/>
                <a:cs typeface="Times New Roman"/>
              </a:rPr>
              <a:t>should be  </a:t>
            </a:r>
            <a:r>
              <a:rPr sz="1200" spc="-5" dirty="0">
                <a:latin typeface="Times New Roman"/>
                <a:cs typeface="Times New Roman"/>
              </a:rPr>
              <a:t>designed </a:t>
            </a:r>
            <a:r>
              <a:rPr sz="1200" dirty="0">
                <a:latin typeface="Times New Roman"/>
                <a:cs typeface="Times New Roman"/>
              </a:rPr>
              <a:t>with </a:t>
            </a:r>
            <a:r>
              <a:rPr sz="1200" spc="-5" dirty="0">
                <a:latin typeface="Times New Roman"/>
                <a:cs typeface="Times New Roman"/>
              </a:rPr>
              <a:t>values </a:t>
            </a:r>
            <a:r>
              <a:rPr sz="1200" dirty="0">
                <a:latin typeface="Times New Roman"/>
                <a:cs typeface="Times New Roman"/>
              </a:rPr>
              <a:t>a and b </a:t>
            </a:r>
            <a:r>
              <a:rPr sz="1200" spc="-5" dirty="0">
                <a:latin typeface="Times New Roman"/>
                <a:cs typeface="Times New Roman"/>
              </a:rPr>
              <a:t>and </a:t>
            </a:r>
            <a:r>
              <a:rPr sz="1200" dirty="0">
                <a:latin typeface="Times New Roman"/>
                <a:cs typeface="Times New Roman"/>
              </a:rPr>
              <a:t>just above </a:t>
            </a:r>
            <a:r>
              <a:rPr sz="1200" spc="-5" dirty="0">
                <a:latin typeface="Times New Roman"/>
                <a:cs typeface="Times New Roman"/>
              </a:rPr>
              <a:t>and </a:t>
            </a:r>
            <a:r>
              <a:rPr sz="1200" dirty="0">
                <a:latin typeface="Times New Roman"/>
                <a:cs typeface="Times New Roman"/>
              </a:rPr>
              <a:t>just below a </a:t>
            </a:r>
            <a:r>
              <a:rPr sz="1200" spc="-5" dirty="0">
                <a:latin typeface="Times New Roman"/>
                <a:cs typeface="Times New Roman"/>
              </a:rPr>
              <a:t>and</a:t>
            </a:r>
            <a:r>
              <a:rPr sz="1200" spc="10" dirty="0">
                <a:latin typeface="Times New Roman"/>
                <a:cs typeface="Times New Roman"/>
              </a:rPr>
              <a:t> </a:t>
            </a:r>
            <a:r>
              <a:rPr sz="1200" dirty="0">
                <a:latin typeface="Times New Roman"/>
                <a:cs typeface="Times New Roman"/>
              </a:rPr>
              <a:t>b.</a:t>
            </a:r>
          </a:p>
          <a:p>
            <a:pPr marL="12700" marR="5080" indent="456565" algn="just">
              <a:lnSpc>
                <a:spcPct val="103299"/>
              </a:lnSpc>
              <a:spcBef>
                <a:spcPts val="805"/>
              </a:spcBef>
              <a:buAutoNum type="arabicPeriod"/>
              <a:tabLst>
                <a:tab pos="631825" algn="l"/>
              </a:tabLst>
            </a:pPr>
            <a:r>
              <a:rPr sz="1200" spc="-15" dirty="0">
                <a:latin typeface="Times New Roman"/>
                <a:cs typeface="Times New Roman"/>
              </a:rPr>
              <a:t>If </a:t>
            </a:r>
            <a:r>
              <a:rPr sz="1200" spc="-5" dirty="0">
                <a:latin typeface="Times New Roman"/>
                <a:cs typeface="Times New Roman"/>
              </a:rPr>
              <a:t>an </a:t>
            </a:r>
            <a:r>
              <a:rPr sz="1200" dirty="0">
                <a:latin typeface="Times New Roman"/>
                <a:cs typeface="Times New Roman"/>
              </a:rPr>
              <a:t>input </a:t>
            </a:r>
            <a:r>
              <a:rPr sz="1200" spc="-5" dirty="0">
                <a:latin typeface="Times New Roman"/>
                <a:cs typeface="Times New Roman"/>
              </a:rPr>
              <a:t>condition specifies </a:t>
            </a:r>
            <a:r>
              <a:rPr sz="1200" dirty="0">
                <a:latin typeface="Times New Roman"/>
                <a:cs typeface="Times New Roman"/>
              </a:rPr>
              <a:t>a number of values, test </a:t>
            </a:r>
            <a:r>
              <a:rPr sz="1200" spc="-5" dirty="0">
                <a:latin typeface="Times New Roman"/>
                <a:cs typeface="Times New Roman"/>
              </a:rPr>
              <a:t>cases </a:t>
            </a:r>
            <a:r>
              <a:rPr sz="1200" dirty="0">
                <a:latin typeface="Times New Roman"/>
                <a:cs typeface="Times New Roman"/>
              </a:rPr>
              <a:t>should be </a:t>
            </a:r>
            <a:r>
              <a:rPr sz="1200" spc="-5" dirty="0">
                <a:latin typeface="Times New Roman"/>
                <a:cs typeface="Times New Roman"/>
              </a:rPr>
              <a:t>developed </a:t>
            </a:r>
            <a:r>
              <a:rPr sz="1200" dirty="0">
                <a:latin typeface="Times New Roman"/>
                <a:cs typeface="Times New Roman"/>
              </a:rPr>
              <a:t>that  </a:t>
            </a:r>
            <a:r>
              <a:rPr sz="1200" spc="-5" dirty="0">
                <a:latin typeface="Times New Roman"/>
                <a:cs typeface="Times New Roman"/>
              </a:rPr>
              <a:t>exercise </a:t>
            </a:r>
            <a:r>
              <a:rPr sz="1200" dirty="0">
                <a:latin typeface="Times New Roman"/>
                <a:cs typeface="Times New Roman"/>
              </a:rPr>
              <a:t>the minimum </a:t>
            </a:r>
            <a:r>
              <a:rPr sz="1200" spc="-5" dirty="0">
                <a:latin typeface="Times New Roman"/>
                <a:cs typeface="Times New Roman"/>
              </a:rPr>
              <a:t>and maximum numbers. Values </a:t>
            </a:r>
            <a:r>
              <a:rPr sz="1200" dirty="0">
                <a:latin typeface="Times New Roman"/>
                <a:cs typeface="Times New Roman"/>
              </a:rPr>
              <a:t>just </a:t>
            </a:r>
            <a:r>
              <a:rPr sz="1200" spc="-5" dirty="0">
                <a:latin typeface="Times New Roman"/>
                <a:cs typeface="Times New Roman"/>
              </a:rPr>
              <a:t>above and below </a:t>
            </a:r>
            <a:r>
              <a:rPr sz="1200" dirty="0">
                <a:latin typeface="Times New Roman"/>
                <a:cs typeface="Times New Roman"/>
              </a:rPr>
              <a:t>minimum </a:t>
            </a:r>
            <a:r>
              <a:rPr sz="1200" spc="-10" dirty="0">
                <a:latin typeface="Times New Roman"/>
                <a:cs typeface="Times New Roman"/>
              </a:rPr>
              <a:t>and  </a:t>
            </a:r>
            <a:r>
              <a:rPr sz="1200" dirty="0">
                <a:latin typeface="Times New Roman"/>
                <a:cs typeface="Times New Roman"/>
              </a:rPr>
              <a:t>maximum </a:t>
            </a:r>
            <a:r>
              <a:rPr sz="1200" spc="-5" dirty="0">
                <a:latin typeface="Times New Roman"/>
                <a:cs typeface="Times New Roman"/>
              </a:rPr>
              <a:t>are also tested.</a:t>
            </a:r>
            <a:endParaRPr sz="1200" dirty="0">
              <a:latin typeface="Times New Roman"/>
              <a:cs typeface="Times New Roman"/>
            </a:endParaRPr>
          </a:p>
          <a:p>
            <a:pPr marL="12700" marR="5715" indent="456565" algn="just">
              <a:lnSpc>
                <a:spcPct val="103400"/>
              </a:lnSpc>
              <a:spcBef>
                <a:spcPts val="805"/>
              </a:spcBef>
              <a:buAutoNum type="arabicPeriod"/>
              <a:tabLst>
                <a:tab pos="625475" algn="l"/>
              </a:tabLst>
            </a:pPr>
            <a:r>
              <a:rPr sz="1200" dirty="0">
                <a:latin typeface="Times New Roman"/>
                <a:cs typeface="Times New Roman"/>
              </a:rPr>
              <a:t>Apply </a:t>
            </a:r>
            <a:r>
              <a:rPr sz="1200" spc="-5" dirty="0">
                <a:latin typeface="Times New Roman"/>
                <a:cs typeface="Times New Roman"/>
              </a:rPr>
              <a:t>guidelines </a:t>
            </a:r>
            <a:r>
              <a:rPr sz="1200" dirty="0">
                <a:latin typeface="Times New Roman"/>
                <a:cs typeface="Times New Roman"/>
              </a:rPr>
              <a:t>1 and 2 to output </a:t>
            </a:r>
            <a:r>
              <a:rPr sz="1200" spc="-5" dirty="0">
                <a:latin typeface="Times New Roman"/>
                <a:cs typeface="Times New Roman"/>
              </a:rPr>
              <a:t>conditions. For example, assume </a:t>
            </a:r>
            <a:r>
              <a:rPr sz="1200" dirty="0">
                <a:latin typeface="Times New Roman"/>
                <a:cs typeface="Times New Roman"/>
              </a:rPr>
              <a:t>that a </a:t>
            </a:r>
            <a:r>
              <a:rPr sz="1200" spc="-5" dirty="0">
                <a:latin typeface="Times New Roman"/>
                <a:cs typeface="Times New Roman"/>
              </a:rPr>
              <a:t>temperature  versus</a:t>
            </a:r>
            <a:r>
              <a:rPr sz="1200" spc="-55" dirty="0">
                <a:latin typeface="Times New Roman"/>
                <a:cs typeface="Times New Roman"/>
              </a:rPr>
              <a:t> </a:t>
            </a:r>
            <a:r>
              <a:rPr sz="1200" spc="-5" dirty="0">
                <a:latin typeface="Times New Roman"/>
                <a:cs typeface="Times New Roman"/>
              </a:rPr>
              <a:t>pressure</a:t>
            </a:r>
            <a:r>
              <a:rPr sz="1200" spc="-55" dirty="0">
                <a:latin typeface="Times New Roman"/>
                <a:cs typeface="Times New Roman"/>
              </a:rPr>
              <a:t> </a:t>
            </a:r>
            <a:r>
              <a:rPr sz="1200" dirty="0">
                <a:latin typeface="Times New Roman"/>
                <a:cs typeface="Times New Roman"/>
              </a:rPr>
              <a:t>table</a:t>
            </a:r>
            <a:r>
              <a:rPr sz="1200" spc="-55" dirty="0">
                <a:latin typeface="Times New Roman"/>
                <a:cs typeface="Times New Roman"/>
              </a:rPr>
              <a:t> </a:t>
            </a:r>
            <a:r>
              <a:rPr sz="1200" spc="-5" dirty="0">
                <a:latin typeface="Times New Roman"/>
                <a:cs typeface="Times New Roman"/>
              </a:rPr>
              <a:t>is</a:t>
            </a:r>
            <a:r>
              <a:rPr sz="1200" spc="-35" dirty="0">
                <a:latin typeface="Times New Roman"/>
                <a:cs typeface="Times New Roman"/>
              </a:rPr>
              <a:t> </a:t>
            </a:r>
            <a:r>
              <a:rPr sz="1200" spc="-5" dirty="0">
                <a:latin typeface="Times New Roman"/>
                <a:cs typeface="Times New Roman"/>
              </a:rPr>
              <a:t>required</a:t>
            </a:r>
            <a:r>
              <a:rPr sz="1200" spc="-50" dirty="0">
                <a:latin typeface="Times New Roman"/>
                <a:cs typeface="Times New Roman"/>
              </a:rPr>
              <a:t> </a:t>
            </a:r>
            <a:r>
              <a:rPr sz="1200" spc="-5" dirty="0">
                <a:latin typeface="Times New Roman"/>
                <a:cs typeface="Times New Roman"/>
              </a:rPr>
              <a:t>as</a:t>
            </a:r>
            <a:r>
              <a:rPr sz="1200" spc="-50" dirty="0">
                <a:latin typeface="Times New Roman"/>
                <a:cs typeface="Times New Roman"/>
              </a:rPr>
              <a:t> </a:t>
            </a:r>
            <a:r>
              <a:rPr sz="1200" dirty="0">
                <a:latin typeface="Times New Roman"/>
                <a:cs typeface="Times New Roman"/>
              </a:rPr>
              <a:t>output</a:t>
            </a:r>
            <a:r>
              <a:rPr sz="1200" spc="-50" dirty="0">
                <a:latin typeface="Times New Roman"/>
                <a:cs typeface="Times New Roman"/>
              </a:rPr>
              <a:t> </a:t>
            </a:r>
            <a:r>
              <a:rPr sz="1200" spc="-5" dirty="0">
                <a:latin typeface="Times New Roman"/>
                <a:cs typeface="Times New Roman"/>
              </a:rPr>
              <a:t>from</a:t>
            </a:r>
            <a:r>
              <a:rPr sz="1200" spc="-35" dirty="0">
                <a:latin typeface="Times New Roman"/>
                <a:cs typeface="Times New Roman"/>
              </a:rPr>
              <a:t> </a:t>
            </a:r>
            <a:r>
              <a:rPr sz="1200" spc="-5" dirty="0">
                <a:latin typeface="Times New Roman"/>
                <a:cs typeface="Times New Roman"/>
              </a:rPr>
              <a:t>an</a:t>
            </a:r>
            <a:r>
              <a:rPr sz="1200" spc="-40" dirty="0">
                <a:latin typeface="Times New Roman"/>
                <a:cs typeface="Times New Roman"/>
              </a:rPr>
              <a:t> </a:t>
            </a:r>
            <a:r>
              <a:rPr sz="1200" spc="-5" dirty="0">
                <a:latin typeface="Times New Roman"/>
                <a:cs typeface="Times New Roman"/>
              </a:rPr>
              <a:t>engineering</a:t>
            </a:r>
            <a:r>
              <a:rPr sz="1200" spc="-50" dirty="0">
                <a:latin typeface="Times New Roman"/>
                <a:cs typeface="Times New Roman"/>
              </a:rPr>
              <a:t> </a:t>
            </a:r>
            <a:r>
              <a:rPr sz="1200" spc="-5" dirty="0">
                <a:latin typeface="Times New Roman"/>
                <a:cs typeface="Times New Roman"/>
              </a:rPr>
              <a:t>analysis</a:t>
            </a:r>
            <a:r>
              <a:rPr sz="1200" spc="-50" dirty="0">
                <a:latin typeface="Times New Roman"/>
                <a:cs typeface="Times New Roman"/>
              </a:rPr>
              <a:t> </a:t>
            </a:r>
            <a:r>
              <a:rPr sz="1200" spc="-5" dirty="0">
                <a:latin typeface="Times New Roman"/>
                <a:cs typeface="Times New Roman"/>
              </a:rPr>
              <a:t>program.</a:t>
            </a:r>
            <a:r>
              <a:rPr sz="1200" spc="-50" dirty="0">
                <a:latin typeface="Times New Roman"/>
                <a:cs typeface="Times New Roman"/>
              </a:rPr>
              <a:t> </a:t>
            </a:r>
            <a:r>
              <a:rPr sz="1200" spc="-5" dirty="0">
                <a:latin typeface="Times New Roman"/>
                <a:cs typeface="Times New Roman"/>
              </a:rPr>
              <a:t>Test</a:t>
            </a:r>
            <a:r>
              <a:rPr sz="1200" spc="-50" dirty="0">
                <a:latin typeface="Times New Roman"/>
                <a:cs typeface="Times New Roman"/>
              </a:rPr>
              <a:t> </a:t>
            </a:r>
            <a:r>
              <a:rPr sz="1200" spc="-5" dirty="0">
                <a:latin typeface="Times New Roman"/>
                <a:cs typeface="Times New Roman"/>
              </a:rPr>
              <a:t>cases</a:t>
            </a:r>
            <a:r>
              <a:rPr sz="1200" spc="-50" dirty="0">
                <a:latin typeface="Times New Roman"/>
                <a:cs typeface="Times New Roman"/>
              </a:rPr>
              <a:t> </a:t>
            </a:r>
            <a:r>
              <a:rPr sz="1200" dirty="0">
                <a:latin typeface="Times New Roman"/>
                <a:cs typeface="Times New Roman"/>
              </a:rPr>
              <a:t>should  be </a:t>
            </a:r>
            <a:r>
              <a:rPr sz="1200" spc="-5" dirty="0">
                <a:latin typeface="Times New Roman"/>
                <a:cs typeface="Times New Roman"/>
              </a:rPr>
              <a:t>designed </a:t>
            </a:r>
            <a:r>
              <a:rPr sz="1200" dirty="0">
                <a:latin typeface="Times New Roman"/>
                <a:cs typeface="Times New Roman"/>
              </a:rPr>
              <a:t>to </a:t>
            </a:r>
            <a:r>
              <a:rPr sz="1200" spc="-5" dirty="0">
                <a:latin typeface="Times New Roman"/>
                <a:cs typeface="Times New Roman"/>
              </a:rPr>
              <a:t>create an </a:t>
            </a:r>
            <a:r>
              <a:rPr sz="1200" dirty="0">
                <a:latin typeface="Times New Roman"/>
                <a:cs typeface="Times New Roman"/>
              </a:rPr>
              <a:t>output </a:t>
            </a:r>
            <a:r>
              <a:rPr sz="1200" spc="-5" dirty="0">
                <a:latin typeface="Times New Roman"/>
                <a:cs typeface="Times New Roman"/>
              </a:rPr>
              <a:t>report </a:t>
            </a:r>
            <a:r>
              <a:rPr sz="1200" dirty="0">
                <a:latin typeface="Times New Roman"/>
                <a:cs typeface="Times New Roman"/>
              </a:rPr>
              <a:t>that </a:t>
            </a:r>
            <a:r>
              <a:rPr sz="1200" spc="-5" dirty="0">
                <a:latin typeface="Times New Roman"/>
                <a:cs typeface="Times New Roman"/>
              </a:rPr>
              <a:t>produces </a:t>
            </a:r>
            <a:r>
              <a:rPr sz="1200" dirty="0">
                <a:latin typeface="Times New Roman"/>
                <a:cs typeface="Times New Roman"/>
              </a:rPr>
              <a:t>the maximum </a:t>
            </a:r>
            <a:r>
              <a:rPr sz="1200" spc="-5" dirty="0">
                <a:latin typeface="Times New Roman"/>
                <a:cs typeface="Times New Roman"/>
              </a:rPr>
              <a:t>(and </a:t>
            </a:r>
            <a:r>
              <a:rPr sz="1200" dirty="0">
                <a:latin typeface="Times New Roman"/>
                <a:cs typeface="Times New Roman"/>
              </a:rPr>
              <a:t>minimum) </a:t>
            </a:r>
            <a:r>
              <a:rPr sz="1200" spc="-5" dirty="0">
                <a:latin typeface="Times New Roman"/>
                <a:cs typeface="Times New Roman"/>
              </a:rPr>
              <a:t>allowable  </a:t>
            </a:r>
            <a:r>
              <a:rPr sz="1200" dirty="0">
                <a:latin typeface="Times New Roman"/>
                <a:cs typeface="Times New Roman"/>
              </a:rPr>
              <a:t>number of </a:t>
            </a:r>
            <a:r>
              <a:rPr sz="1200" spc="-5" dirty="0">
                <a:latin typeface="Times New Roman"/>
                <a:cs typeface="Times New Roman"/>
              </a:rPr>
              <a:t>table</a:t>
            </a:r>
            <a:r>
              <a:rPr sz="1200" spc="-10" dirty="0">
                <a:latin typeface="Times New Roman"/>
                <a:cs typeface="Times New Roman"/>
              </a:rPr>
              <a:t> </a:t>
            </a:r>
            <a:r>
              <a:rPr sz="1200" spc="-5" dirty="0">
                <a:latin typeface="Times New Roman"/>
                <a:cs typeface="Times New Roman"/>
              </a:rPr>
              <a:t>entries.</a:t>
            </a:r>
            <a:endParaRPr sz="1200" dirty="0">
              <a:latin typeface="Times New Roman"/>
              <a:cs typeface="Times New Roman"/>
            </a:endParaRPr>
          </a:p>
          <a:p>
            <a:pPr marL="12700" marR="5715" indent="456565" algn="just">
              <a:lnSpc>
                <a:spcPct val="103299"/>
              </a:lnSpc>
              <a:spcBef>
                <a:spcPts val="805"/>
              </a:spcBef>
              <a:buAutoNum type="arabicPeriod"/>
              <a:tabLst>
                <a:tab pos="617855" algn="l"/>
              </a:tabLst>
            </a:pPr>
            <a:r>
              <a:rPr sz="1200" spc="-10" dirty="0">
                <a:latin typeface="Times New Roman"/>
                <a:cs typeface="Times New Roman"/>
              </a:rPr>
              <a:t>If</a:t>
            </a:r>
            <a:r>
              <a:rPr sz="1200" spc="-45" dirty="0">
                <a:latin typeface="Times New Roman"/>
                <a:cs typeface="Times New Roman"/>
              </a:rPr>
              <a:t> </a:t>
            </a:r>
            <a:r>
              <a:rPr sz="1200" spc="-5" dirty="0">
                <a:latin typeface="Times New Roman"/>
                <a:cs typeface="Times New Roman"/>
              </a:rPr>
              <a:t>internal</a:t>
            </a:r>
            <a:r>
              <a:rPr sz="1200" spc="-40" dirty="0">
                <a:latin typeface="Times New Roman"/>
                <a:cs typeface="Times New Roman"/>
              </a:rPr>
              <a:t> </a:t>
            </a:r>
            <a:r>
              <a:rPr sz="1200" spc="-5" dirty="0">
                <a:latin typeface="Times New Roman"/>
                <a:cs typeface="Times New Roman"/>
              </a:rPr>
              <a:t>program</a:t>
            </a:r>
            <a:r>
              <a:rPr sz="1200" spc="-40" dirty="0">
                <a:latin typeface="Times New Roman"/>
                <a:cs typeface="Times New Roman"/>
              </a:rPr>
              <a:t> </a:t>
            </a:r>
            <a:r>
              <a:rPr sz="1200" dirty="0">
                <a:latin typeface="Times New Roman"/>
                <a:cs typeface="Times New Roman"/>
              </a:rPr>
              <a:t>data</a:t>
            </a:r>
            <a:r>
              <a:rPr sz="1200" spc="-45" dirty="0">
                <a:latin typeface="Times New Roman"/>
                <a:cs typeface="Times New Roman"/>
              </a:rPr>
              <a:t> </a:t>
            </a:r>
            <a:r>
              <a:rPr sz="1200" spc="-5" dirty="0">
                <a:latin typeface="Times New Roman"/>
                <a:cs typeface="Times New Roman"/>
              </a:rPr>
              <a:t>structures</a:t>
            </a:r>
            <a:r>
              <a:rPr sz="1200" spc="-35" dirty="0">
                <a:latin typeface="Times New Roman"/>
                <a:cs typeface="Times New Roman"/>
              </a:rPr>
              <a:t> </a:t>
            </a:r>
            <a:r>
              <a:rPr sz="1200" dirty="0">
                <a:latin typeface="Times New Roman"/>
                <a:cs typeface="Times New Roman"/>
              </a:rPr>
              <a:t>have</a:t>
            </a:r>
            <a:r>
              <a:rPr sz="1200" spc="-45" dirty="0">
                <a:latin typeface="Times New Roman"/>
                <a:cs typeface="Times New Roman"/>
              </a:rPr>
              <a:t> </a:t>
            </a:r>
            <a:r>
              <a:rPr sz="1200" spc="-5" dirty="0">
                <a:latin typeface="Times New Roman"/>
                <a:cs typeface="Times New Roman"/>
              </a:rPr>
              <a:t>prescribed</a:t>
            </a:r>
            <a:r>
              <a:rPr sz="1200" spc="-40" dirty="0">
                <a:latin typeface="Times New Roman"/>
                <a:cs typeface="Times New Roman"/>
              </a:rPr>
              <a:t> </a:t>
            </a:r>
            <a:r>
              <a:rPr sz="1200" spc="-5" dirty="0">
                <a:latin typeface="Times New Roman"/>
                <a:cs typeface="Times New Roman"/>
              </a:rPr>
              <a:t>boundaries</a:t>
            </a:r>
            <a:r>
              <a:rPr sz="1200" spc="-25" dirty="0">
                <a:latin typeface="Times New Roman"/>
                <a:cs typeface="Times New Roman"/>
              </a:rPr>
              <a:t> </a:t>
            </a:r>
            <a:r>
              <a:rPr sz="1200" spc="-5" dirty="0">
                <a:latin typeface="Times New Roman"/>
                <a:cs typeface="Times New Roman"/>
              </a:rPr>
              <a:t>(e.g.,</a:t>
            </a:r>
            <a:r>
              <a:rPr sz="1200" spc="-25" dirty="0">
                <a:latin typeface="Times New Roman"/>
                <a:cs typeface="Times New Roman"/>
              </a:rPr>
              <a:t> </a:t>
            </a:r>
            <a:r>
              <a:rPr sz="1200" dirty="0">
                <a:latin typeface="Times New Roman"/>
                <a:cs typeface="Times New Roman"/>
              </a:rPr>
              <a:t>a</a:t>
            </a:r>
            <a:r>
              <a:rPr sz="1200" spc="-45" dirty="0">
                <a:latin typeface="Times New Roman"/>
                <a:cs typeface="Times New Roman"/>
              </a:rPr>
              <a:t> </a:t>
            </a:r>
            <a:r>
              <a:rPr sz="1200" dirty="0">
                <a:latin typeface="Times New Roman"/>
                <a:cs typeface="Times New Roman"/>
              </a:rPr>
              <a:t>table</a:t>
            </a:r>
            <a:r>
              <a:rPr sz="1200" spc="-45" dirty="0">
                <a:latin typeface="Times New Roman"/>
                <a:cs typeface="Times New Roman"/>
              </a:rPr>
              <a:t> </a:t>
            </a:r>
            <a:r>
              <a:rPr sz="1200" spc="-5" dirty="0">
                <a:latin typeface="Times New Roman"/>
                <a:cs typeface="Times New Roman"/>
              </a:rPr>
              <a:t>has</a:t>
            </a:r>
            <a:r>
              <a:rPr sz="1200" spc="-40"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spc="-5" dirty="0">
                <a:latin typeface="Times New Roman"/>
                <a:cs typeface="Times New Roman"/>
              </a:rPr>
              <a:t>defined  </a:t>
            </a:r>
            <a:r>
              <a:rPr sz="1200" dirty="0">
                <a:latin typeface="Times New Roman"/>
                <a:cs typeface="Times New Roman"/>
              </a:rPr>
              <a:t>limit of 100 </a:t>
            </a:r>
            <a:r>
              <a:rPr sz="1200" spc="-5" dirty="0">
                <a:latin typeface="Times New Roman"/>
                <a:cs typeface="Times New Roman"/>
              </a:rPr>
              <a:t>entries), </a:t>
            </a:r>
            <a:r>
              <a:rPr sz="1200" dirty="0">
                <a:latin typeface="Times New Roman"/>
                <a:cs typeface="Times New Roman"/>
              </a:rPr>
              <a:t>be </a:t>
            </a:r>
            <a:r>
              <a:rPr sz="1200" spc="-5" dirty="0">
                <a:latin typeface="Times New Roman"/>
                <a:cs typeface="Times New Roman"/>
              </a:rPr>
              <a:t>certain </a:t>
            </a:r>
            <a:r>
              <a:rPr sz="1200" dirty="0">
                <a:latin typeface="Times New Roman"/>
                <a:cs typeface="Times New Roman"/>
              </a:rPr>
              <a:t>to </a:t>
            </a:r>
            <a:r>
              <a:rPr sz="1200" spc="-5" dirty="0">
                <a:latin typeface="Times New Roman"/>
                <a:cs typeface="Times New Roman"/>
              </a:rPr>
              <a:t>design </a:t>
            </a:r>
            <a:r>
              <a:rPr sz="1200" dirty="0">
                <a:latin typeface="Times New Roman"/>
                <a:cs typeface="Times New Roman"/>
              </a:rPr>
              <a:t>a test case to </a:t>
            </a:r>
            <a:r>
              <a:rPr sz="1200" spc="-5" dirty="0">
                <a:latin typeface="Times New Roman"/>
                <a:cs typeface="Times New Roman"/>
              </a:rPr>
              <a:t>exercise </a:t>
            </a:r>
            <a:r>
              <a:rPr sz="1200" dirty="0">
                <a:latin typeface="Times New Roman"/>
                <a:cs typeface="Times New Roman"/>
              </a:rPr>
              <a:t>the </a:t>
            </a:r>
            <a:r>
              <a:rPr sz="1200" spc="-5" dirty="0">
                <a:latin typeface="Times New Roman"/>
                <a:cs typeface="Times New Roman"/>
              </a:rPr>
              <a:t>data </a:t>
            </a:r>
            <a:r>
              <a:rPr sz="1200" dirty="0">
                <a:latin typeface="Times New Roman"/>
                <a:cs typeface="Times New Roman"/>
              </a:rPr>
              <a:t>structure </a:t>
            </a:r>
            <a:r>
              <a:rPr sz="1200" spc="-5" dirty="0">
                <a:latin typeface="Times New Roman"/>
                <a:cs typeface="Times New Roman"/>
              </a:rPr>
              <a:t>at its</a:t>
            </a:r>
            <a:r>
              <a:rPr sz="1200" spc="75" dirty="0">
                <a:latin typeface="Times New Roman"/>
                <a:cs typeface="Times New Roman"/>
              </a:rPr>
              <a:t> </a:t>
            </a:r>
            <a:r>
              <a:rPr sz="1200" spc="-5" dirty="0">
                <a:latin typeface="Times New Roman"/>
                <a:cs typeface="Times New Roman"/>
              </a:rPr>
              <a:t>boundary.</a:t>
            </a:r>
            <a:endParaRPr sz="1200" dirty="0">
              <a:latin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3904" y="435356"/>
            <a:ext cx="6047105" cy="3147695"/>
          </a:xfrm>
          <a:prstGeom prst="rect">
            <a:avLst/>
          </a:prstGeom>
        </p:spPr>
        <p:txBody>
          <a:bodyPr vert="horz" wrap="square" lIns="0" tIns="12700" rIns="0" bIns="0" rtlCol="0">
            <a:spAutoFit/>
          </a:bodyPr>
          <a:lstStyle/>
          <a:p>
            <a:pPr marL="50800">
              <a:lnSpc>
                <a:spcPct val="100000"/>
              </a:lnSpc>
              <a:spcBef>
                <a:spcPts val="100"/>
              </a:spcBef>
              <a:tabLst>
                <a:tab pos="5409565" algn="l"/>
              </a:tabLst>
            </a:pPr>
            <a:r>
              <a:rPr sz="1100" spc="-5" dirty="0">
                <a:latin typeface="Carlito"/>
                <a:cs typeface="Carlito"/>
              </a:rPr>
              <a:t>CST 309 MANAGEMENT </a:t>
            </a:r>
            <a:r>
              <a:rPr sz="1100" dirty="0">
                <a:latin typeface="Carlito"/>
                <a:cs typeface="Carlito"/>
              </a:rPr>
              <a:t>OF</a:t>
            </a:r>
            <a:r>
              <a:rPr sz="1100" spc="25" dirty="0">
                <a:latin typeface="Carlito"/>
                <a:cs typeface="Carlito"/>
              </a:rPr>
              <a:t> </a:t>
            </a:r>
            <a:r>
              <a:rPr sz="1100" spc="-5" dirty="0">
                <a:latin typeface="Carlito"/>
                <a:cs typeface="Carlito"/>
              </a:rPr>
              <a:t>SOFTWARE</a:t>
            </a:r>
            <a:r>
              <a:rPr sz="1100" spc="10" dirty="0">
                <a:latin typeface="Carlito"/>
                <a:cs typeface="Carlito"/>
              </a:rPr>
              <a:t> </a:t>
            </a:r>
            <a:r>
              <a:rPr sz="1100" spc="-5" dirty="0">
                <a:latin typeface="Carlito"/>
                <a:cs typeface="Carlito"/>
              </a:rPr>
              <a:t>SYSTEMS	S5</a:t>
            </a:r>
            <a:r>
              <a:rPr sz="1100" spc="-10" dirty="0">
                <a:latin typeface="Carlito"/>
                <a:cs typeface="Carlito"/>
              </a:rPr>
              <a:t> </a:t>
            </a:r>
            <a:r>
              <a:rPr sz="1100" spc="-5" dirty="0">
                <a:latin typeface="Carlito"/>
                <a:cs typeface="Carlito"/>
              </a:rPr>
              <a:t>CSE</a:t>
            </a:r>
            <a:endParaRPr sz="1100" dirty="0">
              <a:latin typeface="Carlito"/>
              <a:cs typeface="Carlito"/>
            </a:endParaRPr>
          </a:p>
          <a:p>
            <a:pPr>
              <a:lnSpc>
                <a:spcPct val="100000"/>
              </a:lnSpc>
            </a:pPr>
            <a:endParaRPr sz="1100" dirty="0">
              <a:latin typeface="Carlito"/>
              <a:cs typeface="Carlito"/>
            </a:endParaRPr>
          </a:p>
          <a:p>
            <a:pPr marL="507365">
              <a:lnSpc>
                <a:spcPct val="100000"/>
              </a:lnSpc>
              <a:spcBef>
                <a:spcPts val="910"/>
              </a:spcBef>
            </a:pPr>
            <a:r>
              <a:rPr sz="1200" b="1" u="heavy" dirty="0">
                <a:uFill>
                  <a:solidFill>
                    <a:srgbClr val="000000"/>
                  </a:solidFill>
                </a:uFill>
                <a:latin typeface="Times New Roman"/>
                <a:cs typeface="Times New Roman"/>
              </a:rPr>
              <a:t>4 </a:t>
            </a:r>
            <a:r>
              <a:rPr sz="1200" b="1" u="heavy" spc="-5" dirty="0">
                <a:uFill>
                  <a:solidFill>
                    <a:srgbClr val="000000"/>
                  </a:solidFill>
                </a:uFill>
                <a:latin typeface="Times New Roman"/>
                <a:cs typeface="Times New Roman"/>
              </a:rPr>
              <a:t>Orthogonal Array</a:t>
            </a:r>
            <a:r>
              <a:rPr sz="1200" b="1" u="heavy" dirty="0">
                <a:uFill>
                  <a:solidFill>
                    <a:srgbClr val="000000"/>
                  </a:solidFill>
                </a:uFill>
                <a:latin typeface="Times New Roman"/>
                <a:cs typeface="Times New Roman"/>
              </a:rPr>
              <a:t> Testing</a:t>
            </a:r>
            <a:endParaRPr sz="1200" dirty="0">
              <a:latin typeface="Times New Roman"/>
              <a:cs typeface="Times New Roman"/>
            </a:endParaRPr>
          </a:p>
          <a:p>
            <a:pPr marL="50800" marR="43180" indent="456565" algn="just">
              <a:lnSpc>
                <a:spcPct val="102499"/>
              </a:lnSpc>
              <a:spcBef>
                <a:spcPts val="810"/>
              </a:spcBef>
            </a:pPr>
            <a:r>
              <a:rPr sz="1200" spc="-5" dirty="0">
                <a:latin typeface="Times New Roman"/>
                <a:cs typeface="Times New Roman"/>
              </a:rPr>
              <a:t>Orthogonal</a:t>
            </a:r>
            <a:r>
              <a:rPr sz="1200" spc="-50" dirty="0">
                <a:latin typeface="Times New Roman"/>
                <a:cs typeface="Times New Roman"/>
              </a:rPr>
              <a:t> </a:t>
            </a:r>
            <a:r>
              <a:rPr sz="1200" dirty="0">
                <a:latin typeface="Times New Roman"/>
                <a:cs typeface="Times New Roman"/>
              </a:rPr>
              <a:t>array</a:t>
            </a:r>
            <a:r>
              <a:rPr sz="1200" spc="-55" dirty="0">
                <a:latin typeface="Times New Roman"/>
                <a:cs typeface="Times New Roman"/>
              </a:rPr>
              <a:t> </a:t>
            </a:r>
            <a:r>
              <a:rPr sz="1200" dirty="0">
                <a:latin typeface="Times New Roman"/>
                <a:cs typeface="Times New Roman"/>
              </a:rPr>
              <a:t>testing</a:t>
            </a:r>
            <a:r>
              <a:rPr sz="1200" spc="-45" dirty="0">
                <a:latin typeface="Times New Roman"/>
                <a:cs typeface="Times New Roman"/>
              </a:rPr>
              <a:t> </a:t>
            </a:r>
            <a:r>
              <a:rPr sz="1200" spc="-5" dirty="0">
                <a:latin typeface="Times New Roman"/>
                <a:cs typeface="Times New Roman"/>
              </a:rPr>
              <a:t>can</a:t>
            </a:r>
            <a:r>
              <a:rPr sz="1200" spc="-45" dirty="0">
                <a:latin typeface="Times New Roman"/>
                <a:cs typeface="Times New Roman"/>
              </a:rPr>
              <a:t> </a:t>
            </a:r>
            <a:r>
              <a:rPr sz="1200" spc="5" dirty="0">
                <a:latin typeface="Times New Roman"/>
                <a:cs typeface="Times New Roman"/>
              </a:rPr>
              <a:t>be</a:t>
            </a:r>
            <a:r>
              <a:rPr sz="1200" spc="-40" dirty="0">
                <a:latin typeface="Times New Roman"/>
                <a:cs typeface="Times New Roman"/>
              </a:rPr>
              <a:t> </a:t>
            </a:r>
            <a:r>
              <a:rPr sz="1200" spc="-5" dirty="0">
                <a:latin typeface="Times New Roman"/>
                <a:cs typeface="Times New Roman"/>
              </a:rPr>
              <a:t>applied</a:t>
            </a:r>
            <a:r>
              <a:rPr sz="1200" spc="-50" dirty="0">
                <a:latin typeface="Times New Roman"/>
                <a:cs typeface="Times New Roman"/>
              </a:rPr>
              <a:t> </a:t>
            </a:r>
            <a:r>
              <a:rPr sz="1200" dirty="0">
                <a:latin typeface="Times New Roman"/>
                <a:cs typeface="Times New Roman"/>
              </a:rPr>
              <a:t>to</a:t>
            </a:r>
            <a:r>
              <a:rPr sz="1200" spc="-45" dirty="0">
                <a:latin typeface="Times New Roman"/>
                <a:cs typeface="Times New Roman"/>
              </a:rPr>
              <a:t> </a:t>
            </a:r>
            <a:r>
              <a:rPr sz="1200" dirty="0">
                <a:latin typeface="Times New Roman"/>
                <a:cs typeface="Times New Roman"/>
              </a:rPr>
              <a:t>problems</a:t>
            </a:r>
            <a:r>
              <a:rPr sz="1200" spc="-40" dirty="0">
                <a:latin typeface="Times New Roman"/>
                <a:cs typeface="Times New Roman"/>
              </a:rPr>
              <a:t> </a:t>
            </a:r>
            <a:r>
              <a:rPr sz="1200" dirty="0">
                <a:latin typeface="Times New Roman"/>
                <a:cs typeface="Times New Roman"/>
              </a:rPr>
              <a:t>in</a:t>
            </a:r>
            <a:r>
              <a:rPr sz="1200" spc="-45" dirty="0">
                <a:latin typeface="Times New Roman"/>
                <a:cs typeface="Times New Roman"/>
              </a:rPr>
              <a:t> </a:t>
            </a:r>
            <a:r>
              <a:rPr sz="1200" spc="-5" dirty="0">
                <a:latin typeface="Times New Roman"/>
                <a:cs typeface="Times New Roman"/>
              </a:rPr>
              <a:t>which</a:t>
            </a:r>
            <a:r>
              <a:rPr sz="1200" spc="-45" dirty="0">
                <a:latin typeface="Times New Roman"/>
                <a:cs typeface="Times New Roman"/>
              </a:rPr>
              <a:t> </a:t>
            </a: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input</a:t>
            </a:r>
            <a:r>
              <a:rPr sz="1200" spc="-50" dirty="0">
                <a:latin typeface="Times New Roman"/>
                <a:cs typeface="Times New Roman"/>
              </a:rPr>
              <a:t> </a:t>
            </a:r>
            <a:r>
              <a:rPr sz="1200" dirty="0">
                <a:latin typeface="Times New Roman"/>
                <a:cs typeface="Times New Roman"/>
              </a:rPr>
              <a:t>domain</a:t>
            </a:r>
            <a:r>
              <a:rPr sz="1200" spc="-45" dirty="0">
                <a:latin typeface="Times New Roman"/>
                <a:cs typeface="Times New Roman"/>
              </a:rPr>
              <a:t> </a:t>
            </a:r>
            <a:r>
              <a:rPr sz="1200" spc="-5" dirty="0">
                <a:latin typeface="Times New Roman"/>
                <a:cs typeface="Times New Roman"/>
              </a:rPr>
              <a:t>is</a:t>
            </a:r>
            <a:r>
              <a:rPr sz="1200" spc="-40" dirty="0">
                <a:latin typeface="Times New Roman"/>
                <a:cs typeface="Times New Roman"/>
              </a:rPr>
              <a:t> </a:t>
            </a:r>
            <a:r>
              <a:rPr sz="1200" dirty="0">
                <a:latin typeface="Times New Roman"/>
                <a:cs typeface="Times New Roman"/>
              </a:rPr>
              <a:t>relatively  small but too </a:t>
            </a:r>
            <a:r>
              <a:rPr sz="1200" spc="-5" dirty="0">
                <a:latin typeface="Times New Roman"/>
                <a:cs typeface="Times New Roman"/>
              </a:rPr>
              <a:t>large </a:t>
            </a:r>
            <a:r>
              <a:rPr sz="1200" dirty="0">
                <a:latin typeface="Times New Roman"/>
                <a:cs typeface="Times New Roman"/>
              </a:rPr>
              <a:t>to accommodate </a:t>
            </a:r>
            <a:r>
              <a:rPr sz="1200" spc="-5" dirty="0">
                <a:latin typeface="Times New Roman"/>
                <a:cs typeface="Times New Roman"/>
              </a:rPr>
              <a:t>exhaustive</a:t>
            </a:r>
            <a:r>
              <a:rPr sz="1200" spc="-10" dirty="0">
                <a:latin typeface="Times New Roman"/>
                <a:cs typeface="Times New Roman"/>
              </a:rPr>
              <a:t> </a:t>
            </a:r>
            <a:r>
              <a:rPr sz="1200" spc="-5" dirty="0">
                <a:latin typeface="Times New Roman"/>
                <a:cs typeface="Times New Roman"/>
              </a:rPr>
              <a:t>testing.</a:t>
            </a:r>
            <a:endParaRPr sz="1200" dirty="0">
              <a:latin typeface="Times New Roman"/>
              <a:cs typeface="Times New Roman"/>
            </a:endParaRPr>
          </a:p>
          <a:p>
            <a:pPr marL="50800" marR="43180" indent="494665" algn="just">
              <a:lnSpc>
                <a:spcPct val="102499"/>
              </a:lnSpc>
              <a:spcBef>
                <a:spcPts val="825"/>
              </a:spcBef>
            </a:pPr>
            <a:r>
              <a:rPr sz="1200" dirty="0">
                <a:latin typeface="Times New Roman"/>
                <a:cs typeface="Times New Roman"/>
              </a:rPr>
              <a:t>The </a:t>
            </a:r>
            <a:r>
              <a:rPr sz="1200" spc="-5" dirty="0">
                <a:latin typeface="Times New Roman"/>
                <a:cs typeface="Times New Roman"/>
              </a:rPr>
              <a:t>orthogonal </a:t>
            </a:r>
            <a:r>
              <a:rPr sz="1200" dirty="0">
                <a:latin typeface="Times New Roman"/>
                <a:cs typeface="Times New Roman"/>
              </a:rPr>
              <a:t>array testing method </a:t>
            </a:r>
            <a:r>
              <a:rPr sz="1200" spc="-5" dirty="0">
                <a:latin typeface="Times New Roman"/>
                <a:cs typeface="Times New Roman"/>
              </a:rPr>
              <a:t>is particularly useful </a:t>
            </a:r>
            <a:r>
              <a:rPr sz="1200" dirty="0">
                <a:latin typeface="Times New Roman"/>
                <a:cs typeface="Times New Roman"/>
              </a:rPr>
              <a:t>in finding region faults—an  </a:t>
            </a:r>
            <a:r>
              <a:rPr sz="1200" spc="-5" dirty="0">
                <a:latin typeface="Times New Roman"/>
                <a:cs typeface="Times New Roman"/>
              </a:rPr>
              <a:t>error </a:t>
            </a:r>
            <a:r>
              <a:rPr sz="1200" dirty="0">
                <a:latin typeface="Times New Roman"/>
                <a:cs typeface="Times New Roman"/>
              </a:rPr>
              <a:t>category </a:t>
            </a:r>
            <a:r>
              <a:rPr sz="1200" spc="-5" dirty="0">
                <a:latin typeface="Times New Roman"/>
                <a:cs typeface="Times New Roman"/>
              </a:rPr>
              <a:t>associated </a:t>
            </a:r>
            <a:r>
              <a:rPr sz="1200" dirty="0">
                <a:latin typeface="Times New Roman"/>
                <a:cs typeface="Times New Roman"/>
              </a:rPr>
              <a:t>with faulty </a:t>
            </a:r>
            <a:r>
              <a:rPr sz="1200" spc="-5" dirty="0">
                <a:latin typeface="Times New Roman"/>
                <a:cs typeface="Times New Roman"/>
              </a:rPr>
              <a:t>logic within </a:t>
            </a:r>
            <a:r>
              <a:rPr sz="1200" dirty="0">
                <a:latin typeface="Times New Roman"/>
                <a:cs typeface="Times New Roman"/>
              </a:rPr>
              <a:t>a </a:t>
            </a:r>
            <a:r>
              <a:rPr sz="1200" spc="-5" dirty="0">
                <a:latin typeface="Times New Roman"/>
                <a:cs typeface="Times New Roman"/>
              </a:rPr>
              <a:t>software</a:t>
            </a:r>
            <a:r>
              <a:rPr sz="1200" dirty="0">
                <a:latin typeface="Times New Roman"/>
                <a:cs typeface="Times New Roman"/>
              </a:rPr>
              <a:t> </a:t>
            </a:r>
            <a:r>
              <a:rPr sz="1200" spc="-5" dirty="0">
                <a:latin typeface="Times New Roman"/>
                <a:cs typeface="Times New Roman"/>
              </a:rPr>
              <a:t>component.</a:t>
            </a:r>
            <a:endParaRPr sz="1200" dirty="0">
              <a:latin typeface="Times New Roman"/>
              <a:cs typeface="Times New Roman"/>
            </a:endParaRPr>
          </a:p>
          <a:p>
            <a:pPr marL="50800" marR="47625" indent="456565" algn="just">
              <a:lnSpc>
                <a:spcPct val="103299"/>
              </a:lnSpc>
              <a:spcBef>
                <a:spcPts val="805"/>
              </a:spcBef>
            </a:pPr>
            <a:r>
              <a:rPr sz="1200" dirty="0">
                <a:latin typeface="Times New Roman"/>
                <a:cs typeface="Times New Roman"/>
              </a:rPr>
              <a:t>To </a:t>
            </a:r>
            <a:r>
              <a:rPr sz="1200" spc="-5" dirty="0">
                <a:latin typeface="Times New Roman"/>
                <a:cs typeface="Times New Roman"/>
              </a:rPr>
              <a:t>illustrate </a:t>
            </a:r>
            <a:r>
              <a:rPr sz="1200" dirty="0">
                <a:latin typeface="Times New Roman"/>
                <a:cs typeface="Times New Roman"/>
              </a:rPr>
              <a:t>the </a:t>
            </a:r>
            <a:r>
              <a:rPr sz="1200" spc="-5" dirty="0">
                <a:latin typeface="Times New Roman"/>
                <a:cs typeface="Times New Roman"/>
              </a:rPr>
              <a:t>difference between orthogonal </a:t>
            </a:r>
            <a:r>
              <a:rPr sz="1200" dirty="0">
                <a:latin typeface="Times New Roman"/>
                <a:cs typeface="Times New Roman"/>
              </a:rPr>
              <a:t>array testing </a:t>
            </a:r>
            <a:r>
              <a:rPr sz="1200" spc="-5" dirty="0">
                <a:latin typeface="Times New Roman"/>
                <a:cs typeface="Times New Roman"/>
              </a:rPr>
              <a:t>and </a:t>
            </a:r>
            <a:r>
              <a:rPr sz="1200" dirty="0">
                <a:latin typeface="Times New Roman"/>
                <a:cs typeface="Times New Roman"/>
              </a:rPr>
              <a:t>more </a:t>
            </a:r>
            <a:r>
              <a:rPr sz="1200" spc="-5" dirty="0">
                <a:latin typeface="Times New Roman"/>
                <a:cs typeface="Times New Roman"/>
              </a:rPr>
              <a:t>conventional “one  </a:t>
            </a:r>
            <a:r>
              <a:rPr sz="1200" dirty="0">
                <a:latin typeface="Times New Roman"/>
                <a:cs typeface="Times New Roman"/>
              </a:rPr>
              <a:t>input </a:t>
            </a:r>
            <a:r>
              <a:rPr sz="1200" spc="-5" dirty="0">
                <a:latin typeface="Times New Roman"/>
                <a:cs typeface="Times New Roman"/>
              </a:rPr>
              <a:t>item </a:t>
            </a:r>
            <a:r>
              <a:rPr sz="1200" dirty="0">
                <a:latin typeface="Times New Roman"/>
                <a:cs typeface="Times New Roman"/>
              </a:rPr>
              <a:t>at a time” </a:t>
            </a:r>
            <a:r>
              <a:rPr sz="1200" spc="-5" dirty="0">
                <a:latin typeface="Times New Roman"/>
                <a:cs typeface="Times New Roman"/>
              </a:rPr>
              <a:t>approaches, consider </a:t>
            </a:r>
            <a:r>
              <a:rPr sz="1200" dirty="0">
                <a:latin typeface="Times New Roman"/>
                <a:cs typeface="Times New Roman"/>
              </a:rPr>
              <a:t>a </a:t>
            </a:r>
            <a:r>
              <a:rPr sz="1200" spc="-5" dirty="0">
                <a:latin typeface="Times New Roman"/>
                <a:cs typeface="Times New Roman"/>
              </a:rPr>
              <a:t>system that </a:t>
            </a:r>
            <a:r>
              <a:rPr sz="1200" dirty="0">
                <a:latin typeface="Times New Roman"/>
                <a:cs typeface="Times New Roman"/>
              </a:rPr>
              <a:t>has </a:t>
            </a:r>
            <a:r>
              <a:rPr sz="1200" spc="-5" dirty="0">
                <a:latin typeface="Times New Roman"/>
                <a:cs typeface="Times New Roman"/>
              </a:rPr>
              <a:t>three </a:t>
            </a:r>
            <a:r>
              <a:rPr sz="1200" dirty="0">
                <a:latin typeface="Times New Roman"/>
                <a:cs typeface="Times New Roman"/>
              </a:rPr>
              <a:t>input </a:t>
            </a:r>
            <a:r>
              <a:rPr sz="1200" spc="-5" dirty="0">
                <a:latin typeface="Times New Roman"/>
                <a:cs typeface="Times New Roman"/>
              </a:rPr>
              <a:t>items, X, Y, and</a:t>
            </a:r>
            <a:r>
              <a:rPr sz="1200" spc="70" dirty="0">
                <a:latin typeface="Times New Roman"/>
                <a:cs typeface="Times New Roman"/>
              </a:rPr>
              <a:t> </a:t>
            </a:r>
            <a:r>
              <a:rPr sz="1200" spc="-10" dirty="0">
                <a:latin typeface="Times New Roman"/>
                <a:cs typeface="Times New Roman"/>
              </a:rPr>
              <a:t>Z.</a:t>
            </a:r>
            <a:endParaRPr sz="1200" dirty="0">
              <a:latin typeface="Times New Roman"/>
              <a:cs typeface="Times New Roman"/>
            </a:endParaRPr>
          </a:p>
          <a:p>
            <a:pPr marL="50800" marR="43180" indent="456565" algn="just">
              <a:lnSpc>
                <a:spcPct val="103400"/>
              </a:lnSpc>
              <a:spcBef>
                <a:spcPts val="805"/>
              </a:spcBef>
            </a:pPr>
            <a:r>
              <a:rPr sz="1200" spc="-5" dirty="0">
                <a:latin typeface="Times New Roman"/>
                <a:cs typeface="Times New Roman"/>
              </a:rPr>
              <a:t>Each </a:t>
            </a:r>
            <a:r>
              <a:rPr sz="1200" dirty="0">
                <a:latin typeface="Times New Roman"/>
                <a:cs typeface="Times New Roman"/>
              </a:rPr>
              <a:t>of these input </a:t>
            </a:r>
            <a:r>
              <a:rPr sz="1200" spc="-5" dirty="0">
                <a:latin typeface="Times New Roman"/>
                <a:cs typeface="Times New Roman"/>
              </a:rPr>
              <a:t>items has three </a:t>
            </a:r>
            <a:r>
              <a:rPr sz="1200" dirty="0">
                <a:latin typeface="Times New Roman"/>
                <a:cs typeface="Times New Roman"/>
              </a:rPr>
              <a:t>discrete values </a:t>
            </a:r>
            <a:r>
              <a:rPr sz="1200" spc="-5" dirty="0">
                <a:latin typeface="Times New Roman"/>
                <a:cs typeface="Times New Roman"/>
              </a:rPr>
              <a:t>associated </a:t>
            </a:r>
            <a:r>
              <a:rPr sz="1200" dirty="0">
                <a:latin typeface="Times New Roman"/>
                <a:cs typeface="Times New Roman"/>
              </a:rPr>
              <a:t>with it. </a:t>
            </a:r>
            <a:r>
              <a:rPr sz="1200" spc="-5" dirty="0">
                <a:latin typeface="Times New Roman"/>
                <a:cs typeface="Times New Roman"/>
              </a:rPr>
              <a:t>There </a:t>
            </a:r>
            <a:r>
              <a:rPr sz="1200" dirty="0">
                <a:latin typeface="Times New Roman"/>
                <a:cs typeface="Times New Roman"/>
              </a:rPr>
              <a:t>are </a:t>
            </a:r>
            <a:r>
              <a:rPr sz="1200" spc="15" dirty="0">
                <a:latin typeface="Times New Roman"/>
                <a:cs typeface="Times New Roman"/>
              </a:rPr>
              <a:t>3</a:t>
            </a:r>
            <a:r>
              <a:rPr sz="1200" spc="22" baseline="31250" dirty="0">
                <a:latin typeface="Times New Roman"/>
                <a:cs typeface="Times New Roman"/>
              </a:rPr>
              <a:t>3 </a:t>
            </a:r>
            <a:r>
              <a:rPr sz="1200" dirty="0">
                <a:latin typeface="Times New Roman"/>
                <a:cs typeface="Times New Roman"/>
              </a:rPr>
              <a:t>= 27  possible test </a:t>
            </a:r>
            <a:r>
              <a:rPr sz="1200" spc="-5" dirty="0">
                <a:latin typeface="Times New Roman"/>
                <a:cs typeface="Times New Roman"/>
              </a:rPr>
              <a:t>cases. Phadke suggests </a:t>
            </a:r>
            <a:r>
              <a:rPr sz="1200" dirty="0">
                <a:latin typeface="Times New Roman"/>
                <a:cs typeface="Times New Roman"/>
              </a:rPr>
              <a:t>a </a:t>
            </a:r>
            <a:r>
              <a:rPr sz="1200" spc="-5" dirty="0">
                <a:latin typeface="Times New Roman"/>
                <a:cs typeface="Times New Roman"/>
              </a:rPr>
              <a:t>geometric </a:t>
            </a:r>
            <a:r>
              <a:rPr sz="1200" dirty="0">
                <a:latin typeface="Times New Roman"/>
                <a:cs typeface="Times New Roman"/>
              </a:rPr>
              <a:t>view of the possible test </a:t>
            </a:r>
            <a:r>
              <a:rPr sz="1200" spc="-5" dirty="0">
                <a:latin typeface="Times New Roman"/>
                <a:cs typeface="Times New Roman"/>
              </a:rPr>
              <a:t>cases associated </a:t>
            </a:r>
            <a:r>
              <a:rPr sz="1200" dirty="0">
                <a:latin typeface="Times New Roman"/>
                <a:cs typeface="Times New Roman"/>
              </a:rPr>
              <a:t>with</a:t>
            </a:r>
            <a:r>
              <a:rPr sz="1200" spc="-140" dirty="0">
                <a:latin typeface="Times New Roman"/>
                <a:cs typeface="Times New Roman"/>
              </a:rPr>
              <a:t> </a:t>
            </a:r>
            <a:r>
              <a:rPr sz="1200" spc="-5" dirty="0">
                <a:latin typeface="Times New Roman"/>
                <a:cs typeface="Times New Roman"/>
              </a:rPr>
              <a:t>X,  Y, and </a:t>
            </a:r>
            <a:r>
              <a:rPr sz="1200" dirty="0">
                <a:latin typeface="Times New Roman"/>
                <a:cs typeface="Times New Roman"/>
              </a:rPr>
              <a:t>Z </a:t>
            </a:r>
            <a:r>
              <a:rPr sz="1200" spc="-5" dirty="0">
                <a:latin typeface="Times New Roman"/>
                <a:cs typeface="Times New Roman"/>
              </a:rPr>
              <a:t>illustrated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 </a:t>
            </a:r>
            <a:r>
              <a:rPr sz="1200" spc="-5" dirty="0">
                <a:latin typeface="Times New Roman"/>
                <a:cs typeface="Times New Roman"/>
              </a:rPr>
              <a:t>Referring </a:t>
            </a:r>
            <a:r>
              <a:rPr sz="1200" dirty="0">
                <a:latin typeface="Times New Roman"/>
                <a:cs typeface="Times New Roman"/>
              </a:rPr>
              <a:t>to the </a:t>
            </a:r>
            <a:r>
              <a:rPr sz="1200" spc="-5" dirty="0">
                <a:latin typeface="Times New Roman"/>
                <a:cs typeface="Times New Roman"/>
              </a:rPr>
              <a:t>figure, </a:t>
            </a:r>
            <a:r>
              <a:rPr sz="1200" dirty="0">
                <a:latin typeface="Times New Roman"/>
                <a:cs typeface="Times New Roman"/>
              </a:rPr>
              <a:t>one input </a:t>
            </a:r>
            <a:r>
              <a:rPr sz="1200" spc="-5" dirty="0">
                <a:latin typeface="Times New Roman"/>
                <a:cs typeface="Times New Roman"/>
              </a:rPr>
              <a:t>item at </a:t>
            </a:r>
            <a:r>
              <a:rPr sz="1200" dirty="0">
                <a:latin typeface="Times New Roman"/>
                <a:cs typeface="Times New Roman"/>
              </a:rPr>
              <a:t>a time may be </a:t>
            </a:r>
            <a:r>
              <a:rPr sz="1200" spc="-5" dirty="0">
                <a:latin typeface="Times New Roman"/>
                <a:cs typeface="Times New Roman"/>
              </a:rPr>
              <a:t>varied </a:t>
            </a:r>
            <a:r>
              <a:rPr sz="1200" dirty="0">
                <a:latin typeface="Times New Roman"/>
                <a:cs typeface="Times New Roman"/>
              </a:rPr>
              <a:t>in  </a:t>
            </a:r>
            <a:r>
              <a:rPr sz="1200" spc="-5" dirty="0">
                <a:latin typeface="Times New Roman"/>
                <a:cs typeface="Times New Roman"/>
              </a:rPr>
              <a:t>sequence along each </a:t>
            </a:r>
            <a:r>
              <a:rPr sz="1200" dirty="0">
                <a:latin typeface="Times New Roman"/>
                <a:cs typeface="Times New Roman"/>
              </a:rPr>
              <a:t>input axis. This </a:t>
            </a:r>
            <a:r>
              <a:rPr sz="1200" spc="-5" dirty="0">
                <a:latin typeface="Times New Roman"/>
                <a:cs typeface="Times New Roman"/>
              </a:rPr>
              <a:t>results </a:t>
            </a:r>
            <a:r>
              <a:rPr sz="1200" dirty="0">
                <a:latin typeface="Times New Roman"/>
                <a:cs typeface="Times New Roman"/>
              </a:rPr>
              <a:t>in relatively limited coverage of the input domain  </a:t>
            </a:r>
            <a:r>
              <a:rPr sz="1200" spc="-5" dirty="0">
                <a:latin typeface="Times New Roman"/>
                <a:cs typeface="Times New Roman"/>
              </a:rPr>
              <a:t>(represented </a:t>
            </a:r>
            <a:r>
              <a:rPr sz="1200" spc="10" dirty="0">
                <a:latin typeface="Times New Roman"/>
                <a:cs typeface="Times New Roman"/>
              </a:rPr>
              <a:t>by </a:t>
            </a:r>
            <a:r>
              <a:rPr sz="1200" dirty="0">
                <a:latin typeface="Times New Roman"/>
                <a:cs typeface="Times New Roman"/>
              </a:rPr>
              <a:t>the left-hand </a:t>
            </a:r>
            <a:r>
              <a:rPr sz="1200" spc="-5" dirty="0">
                <a:latin typeface="Times New Roman"/>
                <a:cs typeface="Times New Roman"/>
              </a:rPr>
              <a:t>cube </a:t>
            </a:r>
            <a:r>
              <a:rPr sz="1200" dirty="0">
                <a:latin typeface="Times New Roman"/>
                <a:cs typeface="Times New Roman"/>
              </a:rPr>
              <a:t>in the</a:t>
            </a:r>
            <a:r>
              <a:rPr sz="1200" spc="-40" dirty="0">
                <a:latin typeface="Times New Roman"/>
                <a:cs typeface="Times New Roman"/>
              </a:rPr>
              <a:t> </a:t>
            </a:r>
            <a:r>
              <a:rPr sz="1200" spc="-5" dirty="0">
                <a:latin typeface="Times New Roman"/>
                <a:cs typeface="Times New Roman"/>
              </a:rPr>
              <a:t>figure).</a:t>
            </a:r>
            <a:endParaRPr sz="1200" dirty="0">
              <a:latin typeface="Times New Roman"/>
              <a:cs typeface="Times New Roman"/>
            </a:endParaRPr>
          </a:p>
        </p:txBody>
      </p:sp>
      <p:sp>
        <p:nvSpPr>
          <p:cNvPr id="3" name="object 3"/>
          <p:cNvSpPr txBox="1"/>
          <p:nvPr/>
        </p:nvSpPr>
        <p:spPr>
          <a:xfrm>
            <a:off x="902004" y="5943600"/>
            <a:ext cx="5970905" cy="3088005"/>
          </a:xfrm>
          <a:prstGeom prst="rect">
            <a:avLst/>
          </a:prstGeom>
        </p:spPr>
        <p:txBody>
          <a:bodyPr vert="horz" wrap="square" lIns="0" tIns="6985" rIns="0" bIns="0" rtlCol="0">
            <a:spAutoFit/>
          </a:bodyPr>
          <a:lstStyle/>
          <a:p>
            <a:pPr marL="12700" marR="5080" algn="just">
              <a:lnSpc>
                <a:spcPct val="103099"/>
              </a:lnSpc>
              <a:spcBef>
                <a:spcPts val="55"/>
              </a:spcBef>
            </a:pPr>
            <a:r>
              <a:rPr sz="1200" dirty="0">
                <a:latin typeface="Times New Roman"/>
                <a:cs typeface="Times New Roman"/>
              </a:rPr>
              <a:t>When </a:t>
            </a:r>
            <a:r>
              <a:rPr sz="1200" spc="-5" dirty="0">
                <a:latin typeface="Times New Roman"/>
                <a:cs typeface="Times New Roman"/>
              </a:rPr>
              <a:t>orthogonal </a:t>
            </a:r>
            <a:r>
              <a:rPr sz="1200" dirty="0">
                <a:latin typeface="Times New Roman"/>
                <a:cs typeface="Times New Roman"/>
              </a:rPr>
              <a:t>array testing occurs, </a:t>
            </a:r>
            <a:r>
              <a:rPr sz="1200" spc="-5" dirty="0">
                <a:latin typeface="Times New Roman"/>
                <a:cs typeface="Times New Roman"/>
              </a:rPr>
              <a:t>an </a:t>
            </a:r>
            <a:r>
              <a:rPr sz="1200" spc="-10" dirty="0">
                <a:latin typeface="Times New Roman"/>
                <a:cs typeface="Times New Roman"/>
              </a:rPr>
              <a:t>L9 </a:t>
            </a:r>
            <a:r>
              <a:rPr sz="1200" spc="-5" dirty="0">
                <a:latin typeface="Times New Roman"/>
                <a:cs typeface="Times New Roman"/>
              </a:rPr>
              <a:t>orthogonal </a:t>
            </a:r>
            <a:r>
              <a:rPr sz="1200" dirty="0">
                <a:latin typeface="Times New Roman"/>
                <a:cs typeface="Times New Roman"/>
              </a:rPr>
              <a:t>array </a:t>
            </a:r>
            <a:r>
              <a:rPr sz="1200" spc="5" dirty="0">
                <a:latin typeface="Times New Roman"/>
                <a:cs typeface="Times New Roman"/>
              </a:rPr>
              <a:t>of </a:t>
            </a:r>
            <a:r>
              <a:rPr sz="1200" dirty="0">
                <a:latin typeface="Times New Roman"/>
                <a:cs typeface="Times New Roman"/>
              </a:rPr>
              <a:t>test </a:t>
            </a:r>
            <a:r>
              <a:rPr sz="1200" spc="-5" dirty="0">
                <a:latin typeface="Times New Roman"/>
                <a:cs typeface="Times New Roman"/>
              </a:rPr>
              <a:t>cases is created. </a:t>
            </a:r>
            <a:r>
              <a:rPr sz="1200" dirty="0">
                <a:latin typeface="Times New Roman"/>
                <a:cs typeface="Times New Roman"/>
              </a:rPr>
              <a:t>The </a:t>
            </a:r>
            <a:r>
              <a:rPr sz="1200" spc="-10" dirty="0">
                <a:latin typeface="Times New Roman"/>
                <a:cs typeface="Times New Roman"/>
              </a:rPr>
              <a:t>L9  </a:t>
            </a:r>
            <a:r>
              <a:rPr sz="1200" spc="-5" dirty="0">
                <a:latin typeface="Times New Roman"/>
                <a:cs typeface="Times New Roman"/>
              </a:rPr>
              <a:t>orthogonal </a:t>
            </a:r>
            <a:r>
              <a:rPr sz="1200" dirty="0">
                <a:latin typeface="Times New Roman"/>
                <a:cs typeface="Times New Roman"/>
              </a:rPr>
              <a:t>array </a:t>
            </a:r>
            <a:r>
              <a:rPr sz="1200" spc="-5" dirty="0">
                <a:latin typeface="Times New Roman"/>
                <a:cs typeface="Times New Roman"/>
              </a:rPr>
              <a:t>has </a:t>
            </a:r>
            <a:r>
              <a:rPr sz="1200" dirty="0">
                <a:latin typeface="Times New Roman"/>
                <a:cs typeface="Times New Roman"/>
              </a:rPr>
              <a:t>a “balancing property”. That </a:t>
            </a:r>
            <a:r>
              <a:rPr sz="1200" spc="-5" dirty="0">
                <a:latin typeface="Times New Roman"/>
                <a:cs typeface="Times New Roman"/>
              </a:rPr>
              <a:t>is, </a:t>
            </a:r>
            <a:r>
              <a:rPr sz="1200" dirty="0">
                <a:latin typeface="Times New Roman"/>
                <a:cs typeface="Times New Roman"/>
              </a:rPr>
              <a:t>test </a:t>
            </a:r>
            <a:r>
              <a:rPr sz="1200" spc="-5" dirty="0">
                <a:latin typeface="Times New Roman"/>
                <a:cs typeface="Times New Roman"/>
              </a:rPr>
              <a:t>cases (represented </a:t>
            </a:r>
            <a:r>
              <a:rPr sz="1200" spc="5" dirty="0">
                <a:latin typeface="Times New Roman"/>
                <a:cs typeface="Times New Roman"/>
              </a:rPr>
              <a:t>by </a:t>
            </a:r>
            <a:r>
              <a:rPr sz="1200" dirty="0">
                <a:latin typeface="Times New Roman"/>
                <a:cs typeface="Times New Roman"/>
              </a:rPr>
              <a:t>dark dots in the  </a:t>
            </a:r>
            <a:r>
              <a:rPr sz="1200" spc="-5" dirty="0">
                <a:latin typeface="Times New Roman"/>
                <a:cs typeface="Times New Roman"/>
              </a:rPr>
              <a:t>figure) are “dispersed </a:t>
            </a:r>
            <a:r>
              <a:rPr sz="1200" dirty="0">
                <a:latin typeface="Times New Roman"/>
                <a:cs typeface="Times New Roman"/>
              </a:rPr>
              <a:t>uniformly </a:t>
            </a:r>
            <a:r>
              <a:rPr sz="1200" spc="-5" dirty="0">
                <a:latin typeface="Times New Roman"/>
                <a:cs typeface="Times New Roman"/>
              </a:rPr>
              <a:t>throughout </a:t>
            </a:r>
            <a:r>
              <a:rPr sz="1200" dirty="0">
                <a:latin typeface="Times New Roman"/>
                <a:cs typeface="Times New Roman"/>
              </a:rPr>
              <a:t>the test </a:t>
            </a:r>
            <a:r>
              <a:rPr sz="1200" spc="-5" dirty="0">
                <a:latin typeface="Times New Roman"/>
                <a:cs typeface="Times New Roman"/>
              </a:rPr>
              <a:t>domain,” as </a:t>
            </a:r>
            <a:r>
              <a:rPr sz="1200" dirty="0">
                <a:latin typeface="Times New Roman"/>
                <a:cs typeface="Times New Roman"/>
              </a:rPr>
              <a:t>illustrated </a:t>
            </a:r>
            <a:r>
              <a:rPr sz="1200" spc="5" dirty="0">
                <a:latin typeface="Times New Roman"/>
                <a:cs typeface="Times New Roman"/>
              </a:rPr>
              <a:t>in </a:t>
            </a:r>
            <a:r>
              <a:rPr sz="1200" dirty="0">
                <a:latin typeface="Times New Roman"/>
                <a:cs typeface="Times New Roman"/>
              </a:rPr>
              <a:t>the right-hand cube  in </a:t>
            </a:r>
            <a:r>
              <a:rPr sz="1200" spc="-5" dirty="0">
                <a:latin typeface="Times New Roman"/>
                <a:cs typeface="Times New Roman"/>
              </a:rPr>
              <a:t>Figure </a:t>
            </a:r>
            <a:r>
              <a:rPr sz="1200" dirty="0">
                <a:latin typeface="Times New Roman"/>
                <a:cs typeface="Times New Roman"/>
              </a:rPr>
              <a:t>. </a:t>
            </a:r>
            <a:r>
              <a:rPr sz="1200" spc="-5" dirty="0">
                <a:latin typeface="Times New Roman"/>
                <a:cs typeface="Times New Roman"/>
              </a:rPr>
              <a:t>Test coverage across </a:t>
            </a:r>
            <a:r>
              <a:rPr sz="1200" dirty="0">
                <a:latin typeface="Times New Roman"/>
                <a:cs typeface="Times New Roman"/>
              </a:rPr>
              <a:t>the input </a:t>
            </a:r>
            <a:r>
              <a:rPr sz="1200" spc="-5" dirty="0">
                <a:latin typeface="Times New Roman"/>
                <a:cs typeface="Times New Roman"/>
              </a:rPr>
              <a:t>domain is </a:t>
            </a:r>
            <a:r>
              <a:rPr sz="1200" dirty="0">
                <a:latin typeface="Times New Roman"/>
                <a:cs typeface="Times New Roman"/>
              </a:rPr>
              <a:t>more</a:t>
            </a:r>
            <a:r>
              <a:rPr sz="1200" spc="30" dirty="0">
                <a:latin typeface="Times New Roman"/>
                <a:cs typeface="Times New Roman"/>
              </a:rPr>
              <a:t> </a:t>
            </a:r>
            <a:r>
              <a:rPr sz="1200" spc="-5" dirty="0">
                <a:latin typeface="Times New Roman"/>
                <a:cs typeface="Times New Roman"/>
              </a:rPr>
              <a:t>complete.</a:t>
            </a:r>
            <a:endParaRPr sz="1200" dirty="0">
              <a:latin typeface="Times New Roman"/>
              <a:cs typeface="Times New Roman"/>
            </a:endParaRPr>
          </a:p>
          <a:p>
            <a:pPr marL="12700" marR="6350" indent="38100" algn="just">
              <a:lnSpc>
                <a:spcPct val="102899"/>
              </a:lnSpc>
              <a:spcBef>
                <a:spcPts val="819"/>
              </a:spcBef>
            </a:pPr>
            <a:r>
              <a:rPr sz="1200" dirty="0">
                <a:latin typeface="Times New Roman"/>
                <a:cs typeface="Times New Roman"/>
              </a:rPr>
              <a:t>To </a:t>
            </a:r>
            <a:r>
              <a:rPr sz="1200" spc="-5" dirty="0">
                <a:latin typeface="Times New Roman"/>
                <a:cs typeface="Times New Roman"/>
              </a:rPr>
              <a:t>illustrate </a:t>
            </a:r>
            <a:r>
              <a:rPr sz="1200" dirty="0">
                <a:latin typeface="Times New Roman"/>
                <a:cs typeface="Times New Roman"/>
              </a:rPr>
              <a:t>the </a:t>
            </a:r>
            <a:r>
              <a:rPr sz="1200" spc="-5" dirty="0">
                <a:latin typeface="Times New Roman"/>
                <a:cs typeface="Times New Roman"/>
              </a:rPr>
              <a:t>use </a:t>
            </a:r>
            <a:r>
              <a:rPr sz="1200" dirty="0">
                <a:latin typeface="Times New Roman"/>
                <a:cs typeface="Times New Roman"/>
              </a:rPr>
              <a:t>of </a:t>
            </a:r>
            <a:r>
              <a:rPr sz="1200" spc="-5" dirty="0">
                <a:latin typeface="Times New Roman"/>
                <a:cs typeface="Times New Roman"/>
              </a:rPr>
              <a:t>the </a:t>
            </a:r>
            <a:r>
              <a:rPr sz="1200" spc="-15" dirty="0">
                <a:latin typeface="Times New Roman"/>
                <a:cs typeface="Times New Roman"/>
              </a:rPr>
              <a:t>L9 </a:t>
            </a:r>
            <a:r>
              <a:rPr sz="1200" spc="-5" dirty="0">
                <a:latin typeface="Times New Roman"/>
                <a:cs typeface="Times New Roman"/>
              </a:rPr>
              <a:t>orthogonal array, </a:t>
            </a:r>
            <a:r>
              <a:rPr sz="1200" dirty="0">
                <a:latin typeface="Times New Roman"/>
                <a:cs typeface="Times New Roman"/>
              </a:rPr>
              <a:t>consider the </a:t>
            </a:r>
            <a:r>
              <a:rPr sz="1200" spc="-5" dirty="0">
                <a:latin typeface="Times New Roman"/>
                <a:cs typeface="Times New Roman"/>
              </a:rPr>
              <a:t>send </a:t>
            </a:r>
            <a:r>
              <a:rPr sz="1200" dirty="0">
                <a:latin typeface="Times New Roman"/>
                <a:cs typeface="Times New Roman"/>
              </a:rPr>
              <a:t>function for a </a:t>
            </a:r>
            <a:r>
              <a:rPr sz="1200" spc="-5" dirty="0">
                <a:latin typeface="Times New Roman"/>
                <a:cs typeface="Times New Roman"/>
              </a:rPr>
              <a:t>fax application.  Four parameters, P1, P2, P3, and P4, are passed </a:t>
            </a:r>
            <a:r>
              <a:rPr sz="1200" dirty="0">
                <a:latin typeface="Times New Roman"/>
                <a:cs typeface="Times New Roman"/>
              </a:rPr>
              <a:t>to the </a:t>
            </a:r>
            <a:r>
              <a:rPr sz="1200" spc="-5" dirty="0">
                <a:latin typeface="Times New Roman"/>
                <a:cs typeface="Times New Roman"/>
              </a:rPr>
              <a:t>send function. Each takes </a:t>
            </a:r>
            <a:r>
              <a:rPr sz="1200" dirty="0">
                <a:latin typeface="Times New Roman"/>
                <a:cs typeface="Times New Roman"/>
              </a:rPr>
              <a:t>on </a:t>
            </a:r>
            <a:r>
              <a:rPr sz="1200" spc="-5" dirty="0">
                <a:latin typeface="Times New Roman"/>
                <a:cs typeface="Times New Roman"/>
              </a:rPr>
              <a:t>three discrete  values. For example, P1 takes </a:t>
            </a:r>
            <a:r>
              <a:rPr sz="1200" dirty="0">
                <a:latin typeface="Times New Roman"/>
                <a:cs typeface="Times New Roman"/>
              </a:rPr>
              <a:t>on</a:t>
            </a:r>
            <a:r>
              <a:rPr sz="1200" spc="30" dirty="0">
                <a:latin typeface="Times New Roman"/>
                <a:cs typeface="Times New Roman"/>
              </a:rPr>
              <a:t> </a:t>
            </a:r>
            <a:r>
              <a:rPr sz="1200" spc="-5" dirty="0">
                <a:latin typeface="Times New Roman"/>
                <a:cs typeface="Times New Roman"/>
              </a:rPr>
              <a:t>values:</a:t>
            </a:r>
            <a:endParaRPr sz="1200" dirty="0">
              <a:latin typeface="Times New Roman"/>
              <a:cs typeface="Times New Roman"/>
            </a:endParaRPr>
          </a:p>
          <a:p>
            <a:pPr marL="50800">
              <a:lnSpc>
                <a:spcPct val="100000"/>
              </a:lnSpc>
              <a:spcBef>
                <a:spcPts val="855"/>
              </a:spcBef>
            </a:pPr>
            <a:r>
              <a:rPr sz="1200" spc="-5" dirty="0">
                <a:latin typeface="Times New Roman"/>
                <a:cs typeface="Times New Roman"/>
              </a:rPr>
              <a:t>P1 </a:t>
            </a:r>
            <a:r>
              <a:rPr sz="1200" dirty="0">
                <a:latin typeface="Times New Roman"/>
                <a:cs typeface="Times New Roman"/>
              </a:rPr>
              <a:t>= 1, </a:t>
            </a:r>
            <a:r>
              <a:rPr sz="1200" spc="-5" dirty="0">
                <a:latin typeface="Times New Roman"/>
                <a:cs typeface="Times New Roman"/>
              </a:rPr>
              <a:t>send </a:t>
            </a:r>
            <a:r>
              <a:rPr sz="1200" dirty="0">
                <a:latin typeface="Times New Roman"/>
                <a:cs typeface="Times New Roman"/>
              </a:rPr>
              <a:t>it now</a:t>
            </a:r>
          </a:p>
          <a:p>
            <a:pPr marL="12700" marR="4167504">
              <a:lnSpc>
                <a:spcPct val="158300"/>
              </a:lnSpc>
              <a:spcBef>
                <a:spcPts val="15"/>
              </a:spcBef>
            </a:pPr>
            <a:r>
              <a:rPr sz="1200" spc="-5" dirty="0">
                <a:latin typeface="Times New Roman"/>
                <a:cs typeface="Times New Roman"/>
              </a:rPr>
              <a:t>P1 </a:t>
            </a:r>
            <a:r>
              <a:rPr sz="1200" dirty="0">
                <a:latin typeface="Times New Roman"/>
                <a:cs typeface="Times New Roman"/>
              </a:rPr>
              <a:t>= 2, </a:t>
            </a:r>
            <a:r>
              <a:rPr sz="1200" spc="-5" dirty="0">
                <a:latin typeface="Times New Roman"/>
                <a:cs typeface="Times New Roman"/>
              </a:rPr>
              <a:t>send </a:t>
            </a:r>
            <a:r>
              <a:rPr sz="1200" dirty="0">
                <a:latin typeface="Times New Roman"/>
                <a:cs typeface="Times New Roman"/>
              </a:rPr>
              <a:t>it one hour </a:t>
            </a:r>
            <a:r>
              <a:rPr sz="1200" spc="-5" dirty="0">
                <a:latin typeface="Times New Roman"/>
                <a:cs typeface="Times New Roman"/>
              </a:rPr>
              <a:t>later  P1 </a:t>
            </a:r>
            <a:r>
              <a:rPr sz="1200" dirty="0">
                <a:latin typeface="Times New Roman"/>
                <a:cs typeface="Times New Roman"/>
              </a:rPr>
              <a:t>= 3, </a:t>
            </a:r>
            <a:r>
              <a:rPr sz="1200" spc="-5" dirty="0">
                <a:latin typeface="Times New Roman"/>
                <a:cs typeface="Times New Roman"/>
              </a:rPr>
              <a:t>send </a:t>
            </a:r>
            <a:r>
              <a:rPr sz="1200" dirty="0">
                <a:latin typeface="Times New Roman"/>
                <a:cs typeface="Times New Roman"/>
              </a:rPr>
              <a:t>it </a:t>
            </a:r>
            <a:r>
              <a:rPr sz="1200" spc="-5" dirty="0">
                <a:latin typeface="Times New Roman"/>
                <a:cs typeface="Times New Roman"/>
              </a:rPr>
              <a:t>after</a:t>
            </a:r>
            <a:r>
              <a:rPr sz="1200" spc="-55" dirty="0">
                <a:latin typeface="Times New Roman"/>
                <a:cs typeface="Times New Roman"/>
              </a:rPr>
              <a:t> </a:t>
            </a:r>
            <a:r>
              <a:rPr sz="1200" dirty="0">
                <a:latin typeface="Times New Roman"/>
                <a:cs typeface="Times New Roman"/>
              </a:rPr>
              <a:t>midnight</a:t>
            </a:r>
          </a:p>
          <a:p>
            <a:pPr marL="12700">
              <a:lnSpc>
                <a:spcPct val="100000"/>
              </a:lnSpc>
              <a:spcBef>
                <a:spcPts val="850"/>
              </a:spcBef>
            </a:pPr>
            <a:r>
              <a:rPr sz="1200" spc="-5" dirty="0">
                <a:latin typeface="Times New Roman"/>
                <a:cs typeface="Times New Roman"/>
              </a:rPr>
              <a:t>P2, P3, and P4 </a:t>
            </a:r>
            <a:r>
              <a:rPr sz="1200" dirty="0">
                <a:latin typeface="Times New Roman"/>
                <a:cs typeface="Times New Roman"/>
              </a:rPr>
              <a:t>would </a:t>
            </a:r>
            <a:r>
              <a:rPr sz="1200" spc="-5" dirty="0">
                <a:latin typeface="Times New Roman"/>
                <a:cs typeface="Times New Roman"/>
              </a:rPr>
              <a:t>also </a:t>
            </a:r>
            <a:r>
              <a:rPr sz="1200" dirty="0">
                <a:latin typeface="Times New Roman"/>
                <a:cs typeface="Times New Roman"/>
              </a:rPr>
              <a:t>take on </a:t>
            </a:r>
            <a:r>
              <a:rPr sz="1200" spc="-5" dirty="0">
                <a:latin typeface="Times New Roman"/>
                <a:cs typeface="Times New Roman"/>
              </a:rPr>
              <a:t>values </a:t>
            </a:r>
            <a:r>
              <a:rPr sz="1200" dirty="0">
                <a:latin typeface="Times New Roman"/>
                <a:cs typeface="Times New Roman"/>
              </a:rPr>
              <a:t>of 1, 2 and 3, </a:t>
            </a:r>
            <a:r>
              <a:rPr sz="1200" spc="-5" dirty="0">
                <a:latin typeface="Times New Roman"/>
                <a:cs typeface="Times New Roman"/>
              </a:rPr>
              <a:t>signifying </a:t>
            </a:r>
            <a:r>
              <a:rPr sz="1200" dirty="0">
                <a:latin typeface="Times New Roman"/>
                <a:cs typeface="Times New Roman"/>
              </a:rPr>
              <a:t>other send</a:t>
            </a:r>
            <a:r>
              <a:rPr sz="1200" spc="35" dirty="0">
                <a:latin typeface="Times New Roman"/>
                <a:cs typeface="Times New Roman"/>
              </a:rPr>
              <a:t> </a:t>
            </a:r>
            <a:r>
              <a:rPr sz="1200" spc="-5" dirty="0">
                <a:latin typeface="Times New Roman"/>
                <a:cs typeface="Times New Roman"/>
              </a:rPr>
              <a:t>functions.</a:t>
            </a:r>
            <a:endParaRPr sz="1200" dirty="0">
              <a:latin typeface="Times New Roman"/>
              <a:cs typeface="Times New Roman"/>
            </a:endParaRPr>
          </a:p>
          <a:p>
            <a:pPr marL="12700" marR="5080" indent="456565">
              <a:lnSpc>
                <a:spcPct val="103299"/>
              </a:lnSpc>
              <a:spcBef>
                <a:spcPts val="815"/>
              </a:spcBef>
            </a:pPr>
            <a:r>
              <a:rPr sz="1200" spc="-10" dirty="0">
                <a:latin typeface="Times New Roman"/>
                <a:cs typeface="Times New Roman"/>
              </a:rPr>
              <a:t>If</a:t>
            </a:r>
            <a:r>
              <a:rPr sz="1200" spc="-3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“one</a:t>
            </a:r>
            <a:r>
              <a:rPr sz="1200" spc="-40" dirty="0">
                <a:latin typeface="Times New Roman"/>
                <a:cs typeface="Times New Roman"/>
              </a:rPr>
              <a:t> </a:t>
            </a:r>
            <a:r>
              <a:rPr sz="1200" dirty="0">
                <a:latin typeface="Times New Roman"/>
                <a:cs typeface="Times New Roman"/>
              </a:rPr>
              <a:t>input</a:t>
            </a:r>
            <a:r>
              <a:rPr sz="1200" spc="-35" dirty="0">
                <a:latin typeface="Times New Roman"/>
                <a:cs typeface="Times New Roman"/>
              </a:rPr>
              <a:t> </a:t>
            </a:r>
            <a:r>
              <a:rPr sz="1200" spc="-5" dirty="0">
                <a:latin typeface="Times New Roman"/>
                <a:cs typeface="Times New Roman"/>
              </a:rPr>
              <a:t>item</a:t>
            </a:r>
            <a:r>
              <a:rPr sz="1200" spc="-20" dirty="0">
                <a:latin typeface="Times New Roman"/>
                <a:cs typeface="Times New Roman"/>
              </a:rPr>
              <a:t> </a:t>
            </a:r>
            <a:r>
              <a:rPr sz="1200" spc="-5" dirty="0">
                <a:latin typeface="Times New Roman"/>
                <a:cs typeface="Times New Roman"/>
              </a:rPr>
              <a:t>at</a:t>
            </a:r>
            <a:r>
              <a:rPr sz="1200" spc="-2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time”</a:t>
            </a:r>
            <a:r>
              <a:rPr sz="1200" spc="-45" dirty="0">
                <a:latin typeface="Times New Roman"/>
                <a:cs typeface="Times New Roman"/>
              </a:rPr>
              <a:t> </a:t>
            </a:r>
            <a:r>
              <a:rPr sz="1200" dirty="0">
                <a:latin typeface="Times New Roman"/>
                <a:cs typeface="Times New Roman"/>
              </a:rPr>
              <a:t>testing</a:t>
            </a:r>
            <a:r>
              <a:rPr sz="1200" spc="-50" dirty="0">
                <a:latin typeface="Times New Roman"/>
                <a:cs typeface="Times New Roman"/>
              </a:rPr>
              <a:t> </a:t>
            </a:r>
            <a:r>
              <a:rPr sz="1200" dirty="0">
                <a:latin typeface="Times New Roman"/>
                <a:cs typeface="Times New Roman"/>
              </a:rPr>
              <a:t>strategy</a:t>
            </a:r>
            <a:r>
              <a:rPr sz="1200" spc="-55" dirty="0">
                <a:latin typeface="Times New Roman"/>
                <a:cs typeface="Times New Roman"/>
              </a:rPr>
              <a:t> </a:t>
            </a:r>
            <a:r>
              <a:rPr sz="1200" dirty="0">
                <a:latin typeface="Times New Roman"/>
                <a:cs typeface="Times New Roman"/>
              </a:rPr>
              <a:t>were</a:t>
            </a:r>
            <a:r>
              <a:rPr sz="1200" spc="-30" dirty="0">
                <a:latin typeface="Times New Roman"/>
                <a:cs typeface="Times New Roman"/>
              </a:rPr>
              <a:t> </a:t>
            </a:r>
            <a:r>
              <a:rPr sz="1200" spc="-5" dirty="0">
                <a:latin typeface="Times New Roman"/>
                <a:cs typeface="Times New Roman"/>
              </a:rPr>
              <a:t>chosen,</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following</a:t>
            </a:r>
            <a:r>
              <a:rPr sz="1200" spc="-35" dirty="0">
                <a:latin typeface="Times New Roman"/>
                <a:cs typeface="Times New Roman"/>
              </a:rPr>
              <a:t> </a:t>
            </a:r>
            <a:r>
              <a:rPr sz="1200" spc="-5" dirty="0">
                <a:latin typeface="Times New Roman"/>
                <a:cs typeface="Times New Roman"/>
              </a:rPr>
              <a:t>sequence</a:t>
            </a:r>
            <a:r>
              <a:rPr sz="1200" spc="-2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spc="-5" dirty="0">
                <a:latin typeface="Times New Roman"/>
                <a:cs typeface="Times New Roman"/>
              </a:rPr>
              <a:t>tests  </a:t>
            </a:r>
            <a:r>
              <a:rPr sz="1200" dirty="0">
                <a:latin typeface="Times New Roman"/>
                <a:cs typeface="Times New Roman"/>
              </a:rPr>
              <a:t>(P1, </a:t>
            </a:r>
            <a:r>
              <a:rPr sz="1200" spc="-5" dirty="0">
                <a:latin typeface="Times New Roman"/>
                <a:cs typeface="Times New Roman"/>
              </a:rPr>
              <a:t>P2, P3, P4) would be specified: </a:t>
            </a:r>
            <a:r>
              <a:rPr sz="1200" dirty="0">
                <a:latin typeface="Times New Roman"/>
                <a:cs typeface="Times New Roman"/>
              </a:rPr>
              <a:t>(1, 1, 1, 1), (2, 1, 1, 1), (3, 1, 1, 1), </a:t>
            </a:r>
            <a:r>
              <a:rPr sz="1200" spc="-5" dirty="0">
                <a:latin typeface="Times New Roman"/>
                <a:cs typeface="Times New Roman"/>
              </a:rPr>
              <a:t>(1, </a:t>
            </a:r>
            <a:r>
              <a:rPr sz="1200" dirty="0">
                <a:latin typeface="Times New Roman"/>
                <a:cs typeface="Times New Roman"/>
              </a:rPr>
              <a:t>2, 1, 1), (1, 3, 1, </a:t>
            </a:r>
            <a:r>
              <a:rPr sz="1200" spc="-5" dirty="0">
                <a:latin typeface="Times New Roman"/>
                <a:cs typeface="Times New Roman"/>
              </a:rPr>
              <a:t>1),</a:t>
            </a:r>
            <a:r>
              <a:rPr sz="1200" spc="-125" dirty="0">
                <a:latin typeface="Times New Roman"/>
                <a:cs typeface="Times New Roman"/>
              </a:rPr>
              <a:t> </a:t>
            </a:r>
            <a:r>
              <a:rPr sz="1200" dirty="0">
                <a:latin typeface="Times New Roman"/>
                <a:cs typeface="Times New Roman"/>
              </a:rPr>
              <a:t>(1,</a:t>
            </a:r>
          </a:p>
        </p:txBody>
      </p:sp>
      <p:sp>
        <p:nvSpPr>
          <p:cNvPr id="4" name="object 4"/>
          <p:cNvSpPr/>
          <p:nvPr/>
        </p:nvSpPr>
        <p:spPr>
          <a:xfrm>
            <a:off x="1371600" y="3691128"/>
            <a:ext cx="4933188" cy="189585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32</a:t>
            </a:fld>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22232" y="821373"/>
            <a:ext cx="5967730" cy="1734185"/>
          </a:xfrm>
          <a:prstGeom prst="rect">
            <a:avLst/>
          </a:prstGeom>
        </p:spPr>
        <p:txBody>
          <a:bodyPr vert="horz" wrap="square" lIns="0" tIns="7620" rIns="0" bIns="0" rtlCol="0">
            <a:spAutoFit/>
          </a:bodyPr>
          <a:lstStyle/>
          <a:p>
            <a:pPr marL="12700" marR="7620">
              <a:lnSpc>
                <a:spcPct val="102600"/>
              </a:lnSpc>
              <a:spcBef>
                <a:spcPts val="60"/>
              </a:spcBef>
            </a:pPr>
            <a:r>
              <a:rPr sz="1200" dirty="0">
                <a:latin typeface="Times New Roman"/>
                <a:cs typeface="Times New Roman"/>
              </a:rPr>
              <a:t>1, 2, 1), (1, 1, 3, 1), (1, 1, 1, 2), </a:t>
            </a:r>
            <a:r>
              <a:rPr sz="1200" spc="-5" dirty="0">
                <a:latin typeface="Times New Roman"/>
                <a:cs typeface="Times New Roman"/>
              </a:rPr>
              <a:t>and </a:t>
            </a:r>
            <a:r>
              <a:rPr sz="1200" dirty="0">
                <a:latin typeface="Times New Roman"/>
                <a:cs typeface="Times New Roman"/>
              </a:rPr>
              <a:t>(1, 1, 1, 3). </a:t>
            </a:r>
            <a:r>
              <a:rPr sz="1200" spc="-5" dirty="0">
                <a:latin typeface="Times New Roman"/>
                <a:cs typeface="Times New Roman"/>
              </a:rPr>
              <a:t>But </a:t>
            </a:r>
            <a:r>
              <a:rPr sz="1200" dirty="0">
                <a:latin typeface="Times New Roman"/>
                <a:cs typeface="Times New Roman"/>
              </a:rPr>
              <a:t>these would </a:t>
            </a:r>
            <a:r>
              <a:rPr sz="1200" spc="-5" dirty="0">
                <a:latin typeface="Times New Roman"/>
                <a:cs typeface="Times New Roman"/>
              </a:rPr>
              <a:t>uncover </a:t>
            </a:r>
            <a:r>
              <a:rPr sz="1200" dirty="0">
                <a:latin typeface="Times New Roman"/>
                <a:cs typeface="Times New Roman"/>
              </a:rPr>
              <a:t>only </a:t>
            </a:r>
            <a:r>
              <a:rPr sz="1200" spc="-5" dirty="0">
                <a:latin typeface="Times New Roman"/>
                <a:cs typeface="Times New Roman"/>
              </a:rPr>
              <a:t>single </a:t>
            </a:r>
            <a:r>
              <a:rPr sz="1200" dirty="0">
                <a:latin typeface="Times New Roman"/>
                <a:cs typeface="Times New Roman"/>
              </a:rPr>
              <a:t>mode faults  [Pha97], that </a:t>
            </a:r>
            <a:r>
              <a:rPr sz="1200" spc="-5" dirty="0">
                <a:latin typeface="Times New Roman"/>
                <a:cs typeface="Times New Roman"/>
              </a:rPr>
              <a:t>is, faults that are triggered </a:t>
            </a:r>
            <a:r>
              <a:rPr sz="1200" spc="10" dirty="0">
                <a:latin typeface="Times New Roman"/>
                <a:cs typeface="Times New Roman"/>
              </a:rPr>
              <a:t>by </a:t>
            </a:r>
            <a:r>
              <a:rPr sz="1200" dirty="0">
                <a:latin typeface="Times New Roman"/>
                <a:cs typeface="Times New Roman"/>
              </a:rPr>
              <a:t>a single</a:t>
            </a:r>
            <a:r>
              <a:rPr sz="1200" spc="-30" dirty="0">
                <a:latin typeface="Times New Roman"/>
                <a:cs typeface="Times New Roman"/>
              </a:rPr>
              <a:t> </a:t>
            </a:r>
            <a:r>
              <a:rPr sz="1200" spc="-5" dirty="0">
                <a:latin typeface="Times New Roman"/>
                <a:cs typeface="Times New Roman"/>
              </a:rPr>
              <a:t>parameter.</a:t>
            </a:r>
            <a:endParaRPr sz="1200" dirty="0">
              <a:latin typeface="Times New Roman"/>
              <a:cs typeface="Times New Roman"/>
            </a:endParaRPr>
          </a:p>
          <a:p>
            <a:pPr marL="12700" marR="5080" indent="456565" algn="just">
              <a:lnSpc>
                <a:spcPct val="102899"/>
              </a:lnSpc>
              <a:spcBef>
                <a:spcPts val="825"/>
              </a:spcBef>
            </a:pPr>
            <a:r>
              <a:rPr sz="1200" spc="-5" dirty="0">
                <a:latin typeface="Times New Roman"/>
                <a:cs typeface="Times New Roman"/>
              </a:rPr>
              <a:t>Given </a:t>
            </a:r>
            <a:r>
              <a:rPr sz="1200" dirty="0">
                <a:latin typeface="Times New Roman"/>
                <a:cs typeface="Times New Roman"/>
              </a:rPr>
              <a:t>the relatively small number of input </a:t>
            </a:r>
            <a:r>
              <a:rPr sz="1200" spc="-5" dirty="0">
                <a:latin typeface="Times New Roman"/>
                <a:cs typeface="Times New Roman"/>
              </a:rPr>
              <a:t>parameters and </a:t>
            </a:r>
            <a:r>
              <a:rPr sz="1200" dirty="0">
                <a:latin typeface="Times New Roman"/>
                <a:cs typeface="Times New Roman"/>
              </a:rPr>
              <a:t>discrete values, exhaustive  testing </a:t>
            </a:r>
            <a:r>
              <a:rPr sz="1200" spc="-5" dirty="0">
                <a:latin typeface="Times New Roman"/>
                <a:cs typeface="Times New Roman"/>
              </a:rPr>
              <a:t>is </a:t>
            </a:r>
            <a:r>
              <a:rPr sz="1200" dirty="0">
                <a:latin typeface="Times New Roman"/>
                <a:cs typeface="Times New Roman"/>
              </a:rPr>
              <a:t>possible. The number of </a:t>
            </a:r>
            <a:r>
              <a:rPr sz="1200" spc="-5" dirty="0">
                <a:latin typeface="Times New Roman"/>
                <a:cs typeface="Times New Roman"/>
              </a:rPr>
              <a:t>tests required is </a:t>
            </a:r>
            <a:r>
              <a:rPr sz="1200" dirty="0">
                <a:latin typeface="Times New Roman"/>
                <a:cs typeface="Times New Roman"/>
              </a:rPr>
              <a:t>3 4 5 81, </a:t>
            </a:r>
            <a:r>
              <a:rPr sz="1200" spc="-5" dirty="0">
                <a:latin typeface="Times New Roman"/>
                <a:cs typeface="Times New Roman"/>
              </a:rPr>
              <a:t>large </a:t>
            </a:r>
            <a:r>
              <a:rPr sz="1200" dirty="0">
                <a:latin typeface="Times New Roman"/>
                <a:cs typeface="Times New Roman"/>
              </a:rPr>
              <a:t>but </a:t>
            </a:r>
            <a:r>
              <a:rPr sz="1200" spc="-5" dirty="0">
                <a:latin typeface="Times New Roman"/>
                <a:cs typeface="Times New Roman"/>
              </a:rPr>
              <a:t>manageable. All faults  associated with data </a:t>
            </a:r>
            <a:r>
              <a:rPr sz="1200" dirty="0">
                <a:latin typeface="Times New Roman"/>
                <a:cs typeface="Times New Roman"/>
              </a:rPr>
              <a:t>item </a:t>
            </a:r>
            <a:r>
              <a:rPr sz="1200" spc="-5" dirty="0">
                <a:latin typeface="Times New Roman"/>
                <a:cs typeface="Times New Roman"/>
              </a:rPr>
              <a:t>permutation </a:t>
            </a:r>
            <a:r>
              <a:rPr sz="1200" dirty="0">
                <a:latin typeface="Times New Roman"/>
                <a:cs typeface="Times New Roman"/>
              </a:rPr>
              <a:t>would be found, but the </a:t>
            </a:r>
            <a:r>
              <a:rPr sz="1200" spc="-5" dirty="0">
                <a:latin typeface="Times New Roman"/>
                <a:cs typeface="Times New Roman"/>
              </a:rPr>
              <a:t>effort </a:t>
            </a:r>
            <a:r>
              <a:rPr sz="1200" dirty="0">
                <a:latin typeface="Times New Roman"/>
                <a:cs typeface="Times New Roman"/>
              </a:rPr>
              <a:t>required </a:t>
            </a:r>
            <a:r>
              <a:rPr sz="1200" spc="-5" dirty="0">
                <a:latin typeface="Times New Roman"/>
                <a:cs typeface="Times New Roman"/>
              </a:rPr>
              <a:t>is </a:t>
            </a:r>
            <a:r>
              <a:rPr sz="1200" dirty="0">
                <a:latin typeface="Times New Roman"/>
                <a:cs typeface="Times New Roman"/>
              </a:rPr>
              <a:t>relatively</a:t>
            </a:r>
            <a:r>
              <a:rPr sz="1200" spc="65" dirty="0">
                <a:latin typeface="Times New Roman"/>
                <a:cs typeface="Times New Roman"/>
              </a:rPr>
              <a:t> </a:t>
            </a:r>
            <a:r>
              <a:rPr sz="1200" spc="-5" dirty="0">
                <a:latin typeface="Times New Roman"/>
                <a:cs typeface="Times New Roman"/>
              </a:rPr>
              <a:t>high.</a:t>
            </a:r>
            <a:endParaRPr sz="1200" dirty="0">
              <a:latin typeface="Times New Roman"/>
              <a:cs typeface="Times New Roman"/>
            </a:endParaRPr>
          </a:p>
          <a:p>
            <a:pPr marL="12700" marR="6985" indent="494665" algn="just">
              <a:lnSpc>
                <a:spcPct val="102899"/>
              </a:lnSpc>
              <a:spcBef>
                <a:spcPts val="819"/>
              </a:spcBef>
            </a:pPr>
            <a:r>
              <a:rPr sz="1200" dirty="0">
                <a:latin typeface="Times New Roman"/>
                <a:cs typeface="Times New Roman"/>
              </a:rPr>
              <a:t>The </a:t>
            </a:r>
            <a:r>
              <a:rPr sz="1200" spc="-5" dirty="0">
                <a:latin typeface="Times New Roman"/>
                <a:cs typeface="Times New Roman"/>
              </a:rPr>
              <a:t>orthogonal </a:t>
            </a:r>
            <a:r>
              <a:rPr sz="1200" dirty="0">
                <a:latin typeface="Times New Roman"/>
                <a:cs typeface="Times New Roman"/>
              </a:rPr>
              <a:t>array testing </a:t>
            </a:r>
            <a:r>
              <a:rPr sz="1200" spc="-5" dirty="0">
                <a:latin typeface="Times New Roman"/>
                <a:cs typeface="Times New Roman"/>
              </a:rPr>
              <a:t>approach enables you </a:t>
            </a:r>
            <a:r>
              <a:rPr sz="1200" dirty="0">
                <a:latin typeface="Times New Roman"/>
                <a:cs typeface="Times New Roman"/>
              </a:rPr>
              <a:t>to provide </a:t>
            </a:r>
            <a:r>
              <a:rPr sz="1200" spc="-5" dirty="0">
                <a:latin typeface="Times New Roman"/>
                <a:cs typeface="Times New Roman"/>
              </a:rPr>
              <a:t>good </a:t>
            </a:r>
            <a:r>
              <a:rPr sz="1200" dirty="0">
                <a:latin typeface="Times New Roman"/>
                <a:cs typeface="Times New Roman"/>
              </a:rPr>
              <a:t>test </a:t>
            </a:r>
            <a:r>
              <a:rPr sz="1200" spc="-5" dirty="0">
                <a:latin typeface="Times New Roman"/>
                <a:cs typeface="Times New Roman"/>
              </a:rPr>
              <a:t>coverage </a:t>
            </a:r>
            <a:r>
              <a:rPr sz="1200" dirty="0">
                <a:latin typeface="Times New Roman"/>
                <a:cs typeface="Times New Roman"/>
              </a:rPr>
              <a:t>with </a:t>
            </a:r>
            <a:r>
              <a:rPr sz="1200" spc="-5" dirty="0">
                <a:latin typeface="Times New Roman"/>
                <a:cs typeface="Times New Roman"/>
              </a:rPr>
              <a:t>far  fewer </a:t>
            </a:r>
            <a:r>
              <a:rPr sz="1200" dirty="0">
                <a:latin typeface="Times New Roman"/>
                <a:cs typeface="Times New Roman"/>
              </a:rPr>
              <a:t>test </a:t>
            </a:r>
            <a:r>
              <a:rPr sz="1200" spc="-5" dirty="0">
                <a:latin typeface="Times New Roman"/>
                <a:cs typeface="Times New Roman"/>
              </a:rPr>
              <a:t>cases </a:t>
            </a:r>
            <a:r>
              <a:rPr sz="1200" dirty="0">
                <a:latin typeface="Times New Roman"/>
                <a:cs typeface="Times New Roman"/>
              </a:rPr>
              <a:t>than the exhaustive </a:t>
            </a:r>
            <a:r>
              <a:rPr sz="1200" spc="-5" dirty="0">
                <a:latin typeface="Times New Roman"/>
                <a:cs typeface="Times New Roman"/>
              </a:rPr>
              <a:t>strategy. An </a:t>
            </a:r>
            <a:r>
              <a:rPr sz="1200" spc="-10" dirty="0">
                <a:latin typeface="Times New Roman"/>
                <a:cs typeface="Times New Roman"/>
              </a:rPr>
              <a:t>L9 </a:t>
            </a:r>
            <a:r>
              <a:rPr sz="1200" spc="-5" dirty="0">
                <a:latin typeface="Times New Roman"/>
                <a:cs typeface="Times New Roman"/>
              </a:rPr>
              <a:t>orthogonal </a:t>
            </a:r>
            <a:r>
              <a:rPr sz="1200" dirty="0">
                <a:latin typeface="Times New Roman"/>
                <a:cs typeface="Times New Roman"/>
              </a:rPr>
              <a:t>array for the </a:t>
            </a:r>
            <a:r>
              <a:rPr sz="1200" spc="-5" dirty="0">
                <a:latin typeface="Times New Roman"/>
                <a:cs typeface="Times New Roman"/>
              </a:rPr>
              <a:t>fax send function is  illustrated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a:t>
            </a:r>
          </a:p>
        </p:txBody>
      </p:sp>
      <p:sp>
        <p:nvSpPr>
          <p:cNvPr id="5" name="object 5"/>
          <p:cNvSpPr txBox="1"/>
          <p:nvPr/>
        </p:nvSpPr>
        <p:spPr>
          <a:xfrm>
            <a:off x="902004" y="5293233"/>
            <a:ext cx="5972175" cy="3552825"/>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Phadke assesses </a:t>
            </a:r>
            <a:r>
              <a:rPr sz="1200" dirty="0">
                <a:latin typeface="Times New Roman"/>
                <a:cs typeface="Times New Roman"/>
              </a:rPr>
              <a:t>the result of </a:t>
            </a:r>
            <a:r>
              <a:rPr sz="1200" spc="-5" dirty="0">
                <a:latin typeface="Times New Roman"/>
                <a:cs typeface="Times New Roman"/>
              </a:rPr>
              <a:t>tests </a:t>
            </a:r>
            <a:r>
              <a:rPr sz="1200" dirty="0">
                <a:latin typeface="Times New Roman"/>
                <a:cs typeface="Times New Roman"/>
              </a:rPr>
              <a:t>using the </a:t>
            </a:r>
            <a:r>
              <a:rPr sz="1200" spc="-10" dirty="0">
                <a:latin typeface="Times New Roman"/>
                <a:cs typeface="Times New Roman"/>
              </a:rPr>
              <a:t>L9 </a:t>
            </a:r>
            <a:r>
              <a:rPr sz="1200" spc="-5" dirty="0">
                <a:latin typeface="Times New Roman"/>
                <a:cs typeface="Times New Roman"/>
              </a:rPr>
              <a:t>orthogonal </a:t>
            </a:r>
            <a:r>
              <a:rPr sz="1200" dirty="0">
                <a:latin typeface="Times New Roman"/>
                <a:cs typeface="Times New Roman"/>
              </a:rPr>
              <a:t>array in the following</a:t>
            </a:r>
            <a:r>
              <a:rPr sz="1200" spc="15" dirty="0">
                <a:latin typeface="Times New Roman"/>
                <a:cs typeface="Times New Roman"/>
              </a:rPr>
              <a:t> </a:t>
            </a:r>
            <a:r>
              <a:rPr sz="1200" dirty="0">
                <a:latin typeface="Times New Roman"/>
                <a:cs typeface="Times New Roman"/>
              </a:rPr>
              <a:t>manner:</a:t>
            </a:r>
          </a:p>
          <a:p>
            <a:pPr marL="12700" marR="6985" indent="456565" algn="just">
              <a:lnSpc>
                <a:spcPct val="103299"/>
              </a:lnSpc>
              <a:spcBef>
                <a:spcPts val="805"/>
              </a:spcBef>
            </a:pPr>
            <a:r>
              <a:rPr sz="1200" b="1" spc="-5" dirty="0">
                <a:latin typeface="Times New Roman"/>
                <a:cs typeface="Times New Roman"/>
              </a:rPr>
              <a:t>Detect</a:t>
            </a:r>
            <a:r>
              <a:rPr sz="1200" b="1" spc="-50" dirty="0">
                <a:latin typeface="Times New Roman"/>
                <a:cs typeface="Times New Roman"/>
              </a:rPr>
              <a:t> </a:t>
            </a:r>
            <a:r>
              <a:rPr sz="1200" b="1" spc="-5" dirty="0">
                <a:latin typeface="Times New Roman"/>
                <a:cs typeface="Times New Roman"/>
              </a:rPr>
              <a:t>and</a:t>
            </a:r>
            <a:r>
              <a:rPr sz="1200" b="1" spc="-40" dirty="0">
                <a:latin typeface="Times New Roman"/>
                <a:cs typeface="Times New Roman"/>
              </a:rPr>
              <a:t> </a:t>
            </a:r>
            <a:r>
              <a:rPr sz="1200" b="1" dirty="0">
                <a:latin typeface="Times New Roman"/>
                <a:cs typeface="Times New Roman"/>
              </a:rPr>
              <a:t>isolate</a:t>
            </a:r>
            <a:r>
              <a:rPr sz="1200" b="1" spc="-55" dirty="0">
                <a:latin typeface="Times New Roman"/>
                <a:cs typeface="Times New Roman"/>
              </a:rPr>
              <a:t> </a:t>
            </a:r>
            <a:r>
              <a:rPr sz="1200" b="1" dirty="0">
                <a:latin typeface="Times New Roman"/>
                <a:cs typeface="Times New Roman"/>
              </a:rPr>
              <a:t>all</a:t>
            </a:r>
            <a:r>
              <a:rPr sz="1200" b="1" spc="-55" dirty="0">
                <a:latin typeface="Times New Roman"/>
                <a:cs typeface="Times New Roman"/>
              </a:rPr>
              <a:t> </a:t>
            </a:r>
            <a:r>
              <a:rPr sz="1200" b="1" spc="-5" dirty="0">
                <a:latin typeface="Times New Roman"/>
                <a:cs typeface="Times New Roman"/>
              </a:rPr>
              <a:t>single</a:t>
            </a:r>
            <a:r>
              <a:rPr sz="1200" b="1" spc="-50" dirty="0">
                <a:latin typeface="Times New Roman"/>
                <a:cs typeface="Times New Roman"/>
              </a:rPr>
              <a:t> </a:t>
            </a:r>
            <a:r>
              <a:rPr sz="1200" b="1" spc="-5" dirty="0">
                <a:latin typeface="Times New Roman"/>
                <a:cs typeface="Times New Roman"/>
              </a:rPr>
              <a:t>mode</a:t>
            </a:r>
            <a:r>
              <a:rPr sz="1200" b="1" spc="-50" dirty="0">
                <a:latin typeface="Times New Roman"/>
                <a:cs typeface="Times New Roman"/>
              </a:rPr>
              <a:t> </a:t>
            </a:r>
            <a:r>
              <a:rPr sz="1200" b="1" dirty="0">
                <a:latin typeface="Times New Roman"/>
                <a:cs typeface="Times New Roman"/>
              </a:rPr>
              <a:t>faults</a:t>
            </a:r>
            <a:r>
              <a:rPr sz="1200" dirty="0">
                <a:latin typeface="Times New Roman"/>
                <a:cs typeface="Times New Roman"/>
              </a:rPr>
              <a:t>.</a:t>
            </a:r>
            <a:r>
              <a:rPr sz="1200" spc="-45" dirty="0">
                <a:latin typeface="Times New Roman"/>
                <a:cs typeface="Times New Roman"/>
              </a:rPr>
              <a:t> </a:t>
            </a:r>
            <a:r>
              <a:rPr sz="1200" spc="-5" dirty="0">
                <a:latin typeface="Times New Roman"/>
                <a:cs typeface="Times New Roman"/>
              </a:rPr>
              <a:t>A</a:t>
            </a:r>
            <a:r>
              <a:rPr sz="1200" spc="-45" dirty="0">
                <a:latin typeface="Times New Roman"/>
                <a:cs typeface="Times New Roman"/>
              </a:rPr>
              <a:t> </a:t>
            </a:r>
            <a:r>
              <a:rPr sz="1200" spc="-5" dirty="0">
                <a:latin typeface="Times New Roman"/>
                <a:cs typeface="Times New Roman"/>
              </a:rPr>
              <a:t>single</a:t>
            </a:r>
            <a:r>
              <a:rPr sz="1200" spc="-50" dirty="0">
                <a:latin typeface="Times New Roman"/>
                <a:cs typeface="Times New Roman"/>
              </a:rPr>
              <a:t> </a:t>
            </a:r>
            <a:r>
              <a:rPr sz="1200" dirty="0">
                <a:latin typeface="Times New Roman"/>
                <a:cs typeface="Times New Roman"/>
              </a:rPr>
              <a:t>mode</a:t>
            </a:r>
            <a:r>
              <a:rPr sz="1200" spc="-50" dirty="0">
                <a:latin typeface="Times New Roman"/>
                <a:cs typeface="Times New Roman"/>
              </a:rPr>
              <a:t> </a:t>
            </a:r>
            <a:r>
              <a:rPr sz="1200" spc="-5" dirty="0">
                <a:latin typeface="Times New Roman"/>
                <a:cs typeface="Times New Roman"/>
              </a:rPr>
              <a:t>fault</a:t>
            </a:r>
            <a:r>
              <a:rPr sz="1200" spc="-40" dirty="0">
                <a:latin typeface="Times New Roman"/>
                <a:cs typeface="Times New Roman"/>
              </a:rPr>
              <a:t> </a:t>
            </a:r>
            <a:r>
              <a:rPr sz="1200" spc="-5" dirty="0">
                <a:latin typeface="Times New Roman"/>
                <a:cs typeface="Times New Roman"/>
              </a:rPr>
              <a:t>is</a:t>
            </a:r>
            <a:r>
              <a:rPr sz="1200" spc="-40" dirty="0">
                <a:latin typeface="Times New Roman"/>
                <a:cs typeface="Times New Roman"/>
              </a:rPr>
              <a:t> </a:t>
            </a:r>
            <a:r>
              <a:rPr sz="1200" dirty="0">
                <a:latin typeface="Times New Roman"/>
                <a:cs typeface="Times New Roman"/>
              </a:rPr>
              <a:t>a</a:t>
            </a:r>
            <a:r>
              <a:rPr sz="1200" spc="-60" dirty="0">
                <a:latin typeface="Times New Roman"/>
                <a:cs typeface="Times New Roman"/>
              </a:rPr>
              <a:t> </a:t>
            </a:r>
            <a:r>
              <a:rPr sz="1200" spc="-5" dirty="0">
                <a:latin typeface="Times New Roman"/>
                <a:cs typeface="Times New Roman"/>
              </a:rPr>
              <a:t>consistent</a:t>
            </a:r>
            <a:r>
              <a:rPr sz="1200" spc="-55" dirty="0">
                <a:latin typeface="Times New Roman"/>
                <a:cs typeface="Times New Roman"/>
              </a:rPr>
              <a:t> </a:t>
            </a:r>
            <a:r>
              <a:rPr sz="1200" spc="-5" dirty="0">
                <a:latin typeface="Times New Roman"/>
                <a:cs typeface="Times New Roman"/>
              </a:rPr>
              <a:t>problem</a:t>
            </a:r>
            <a:r>
              <a:rPr sz="1200" spc="-40" dirty="0">
                <a:latin typeface="Times New Roman"/>
                <a:cs typeface="Times New Roman"/>
              </a:rPr>
              <a:t> </a:t>
            </a:r>
            <a:r>
              <a:rPr sz="1200" dirty="0">
                <a:latin typeface="Times New Roman"/>
                <a:cs typeface="Times New Roman"/>
              </a:rPr>
              <a:t>with  any </a:t>
            </a:r>
            <a:r>
              <a:rPr sz="1200" spc="-5" dirty="0">
                <a:latin typeface="Times New Roman"/>
                <a:cs typeface="Times New Roman"/>
              </a:rPr>
              <a:t>level </a:t>
            </a:r>
            <a:r>
              <a:rPr sz="1200" dirty="0">
                <a:latin typeface="Times New Roman"/>
                <a:cs typeface="Times New Roman"/>
              </a:rPr>
              <a:t>of =any </a:t>
            </a:r>
            <a:r>
              <a:rPr sz="1200" spc="-5" dirty="0">
                <a:latin typeface="Times New Roman"/>
                <a:cs typeface="Times New Roman"/>
              </a:rPr>
              <a:t>single parameter. For example, </a:t>
            </a:r>
            <a:r>
              <a:rPr sz="1200" dirty="0">
                <a:latin typeface="Times New Roman"/>
                <a:cs typeface="Times New Roman"/>
              </a:rPr>
              <a:t>if </a:t>
            </a:r>
            <a:r>
              <a:rPr sz="1200" spc="-5" dirty="0">
                <a:latin typeface="Times New Roman"/>
                <a:cs typeface="Times New Roman"/>
              </a:rPr>
              <a:t>all </a:t>
            </a:r>
            <a:r>
              <a:rPr sz="1200" dirty="0">
                <a:latin typeface="Times New Roman"/>
                <a:cs typeface="Times New Roman"/>
              </a:rPr>
              <a:t>test </a:t>
            </a:r>
            <a:r>
              <a:rPr sz="1200" spc="-5" dirty="0">
                <a:latin typeface="Times New Roman"/>
                <a:cs typeface="Times New Roman"/>
              </a:rPr>
              <a:t>cases </a:t>
            </a:r>
            <a:r>
              <a:rPr sz="1200" spc="5" dirty="0">
                <a:latin typeface="Times New Roman"/>
                <a:cs typeface="Times New Roman"/>
              </a:rPr>
              <a:t>of </a:t>
            </a:r>
            <a:r>
              <a:rPr sz="1200" dirty="0">
                <a:latin typeface="Times New Roman"/>
                <a:cs typeface="Times New Roman"/>
              </a:rPr>
              <a:t>factor </a:t>
            </a:r>
            <a:r>
              <a:rPr sz="1200" spc="-5" dirty="0">
                <a:latin typeface="Times New Roman"/>
                <a:cs typeface="Times New Roman"/>
              </a:rPr>
              <a:t>P1 </a:t>
            </a:r>
            <a:r>
              <a:rPr sz="1200" dirty="0">
                <a:latin typeface="Times New Roman"/>
                <a:cs typeface="Times New Roman"/>
              </a:rPr>
              <a:t>1 cause </a:t>
            </a:r>
            <a:r>
              <a:rPr sz="1200" spc="-5" dirty="0">
                <a:latin typeface="Times New Roman"/>
                <a:cs typeface="Times New Roman"/>
              </a:rPr>
              <a:t>an error  condition,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single </a:t>
            </a:r>
            <a:r>
              <a:rPr sz="1200" dirty="0">
                <a:latin typeface="Times New Roman"/>
                <a:cs typeface="Times New Roman"/>
              </a:rPr>
              <a:t>mode </a:t>
            </a:r>
            <a:r>
              <a:rPr sz="1200" spc="-5" dirty="0">
                <a:latin typeface="Times New Roman"/>
                <a:cs typeface="Times New Roman"/>
              </a:rPr>
              <a:t>failure. </a:t>
            </a:r>
            <a:r>
              <a:rPr sz="1200" spc="-10" dirty="0">
                <a:latin typeface="Times New Roman"/>
                <a:cs typeface="Times New Roman"/>
              </a:rPr>
              <a:t>In </a:t>
            </a:r>
            <a:r>
              <a:rPr sz="1200" dirty="0">
                <a:latin typeface="Times New Roman"/>
                <a:cs typeface="Times New Roman"/>
              </a:rPr>
              <a:t>this example </a:t>
            </a:r>
            <a:r>
              <a:rPr sz="1200" spc="-5" dirty="0">
                <a:latin typeface="Times New Roman"/>
                <a:cs typeface="Times New Roman"/>
              </a:rPr>
              <a:t>tests </a:t>
            </a:r>
            <a:r>
              <a:rPr sz="1200" dirty="0">
                <a:latin typeface="Times New Roman"/>
                <a:cs typeface="Times New Roman"/>
              </a:rPr>
              <a:t>1, 2 </a:t>
            </a:r>
            <a:r>
              <a:rPr sz="1200" spc="-5" dirty="0">
                <a:latin typeface="Times New Roman"/>
                <a:cs typeface="Times New Roman"/>
              </a:rPr>
              <a:t>and </a:t>
            </a:r>
            <a:r>
              <a:rPr sz="1200" dirty="0">
                <a:latin typeface="Times New Roman"/>
                <a:cs typeface="Times New Roman"/>
              </a:rPr>
              <a:t>3 [ </a:t>
            </a:r>
            <a:r>
              <a:rPr sz="1200" spc="-5" dirty="0">
                <a:latin typeface="Times New Roman"/>
                <a:cs typeface="Times New Roman"/>
              </a:rPr>
              <a:t>Figure </a:t>
            </a:r>
            <a:r>
              <a:rPr sz="1200" dirty="0">
                <a:latin typeface="Times New Roman"/>
                <a:cs typeface="Times New Roman"/>
              </a:rPr>
              <a:t>23.10 ] </a:t>
            </a:r>
            <a:r>
              <a:rPr sz="1200" spc="-5" dirty="0">
                <a:latin typeface="Times New Roman"/>
                <a:cs typeface="Times New Roman"/>
              </a:rPr>
              <a:t>will show  errors. </a:t>
            </a:r>
            <a:r>
              <a:rPr sz="1200" spc="5" dirty="0">
                <a:latin typeface="Times New Roman"/>
                <a:cs typeface="Times New Roman"/>
              </a:rPr>
              <a:t>By </a:t>
            </a:r>
            <a:r>
              <a:rPr sz="1200" spc="-5" dirty="0">
                <a:latin typeface="Times New Roman"/>
                <a:cs typeface="Times New Roman"/>
              </a:rPr>
              <a:t>analyzing </a:t>
            </a:r>
            <a:r>
              <a:rPr sz="1200" dirty="0">
                <a:latin typeface="Times New Roman"/>
                <a:cs typeface="Times New Roman"/>
              </a:rPr>
              <a:t>the </a:t>
            </a:r>
            <a:r>
              <a:rPr sz="1200" spc="-5" dirty="0">
                <a:latin typeface="Times New Roman"/>
                <a:cs typeface="Times New Roman"/>
              </a:rPr>
              <a:t>information about which tests show errors, </a:t>
            </a:r>
            <a:r>
              <a:rPr sz="1200" dirty="0">
                <a:latin typeface="Times New Roman"/>
                <a:cs typeface="Times New Roman"/>
              </a:rPr>
              <a:t>one can identify </a:t>
            </a:r>
            <a:r>
              <a:rPr sz="1200" spc="-5" dirty="0">
                <a:latin typeface="Times New Roman"/>
                <a:cs typeface="Times New Roman"/>
              </a:rPr>
              <a:t>which  parameter values </a:t>
            </a:r>
            <a:r>
              <a:rPr sz="1200" dirty="0">
                <a:latin typeface="Times New Roman"/>
                <a:cs typeface="Times New Roman"/>
              </a:rPr>
              <a:t>cause the </a:t>
            </a:r>
            <a:r>
              <a:rPr sz="1200" spc="-5" dirty="0">
                <a:latin typeface="Times New Roman"/>
                <a:cs typeface="Times New Roman"/>
              </a:rPr>
              <a:t>fault. </a:t>
            </a:r>
            <a:r>
              <a:rPr sz="1200" spc="-10" dirty="0">
                <a:latin typeface="Times New Roman"/>
                <a:cs typeface="Times New Roman"/>
              </a:rPr>
              <a:t>In </a:t>
            </a:r>
            <a:r>
              <a:rPr sz="1200" dirty="0">
                <a:latin typeface="Times New Roman"/>
                <a:cs typeface="Times New Roman"/>
              </a:rPr>
              <a:t>this </a:t>
            </a:r>
            <a:r>
              <a:rPr sz="1200" spc="-5" dirty="0">
                <a:latin typeface="Times New Roman"/>
                <a:cs typeface="Times New Roman"/>
              </a:rPr>
              <a:t>example, </a:t>
            </a:r>
            <a:r>
              <a:rPr sz="1200" spc="5" dirty="0">
                <a:latin typeface="Times New Roman"/>
                <a:cs typeface="Times New Roman"/>
              </a:rPr>
              <a:t>by </a:t>
            </a:r>
            <a:r>
              <a:rPr sz="1200" dirty="0">
                <a:latin typeface="Times New Roman"/>
                <a:cs typeface="Times New Roman"/>
              </a:rPr>
              <a:t>noting that </a:t>
            </a:r>
            <a:r>
              <a:rPr sz="1200" spc="-5" dirty="0">
                <a:latin typeface="Times New Roman"/>
                <a:cs typeface="Times New Roman"/>
              </a:rPr>
              <a:t>tests </a:t>
            </a:r>
            <a:r>
              <a:rPr sz="1200" dirty="0">
                <a:latin typeface="Times New Roman"/>
                <a:cs typeface="Times New Roman"/>
              </a:rPr>
              <a:t>1, 2, </a:t>
            </a:r>
            <a:r>
              <a:rPr sz="1200" spc="-5" dirty="0">
                <a:latin typeface="Times New Roman"/>
                <a:cs typeface="Times New Roman"/>
              </a:rPr>
              <a:t>and </a:t>
            </a:r>
            <a:r>
              <a:rPr sz="1200" dirty="0">
                <a:latin typeface="Times New Roman"/>
                <a:cs typeface="Times New Roman"/>
              </a:rPr>
              <a:t>3 </a:t>
            </a:r>
            <a:r>
              <a:rPr sz="1200" spc="5" dirty="0">
                <a:latin typeface="Times New Roman"/>
                <a:cs typeface="Times New Roman"/>
              </a:rPr>
              <a:t>cause </a:t>
            </a:r>
            <a:r>
              <a:rPr sz="1200" spc="-5" dirty="0">
                <a:latin typeface="Times New Roman"/>
                <a:cs typeface="Times New Roman"/>
              </a:rPr>
              <a:t>an error,  </a:t>
            </a:r>
            <a:r>
              <a:rPr sz="1200" dirty="0">
                <a:latin typeface="Times New Roman"/>
                <a:cs typeface="Times New Roman"/>
              </a:rPr>
              <a:t>one can isolate </a:t>
            </a:r>
            <a:r>
              <a:rPr sz="1200" spc="-5" dirty="0">
                <a:latin typeface="Times New Roman"/>
                <a:cs typeface="Times New Roman"/>
              </a:rPr>
              <a:t>[logical processing associated with “send </a:t>
            </a:r>
            <a:r>
              <a:rPr sz="1200" dirty="0">
                <a:latin typeface="Times New Roman"/>
                <a:cs typeface="Times New Roman"/>
              </a:rPr>
              <a:t>it now” (P1 = 1)]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source </a:t>
            </a:r>
            <a:r>
              <a:rPr sz="1200" dirty="0">
                <a:latin typeface="Times New Roman"/>
                <a:cs typeface="Times New Roman"/>
              </a:rPr>
              <a:t>of the  </a:t>
            </a:r>
            <a:r>
              <a:rPr sz="1200" spc="-5" dirty="0">
                <a:latin typeface="Times New Roman"/>
                <a:cs typeface="Times New Roman"/>
              </a:rPr>
              <a:t>error. </a:t>
            </a:r>
            <a:r>
              <a:rPr sz="1200" dirty="0">
                <a:latin typeface="Times New Roman"/>
                <a:cs typeface="Times New Roman"/>
              </a:rPr>
              <a:t>Such </a:t>
            </a:r>
            <a:r>
              <a:rPr sz="1200" spc="-5" dirty="0">
                <a:latin typeface="Times New Roman"/>
                <a:cs typeface="Times New Roman"/>
              </a:rPr>
              <a:t>an isolation </a:t>
            </a:r>
            <a:r>
              <a:rPr sz="1200" dirty="0">
                <a:latin typeface="Times New Roman"/>
                <a:cs typeface="Times New Roman"/>
              </a:rPr>
              <a:t>of </a:t>
            </a:r>
            <a:r>
              <a:rPr sz="1200" spc="-5" dirty="0">
                <a:latin typeface="Times New Roman"/>
                <a:cs typeface="Times New Roman"/>
              </a:rPr>
              <a:t>fault is important </a:t>
            </a:r>
            <a:r>
              <a:rPr sz="1200" dirty="0">
                <a:latin typeface="Times New Roman"/>
                <a:cs typeface="Times New Roman"/>
              </a:rPr>
              <a:t>to fix the</a:t>
            </a:r>
            <a:r>
              <a:rPr sz="1200" spc="30" dirty="0">
                <a:latin typeface="Times New Roman"/>
                <a:cs typeface="Times New Roman"/>
              </a:rPr>
              <a:t> </a:t>
            </a:r>
            <a:r>
              <a:rPr sz="1200" spc="-5" dirty="0">
                <a:latin typeface="Times New Roman"/>
                <a:cs typeface="Times New Roman"/>
              </a:rPr>
              <a:t>fault.</a:t>
            </a:r>
            <a:endParaRPr sz="1200" dirty="0">
              <a:latin typeface="Times New Roman"/>
              <a:cs typeface="Times New Roman"/>
            </a:endParaRPr>
          </a:p>
          <a:p>
            <a:pPr marL="12700" marR="8255" indent="456565" algn="just">
              <a:lnSpc>
                <a:spcPct val="103000"/>
              </a:lnSpc>
              <a:spcBef>
                <a:spcPts val="819"/>
              </a:spcBef>
            </a:pPr>
            <a:r>
              <a:rPr sz="1200" b="1" spc="-5" dirty="0">
                <a:latin typeface="Times New Roman"/>
                <a:cs typeface="Times New Roman"/>
              </a:rPr>
              <a:t>Detect</a:t>
            </a:r>
            <a:r>
              <a:rPr sz="1200" b="1" spc="-30" dirty="0">
                <a:latin typeface="Times New Roman"/>
                <a:cs typeface="Times New Roman"/>
              </a:rPr>
              <a:t> </a:t>
            </a:r>
            <a:r>
              <a:rPr sz="1200" b="1" dirty="0">
                <a:latin typeface="Times New Roman"/>
                <a:cs typeface="Times New Roman"/>
              </a:rPr>
              <a:t>all</a:t>
            </a:r>
            <a:r>
              <a:rPr sz="1200" b="1" spc="-20" dirty="0">
                <a:latin typeface="Times New Roman"/>
                <a:cs typeface="Times New Roman"/>
              </a:rPr>
              <a:t> </a:t>
            </a:r>
            <a:r>
              <a:rPr sz="1200" b="1" spc="-5" dirty="0">
                <a:latin typeface="Times New Roman"/>
                <a:cs typeface="Times New Roman"/>
              </a:rPr>
              <a:t>double</a:t>
            </a:r>
            <a:r>
              <a:rPr sz="1200" b="1" spc="-25" dirty="0">
                <a:latin typeface="Times New Roman"/>
                <a:cs typeface="Times New Roman"/>
              </a:rPr>
              <a:t> </a:t>
            </a:r>
            <a:r>
              <a:rPr sz="1200" b="1" spc="-5" dirty="0">
                <a:latin typeface="Times New Roman"/>
                <a:cs typeface="Times New Roman"/>
              </a:rPr>
              <a:t>mode</a:t>
            </a:r>
            <a:r>
              <a:rPr sz="1200" b="1" spc="-25" dirty="0">
                <a:latin typeface="Times New Roman"/>
                <a:cs typeface="Times New Roman"/>
              </a:rPr>
              <a:t> </a:t>
            </a:r>
            <a:r>
              <a:rPr sz="1200" b="1" dirty="0">
                <a:latin typeface="Times New Roman"/>
                <a:cs typeface="Times New Roman"/>
              </a:rPr>
              <a:t>faults.</a:t>
            </a:r>
            <a:r>
              <a:rPr sz="1200" b="1" spc="-10" dirty="0">
                <a:latin typeface="Times New Roman"/>
                <a:cs typeface="Times New Roman"/>
              </a:rPr>
              <a:t> </a:t>
            </a:r>
            <a:r>
              <a:rPr sz="1200" spc="-15" dirty="0">
                <a:latin typeface="Times New Roman"/>
                <a:cs typeface="Times New Roman"/>
              </a:rPr>
              <a:t>If</a:t>
            </a:r>
            <a:r>
              <a:rPr sz="1200" spc="-30" dirty="0">
                <a:latin typeface="Times New Roman"/>
                <a:cs typeface="Times New Roman"/>
              </a:rPr>
              <a:t> </a:t>
            </a:r>
            <a:r>
              <a:rPr sz="1200" dirty="0">
                <a:latin typeface="Times New Roman"/>
                <a:cs typeface="Times New Roman"/>
              </a:rPr>
              <a:t>there</a:t>
            </a:r>
            <a:r>
              <a:rPr sz="1200" spc="-30" dirty="0">
                <a:latin typeface="Times New Roman"/>
                <a:cs typeface="Times New Roman"/>
              </a:rPr>
              <a:t> </a:t>
            </a:r>
            <a:r>
              <a:rPr sz="1200" dirty="0">
                <a:latin typeface="Times New Roman"/>
                <a:cs typeface="Times New Roman"/>
              </a:rPr>
              <a:t>exists</a:t>
            </a:r>
            <a:r>
              <a:rPr sz="1200" spc="-2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consistent</a:t>
            </a:r>
            <a:r>
              <a:rPr sz="1200" spc="-25" dirty="0">
                <a:latin typeface="Times New Roman"/>
                <a:cs typeface="Times New Roman"/>
              </a:rPr>
              <a:t> </a:t>
            </a:r>
            <a:r>
              <a:rPr sz="1200" spc="-5" dirty="0">
                <a:latin typeface="Times New Roman"/>
                <a:cs typeface="Times New Roman"/>
              </a:rPr>
              <a:t>problem</a:t>
            </a:r>
            <a:r>
              <a:rPr sz="1200" spc="-20" dirty="0">
                <a:latin typeface="Times New Roman"/>
                <a:cs typeface="Times New Roman"/>
              </a:rPr>
              <a:t> </a:t>
            </a:r>
            <a:r>
              <a:rPr sz="1200" spc="-5" dirty="0">
                <a:latin typeface="Times New Roman"/>
                <a:cs typeface="Times New Roman"/>
              </a:rPr>
              <a:t>when</a:t>
            </a:r>
            <a:r>
              <a:rPr sz="1200" spc="-20" dirty="0">
                <a:latin typeface="Times New Roman"/>
                <a:cs typeface="Times New Roman"/>
              </a:rPr>
              <a:t> </a:t>
            </a:r>
            <a:r>
              <a:rPr sz="1200" dirty="0">
                <a:latin typeface="Times New Roman"/>
                <a:cs typeface="Times New Roman"/>
              </a:rPr>
              <a:t>specific</a:t>
            </a:r>
            <a:r>
              <a:rPr sz="1200" spc="-25" dirty="0">
                <a:latin typeface="Times New Roman"/>
                <a:cs typeface="Times New Roman"/>
              </a:rPr>
              <a:t> </a:t>
            </a:r>
            <a:r>
              <a:rPr sz="1200" spc="-5" dirty="0">
                <a:latin typeface="Times New Roman"/>
                <a:cs typeface="Times New Roman"/>
              </a:rPr>
              <a:t>levels</a:t>
            </a:r>
            <a:r>
              <a:rPr sz="1200" spc="-20" dirty="0">
                <a:latin typeface="Times New Roman"/>
                <a:cs typeface="Times New Roman"/>
              </a:rPr>
              <a:t> </a:t>
            </a:r>
            <a:r>
              <a:rPr sz="1200" spc="5" dirty="0">
                <a:latin typeface="Times New Roman"/>
                <a:cs typeface="Times New Roman"/>
              </a:rPr>
              <a:t>of  </a:t>
            </a:r>
            <a:r>
              <a:rPr sz="1200" spc="-5" dirty="0">
                <a:latin typeface="Times New Roman"/>
                <a:cs typeface="Times New Roman"/>
              </a:rPr>
              <a:t>two parameters </a:t>
            </a:r>
            <a:r>
              <a:rPr sz="1200" dirty="0">
                <a:latin typeface="Times New Roman"/>
                <a:cs typeface="Times New Roman"/>
              </a:rPr>
              <a:t>occur </a:t>
            </a:r>
            <a:r>
              <a:rPr sz="1200" spc="-5" dirty="0">
                <a:latin typeface="Times New Roman"/>
                <a:cs typeface="Times New Roman"/>
              </a:rPr>
              <a:t>together, </a:t>
            </a:r>
            <a:r>
              <a:rPr sz="1200" dirty="0">
                <a:latin typeface="Times New Roman"/>
                <a:cs typeface="Times New Roman"/>
              </a:rPr>
              <a:t>it </a:t>
            </a:r>
            <a:r>
              <a:rPr sz="1200" spc="-5" dirty="0">
                <a:latin typeface="Times New Roman"/>
                <a:cs typeface="Times New Roman"/>
              </a:rPr>
              <a:t>is called </a:t>
            </a:r>
            <a:r>
              <a:rPr sz="1200" dirty="0">
                <a:latin typeface="Times New Roman"/>
                <a:cs typeface="Times New Roman"/>
              </a:rPr>
              <a:t>a double mode </a:t>
            </a:r>
            <a:r>
              <a:rPr sz="1200" spc="-5" dirty="0">
                <a:latin typeface="Times New Roman"/>
                <a:cs typeface="Times New Roman"/>
              </a:rPr>
              <a:t>fault. Indeed, </a:t>
            </a:r>
            <a:r>
              <a:rPr sz="1200" dirty="0">
                <a:latin typeface="Times New Roman"/>
                <a:cs typeface="Times New Roman"/>
              </a:rPr>
              <a:t>a double mode fault </a:t>
            </a:r>
            <a:r>
              <a:rPr sz="1200" spc="-5" dirty="0">
                <a:latin typeface="Times New Roman"/>
                <a:cs typeface="Times New Roman"/>
              </a:rPr>
              <a:t>is an  indication </a:t>
            </a:r>
            <a:r>
              <a:rPr sz="1200" dirty="0">
                <a:latin typeface="Times New Roman"/>
                <a:cs typeface="Times New Roman"/>
              </a:rPr>
              <a:t>of </a:t>
            </a:r>
            <a:r>
              <a:rPr sz="1200" spc="-5" dirty="0">
                <a:latin typeface="Times New Roman"/>
                <a:cs typeface="Times New Roman"/>
              </a:rPr>
              <a:t>pair wise </a:t>
            </a:r>
            <a:r>
              <a:rPr sz="1200" dirty="0">
                <a:latin typeface="Times New Roman"/>
                <a:cs typeface="Times New Roman"/>
              </a:rPr>
              <a:t>incompatibility </a:t>
            </a:r>
            <a:r>
              <a:rPr sz="1200" spc="5" dirty="0">
                <a:latin typeface="Times New Roman"/>
                <a:cs typeface="Times New Roman"/>
              </a:rPr>
              <a:t>or </a:t>
            </a:r>
            <a:r>
              <a:rPr sz="1200" spc="-5" dirty="0">
                <a:latin typeface="Times New Roman"/>
                <a:cs typeface="Times New Roman"/>
              </a:rPr>
              <a:t>harmful interactions between two </a:t>
            </a:r>
            <a:r>
              <a:rPr sz="1200" dirty="0">
                <a:latin typeface="Times New Roman"/>
                <a:cs typeface="Times New Roman"/>
              </a:rPr>
              <a:t>test</a:t>
            </a:r>
            <a:r>
              <a:rPr sz="1200" spc="75" dirty="0">
                <a:latin typeface="Times New Roman"/>
                <a:cs typeface="Times New Roman"/>
              </a:rPr>
              <a:t> </a:t>
            </a:r>
            <a:r>
              <a:rPr sz="1200" spc="-5" dirty="0">
                <a:latin typeface="Times New Roman"/>
                <a:cs typeface="Times New Roman"/>
              </a:rPr>
              <a:t>parameters.</a:t>
            </a:r>
            <a:endParaRPr sz="1200" dirty="0">
              <a:latin typeface="Times New Roman"/>
              <a:cs typeface="Times New Roman"/>
            </a:endParaRPr>
          </a:p>
          <a:p>
            <a:pPr marL="12700" marR="5080" indent="456565" algn="just">
              <a:lnSpc>
                <a:spcPct val="102499"/>
              </a:lnSpc>
              <a:spcBef>
                <a:spcPts val="825"/>
              </a:spcBef>
            </a:pPr>
            <a:r>
              <a:rPr sz="1200" b="1" spc="-5" dirty="0">
                <a:latin typeface="Times New Roman"/>
                <a:cs typeface="Times New Roman"/>
              </a:rPr>
              <a:t>Multimode </a:t>
            </a:r>
            <a:r>
              <a:rPr sz="1200" b="1" dirty="0">
                <a:latin typeface="Times New Roman"/>
                <a:cs typeface="Times New Roman"/>
              </a:rPr>
              <a:t>faults</a:t>
            </a:r>
            <a:r>
              <a:rPr sz="1200" dirty="0">
                <a:latin typeface="Times New Roman"/>
                <a:cs typeface="Times New Roman"/>
              </a:rPr>
              <a:t>. </a:t>
            </a:r>
            <a:r>
              <a:rPr sz="1200" spc="-5" dirty="0">
                <a:latin typeface="Times New Roman"/>
                <a:cs typeface="Times New Roman"/>
              </a:rPr>
              <a:t>Orthogonal arrays </a:t>
            </a:r>
            <a:r>
              <a:rPr sz="1200" dirty="0">
                <a:latin typeface="Times New Roman"/>
                <a:cs typeface="Times New Roman"/>
              </a:rPr>
              <a:t>[of the </a:t>
            </a:r>
            <a:r>
              <a:rPr sz="1200" spc="-5" dirty="0">
                <a:latin typeface="Times New Roman"/>
                <a:cs typeface="Times New Roman"/>
              </a:rPr>
              <a:t>type shown] can assure </a:t>
            </a:r>
            <a:r>
              <a:rPr sz="1200" dirty="0">
                <a:latin typeface="Times New Roman"/>
                <a:cs typeface="Times New Roman"/>
              </a:rPr>
              <a:t>the </a:t>
            </a:r>
            <a:r>
              <a:rPr sz="1200" spc="-5" dirty="0">
                <a:latin typeface="Times New Roman"/>
                <a:cs typeface="Times New Roman"/>
              </a:rPr>
              <a:t>detection </a:t>
            </a:r>
            <a:r>
              <a:rPr sz="1200" dirty="0">
                <a:latin typeface="Times New Roman"/>
                <a:cs typeface="Times New Roman"/>
              </a:rPr>
              <a:t>of only  </a:t>
            </a:r>
            <a:r>
              <a:rPr sz="1200" spc="-5" dirty="0">
                <a:latin typeface="Times New Roman"/>
                <a:cs typeface="Times New Roman"/>
              </a:rPr>
              <a:t>single and </a:t>
            </a:r>
            <a:r>
              <a:rPr sz="1200" dirty="0">
                <a:latin typeface="Times New Roman"/>
                <a:cs typeface="Times New Roman"/>
              </a:rPr>
              <a:t>double mode faults. </a:t>
            </a:r>
            <a:r>
              <a:rPr sz="1200" spc="-5" dirty="0">
                <a:latin typeface="Times New Roman"/>
                <a:cs typeface="Times New Roman"/>
              </a:rPr>
              <a:t>However, </a:t>
            </a:r>
            <a:r>
              <a:rPr sz="1200" dirty="0">
                <a:latin typeface="Times New Roman"/>
                <a:cs typeface="Times New Roman"/>
              </a:rPr>
              <a:t>many multi-mode </a:t>
            </a:r>
            <a:r>
              <a:rPr sz="1200" spc="-5" dirty="0">
                <a:latin typeface="Times New Roman"/>
                <a:cs typeface="Times New Roman"/>
              </a:rPr>
              <a:t>faults are also detected </a:t>
            </a:r>
            <a:r>
              <a:rPr sz="1200" spc="10" dirty="0">
                <a:latin typeface="Times New Roman"/>
                <a:cs typeface="Times New Roman"/>
              </a:rPr>
              <a:t>by </a:t>
            </a:r>
            <a:r>
              <a:rPr sz="1200" dirty="0">
                <a:latin typeface="Times New Roman"/>
                <a:cs typeface="Times New Roman"/>
              </a:rPr>
              <a:t>these</a:t>
            </a:r>
            <a:r>
              <a:rPr sz="1200" spc="30" dirty="0">
                <a:latin typeface="Times New Roman"/>
                <a:cs typeface="Times New Roman"/>
              </a:rPr>
              <a:t> </a:t>
            </a:r>
            <a:r>
              <a:rPr sz="1200" spc="-5" dirty="0">
                <a:latin typeface="Times New Roman"/>
                <a:cs typeface="Times New Roman"/>
              </a:rPr>
              <a:t>tests.</a:t>
            </a:r>
            <a:endParaRPr sz="1200" dirty="0">
              <a:latin typeface="Times New Roman"/>
              <a:cs typeface="Times New Roman"/>
            </a:endParaRPr>
          </a:p>
          <a:p>
            <a:pPr marL="12700">
              <a:lnSpc>
                <a:spcPct val="100000"/>
              </a:lnSpc>
              <a:spcBef>
                <a:spcPts val="865"/>
              </a:spcBef>
            </a:pPr>
            <a:r>
              <a:rPr sz="1200" b="1" u="heavy" spc="-5" dirty="0">
                <a:uFill>
                  <a:solidFill>
                    <a:srgbClr val="000000"/>
                  </a:solidFill>
                </a:uFill>
                <a:latin typeface="Times New Roman"/>
                <a:cs typeface="Times New Roman"/>
              </a:rPr>
              <a:t>MODEL -BASED</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endParaRPr sz="1200" dirty="0">
              <a:latin typeface="Times New Roman"/>
              <a:cs typeface="Times New Roman"/>
            </a:endParaRPr>
          </a:p>
          <a:p>
            <a:pPr marL="12700" marR="7620" indent="456565" algn="just">
              <a:lnSpc>
                <a:spcPct val="102499"/>
              </a:lnSpc>
              <a:spcBef>
                <a:spcPts val="805"/>
              </a:spcBef>
            </a:pPr>
            <a:r>
              <a:rPr sz="1200" spc="-5" dirty="0">
                <a:latin typeface="Times New Roman"/>
                <a:cs typeface="Times New Roman"/>
              </a:rPr>
              <a:t>Model-based </a:t>
            </a:r>
            <a:r>
              <a:rPr sz="1200" dirty="0">
                <a:latin typeface="Times New Roman"/>
                <a:cs typeface="Times New Roman"/>
              </a:rPr>
              <a:t>testing </a:t>
            </a:r>
            <a:r>
              <a:rPr sz="1200" spc="-5" dirty="0">
                <a:latin typeface="Times New Roman"/>
                <a:cs typeface="Times New Roman"/>
              </a:rPr>
              <a:t>(MBT) is </a:t>
            </a:r>
            <a:r>
              <a:rPr sz="1200" dirty="0">
                <a:latin typeface="Times New Roman"/>
                <a:cs typeface="Times New Roman"/>
              </a:rPr>
              <a:t>a </a:t>
            </a:r>
            <a:r>
              <a:rPr sz="1200" spc="-5" dirty="0">
                <a:latin typeface="Times New Roman"/>
                <a:cs typeface="Times New Roman"/>
              </a:rPr>
              <a:t>black-box </a:t>
            </a:r>
            <a:r>
              <a:rPr sz="1200" dirty="0">
                <a:latin typeface="Times New Roman"/>
                <a:cs typeface="Times New Roman"/>
              </a:rPr>
              <a:t>testing </a:t>
            </a:r>
            <a:r>
              <a:rPr sz="1200" spc="-5" dirty="0">
                <a:latin typeface="Times New Roman"/>
                <a:cs typeface="Times New Roman"/>
              </a:rPr>
              <a:t>technique </a:t>
            </a:r>
            <a:r>
              <a:rPr sz="1200" dirty="0">
                <a:latin typeface="Times New Roman"/>
                <a:cs typeface="Times New Roman"/>
              </a:rPr>
              <a:t>that uses </a:t>
            </a:r>
            <a:r>
              <a:rPr sz="1200" spc="-5" dirty="0">
                <a:latin typeface="Times New Roman"/>
                <a:cs typeface="Times New Roman"/>
              </a:rPr>
              <a:t>information  contained </a:t>
            </a:r>
            <a:r>
              <a:rPr sz="1200" dirty="0">
                <a:latin typeface="Times New Roman"/>
                <a:cs typeface="Times New Roman"/>
              </a:rPr>
              <a:t>in the requirements </a:t>
            </a:r>
            <a:r>
              <a:rPr sz="1200" spc="-5" dirty="0">
                <a:latin typeface="Times New Roman"/>
                <a:cs typeface="Times New Roman"/>
              </a:rPr>
              <a:t>model as </a:t>
            </a:r>
            <a:r>
              <a:rPr sz="1200" dirty="0">
                <a:latin typeface="Times New Roman"/>
                <a:cs typeface="Times New Roman"/>
              </a:rPr>
              <a:t>the </a:t>
            </a:r>
            <a:r>
              <a:rPr sz="1200" spc="-5" dirty="0">
                <a:latin typeface="Times New Roman"/>
                <a:cs typeface="Times New Roman"/>
              </a:rPr>
              <a:t>basis </a:t>
            </a:r>
            <a:r>
              <a:rPr sz="1200" dirty="0">
                <a:latin typeface="Times New Roman"/>
                <a:cs typeface="Times New Roman"/>
              </a:rPr>
              <a:t>for the </a:t>
            </a:r>
            <a:r>
              <a:rPr sz="1200" spc="-5" dirty="0">
                <a:latin typeface="Times New Roman"/>
                <a:cs typeface="Times New Roman"/>
              </a:rPr>
              <a:t>generation </a:t>
            </a:r>
            <a:r>
              <a:rPr sz="1200" dirty="0">
                <a:latin typeface="Times New Roman"/>
                <a:cs typeface="Times New Roman"/>
              </a:rPr>
              <a:t>of test</a:t>
            </a:r>
            <a:r>
              <a:rPr sz="1200" spc="20" dirty="0">
                <a:latin typeface="Times New Roman"/>
                <a:cs typeface="Times New Roman"/>
              </a:rPr>
              <a:t> </a:t>
            </a:r>
            <a:r>
              <a:rPr sz="1200" spc="-5" dirty="0">
                <a:latin typeface="Times New Roman"/>
                <a:cs typeface="Times New Roman"/>
              </a:rPr>
              <a:t>cases</a:t>
            </a:r>
            <a:endParaRPr sz="1200" dirty="0">
              <a:latin typeface="Times New Roman"/>
              <a:cs typeface="Times New Roman"/>
            </a:endParaRPr>
          </a:p>
        </p:txBody>
      </p:sp>
      <p:sp>
        <p:nvSpPr>
          <p:cNvPr id="6" name="object 6"/>
          <p:cNvSpPr/>
          <p:nvPr/>
        </p:nvSpPr>
        <p:spPr>
          <a:xfrm>
            <a:off x="1371600" y="2732532"/>
            <a:ext cx="3819144" cy="2180844"/>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33</a:t>
            </a:fld>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34</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70905" cy="7087870"/>
          </a:xfrm>
          <a:prstGeom prst="rect">
            <a:avLst/>
          </a:prstGeom>
        </p:spPr>
        <p:txBody>
          <a:bodyPr vert="horz" wrap="square" lIns="0" tIns="7620" rIns="0" bIns="0" rtlCol="0">
            <a:spAutoFit/>
          </a:bodyPr>
          <a:lstStyle/>
          <a:p>
            <a:pPr marL="12700" marR="8255">
              <a:lnSpc>
                <a:spcPct val="102600"/>
              </a:lnSpc>
              <a:spcBef>
                <a:spcPts val="60"/>
              </a:spcBef>
            </a:pPr>
            <a:r>
              <a:rPr sz="1200" spc="-10" dirty="0">
                <a:latin typeface="Times New Roman"/>
                <a:cs typeface="Times New Roman"/>
              </a:rPr>
              <a:t>In </a:t>
            </a:r>
            <a:r>
              <a:rPr sz="1200" spc="5" dirty="0">
                <a:latin typeface="Times New Roman"/>
                <a:cs typeface="Times New Roman"/>
              </a:rPr>
              <a:t>many </a:t>
            </a:r>
            <a:r>
              <a:rPr sz="1200" spc="-5" dirty="0">
                <a:latin typeface="Times New Roman"/>
                <a:cs typeface="Times New Roman"/>
              </a:rPr>
              <a:t>cases, </a:t>
            </a:r>
            <a:r>
              <a:rPr sz="1200" dirty="0">
                <a:latin typeface="Times New Roman"/>
                <a:cs typeface="Times New Roman"/>
              </a:rPr>
              <a:t>the </a:t>
            </a:r>
            <a:r>
              <a:rPr sz="1200" spc="-5" dirty="0">
                <a:latin typeface="Times New Roman"/>
                <a:cs typeface="Times New Roman"/>
              </a:rPr>
              <a:t>model-based </a:t>
            </a:r>
            <a:r>
              <a:rPr sz="1200" dirty="0">
                <a:latin typeface="Times New Roman"/>
                <a:cs typeface="Times New Roman"/>
              </a:rPr>
              <a:t>testing technique </a:t>
            </a:r>
            <a:r>
              <a:rPr sz="1200" spc="-5" dirty="0">
                <a:latin typeface="Times New Roman"/>
                <a:cs typeface="Times New Roman"/>
              </a:rPr>
              <a:t>uses </a:t>
            </a:r>
            <a:r>
              <a:rPr sz="1200" dirty="0">
                <a:latin typeface="Times New Roman"/>
                <a:cs typeface="Times New Roman"/>
              </a:rPr>
              <a:t>UML state </a:t>
            </a:r>
            <a:r>
              <a:rPr sz="1200" spc="-5" dirty="0">
                <a:latin typeface="Times New Roman"/>
                <a:cs typeface="Times New Roman"/>
              </a:rPr>
              <a:t>diagrams, an element </a:t>
            </a:r>
            <a:r>
              <a:rPr sz="1200" dirty="0">
                <a:latin typeface="Times New Roman"/>
                <a:cs typeface="Times New Roman"/>
              </a:rPr>
              <a:t>of the  </a:t>
            </a:r>
            <a:r>
              <a:rPr sz="1200" spc="-5" dirty="0">
                <a:latin typeface="Times New Roman"/>
                <a:cs typeface="Times New Roman"/>
              </a:rPr>
              <a:t>behavioral model </a:t>
            </a:r>
            <a:r>
              <a:rPr sz="1200" dirty="0">
                <a:latin typeface="Times New Roman"/>
                <a:cs typeface="Times New Roman"/>
              </a:rPr>
              <a:t>, </a:t>
            </a:r>
            <a:r>
              <a:rPr sz="1200" spc="-5" dirty="0">
                <a:latin typeface="Times New Roman"/>
                <a:cs typeface="Times New Roman"/>
              </a:rPr>
              <a:t>as </a:t>
            </a:r>
            <a:r>
              <a:rPr sz="1200" dirty="0">
                <a:latin typeface="Times New Roman"/>
                <a:cs typeface="Times New Roman"/>
              </a:rPr>
              <a:t>the </a:t>
            </a:r>
            <a:r>
              <a:rPr sz="1200" spc="-5" dirty="0">
                <a:latin typeface="Times New Roman"/>
                <a:cs typeface="Times New Roman"/>
              </a:rPr>
              <a:t>basis </a:t>
            </a:r>
            <a:r>
              <a:rPr sz="1200" dirty="0">
                <a:latin typeface="Times New Roman"/>
                <a:cs typeface="Times New Roman"/>
              </a:rPr>
              <a:t>for the </a:t>
            </a:r>
            <a:r>
              <a:rPr sz="1200" spc="-5" dirty="0">
                <a:latin typeface="Times New Roman"/>
                <a:cs typeface="Times New Roman"/>
              </a:rPr>
              <a:t>design </a:t>
            </a:r>
            <a:r>
              <a:rPr sz="1200" dirty="0">
                <a:latin typeface="Times New Roman"/>
                <a:cs typeface="Times New Roman"/>
              </a:rPr>
              <a:t>of test</a:t>
            </a:r>
            <a:r>
              <a:rPr sz="1200" spc="20" dirty="0">
                <a:latin typeface="Times New Roman"/>
                <a:cs typeface="Times New Roman"/>
              </a:rPr>
              <a:t> </a:t>
            </a:r>
            <a:r>
              <a:rPr sz="1200" spc="-5" dirty="0">
                <a:latin typeface="Times New Roman"/>
                <a:cs typeface="Times New Roman"/>
              </a:rPr>
              <a:t>cases.</a:t>
            </a:r>
            <a:endParaRPr sz="1200" dirty="0">
              <a:latin typeface="Times New Roman"/>
              <a:cs typeface="Times New Roman"/>
            </a:endParaRPr>
          </a:p>
          <a:p>
            <a:pPr marL="50800">
              <a:lnSpc>
                <a:spcPct val="100000"/>
              </a:lnSpc>
              <a:spcBef>
                <a:spcPts val="855"/>
              </a:spcBef>
            </a:pPr>
            <a:r>
              <a:rPr sz="1200" dirty="0">
                <a:latin typeface="Times New Roman"/>
                <a:cs typeface="Times New Roman"/>
              </a:rPr>
              <a:t>The </a:t>
            </a:r>
            <a:r>
              <a:rPr sz="1200" spc="-5" dirty="0">
                <a:latin typeface="Times New Roman"/>
                <a:cs typeface="Times New Roman"/>
              </a:rPr>
              <a:t>MBT </a:t>
            </a:r>
            <a:r>
              <a:rPr sz="1200" dirty="0">
                <a:latin typeface="Times New Roman"/>
                <a:cs typeface="Times New Roman"/>
              </a:rPr>
              <a:t>technique </a:t>
            </a:r>
            <a:r>
              <a:rPr sz="1200" spc="-5" dirty="0">
                <a:latin typeface="Times New Roman"/>
                <a:cs typeface="Times New Roman"/>
              </a:rPr>
              <a:t>requires </a:t>
            </a:r>
            <a:r>
              <a:rPr sz="1200" dirty="0">
                <a:latin typeface="Times New Roman"/>
                <a:cs typeface="Times New Roman"/>
              </a:rPr>
              <a:t>five</a:t>
            </a:r>
            <a:r>
              <a:rPr sz="1200" spc="-10" dirty="0">
                <a:latin typeface="Times New Roman"/>
                <a:cs typeface="Times New Roman"/>
              </a:rPr>
              <a:t> </a:t>
            </a:r>
            <a:r>
              <a:rPr sz="1200" dirty="0">
                <a:latin typeface="Times New Roman"/>
                <a:cs typeface="Times New Roman"/>
              </a:rPr>
              <a:t>steps:</a:t>
            </a:r>
          </a:p>
          <a:p>
            <a:pPr marL="12700" marR="5080" algn="just">
              <a:lnSpc>
                <a:spcPct val="103200"/>
              </a:lnSpc>
              <a:spcBef>
                <a:spcPts val="815"/>
              </a:spcBef>
              <a:buAutoNum type="arabicPeriod"/>
              <a:tabLst>
                <a:tab pos="157480" algn="l"/>
              </a:tabLst>
            </a:pPr>
            <a:r>
              <a:rPr sz="1200" b="1" spc="-5" dirty="0">
                <a:latin typeface="Times New Roman"/>
                <a:cs typeface="Times New Roman"/>
              </a:rPr>
              <a:t>Analyze</a:t>
            </a:r>
            <a:r>
              <a:rPr sz="1200" b="1" spc="-60" dirty="0">
                <a:latin typeface="Times New Roman"/>
                <a:cs typeface="Times New Roman"/>
              </a:rPr>
              <a:t> </a:t>
            </a:r>
            <a:r>
              <a:rPr sz="1200" b="1" spc="-5" dirty="0">
                <a:latin typeface="Times New Roman"/>
                <a:cs typeface="Times New Roman"/>
              </a:rPr>
              <a:t>an</a:t>
            </a:r>
            <a:r>
              <a:rPr sz="1200" b="1" spc="-55" dirty="0">
                <a:latin typeface="Times New Roman"/>
                <a:cs typeface="Times New Roman"/>
              </a:rPr>
              <a:t> </a:t>
            </a:r>
            <a:r>
              <a:rPr sz="1200" b="1" dirty="0">
                <a:latin typeface="Times New Roman"/>
                <a:cs typeface="Times New Roman"/>
              </a:rPr>
              <a:t>existing</a:t>
            </a:r>
            <a:r>
              <a:rPr sz="1200" b="1" spc="-55" dirty="0">
                <a:latin typeface="Times New Roman"/>
                <a:cs typeface="Times New Roman"/>
              </a:rPr>
              <a:t> </a:t>
            </a:r>
            <a:r>
              <a:rPr sz="1200" b="1" spc="-5" dirty="0">
                <a:latin typeface="Times New Roman"/>
                <a:cs typeface="Times New Roman"/>
              </a:rPr>
              <a:t>behavioral</a:t>
            </a:r>
            <a:r>
              <a:rPr sz="1200" b="1" spc="-55" dirty="0">
                <a:latin typeface="Times New Roman"/>
                <a:cs typeface="Times New Roman"/>
              </a:rPr>
              <a:t> </a:t>
            </a:r>
            <a:r>
              <a:rPr sz="1200" b="1" spc="-5" dirty="0">
                <a:latin typeface="Times New Roman"/>
                <a:cs typeface="Times New Roman"/>
              </a:rPr>
              <a:t>model</a:t>
            </a:r>
            <a:r>
              <a:rPr sz="1200" b="1" spc="-45" dirty="0">
                <a:latin typeface="Times New Roman"/>
                <a:cs typeface="Times New Roman"/>
              </a:rPr>
              <a:t> </a:t>
            </a:r>
            <a:r>
              <a:rPr sz="1200" b="1" dirty="0">
                <a:latin typeface="Times New Roman"/>
                <a:cs typeface="Times New Roman"/>
              </a:rPr>
              <a:t>for</a:t>
            </a:r>
            <a:r>
              <a:rPr sz="1200" b="1" spc="-60" dirty="0">
                <a:latin typeface="Times New Roman"/>
                <a:cs typeface="Times New Roman"/>
              </a:rPr>
              <a:t> </a:t>
            </a:r>
            <a:r>
              <a:rPr sz="1200" b="1" spc="-5" dirty="0">
                <a:latin typeface="Times New Roman"/>
                <a:cs typeface="Times New Roman"/>
              </a:rPr>
              <a:t>the</a:t>
            </a:r>
            <a:r>
              <a:rPr sz="1200" b="1" spc="-45" dirty="0">
                <a:latin typeface="Times New Roman"/>
                <a:cs typeface="Times New Roman"/>
              </a:rPr>
              <a:t> </a:t>
            </a:r>
            <a:r>
              <a:rPr sz="1200" b="1" dirty="0">
                <a:latin typeface="Times New Roman"/>
                <a:cs typeface="Times New Roman"/>
              </a:rPr>
              <a:t>software</a:t>
            </a:r>
            <a:r>
              <a:rPr sz="1200" b="1" spc="-60" dirty="0">
                <a:latin typeface="Times New Roman"/>
                <a:cs typeface="Times New Roman"/>
              </a:rPr>
              <a:t> </a:t>
            </a:r>
            <a:r>
              <a:rPr sz="1200" b="1" dirty="0">
                <a:latin typeface="Times New Roman"/>
                <a:cs typeface="Times New Roman"/>
              </a:rPr>
              <a:t>or</a:t>
            </a:r>
            <a:r>
              <a:rPr sz="1200" b="1" spc="-60" dirty="0">
                <a:latin typeface="Times New Roman"/>
                <a:cs typeface="Times New Roman"/>
              </a:rPr>
              <a:t> </a:t>
            </a:r>
            <a:r>
              <a:rPr sz="1200" b="1" spc="-5" dirty="0">
                <a:latin typeface="Times New Roman"/>
                <a:cs typeface="Times New Roman"/>
              </a:rPr>
              <a:t>create</a:t>
            </a:r>
            <a:r>
              <a:rPr sz="1200" b="1" spc="-65" dirty="0">
                <a:latin typeface="Times New Roman"/>
                <a:cs typeface="Times New Roman"/>
              </a:rPr>
              <a:t> </a:t>
            </a:r>
            <a:r>
              <a:rPr sz="1200" b="1" dirty="0">
                <a:latin typeface="Times New Roman"/>
                <a:cs typeface="Times New Roman"/>
              </a:rPr>
              <a:t>one</a:t>
            </a:r>
            <a:r>
              <a:rPr sz="1200" dirty="0">
                <a:latin typeface="Times New Roman"/>
                <a:cs typeface="Times New Roman"/>
              </a:rPr>
              <a:t>.</a:t>
            </a:r>
            <a:r>
              <a:rPr sz="1200" spc="-45" dirty="0">
                <a:latin typeface="Times New Roman"/>
                <a:cs typeface="Times New Roman"/>
              </a:rPr>
              <a:t> </a:t>
            </a:r>
            <a:r>
              <a:rPr sz="1200" spc="-5" dirty="0">
                <a:latin typeface="Times New Roman"/>
                <a:cs typeface="Times New Roman"/>
              </a:rPr>
              <a:t>Recall</a:t>
            </a:r>
            <a:r>
              <a:rPr sz="1200" spc="-55" dirty="0">
                <a:latin typeface="Times New Roman"/>
                <a:cs typeface="Times New Roman"/>
              </a:rPr>
              <a:t> </a:t>
            </a:r>
            <a:r>
              <a:rPr sz="1200" dirty="0">
                <a:latin typeface="Times New Roman"/>
                <a:cs typeface="Times New Roman"/>
              </a:rPr>
              <a:t>that</a:t>
            </a:r>
            <a:r>
              <a:rPr sz="1200" spc="-55"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spc="-5" dirty="0">
                <a:latin typeface="Times New Roman"/>
                <a:cs typeface="Times New Roman"/>
              </a:rPr>
              <a:t>behavioral  </a:t>
            </a:r>
            <a:r>
              <a:rPr sz="1200" dirty="0">
                <a:latin typeface="Times New Roman"/>
                <a:cs typeface="Times New Roman"/>
              </a:rPr>
              <a:t>model </a:t>
            </a:r>
            <a:r>
              <a:rPr sz="1200" spc="-5" dirty="0">
                <a:latin typeface="Times New Roman"/>
                <a:cs typeface="Times New Roman"/>
              </a:rPr>
              <a:t>indicates </a:t>
            </a:r>
            <a:r>
              <a:rPr sz="1200" dirty="0">
                <a:latin typeface="Times New Roman"/>
                <a:cs typeface="Times New Roman"/>
              </a:rPr>
              <a:t>how </a:t>
            </a:r>
            <a:r>
              <a:rPr sz="1200" spc="-5" dirty="0">
                <a:latin typeface="Times New Roman"/>
                <a:cs typeface="Times New Roman"/>
              </a:rPr>
              <a:t>software </a:t>
            </a:r>
            <a:r>
              <a:rPr sz="1200" dirty="0">
                <a:latin typeface="Times New Roman"/>
                <a:cs typeface="Times New Roman"/>
              </a:rPr>
              <a:t>will </a:t>
            </a:r>
            <a:r>
              <a:rPr sz="1200" spc="-5" dirty="0">
                <a:latin typeface="Times New Roman"/>
                <a:cs typeface="Times New Roman"/>
              </a:rPr>
              <a:t>respond </a:t>
            </a:r>
            <a:r>
              <a:rPr sz="1200" dirty="0">
                <a:latin typeface="Times New Roman"/>
                <a:cs typeface="Times New Roman"/>
              </a:rPr>
              <a:t>to </a:t>
            </a:r>
            <a:r>
              <a:rPr sz="1200" spc="-5" dirty="0">
                <a:latin typeface="Times New Roman"/>
                <a:cs typeface="Times New Roman"/>
              </a:rPr>
              <a:t>external events </a:t>
            </a:r>
            <a:r>
              <a:rPr sz="1200" dirty="0">
                <a:latin typeface="Times New Roman"/>
                <a:cs typeface="Times New Roman"/>
              </a:rPr>
              <a:t>or stimuli. To </a:t>
            </a:r>
            <a:r>
              <a:rPr sz="1200" spc="-5" dirty="0">
                <a:latin typeface="Times New Roman"/>
                <a:cs typeface="Times New Roman"/>
              </a:rPr>
              <a:t>create </a:t>
            </a:r>
            <a:r>
              <a:rPr sz="1200" dirty="0">
                <a:latin typeface="Times New Roman"/>
                <a:cs typeface="Times New Roman"/>
              </a:rPr>
              <a:t>the model, </a:t>
            </a:r>
            <a:r>
              <a:rPr sz="1200" spc="-10" dirty="0">
                <a:latin typeface="Times New Roman"/>
                <a:cs typeface="Times New Roman"/>
              </a:rPr>
              <a:t>you  </a:t>
            </a:r>
            <a:r>
              <a:rPr sz="1200" dirty="0">
                <a:latin typeface="Times New Roman"/>
                <a:cs typeface="Times New Roman"/>
              </a:rPr>
              <a:t>should </a:t>
            </a:r>
            <a:r>
              <a:rPr sz="1200" spc="-5" dirty="0">
                <a:latin typeface="Times New Roman"/>
                <a:cs typeface="Times New Roman"/>
              </a:rPr>
              <a:t>perform </a:t>
            </a:r>
            <a:r>
              <a:rPr sz="1200" dirty="0">
                <a:latin typeface="Times New Roman"/>
                <a:cs typeface="Times New Roman"/>
              </a:rPr>
              <a:t>the </a:t>
            </a:r>
            <a:r>
              <a:rPr sz="1200" spc="-5" dirty="0">
                <a:latin typeface="Times New Roman"/>
                <a:cs typeface="Times New Roman"/>
              </a:rPr>
              <a:t>steps </a:t>
            </a:r>
            <a:r>
              <a:rPr sz="1200" dirty="0">
                <a:latin typeface="Times New Roman"/>
                <a:cs typeface="Times New Roman"/>
              </a:rPr>
              <a:t>(1) </a:t>
            </a:r>
            <a:r>
              <a:rPr sz="1200" spc="-5" dirty="0">
                <a:latin typeface="Times New Roman"/>
                <a:cs typeface="Times New Roman"/>
              </a:rPr>
              <a:t>evaluate all use cases </a:t>
            </a:r>
            <a:r>
              <a:rPr sz="1200" dirty="0">
                <a:latin typeface="Times New Roman"/>
                <a:cs typeface="Times New Roman"/>
              </a:rPr>
              <a:t>to </a:t>
            </a:r>
            <a:r>
              <a:rPr sz="1200" spc="5" dirty="0">
                <a:latin typeface="Times New Roman"/>
                <a:cs typeface="Times New Roman"/>
              </a:rPr>
              <a:t>fully </a:t>
            </a:r>
            <a:r>
              <a:rPr sz="1200" dirty="0">
                <a:latin typeface="Times New Roman"/>
                <a:cs typeface="Times New Roman"/>
              </a:rPr>
              <a:t>understand the sequence of </a:t>
            </a:r>
            <a:r>
              <a:rPr sz="1200" spc="-5" dirty="0">
                <a:latin typeface="Times New Roman"/>
                <a:cs typeface="Times New Roman"/>
              </a:rPr>
              <a:t>interaction  </a:t>
            </a:r>
            <a:r>
              <a:rPr sz="1200" dirty="0">
                <a:latin typeface="Times New Roman"/>
                <a:cs typeface="Times New Roman"/>
              </a:rPr>
              <a:t>within</a:t>
            </a:r>
            <a:r>
              <a:rPr sz="1200" spc="-4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5" dirty="0">
                <a:latin typeface="Times New Roman"/>
                <a:cs typeface="Times New Roman"/>
              </a:rPr>
              <a:t>system,</a:t>
            </a:r>
            <a:r>
              <a:rPr sz="1200" spc="-30" dirty="0">
                <a:latin typeface="Times New Roman"/>
                <a:cs typeface="Times New Roman"/>
              </a:rPr>
              <a:t> </a:t>
            </a:r>
            <a:r>
              <a:rPr sz="1200" dirty="0">
                <a:latin typeface="Times New Roman"/>
                <a:cs typeface="Times New Roman"/>
              </a:rPr>
              <a:t>(2)</a:t>
            </a:r>
            <a:r>
              <a:rPr sz="1200" spc="-40" dirty="0">
                <a:latin typeface="Times New Roman"/>
                <a:cs typeface="Times New Roman"/>
              </a:rPr>
              <a:t> </a:t>
            </a:r>
            <a:r>
              <a:rPr sz="1200" dirty="0">
                <a:latin typeface="Times New Roman"/>
                <a:cs typeface="Times New Roman"/>
              </a:rPr>
              <a:t>identify</a:t>
            </a:r>
            <a:r>
              <a:rPr sz="1200" spc="-60" dirty="0">
                <a:latin typeface="Times New Roman"/>
                <a:cs typeface="Times New Roman"/>
              </a:rPr>
              <a:t> </a:t>
            </a:r>
            <a:r>
              <a:rPr sz="1200" spc="-5" dirty="0">
                <a:latin typeface="Times New Roman"/>
                <a:cs typeface="Times New Roman"/>
              </a:rPr>
              <a:t>events</a:t>
            </a:r>
            <a:r>
              <a:rPr sz="1200" spc="-30" dirty="0">
                <a:latin typeface="Times New Roman"/>
                <a:cs typeface="Times New Roman"/>
              </a:rPr>
              <a:t> </a:t>
            </a:r>
            <a:r>
              <a:rPr sz="1200" dirty="0">
                <a:latin typeface="Times New Roman"/>
                <a:cs typeface="Times New Roman"/>
              </a:rPr>
              <a:t>that</a:t>
            </a:r>
            <a:r>
              <a:rPr sz="1200" spc="-35" dirty="0">
                <a:latin typeface="Times New Roman"/>
                <a:cs typeface="Times New Roman"/>
              </a:rPr>
              <a:t> </a:t>
            </a:r>
            <a:r>
              <a:rPr sz="1200" dirty="0">
                <a:latin typeface="Times New Roman"/>
                <a:cs typeface="Times New Roman"/>
              </a:rPr>
              <a:t>drive</a:t>
            </a:r>
            <a:r>
              <a:rPr sz="1200" spc="-4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interaction</a:t>
            </a:r>
            <a:r>
              <a:rPr sz="1200" spc="-35" dirty="0">
                <a:latin typeface="Times New Roman"/>
                <a:cs typeface="Times New Roman"/>
              </a:rPr>
              <a:t> </a:t>
            </a:r>
            <a:r>
              <a:rPr sz="1200" spc="-5" dirty="0">
                <a:latin typeface="Times New Roman"/>
                <a:cs typeface="Times New Roman"/>
              </a:rPr>
              <a:t>sequence</a:t>
            </a:r>
            <a:r>
              <a:rPr sz="1200" spc="-40" dirty="0">
                <a:latin typeface="Times New Roman"/>
                <a:cs typeface="Times New Roman"/>
              </a:rPr>
              <a:t> </a:t>
            </a:r>
            <a:r>
              <a:rPr sz="1200" spc="-5" dirty="0">
                <a:latin typeface="Times New Roman"/>
                <a:cs typeface="Times New Roman"/>
              </a:rPr>
              <a:t>and</a:t>
            </a:r>
            <a:r>
              <a:rPr sz="1200" spc="-25" dirty="0">
                <a:latin typeface="Times New Roman"/>
                <a:cs typeface="Times New Roman"/>
              </a:rPr>
              <a:t> </a:t>
            </a:r>
            <a:r>
              <a:rPr sz="1200" spc="-5" dirty="0">
                <a:latin typeface="Times New Roman"/>
                <a:cs typeface="Times New Roman"/>
              </a:rPr>
              <a:t>understand</a:t>
            </a:r>
            <a:r>
              <a:rPr sz="1200" spc="-40" dirty="0">
                <a:latin typeface="Times New Roman"/>
                <a:cs typeface="Times New Roman"/>
              </a:rPr>
              <a:t> </a:t>
            </a:r>
            <a:r>
              <a:rPr sz="1200" dirty="0">
                <a:latin typeface="Times New Roman"/>
                <a:cs typeface="Times New Roman"/>
              </a:rPr>
              <a:t>how</a:t>
            </a:r>
            <a:r>
              <a:rPr sz="1200" spc="-10" dirty="0">
                <a:latin typeface="Times New Roman"/>
                <a:cs typeface="Times New Roman"/>
              </a:rPr>
              <a:t> </a:t>
            </a:r>
            <a:r>
              <a:rPr sz="1200" dirty="0">
                <a:latin typeface="Times New Roman"/>
                <a:cs typeface="Times New Roman"/>
              </a:rPr>
              <a:t>these  </a:t>
            </a:r>
            <a:r>
              <a:rPr sz="1200" spc="-5" dirty="0">
                <a:latin typeface="Times New Roman"/>
                <a:cs typeface="Times New Roman"/>
              </a:rPr>
              <a:t>events relate </a:t>
            </a:r>
            <a:r>
              <a:rPr sz="1200" dirty="0">
                <a:latin typeface="Times New Roman"/>
                <a:cs typeface="Times New Roman"/>
              </a:rPr>
              <a:t>to specific </a:t>
            </a:r>
            <a:r>
              <a:rPr sz="1200" spc="-5" dirty="0">
                <a:latin typeface="Times New Roman"/>
                <a:cs typeface="Times New Roman"/>
              </a:rPr>
              <a:t>objects, </a:t>
            </a:r>
            <a:r>
              <a:rPr sz="1200" dirty="0">
                <a:latin typeface="Times New Roman"/>
                <a:cs typeface="Times New Roman"/>
              </a:rPr>
              <a:t>(3) </a:t>
            </a:r>
            <a:r>
              <a:rPr sz="1200" spc="-5" dirty="0">
                <a:latin typeface="Times New Roman"/>
                <a:cs typeface="Times New Roman"/>
              </a:rPr>
              <a:t>create </a:t>
            </a:r>
            <a:r>
              <a:rPr sz="1200" dirty="0">
                <a:latin typeface="Times New Roman"/>
                <a:cs typeface="Times New Roman"/>
              </a:rPr>
              <a:t>a </a:t>
            </a:r>
            <a:r>
              <a:rPr sz="1200" spc="-5" dirty="0">
                <a:latin typeface="Times New Roman"/>
                <a:cs typeface="Times New Roman"/>
              </a:rPr>
              <a:t>sequence </a:t>
            </a:r>
            <a:r>
              <a:rPr sz="1200" dirty="0">
                <a:latin typeface="Times New Roman"/>
                <a:cs typeface="Times New Roman"/>
              </a:rPr>
              <a:t>for </a:t>
            </a:r>
            <a:r>
              <a:rPr sz="1200" spc="-5" dirty="0">
                <a:latin typeface="Times New Roman"/>
                <a:cs typeface="Times New Roman"/>
              </a:rPr>
              <a:t>each use case, </a:t>
            </a:r>
            <a:r>
              <a:rPr sz="1200" dirty="0">
                <a:latin typeface="Times New Roman"/>
                <a:cs typeface="Times New Roman"/>
              </a:rPr>
              <a:t>(4) build a UML state  </a:t>
            </a:r>
            <a:r>
              <a:rPr sz="1200" spc="-5" dirty="0">
                <a:latin typeface="Times New Roman"/>
                <a:cs typeface="Times New Roman"/>
              </a:rPr>
              <a:t>diagram </a:t>
            </a:r>
            <a:r>
              <a:rPr sz="1200" dirty="0">
                <a:latin typeface="Times New Roman"/>
                <a:cs typeface="Times New Roman"/>
              </a:rPr>
              <a:t>for the </a:t>
            </a:r>
            <a:r>
              <a:rPr sz="1200" spc="-5" dirty="0">
                <a:latin typeface="Times New Roman"/>
                <a:cs typeface="Times New Roman"/>
              </a:rPr>
              <a:t>system </a:t>
            </a:r>
            <a:r>
              <a:rPr sz="1200" dirty="0">
                <a:latin typeface="Times New Roman"/>
                <a:cs typeface="Times New Roman"/>
              </a:rPr>
              <a:t>and </a:t>
            </a:r>
            <a:r>
              <a:rPr sz="1200" spc="-5" dirty="0">
                <a:latin typeface="Times New Roman"/>
                <a:cs typeface="Times New Roman"/>
              </a:rPr>
              <a:t>(5) review </a:t>
            </a:r>
            <a:r>
              <a:rPr sz="1200" dirty="0">
                <a:latin typeface="Times New Roman"/>
                <a:cs typeface="Times New Roman"/>
              </a:rPr>
              <a:t>the </a:t>
            </a:r>
            <a:r>
              <a:rPr sz="1200" spc="-5" dirty="0">
                <a:latin typeface="Times New Roman"/>
                <a:cs typeface="Times New Roman"/>
              </a:rPr>
              <a:t>behavioral model </a:t>
            </a:r>
            <a:r>
              <a:rPr sz="1200" dirty="0">
                <a:latin typeface="Times New Roman"/>
                <a:cs typeface="Times New Roman"/>
              </a:rPr>
              <a:t>to verify accuracy </a:t>
            </a:r>
            <a:r>
              <a:rPr sz="1200" spc="-5" dirty="0">
                <a:latin typeface="Times New Roman"/>
                <a:cs typeface="Times New Roman"/>
              </a:rPr>
              <a:t>and</a:t>
            </a:r>
            <a:r>
              <a:rPr sz="1200" spc="85" dirty="0">
                <a:latin typeface="Times New Roman"/>
                <a:cs typeface="Times New Roman"/>
              </a:rPr>
              <a:t> </a:t>
            </a:r>
            <a:r>
              <a:rPr sz="1200" spc="-5" dirty="0">
                <a:latin typeface="Times New Roman"/>
                <a:cs typeface="Times New Roman"/>
              </a:rPr>
              <a:t>consistency.</a:t>
            </a:r>
            <a:endParaRPr sz="1200" dirty="0">
              <a:latin typeface="Times New Roman"/>
              <a:cs typeface="Times New Roman"/>
            </a:endParaRPr>
          </a:p>
          <a:p>
            <a:pPr marL="12700" marR="6350" algn="just">
              <a:lnSpc>
                <a:spcPct val="102200"/>
              </a:lnSpc>
              <a:spcBef>
                <a:spcPts val="855"/>
              </a:spcBef>
              <a:buAutoNum type="arabicPeriod"/>
              <a:tabLst>
                <a:tab pos="165100" algn="l"/>
              </a:tabLst>
            </a:pPr>
            <a:r>
              <a:rPr sz="1200" b="1" spc="-5" dirty="0">
                <a:latin typeface="Times New Roman"/>
                <a:cs typeface="Times New Roman"/>
              </a:rPr>
              <a:t>Traverse the behavioral model </a:t>
            </a:r>
            <a:r>
              <a:rPr sz="1200" b="1" dirty="0">
                <a:latin typeface="Times New Roman"/>
                <a:cs typeface="Times New Roman"/>
              </a:rPr>
              <a:t>and </a:t>
            </a:r>
            <a:r>
              <a:rPr sz="1200" b="1" spc="-5" dirty="0">
                <a:latin typeface="Times New Roman"/>
                <a:cs typeface="Times New Roman"/>
              </a:rPr>
              <a:t>specify </a:t>
            </a:r>
            <a:r>
              <a:rPr sz="1200" b="1" spc="-10" dirty="0">
                <a:latin typeface="Times New Roman"/>
                <a:cs typeface="Times New Roman"/>
              </a:rPr>
              <a:t>the </a:t>
            </a:r>
            <a:r>
              <a:rPr sz="1200" b="1" dirty="0">
                <a:latin typeface="Times New Roman"/>
                <a:cs typeface="Times New Roman"/>
              </a:rPr>
              <a:t>inputs </a:t>
            </a:r>
            <a:r>
              <a:rPr sz="1200" b="1" spc="-5" dirty="0">
                <a:latin typeface="Times New Roman"/>
                <a:cs typeface="Times New Roman"/>
              </a:rPr>
              <a:t>that </a:t>
            </a:r>
            <a:r>
              <a:rPr sz="1200" b="1" dirty="0">
                <a:latin typeface="Times New Roman"/>
                <a:cs typeface="Times New Roman"/>
              </a:rPr>
              <a:t>will </a:t>
            </a:r>
            <a:r>
              <a:rPr sz="1200" b="1" spc="-5" dirty="0">
                <a:latin typeface="Times New Roman"/>
                <a:cs typeface="Times New Roman"/>
              </a:rPr>
              <a:t>force the software </a:t>
            </a:r>
            <a:r>
              <a:rPr sz="1200" b="1" dirty="0">
                <a:latin typeface="Times New Roman"/>
                <a:cs typeface="Times New Roman"/>
              </a:rPr>
              <a:t>to </a:t>
            </a:r>
            <a:r>
              <a:rPr sz="1200" b="1" spc="-5" dirty="0">
                <a:latin typeface="Times New Roman"/>
                <a:cs typeface="Times New Roman"/>
              </a:rPr>
              <a:t>make  the transition </a:t>
            </a:r>
            <a:r>
              <a:rPr sz="1200" b="1" dirty="0">
                <a:latin typeface="Times New Roman"/>
                <a:cs typeface="Times New Roman"/>
              </a:rPr>
              <a:t>from state to state</a:t>
            </a:r>
            <a:r>
              <a:rPr sz="1200" dirty="0">
                <a:latin typeface="Times New Roman"/>
                <a:cs typeface="Times New Roman"/>
              </a:rPr>
              <a:t>. The inputs </a:t>
            </a:r>
            <a:r>
              <a:rPr sz="1200" spc="-5" dirty="0">
                <a:latin typeface="Times New Roman"/>
                <a:cs typeface="Times New Roman"/>
              </a:rPr>
              <a:t>will trigger events </a:t>
            </a:r>
            <a:r>
              <a:rPr sz="1200" dirty="0">
                <a:latin typeface="Times New Roman"/>
                <a:cs typeface="Times New Roman"/>
              </a:rPr>
              <a:t>that </a:t>
            </a:r>
            <a:r>
              <a:rPr sz="1200" spc="-5" dirty="0">
                <a:latin typeface="Times New Roman"/>
                <a:cs typeface="Times New Roman"/>
              </a:rPr>
              <a:t>will </a:t>
            </a:r>
            <a:r>
              <a:rPr sz="1200" dirty="0">
                <a:latin typeface="Times New Roman"/>
                <a:cs typeface="Times New Roman"/>
              </a:rPr>
              <a:t>cause the transition to  </a:t>
            </a:r>
            <a:r>
              <a:rPr sz="1200" spc="-5" dirty="0">
                <a:latin typeface="Times New Roman"/>
                <a:cs typeface="Times New Roman"/>
              </a:rPr>
              <a:t>occur.</a:t>
            </a:r>
            <a:endParaRPr sz="1200" dirty="0">
              <a:latin typeface="Times New Roman"/>
              <a:cs typeface="Times New Roman"/>
            </a:endParaRPr>
          </a:p>
          <a:p>
            <a:pPr marL="12700" marR="8890" algn="just">
              <a:lnSpc>
                <a:spcPct val="102699"/>
              </a:lnSpc>
              <a:spcBef>
                <a:spcPts val="850"/>
              </a:spcBef>
              <a:buAutoNum type="arabicPeriod"/>
              <a:tabLst>
                <a:tab pos="182245" algn="l"/>
              </a:tabLst>
            </a:pPr>
            <a:r>
              <a:rPr sz="1200" b="1" spc="-5" dirty="0">
                <a:latin typeface="Times New Roman"/>
                <a:cs typeface="Times New Roman"/>
              </a:rPr>
              <a:t>Review the behavioral model and </a:t>
            </a:r>
            <a:r>
              <a:rPr sz="1200" b="1" dirty="0">
                <a:latin typeface="Times New Roman"/>
                <a:cs typeface="Times New Roman"/>
              </a:rPr>
              <a:t>note </a:t>
            </a:r>
            <a:r>
              <a:rPr sz="1200" b="1" spc="-5" dirty="0">
                <a:latin typeface="Times New Roman"/>
                <a:cs typeface="Times New Roman"/>
              </a:rPr>
              <a:t>the expected outputs as the software </a:t>
            </a:r>
            <a:r>
              <a:rPr sz="1200" b="1" spc="-10" dirty="0">
                <a:latin typeface="Times New Roman"/>
                <a:cs typeface="Times New Roman"/>
              </a:rPr>
              <a:t>makes </a:t>
            </a:r>
            <a:r>
              <a:rPr sz="1200" b="1" spc="-5" dirty="0">
                <a:latin typeface="Times New Roman"/>
                <a:cs typeface="Times New Roman"/>
              </a:rPr>
              <a:t>the  transition </a:t>
            </a:r>
            <a:r>
              <a:rPr sz="1200" b="1" dirty="0">
                <a:latin typeface="Times New Roman"/>
                <a:cs typeface="Times New Roman"/>
              </a:rPr>
              <a:t>from state to </a:t>
            </a:r>
            <a:r>
              <a:rPr sz="1200" b="1" spc="-5" dirty="0">
                <a:latin typeface="Times New Roman"/>
                <a:cs typeface="Times New Roman"/>
              </a:rPr>
              <a:t>state</a:t>
            </a:r>
            <a:r>
              <a:rPr sz="1200" spc="-5" dirty="0">
                <a:latin typeface="Times New Roman"/>
                <a:cs typeface="Times New Roman"/>
              </a:rPr>
              <a:t>. Recall </a:t>
            </a:r>
            <a:r>
              <a:rPr sz="1200" dirty="0">
                <a:latin typeface="Times New Roman"/>
                <a:cs typeface="Times New Roman"/>
              </a:rPr>
              <a:t>that </a:t>
            </a:r>
            <a:r>
              <a:rPr sz="1200" spc="-5" dirty="0">
                <a:latin typeface="Times New Roman"/>
                <a:cs typeface="Times New Roman"/>
              </a:rPr>
              <a:t>each </a:t>
            </a:r>
            <a:r>
              <a:rPr sz="1200" dirty="0">
                <a:latin typeface="Times New Roman"/>
                <a:cs typeface="Times New Roman"/>
              </a:rPr>
              <a:t>state </a:t>
            </a:r>
            <a:r>
              <a:rPr sz="1200" spc="-5" dirty="0">
                <a:latin typeface="Times New Roman"/>
                <a:cs typeface="Times New Roman"/>
              </a:rPr>
              <a:t>transition is triggered </a:t>
            </a:r>
            <a:r>
              <a:rPr sz="1200" spc="5" dirty="0">
                <a:latin typeface="Times New Roman"/>
                <a:cs typeface="Times New Roman"/>
              </a:rPr>
              <a:t>by</a:t>
            </a:r>
            <a:r>
              <a:rPr sz="1200" spc="-220" dirty="0">
                <a:latin typeface="Times New Roman"/>
                <a:cs typeface="Times New Roman"/>
              </a:rPr>
              <a:t> </a:t>
            </a:r>
            <a:r>
              <a:rPr sz="1200" dirty="0">
                <a:latin typeface="Times New Roman"/>
                <a:cs typeface="Times New Roman"/>
              </a:rPr>
              <a:t>an </a:t>
            </a:r>
            <a:r>
              <a:rPr sz="1200" spc="-5" dirty="0">
                <a:latin typeface="Times New Roman"/>
                <a:cs typeface="Times New Roman"/>
              </a:rPr>
              <a:t>event and </a:t>
            </a:r>
            <a:r>
              <a:rPr sz="1200" dirty="0">
                <a:latin typeface="Times New Roman"/>
                <a:cs typeface="Times New Roman"/>
              </a:rPr>
              <a:t>that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consequence </a:t>
            </a:r>
            <a:r>
              <a:rPr sz="1200" dirty="0">
                <a:latin typeface="Times New Roman"/>
                <a:cs typeface="Times New Roman"/>
              </a:rPr>
              <a:t>of the transition, some function </a:t>
            </a:r>
            <a:r>
              <a:rPr sz="1200" spc="-5" dirty="0">
                <a:latin typeface="Times New Roman"/>
                <a:cs typeface="Times New Roman"/>
              </a:rPr>
              <a:t>is invoked and </a:t>
            </a:r>
            <a:r>
              <a:rPr sz="1200" dirty="0">
                <a:latin typeface="Times New Roman"/>
                <a:cs typeface="Times New Roman"/>
              </a:rPr>
              <a:t>outputs </a:t>
            </a:r>
            <a:r>
              <a:rPr sz="1200" spc="-5" dirty="0">
                <a:latin typeface="Times New Roman"/>
                <a:cs typeface="Times New Roman"/>
              </a:rPr>
              <a:t>are created. For each set </a:t>
            </a:r>
            <a:r>
              <a:rPr sz="1200" dirty="0">
                <a:latin typeface="Times New Roman"/>
                <a:cs typeface="Times New Roman"/>
              </a:rPr>
              <a:t>of  inputs</a:t>
            </a:r>
            <a:r>
              <a:rPr sz="1200" spc="-25" dirty="0">
                <a:latin typeface="Times New Roman"/>
                <a:cs typeface="Times New Roman"/>
              </a:rPr>
              <a:t> </a:t>
            </a:r>
            <a:r>
              <a:rPr sz="1200" spc="-5" dirty="0">
                <a:latin typeface="Times New Roman"/>
                <a:cs typeface="Times New Roman"/>
              </a:rPr>
              <a:t>(test</a:t>
            </a:r>
            <a:r>
              <a:rPr sz="1200" spc="-20" dirty="0">
                <a:latin typeface="Times New Roman"/>
                <a:cs typeface="Times New Roman"/>
              </a:rPr>
              <a:t> </a:t>
            </a:r>
            <a:r>
              <a:rPr sz="1200" spc="-5" dirty="0">
                <a:latin typeface="Times New Roman"/>
                <a:cs typeface="Times New Roman"/>
              </a:rPr>
              <a:t>cases)</a:t>
            </a:r>
            <a:r>
              <a:rPr sz="1200" spc="-10" dirty="0">
                <a:latin typeface="Times New Roman"/>
                <a:cs typeface="Times New Roman"/>
              </a:rPr>
              <a:t> </a:t>
            </a:r>
            <a:r>
              <a:rPr sz="1200" spc="-5" dirty="0">
                <a:latin typeface="Times New Roman"/>
                <a:cs typeface="Times New Roman"/>
              </a:rPr>
              <a:t>you</a:t>
            </a:r>
            <a:r>
              <a:rPr sz="1200" spc="-20" dirty="0">
                <a:latin typeface="Times New Roman"/>
                <a:cs typeface="Times New Roman"/>
              </a:rPr>
              <a:t> </a:t>
            </a:r>
            <a:r>
              <a:rPr sz="1200" spc="-5" dirty="0">
                <a:latin typeface="Times New Roman"/>
                <a:cs typeface="Times New Roman"/>
              </a:rPr>
              <a:t>specified</a:t>
            </a:r>
            <a:r>
              <a:rPr sz="1200" spc="-2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step</a:t>
            </a:r>
            <a:r>
              <a:rPr sz="1200" spc="-25" dirty="0">
                <a:latin typeface="Times New Roman"/>
                <a:cs typeface="Times New Roman"/>
              </a:rPr>
              <a:t> </a:t>
            </a:r>
            <a:r>
              <a:rPr sz="1200" dirty="0">
                <a:latin typeface="Times New Roman"/>
                <a:cs typeface="Times New Roman"/>
              </a:rPr>
              <a:t>2,</a:t>
            </a:r>
            <a:r>
              <a:rPr sz="1200" spc="-20" dirty="0">
                <a:latin typeface="Times New Roman"/>
                <a:cs typeface="Times New Roman"/>
              </a:rPr>
              <a:t> </a:t>
            </a:r>
            <a:r>
              <a:rPr sz="1200" dirty="0">
                <a:latin typeface="Times New Roman"/>
                <a:cs typeface="Times New Roman"/>
              </a:rPr>
              <a:t>specify</a:t>
            </a:r>
            <a:r>
              <a:rPr sz="1200" spc="-4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expected</a:t>
            </a:r>
            <a:r>
              <a:rPr sz="1200" spc="-30" dirty="0">
                <a:latin typeface="Times New Roman"/>
                <a:cs typeface="Times New Roman"/>
              </a:rPr>
              <a:t> </a:t>
            </a:r>
            <a:r>
              <a:rPr sz="1200" dirty="0">
                <a:latin typeface="Times New Roman"/>
                <a:cs typeface="Times New Roman"/>
              </a:rPr>
              <a:t>outputs</a:t>
            </a:r>
            <a:r>
              <a:rPr sz="1200" spc="-20" dirty="0">
                <a:latin typeface="Times New Roman"/>
                <a:cs typeface="Times New Roman"/>
              </a:rPr>
              <a:t> </a:t>
            </a:r>
            <a:r>
              <a:rPr sz="1200" spc="-5" dirty="0">
                <a:latin typeface="Times New Roman"/>
                <a:cs typeface="Times New Roman"/>
              </a:rPr>
              <a:t>as</a:t>
            </a:r>
            <a:r>
              <a:rPr sz="1200" spc="-20" dirty="0">
                <a:latin typeface="Times New Roman"/>
                <a:cs typeface="Times New Roman"/>
              </a:rPr>
              <a:t> </a:t>
            </a:r>
            <a:r>
              <a:rPr sz="1200" dirty="0">
                <a:latin typeface="Times New Roman"/>
                <a:cs typeface="Times New Roman"/>
              </a:rPr>
              <a:t>they</a:t>
            </a:r>
            <a:r>
              <a:rPr sz="1200" spc="-35" dirty="0">
                <a:latin typeface="Times New Roman"/>
                <a:cs typeface="Times New Roman"/>
              </a:rPr>
              <a:t> </a:t>
            </a:r>
            <a:r>
              <a:rPr sz="1200" spc="-5" dirty="0">
                <a:latin typeface="Times New Roman"/>
                <a:cs typeface="Times New Roman"/>
              </a:rPr>
              <a:t>are</a:t>
            </a:r>
            <a:r>
              <a:rPr sz="1200" spc="-20" dirty="0">
                <a:latin typeface="Times New Roman"/>
                <a:cs typeface="Times New Roman"/>
              </a:rPr>
              <a:t> </a:t>
            </a:r>
            <a:r>
              <a:rPr sz="1200" spc="-5" dirty="0">
                <a:latin typeface="Times New Roman"/>
                <a:cs typeface="Times New Roman"/>
              </a:rPr>
              <a:t>characterized</a:t>
            </a:r>
            <a:r>
              <a:rPr sz="1200" spc="-20" dirty="0">
                <a:latin typeface="Times New Roman"/>
                <a:cs typeface="Times New Roman"/>
              </a:rPr>
              <a:t> </a:t>
            </a:r>
            <a:r>
              <a:rPr sz="1200" dirty="0">
                <a:latin typeface="Times New Roman"/>
                <a:cs typeface="Times New Roman"/>
              </a:rPr>
              <a:t>in  the </a:t>
            </a:r>
            <a:r>
              <a:rPr sz="1200" spc="-5" dirty="0">
                <a:latin typeface="Times New Roman"/>
                <a:cs typeface="Times New Roman"/>
              </a:rPr>
              <a:t>behavioral model.</a:t>
            </a:r>
            <a:endParaRPr sz="1200" dirty="0">
              <a:latin typeface="Times New Roman"/>
              <a:cs typeface="Times New Roman"/>
            </a:endParaRPr>
          </a:p>
          <a:p>
            <a:pPr marL="12700" marR="8890" algn="just">
              <a:lnSpc>
                <a:spcPct val="102499"/>
              </a:lnSpc>
              <a:spcBef>
                <a:spcPts val="830"/>
              </a:spcBef>
              <a:buAutoNum type="arabicPeriod"/>
              <a:tabLst>
                <a:tab pos="183515" algn="l"/>
              </a:tabLst>
            </a:pPr>
            <a:r>
              <a:rPr sz="1200" b="1" spc="-5" dirty="0">
                <a:latin typeface="Times New Roman"/>
                <a:cs typeface="Times New Roman"/>
              </a:rPr>
              <a:t>Execute the </a:t>
            </a:r>
            <a:r>
              <a:rPr sz="1200" b="1" dirty="0">
                <a:latin typeface="Times New Roman"/>
                <a:cs typeface="Times New Roman"/>
              </a:rPr>
              <a:t>test cases</a:t>
            </a:r>
            <a:r>
              <a:rPr sz="1200" dirty="0">
                <a:latin typeface="Times New Roman"/>
                <a:cs typeface="Times New Roman"/>
              </a:rPr>
              <a:t>. </a:t>
            </a:r>
            <a:r>
              <a:rPr sz="1200" spc="-5" dirty="0">
                <a:latin typeface="Times New Roman"/>
                <a:cs typeface="Times New Roman"/>
              </a:rPr>
              <a:t>Tests </a:t>
            </a:r>
            <a:r>
              <a:rPr sz="1200" dirty="0">
                <a:latin typeface="Times New Roman"/>
                <a:cs typeface="Times New Roman"/>
              </a:rPr>
              <a:t>can </a:t>
            </a:r>
            <a:r>
              <a:rPr sz="1200" spc="5" dirty="0">
                <a:latin typeface="Times New Roman"/>
                <a:cs typeface="Times New Roman"/>
              </a:rPr>
              <a:t>be </a:t>
            </a:r>
            <a:r>
              <a:rPr sz="1200" dirty="0">
                <a:latin typeface="Times New Roman"/>
                <a:cs typeface="Times New Roman"/>
              </a:rPr>
              <a:t>executed manually or a test </a:t>
            </a:r>
            <a:r>
              <a:rPr sz="1200" spc="5" dirty="0">
                <a:latin typeface="Times New Roman"/>
                <a:cs typeface="Times New Roman"/>
              </a:rPr>
              <a:t>script </a:t>
            </a:r>
            <a:r>
              <a:rPr sz="1200" spc="-5" dirty="0">
                <a:latin typeface="Times New Roman"/>
                <a:cs typeface="Times New Roman"/>
              </a:rPr>
              <a:t>can </a:t>
            </a:r>
            <a:r>
              <a:rPr sz="1200" spc="5" dirty="0">
                <a:latin typeface="Times New Roman"/>
                <a:cs typeface="Times New Roman"/>
              </a:rPr>
              <a:t>be </a:t>
            </a:r>
            <a:r>
              <a:rPr sz="1200" spc="-5" dirty="0">
                <a:latin typeface="Times New Roman"/>
                <a:cs typeface="Times New Roman"/>
              </a:rPr>
              <a:t>created and  executed </a:t>
            </a:r>
            <a:r>
              <a:rPr sz="1200" dirty="0">
                <a:latin typeface="Times New Roman"/>
                <a:cs typeface="Times New Roman"/>
              </a:rPr>
              <a:t>using a testing</a:t>
            </a:r>
            <a:r>
              <a:rPr sz="1200" spc="-35" dirty="0">
                <a:latin typeface="Times New Roman"/>
                <a:cs typeface="Times New Roman"/>
              </a:rPr>
              <a:t> </a:t>
            </a:r>
            <a:r>
              <a:rPr sz="1200" dirty="0">
                <a:latin typeface="Times New Roman"/>
                <a:cs typeface="Times New Roman"/>
              </a:rPr>
              <a:t>tool.</a:t>
            </a:r>
          </a:p>
          <a:p>
            <a:pPr marL="165100" indent="-152400" algn="just">
              <a:lnSpc>
                <a:spcPct val="100000"/>
              </a:lnSpc>
              <a:spcBef>
                <a:spcPts val="875"/>
              </a:spcBef>
              <a:buAutoNum type="arabicPeriod"/>
              <a:tabLst>
                <a:tab pos="165100" algn="l"/>
              </a:tabLst>
            </a:pPr>
            <a:r>
              <a:rPr sz="1200" b="1" spc="-5" dirty="0">
                <a:latin typeface="Times New Roman"/>
                <a:cs typeface="Times New Roman"/>
              </a:rPr>
              <a:t>Compare </a:t>
            </a:r>
            <a:r>
              <a:rPr sz="1200" b="1" dirty="0">
                <a:latin typeface="Times New Roman"/>
                <a:cs typeface="Times New Roman"/>
              </a:rPr>
              <a:t>actual </a:t>
            </a:r>
            <a:r>
              <a:rPr sz="1200" b="1" spc="-5" dirty="0">
                <a:latin typeface="Times New Roman"/>
                <a:cs typeface="Times New Roman"/>
              </a:rPr>
              <a:t>and expected results and </a:t>
            </a:r>
            <a:r>
              <a:rPr sz="1200" b="1" dirty="0">
                <a:latin typeface="Times New Roman"/>
                <a:cs typeface="Times New Roman"/>
              </a:rPr>
              <a:t>take </a:t>
            </a:r>
            <a:r>
              <a:rPr sz="1200" b="1" spc="-5" dirty="0">
                <a:latin typeface="Times New Roman"/>
                <a:cs typeface="Times New Roman"/>
              </a:rPr>
              <a:t>corrective </a:t>
            </a:r>
            <a:r>
              <a:rPr sz="1200" b="1" dirty="0">
                <a:latin typeface="Times New Roman"/>
                <a:cs typeface="Times New Roman"/>
              </a:rPr>
              <a:t>action </a:t>
            </a:r>
            <a:r>
              <a:rPr sz="1200" b="1" spc="-5" dirty="0">
                <a:latin typeface="Times New Roman"/>
                <a:cs typeface="Times New Roman"/>
              </a:rPr>
              <a:t>as</a:t>
            </a:r>
            <a:r>
              <a:rPr sz="1200" b="1" spc="25" dirty="0">
                <a:latin typeface="Times New Roman"/>
                <a:cs typeface="Times New Roman"/>
              </a:rPr>
              <a:t> </a:t>
            </a:r>
            <a:r>
              <a:rPr sz="1200" b="1" spc="-5" dirty="0">
                <a:latin typeface="Times New Roman"/>
                <a:cs typeface="Times New Roman"/>
              </a:rPr>
              <a:t>required.</a:t>
            </a:r>
            <a:endParaRPr sz="1200" dirty="0">
              <a:latin typeface="Times New Roman"/>
              <a:cs typeface="Times New Roman"/>
            </a:endParaRPr>
          </a:p>
          <a:p>
            <a:pPr marL="12700" marR="12065">
              <a:lnSpc>
                <a:spcPct val="102499"/>
              </a:lnSpc>
              <a:spcBef>
                <a:spcPts val="805"/>
              </a:spcBef>
            </a:pPr>
            <a:r>
              <a:rPr sz="1200" spc="-5" dirty="0">
                <a:latin typeface="Times New Roman"/>
                <a:cs typeface="Times New Roman"/>
              </a:rPr>
              <a:t>MBT helps </a:t>
            </a:r>
            <a:r>
              <a:rPr sz="1200" dirty="0">
                <a:latin typeface="Times New Roman"/>
                <a:cs typeface="Times New Roman"/>
              </a:rPr>
              <a:t>to uncover </a:t>
            </a:r>
            <a:r>
              <a:rPr sz="1200" spc="-5" dirty="0">
                <a:latin typeface="Times New Roman"/>
                <a:cs typeface="Times New Roman"/>
              </a:rPr>
              <a:t>errors </a:t>
            </a:r>
            <a:r>
              <a:rPr sz="1200" dirty="0">
                <a:latin typeface="Times New Roman"/>
                <a:cs typeface="Times New Roman"/>
              </a:rPr>
              <a:t>in software behavior, </a:t>
            </a:r>
            <a:r>
              <a:rPr sz="1200" spc="-5" dirty="0">
                <a:latin typeface="Times New Roman"/>
                <a:cs typeface="Times New Roman"/>
              </a:rPr>
              <a:t>and as </a:t>
            </a:r>
            <a:r>
              <a:rPr sz="1200" dirty="0">
                <a:latin typeface="Times New Roman"/>
                <a:cs typeface="Times New Roman"/>
              </a:rPr>
              <a:t>a </a:t>
            </a:r>
            <a:r>
              <a:rPr sz="1200" spc="-5" dirty="0">
                <a:latin typeface="Times New Roman"/>
                <a:cs typeface="Times New Roman"/>
              </a:rPr>
              <a:t>consequence, </a:t>
            </a:r>
            <a:r>
              <a:rPr sz="1200" dirty="0">
                <a:latin typeface="Times New Roman"/>
                <a:cs typeface="Times New Roman"/>
              </a:rPr>
              <a:t>it </a:t>
            </a:r>
            <a:r>
              <a:rPr sz="1200" spc="-5" dirty="0">
                <a:latin typeface="Times New Roman"/>
                <a:cs typeface="Times New Roman"/>
              </a:rPr>
              <a:t>is </a:t>
            </a:r>
            <a:r>
              <a:rPr sz="1200" dirty="0">
                <a:latin typeface="Times New Roman"/>
                <a:cs typeface="Times New Roman"/>
              </a:rPr>
              <a:t>extremely </a:t>
            </a:r>
            <a:r>
              <a:rPr sz="1200" spc="-5" dirty="0">
                <a:latin typeface="Times New Roman"/>
                <a:cs typeface="Times New Roman"/>
              </a:rPr>
              <a:t>useful  when </a:t>
            </a:r>
            <a:r>
              <a:rPr sz="1200" dirty="0">
                <a:latin typeface="Times New Roman"/>
                <a:cs typeface="Times New Roman"/>
              </a:rPr>
              <a:t>testing event-driven </a:t>
            </a:r>
            <a:r>
              <a:rPr sz="1200" spc="-5" dirty="0">
                <a:latin typeface="Times New Roman"/>
                <a:cs typeface="Times New Roman"/>
              </a:rPr>
              <a:t>applications.</a:t>
            </a:r>
            <a:endParaRPr sz="1200" dirty="0">
              <a:latin typeface="Times New Roman"/>
              <a:cs typeface="Times New Roman"/>
            </a:endParaRPr>
          </a:p>
          <a:p>
            <a:pPr marL="50800">
              <a:lnSpc>
                <a:spcPct val="100000"/>
              </a:lnSpc>
              <a:spcBef>
                <a:spcPts val="865"/>
              </a:spcBef>
            </a:pPr>
            <a:r>
              <a:rPr sz="1200" b="1" spc="-5" dirty="0">
                <a:latin typeface="Times New Roman"/>
                <a:cs typeface="Times New Roman"/>
              </a:rPr>
              <a:t>TESTING</a:t>
            </a:r>
            <a:r>
              <a:rPr sz="1200" b="1" spc="-20" dirty="0">
                <a:latin typeface="Times New Roman"/>
                <a:cs typeface="Times New Roman"/>
              </a:rPr>
              <a:t> </a:t>
            </a:r>
            <a:r>
              <a:rPr sz="1200" b="1" spc="-5" dirty="0">
                <a:latin typeface="Times New Roman"/>
                <a:cs typeface="Times New Roman"/>
              </a:rPr>
              <a:t>DOCUMENTATION</a:t>
            </a:r>
            <a:endParaRPr sz="1200" dirty="0">
              <a:latin typeface="Times New Roman"/>
              <a:cs typeface="Times New Roman"/>
            </a:endParaRPr>
          </a:p>
          <a:p>
            <a:pPr marL="12700" marR="6985" indent="456565" algn="just">
              <a:lnSpc>
                <a:spcPct val="102899"/>
              </a:lnSpc>
              <a:spcBef>
                <a:spcPts val="800"/>
              </a:spcBef>
            </a:pPr>
            <a:r>
              <a:rPr sz="1200" spc="-5" dirty="0">
                <a:latin typeface="Times New Roman"/>
                <a:cs typeface="Times New Roman"/>
              </a:rPr>
              <a:t>Documentation </a:t>
            </a:r>
            <a:r>
              <a:rPr sz="1200" dirty="0">
                <a:latin typeface="Times New Roman"/>
                <a:cs typeface="Times New Roman"/>
              </a:rPr>
              <a:t>testing can be </a:t>
            </a:r>
            <a:r>
              <a:rPr sz="1200" spc="-5" dirty="0">
                <a:latin typeface="Times New Roman"/>
                <a:cs typeface="Times New Roman"/>
              </a:rPr>
              <a:t>approached </a:t>
            </a:r>
            <a:r>
              <a:rPr sz="1200" dirty="0">
                <a:latin typeface="Times New Roman"/>
                <a:cs typeface="Times New Roman"/>
              </a:rPr>
              <a:t>in </a:t>
            </a:r>
            <a:r>
              <a:rPr sz="1200" spc="-5" dirty="0">
                <a:latin typeface="Times New Roman"/>
                <a:cs typeface="Times New Roman"/>
              </a:rPr>
              <a:t>two phases. </a:t>
            </a:r>
            <a:r>
              <a:rPr sz="1200" dirty="0">
                <a:latin typeface="Times New Roman"/>
                <a:cs typeface="Times New Roman"/>
              </a:rPr>
              <a:t>The </a:t>
            </a:r>
            <a:r>
              <a:rPr sz="1200" spc="-5" dirty="0">
                <a:latin typeface="Times New Roman"/>
                <a:cs typeface="Times New Roman"/>
              </a:rPr>
              <a:t>first phase, </a:t>
            </a:r>
            <a:r>
              <a:rPr sz="1200" dirty="0">
                <a:latin typeface="Times New Roman"/>
                <a:cs typeface="Times New Roman"/>
              </a:rPr>
              <a:t>technical review  </a:t>
            </a:r>
            <a:r>
              <a:rPr sz="1200" spc="-5" dirty="0">
                <a:latin typeface="Times New Roman"/>
                <a:cs typeface="Times New Roman"/>
              </a:rPr>
              <a:t>examines </a:t>
            </a:r>
            <a:r>
              <a:rPr sz="1200" dirty="0">
                <a:latin typeface="Times New Roman"/>
                <a:cs typeface="Times New Roman"/>
              </a:rPr>
              <a:t>the </a:t>
            </a:r>
            <a:r>
              <a:rPr sz="1200" spc="-5" dirty="0">
                <a:latin typeface="Times New Roman"/>
                <a:cs typeface="Times New Roman"/>
              </a:rPr>
              <a:t>document </a:t>
            </a:r>
            <a:r>
              <a:rPr sz="1200" dirty="0">
                <a:latin typeface="Times New Roman"/>
                <a:cs typeface="Times New Roman"/>
              </a:rPr>
              <a:t>for </a:t>
            </a:r>
            <a:r>
              <a:rPr sz="1200" spc="-5" dirty="0">
                <a:latin typeface="Times New Roman"/>
                <a:cs typeface="Times New Roman"/>
              </a:rPr>
              <a:t>editorial clarity. </a:t>
            </a:r>
            <a:r>
              <a:rPr sz="1200" dirty="0">
                <a:latin typeface="Times New Roman"/>
                <a:cs typeface="Times New Roman"/>
              </a:rPr>
              <a:t>The second </a:t>
            </a:r>
            <a:r>
              <a:rPr sz="1200" spc="-5" dirty="0">
                <a:latin typeface="Times New Roman"/>
                <a:cs typeface="Times New Roman"/>
              </a:rPr>
              <a:t>phase, </a:t>
            </a:r>
            <a:r>
              <a:rPr sz="1200" dirty="0">
                <a:latin typeface="Times New Roman"/>
                <a:cs typeface="Times New Roman"/>
              </a:rPr>
              <a:t>live test, </a:t>
            </a:r>
            <a:r>
              <a:rPr sz="1200" spc="-5" dirty="0">
                <a:latin typeface="Times New Roman"/>
                <a:cs typeface="Times New Roman"/>
              </a:rPr>
              <a:t>uses </a:t>
            </a:r>
            <a:r>
              <a:rPr sz="1200" dirty="0">
                <a:latin typeface="Times New Roman"/>
                <a:cs typeface="Times New Roman"/>
              </a:rPr>
              <a:t>the </a:t>
            </a:r>
            <a:r>
              <a:rPr sz="1200" spc="-5" dirty="0">
                <a:latin typeface="Times New Roman"/>
                <a:cs typeface="Times New Roman"/>
              </a:rPr>
              <a:t>documentation  </a:t>
            </a:r>
            <a:r>
              <a:rPr sz="1200" dirty="0">
                <a:latin typeface="Times New Roman"/>
                <a:cs typeface="Times New Roman"/>
              </a:rPr>
              <a:t>in </a:t>
            </a:r>
            <a:r>
              <a:rPr sz="1200" spc="-5" dirty="0">
                <a:latin typeface="Times New Roman"/>
                <a:cs typeface="Times New Roman"/>
              </a:rPr>
              <a:t>conjunction </a:t>
            </a:r>
            <a:r>
              <a:rPr sz="1200" dirty="0">
                <a:latin typeface="Times New Roman"/>
                <a:cs typeface="Times New Roman"/>
              </a:rPr>
              <a:t>with the </a:t>
            </a:r>
            <a:r>
              <a:rPr sz="1200" spc="-5" dirty="0">
                <a:latin typeface="Times New Roman"/>
                <a:cs typeface="Times New Roman"/>
              </a:rPr>
              <a:t>actual program.</a:t>
            </a:r>
            <a:endParaRPr sz="1200" dirty="0">
              <a:latin typeface="Times New Roman"/>
              <a:cs typeface="Times New Roman"/>
            </a:endParaRPr>
          </a:p>
          <a:p>
            <a:pPr marL="12700" marR="6985" indent="456565" algn="just">
              <a:lnSpc>
                <a:spcPct val="103400"/>
              </a:lnSpc>
              <a:spcBef>
                <a:spcPts val="815"/>
              </a:spcBef>
            </a:pPr>
            <a:r>
              <a:rPr sz="1200" spc="-5" dirty="0">
                <a:latin typeface="Times New Roman"/>
                <a:cs typeface="Times New Roman"/>
              </a:rPr>
              <a:t>Surprisingly, </a:t>
            </a:r>
            <a:r>
              <a:rPr sz="1200" dirty="0">
                <a:latin typeface="Times New Roman"/>
                <a:cs typeface="Times New Roman"/>
              </a:rPr>
              <a:t>a live test for </a:t>
            </a:r>
            <a:r>
              <a:rPr sz="1200" spc="-5" dirty="0">
                <a:latin typeface="Times New Roman"/>
                <a:cs typeface="Times New Roman"/>
              </a:rPr>
              <a:t>documentation can </a:t>
            </a:r>
            <a:r>
              <a:rPr sz="1200" dirty="0">
                <a:latin typeface="Times New Roman"/>
                <a:cs typeface="Times New Roman"/>
              </a:rPr>
              <a:t>be </a:t>
            </a:r>
            <a:r>
              <a:rPr sz="1200" spc="-5" dirty="0">
                <a:latin typeface="Times New Roman"/>
                <a:cs typeface="Times New Roman"/>
              </a:rPr>
              <a:t>approached </a:t>
            </a:r>
            <a:r>
              <a:rPr sz="1200" dirty="0">
                <a:latin typeface="Times New Roman"/>
                <a:cs typeface="Times New Roman"/>
              </a:rPr>
              <a:t>using techniques that </a:t>
            </a:r>
            <a:r>
              <a:rPr sz="1200" spc="-5" dirty="0">
                <a:latin typeface="Times New Roman"/>
                <a:cs typeface="Times New Roman"/>
              </a:rPr>
              <a:t>are  analogous </a:t>
            </a:r>
            <a:r>
              <a:rPr sz="1200" dirty="0">
                <a:latin typeface="Times New Roman"/>
                <a:cs typeface="Times New Roman"/>
              </a:rPr>
              <a:t>to many of the </a:t>
            </a:r>
            <a:r>
              <a:rPr sz="1200" spc="-5" dirty="0">
                <a:latin typeface="Times New Roman"/>
                <a:cs typeface="Times New Roman"/>
              </a:rPr>
              <a:t>black-box </a:t>
            </a:r>
            <a:r>
              <a:rPr sz="1200" dirty="0">
                <a:latin typeface="Times New Roman"/>
                <a:cs typeface="Times New Roman"/>
              </a:rPr>
              <a:t>testing methods </a:t>
            </a:r>
            <a:r>
              <a:rPr sz="1200" spc="-5" dirty="0">
                <a:latin typeface="Times New Roman"/>
                <a:cs typeface="Times New Roman"/>
              </a:rPr>
              <a:t>discussed earlier. Graph-based </a:t>
            </a:r>
            <a:r>
              <a:rPr sz="1200" dirty="0">
                <a:latin typeface="Times New Roman"/>
                <a:cs typeface="Times New Roman"/>
              </a:rPr>
              <a:t>testing </a:t>
            </a:r>
            <a:r>
              <a:rPr sz="1200" spc="-5" dirty="0">
                <a:latin typeface="Times New Roman"/>
                <a:cs typeface="Times New Roman"/>
              </a:rPr>
              <a:t>can</a:t>
            </a:r>
            <a:r>
              <a:rPr sz="1200" spc="-100" dirty="0">
                <a:latin typeface="Times New Roman"/>
                <a:cs typeface="Times New Roman"/>
              </a:rPr>
              <a:t> </a:t>
            </a:r>
            <a:r>
              <a:rPr sz="1200" dirty="0">
                <a:latin typeface="Times New Roman"/>
                <a:cs typeface="Times New Roman"/>
              </a:rPr>
              <a:t>be  </a:t>
            </a:r>
            <a:r>
              <a:rPr sz="1200" spc="-5" dirty="0">
                <a:latin typeface="Times New Roman"/>
                <a:cs typeface="Times New Roman"/>
              </a:rPr>
              <a:t>used </a:t>
            </a:r>
            <a:r>
              <a:rPr sz="1200" dirty="0">
                <a:latin typeface="Times New Roman"/>
                <a:cs typeface="Times New Roman"/>
              </a:rPr>
              <a:t>to </a:t>
            </a:r>
            <a:r>
              <a:rPr sz="1200" spc="-5" dirty="0">
                <a:latin typeface="Times New Roman"/>
                <a:cs typeface="Times New Roman"/>
              </a:rPr>
              <a:t>describe </a:t>
            </a:r>
            <a:r>
              <a:rPr sz="1200" dirty="0">
                <a:latin typeface="Times New Roman"/>
                <a:cs typeface="Times New Roman"/>
              </a:rPr>
              <a:t>the </a:t>
            </a:r>
            <a:r>
              <a:rPr sz="1200" spc="-5" dirty="0">
                <a:latin typeface="Times New Roman"/>
                <a:cs typeface="Times New Roman"/>
              </a:rPr>
              <a:t>use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program; </a:t>
            </a:r>
            <a:r>
              <a:rPr sz="1200" dirty="0">
                <a:latin typeface="Times New Roman"/>
                <a:cs typeface="Times New Roman"/>
              </a:rPr>
              <a:t>equivalence partitioning </a:t>
            </a:r>
            <a:r>
              <a:rPr sz="1200" spc="-5" dirty="0">
                <a:latin typeface="Times New Roman"/>
                <a:cs typeface="Times New Roman"/>
              </a:rPr>
              <a:t>and </a:t>
            </a:r>
            <a:r>
              <a:rPr sz="1200" dirty="0">
                <a:latin typeface="Times New Roman"/>
                <a:cs typeface="Times New Roman"/>
              </a:rPr>
              <a:t>boundary </a:t>
            </a:r>
            <a:r>
              <a:rPr sz="1200" spc="-5" dirty="0">
                <a:latin typeface="Times New Roman"/>
                <a:cs typeface="Times New Roman"/>
              </a:rPr>
              <a:t>value </a:t>
            </a:r>
            <a:r>
              <a:rPr sz="1200" dirty="0">
                <a:latin typeface="Times New Roman"/>
                <a:cs typeface="Times New Roman"/>
              </a:rPr>
              <a:t>analysis</a:t>
            </a:r>
            <a:r>
              <a:rPr sz="1200" spc="-170" dirty="0">
                <a:latin typeface="Times New Roman"/>
                <a:cs typeface="Times New Roman"/>
              </a:rPr>
              <a: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used </a:t>
            </a:r>
            <a:r>
              <a:rPr sz="1200" dirty="0">
                <a:latin typeface="Times New Roman"/>
                <a:cs typeface="Times New Roman"/>
              </a:rPr>
              <a:t>to </a:t>
            </a:r>
            <a:r>
              <a:rPr sz="1200" spc="-5" dirty="0">
                <a:latin typeface="Times New Roman"/>
                <a:cs typeface="Times New Roman"/>
              </a:rPr>
              <a:t>define </a:t>
            </a:r>
            <a:r>
              <a:rPr sz="1200" dirty="0">
                <a:latin typeface="Times New Roman"/>
                <a:cs typeface="Times New Roman"/>
              </a:rPr>
              <a:t>various </a:t>
            </a:r>
            <a:r>
              <a:rPr sz="1200" spc="-5" dirty="0">
                <a:latin typeface="Times New Roman"/>
                <a:cs typeface="Times New Roman"/>
              </a:rPr>
              <a:t>classes </a:t>
            </a:r>
            <a:r>
              <a:rPr sz="1200" dirty="0">
                <a:latin typeface="Times New Roman"/>
                <a:cs typeface="Times New Roman"/>
              </a:rPr>
              <a:t>of input </a:t>
            </a:r>
            <a:r>
              <a:rPr sz="1200" spc="-5" dirty="0">
                <a:latin typeface="Times New Roman"/>
                <a:cs typeface="Times New Roman"/>
              </a:rPr>
              <a:t>and associated interactions. MBT can </a:t>
            </a:r>
            <a:r>
              <a:rPr sz="1200" dirty="0">
                <a:latin typeface="Times New Roman"/>
                <a:cs typeface="Times New Roman"/>
              </a:rPr>
              <a:t>be </a:t>
            </a:r>
            <a:r>
              <a:rPr sz="1200" spc="-5" dirty="0">
                <a:latin typeface="Times New Roman"/>
                <a:cs typeface="Times New Roman"/>
              </a:rPr>
              <a:t>used </a:t>
            </a:r>
            <a:r>
              <a:rPr sz="1200" dirty="0">
                <a:latin typeface="Times New Roman"/>
                <a:cs typeface="Times New Roman"/>
              </a:rPr>
              <a:t>to ensure  that</a:t>
            </a:r>
            <a:r>
              <a:rPr sz="1200" spc="-45" dirty="0">
                <a:latin typeface="Times New Roman"/>
                <a:cs typeface="Times New Roman"/>
              </a:rPr>
              <a:t> </a:t>
            </a:r>
            <a:r>
              <a:rPr sz="1200" spc="-5" dirty="0">
                <a:latin typeface="Times New Roman"/>
                <a:cs typeface="Times New Roman"/>
              </a:rPr>
              <a:t>documented</a:t>
            </a:r>
            <a:r>
              <a:rPr sz="1200" spc="-45" dirty="0">
                <a:latin typeface="Times New Roman"/>
                <a:cs typeface="Times New Roman"/>
              </a:rPr>
              <a:t> </a:t>
            </a:r>
            <a:r>
              <a:rPr sz="1200" dirty="0">
                <a:latin typeface="Times New Roman"/>
                <a:cs typeface="Times New Roman"/>
              </a:rPr>
              <a:t>behavior</a:t>
            </a:r>
            <a:r>
              <a:rPr sz="1200" spc="-5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actual</a:t>
            </a:r>
            <a:r>
              <a:rPr sz="1200" spc="-45" dirty="0">
                <a:latin typeface="Times New Roman"/>
                <a:cs typeface="Times New Roman"/>
              </a:rPr>
              <a:t> </a:t>
            </a:r>
            <a:r>
              <a:rPr sz="1200" dirty="0">
                <a:latin typeface="Times New Roman"/>
                <a:cs typeface="Times New Roman"/>
              </a:rPr>
              <a:t>behavior</a:t>
            </a:r>
            <a:r>
              <a:rPr sz="1200" spc="-35" dirty="0">
                <a:latin typeface="Times New Roman"/>
                <a:cs typeface="Times New Roman"/>
              </a:rPr>
              <a:t> </a:t>
            </a:r>
            <a:r>
              <a:rPr sz="1200" dirty="0">
                <a:latin typeface="Times New Roman"/>
                <a:cs typeface="Times New Roman"/>
              </a:rPr>
              <a:t>coincide.</a:t>
            </a:r>
            <a:r>
              <a:rPr sz="1200" spc="-50" dirty="0">
                <a:latin typeface="Times New Roman"/>
                <a:cs typeface="Times New Roman"/>
              </a:rPr>
              <a:t> </a:t>
            </a:r>
            <a:r>
              <a:rPr sz="1200" spc="-5" dirty="0">
                <a:latin typeface="Times New Roman"/>
                <a:cs typeface="Times New Roman"/>
              </a:rPr>
              <a:t>Program</a:t>
            </a:r>
            <a:r>
              <a:rPr sz="1200" spc="-30" dirty="0">
                <a:latin typeface="Times New Roman"/>
                <a:cs typeface="Times New Roman"/>
              </a:rPr>
              <a:t> </a:t>
            </a:r>
            <a:r>
              <a:rPr sz="1200" spc="-5" dirty="0">
                <a:latin typeface="Times New Roman"/>
                <a:cs typeface="Times New Roman"/>
              </a:rPr>
              <a:t>usage</a:t>
            </a:r>
            <a:r>
              <a:rPr sz="1200" spc="-50" dirty="0">
                <a:latin typeface="Times New Roman"/>
                <a:cs typeface="Times New Roman"/>
              </a:rPr>
              <a:t> </a:t>
            </a:r>
            <a:r>
              <a:rPr sz="1200" spc="-5" dirty="0">
                <a:latin typeface="Times New Roman"/>
                <a:cs typeface="Times New Roman"/>
              </a:rPr>
              <a:t>is</a:t>
            </a:r>
            <a:r>
              <a:rPr sz="1200" spc="-35" dirty="0">
                <a:latin typeface="Times New Roman"/>
                <a:cs typeface="Times New Roman"/>
              </a:rPr>
              <a:t> </a:t>
            </a:r>
            <a:r>
              <a:rPr sz="1200" dirty="0">
                <a:latin typeface="Times New Roman"/>
                <a:cs typeface="Times New Roman"/>
              </a:rPr>
              <a:t>then</a:t>
            </a:r>
            <a:r>
              <a:rPr sz="1200" spc="-45" dirty="0">
                <a:latin typeface="Times New Roman"/>
                <a:cs typeface="Times New Roman"/>
              </a:rPr>
              <a:t> </a:t>
            </a:r>
            <a:r>
              <a:rPr sz="1200" spc="-5" dirty="0">
                <a:latin typeface="Times New Roman"/>
                <a:cs typeface="Times New Roman"/>
              </a:rPr>
              <a:t>tracked</a:t>
            </a:r>
            <a:r>
              <a:rPr sz="1200" spc="-45" dirty="0">
                <a:latin typeface="Times New Roman"/>
                <a:cs typeface="Times New Roman"/>
              </a:rPr>
              <a:t> </a:t>
            </a:r>
            <a:r>
              <a:rPr sz="1200" spc="-5" dirty="0">
                <a:latin typeface="Times New Roman"/>
                <a:cs typeface="Times New Roman"/>
              </a:rPr>
              <a:t>through</a:t>
            </a:r>
            <a:r>
              <a:rPr sz="1200" spc="-35" dirty="0">
                <a:latin typeface="Times New Roman"/>
                <a:cs typeface="Times New Roman"/>
              </a:rPr>
              <a:t> </a:t>
            </a:r>
            <a:r>
              <a:rPr sz="1200" dirty="0">
                <a:latin typeface="Times New Roman"/>
                <a:cs typeface="Times New Roman"/>
              </a:rPr>
              <a:t>the  </a:t>
            </a:r>
            <a:r>
              <a:rPr sz="1200" spc="-5" dirty="0">
                <a:latin typeface="Times New Roman"/>
                <a:cs typeface="Times New Roman"/>
              </a:rPr>
              <a:t>documentation.</a:t>
            </a:r>
            <a:endParaRPr sz="1200" dirty="0">
              <a:latin typeface="Times New Roman"/>
              <a:cs typeface="Times New Roma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6713"/>
            <a:ext cx="1265555" cy="239395"/>
          </a:xfrm>
          <a:prstGeom prst="rect">
            <a:avLst/>
          </a:prstGeom>
        </p:spPr>
        <p:txBody>
          <a:bodyPr vert="horz" wrap="square" lIns="0" tIns="12700" rIns="0" bIns="0" rtlCol="0">
            <a:spAutoFit/>
          </a:bodyPr>
          <a:lstStyle/>
          <a:p>
            <a:pPr marL="12700">
              <a:lnSpc>
                <a:spcPct val="100000"/>
              </a:lnSpc>
              <a:spcBef>
                <a:spcPts val="100"/>
              </a:spcBef>
            </a:pPr>
            <a:r>
              <a:rPr sz="1400" b="1" u="heavy" dirty="0">
                <a:uFill>
                  <a:solidFill>
                    <a:srgbClr val="000000"/>
                  </a:solidFill>
                </a:uFill>
                <a:latin typeface="Times New Roman"/>
                <a:cs typeface="Times New Roman"/>
              </a:rPr>
              <a:t>Test</a:t>
            </a:r>
            <a:r>
              <a:rPr sz="1400" b="1" u="heavy" spc="-65" dirty="0">
                <a:uFill>
                  <a:solidFill>
                    <a:srgbClr val="000000"/>
                  </a:solidFill>
                </a:uFill>
                <a:latin typeface="Times New Roman"/>
                <a:cs typeface="Times New Roman"/>
              </a:rPr>
              <a:t> </a:t>
            </a:r>
            <a:r>
              <a:rPr sz="1400" b="1" u="heavy" spc="-5" dirty="0">
                <a:uFill>
                  <a:solidFill>
                    <a:srgbClr val="000000"/>
                  </a:solidFill>
                </a:uFill>
                <a:latin typeface="Times New Roman"/>
                <a:cs typeface="Times New Roman"/>
              </a:rPr>
              <a:t>automation</a:t>
            </a:r>
            <a:endParaRPr sz="1400" dirty="0">
              <a:latin typeface="Times New Roman"/>
              <a:cs typeface="Times New Roman"/>
            </a:endParaRPr>
          </a:p>
        </p:txBody>
      </p:sp>
      <p:sp>
        <p:nvSpPr>
          <p:cNvPr id="5" name="object 5"/>
          <p:cNvSpPr txBox="1"/>
          <p:nvPr/>
        </p:nvSpPr>
        <p:spPr>
          <a:xfrm>
            <a:off x="902004" y="4159122"/>
            <a:ext cx="5970905" cy="4758690"/>
          </a:xfrm>
          <a:prstGeom prst="rect">
            <a:avLst/>
          </a:prstGeom>
        </p:spPr>
        <p:txBody>
          <a:bodyPr vert="horz" wrap="square" lIns="0" tIns="30480" rIns="0" bIns="0" rtlCol="0">
            <a:spAutoFit/>
          </a:bodyPr>
          <a:lstStyle/>
          <a:p>
            <a:pPr marL="469265" indent="-228600" algn="just">
              <a:lnSpc>
                <a:spcPct val="100000"/>
              </a:lnSpc>
              <a:spcBef>
                <a:spcPts val="240"/>
              </a:spcBef>
              <a:buFont typeface="Symbol"/>
              <a:buChar char=""/>
              <a:tabLst>
                <a:tab pos="469900" algn="l"/>
              </a:tabLst>
            </a:pPr>
            <a:r>
              <a:rPr sz="1200" spc="-5" dirty="0" smtClean="0">
                <a:latin typeface="Times New Roman"/>
                <a:cs typeface="Times New Roman"/>
              </a:rPr>
              <a:t>Automated </a:t>
            </a:r>
            <a:r>
              <a:rPr sz="1200" dirty="0" smtClean="0">
                <a:latin typeface="Times New Roman"/>
                <a:cs typeface="Times New Roman"/>
              </a:rPr>
              <a:t>testing </a:t>
            </a:r>
            <a:r>
              <a:rPr sz="1200" spc="-5" dirty="0" smtClean="0">
                <a:latin typeface="Times New Roman"/>
                <a:cs typeface="Times New Roman"/>
              </a:rPr>
              <a:t>(Figure </a:t>
            </a:r>
            <a:r>
              <a:rPr sz="1200" dirty="0" smtClean="0">
                <a:latin typeface="Times New Roman"/>
                <a:cs typeface="Times New Roman"/>
              </a:rPr>
              <a:t>9.4) </a:t>
            </a:r>
            <a:r>
              <a:rPr sz="1200" spc="-5" dirty="0" smtClean="0">
                <a:latin typeface="Times New Roman"/>
                <a:cs typeface="Times New Roman"/>
              </a:rPr>
              <a:t>is based </a:t>
            </a:r>
            <a:r>
              <a:rPr sz="1200" dirty="0" smtClean="0">
                <a:latin typeface="Times New Roman"/>
                <a:cs typeface="Times New Roman"/>
              </a:rPr>
              <a:t>on the idea that </a:t>
            </a:r>
            <a:r>
              <a:rPr sz="1200" spc="-5" dirty="0" smtClean="0">
                <a:latin typeface="Times New Roman"/>
                <a:cs typeface="Times New Roman"/>
              </a:rPr>
              <a:t>tests </a:t>
            </a:r>
            <a:r>
              <a:rPr sz="1200" dirty="0" smtClean="0">
                <a:latin typeface="Times New Roman"/>
                <a:cs typeface="Times New Roman"/>
              </a:rPr>
              <a:t>should be</a:t>
            </a:r>
            <a:r>
              <a:rPr sz="1200" spc="30" dirty="0" smtClean="0">
                <a:latin typeface="Times New Roman"/>
                <a:cs typeface="Times New Roman"/>
              </a:rPr>
              <a:t> </a:t>
            </a:r>
            <a:r>
              <a:rPr sz="1200" spc="-5" dirty="0" smtClean="0">
                <a:latin typeface="Times New Roman"/>
                <a:cs typeface="Times New Roman"/>
              </a:rPr>
              <a:t>executable.</a:t>
            </a:r>
            <a:endParaRPr sz="1200" dirty="0" smtClean="0">
              <a:latin typeface="Times New Roman"/>
              <a:cs typeface="Times New Roman"/>
            </a:endParaRPr>
          </a:p>
          <a:p>
            <a:pPr marL="469265" marR="9525" indent="-228600" algn="just">
              <a:lnSpc>
                <a:spcPct val="103299"/>
              </a:lnSpc>
              <a:spcBef>
                <a:spcPts val="100"/>
              </a:spcBef>
              <a:buFont typeface="Symbol"/>
              <a:buChar char=""/>
              <a:tabLst>
                <a:tab pos="469900" algn="l"/>
              </a:tabLst>
            </a:pPr>
            <a:r>
              <a:rPr sz="1200" spc="-5" dirty="0" smtClean="0">
                <a:latin typeface="Times New Roman"/>
                <a:cs typeface="Times New Roman"/>
              </a:rPr>
              <a:t>An</a:t>
            </a:r>
            <a:r>
              <a:rPr sz="1200" spc="-75" dirty="0" smtClean="0">
                <a:latin typeface="Times New Roman"/>
                <a:cs typeface="Times New Roman"/>
              </a:rPr>
              <a:t> </a:t>
            </a:r>
            <a:r>
              <a:rPr sz="1200" spc="-5" dirty="0" smtClean="0">
                <a:latin typeface="Times New Roman"/>
                <a:cs typeface="Times New Roman"/>
              </a:rPr>
              <a:t>executable</a:t>
            </a:r>
            <a:r>
              <a:rPr sz="1200" spc="-80" dirty="0" smtClean="0">
                <a:latin typeface="Times New Roman"/>
                <a:cs typeface="Times New Roman"/>
              </a:rPr>
              <a:t> </a:t>
            </a:r>
            <a:r>
              <a:rPr sz="1200" dirty="0" smtClean="0">
                <a:latin typeface="Times New Roman"/>
                <a:cs typeface="Times New Roman"/>
              </a:rPr>
              <a:t>test</a:t>
            </a:r>
            <a:r>
              <a:rPr sz="1200" spc="-70" dirty="0" smtClean="0">
                <a:latin typeface="Times New Roman"/>
                <a:cs typeface="Times New Roman"/>
              </a:rPr>
              <a:t> </a:t>
            </a:r>
            <a:r>
              <a:rPr sz="1200" dirty="0" smtClean="0">
                <a:latin typeface="Times New Roman"/>
                <a:cs typeface="Times New Roman"/>
              </a:rPr>
              <a:t>includes</a:t>
            </a:r>
            <a:r>
              <a:rPr sz="1200" spc="-75" dirty="0" smtClean="0">
                <a:latin typeface="Times New Roman"/>
                <a:cs typeface="Times New Roman"/>
              </a:rPr>
              <a:t> </a:t>
            </a:r>
            <a:r>
              <a:rPr sz="1200" dirty="0" smtClean="0">
                <a:latin typeface="Times New Roman"/>
                <a:cs typeface="Times New Roman"/>
              </a:rPr>
              <a:t>the</a:t>
            </a:r>
            <a:r>
              <a:rPr sz="1200" spc="-70" dirty="0" smtClean="0">
                <a:latin typeface="Times New Roman"/>
                <a:cs typeface="Times New Roman"/>
              </a:rPr>
              <a:t> </a:t>
            </a:r>
            <a:r>
              <a:rPr sz="1200" dirty="0" smtClean="0">
                <a:latin typeface="Times New Roman"/>
                <a:cs typeface="Times New Roman"/>
              </a:rPr>
              <a:t>input</a:t>
            </a:r>
            <a:r>
              <a:rPr sz="1200" spc="-70" dirty="0" smtClean="0">
                <a:latin typeface="Times New Roman"/>
                <a:cs typeface="Times New Roman"/>
              </a:rPr>
              <a:t> </a:t>
            </a:r>
            <a:r>
              <a:rPr sz="1200" spc="-5" dirty="0" smtClean="0">
                <a:latin typeface="Times New Roman"/>
                <a:cs typeface="Times New Roman"/>
              </a:rPr>
              <a:t>data</a:t>
            </a:r>
            <a:r>
              <a:rPr sz="1200" spc="-70" dirty="0" smtClean="0">
                <a:latin typeface="Times New Roman"/>
                <a:cs typeface="Times New Roman"/>
              </a:rPr>
              <a:t> </a:t>
            </a:r>
            <a:r>
              <a:rPr sz="1200" dirty="0" smtClean="0">
                <a:latin typeface="Times New Roman"/>
                <a:cs typeface="Times New Roman"/>
              </a:rPr>
              <a:t>to</a:t>
            </a:r>
            <a:r>
              <a:rPr sz="1200" spc="-70" dirty="0" smtClean="0">
                <a:latin typeface="Times New Roman"/>
                <a:cs typeface="Times New Roman"/>
              </a:rPr>
              <a:t> </a:t>
            </a:r>
            <a:r>
              <a:rPr sz="1200" dirty="0" smtClean="0">
                <a:latin typeface="Times New Roman"/>
                <a:cs typeface="Times New Roman"/>
              </a:rPr>
              <a:t>the</a:t>
            </a:r>
            <a:r>
              <a:rPr sz="1200" spc="-60" dirty="0" smtClean="0">
                <a:latin typeface="Times New Roman"/>
                <a:cs typeface="Times New Roman"/>
              </a:rPr>
              <a:t> </a:t>
            </a:r>
            <a:r>
              <a:rPr sz="1200" dirty="0" smtClean="0">
                <a:latin typeface="Times New Roman"/>
                <a:cs typeface="Times New Roman"/>
              </a:rPr>
              <a:t>unit</a:t>
            </a:r>
            <a:r>
              <a:rPr sz="1200" spc="-70" dirty="0" smtClean="0">
                <a:latin typeface="Times New Roman"/>
                <a:cs typeface="Times New Roman"/>
              </a:rPr>
              <a:t> </a:t>
            </a:r>
            <a:r>
              <a:rPr sz="1200" dirty="0" smtClean="0">
                <a:latin typeface="Times New Roman"/>
                <a:cs typeface="Times New Roman"/>
              </a:rPr>
              <a:t>that</a:t>
            </a:r>
            <a:r>
              <a:rPr sz="1200" spc="-70" dirty="0" smtClean="0">
                <a:latin typeface="Times New Roman"/>
                <a:cs typeface="Times New Roman"/>
              </a:rPr>
              <a:t> </a:t>
            </a:r>
            <a:r>
              <a:rPr sz="1200" spc="-5" dirty="0" smtClean="0">
                <a:latin typeface="Times New Roman"/>
                <a:cs typeface="Times New Roman"/>
              </a:rPr>
              <a:t>is</a:t>
            </a:r>
            <a:r>
              <a:rPr sz="1200" spc="-70" dirty="0" smtClean="0">
                <a:latin typeface="Times New Roman"/>
                <a:cs typeface="Times New Roman"/>
              </a:rPr>
              <a:t> </a:t>
            </a:r>
            <a:r>
              <a:rPr sz="1200" spc="-5" dirty="0" smtClean="0">
                <a:latin typeface="Times New Roman"/>
                <a:cs typeface="Times New Roman"/>
              </a:rPr>
              <a:t>being</a:t>
            </a:r>
            <a:r>
              <a:rPr sz="1200" spc="-80" dirty="0" smtClean="0">
                <a:latin typeface="Times New Roman"/>
                <a:cs typeface="Times New Roman"/>
              </a:rPr>
              <a:t> </a:t>
            </a:r>
            <a:r>
              <a:rPr sz="1200" dirty="0" smtClean="0">
                <a:latin typeface="Times New Roman"/>
                <a:cs typeface="Times New Roman"/>
              </a:rPr>
              <a:t>tested,</a:t>
            </a:r>
            <a:r>
              <a:rPr sz="1200" spc="-75" dirty="0" smtClean="0">
                <a:latin typeface="Times New Roman"/>
                <a:cs typeface="Times New Roman"/>
              </a:rPr>
              <a:t> </a:t>
            </a:r>
            <a:r>
              <a:rPr sz="1200" dirty="0" smtClean="0">
                <a:latin typeface="Times New Roman"/>
                <a:cs typeface="Times New Roman"/>
              </a:rPr>
              <a:t>the</a:t>
            </a:r>
            <a:r>
              <a:rPr sz="1200" spc="-70" dirty="0" smtClean="0">
                <a:latin typeface="Times New Roman"/>
                <a:cs typeface="Times New Roman"/>
              </a:rPr>
              <a:t> </a:t>
            </a:r>
            <a:r>
              <a:rPr sz="1200" dirty="0" smtClean="0">
                <a:latin typeface="Times New Roman"/>
                <a:cs typeface="Times New Roman"/>
              </a:rPr>
              <a:t>expected</a:t>
            </a:r>
            <a:r>
              <a:rPr sz="1200" spc="-75" dirty="0" smtClean="0">
                <a:latin typeface="Times New Roman"/>
                <a:cs typeface="Times New Roman"/>
              </a:rPr>
              <a:t> </a:t>
            </a:r>
            <a:r>
              <a:rPr sz="1200" spc="-5" dirty="0" smtClean="0">
                <a:latin typeface="Times New Roman"/>
                <a:cs typeface="Times New Roman"/>
              </a:rPr>
              <a:t>result,  and </a:t>
            </a:r>
            <a:r>
              <a:rPr sz="1200" dirty="0" smtClean="0">
                <a:latin typeface="Times New Roman"/>
                <a:cs typeface="Times New Roman"/>
              </a:rPr>
              <a:t>a </a:t>
            </a:r>
            <a:r>
              <a:rPr sz="1200" spc="-5" dirty="0" smtClean="0">
                <a:latin typeface="Times New Roman"/>
                <a:cs typeface="Times New Roman"/>
              </a:rPr>
              <a:t>check </a:t>
            </a:r>
            <a:r>
              <a:rPr sz="1200" dirty="0" smtClean="0">
                <a:latin typeface="Times New Roman"/>
                <a:cs typeface="Times New Roman"/>
              </a:rPr>
              <a:t>that the unit </a:t>
            </a:r>
            <a:r>
              <a:rPr sz="1200" spc="-5" dirty="0" smtClean="0">
                <a:latin typeface="Times New Roman"/>
                <a:cs typeface="Times New Roman"/>
              </a:rPr>
              <a:t>returns </a:t>
            </a:r>
            <a:r>
              <a:rPr sz="1200" dirty="0" smtClean="0">
                <a:latin typeface="Times New Roman"/>
                <a:cs typeface="Times New Roman"/>
              </a:rPr>
              <a:t>the </a:t>
            </a:r>
            <a:r>
              <a:rPr sz="1200" spc="-5" dirty="0" smtClean="0">
                <a:latin typeface="Times New Roman"/>
                <a:cs typeface="Times New Roman"/>
              </a:rPr>
              <a:t>expected</a:t>
            </a:r>
            <a:r>
              <a:rPr sz="1200" spc="20" dirty="0" smtClean="0">
                <a:latin typeface="Times New Roman"/>
                <a:cs typeface="Times New Roman"/>
              </a:rPr>
              <a:t> </a:t>
            </a:r>
            <a:r>
              <a:rPr sz="1200" dirty="0" smtClean="0">
                <a:latin typeface="Times New Roman"/>
                <a:cs typeface="Times New Roman"/>
              </a:rPr>
              <a:t>result.</a:t>
            </a:r>
          </a:p>
          <a:p>
            <a:pPr marL="469265" marR="11430" indent="-228600" algn="just">
              <a:lnSpc>
                <a:spcPct val="103299"/>
              </a:lnSpc>
              <a:spcBef>
                <a:spcPts val="85"/>
              </a:spcBef>
              <a:buFont typeface="Symbol"/>
              <a:buChar char=""/>
              <a:tabLst>
                <a:tab pos="469900" algn="l"/>
              </a:tabLst>
            </a:pPr>
            <a:r>
              <a:rPr sz="1200" spc="-5" dirty="0" smtClean="0">
                <a:latin typeface="Times New Roman"/>
                <a:cs typeface="Times New Roman"/>
              </a:rPr>
              <a:t>we </a:t>
            </a:r>
            <a:r>
              <a:rPr sz="1200" dirty="0" smtClean="0">
                <a:latin typeface="Times New Roman"/>
                <a:cs typeface="Times New Roman"/>
              </a:rPr>
              <a:t>run the test </a:t>
            </a:r>
            <a:r>
              <a:rPr sz="1200" spc="-5" dirty="0" smtClean="0">
                <a:latin typeface="Times New Roman"/>
                <a:cs typeface="Times New Roman"/>
              </a:rPr>
              <a:t>and </a:t>
            </a:r>
            <a:r>
              <a:rPr sz="1200" dirty="0" smtClean="0">
                <a:latin typeface="Times New Roman"/>
                <a:cs typeface="Times New Roman"/>
              </a:rPr>
              <a:t>the test </a:t>
            </a:r>
            <a:r>
              <a:rPr sz="1200" spc="-5" dirty="0" smtClean="0">
                <a:latin typeface="Times New Roman"/>
                <a:cs typeface="Times New Roman"/>
              </a:rPr>
              <a:t>passes </a:t>
            </a:r>
            <a:r>
              <a:rPr sz="1200" dirty="0" smtClean="0">
                <a:latin typeface="Times New Roman"/>
                <a:cs typeface="Times New Roman"/>
              </a:rPr>
              <a:t>if the unit returns the </a:t>
            </a:r>
            <a:r>
              <a:rPr sz="1200" spc="-5" dirty="0" smtClean="0">
                <a:latin typeface="Times New Roman"/>
                <a:cs typeface="Times New Roman"/>
              </a:rPr>
              <a:t>expected </a:t>
            </a:r>
            <a:r>
              <a:rPr sz="1200" dirty="0" smtClean="0">
                <a:latin typeface="Times New Roman"/>
                <a:cs typeface="Times New Roman"/>
              </a:rPr>
              <a:t>result. </a:t>
            </a:r>
            <a:r>
              <a:rPr sz="1200" spc="-5" dirty="0" smtClean="0">
                <a:latin typeface="Times New Roman"/>
                <a:cs typeface="Times New Roman"/>
              </a:rPr>
              <a:t>Normally, we  should develop hundreds </a:t>
            </a:r>
            <a:r>
              <a:rPr sz="1200" dirty="0" smtClean="0">
                <a:latin typeface="Times New Roman"/>
                <a:cs typeface="Times New Roman"/>
              </a:rPr>
              <a:t>or </a:t>
            </a:r>
            <a:r>
              <a:rPr sz="1200" spc="-5" dirty="0" smtClean="0">
                <a:latin typeface="Times New Roman"/>
                <a:cs typeface="Times New Roman"/>
              </a:rPr>
              <a:t>thousands </a:t>
            </a:r>
            <a:r>
              <a:rPr sz="1200" dirty="0" smtClean="0">
                <a:latin typeface="Times New Roman"/>
                <a:cs typeface="Times New Roman"/>
              </a:rPr>
              <a:t>of </a:t>
            </a:r>
            <a:r>
              <a:rPr sz="1200" spc="-5" dirty="0" smtClean="0">
                <a:latin typeface="Times New Roman"/>
                <a:cs typeface="Times New Roman"/>
              </a:rPr>
              <a:t>executable tests </a:t>
            </a:r>
            <a:r>
              <a:rPr sz="1200" dirty="0" smtClean="0">
                <a:latin typeface="Times New Roman"/>
                <a:cs typeface="Times New Roman"/>
              </a:rPr>
              <a:t>for a software</a:t>
            </a:r>
            <a:r>
              <a:rPr sz="1200" spc="55" dirty="0" smtClean="0">
                <a:latin typeface="Times New Roman"/>
                <a:cs typeface="Times New Roman"/>
              </a:rPr>
              <a:t> </a:t>
            </a:r>
            <a:r>
              <a:rPr sz="1200" dirty="0" smtClean="0">
                <a:latin typeface="Times New Roman"/>
                <a:cs typeface="Times New Roman"/>
              </a:rPr>
              <a:t>product.</a:t>
            </a:r>
          </a:p>
          <a:p>
            <a:pPr marL="469265" marR="10160" indent="-228600" algn="just">
              <a:lnSpc>
                <a:spcPct val="101200"/>
              </a:lnSpc>
              <a:spcBef>
                <a:spcPts val="30"/>
              </a:spcBef>
              <a:buSzPct val="91666"/>
              <a:buFont typeface="Symbol"/>
              <a:buChar char=""/>
              <a:tabLst>
                <a:tab pos="469900" algn="l"/>
              </a:tabLst>
            </a:pPr>
            <a:r>
              <a:rPr sz="1200" dirty="0" smtClean="0">
                <a:latin typeface="Times New Roman"/>
                <a:cs typeface="Times New Roman"/>
              </a:rPr>
              <a:t>The </a:t>
            </a:r>
            <a:r>
              <a:rPr sz="1200" spc="-5" dirty="0" smtClean="0">
                <a:latin typeface="Times New Roman"/>
                <a:cs typeface="Times New Roman"/>
              </a:rPr>
              <a:t>development </a:t>
            </a:r>
            <a:r>
              <a:rPr sz="1200" spc="5" dirty="0" smtClean="0">
                <a:latin typeface="Times New Roman"/>
                <a:cs typeface="Times New Roman"/>
              </a:rPr>
              <a:t>of </a:t>
            </a:r>
            <a:r>
              <a:rPr sz="1200" dirty="0" smtClean="0">
                <a:latin typeface="Times New Roman"/>
                <a:cs typeface="Times New Roman"/>
              </a:rPr>
              <a:t>automated testing </a:t>
            </a:r>
            <a:r>
              <a:rPr sz="1200" spc="-5" dirty="0" smtClean="0">
                <a:latin typeface="Times New Roman"/>
                <a:cs typeface="Times New Roman"/>
              </a:rPr>
              <a:t>frameworks, such as </a:t>
            </a:r>
            <a:r>
              <a:rPr sz="1200" dirty="0" smtClean="0">
                <a:latin typeface="Times New Roman"/>
                <a:cs typeface="Times New Roman"/>
              </a:rPr>
              <a:t>JUnit for Java in the 1990s,  </a:t>
            </a:r>
            <a:r>
              <a:rPr sz="1200" spc="-5" dirty="0" smtClean="0">
                <a:latin typeface="Times New Roman"/>
                <a:cs typeface="Times New Roman"/>
              </a:rPr>
              <a:t>reduced </a:t>
            </a:r>
            <a:r>
              <a:rPr sz="1200" dirty="0" smtClean="0">
                <a:latin typeface="Times New Roman"/>
                <a:cs typeface="Times New Roman"/>
              </a:rPr>
              <a:t>the </a:t>
            </a:r>
            <a:r>
              <a:rPr sz="1200" spc="-5" dirty="0" smtClean="0">
                <a:latin typeface="Times New Roman"/>
                <a:cs typeface="Times New Roman"/>
              </a:rPr>
              <a:t>effort </a:t>
            </a:r>
            <a:r>
              <a:rPr sz="1200" dirty="0" smtClean="0">
                <a:latin typeface="Times New Roman"/>
                <a:cs typeface="Times New Roman"/>
              </a:rPr>
              <a:t>involved in developing executable</a:t>
            </a:r>
            <a:r>
              <a:rPr sz="1200" spc="-15" dirty="0" smtClean="0">
                <a:latin typeface="Times New Roman"/>
                <a:cs typeface="Times New Roman"/>
              </a:rPr>
              <a:t> </a:t>
            </a:r>
            <a:r>
              <a:rPr sz="1200" dirty="0" smtClean="0">
                <a:latin typeface="Times New Roman"/>
                <a:cs typeface="Times New Roman"/>
              </a:rPr>
              <a:t>tests</a:t>
            </a:r>
            <a:r>
              <a:rPr sz="1400" dirty="0" smtClean="0">
                <a:latin typeface="Times New Roman"/>
                <a:cs typeface="Times New Roman"/>
              </a:rPr>
              <a:t>.</a:t>
            </a:r>
          </a:p>
          <a:p>
            <a:pPr marL="469265" marR="8890" indent="-228600" algn="just">
              <a:lnSpc>
                <a:spcPct val="103299"/>
              </a:lnSpc>
              <a:spcBef>
                <a:spcPts val="330"/>
              </a:spcBef>
              <a:buSzPct val="116666"/>
              <a:buFont typeface="Symbol"/>
              <a:buChar char=""/>
              <a:tabLst>
                <a:tab pos="508000" algn="l"/>
              </a:tabLst>
            </a:pPr>
            <a:r>
              <a:rPr dirty="0" smtClean="0"/>
              <a:t>	</a:t>
            </a:r>
            <a:r>
              <a:rPr sz="1200" spc="-5" dirty="0" smtClean="0">
                <a:latin typeface="Times New Roman"/>
                <a:cs typeface="Times New Roman"/>
              </a:rPr>
              <a:t>Testing</a:t>
            </a:r>
            <a:r>
              <a:rPr sz="1200" spc="-75" dirty="0" smtClean="0">
                <a:latin typeface="Times New Roman"/>
                <a:cs typeface="Times New Roman"/>
              </a:rPr>
              <a:t> </a:t>
            </a:r>
            <a:r>
              <a:rPr sz="1200" dirty="0" smtClean="0">
                <a:latin typeface="Times New Roman"/>
                <a:cs typeface="Times New Roman"/>
              </a:rPr>
              <a:t>frameworks</a:t>
            </a:r>
            <a:r>
              <a:rPr sz="1200" spc="-60" dirty="0" smtClean="0">
                <a:latin typeface="Times New Roman"/>
                <a:cs typeface="Times New Roman"/>
              </a:rPr>
              <a:t> </a:t>
            </a:r>
            <a:r>
              <a:rPr sz="1200" dirty="0" smtClean="0">
                <a:latin typeface="Times New Roman"/>
                <a:cs typeface="Times New Roman"/>
              </a:rPr>
              <a:t>are</a:t>
            </a:r>
            <a:r>
              <a:rPr sz="1200" spc="-50" dirty="0" smtClean="0">
                <a:latin typeface="Times New Roman"/>
                <a:cs typeface="Times New Roman"/>
              </a:rPr>
              <a:t> </a:t>
            </a:r>
            <a:r>
              <a:rPr sz="1200" dirty="0" smtClean="0">
                <a:latin typeface="Times New Roman"/>
                <a:cs typeface="Times New Roman"/>
              </a:rPr>
              <a:t>now</a:t>
            </a:r>
            <a:r>
              <a:rPr sz="1200" spc="-65" dirty="0" smtClean="0">
                <a:latin typeface="Times New Roman"/>
                <a:cs typeface="Times New Roman"/>
              </a:rPr>
              <a:t> </a:t>
            </a:r>
            <a:r>
              <a:rPr sz="1200" spc="-5" dirty="0" smtClean="0">
                <a:latin typeface="Times New Roman"/>
                <a:cs typeface="Times New Roman"/>
              </a:rPr>
              <a:t>available</a:t>
            </a:r>
            <a:r>
              <a:rPr sz="1200" spc="-60" dirty="0" smtClean="0">
                <a:latin typeface="Times New Roman"/>
                <a:cs typeface="Times New Roman"/>
              </a:rPr>
              <a:t> </a:t>
            </a:r>
            <a:r>
              <a:rPr sz="1200" dirty="0" smtClean="0">
                <a:latin typeface="Times New Roman"/>
                <a:cs typeface="Times New Roman"/>
              </a:rPr>
              <a:t>for</a:t>
            </a:r>
            <a:r>
              <a:rPr sz="1200" spc="-60" dirty="0" smtClean="0">
                <a:latin typeface="Times New Roman"/>
                <a:cs typeface="Times New Roman"/>
              </a:rPr>
              <a:t> </a:t>
            </a:r>
            <a:r>
              <a:rPr sz="1200" spc="-5" dirty="0" smtClean="0">
                <a:latin typeface="Times New Roman"/>
                <a:cs typeface="Times New Roman"/>
              </a:rPr>
              <a:t>all</a:t>
            </a:r>
            <a:r>
              <a:rPr sz="1200" spc="-60" dirty="0" smtClean="0">
                <a:latin typeface="Times New Roman"/>
                <a:cs typeface="Times New Roman"/>
              </a:rPr>
              <a:t> </a:t>
            </a:r>
            <a:r>
              <a:rPr sz="1200" dirty="0" smtClean="0">
                <a:latin typeface="Times New Roman"/>
                <a:cs typeface="Times New Roman"/>
              </a:rPr>
              <a:t>widely</a:t>
            </a:r>
            <a:r>
              <a:rPr sz="1200" spc="-80" dirty="0" smtClean="0">
                <a:latin typeface="Times New Roman"/>
                <a:cs typeface="Times New Roman"/>
              </a:rPr>
              <a:t> </a:t>
            </a:r>
            <a:r>
              <a:rPr sz="1200" spc="-5" dirty="0" smtClean="0">
                <a:latin typeface="Times New Roman"/>
                <a:cs typeface="Times New Roman"/>
              </a:rPr>
              <a:t>used</a:t>
            </a:r>
            <a:r>
              <a:rPr sz="1200" spc="-55" dirty="0" smtClean="0">
                <a:latin typeface="Times New Roman"/>
                <a:cs typeface="Times New Roman"/>
              </a:rPr>
              <a:t> </a:t>
            </a:r>
            <a:r>
              <a:rPr sz="1200" dirty="0" smtClean="0">
                <a:latin typeface="Times New Roman"/>
                <a:cs typeface="Times New Roman"/>
              </a:rPr>
              <a:t>programming</a:t>
            </a:r>
            <a:r>
              <a:rPr sz="1200" spc="-65" dirty="0" smtClean="0">
                <a:latin typeface="Times New Roman"/>
                <a:cs typeface="Times New Roman"/>
              </a:rPr>
              <a:t> </a:t>
            </a:r>
            <a:r>
              <a:rPr sz="1200" spc="-5" dirty="0" smtClean="0">
                <a:latin typeface="Times New Roman"/>
                <a:cs typeface="Times New Roman"/>
              </a:rPr>
              <a:t>languages.</a:t>
            </a:r>
            <a:r>
              <a:rPr sz="1200" spc="-60" dirty="0" smtClean="0">
                <a:latin typeface="Times New Roman"/>
                <a:cs typeface="Times New Roman"/>
              </a:rPr>
              <a:t> </a:t>
            </a:r>
            <a:r>
              <a:rPr sz="1200" spc="-5" dirty="0" smtClean="0">
                <a:latin typeface="Times New Roman"/>
                <a:cs typeface="Times New Roman"/>
              </a:rPr>
              <a:t>A</a:t>
            </a:r>
            <a:r>
              <a:rPr sz="1200" spc="-60" dirty="0" smtClean="0">
                <a:latin typeface="Times New Roman"/>
                <a:cs typeface="Times New Roman"/>
              </a:rPr>
              <a:t> </a:t>
            </a:r>
            <a:r>
              <a:rPr sz="1200" dirty="0" smtClean="0">
                <a:latin typeface="Times New Roman"/>
                <a:cs typeface="Times New Roman"/>
              </a:rPr>
              <a:t>suite  of </a:t>
            </a:r>
            <a:r>
              <a:rPr sz="1200" spc="-5" dirty="0" smtClean="0">
                <a:latin typeface="Times New Roman"/>
                <a:cs typeface="Times New Roman"/>
              </a:rPr>
              <a:t>hundreds </a:t>
            </a:r>
            <a:r>
              <a:rPr sz="1200" dirty="0" smtClean="0">
                <a:latin typeface="Times New Roman"/>
                <a:cs typeface="Times New Roman"/>
              </a:rPr>
              <a:t>of unit </a:t>
            </a:r>
            <a:r>
              <a:rPr sz="1200" spc="-5" dirty="0" smtClean="0">
                <a:latin typeface="Times New Roman"/>
                <a:cs typeface="Times New Roman"/>
              </a:rPr>
              <a:t>tests, developed </a:t>
            </a:r>
            <a:r>
              <a:rPr sz="1200" dirty="0" smtClean="0">
                <a:latin typeface="Times New Roman"/>
                <a:cs typeface="Times New Roman"/>
              </a:rPr>
              <a:t>using a </a:t>
            </a:r>
            <a:r>
              <a:rPr sz="1200" spc="-5" dirty="0" smtClean="0">
                <a:latin typeface="Times New Roman"/>
                <a:cs typeface="Times New Roman"/>
              </a:rPr>
              <a:t>framework, can </a:t>
            </a:r>
            <a:r>
              <a:rPr sz="1200" dirty="0" smtClean="0">
                <a:latin typeface="Times New Roman"/>
                <a:cs typeface="Times New Roman"/>
              </a:rPr>
              <a:t>be run </a:t>
            </a:r>
            <a:r>
              <a:rPr sz="1200" spc="-5" dirty="0" smtClean="0">
                <a:latin typeface="Times New Roman"/>
                <a:cs typeface="Times New Roman"/>
              </a:rPr>
              <a:t>on </a:t>
            </a:r>
            <a:r>
              <a:rPr sz="1200" dirty="0" smtClean="0">
                <a:latin typeface="Times New Roman"/>
                <a:cs typeface="Times New Roman"/>
              </a:rPr>
              <a:t>a desktop </a:t>
            </a:r>
            <a:r>
              <a:rPr sz="1200" spc="-5" dirty="0" smtClean="0">
                <a:latin typeface="Times New Roman"/>
                <a:cs typeface="Times New Roman"/>
              </a:rPr>
              <a:t>computer  </a:t>
            </a:r>
            <a:r>
              <a:rPr sz="1200" dirty="0" smtClean="0">
                <a:latin typeface="Times New Roman"/>
                <a:cs typeface="Times New Roman"/>
              </a:rPr>
              <a:t>in a </a:t>
            </a:r>
            <a:r>
              <a:rPr sz="1200" spc="-10" dirty="0" smtClean="0">
                <a:latin typeface="Times New Roman"/>
                <a:cs typeface="Times New Roman"/>
              </a:rPr>
              <a:t>few </a:t>
            </a:r>
            <a:r>
              <a:rPr sz="1200" spc="-5" dirty="0" smtClean="0">
                <a:latin typeface="Times New Roman"/>
                <a:cs typeface="Times New Roman"/>
              </a:rPr>
              <a:t>seconds. A test </a:t>
            </a:r>
            <a:r>
              <a:rPr sz="1200" dirty="0" smtClean="0">
                <a:latin typeface="Times New Roman"/>
                <a:cs typeface="Times New Roman"/>
              </a:rPr>
              <a:t>report </a:t>
            </a:r>
            <a:r>
              <a:rPr sz="1200" spc="-5" dirty="0" smtClean="0">
                <a:latin typeface="Times New Roman"/>
                <a:cs typeface="Times New Roman"/>
              </a:rPr>
              <a:t>shows </a:t>
            </a:r>
            <a:r>
              <a:rPr sz="1200" dirty="0" smtClean="0">
                <a:latin typeface="Times New Roman"/>
                <a:cs typeface="Times New Roman"/>
              </a:rPr>
              <a:t>the </a:t>
            </a:r>
            <a:r>
              <a:rPr sz="1200" spc="-5" dirty="0" smtClean="0">
                <a:latin typeface="Times New Roman"/>
                <a:cs typeface="Times New Roman"/>
              </a:rPr>
              <a:t>tests </a:t>
            </a:r>
            <a:r>
              <a:rPr sz="1200" dirty="0" smtClean="0">
                <a:latin typeface="Times New Roman"/>
                <a:cs typeface="Times New Roman"/>
              </a:rPr>
              <a:t>that </a:t>
            </a:r>
            <a:r>
              <a:rPr sz="1200" spc="-5" dirty="0" smtClean="0">
                <a:latin typeface="Times New Roman"/>
                <a:cs typeface="Times New Roman"/>
              </a:rPr>
              <a:t>have passed and</a:t>
            </a:r>
            <a:r>
              <a:rPr sz="1200" spc="75" dirty="0" smtClean="0">
                <a:latin typeface="Times New Roman"/>
                <a:cs typeface="Times New Roman"/>
              </a:rPr>
              <a:t> </a:t>
            </a:r>
            <a:r>
              <a:rPr sz="1200" spc="-5" dirty="0" smtClean="0">
                <a:latin typeface="Times New Roman"/>
                <a:cs typeface="Times New Roman"/>
              </a:rPr>
              <a:t>failed.</a:t>
            </a:r>
            <a:endParaRPr sz="1200" dirty="0" smtClean="0">
              <a:latin typeface="Times New Roman"/>
              <a:cs typeface="Times New Roman"/>
            </a:endParaRPr>
          </a:p>
          <a:p>
            <a:pPr marL="469265" marR="5715" indent="-228600" algn="just">
              <a:lnSpc>
                <a:spcPct val="103299"/>
              </a:lnSpc>
              <a:spcBef>
                <a:spcPts val="290"/>
              </a:spcBef>
              <a:buSzPct val="116666"/>
              <a:buFont typeface="Symbol"/>
              <a:buChar char=""/>
              <a:tabLst>
                <a:tab pos="469900" algn="l"/>
              </a:tabLst>
            </a:pPr>
            <a:r>
              <a:rPr sz="1200" spc="-5" dirty="0" smtClean="0">
                <a:latin typeface="Times New Roman"/>
                <a:cs typeface="Times New Roman"/>
              </a:rPr>
              <a:t>Testing frameworks </a:t>
            </a:r>
            <a:r>
              <a:rPr sz="1200" dirty="0" smtClean="0">
                <a:latin typeface="Times New Roman"/>
                <a:cs typeface="Times New Roman"/>
              </a:rPr>
              <a:t>provide a base </a:t>
            </a:r>
            <a:r>
              <a:rPr sz="1200" spc="-5" dirty="0" smtClean="0">
                <a:latin typeface="Times New Roman"/>
                <a:cs typeface="Times New Roman"/>
              </a:rPr>
              <a:t>class, called something </a:t>
            </a:r>
            <a:r>
              <a:rPr sz="1200" dirty="0" smtClean="0">
                <a:latin typeface="Times New Roman"/>
                <a:cs typeface="Times New Roman"/>
              </a:rPr>
              <a:t>like </a:t>
            </a:r>
            <a:r>
              <a:rPr sz="1200" spc="-5" dirty="0" smtClean="0">
                <a:latin typeface="Times New Roman"/>
                <a:cs typeface="Times New Roman"/>
              </a:rPr>
              <a:t>“</a:t>
            </a:r>
            <a:r>
              <a:rPr sz="1200" spc="-5" dirty="0" err="1" smtClean="0">
                <a:latin typeface="Times New Roman"/>
                <a:cs typeface="Times New Roman"/>
              </a:rPr>
              <a:t>TestCase</a:t>
            </a:r>
            <a:r>
              <a:rPr sz="1200" spc="-5" dirty="0" smtClean="0">
                <a:latin typeface="Times New Roman"/>
                <a:cs typeface="Times New Roman"/>
              </a:rPr>
              <a:t>” </a:t>
            </a:r>
            <a:r>
              <a:rPr sz="1200" dirty="0" smtClean="0">
                <a:latin typeface="Times New Roman"/>
                <a:cs typeface="Times New Roman"/>
              </a:rPr>
              <a:t>that is </a:t>
            </a:r>
            <a:r>
              <a:rPr sz="1200" spc="-5" dirty="0" smtClean="0">
                <a:latin typeface="Times New Roman"/>
                <a:cs typeface="Times New Roman"/>
              </a:rPr>
              <a:t>used </a:t>
            </a:r>
            <a:r>
              <a:rPr sz="1200" spc="10" dirty="0" smtClean="0">
                <a:latin typeface="Times New Roman"/>
                <a:cs typeface="Times New Roman"/>
              </a:rPr>
              <a:t>by  </a:t>
            </a:r>
            <a:r>
              <a:rPr sz="1200" dirty="0" smtClean="0">
                <a:latin typeface="Times New Roman"/>
                <a:cs typeface="Times New Roman"/>
              </a:rPr>
              <a:t>the testing </a:t>
            </a:r>
            <a:r>
              <a:rPr sz="1200" spc="-5" dirty="0" smtClean="0">
                <a:latin typeface="Times New Roman"/>
                <a:cs typeface="Times New Roman"/>
              </a:rPr>
              <a:t>framework. </a:t>
            </a:r>
            <a:r>
              <a:rPr sz="1200" dirty="0" smtClean="0">
                <a:latin typeface="Times New Roman"/>
                <a:cs typeface="Times New Roman"/>
              </a:rPr>
              <a:t>To </a:t>
            </a:r>
            <a:r>
              <a:rPr sz="1200" spc="-5" dirty="0" smtClean="0">
                <a:latin typeface="Times New Roman"/>
                <a:cs typeface="Times New Roman"/>
              </a:rPr>
              <a:t>create an automated </a:t>
            </a:r>
            <a:r>
              <a:rPr sz="1200" dirty="0" smtClean="0">
                <a:latin typeface="Times New Roman"/>
                <a:cs typeface="Times New Roman"/>
              </a:rPr>
              <a:t>test, </a:t>
            </a:r>
            <a:r>
              <a:rPr sz="1200" spc="-10" dirty="0" smtClean="0">
                <a:latin typeface="Times New Roman"/>
                <a:cs typeface="Times New Roman"/>
              </a:rPr>
              <a:t>you </a:t>
            </a:r>
            <a:r>
              <a:rPr sz="1200" spc="-5" dirty="0" smtClean="0">
                <a:latin typeface="Times New Roman"/>
                <a:cs typeface="Times New Roman"/>
              </a:rPr>
              <a:t>define </a:t>
            </a:r>
            <a:r>
              <a:rPr sz="1200" spc="-10" dirty="0" smtClean="0">
                <a:latin typeface="Times New Roman"/>
                <a:cs typeface="Times New Roman"/>
              </a:rPr>
              <a:t>your </a:t>
            </a:r>
            <a:r>
              <a:rPr sz="1200" dirty="0" smtClean="0">
                <a:latin typeface="Times New Roman"/>
                <a:cs typeface="Times New Roman"/>
              </a:rPr>
              <a:t>own test </a:t>
            </a:r>
            <a:r>
              <a:rPr sz="1200" spc="-5" dirty="0" smtClean="0">
                <a:latin typeface="Times New Roman"/>
                <a:cs typeface="Times New Roman"/>
              </a:rPr>
              <a:t>class as </a:t>
            </a:r>
            <a:r>
              <a:rPr sz="1200" dirty="0" smtClean="0">
                <a:latin typeface="Times New Roman"/>
                <a:cs typeface="Times New Roman"/>
              </a:rPr>
              <a:t>a  </a:t>
            </a:r>
            <a:r>
              <a:rPr sz="1200" spc="-5" dirty="0" smtClean="0">
                <a:latin typeface="Times New Roman"/>
                <a:cs typeface="Times New Roman"/>
              </a:rPr>
              <a:t>subclass </a:t>
            </a:r>
            <a:r>
              <a:rPr sz="1200" dirty="0" smtClean="0">
                <a:latin typeface="Times New Roman"/>
                <a:cs typeface="Times New Roman"/>
              </a:rPr>
              <a:t>of this </a:t>
            </a:r>
            <a:r>
              <a:rPr sz="1200" spc="-5" dirty="0" err="1" smtClean="0">
                <a:latin typeface="Times New Roman"/>
                <a:cs typeface="Times New Roman"/>
              </a:rPr>
              <a:t>TestCase</a:t>
            </a:r>
            <a:r>
              <a:rPr sz="1200" spc="-5" dirty="0" smtClean="0">
                <a:latin typeface="Times New Roman"/>
                <a:cs typeface="Times New Roman"/>
              </a:rPr>
              <a:t> class. Testing </a:t>
            </a:r>
            <a:r>
              <a:rPr sz="1200" dirty="0" smtClean="0">
                <a:latin typeface="Times New Roman"/>
                <a:cs typeface="Times New Roman"/>
              </a:rPr>
              <a:t>frameworks include a </a:t>
            </a:r>
            <a:r>
              <a:rPr sz="1200" spc="-5" dirty="0" smtClean="0">
                <a:latin typeface="Times New Roman"/>
                <a:cs typeface="Times New Roman"/>
              </a:rPr>
              <a:t>way </a:t>
            </a:r>
            <a:r>
              <a:rPr sz="1200" dirty="0" smtClean="0">
                <a:latin typeface="Times New Roman"/>
                <a:cs typeface="Times New Roman"/>
              </a:rPr>
              <a:t>of running </a:t>
            </a:r>
            <a:r>
              <a:rPr sz="1200" spc="5" dirty="0" smtClean="0">
                <a:latin typeface="Times New Roman"/>
                <a:cs typeface="Times New Roman"/>
              </a:rPr>
              <a:t>all </a:t>
            </a:r>
            <a:r>
              <a:rPr sz="1200" dirty="0" smtClean="0">
                <a:latin typeface="Times New Roman"/>
                <a:cs typeface="Times New Roman"/>
              </a:rPr>
              <a:t>of the  </a:t>
            </a:r>
            <a:r>
              <a:rPr sz="1200" spc="-5" dirty="0" smtClean="0">
                <a:latin typeface="Times New Roman"/>
                <a:cs typeface="Times New Roman"/>
              </a:rPr>
              <a:t>tests defined </a:t>
            </a:r>
            <a:r>
              <a:rPr sz="1200" dirty="0" smtClean="0">
                <a:latin typeface="Times New Roman"/>
                <a:cs typeface="Times New Roman"/>
              </a:rPr>
              <a:t>in the </a:t>
            </a:r>
            <a:r>
              <a:rPr sz="1200" spc="-5" dirty="0" smtClean="0">
                <a:latin typeface="Times New Roman"/>
                <a:cs typeface="Times New Roman"/>
              </a:rPr>
              <a:t>classes </a:t>
            </a:r>
            <a:r>
              <a:rPr sz="1200" dirty="0" smtClean="0">
                <a:latin typeface="Times New Roman"/>
                <a:cs typeface="Times New Roman"/>
              </a:rPr>
              <a:t>that </a:t>
            </a:r>
            <a:r>
              <a:rPr sz="1200" spc="-5" dirty="0" smtClean="0">
                <a:latin typeface="Times New Roman"/>
                <a:cs typeface="Times New Roman"/>
              </a:rPr>
              <a:t>are based </a:t>
            </a:r>
            <a:r>
              <a:rPr sz="1200" dirty="0" smtClean="0">
                <a:latin typeface="Times New Roman"/>
                <a:cs typeface="Times New Roman"/>
              </a:rPr>
              <a:t>on </a:t>
            </a:r>
            <a:r>
              <a:rPr sz="1200" spc="-5" dirty="0" err="1" smtClean="0">
                <a:latin typeface="Times New Roman"/>
                <a:cs typeface="Times New Roman"/>
              </a:rPr>
              <a:t>TestCase</a:t>
            </a:r>
            <a:r>
              <a:rPr sz="1200" spc="-5" dirty="0" smtClean="0">
                <a:latin typeface="Times New Roman"/>
                <a:cs typeface="Times New Roman"/>
              </a:rPr>
              <a:t> and </a:t>
            </a:r>
            <a:r>
              <a:rPr sz="1200" dirty="0" smtClean="0">
                <a:latin typeface="Times New Roman"/>
                <a:cs typeface="Times New Roman"/>
              </a:rPr>
              <a:t>reporting the </a:t>
            </a:r>
            <a:r>
              <a:rPr sz="1200" spc="-5" dirty="0" smtClean="0">
                <a:latin typeface="Times New Roman"/>
                <a:cs typeface="Times New Roman"/>
              </a:rPr>
              <a:t>results </a:t>
            </a:r>
            <a:r>
              <a:rPr sz="1200" dirty="0" smtClean="0">
                <a:latin typeface="Times New Roman"/>
                <a:cs typeface="Times New Roman"/>
              </a:rPr>
              <a:t>of the</a:t>
            </a:r>
            <a:r>
              <a:rPr sz="1200" spc="-175" dirty="0" smtClean="0">
                <a:latin typeface="Times New Roman"/>
                <a:cs typeface="Times New Roman"/>
              </a:rPr>
              <a:t> </a:t>
            </a:r>
            <a:r>
              <a:rPr sz="1200" spc="-5" dirty="0" smtClean="0">
                <a:latin typeface="Times New Roman"/>
                <a:cs typeface="Times New Roman"/>
              </a:rPr>
              <a:t>tests.</a:t>
            </a:r>
            <a:endParaRPr sz="1200" dirty="0" smtClean="0">
              <a:latin typeface="Times New Roman"/>
              <a:cs typeface="Times New Roman"/>
            </a:endParaRPr>
          </a:p>
          <a:p>
            <a:pPr marL="12700" algn="just">
              <a:lnSpc>
                <a:spcPct val="100000"/>
              </a:lnSpc>
              <a:spcBef>
                <a:spcPts val="819"/>
              </a:spcBef>
            </a:pPr>
            <a:r>
              <a:rPr sz="1400" dirty="0" smtClean="0">
                <a:latin typeface="Times New Roman"/>
                <a:cs typeface="Times New Roman"/>
              </a:rPr>
              <a:t>It </a:t>
            </a:r>
            <a:r>
              <a:rPr sz="1400" spc="-5" dirty="0" smtClean="0">
                <a:latin typeface="Times New Roman"/>
                <a:cs typeface="Times New Roman"/>
              </a:rPr>
              <a:t>is good practice to structure automated tests in three</a:t>
            </a:r>
            <a:r>
              <a:rPr sz="1400" spc="40" dirty="0" smtClean="0">
                <a:latin typeface="Times New Roman"/>
                <a:cs typeface="Times New Roman"/>
              </a:rPr>
              <a:t> </a:t>
            </a:r>
            <a:r>
              <a:rPr sz="1400" spc="-5" dirty="0" smtClean="0">
                <a:latin typeface="Times New Roman"/>
                <a:cs typeface="Times New Roman"/>
              </a:rPr>
              <a:t>parts:</a:t>
            </a:r>
            <a:endParaRPr sz="1400" dirty="0" smtClean="0">
              <a:latin typeface="Times New Roman"/>
              <a:cs typeface="Times New Roman"/>
            </a:endParaRPr>
          </a:p>
          <a:p>
            <a:pPr marL="12700" marR="5080" algn="just">
              <a:lnSpc>
                <a:spcPct val="103200"/>
              </a:lnSpc>
              <a:spcBef>
                <a:spcPts val="815"/>
              </a:spcBef>
              <a:buFont typeface="Times New Roman"/>
              <a:buAutoNum type="arabicPeriod"/>
              <a:tabLst>
                <a:tab pos="210820" algn="l"/>
              </a:tabLst>
            </a:pPr>
            <a:r>
              <a:rPr sz="1400" i="1" spc="-5" dirty="0" smtClean="0">
                <a:latin typeface="Times New Roman"/>
                <a:cs typeface="Times New Roman"/>
              </a:rPr>
              <a:t>Arrange </a:t>
            </a:r>
            <a:r>
              <a:rPr sz="1400" spc="-5" dirty="0" smtClean="0">
                <a:latin typeface="Times New Roman"/>
                <a:cs typeface="Times New Roman"/>
              </a:rPr>
              <a:t>You </a:t>
            </a:r>
            <a:r>
              <a:rPr sz="1400" dirty="0" smtClean="0">
                <a:latin typeface="Times New Roman"/>
                <a:cs typeface="Times New Roman"/>
              </a:rPr>
              <a:t>set up </a:t>
            </a:r>
            <a:r>
              <a:rPr sz="1400" spc="-5" dirty="0" smtClean="0">
                <a:latin typeface="Times New Roman"/>
                <a:cs typeface="Times New Roman"/>
              </a:rPr>
              <a:t>the system </a:t>
            </a:r>
            <a:r>
              <a:rPr sz="1400" dirty="0" smtClean="0">
                <a:latin typeface="Times New Roman"/>
                <a:cs typeface="Times New Roman"/>
              </a:rPr>
              <a:t>to run the </a:t>
            </a:r>
            <a:r>
              <a:rPr sz="1400" spc="-5" dirty="0" smtClean="0">
                <a:latin typeface="Times New Roman"/>
                <a:cs typeface="Times New Roman"/>
              </a:rPr>
              <a:t>test. This involves defining the test  parameters and, </a:t>
            </a:r>
            <a:r>
              <a:rPr sz="1400" dirty="0" smtClean="0">
                <a:latin typeface="Times New Roman"/>
                <a:cs typeface="Times New Roman"/>
              </a:rPr>
              <a:t>if </a:t>
            </a:r>
            <a:r>
              <a:rPr sz="1400" spc="-5" dirty="0" smtClean="0">
                <a:latin typeface="Times New Roman"/>
                <a:cs typeface="Times New Roman"/>
              </a:rPr>
              <a:t>necessary, mock objects that emulate the functionality </a:t>
            </a:r>
            <a:r>
              <a:rPr sz="1400" dirty="0" smtClean="0">
                <a:latin typeface="Times New Roman"/>
                <a:cs typeface="Times New Roman"/>
              </a:rPr>
              <a:t>of code  </a:t>
            </a:r>
            <a:r>
              <a:rPr sz="1400" spc="-5" dirty="0" smtClean="0">
                <a:latin typeface="Times New Roman"/>
                <a:cs typeface="Times New Roman"/>
              </a:rPr>
              <a:t>that </a:t>
            </a:r>
            <a:r>
              <a:rPr sz="1400" dirty="0" smtClean="0">
                <a:latin typeface="Times New Roman"/>
                <a:cs typeface="Times New Roman"/>
              </a:rPr>
              <a:t>has </a:t>
            </a:r>
            <a:r>
              <a:rPr sz="1400" spc="-5" dirty="0" smtClean="0">
                <a:latin typeface="Times New Roman"/>
                <a:cs typeface="Times New Roman"/>
              </a:rPr>
              <a:t>not </a:t>
            </a:r>
            <a:r>
              <a:rPr sz="1400" spc="-10" dirty="0" smtClean="0">
                <a:latin typeface="Times New Roman"/>
                <a:cs typeface="Times New Roman"/>
              </a:rPr>
              <a:t>yet </a:t>
            </a:r>
            <a:r>
              <a:rPr sz="1400" spc="-5" dirty="0" smtClean="0">
                <a:latin typeface="Times New Roman"/>
                <a:cs typeface="Times New Roman"/>
              </a:rPr>
              <a:t>been</a:t>
            </a:r>
            <a:r>
              <a:rPr sz="1400" spc="-15" dirty="0" smtClean="0">
                <a:latin typeface="Times New Roman"/>
                <a:cs typeface="Times New Roman"/>
              </a:rPr>
              <a:t> </a:t>
            </a:r>
            <a:r>
              <a:rPr sz="1400" spc="-5" dirty="0" smtClean="0">
                <a:latin typeface="Times New Roman"/>
                <a:cs typeface="Times New Roman"/>
              </a:rPr>
              <a:t>developed.</a:t>
            </a:r>
            <a:endParaRPr sz="1400" dirty="0" smtClean="0">
              <a:latin typeface="Times New Roman"/>
              <a:cs typeface="Times New Roman"/>
            </a:endParaRPr>
          </a:p>
          <a:p>
            <a:pPr marL="190500" indent="-178435" algn="just">
              <a:lnSpc>
                <a:spcPct val="100000"/>
              </a:lnSpc>
              <a:spcBef>
                <a:spcPts val="860"/>
              </a:spcBef>
              <a:buFont typeface="Times New Roman"/>
              <a:buAutoNum type="arabicPeriod"/>
              <a:tabLst>
                <a:tab pos="191135" algn="l"/>
              </a:tabLst>
            </a:pPr>
            <a:r>
              <a:rPr sz="1400" i="1" spc="-5" dirty="0" smtClean="0">
                <a:latin typeface="Times New Roman"/>
                <a:cs typeface="Times New Roman"/>
              </a:rPr>
              <a:t>Action </a:t>
            </a:r>
            <a:r>
              <a:rPr sz="1400" spc="-5" dirty="0" smtClean="0">
                <a:latin typeface="Times New Roman"/>
                <a:cs typeface="Times New Roman"/>
              </a:rPr>
              <a:t>You call the </a:t>
            </a:r>
            <a:r>
              <a:rPr sz="1400" dirty="0" smtClean="0">
                <a:latin typeface="Times New Roman"/>
                <a:cs typeface="Times New Roman"/>
              </a:rPr>
              <a:t>unit </a:t>
            </a:r>
            <a:r>
              <a:rPr sz="1400" spc="-5" dirty="0" smtClean="0">
                <a:latin typeface="Times New Roman"/>
                <a:cs typeface="Times New Roman"/>
              </a:rPr>
              <a:t>that </a:t>
            </a:r>
            <a:r>
              <a:rPr sz="1400" dirty="0" smtClean="0">
                <a:latin typeface="Times New Roman"/>
                <a:cs typeface="Times New Roman"/>
              </a:rPr>
              <a:t>is </a:t>
            </a:r>
            <a:r>
              <a:rPr sz="1400" spc="-5" dirty="0" smtClean="0">
                <a:latin typeface="Times New Roman"/>
                <a:cs typeface="Times New Roman"/>
              </a:rPr>
              <a:t>being tested with the test</a:t>
            </a:r>
            <a:r>
              <a:rPr sz="1400" spc="5" dirty="0" smtClean="0">
                <a:latin typeface="Times New Roman"/>
                <a:cs typeface="Times New Roman"/>
              </a:rPr>
              <a:t> </a:t>
            </a:r>
            <a:r>
              <a:rPr sz="1400" spc="-5" dirty="0" smtClean="0">
                <a:latin typeface="Times New Roman"/>
                <a:cs typeface="Times New Roman"/>
              </a:rPr>
              <a:t>parameters.</a:t>
            </a:r>
            <a:endParaRPr sz="1400" dirty="0" smtClean="0">
              <a:latin typeface="Times New Roman"/>
              <a:cs typeface="Times New Roman"/>
            </a:endParaRPr>
          </a:p>
          <a:p>
            <a:pPr marL="12700" marR="5715" algn="just">
              <a:lnSpc>
                <a:spcPct val="103499"/>
              </a:lnSpc>
              <a:spcBef>
                <a:spcPts val="795"/>
              </a:spcBef>
              <a:buFont typeface="Times New Roman"/>
              <a:buAutoNum type="arabicPeriod"/>
              <a:tabLst>
                <a:tab pos="193040" algn="l"/>
              </a:tabLst>
            </a:pPr>
            <a:r>
              <a:rPr sz="1400" i="1" spc="-5" dirty="0" smtClean="0">
                <a:latin typeface="Times New Roman"/>
                <a:cs typeface="Times New Roman"/>
              </a:rPr>
              <a:t>Assert </a:t>
            </a:r>
            <a:r>
              <a:rPr sz="1400" spc="-5" dirty="0" smtClean="0">
                <a:latin typeface="Times New Roman"/>
                <a:cs typeface="Times New Roman"/>
              </a:rPr>
              <a:t>You make </a:t>
            </a:r>
            <a:r>
              <a:rPr sz="1400" dirty="0" smtClean="0">
                <a:latin typeface="Times New Roman"/>
                <a:cs typeface="Times New Roman"/>
              </a:rPr>
              <a:t>an </a:t>
            </a:r>
            <a:r>
              <a:rPr sz="1400" spc="-5" dirty="0" smtClean="0">
                <a:latin typeface="Times New Roman"/>
                <a:cs typeface="Times New Roman"/>
              </a:rPr>
              <a:t>assertion about what should hold if the unit </a:t>
            </a:r>
            <a:r>
              <a:rPr sz="1400" spc="5" dirty="0" smtClean="0">
                <a:latin typeface="Times New Roman"/>
                <a:cs typeface="Times New Roman"/>
              </a:rPr>
              <a:t>being </a:t>
            </a:r>
            <a:r>
              <a:rPr sz="1400" spc="-5" dirty="0" smtClean="0">
                <a:latin typeface="Times New Roman"/>
                <a:cs typeface="Times New Roman"/>
              </a:rPr>
              <a:t>tested has  executed</a:t>
            </a:r>
            <a:r>
              <a:rPr sz="1400" spc="-15" dirty="0" smtClean="0">
                <a:latin typeface="Times New Roman"/>
                <a:cs typeface="Times New Roman"/>
              </a:rPr>
              <a:t> </a:t>
            </a:r>
            <a:r>
              <a:rPr sz="1400" spc="-5" dirty="0" smtClean="0">
                <a:latin typeface="Times New Roman"/>
                <a:cs typeface="Times New Roman"/>
              </a:rPr>
              <a:t>successfully.</a:t>
            </a:r>
            <a:endParaRPr sz="1400" dirty="0">
              <a:latin typeface="Times New Roman"/>
              <a:cs typeface="Times New Roman"/>
            </a:endParaRPr>
          </a:p>
        </p:txBody>
      </p:sp>
      <p:sp>
        <p:nvSpPr>
          <p:cNvPr id="6" name="object 6"/>
          <p:cNvSpPr/>
          <p:nvPr/>
        </p:nvSpPr>
        <p:spPr>
          <a:xfrm>
            <a:off x="914400" y="1235963"/>
            <a:ext cx="5894832" cy="2839212"/>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35</a:t>
            </a:fld>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3665"/>
            <a:ext cx="5972175" cy="4657090"/>
          </a:xfrm>
          <a:prstGeom prst="rect">
            <a:avLst/>
          </a:prstGeom>
        </p:spPr>
        <p:txBody>
          <a:bodyPr vert="horz" wrap="square" lIns="0" tIns="5080" rIns="0" bIns="0" rtlCol="0">
            <a:spAutoFit/>
          </a:bodyPr>
          <a:lstStyle/>
          <a:p>
            <a:pPr marL="12700" marR="13335" algn="just">
              <a:lnSpc>
                <a:spcPct val="103600"/>
              </a:lnSpc>
              <a:spcBef>
                <a:spcPts val="40"/>
              </a:spcBef>
            </a:pPr>
            <a:r>
              <a:rPr sz="1400" dirty="0">
                <a:latin typeface="Times New Roman"/>
                <a:cs typeface="Times New Roman"/>
              </a:rPr>
              <a:t>If </a:t>
            </a:r>
            <a:r>
              <a:rPr sz="1400" spc="-5" dirty="0">
                <a:latin typeface="Times New Roman"/>
                <a:cs typeface="Times New Roman"/>
              </a:rPr>
              <a:t>we </a:t>
            </a:r>
            <a:r>
              <a:rPr sz="1400" dirty="0">
                <a:latin typeface="Times New Roman"/>
                <a:cs typeface="Times New Roman"/>
              </a:rPr>
              <a:t>use </a:t>
            </a:r>
            <a:r>
              <a:rPr sz="1400" spc="-5" dirty="0">
                <a:latin typeface="Times New Roman"/>
                <a:cs typeface="Times New Roman"/>
              </a:rPr>
              <a:t>equivalence partitions to identify </a:t>
            </a:r>
            <a:r>
              <a:rPr sz="1400" dirty="0">
                <a:latin typeface="Times New Roman"/>
                <a:cs typeface="Times New Roman"/>
              </a:rPr>
              <a:t>test </a:t>
            </a:r>
            <a:r>
              <a:rPr sz="1400" spc="-5" dirty="0">
                <a:latin typeface="Times New Roman"/>
                <a:cs typeface="Times New Roman"/>
              </a:rPr>
              <a:t>inputs, we should have several  automated tests based </a:t>
            </a:r>
            <a:r>
              <a:rPr sz="1400" dirty="0">
                <a:latin typeface="Times New Roman"/>
                <a:cs typeface="Times New Roman"/>
              </a:rPr>
              <a:t>on </a:t>
            </a:r>
            <a:r>
              <a:rPr sz="1400" spc="-5" dirty="0">
                <a:latin typeface="Times New Roman"/>
                <a:cs typeface="Times New Roman"/>
              </a:rPr>
              <a:t>correct </a:t>
            </a:r>
            <a:r>
              <a:rPr sz="1400" spc="-10" dirty="0">
                <a:latin typeface="Times New Roman"/>
                <a:cs typeface="Times New Roman"/>
              </a:rPr>
              <a:t>and </a:t>
            </a:r>
            <a:r>
              <a:rPr sz="1400" spc="-5" dirty="0">
                <a:latin typeface="Times New Roman"/>
                <a:cs typeface="Times New Roman"/>
              </a:rPr>
              <a:t>incorrect </a:t>
            </a:r>
            <a:r>
              <a:rPr sz="1400" spc="-10" dirty="0">
                <a:latin typeface="Times New Roman"/>
                <a:cs typeface="Times New Roman"/>
              </a:rPr>
              <a:t>inputs </a:t>
            </a:r>
            <a:r>
              <a:rPr sz="1400" dirty="0">
                <a:latin typeface="Times New Roman"/>
                <a:cs typeface="Times New Roman"/>
              </a:rPr>
              <a:t>from each</a:t>
            </a:r>
            <a:r>
              <a:rPr sz="1400" spc="40" dirty="0">
                <a:latin typeface="Times New Roman"/>
                <a:cs typeface="Times New Roman"/>
              </a:rPr>
              <a:t> </a:t>
            </a:r>
            <a:r>
              <a:rPr sz="1400" spc="-5" dirty="0">
                <a:latin typeface="Times New Roman"/>
                <a:cs typeface="Times New Roman"/>
              </a:rPr>
              <a:t>partition.</a:t>
            </a:r>
            <a:endParaRPr sz="1400" dirty="0">
              <a:latin typeface="Times New Roman"/>
              <a:cs typeface="Times New Roman"/>
            </a:endParaRPr>
          </a:p>
          <a:p>
            <a:pPr marL="12700" marR="5080" algn="just">
              <a:lnSpc>
                <a:spcPct val="104299"/>
              </a:lnSpc>
              <a:spcBef>
                <a:spcPts val="780"/>
              </a:spcBef>
            </a:pPr>
            <a:r>
              <a:rPr sz="1400" spc="-5" dirty="0">
                <a:latin typeface="Times New Roman"/>
                <a:cs typeface="Times New Roman"/>
              </a:rPr>
              <a:t>As</a:t>
            </a:r>
            <a:r>
              <a:rPr sz="1400" spc="-35" dirty="0">
                <a:latin typeface="Times New Roman"/>
                <a:cs typeface="Times New Roman"/>
              </a:rPr>
              <a:t> </a:t>
            </a:r>
            <a:r>
              <a:rPr sz="1400" spc="-5" dirty="0">
                <a:latin typeface="Times New Roman"/>
                <a:cs typeface="Times New Roman"/>
              </a:rPr>
              <a:t>the</a:t>
            </a:r>
            <a:r>
              <a:rPr sz="1400" spc="-40" dirty="0">
                <a:latin typeface="Times New Roman"/>
                <a:cs typeface="Times New Roman"/>
              </a:rPr>
              <a:t> </a:t>
            </a:r>
            <a:r>
              <a:rPr sz="1400" spc="-5" dirty="0">
                <a:latin typeface="Times New Roman"/>
                <a:cs typeface="Times New Roman"/>
              </a:rPr>
              <a:t>point</a:t>
            </a:r>
            <a:r>
              <a:rPr sz="1400" spc="-30" dirty="0">
                <a:latin typeface="Times New Roman"/>
                <a:cs typeface="Times New Roman"/>
              </a:rPr>
              <a:t> </a:t>
            </a:r>
            <a:r>
              <a:rPr sz="1400" spc="-5" dirty="0">
                <a:latin typeface="Times New Roman"/>
                <a:cs typeface="Times New Roman"/>
              </a:rPr>
              <a:t>of</a:t>
            </a:r>
            <a:r>
              <a:rPr sz="1400" spc="-40" dirty="0">
                <a:latin typeface="Times New Roman"/>
                <a:cs typeface="Times New Roman"/>
              </a:rPr>
              <a:t> </a:t>
            </a:r>
            <a:r>
              <a:rPr sz="1400" spc="-5" dirty="0">
                <a:latin typeface="Times New Roman"/>
                <a:cs typeface="Times New Roman"/>
              </a:rPr>
              <a:t>automated</a:t>
            </a:r>
            <a:r>
              <a:rPr sz="1400" spc="-30" dirty="0">
                <a:latin typeface="Times New Roman"/>
                <a:cs typeface="Times New Roman"/>
              </a:rPr>
              <a:t> </a:t>
            </a:r>
            <a:r>
              <a:rPr sz="1400" spc="-5" dirty="0">
                <a:latin typeface="Times New Roman"/>
                <a:cs typeface="Times New Roman"/>
              </a:rPr>
              <a:t>testing</a:t>
            </a:r>
            <a:r>
              <a:rPr sz="1400" spc="-50" dirty="0">
                <a:latin typeface="Times New Roman"/>
                <a:cs typeface="Times New Roman"/>
              </a:rPr>
              <a:t> </a:t>
            </a:r>
            <a:r>
              <a:rPr sz="1400" spc="-5" dirty="0">
                <a:latin typeface="Times New Roman"/>
                <a:cs typeface="Times New Roman"/>
              </a:rPr>
              <a:t>is</a:t>
            </a:r>
            <a:r>
              <a:rPr sz="1400" spc="-30" dirty="0">
                <a:latin typeface="Times New Roman"/>
                <a:cs typeface="Times New Roman"/>
              </a:rPr>
              <a:t> </a:t>
            </a:r>
            <a:r>
              <a:rPr sz="1400" spc="-5" dirty="0">
                <a:latin typeface="Times New Roman"/>
                <a:cs typeface="Times New Roman"/>
              </a:rPr>
              <a:t>to</a:t>
            </a:r>
            <a:r>
              <a:rPr sz="1400" spc="-35" dirty="0">
                <a:latin typeface="Times New Roman"/>
                <a:cs typeface="Times New Roman"/>
              </a:rPr>
              <a:t> </a:t>
            </a:r>
            <a:r>
              <a:rPr sz="1400" spc="-10" dirty="0">
                <a:latin typeface="Times New Roman"/>
                <a:cs typeface="Times New Roman"/>
              </a:rPr>
              <a:t>avoid</a:t>
            </a:r>
            <a:r>
              <a:rPr sz="1400" spc="-30" dirty="0">
                <a:latin typeface="Times New Roman"/>
                <a:cs typeface="Times New Roman"/>
              </a:rPr>
              <a:t> </a:t>
            </a:r>
            <a:r>
              <a:rPr sz="1400" spc="-5" dirty="0">
                <a:latin typeface="Times New Roman"/>
                <a:cs typeface="Times New Roman"/>
              </a:rPr>
              <a:t>the</a:t>
            </a:r>
            <a:r>
              <a:rPr sz="1400" spc="-40" dirty="0">
                <a:latin typeface="Times New Roman"/>
                <a:cs typeface="Times New Roman"/>
              </a:rPr>
              <a:t> </a:t>
            </a:r>
            <a:r>
              <a:rPr sz="1400" spc="-5" dirty="0">
                <a:latin typeface="Times New Roman"/>
                <a:cs typeface="Times New Roman"/>
              </a:rPr>
              <a:t>manual</a:t>
            </a:r>
            <a:r>
              <a:rPr sz="1400" spc="-30" dirty="0">
                <a:latin typeface="Times New Roman"/>
                <a:cs typeface="Times New Roman"/>
              </a:rPr>
              <a:t> </a:t>
            </a:r>
            <a:r>
              <a:rPr sz="1400" spc="-5" dirty="0">
                <a:latin typeface="Times New Roman"/>
                <a:cs typeface="Times New Roman"/>
              </a:rPr>
              <a:t>checking</a:t>
            </a:r>
            <a:r>
              <a:rPr sz="1400" spc="-35" dirty="0">
                <a:latin typeface="Times New Roman"/>
                <a:cs typeface="Times New Roman"/>
              </a:rPr>
              <a:t> </a:t>
            </a:r>
            <a:r>
              <a:rPr sz="1400" dirty="0">
                <a:latin typeface="Times New Roman"/>
                <a:cs typeface="Times New Roman"/>
              </a:rPr>
              <a:t>of</a:t>
            </a:r>
            <a:r>
              <a:rPr sz="1400" spc="-45" dirty="0">
                <a:latin typeface="Times New Roman"/>
                <a:cs typeface="Times New Roman"/>
              </a:rPr>
              <a:t> </a:t>
            </a:r>
            <a:r>
              <a:rPr sz="1400" spc="-5" dirty="0">
                <a:latin typeface="Times New Roman"/>
                <a:cs typeface="Times New Roman"/>
              </a:rPr>
              <a:t>test outputs,</a:t>
            </a:r>
            <a:r>
              <a:rPr sz="1400" spc="-40" dirty="0">
                <a:latin typeface="Times New Roman"/>
                <a:cs typeface="Times New Roman"/>
              </a:rPr>
              <a:t> </a:t>
            </a:r>
            <a:r>
              <a:rPr sz="1400" spc="-5" dirty="0">
                <a:latin typeface="Times New Roman"/>
                <a:cs typeface="Times New Roman"/>
              </a:rPr>
              <a:t>we  can’t</a:t>
            </a:r>
            <a:r>
              <a:rPr sz="1400" spc="-30" dirty="0">
                <a:latin typeface="Times New Roman"/>
                <a:cs typeface="Times New Roman"/>
              </a:rPr>
              <a:t> </a:t>
            </a:r>
            <a:r>
              <a:rPr sz="1400" spc="-5" dirty="0">
                <a:latin typeface="Times New Roman"/>
                <a:cs typeface="Times New Roman"/>
              </a:rPr>
              <a:t>realistically</a:t>
            </a:r>
            <a:r>
              <a:rPr sz="1400" spc="-55" dirty="0">
                <a:latin typeface="Times New Roman"/>
                <a:cs typeface="Times New Roman"/>
              </a:rPr>
              <a:t> </a:t>
            </a:r>
            <a:r>
              <a:rPr sz="1400" spc="-5" dirty="0">
                <a:latin typeface="Times New Roman"/>
                <a:cs typeface="Times New Roman"/>
              </a:rPr>
              <a:t>discover</a:t>
            </a:r>
            <a:r>
              <a:rPr sz="1400" spc="-30" dirty="0">
                <a:latin typeface="Times New Roman"/>
                <a:cs typeface="Times New Roman"/>
              </a:rPr>
              <a:t> </a:t>
            </a:r>
            <a:r>
              <a:rPr sz="1400" spc="-5" dirty="0">
                <a:latin typeface="Times New Roman"/>
                <a:cs typeface="Times New Roman"/>
              </a:rPr>
              <a:t>test</a:t>
            </a:r>
            <a:r>
              <a:rPr sz="1400" spc="-30" dirty="0">
                <a:latin typeface="Times New Roman"/>
                <a:cs typeface="Times New Roman"/>
              </a:rPr>
              <a:t> </a:t>
            </a:r>
            <a:r>
              <a:rPr sz="1400" spc="-5" dirty="0">
                <a:latin typeface="Times New Roman"/>
                <a:cs typeface="Times New Roman"/>
              </a:rPr>
              <a:t>errors</a:t>
            </a:r>
            <a:r>
              <a:rPr sz="1400" spc="-45" dirty="0">
                <a:latin typeface="Times New Roman"/>
                <a:cs typeface="Times New Roman"/>
              </a:rPr>
              <a:t> </a:t>
            </a:r>
            <a:r>
              <a:rPr sz="1400" dirty="0">
                <a:latin typeface="Times New Roman"/>
                <a:cs typeface="Times New Roman"/>
              </a:rPr>
              <a:t>by</a:t>
            </a:r>
            <a:r>
              <a:rPr sz="1400" spc="-50" dirty="0">
                <a:latin typeface="Times New Roman"/>
                <a:cs typeface="Times New Roman"/>
              </a:rPr>
              <a:t> </a:t>
            </a:r>
            <a:r>
              <a:rPr sz="1400" spc="-5" dirty="0">
                <a:latin typeface="Times New Roman"/>
                <a:cs typeface="Times New Roman"/>
              </a:rPr>
              <a:t>running</a:t>
            </a:r>
            <a:r>
              <a:rPr sz="1400" spc="-30" dirty="0">
                <a:latin typeface="Times New Roman"/>
                <a:cs typeface="Times New Roman"/>
              </a:rPr>
              <a:t> </a:t>
            </a:r>
            <a:r>
              <a:rPr sz="1400" spc="-5" dirty="0">
                <a:latin typeface="Times New Roman"/>
                <a:cs typeface="Times New Roman"/>
              </a:rPr>
              <a:t>the</a:t>
            </a:r>
            <a:r>
              <a:rPr sz="1400" spc="-40" dirty="0">
                <a:latin typeface="Times New Roman"/>
                <a:cs typeface="Times New Roman"/>
              </a:rPr>
              <a:t> </a:t>
            </a:r>
            <a:r>
              <a:rPr sz="1400" spc="-5" dirty="0">
                <a:latin typeface="Times New Roman"/>
                <a:cs typeface="Times New Roman"/>
              </a:rPr>
              <a:t>tests.</a:t>
            </a:r>
            <a:r>
              <a:rPr sz="1400" spc="-40" dirty="0">
                <a:latin typeface="Times New Roman"/>
                <a:cs typeface="Times New Roman"/>
              </a:rPr>
              <a:t> </a:t>
            </a:r>
            <a:r>
              <a:rPr sz="1400" spc="-5" dirty="0">
                <a:latin typeface="Times New Roman"/>
                <a:cs typeface="Times New Roman"/>
              </a:rPr>
              <a:t>Therefore,</a:t>
            </a:r>
            <a:r>
              <a:rPr sz="1400" dirty="0">
                <a:latin typeface="Times New Roman"/>
                <a:cs typeface="Times New Roman"/>
              </a:rPr>
              <a:t> </a:t>
            </a:r>
            <a:r>
              <a:rPr sz="1400" spc="-5" dirty="0">
                <a:latin typeface="Times New Roman"/>
                <a:cs typeface="Times New Roman"/>
              </a:rPr>
              <a:t>we</a:t>
            </a:r>
            <a:r>
              <a:rPr sz="1400" spc="-45" dirty="0">
                <a:latin typeface="Times New Roman"/>
                <a:cs typeface="Times New Roman"/>
              </a:rPr>
              <a:t> </a:t>
            </a:r>
            <a:r>
              <a:rPr sz="1400" spc="-5" dirty="0">
                <a:latin typeface="Times New Roman"/>
                <a:cs typeface="Times New Roman"/>
              </a:rPr>
              <a:t>have</a:t>
            </a:r>
            <a:r>
              <a:rPr sz="1400" spc="-35" dirty="0">
                <a:latin typeface="Times New Roman"/>
                <a:cs typeface="Times New Roman"/>
              </a:rPr>
              <a:t> </a:t>
            </a:r>
            <a:r>
              <a:rPr sz="1400" spc="-5" dirty="0">
                <a:latin typeface="Times New Roman"/>
                <a:cs typeface="Times New Roman"/>
              </a:rPr>
              <a:t>to</a:t>
            </a:r>
            <a:r>
              <a:rPr sz="1400" spc="-20" dirty="0">
                <a:latin typeface="Times New Roman"/>
                <a:cs typeface="Times New Roman"/>
              </a:rPr>
              <a:t> </a:t>
            </a:r>
            <a:r>
              <a:rPr sz="1400" b="1" u="heavy" spc="-5" dirty="0">
                <a:uFill>
                  <a:solidFill>
                    <a:srgbClr val="000000"/>
                  </a:solidFill>
                </a:uFill>
                <a:latin typeface="Times New Roman"/>
                <a:cs typeface="Times New Roman"/>
              </a:rPr>
              <a:t>use </a:t>
            </a:r>
            <a:r>
              <a:rPr sz="1400" b="1" spc="-5" dirty="0">
                <a:latin typeface="Times New Roman"/>
                <a:cs typeface="Times New Roman"/>
              </a:rPr>
              <a:t> </a:t>
            </a:r>
            <a:r>
              <a:rPr sz="1400" b="1" u="heavy" spc="-5" dirty="0">
                <a:uFill>
                  <a:solidFill>
                    <a:srgbClr val="000000"/>
                  </a:solidFill>
                </a:uFill>
                <a:latin typeface="Times New Roman"/>
                <a:cs typeface="Times New Roman"/>
              </a:rPr>
              <a:t>two approaches </a:t>
            </a:r>
            <a:r>
              <a:rPr sz="1400" b="1" u="heavy" spc="-10" dirty="0">
                <a:uFill>
                  <a:solidFill>
                    <a:srgbClr val="000000"/>
                  </a:solidFill>
                </a:uFill>
                <a:latin typeface="Times New Roman"/>
                <a:cs typeface="Times New Roman"/>
              </a:rPr>
              <a:t>to </a:t>
            </a:r>
            <a:r>
              <a:rPr sz="1400" b="1" u="heavy" spc="-5" dirty="0">
                <a:uFill>
                  <a:solidFill>
                    <a:srgbClr val="000000"/>
                  </a:solidFill>
                </a:uFill>
                <a:latin typeface="Times New Roman"/>
                <a:cs typeface="Times New Roman"/>
              </a:rPr>
              <a:t>reduce </a:t>
            </a:r>
            <a:r>
              <a:rPr sz="1400" b="1" u="heavy" dirty="0">
                <a:uFill>
                  <a:solidFill>
                    <a:srgbClr val="000000"/>
                  </a:solidFill>
                </a:uFill>
                <a:latin typeface="Times New Roman"/>
                <a:cs typeface="Times New Roman"/>
              </a:rPr>
              <a:t>the </a:t>
            </a:r>
            <a:r>
              <a:rPr sz="1400" b="1" u="heavy" spc="-5" dirty="0">
                <a:uFill>
                  <a:solidFill>
                    <a:srgbClr val="000000"/>
                  </a:solidFill>
                </a:uFill>
                <a:latin typeface="Times New Roman"/>
                <a:cs typeface="Times New Roman"/>
              </a:rPr>
              <a:t>chances </a:t>
            </a:r>
            <a:r>
              <a:rPr sz="1400" b="1" u="heavy" dirty="0">
                <a:uFill>
                  <a:solidFill>
                    <a:srgbClr val="000000"/>
                  </a:solidFill>
                </a:uFill>
                <a:latin typeface="Times New Roman"/>
                <a:cs typeface="Times New Roman"/>
              </a:rPr>
              <a:t>of test</a:t>
            </a:r>
            <a:r>
              <a:rPr sz="1400" b="1" u="heavy" spc="15" dirty="0">
                <a:uFill>
                  <a:solidFill>
                    <a:srgbClr val="000000"/>
                  </a:solidFill>
                </a:uFill>
                <a:latin typeface="Times New Roman"/>
                <a:cs typeface="Times New Roman"/>
              </a:rPr>
              <a:t> </a:t>
            </a:r>
            <a:r>
              <a:rPr sz="1400" b="1" u="heavy" spc="-5" dirty="0">
                <a:uFill>
                  <a:solidFill>
                    <a:srgbClr val="000000"/>
                  </a:solidFill>
                </a:uFill>
                <a:latin typeface="Times New Roman"/>
                <a:cs typeface="Times New Roman"/>
              </a:rPr>
              <a:t>errors:</a:t>
            </a:r>
            <a:endParaRPr sz="1400" dirty="0">
              <a:latin typeface="Times New Roman"/>
              <a:cs typeface="Times New Roman"/>
            </a:endParaRPr>
          </a:p>
          <a:p>
            <a:pPr marL="12700" marR="6350" algn="just">
              <a:lnSpc>
                <a:spcPct val="103600"/>
              </a:lnSpc>
              <a:spcBef>
                <a:spcPts val="770"/>
              </a:spcBef>
              <a:buAutoNum type="arabicPeriod"/>
              <a:tabLst>
                <a:tab pos="191135" algn="l"/>
              </a:tabLst>
            </a:pPr>
            <a:r>
              <a:rPr sz="1400" dirty="0">
                <a:latin typeface="Times New Roman"/>
                <a:cs typeface="Times New Roman"/>
              </a:rPr>
              <a:t>Make </a:t>
            </a:r>
            <a:r>
              <a:rPr sz="1400" spc="-5" dirty="0">
                <a:latin typeface="Times New Roman"/>
                <a:cs typeface="Times New Roman"/>
              </a:rPr>
              <a:t>tests </a:t>
            </a:r>
            <a:r>
              <a:rPr sz="1400" spc="-10" dirty="0">
                <a:latin typeface="Times New Roman"/>
                <a:cs typeface="Times New Roman"/>
              </a:rPr>
              <a:t>as </a:t>
            </a:r>
            <a:r>
              <a:rPr sz="1400" spc="-5" dirty="0">
                <a:latin typeface="Times New Roman"/>
                <a:cs typeface="Times New Roman"/>
              </a:rPr>
              <a:t>simple </a:t>
            </a:r>
            <a:r>
              <a:rPr sz="1400" dirty="0">
                <a:latin typeface="Times New Roman"/>
                <a:cs typeface="Times New Roman"/>
              </a:rPr>
              <a:t>as </a:t>
            </a:r>
            <a:r>
              <a:rPr sz="1400" spc="-5" dirty="0">
                <a:latin typeface="Times New Roman"/>
                <a:cs typeface="Times New Roman"/>
              </a:rPr>
              <a:t>possible. The more complex </a:t>
            </a:r>
            <a:r>
              <a:rPr sz="1400" dirty="0">
                <a:latin typeface="Times New Roman"/>
                <a:cs typeface="Times New Roman"/>
              </a:rPr>
              <a:t>the </a:t>
            </a:r>
            <a:r>
              <a:rPr sz="1400" spc="-5" dirty="0">
                <a:latin typeface="Times New Roman"/>
                <a:cs typeface="Times New Roman"/>
              </a:rPr>
              <a:t>test, </a:t>
            </a:r>
            <a:r>
              <a:rPr sz="1400" dirty="0">
                <a:latin typeface="Times New Roman"/>
                <a:cs typeface="Times New Roman"/>
              </a:rPr>
              <a:t>the </a:t>
            </a:r>
            <a:r>
              <a:rPr sz="1400" spc="-10" dirty="0">
                <a:latin typeface="Times New Roman"/>
                <a:cs typeface="Times New Roman"/>
              </a:rPr>
              <a:t>more </a:t>
            </a:r>
            <a:r>
              <a:rPr sz="1400" spc="-5" dirty="0">
                <a:latin typeface="Times New Roman"/>
                <a:cs typeface="Times New Roman"/>
              </a:rPr>
              <a:t>likely that  </a:t>
            </a:r>
            <a:r>
              <a:rPr sz="1400" dirty="0">
                <a:latin typeface="Times New Roman"/>
                <a:cs typeface="Times New Roman"/>
              </a:rPr>
              <a:t>it</a:t>
            </a:r>
            <a:r>
              <a:rPr sz="1400" spc="-60" dirty="0">
                <a:latin typeface="Times New Roman"/>
                <a:cs typeface="Times New Roman"/>
              </a:rPr>
              <a:t> </a:t>
            </a:r>
            <a:r>
              <a:rPr sz="1400" spc="-5" dirty="0">
                <a:latin typeface="Times New Roman"/>
                <a:cs typeface="Times New Roman"/>
              </a:rPr>
              <a:t>will</a:t>
            </a:r>
            <a:r>
              <a:rPr sz="1400" spc="-55" dirty="0">
                <a:latin typeface="Times New Roman"/>
                <a:cs typeface="Times New Roman"/>
              </a:rPr>
              <a:t> </a:t>
            </a:r>
            <a:r>
              <a:rPr sz="1400" dirty="0">
                <a:latin typeface="Times New Roman"/>
                <a:cs typeface="Times New Roman"/>
              </a:rPr>
              <a:t>be</a:t>
            </a:r>
            <a:r>
              <a:rPr sz="1400" spc="-60" dirty="0">
                <a:latin typeface="Times New Roman"/>
                <a:cs typeface="Times New Roman"/>
              </a:rPr>
              <a:t> </a:t>
            </a:r>
            <a:r>
              <a:rPr sz="1400" spc="-5" dirty="0">
                <a:latin typeface="Times New Roman"/>
                <a:cs typeface="Times New Roman"/>
              </a:rPr>
              <a:t>buggy.</a:t>
            </a:r>
            <a:r>
              <a:rPr sz="1400" spc="-60" dirty="0">
                <a:latin typeface="Times New Roman"/>
                <a:cs typeface="Times New Roman"/>
              </a:rPr>
              <a:t> </a:t>
            </a:r>
            <a:r>
              <a:rPr sz="1400" spc="-5" dirty="0">
                <a:latin typeface="Times New Roman"/>
                <a:cs typeface="Times New Roman"/>
              </a:rPr>
              <a:t>The</a:t>
            </a:r>
            <a:r>
              <a:rPr sz="1400" spc="-60" dirty="0">
                <a:latin typeface="Times New Roman"/>
                <a:cs typeface="Times New Roman"/>
              </a:rPr>
              <a:t> </a:t>
            </a:r>
            <a:r>
              <a:rPr sz="1400" dirty="0">
                <a:latin typeface="Times New Roman"/>
                <a:cs typeface="Times New Roman"/>
              </a:rPr>
              <a:t>test</a:t>
            </a:r>
            <a:r>
              <a:rPr sz="1400" spc="-60" dirty="0">
                <a:latin typeface="Times New Roman"/>
                <a:cs typeface="Times New Roman"/>
              </a:rPr>
              <a:t> </a:t>
            </a:r>
            <a:r>
              <a:rPr sz="1400" spc="-5" dirty="0">
                <a:latin typeface="Times New Roman"/>
                <a:cs typeface="Times New Roman"/>
              </a:rPr>
              <a:t>condition</a:t>
            </a:r>
            <a:r>
              <a:rPr sz="1400" spc="-55" dirty="0">
                <a:latin typeface="Times New Roman"/>
                <a:cs typeface="Times New Roman"/>
              </a:rPr>
              <a:t> </a:t>
            </a:r>
            <a:r>
              <a:rPr sz="1400" spc="-5" dirty="0">
                <a:latin typeface="Times New Roman"/>
                <a:cs typeface="Times New Roman"/>
              </a:rPr>
              <a:t>should</a:t>
            </a:r>
            <a:r>
              <a:rPr sz="1400" spc="-55" dirty="0">
                <a:latin typeface="Times New Roman"/>
                <a:cs typeface="Times New Roman"/>
              </a:rPr>
              <a:t> </a:t>
            </a:r>
            <a:r>
              <a:rPr sz="1400" spc="-5" dirty="0">
                <a:latin typeface="Times New Roman"/>
                <a:cs typeface="Times New Roman"/>
              </a:rPr>
              <a:t>be</a:t>
            </a:r>
            <a:r>
              <a:rPr sz="1400" spc="-60" dirty="0">
                <a:latin typeface="Times New Roman"/>
                <a:cs typeface="Times New Roman"/>
              </a:rPr>
              <a:t> </a:t>
            </a:r>
            <a:r>
              <a:rPr sz="1400" spc="-5" dirty="0">
                <a:latin typeface="Times New Roman"/>
                <a:cs typeface="Times New Roman"/>
              </a:rPr>
              <a:t>immediately</a:t>
            </a:r>
            <a:r>
              <a:rPr sz="1400" spc="-40" dirty="0">
                <a:latin typeface="Times New Roman"/>
                <a:cs typeface="Times New Roman"/>
              </a:rPr>
              <a:t> </a:t>
            </a:r>
            <a:r>
              <a:rPr sz="1400" spc="-5" dirty="0">
                <a:latin typeface="Times New Roman"/>
                <a:cs typeface="Times New Roman"/>
              </a:rPr>
              <a:t>obvious</a:t>
            </a:r>
            <a:r>
              <a:rPr sz="1400" spc="-55" dirty="0">
                <a:latin typeface="Times New Roman"/>
                <a:cs typeface="Times New Roman"/>
              </a:rPr>
              <a:t> </a:t>
            </a:r>
            <a:r>
              <a:rPr sz="1400" spc="-5" dirty="0">
                <a:latin typeface="Times New Roman"/>
                <a:cs typeface="Times New Roman"/>
              </a:rPr>
              <a:t>when</a:t>
            </a:r>
            <a:r>
              <a:rPr sz="1400" spc="-60" dirty="0">
                <a:latin typeface="Times New Roman"/>
                <a:cs typeface="Times New Roman"/>
              </a:rPr>
              <a:t> </a:t>
            </a:r>
            <a:r>
              <a:rPr sz="1400" spc="-5" dirty="0">
                <a:latin typeface="Times New Roman"/>
                <a:cs typeface="Times New Roman"/>
              </a:rPr>
              <a:t>reading</a:t>
            </a:r>
            <a:r>
              <a:rPr sz="1400" spc="-55" dirty="0">
                <a:latin typeface="Times New Roman"/>
                <a:cs typeface="Times New Roman"/>
              </a:rPr>
              <a:t> </a:t>
            </a:r>
            <a:r>
              <a:rPr sz="1400" spc="-5" dirty="0">
                <a:latin typeface="Times New Roman"/>
                <a:cs typeface="Times New Roman"/>
              </a:rPr>
              <a:t>the  code.</a:t>
            </a:r>
            <a:endParaRPr sz="1400" dirty="0">
              <a:latin typeface="Times New Roman"/>
              <a:cs typeface="Times New Roman"/>
            </a:endParaRPr>
          </a:p>
          <a:p>
            <a:pPr marL="12700" marR="5080" algn="just">
              <a:lnSpc>
                <a:spcPct val="103699"/>
              </a:lnSpc>
              <a:spcBef>
                <a:spcPts val="790"/>
              </a:spcBef>
              <a:buAutoNum type="arabicPeriod"/>
              <a:tabLst>
                <a:tab pos="192405" algn="l"/>
              </a:tabLst>
            </a:pPr>
            <a:r>
              <a:rPr sz="1400" dirty="0">
                <a:latin typeface="Times New Roman"/>
                <a:cs typeface="Times New Roman"/>
              </a:rPr>
              <a:t>Review all </a:t>
            </a:r>
            <a:r>
              <a:rPr sz="1400" spc="-5" dirty="0">
                <a:latin typeface="Times New Roman"/>
                <a:cs typeface="Times New Roman"/>
              </a:rPr>
              <a:t>tests </a:t>
            </a:r>
            <a:r>
              <a:rPr sz="1400" spc="-10" dirty="0">
                <a:latin typeface="Times New Roman"/>
                <a:cs typeface="Times New Roman"/>
              </a:rPr>
              <a:t>along </a:t>
            </a:r>
            <a:r>
              <a:rPr sz="1400" spc="-5" dirty="0">
                <a:latin typeface="Times New Roman"/>
                <a:cs typeface="Times New Roman"/>
              </a:rPr>
              <a:t>with the code that they </a:t>
            </a:r>
            <a:r>
              <a:rPr sz="1400" dirty="0">
                <a:latin typeface="Times New Roman"/>
                <a:cs typeface="Times New Roman"/>
              </a:rPr>
              <a:t>test. </a:t>
            </a:r>
            <a:r>
              <a:rPr sz="1400" spc="-5" dirty="0">
                <a:latin typeface="Times New Roman"/>
                <a:cs typeface="Times New Roman"/>
              </a:rPr>
              <a:t>As </a:t>
            </a:r>
            <a:r>
              <a:rPr sz="1400" dirty="0">
                <a:latin typeface="Times New Roman"/>
                <a:cs typeface="Times New Roman"/>
              </a:rPr>
              <a:t>part </a:t>
            </a:r>
            <a:r>
              <a:rPr sz="1400" spc="-5" dirty="0">
                <a:latin typeface="Times New Roman"/>
                <a:cs typeface="Times New Roman"/>
              </a:rPr>
              <a:t>of </a:t>
            </a:r>
            <a:r>
              <a:rPr sz="1400" dirty="0">
                <a:latin typeface="Times New Roman"/>
                <a:cs typeface="Times New Roman"/>
              </a:rPr>
              <a:t>the </a:t>
            </a:r>
            <a:r>
              <a:rPr sz="1400" spc="-5" dirty="0">
                <a:latin typeface="Times New Roman"/>
                <a:cs typeface="Times New Roman"/>
              </a:rPr>
              <a:t>review process,  someone apart from </a:t>
            </a:r>
            <a:r>
              <a:rPr sz="1400" spc="5" dirty="0">
                <a:latin typeface="Times New Roman"/>
                <a:cs typeface="Times New Roman"/>
              </a:rPr>
              <a:t>the </a:t>
            </a:r>
            <a:r>
              <a:rPr sz="1400" spc="-5" dirty="0">
                <a:latin typeface="Times New Roman"/>
                <a:cs typeface="Times New Roman"/>
              </a:rPr>
              <a:t>test programmer </a:t>
            </a:r>
            <a:r>
              <a:rPr sz="1400" dirty="0">
                <a:latin typeface="Times New Roman"/>
                <a:cs typeface="Times New Roman"/>
              </a:rPr>
              <a:t>should </a:t>
            </a:r>
            <a:r>
              <a:rPr sz="1400" spc="-5" dirty="0">
                <a:latin typeface="Times New Roman"/>
                <a:cs typeface="Times New Roman"/>
              </a:rPr>
              <a:t>check the tests </a:t>
            </a:r>
            <a:r>
              <a:rPr sz="1400" dirty="0">
                <a:latin typeface="Times New Roman"/>
                <a:cs typeface="Times New Roman"/>
              </a:rPr>
              <a:t>for</a:t>
            </a:r>
            <a:r>
              <a:rPr sz="1400" spc="30" dirty="0">
                <a:latin typeface="Times New Roman"/>
                <a:cs typeface="Times New Roman"/>
              </a:rPr>
              <a:t> </a:t>
            </a:r>
            <a:r>
              <a:rPr sz="1400" spc="-5" dirty="0">
                <a:latin typeface="Times New Roman"/>
                <a:cs typeface="Times New Roman"/>
              </a:rPr>
              <a:t>correctness.</a:t>
            </a:r>
            <a:endParaRPr sz="1400" dirty="0">
              <a:latin typeface="Times New Roman"/>
              <a:cs typeface="Times New Roman"/>
            </a:endParaRPr>
          </a:p>
          <a:p>
            <a:pPr marL="469265" marR="8255" lvl="1" indent="-228600" algn="just">
              <a:lnSpc>
                <a:spcPct val="103600"/>
              </a:lnSpc>
              <a:spcBef>
                <a:spcPts val="900"/>
              </a:spcBef>
              <a:buFont typeface="Symbol"/>
              <a:buChar char=""/>
              <a:tabLst>
                <a:tab pos="469900" algn="l"/>
              </a:tabLst>
            </a:pPr>
            <a:r>
              <a:rPr sz="1400" spc="-5" dirty="0">
                <a:latin typeface="Times New Roman"/>
                <a:cs typeface="Times New Roman"/>
              </a:rPr>
              <a:t>Regression testing </a:t>
            </a:r>
            <a:r>
              <a:rPr sz="1400" dirty="0">
                <a:latin typeface="Times New Roman"/>
                <a:cs typeface="Times New Roman"/>
              </a:rPr>
              <a:t>is the </a:t>
            </a:r>
            <a:r>
              <a:rPr sz="1400" spc="-5" dirty="0">
                <a:latin typeface="Times New Roman"/>
                <a:cs typeface="Times New Roman"/>
              </a:rPr>
              <a:t>process </a:t>
            </a:r>
            <a:r>
              <a:rPr sz="1400" dirty="0">
                <a:latin typeface="Times New Roman"/>
                <a:cs typeface="Times New Roman"/>
              </a:rPr>
              <a:t>of </a:t>
            </a:r>
            <a:r>
              <a:rPr sz="1400" spc="-5" dirty="0">
                <a:latin typeface="Times New Roman"/>
                <a:cs typeface="Times New Roman"/>
              </a:rPr>
              <a:t>re-running previous tests </a:t>
            </a:r>
            <a:r>
              <a:rPr sz="1400" spc="-10" dirty="0">
                <a:latin typeface="Times New Roman"/>
                <a:cs typeface="Times New Roman"/>
              </a:rPr>
              <a:t>when </a:t>
            </a:r>
            <a:r>
              <a:rPr sz="1400" spc="-5" dirty="0">
                <a:latin typeface="Times New Roman"/>
                <a:cs typeface="Times New Roman"/>
              </a:rPr>
              <a:t>we make  </a:t>
            </a:r>
            <a:r>
              <a:rPr sz="1400" dirty="0">
                <a:latin typeface="Times New Roman"/>
                <a:cs typeface="Times New Roman"/>
              </a:rPr>
              <a:t>a </a:t>
            </a:r>
            <a:r>
              <a:rPr sz="1400" spc="-5" dirty="0">
                <a:latin typeface="Times New Roman"/>
                <a:cs typeface="Times New Roman"/>
              </a:rPr>
              <a:t>change to </a:t>
            </a:r>
            <a:r>
              <a:rPr sz="1400" dirty="0">
                <a:latin typeface="Times New Roman"/>
                <a:cs typeface="Times New Roman"/>
              </a:rPr>
              <a:t>a</a:t>
            </a:r>
            <a:r>
              <a:rPr sz="1400" spc="5" dirty="0">
                <a:latin typeface="Times New Roman"/>
                <a:cs typeface="Times New Roman"/>
              </a:rPr>
              <a:t> </a:t>
            </a:r>
            <a:r>
              <a:rPr sz="1400" spc="-5" dirty="0">
                <a:latin typeface="Times New Roman"/>
                <a:cs typeface="Times New Roman"/>
              </a:rPr>
              <a:t>system.</a:t>
            </a:r>
            <a:endParaRPr sz="1400" dirty="0">
              <a:latin typeface="Times New Roman"/>
              <a:cs typeface="Times New Roman"/>
            </a:endParaRPr>
          </a:p>
          <a:p>
            <a:pPr marL="469265" marR="10795" lvl="1" indent="-228600" algn="just">
              <a:lnSpc>
                <a:spcPct val="103200"/>
              </a:lnSpc>
              <a:spcBef>
                <a:spcPts val="100"/>
              </a:spcBef>
              <a:buFont typeface="Symbol"/>
              <a:buChar char=""/>
              <a:tabLst>
                <a:tab pos="469900" algn="l"/>
              </a:tabLst>
            </a:pPr>
            <a:r>
              <a:rPr sz="1400" spc="-5" dirty="0">
                <a:latin typeface="Times New Roman"/>
                <a:cs typeface="Times New Roman"/>
              </a:rPr>
              <a:t>This testing checks that the change </a:t>
            </a:r>
            <a:r>
              <a:rPr sz="1400" dirty="0">
                <a:latin typeface="Times New Roman"/>
                <a:cs typeface="Times New Roman"/>
              </a:rPr>
              <a:t>has </a:t>
            </a:r>
            <a:r>
              <a:rPr sz="1400" spc="-5" dirty="0">
                <a:latin typeface="Times New Roman"/>
                <a:cs typeface="Times New Roman"/>
              </a:rPr>
              <a:t>not had unexpected side </a:t>
            </a:r>
            <a:r>
              <a:rPr sz="1400" dirty="0">
                <a:latin typeface="Times New Roman"/>
                <a:cs typeface="Times New Roman"/>
              </a:rPr>
              <a:t>effects. </a:t>
            </a:r>
            <a:r>
              <a:rPr sz="1400" spc="-5" dirty="0">
                <a:latin typeface="Times New Roman"/>
                <a:cs typeface="Times New Roman"/>
              </a:rPr>
              <a:t>The  code change may </a:t>
            </a:r>
            <a:r>
              <a:rPr sz="1400" dirty="0">
                <a:latin typeface="Times New Roman"/>
                <a:cs typeface="Times New Roman"/>
              </a:rPr>
              <a:t>have </a:t>
            </a:r>
            <a:r>
              <a:rPr sz="1400" spc="-5" dirty="0">
                <a:latin typeface="Times New Roman"/>
                <a:cs typeface="Times New Roman"/>
              </a:rPr>
              <a:t>inadvertently broken existing code, </a:t>
            </a:r>
            <a:r>
              <a:rPr sz="1400" dirty="0">
                <a:latin typeface="Times New Roman"/>
                <a:cs typeface="Times New Roman"/>
              </a:rPr>
              <a:t>or </a:t>
            </a:r>
            <a:r>
              <a:rPr sz="1400" spc="-5" dirty="0">
                <a:latin typeface="Times New Roman"/>
                <a:cs typeface="Times New Roman"/>
              </a:rPr>
              <a:t>it may </a:t>
            </a:r>
            <a:r>
              <a:rPr sz="1400" dirty="0">
                <a:latin typeface="Times New Roman"/>
                <a:cs typeface="Times New Roman"/>
              </a:rPr>
              <a:t>reveal  </a:t>
            </a:r>
            <a:r>
              <a:rPr sz="1400" spc="-5" dirty="0">
                <a:latin typeface="Times New Roman"/>
                <a:cs typeface="Times New Roman"/>
              </a:rPr>
              <a:t>bugs that were undetected in earlier</a:t>
            </a:r>
            <a:r>
              <a:rPr sz="1400" spc="40" dirty="0">
                <a:latin typeface="Times New Roman"/>
                <a:cs typeface="Times New Roman"/>
              </a:rPr>
              <a:t> </a:t>
            </a:r>
            <a:r>
              <a:rPr sz="1400" spc="-5" dirty="0">
                <a:latin typeface="Times New Roman"/>
                <a:cs typeface="Times New Roman"/>
              </a:rPr>
              <a:t>tests.</a:t>
            </a:r>
            <a:endParaRPr sz="1400" dirty="0">
              <a:latin typeface="Times New Roman"/>
              <a:cs typeface="Times New Roman"/>
            </a:endParaRPr>
          </a:p>
          <a:p>
            <a:pPr marL="469265" marR="9525" lvl="1" indent="-228600" algn="just">
              <a:lnSpc>
                <a:spcPct val="103400"/>
              </a:lnSpc>
              <a:spcBef>
                <a:spcPts val="110"/>
              </a:spcBef>
              <a:buFont typeface="Symbol"/>
              <a:buChar char=""/>
              <a:tabLst>
                <a:tab pos="514350" algn="l"/>
              </a:tabLst>
            </a:pPr>
            <a:r>
              <a:rPr dirty="0"/>
              <a:t>	</a:t>
            </a:r>
            <a:r>
              <a:rPr sz="1400" dirty="0">
                <a:latin typeface="Times New Roman"/>
                <a:cs typeface="Times New Roman"/>
              </a:rPr>
              <a:t>If </a:t>
            </a:r>
            <a:r>
              <a:rPr sz="1400" spc="-5" dirty="0">
                <a:latin typeface="Times New Roman"/>
                <a:cs typeface="Times New Roman"/>
              </a:rPr>
              <a:t>we </a:t>
            </a:r>
            <a:r>
              <a:rPr sz="1400" dirty="0">
                <a:latin typeface="Times New Roman"/>
                <a:cs typeface="Times New Roman"/>
              </a:rPr>
              <a:t>use </a:t>
            </a:r>
            <a:r>
              <a:rPr sz="1400" spc="-5" dirty="0">
                <a:latin typeface="Times New Roman"/>
                <a:cs typeface="Times New Roman"/>
              </a:rPr>
              <a:t>automated tests, regression testing takes very little </a:t>
            </a:r>
            <a:r>
              <a:rPr sz="1400" spc="-10" dirty="0">
                <a:latin typeface="Times New Roman"/>
                <a:cs typeface="Times New Roman"/>
              </a:rPr>
              <a:t>time. </a:t>
            </a:r>
            <a:r>
              <a:rPr sz="1400" dirty="0">
                <a:latin typeface="Times New Roman"/>
                <a:cs typeface="Times New Roman"/>
              </a:rPr>
              <a:t>Therefore,  after</a:t>
            </a:r>
            <a:r>
              <a:rPr sz="1400" spc="-25" dirty="0">
                <a:latin typeface="Times New Roman"/>
                <a:cs typeface="Times New Roman"/>
              </a:rPr>
              <a:t> </a:t>
            </a:r>
            <a:r>
              <a:rPr sz="1400" spc="-5" dirty="0">
                <a:latin typeface="Times New Roman"/>
                <a:cs typeface="Times New Roman"/>
              </a:rPr>
              <a:t>we</a:t>
            </a:r>
            <a:r>
              <a:rPr sz="1400" spc="-30" dirty="0">
                <a:latin typeface="Times New Roman"/>
                <a:cs typeface="Times New Roman"/>
              </a:rPr>
              <a:t> </a:t>
            </a:r>
            <a:r>
              <a:rPr sz="1400" spc="-5" dirty="0">
                <a:latin typeface="Times New Roman"/>
                <a:cs typeface="Times New Roman"/>
              </a:rPr>
              <a:t>make</a:t>
            </a:r>
            <a:r>
              <a:rPr sz="1400" spc="-25" dirty="0">
                <a:latin typeface="Times New Roman"/>
                <a:cs typeface="Times New Roman"/>
              </a:rPr>
              <a:t> </a:t>
            </a:r>
            <a:r>
              <a:rPr sz="1400" dirty="0">
                <a:latin typeface="Times New Roman"/>
                <a:cs typeface="Times New Roman"/>
              </a:rPr>
              <a:t>any</a:t>
            </a:r>
            <a:r>
              <a:rPr sz="1400" spc="-45" dirty="0">
                <a:latin typeface="Times New Roman"/>
                <a:cs typeface="Times New Roman"/>
              </a:rPr>
              <a:t> </a:t>
            </a:r>
            <a:r>
              <a:rPr sz="1400" dirty="0">
                <a:latin typeface="Times New Roman"/>
                <a:cs typeface="Times New Roman"/>
              </a:rPr>
              <a:t>change</a:t>
            </a:r>
            <a:r>
              <a:rPr sz="1400" spc="-25" dirty="0">
                <a:latin typeface="Times New Roman"/>
                <a:cs typeface="Times New Roman"/>
              </a:rPr>
              <a:t> </a:t>
            </a:r>
            <a:r>
              <a:rPr sz="1400" spc="-5" dirty="0">
                <a:latin typeface="Times New Roman"/>
                <a:cs typeface="Times New Roman"/>
              </a:rPr>
              <a:t>to</a:t>
            </a:r>
            <a:r>
              <a:rPr sz="1400" spc="-25" dirty="0">
                <a:latin typeface="Times New Roman"/>
                <a:cs typeface="Times New Roman"/>
              </a:rPr>
              <a:t> </a:t>
            </a:r>
            <a:r>
              <a:rPr sz="1400" spc="-5" dirty="0">
                <a:latin typeface="Times New Roman"/>
                <a:cs typeface="Times New Roman"/>
              </a:rPr>
              <a:t>your</a:t>
            </a:r>
            <a:r>
              <a:rPr sz="1400" spc="-25" dirty="0">
                <a:latin typeface="Times New Roman"/>
                <a:cs typeface="Times New Roman"/>
              </a:rPr>
              <a:t> </a:t>
            </a:r>
            <a:r>
              <a:rPr sz="1400" spc="-5" dirty="0">
                <a:latin typeface="Times New Roman"/>
                <a:cs typeface="Times New Roman"/>
              </a:rPr>
              <a:t>code,</a:t>
            </a:r>
            <a:r>
              <a:rPr sz="1400" spc="-30" dirty="0">
                <a:latin typeface="Times New Roman"/>
                <a:cs typeface="Times New Roman"/>
              </a:rPr>
              <a:t> </a:t>
            </a:r>
            <a:r>
              <a:rPr sz="1400" spc="-5" dirty="0">
                <a:latin typeface="Times New Roman"/>
                <a:cs typeface="Times New Roman"/>
              </a:rPr>
              <a:t>even</a:t>
            </a:r>
            <a:r>
              <a:rPr sz="1400" spc="-15" dirty="0">
                <a:latin typeface="Times New Roman"/>
                <a:cs typeface="Times New Roman"/>
              </a:rPr>
              <a:t> </a:t>
            </a:r>
            <a:r>
              <a:rPr sz="1400" dirty="0">
                <a:latin typeface="Times New Roman"/>
                <a:cs typeface="Times New Roman"/>
              </a:rPr>
              <a:t>a</a:t>
            </a:r>
            <a:r>
              <a:rPr sz="1400" spc="-30" dirty="0">
                <a:latin typeface="Times New Roman"/>
                <a:cs typeface="Times New Roman"/>
              </a:rPr>
              <a:t> </a:t>
            </a:r>
            <a:r>
              <a:rPr sz="1400" spc="-5" dirty="0">
                <a:latin typeface="Times New Roman"/>
                <a:cs typeface="Times New Roman"/>
              </a:rPr>
              <a:t>very</a:t>
            </a:r>
            <a:r>
              <a:rPr sz="1400" spc="-30" dirty="0">
                <a:latin typeface="Times New Roman"/>
                <a:cs typeface="Times New Roman"/>
              </a:rPr>
              <a:t> </a:t>
            </a:r>
            <a:r>
              <a:rPr sz="1400" spc="-5" dirty="0">
                <a:latin typeface="Times New Roman"/>
                <a:cs typeface="Times New Roman"/>
              </a:rPr>
              <a:t>minor</a:t>
            </a:r>
            <a:r>
              <a:rPr sz="1400" spc="-30" dirty="0">
                <a:latin typeface="Times New Roman"/>
                <a:cs typeface="Times New Roman"/>
              </a:rPr>
              <a:t> </a:t>
            </a:r>
            <a:r>
              <a:rPr sz="1400" spc="-5" dirty="0">
                <a:latin typeface="Times New Roman"/>
                <a:cs typeface="Times New Roman"/>
              </a:rPr>
              <a:t>change,</a:t>
            </a:r>
            <a:r>
              <a:rPr sz="1400" spc="-25" dirty="0">
                <a:latin typeface="Times New Roman"/>
                <a:cs typeface="Times New Roman"/>
              </a:rPr>
              <a:t> </a:t>
            </a:r>
            <a:r>
              <a:rPr sz="1400" spc="-5" dirty="0">
                <a:latin typeface="Times New Roman"/>
                <a:cs typeface="Times New Roman"/>
              </a:rPr>
              <a:t>we</a:t>
            </a:r>
            <a:r>
              <a:rPr sz="1400" spc="-30" dirty="0">
                <a:latin typeface="Times New Roman"/>
                <a:cs typeface="Times New Roman"/>
              </a:rPr>
              <a:t> </a:t>
            </a:r>
            <a:r>
              <a:rPr sz="1400" spc="-5" dirty="0">
                <a:latin typeface="Times New Roman"/>
                <a:cs typeface="Times New Roman"/>
              </a:rPr>
              <a:t>should  always </a:t>
            </a:r>
            <a:r>
              <a:rPr sz="1400" dirty="0">
                <a:latin typeface="Times New Roman"/>
                <a:cs typeface="Times New Roman"/>
              </a:rPr>
              <a:t>re-run </a:t>
            </a:r>
            <a:r>
              <a:rPr sz="1400" spc="-5" dirty="0">
                <a:latin typeface="Times New Roman"/>
                <a:cs typeface="Times New Roman"/>
              </a:rPr>
              <a:t>all tests to make </a:t>
            </a:r>
            <a:r>
              <a:rPr sz="1400" dirty="0">
                <a:latin typeface="Times New Roman"/>
                <a:cs typeface="Times New Roman"/>
              </a:rPr>
              <a:t>sure </a:t>
            </a:r>
            <a:r>
              <a:rPr sz="1400" spc="-5" dirty="0">
                <a:latin typeface="Times New Roman"/>
                <a:cs typeface="Times New Roman"/>
              </a:rPr>
              <a:t>that everything continues </a:t>
            </a:r>
            <a:r>
              <a:rPr sz="1400" dirty="0">
                <a:latin typeface="Times New Roman"/>
                <a:cs typeface="Times New Roman"/>
              </a:rPr>
              <a:t>to </a:t>
            </a:r>
            <a:r>
              <a:rPr sz="1400" spc="-5" dirty="0">
                <a:latin typeface="Times New Roman"/>
                <a:cs typeface="Times New Roman"/>
              </a:rPr>
              <a:t>work </a:t>
            </a:r>
            <a:r>
              <a:rPr sz="1400" spc="-10" dirty="0">
                <a:latin typeface="Times New Roman"/>
                <a:cs typeface="Times New Roman"/>
              </a:rPr>
              <a:t>as  </a:t>
            </a:r>
            <a:r>
              <a:rPr sz="1400" spc="-5" dirty="0">
                <a:latin typeface="Times New Roman"/>
                <a:cs typeface="Times New Roman"/>
              </a:rPr>
              <a:t>expected.</a:t>
            </a:r>
            <a:endParaRPr sz="1400" dirty="0">
              <a:latin typeface="Times New Roman"/>
              <a:cs typeface="Times New Roman"/>
            </a:endParaRPr>
          </a:p>
        </p:txBody>
      </p:sp>
      <p:sp>
        <p:nvSpPr>
          <p:cNvPr id="5" name="object 5"/>
          <p:cNvSpPr/>
          <p:nvPr/>
        </p:nvSpPr>
        <p:spPr>
          <a:xfrm>
            <a:off x="914400" y="5975603"/>
            <a:ext cx="4831080" cy="225704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36</a:t>
            </a:fld>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37</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7382"/>
            <a:ext cx="5973445" cy="5656580"/>
          </a:xfrm>
          <a:prstGeom prst="rect">
            <a:avLst/>
          </a:prstGeom>
        </p:spPr>
        <p:txBody>
          <a:bodyPr vert="horz" wrap="square" lIns="0" tIns="5715" rIns="0" bIns="0" rtlCol="0">
            <a:spAutoFit/>
          </a:bodyPr>
          <a:lstStyle/>
          <a:p>
            <a:pPr marL="469265" marR="12065" indent="-228600" algn="just">
              <a:lnSpc>
                <a:spcPct val="103299"/>
              </a:lnSpc>
              <a:spcBef>
                <a:spcPts val="45"/>
              </a:spcBef>
              <a:buFont typeface="Symbol"/>
              <a:buChar char=""/>
              <a:tabLst>
                <a:tab pos="469900" algn="l"/>
              </a:tabLst>
            </a:pPr>
            <a:r>
              <a:rPr sz="1400" spc="-5" dirty="0">
                <a:latin typeface="Times New Roman"/>
                <a:cs typeface="Times New Roman"/>
              </a:rPr>
              <a:t>Unit tests </a:t>
            </a:r>
            <a:r>
              <a:rPr sz="1400" dirty="0">
                <a:latin typeface="Times New Roman"/>
                <a:cs typeface="Times New Roman"/>
              </a:rPr>
              <a:t>are the </a:t>
            </a:r>
            <a:r>
              <a:rPr sz="1400" spc="-5" dirty="0">
                <a:latin typeface="Times New Roman"/>
                <a:cs typeface="Times New Roman"/>
              </a:rPr>
              <a:t>easiest to automate, </a:t>
            </a:r>
            <a:r>
              <a:rPr sz="1400" dirty="0">
                <a:latin typeface="Times New Roman"/>
                <a:cs typeface="Times New Roman"/>
              </a:rPr>
              <a:t>so </a:t>
            </a:r>
            <a:r>
              <a:rPr sz="1400" spc="-5" dirty="0">
                <a:latin typeface="Times New Roman"/>
                <a:cs typeface="Times New Roman"/>
              </a:rPr>
              <a:t>the majority </a:t>
            </a:r>
            <a:r>
              <a:rPr sz="1400" dirty="0">
                <a:latin typeface="Times New Roman"/>
                <a:cs typeface="Times New Roman"/>
              </a:rPr>
              <a:t>of </a:t>
            </a:r>
            <a:r>
              <a:rPr sz="1400" spc="-5" dirty="0">
                <a:latin typeface="Times New Roman"/>
                <a:cs typeface="Times New Roman"/>
              </a:rPr>
              <a:t>your tests should </a:t>
            </a:r>
            <a:r>
              <a:rPr sz="1400" dirty="0">
                <a:latin typeface="Times New Roman"/>
                <a:cs typeface="Times New Roman"/>
              </a:rPr>
              <a:t>be  </a:t>
            </a:r>
            <a:r>
              <a:rPr sz="1400" spc="-5" dirty="0">
                <a:latin typeface="Times New Roman"/>
                <a:cs typeface="Times New Roman"/>
              </a:rPr>
              <a:t>unit</a:t>
            </a:r>
            <a:r>
              <a:rPr sz="1400" spc="-55" dirty="0">
                <a:latin typeface="Times New Roman"/>
                <a:cs typeface="Times New Roman"/>
              </a:rPr>
              <a:t> </a:t>
            </a:r>
            <a:r>
              <a:rPr sz="1400" spc="-5" dirty="0">
                <a:latin typeface="Times New Roman"/>
                <a:cs typeface="Times New Roman"/>
              </a:rPr>
              <a:t>tests.</a:t>
            </a:r>
            <a:r>
              <a:rPr sz="1400" spc="-50" dirty="0">
                <a:latin typeface="Times New Roman"/>
                <a:cs typeface="Times New Roman"/>
              </a:rPr>
              <a:t> </a:t>
            </a:r>
            <a:r>
              <a:rPr sz="1400" spc="-5" dirty="0">
                <a:latin typeface="Times New Roman"/>
                <a:cs typeface="Times New Roman"/>
              </a:rPr>
              <a:t>Mike</a:t>
            </a:r>
            <a:r>
              <a:rPr sz="1400" spc="-45" dirty="0">
                <a:latin typeface="Times New Roman"/>
                <a:cs typeface="Times New Roman"/>
              </a:rPr>
              <a:t> </a:t>
            </a:r>
            <a:r>
              <a:rPr sz="1400" spc="-5" dirty="0">
                <a:latin typeface="Times New Roman"/>
                <a:cs typeface="Times New Roman"/>
              </a:rPr>
              <a:t>Cohn,</a:t>
            </a:r>
            <a:r>
              <a:rPr sz="1400" spc="-45" dirty="0">
                <a:latin typeface="Times New Roman"/>
                <a:cs typeface="Times New Roman"/>
              </a:rPr>
              <a:t> </a:t>
            </a:r>
            <a:r>
              <a:rPr sz="1400" spc="-5" dirty="0">
                <a:latin typeface="Times New Roman"/>
                <a:cs typeface="Times New Roman"/>
              </a:rPr>
              <a:t>who</a:t>
            </a:r>
            <a:r>
              <a:rPr sz="1400" spc="-45" dirty="0">
                <a:latin typeface="Times New Roman"/>
                <a:cs typeface="Times New Roman"/>
              </a:rPr>
              <a:t> </a:t>
            </a:r>
            <a:r>
              <a:rPr sz="1400" spc="-5" dirty="0">
                <a:latin typeface="Times New Roman"/>
                <a:cs typeface="Times New Roman"/>
              </a:rPr>
              <a:t>first</a:t>
            </a:r>
            <a:r>
              <a:rPr sz="1400" spc="-55" dirty="0">
                <a:latin typeface="Times New Roman"/>
                <a:cs typeface="Times New Roman"/>
              </a:rPr>
              <a:t> </a:t>
            </a:r>
            <a:r>
              <a:rPr sz="1400" spc="-5" dirty="0">
                <a:latin typeface="Times New Roman"/>
                <a:cs typeface="Times New Roman"/>
              </a:rPr>
              <a:t>proposed</a:t>
            </a:r>
            <a:r>
              <a:rPr sz="1400" spc="-40" dirty="0">
                <a:latin typeface="Times New Roman"/>
                <a:cs typeface="Times New Roman"/>
              </a:rPr>
              <a:t> </a:t>
            </a:r>
            <a:r>
              <a:rPr sz="1400" spc="-5" dirty="0">
                <a:latin typeface="Times New Roman"/>
                <a:cs typeface="Times New Roman"/>
              </a:rPr>
              <a:t>the</a:t>
            </a:r>
            <a:r>
              <a:rPr sz="1400" spc="-45" dirty="0">
                <a:latin typeface="Times New Roman"/>
                <a:cs typeface="Times New Roman"/>
              </a:rPr>
              <a:t> </a:t>
            </a:r>
            <a:r>
              <a:rPr sz="1400" spc="-5" dirty="0">
                <a:latin typeface="Times New Roman"/>
                <a:cs typeface="Times New Roman"/>
              </a:rPr>
              <a:t>test</a:t>
            </a:r>
            <a:r>
              <a:rPr sz="1400" spc="-45" dirty="0">
                <a:latin typeface="Times New Roman"/>
                <a:cs typeface="Times New Roman"/>
              </a:rPr>
              <a:t> </a:t>
            </a:r>
            <a:r>
              <a:rPr sz="1400" spc="-5" dirty="0">
                <a:latin typeface="Times New Roman"/>
                <a:cs typeface="Times New Roman"/>
              </a:rPr>
              <a:t>pyramid</a:t>
            </a:r>
            <a:r>
              <a:rPr sz="1400" spc="-40" dirty="0">
                <a:latin typeface="Times New Roman"/>
                <a:cs typeface="Times New Roman"/>
              </a:rPr>
              <a:t> </a:t>
            </a:r>
            <a:r>
              <a:rPr sz="1400" dirty="0">
                <a:latin typeface="Times New Roman"/>
                <a:cs typeface="Times New Roman"/>
              </a:rPr>
              <a:t>,</a:t>
            </a:r>
            <a:r>
              <a:rPr sz="1400" spc="-50" dirty="0">
                <a:latin typeface="Times New Roman"/>
                <a:cs typeface="Times New Roman"/>
              </a:rPr>
              <a:t> </a:t>
            </a:r>
            <a:r>
              <a:rPr sz="1400" spc="-5" dirty="0">
                <a:latin typeface="Times New Roman"/>
                <a:cs typeface="Times New Roman"/>
              </a:rPr>
              <a:t>suggests</a:t>
            </a:r>
            <a:r>
              <a:rPr sz="1400" spc="-45" dirty="0">
                <a:latin typeface="Times New Roman"/>
                <a:cs typeface="Times New Roman"/>
              </a:rPr>
              <a:t> </a:t>
            </a:r>
            <a:r>
              <a:rPr sz="1400" spc="-5" dirty="0">
                <a:latin typeface="Times New Roman"/>
                <a:cs typeface="Times New Roman"/>
              </a:rPr>
              <a:t>that</a:t>
            </a:r>
            <a:r>
              <a:rPr sz="1400" spc="-55" dirty="0">
                <a:latin typeface="Times New Roman"/>
                <a:cs typeface="Times New Roman"/>
              </a:rPr>
              <a:t> </a:t>
            </a:r>
            <a:r>
              <a:rPr sz="1400" spc="-5" dirty="0">
                <a:latin typeface="Times New Roman"/>
                <a:cs typeface="Times New Roman"/>
              </a:rPr>
              <a:t>70%  </a:t>
            </a:r>
            <a:r>
              <a:rPr sz="1400" dirty="0">
                <a:latin typeface="Times New Roman"/>
                <a:cs typeface="Times New Roman"/>
              </a:rPr>
              <a:t>of </a:t>
            </a:r>
            <a:r>
              <a:rPr sz="1400" spc="-5" dirty="0">
                <a:latin typeface="Times New Roman"/>
                <a:cs typeface="Times New Roman"/>
              </a:rPr>
              <a:t>automated tests should be unit tests, </a:t>
            </a:r>
            <a:r>
              <a:rPr sz="1400" dirty="0">
                <a:latin typeface="Times New Roman"/>
                <a:cs typeface="Times New Roman"/>
              </a:rPr>
              <a:t>20% </a:t>
            </a:r>
            <a:r>
              <a:rPr sz="1400" spc="-5" dirty="0">
                <a:latin typeface="Times New Roman"/>
                <a:cs typeface="Times New Roman"/>
              </a:rPr>
              <a:t>feature tests (he </a:t>
            </a:r>
            <a:r>
              <a:rPr sz="1400" dirty="0">
                <a:latin typeface="Times New Roman"/>
                <a:cs typeface="Times New Roman"/>
              </a:rPr>
              <a:t>called </a:t>
            </a:r>
            <a:r>
              <a:rPr sz="1400" spc="-5" dirty="0">
                <a:latin typeface="Times New Roman"/>
                <a:cs typeface="Times New Roman"/>
              </a:rPr>
              <a:t>these  service tests), and 10% system </a:t>
            </a:r>
            <a:r>
              <a:rPr sz="1400" dirty="0">
                <a:latin typeface="Times New Roman"/>
                <a:cs typeface="Times New Roman"/>
              </a:rPr>
              <a:t>tests </a:t>
            </a:r>
            <a:r>
              <a:rPr sz="1400" spc="-5" dirty="0">
                <a:latin typeface="Times New Roman"/>
                <a:cs typeface="Times New Roman"/>
              </a:rPr>
              <a:t>(UI</a:t>
            </a:r>
            <a:r>
              <a:rPr sz="1400" spc="-10" dirty="0">
                <a:latin typeface="Times New Roman"/>
                <a:cs typeface="Times New Roman"/>
              </a:rPr>
              <a:t> </a:t>
            </a:r>
            <a:r>
              <a:rPr sz="1400" spc="-5" dirty="0">
                <a:latin typeface="Times New Roman"/>
                <a:cs typeface="Times New Roman"/>
              </a:rPr>
              <a:t>tests).</a:t>
            </a:r>
            <a:endParaRPr sz="1400" dirty="0">
              <a:latin typeface="Times New Roman"/>
              <a:cs typeface="Times New Roman"/>
            </a:endParaRPr>
          </a:p>
          <a:p>
            <a:pPr marL="469265" marR="7620" indent="-228600" algn="just">
              <a:lnSpc>
                <a:spcPct val="103400"/>
              </a:lnSpc>
              <a:spcBef>
                <a:spcPts val="100"/>
              </a:spcBef>
              <a:buFont typeface="Symbol"/>
              <a:buChar char=""/>
              <a:tabLst>
                <a:tab pos="469900" algn="l"/>
              </a:tabLst>
            </a:pPr>
            <a:r>
              <a:rPr sz="1400" spc="-5" dirty="0">
                <a:latin typeface="Times New Roman"/>
                <a:cs typeface="Times New Roman"/>
              </a:rPr>
              <a:t>The</a:t>
            </a:r>
            <a:r>
              <a:rPr sz="1400" spc="-75" dirty="0">
                <a:latin typeface="Times New Roman"/>
                <a:cs typeface="Times New Roman"/>
              </a:rPr>
              <a:t> </a:t>
            </a:r>
            <a:r>
              <a:rPr sz="1400" spc="-5" dirty="0">
                <a:latin typeface="Times New Roman"/>
                <a:cs typeface="Times New Roman"/>
              </a:rPr>
              <a:t>implementation</a:t>
            </a:r>
            <a:r>
              <a:rPr sz="1400" spc="-80" dirty="0">
                <a:latin typeface="Times New Roman"/>
                <a:cs typeface="Times New Roman"/>
              </a:rPr>
              <a:t> </a:t>
            </a:r>
            <a:r>
              <a:rPr sz="1400" spc="-5" dirty="0">
                <a:latin typeface="Times New Roman"/>
                <a:cs typeface="Times New Roman"/>
              </a:rPr>
              <a:t>of</a:t>
            </a:r>
            <a:r>
              <a:rPr sz="1400" spc="-70" dirty="0">
                <a:latin typeface="Times New Roman"/>
                <a:cs typeface="Times New Roman"/>
              </a:rPr>
              <a:t> </a:t>
            </a:r>
            <a:r>
              <a:rPr sz="1400" spc="-5" dirty="0">
                <a:latin typeface="Times New Roman"/>
                <a:cs typeface="Times New Roman"/>
              </a:rPr>
              <a:t>system</a:t>
            </a:r>
            <a:r>
              <a:rPr sz="1400" spc="-95" dirty="0">
                <a:latin typeface="Times New Roman"/>
                <a:cs typeface="Times New Roman"/>
              </a:rPr>
              <a:t> </a:t>
            </a:r>
            <a:r>
              <a:rPr sz="1400" dirty="0">
                <a:latin typeface="Times New Roman"/>
                <a:cs typeface="Times New Roman"/>
              </a:rPr>
              <a:t>features</a:t>
            </a:r>
            <a:r>
              <a:rPr sz="1400" spc="-65" dirty="0">
                <a:latin typeface="Times New Roman"/>
                <a:cs typeface="Times New Roman"/>
              </a:rPr>
              <a:t> </a:t>
            </a:r>
            <a:r>
              <a:rPr sz="1400" spc="-5" dirty="0">
                <a:latin typeface="Times New Roman"/>
                <a:cs typeface="Times New Roman"/>
              </a:rPr>
              <a:t>usually</a:t>
            </a:r>
            <a:r>
              <a:rPr sz="1400" spc="-95" dirty="0">
                <a:latin typeface="Times New Roman"/>
                <a:cs typeface="Times New Roman"/>
              </a:rPr>
              <a:t> </a:t>
            </a:r>
            <a:r>
              <a:rPr sz="1400" spc="-5" dirty="0">
                <a:latin typeface="Times New Roman"/>
                <a:cs typeface="Times New Roman"/>
              </a:rPr>
              <a:t>involves</a:t>
            </a:r>
            <a:r>
              <a:rPr sz="1400" spc="-80" dirty="0">
                <a:latin typeface="Times New Roman"/>
                <a:cs typeface="Times New Roman"/>
              </a:rPr>
              <a:t> </a:t>
            </a:r>
            <a:r>
              <a:rPr sz="1400" spc="-5" dirty="0">
                <a:latin typeface="Times New Roman"/>
                <a:cs typeface="Times New Roman"/>
              </a:rPr>
              <a:t>integrating</a:t>
            </a:r>
            <a:r>
              <a:rPr sz="1400" spc="-65" dirty="0">
                <a:latin typeface="Times New Roman"/>
                <a:cs typeface="Times New Roman"/>
              </a:rPr>
              <a:t> </a:t>
            </a:r>
            <a:r>
              <a:rPr sz="1400" spc="-5" dirty="0">
                <a:latin typeface="Times New Roman"/>
                <a:cs typeface="Times New Roman"/>
              </a:rPr>
              <a:t>functional  units into components and then integrating these components to </a:t>
            </a:r>
            <a:r>
              <a:rPr sz="1400" dirty="0">
                <a:latin typeface="Times New Roman"/>
                <a:cs typeface="Times New Roman"/>
              </a:rPr>
              <a:t>implement  the </a:t>
            </a:r>
            <a:r>
              <a:rPr sz="1400" spc="-5" dirty="0">
                <a:latin typeface="Times New Roman"/>
                <a:cs typeface="Times New Roman"/>
              </a:rPr>
              <a:t>feature. </a:t>
            </a:r>
            <a:r>
              <a:rPr sz="1400" dirty="0">
                <a:latin typeface="Times New Roman"/>
                <a:cs typeface="Times New Roman"/>
              </a:rPr>
              <a:t>If </a:t>
            </a:r>
            <a:r>
              <a:rPr sz="1400" spc="-5" dirty="0">
                <a:latin typeface="Times New Roman"/>
                <a:cs typeface="Times New Roman"/>
              </a:rPr>
              <a:t>you have good unit tests, you </a:t>
            </a:r>
            <a:r>
              <a:rPr sz="1400" dirty="0">
                <a:latin typeface="Times New Roman"/>
                <a:cs typeface="Times New Roman"/>
              </a:rPr>
              <a:t>can be </a:t>
            </a:r>
            <a:r>
              <a:rPr sz="1400" spc="-5" dirty="0">
                <a:latin typeface="Times New Roman"/>
                <a:cs typeface="Times New Roman"/>
              </a:rPr>
              <a:t>confident that the  individual functional units and components that implement </a:t>
            </a:r>
            <a:r>
              <a:rPr sz="1400" dirty="0">
                <a:latin typeface="Times New Roman"/>
                <a:cs typeface="Times New Roman"/>
              </a:rPr>
              <a:t>the feature </a:t>
            </a:r>
            <a:r>
              <a:rPr sz="1400" spc="-10" dirty="0">
                <a:latin typeface="Times New Roman"/>
                <a:cs typeface="Times New Roman"/>
              </a:rPr>
              <a:t>will  </a:t>
            </a:r>
            <a:r>
              <a:rPr sz="1400" spc="-5" dirty="0">
                <a:latin typeface="Times New Roman"/>
                <a:cs typeface="Times New Roman"/>
              </a:rPr>
              <a:t>behave </a:t>
            </a:r>
            <a:r>
              <a:rPr sz="1400" dirty="0">
                <a:latin typeface="Times New Roman"/>
                <a:cs typeface="Times New Roman"/>
              </a:rPr>
              <a:t>as </a:t>
            </a:r>
            <a:r>
              <a:rPr sz="1400" spc="-5" dirty="0">
                <a:latin typeface="Times New Roman"/>
                <a:cs typeface="Times New Roman"/>
              </a:rPr>
              <a:t>you</a:t>
            </a:r>
            <a:r>
              <a:rPr sz="1400" spc="5" dirty="0">
                <a:latin typeface="Times New Roman"/>
                <a:cs typeface="Times New Roman"/>
              </a:rPr>
              <a:t> </a:t>
            </a:r>
            <a:r>
              <a:rPr sz="1400" spc="-5" dirty="0">
                <a:latin typeface="Times New Roman"/>
                <a:cs typeface="Times New Roman"/>
              </a:rPr>
              <a:t>expect.</a:t>
            </a:r>
            <a:endParaRPr sz="1400" dirty="0">
              <a:latin typeface="Times New Roman"/>
              <a:cs typeface="Times New Roman"/>
            </a:endParaRPr>
          </a:p>
          <a:p>
            <a:pPr marL="469265" marR="12065" indent="-228600" algn="just">
              <a:lnSpc>
                <a:spcPct val="103299"/>
              </a:lnSpc>
              <a:spcBef>
                <a:spcPts val="115"/>
              </a:spcBef>
              <a:buFont typeface="Symbol"/>
              <a:buChar char=""/>
              <a:tabLst>
                <a:tab pos="469900" algn="l"/>
              </a:tabLst>
            </a:pPr>
            <a:r>
              <a:rPr sz="1400" spc="-5" dirty="0">
                <a:latin typeface="Times New Roman"/>
                <a:cs typeface="Times New Roman"/>
              </a:rPr>
              <a:t>Generally,</a:t>
            </a:r>
            <a:r>
              <a:rPr sz="1400" spc="-60" dirty="0">
                <a:latin typeface="Times New Roman"/>
                <a:cs typeface="Times New Roman"/>
              </a:rPr>
              <a:t> </a:t>
            </a:r>
            <a:r>
              <a:rPr sz="1400" dirty="0">
                <a:latin typeface="Times New Roman"/>
                <a:cs typeface="Times New Roman"/>
              </a:rPr>
              <a:t>users</a:t>
            </a:r>
            <a:r>
              <a:rPr sz="1400" spc="-50" dirty="0">
                <a:latin typeface="Times New Roman"/>
                <a:cs typeface="Times New Roman"/>
              </a:rPr>
              <a:t> </a:t>
            </a:r>
            <a:r>
              <a:rPr sz="1400" spc="-5" dirty="0">
                <a:latin typeface="Times New Roman"/>
                <a:cs typeface="Times New Roman"/>
              </a:rPr>
              <a:t>access</a:t>
            </a:r>
            <a:r>
              <a:rPr sz="1400" spc="-50" dirty="0">
                <a:latin typeface="Times New Roman"/>
                <a:cs typeface="Times New Roman"/>
              </a:rPr>
              <a:t> </a:t>
            </a:r>
            <a:r>
              <a:rPr sz="1400" spc="-5" dirty="0">
                <a:latin typeface="Times New Roman"/>
                <a:cs typeface="Times New Roman"/>
              </a:rPr>
              <a:t>features</a:t>
            </a:r>
            <a:r>
              <a:rPr sz="1400" spc="-50" dirty="0">
                <a:latin typeface="Times New Roman"/>
                <a:cs typeface="Times New Roman"/>
              </a:rPr>
              <a:t> </a:t>
            </a:r>
            <a:r>
              <a:rPr sz="1400" spc="-5" dirty="0">
                <a:latin typeface="Times New Roman"/>
                <a:cs typeface="Times New Roman"/>
              </a:rPr>
              <a:t>through</a:t>
            </a:r>
            <a:r>
              <a:rPr sz="1400" spc="-50" dirty="0">
                <a:latin typeface="Times New Roman"/>
                <a:cs typeface="Times New Roman"/>
              </a:rPr>
              <a:t> </a:t>
            </a:r>
            <a:r>
              <a:rPr sz="1400" spc="-5" dirty="0">
                <a:latin typeface="Times New Roman"/>
                <a:cs typeface="Times New Roman"/>
              </a:rPr>
              <a:t>the</a:t>
            </a:r>
            <a:r>
              <a:rPr sz="1400" spc="-55" dirty="0">
                <a:latin typeface="Times New Roman"/>
                <a:cs typeface="Times New Roman"/>
              </a:rPr>
              <a:t> </a:t>
            </a:r>
            <a:r>
              <a:rPr sz="1400" spc="-5" dirty="0">
                <a:latin typeface="Times New Roman"/>
                <a:cs typeface="Times New Roman"/>
              </a:rPr>
              <a:t>product’s</a:t>
            </a:r>
            <a:r>
              <a:rPr sz="1400" spc="-50" dirty="0">
                <a:latin typeface="Times New Roman"/>
                <a:cs typeface="Times New Roman"/>
              </a:rPr>
              <a:t> </a:t>
            </a:r>
            <a:r>
              <a:rPr sz="1400" spc="-5" dirty="0">
                <a:latin typeface="Times New Roman"/>
                <a:cs typeface="Times New Roman"/>
              </a:rPr>
              <a:t>graphical</a:t>
            </a:r>
            <a:r>
              <a:rPr sz="1400" spc="-60" dirty="0">
                <a:latin typeface="Times New Roman"/>
                <a:cs typeface="Times New Roman"/>
              </a:rPr>
              <a:t> </a:t>
            </a:r>
            <a:r>
              <a:rPr sz="1400" spc="-5" dirty="0">
                <a:latin typeface="Times New Roman"/>
                <a:cs typeface="Times New Roman"/>
              </a:rPr>
              <a:t>user</a:t>
            </a:r>
            <a:r>
              <a:rPr sz="1400" spc="-55" dirty="0">
                <a:latin typeface="Times New Roman"/>
                <a:cs typeface="Times New Roman"/>
              </a:rPr>
              <a:t> </a:t>
            </a:r>
            <a:r>
              <a:rPr sz="1400" spc="-5" dirty="0">
                <a:latin typeface="Times New Roman"/>
                <a:cs typeface="Times New Roman"/>
              </a:rPr>
              <a:t>interface  (GUI). </a:t>
            </a:r>
            <a:r>
              <a:rPr sz="1400" dirty="0">
                <a:latin typeface="Times New Roman"/>
                <a:cs typeface="Times New Roman"/>
              </a:rPr>
              <a:t>However, </a:t>
            </a:r>
            <a:r>
              <a:rPr sz="1400" spc="-5" dirty="0">
                <a:latin typeface="Times New Roman"/>
                <a:cs typeface="Times New Roman"/>
              </a:rPr>
              <a:t>GUI-based testing is expensive </a:t>
            </a:r>
            <a:r>
              <a:rPr sz="1400" dirty="0">
                <a:latin typeface="Times New Roman"/>
                <a:cs typeface="Times New Roman"/>
              </a:rPr>
              <a:t>to </a:t>
            </a:r>
            <a:r>
              <a:rPr sz="1400" spc="-5" dirty="0">
                <a:latin typeface="Times New Roman"/>
                <a:cs typeface="Times New Roman"/>
              </a:rPr>
              <a:t>automate so it </a:t>
            </a:r>
            <a:r>
              <a:rPr sz="1400" dirty="0">
                <a:latin typeface="Times New Roman"/>
                <a:cs typeface="Times New Roman"/>
              </a:rPr>
              <a:t>is </a:t>
            </a:r>
            <a:r>
              <a:rPr sz="1400" spc="-5" dirty="0">
                <a:latin typeface="Times New Roman"/>
                <a:cs typeface="Times New Roman"/>
              </a:rPr>
              <a:t>best to  </a:t>
            </a:r>
            <a:r>
              <a:rPr sz="1400" dirty="0">
                <a:latin typeface="Times New Roman"/>
                <a:cs typeface="Times New Roman"/>
              </a:rPr>
              <a:t>use an </a:t>
            </a:r>
            <a:r>
              <a:rPr sz="1400" spc="-5" dirty="0">
                <a:latin typeface="Times New Roman"/>
                <a:cs typeface="Times New Roman"/>
              </a:rPr>
              <a:t>alternative feature testing</a:t>
            </a:r>
            <a:r>
              <a:rPr sz="1400" spc="5" dirty="0">
                <a:latin typeface="Times New Roman"/>
                <a:cs typeface="Times New Roman"/>
              </a:rPr>
              <a:t> </a:t>
            </a:r>
            <a:r>
              <a:rPr sz="1400" spc="-10" dirty="0">
                <a:latin typeface="Times New Roman"/>
                <a:cs typeface="Times New Roman"/>
              </a:rPr>
              <a:t>strategy.</a:t>
            </a:r>
            <a:endParaRPr sz="1400" dirty="0">
              <a:latin typeface="Times New Roman"/>
              <a:cs typeface="Times New Roman"/>
            </a:endParaRPr>
          </a:p>
          <a:p>
            <a:pPr marL="469265" marR="8255" indent="-228600" algn="just">
              <a:lnSpc>
                <a:spcPct val="103299"/>
              </a:lnSpc>
              <a:spcBef>
                <a:spcPts val="100"/>
              </a:spcBef>
              <a:buFont typeface="Symbol"/>
              <a:buChar char=""/>
              <a:tabLst>
                <a:tab pos="514350" algn="l"/>
              </a:tabLst>
            </a:pPr>
            <a:r>
              <a:rPr dirty="0"/>
              <a:t>	</a:t>
            </a:r>
            <a:r>
              <a:rPr sz="1400" spc="-5" dirty="0">
                <a:latin typeface="Times New Roman"/>
                <a:cs typeface="Times New Roman"/>
              </a:rPr>
              <a:t>This involves designing your product so that its features can </a:t>
            </a:r>
            <a:r>
              <a:rPr sz="1400" dirty="0">
                <a:latin typeface="Times New Roman"/>
                <a:cs typeface="Times New Roman"/>
              </a:rPr>
              <a:t>be </a:t>
            </a:r>
            <a:r>
              <a:rPr sz="1400" spc="-5" dirty="0">
                <a:latin typeface="Times New Roman"/>
                <a:cs typeface="Times New Roman"/>
              </a:rPr>
              <a:t>directly  </a:t>
            </a:r>
            <a:r>
              <a:rPr sz="1400" dirty="0">
                <a:latin typeface="Times New Roman"/>
                <a:cs typeface="Times New Roman"/>
              </a:rPr>
              <a:t>accessed </a:t>
            </a:r>
            <a:r>
              <a:rPr sz="1400" spc="-5" dirty="0">
                <a:latin typeface="Times New Roman"/>
                <a:cs typeface="Times New Roman"/>
              </a:rPr>
              <a:t>through </a:t>
            </a:r>
            <a:r>
              <a:rPr sz="1400" dirty="0">
                <a:latin typeface="Times New Roman"/>
                <a:cs typeface="Times New Roman"/>
              </a:rPr>
              <a:t>an </a:t>
            </a:r>
            <a:r>
              <a:rPr sz="1400" spc="-5" dirty="0">
                <a:latin typeface="Times New Roman"/>
                <a:cs typeface="Times New Roman"/>
              </a:rPr>
              <a:t>API, not just </a:t>
            </a:r>
            <a:r>
              <a:rPr sz="1400" dirty="0">
                <a:latin typeface="Times New Roman"/>
                <a:cs typeface="Times New Roman"/>
              </a:rPr>
              <a:t>from </a:t>
            </a:r>
            <a:r>
              <a:rPr sz="1400" spc="-5" dirty="0">
                <a:latin typeface="Times New Roman"/>
                <a:cs typeface="Times New Roman"/>
              </a:rPr>
              <a:t>the user interface. The </a:t>
            </a:r>
            <a:r>
              <a:rPr sz="1400" dirty="0">
                <a:latin typeface="Times New Roman"/>
                <a:cs typeface="Times New Roman"/>
              </a:rPr>
              <a:t>feature </a:t>
            </a:r>
            <a:r>
              <a:rPr sz="1400" spc="-5" dirty="0">
                <a:latin typeface="Times New Roman"/>
                <a:cs typeface="Times New Roman"/>
              </a:rPr>
              <a:t>tests  </a:t>
            </a:r>
            <a:r>
              <a:rPr sz="1400" dirty="0">
                <a:latin typeface="Times New Roman"/>
                <a:cs typeface="Times New Roman"/>
              </a:rPr>
              <a:t>can </a:t>
            </a:r>
            <a:r>
              <a:rPr sz="1400" spc="-5" dirty="0">
                <a:latin typeface="Times New Roman"/>
                <a:cs typeface="Times New Roman"/>
              </a:rPr>
              <a:t>then access features directly through the API without the need for </a:t>
            </a:r>
            <a:r>
              <a:rPr sz="1400" spc="-10" dirty="0">
                <a:latin typeface="Times New Roman"/>
                <a:cs typeface="Times New Roman"/>
              </a:rPr>
              <a:t>direct  </a:t>
            </a:r>
            <a:r>
              <a:rPr sz="1400" spc="-5" dirty="0">
                <a:latin typeface="Times New Roman"/>
                <a:cs typeface="Times New Roman"/>
              </a:rPr>
              <a:t>user interaction through the system’s GUI (Figure</a:t>
            </a:r>
            <a:r>
              <a:rPr sz="1400" spc="30" dirty="0">
                <a:latin typeface="Times New Roman"/>
                <a:cs typeface="Times New Roman"/>
              </a:rPr>
              <a:t> </a:t>
            </a:r>
            <a:r>
              <a:rPr sz="1400" spc="-5" dirty="0">
                <a:latin typeface="Times New Roman"/>
                <a:cs typeface="Times New Roman"/>
              </a:rPr>
              <a:t>9.6).</a:t>
            </a:r>
            <a:endParaRPr sz="1400" dirty="0">
              <a:latin typeface="Times New Roman"/>
              <a:cs typeface="Times New Roman"/>
            </a:endParaRPr>
          </a:p>
          <a:p>
            <a:pPr marL="12700" marR="5080" algn="just">
              <a:lnSpc>
                <a:spcPct val="102899"/>
              </a:lnSpc>
              <a:spcBef>
                <a:spcPts val="815"/>
              </a:spcBef>
            </a:pPr>
            <a:r>
              <a:rPr sz="1400" spc="-5" dirty="0">
                <a:latin typeface="Times New Roman"/>
                <a:cs typeface="Times New Roman"/>
              </a:rPr>
              <a:t>Accessing</a:t>
            </a:r>
            <a:r>
              <a:rPr sz="1400" spc="-25" dirty="0">
                <a:latin typeface="Times New Roman"/>
                <a:cs typeface="Times New Roman"/>
              </a:rPr>
              <a:t> </a:t>
            </a:r>
            <a:r>
              <a:rPr sz="1400" spc="-5" dirty="0">
                <a:latin typeface="Times New Roman"/>
                <a:cs typeface="Times New Roman"/>
              </a:rPr>
              <a:t>features</a:t>
            </a:r>
            <a:r>
              <a:rPr sz="1400" spc="-20" dirty="0">
                <a:latin typeface="Times New Roman"/>
                <a:cs typeface="Times New Roman"/>
              </a:rPr>
              <a:t> </a:t>
            </a:r>
            <a:r>
              <a:rPr sz="1400" spc="-5" dirty="0">
                <a:latin typeface="Times New Roman"/>
                <a:cs typeface="Times New Roman"/>
              </a:rPr>
              <a:t>through</a:t>
            </a:r>
            <a:r>
              <a:rPr sz="1400" spc="-20" dirty="0">
                <a:latin typeface="Times New Roman"/>
                <a:cs typeface="Times New Roman"/>
              </a:rPr>
              <a:t> </a:t>
            </a:r>
            <a:r>
              <a:rPr sz="1400" dirty="0">
                <a:latin typeface="Times New Roman"/>
                <a:cs typeface="Times New Roman"/>
              </a:rPr>
              <a:t>an</a:t>
            </a:r>
            <a:r>
              <a:rPr sz="1400" spc="-15" dirty="0">
                <a:latin typeface="Times New Roman"/>
                <a:cs typeface="Times New Roman"/>
              </a:rPr>
              <a:t> </a:t>
            </a:r>
            <a:r>
              <a:rPr sz="1400" spc="-5" dirty="0">
                <a:latin typeface="Times New Roman"/>
                <a:cs typeface="Times New Roman"/>
              </a:rPr>
              <a:t>API</a:t>
            </a:r>
            <a:r>
              <a:rPr sz="1400" spc="-35" dirty="0">
                <a:latin typeface="Times New Roman"/>
                <a:cs typeface="Times New Roman"/>
              </a:rPr>
              <a:t> </a:t>
            </a:r>
            <a:r>
              <a:rPr sz="1400" dirty="0">
                <a:latin typeface="Times New Roman"/>
                <a:cs typeface="Times New Roman"/>
              </a:rPr>
              <a:t>has</a:t>
            </a:r>
            <a:r>
              <a:rPr sz="1400" spc="-30" dirty="0">
                <a:latin typeface="Times New Roman"/>
                <a:cs typeface="Times New Roman"/>
              </a:rPr>
              <a:t> </a:t>
            </a:r>
            <a:r>
              <a:rPr sz="1400" spc="-5" dirty="0">
                <a:latin typeface="Times New Roman"/>
                <a:cs typeface="Times New Roman"/>
              </a:rPr>
              <a:t>the additional</a:t>
            </a:r>
            <a:r>
              <a:rPr sz="1400" spc="-30" dirty="0">
                <a:latin typeface="Times New Roman"/>
                <a:cs typeface="Times New Roman"/>
              </a:rPr>
              <a:t> </a:t>
            </a:r>
            <a:r>
              <a:rPr sz="1400" spc="-5" dirty="0">
                <a:latin typeface="Times New Roman"/>
                <a:cs typeface="Times New Roman"/>
              </a:rPr>
              <a:t>benefit</a:t>
            </a:r>
            <a:r>
              <a:rPr sz="1400" spc="-30" dirty="0">
                <a:latin typeface="Times New Roman"/>
                <a:cs typeface="Times New Roman"/>
              </a:rPr>
              <a:t> </a:t>
            </a:r>
            <a:r>
              <a:rPr sz="1400" spc="-5" dirty="0">
                <a:latin typeface="Times New Roman"/>
                <a:cs typeface="Times New Roman"/>
              </a:rPr>
              <a:t>that</a:t>
            </a:r>
            <a:r>
              <a:rPr sz="1400" spc="-30" dirty="0">
                <a:latin typeface="Times New Roman"/>
                <a:cs typeface="Times New Roman"/>
              </a:rPr>
              <a:t> </a:t>
            </a:r>
            <a:r>
              <a:rPr sz="1400" dirty="0">
                <a:latin typeface="Times New Roman"/>
                <a:cs typeface="Times New Roman"/>
              </a:rPr>
              <a:t>it</a:t>
            </a:r>
            <a:r>
              <a:rPr sz="1400" spc="-20" dirty="0">
                <a:latin typeface="Times New Roman"/>
                <a:cs typeface="Times New Roman"/>
              </a:rPr>
              <a:t> </a:t>
            </a:r>
            <a:r>
              <a:rPr sz="1400" spc="-5" dirty="0">
                <a:latin typeface="Times New Roman"/>
                <a:cs typeface="Times New Roman"/>
              </a:rPr>
              <a:t>is</a:t>
            </a:r>
            <a:r>
              <a:rPr sz="1400" spc="-20" dirty="0">
                <a:latin typeface="Times New Roman"/>
                <a:cs typeface="Times New Roman"/>
              </a:rPr>
              <a:t> </a:t>
            </a:r>
            <a:r>
              <a:rPr sz="1400" spc="-5" dirty="0">
                <a:latin typeface="Times New Roman"/>
                <a:cs typeface="Times New Roman"/>
              </a:rPr>
              <a:t>possible</a:t>
            </a:r>
            <a:r>
              <a:rPr sz="1400" spc="-25" dirty="0">
                <a:latin typeface="Times New Roman"/>
                <a:cs typeface="Times New Roman"/>
              </a:rPr>
              <a:t> </a:t>
            </a:r>
            <a:r>
              <a:rPr sz="1400" spc="-5" dirty="0">
                <a:latin typeface="Times New Roman"/>
                <a:cs typeface="Times New Roman"/>
              </a:rPr>
              <a:t>to</a:t>
            </a:r>
            <a:r>
              <a:rPr sz="1400" spc="-25" dirty="0">
                <a:latin typeface="Times New Roman"/>
                <a:cs typeface="Times New Roman"/>
              </a:rPr>
              <a:t> </a:t>
            </a:r>
            <a:r>
              <a:rPr sz="1400" spc="10" dirty="0">
                <a:latin typeface="Times New Roman"/>
                <a:cs typeface="Times New Roman"/>
              </a:rPr>
              <a:t>re-  </a:t>
            </a:r>
            <a:r>
              <a:rPr sz="1400" spc="-5" dirty="0">
                <a:latin typeface="Times New Roman"/>
                <a:cs typeface="Times New Roman"/>
              </a:rPr>
              <a:t>implement </a:t>
            </a:r>
            <a:r>
              <a:rPr sz="1400" dirty="0">
                <a:latin typeface="Times New Roman"/>
                <a:cs typeface="Times New Roman"/>
              </a:rPr>
              <a:t>the </a:t>
            </a:r>
            <a:r>
              <a:rPr sz="1400" spc="-5" dirty="0">
                <a:latin typeface="Times New Roman"/>
                <a:cs typeface="Times New Roman"/>
              </a:rPr>
              <a:t>GUI without changing the functional components </a:t>
            </a:r>
            <a:r>
              <a:rPr sz="1400" dirty="0">
                <a:latin typeface="Times New Roman"/>
                <a:cs typeface="Times New Roman"/>
              </a:rPr>
              <a:t>of </a:t>
            </a:r>
            <a:r>
              <a:rPr sz="1400" spc="-5" dirty="0">
                <a:latin typeface="Times New Roman"/>
                <a:cs typeface="Times New Roman"/>
              </a:rPr>
              <a:t>the</a:t>
            </a:r>
            <a:r>
              <a:rPr sz="1400" spc="60" dirty="0">
                <a:latin typeface="Times New Roman"/>
                <a:cs typeface="Times New Roman"/>
              </a:rPr>
              <a:t> </a:t>
            </a:r>
            <a:r>
              <a:rPr sz="1400" spc="-5" dirty="0">
                <a:latin typeface="Times New Roman"/>
                <a:cs typeface="Times New Roman"/>
              </a:rPr>
              <a:t>software.</a:t>
            </a:r>
            <a:endParaRPr sz="1400" dirty="0">
              <a:latin typeface="Times New Roman"/>
              <a:cs typeface="Times New Roman"/>
            </a:endParaRPr>
          </a:p>
          <a:p>
            <a:pPr marL="12700" marR="7620" algn="just">
              <a:lnSpc>
                <a:spcPct val="103699"/>
              </a:lnSpc>
              <a:spcBef>
                <a:spcPts val="800"/>
              </a:spcBef>
            </a:pPr>
            <a:r>
              <a:rPr sz="1400" dirty="0">
                <a:latin typeface="Times New Roman"/>
                <a:cs typeface="Times New Roman"/>
              </a:rPr>
              <a:t>For</a:t>
            </a:r>
            <a:r>
              <a:rPr sz="1400" spc="-75" dirty="0">
                <a:latin typeface="Times New Roman"/>
                <a:cs typeface="Times New Roman"/>
              </a:rPr>
              <a:t> </a:t>
            </a:r>
            <a:r>
              <a:rPr sz="1400" spc="-5" dirty="0">
                <a:latin typeface="Times New Roman"/>
                <a:cs typeface="Times New Roman"/>
              </a:rPr>
              <a:t>example,</a:t>
            </a:r>
            <a:r>
              <a:rPr sz="1400" spc="-75" dirty="0">
                <a:latin typeface="Times New Roman"/>
                <a:cs typeface="Times New Roman"/>
              </a:rPr>
              <a:t> </a:t>
            </a:r>
            <a:r>
              <a:rPr sz="1400" dirty="0">
                <a:latin typeface="Times New Roman"/>
                <a:cs typeface="Times New Roman"/>
              </a:rPr>
              <a:t>a</a:t>
            </a:r>
            <a:r>
              <a:rPr sz="1400" spc="-70" dirty="0">
                <a:latin typeface="Times New Roman"/>
                <a:cs typeface="Times New Roman"/>
              </a:rPr>
              <a:t> </a:t>
            </a:r>
            <a:r>
              <a:rPr sz="1400" spc="-5" dirty="0">
                <a:latin typeface="Times New Roman"/>
                <a:cs typeface="Times New Roman"/>
              </a:rPr>
              <a:t>series</a:t>
            </a:r>
            <a:r>
              <a:rPr sz="1400" spc="-65" dirty="0">
                <a:latin typeface="Times New Roman"/>
                <a:cs typeface="Times New Roman"/>
              </a:rPr>
              <a:t> </a:t>
            </a:r>
            <a:r>
              <a:rPr sz="1400" dirty="0">
                <a:latin typeface="Times New Roman"/>
                <a:cs typeface="Times New Roman"/>
              </a:rPr>
              <a:t>of</a:t>
            </a:r>
            <a:r>
              <a:rPr sz="1400" spc="-75" dirty="0">
                <a:latin typeface="Times New Roman"/>
                <a:cs typeface="Times New Roman"/>
              </a:rPr>
              <a:t> </a:t>
            </a:r>
            <a:r>
              <a:rPr sz="1400" spc="-5" dirty="0">
                <a:latin typeface="Times New Roman"/>
                <a:cs typeface="Times New Roman"/>
              </a:rPr>
              <a:t>API</a:t>
            </a:r>
            <a:r>
              <a:rPr sz="1400" spc="-70" dirty="0">
                <a:latin typeface="Times New Roman"/>
                <a:cs typeface="Times New Roman"/>
              </a:rPr>
              <a:t> </a:t>
            </a:r>
            <a:r>
              <a:rPr sz="1400" dirty="0">
                <a:latin typeface="Times New Roman"/>
                <a:cs typeface="Times New Roman"/>
              </a:rPr>
              <a:t>calls</a:t>
            </a:r>
            <a:r>
              <a:rPr sz="1400" spc="-65" dirty="0">
                <a:latin typeface="Times New Roman"/>
                <a:cs typeface="Times New Roman"/>
              </a:rPr>
              <a:t> </a:t>
            </a:r>
            <a:r>
              <a:rPr sz="1400" spc="-5" dirty="0">
                <a:latin typeface="Times New Roman"/>
                <a:cs typeface="Times New Roman"/>
              </a:rPr>
              <a:t>may</a:t>
            </a:r>
            <a:r>
              <a:rPr sz="1400" spc="-75" dirty="0">
                <a:latin typeface="Times New Roman"/>
                <a:cs typeface="Times New Roman"/>
              </a:rPr>
              <a:t> </a:t>
            </a:r>
            <a:r>
              <a:rPr sz="1400" dirty="0">
                <a:latin typeface="Times New Roman"/>
                <a:cs typeface="Times New Roman"/>
              </a:rPr>
              <a:t>be</a:t>
            </a:r>
            <a:r>
              <a:rPr sz="1400" spc="-75" dirty="0">
                <a:latin typeface="Times New Roman"/>
                <a:cs typeface="Times New Roman"/>
              </a:rPr>
              <a:t> </a:t>
            </a:r>
            <a:r>
              <a:rPr sz="1400" spc="-5" dirty="0">
                <a:latin typeface="Times New Roman"/>
                <a:cs typeface="Times New Roman"/>
              </a:rPr>
              <a:t>required</a:t>
            </a:r>
            <a:r>
              <a:rPr sz="1400" spc="-65" dirty="0">
                <a:latin typeface="Times New Roman"/>
                <a:cs typeface="Times New Roman"/>
              </a:rPr>
              <a:t> </a:t>
            </a:r>
            <a:r>
              <a:rPr sz="1400" spc="-5" dirty="0">
                <a:latin typeface="Times New Roman"/>
                <a:cs typeface="Times New Roman"/>
              </a:rPr>
              <a:t>to</a:t>
            </a:r>
            <a:r>
              <a:rPr sz="1400" spc="-65" dirty="0">
                <a:latin typeface="Times New Roman"/>
                <a:cs typeface="Times New Roman"/>
              </a:rPr>
              <a:t> </a:t>
            </a:r>
            <a:r>
              <a:rPr sz="1400" spc="-5" dirty="0">
                <a:latin typeface="Times New Roman"/>
                <a:cs typeface="Times New Roman"/>
              </a:rPr>
              <a:t>implement</a:t>
            </a:r>
            <a:r>
              <a:rPr sz="1400" spc="-65" dirty="0">
                <a:latin typeface="Times New Roman"/>
                <a:cs typeface="Times New Roman"/>
              </a:rPr>
              <a:t> </a:t>
            </a:r>
            <a:r>
              <a:rPr sz="1400" dirty="0">
                <a:latin typeface="Times New Roman"/>
                <a:cs typeface="Times New Roman"/>
              </a:rPr>
              <a:t>a</a:t>
            </a:r>
            <a:r>
              <a:rPr sz="1400" spc="-75" dirty="0">
                <a:latin typeface="Times New Roman"/>
                <a:cs typeface="Times New Roman"/>
              </a:rPr>
              <a:t> </a:t>
            </a:r>
            <a:r>
              <a:rPr sz="1400" dirty="0">
                <a:latin typeface="Times New Roman"/>
                <a:cs typeface="Times New Roman"/>
              </a:rPr>
              <a:t>feature</a:t>
            </a:r>
            <a:r>
              <a:rPr sz="1400" spc="-30" dirty="0">
                <a:latin typeface="Times New Roman"/>
                <a:cs typeface="Times New Roman"/>
              </a:rPr>
              <a:t> </a:t>
            </a:r>
            <a:r>
              <a:rPr sz="1400" spc="-5" dirty="0">
                <a:latin typeface="Times New Roman"/>
                <a:cs typeface="Times New Roman"/>
              </a:rPr>
              <a:t>that</a:t>
            </a:r>
            <a:r>
              <a:rPr sz="1400" spc="-65" dirty="0">
                <a:latin typeface="Times New Roman"/>
                <a:cs typeface="Times New Roman"/>
              </a:rPr>
              <a:t> </a:t>
            </a:r>
            <a:r>
              <a:rPr sz="1400" spc="-5" dirty="0">
                <a:latin typeface="Times New Roman"/>
                <a:cs typeface="Times New Roman"/>
              </a:rPr>
              <a:t>allows  </a:t>
            </a:r>
            <a:r>
              <a:rPr sz="1400" dirty="0">
                <a:latin typeface="Times New Roman"/>
                <a:cs typeface="Times New Roman"/>
              </a:rPr>
              <a:t>a user </a:t>
            </a:r>
            <a:r>
              <a:rPr sz="1400" spc="-5" dirty="0">
                <a:latin typeface="Times New Roman"/>
                <a:cs typeface="Times New Roman"/>
              </a:rPr>
              <a:t>to share </a:t>
            </a:r>
            <a:r>
              <a:rPr sz="1400" dirty="0">
                <a:latin typeface="Times New Roman"/>
                <a:cs typeface="Times New Roman"/>
              </a:rPr>
              <a:t>a </a:t>
            </a:r>
            <a:r>
              <a:rPr sz="1400" spc="-5" dirty="0">
                <a:latin typeface="Times New Roman"/>
                <a:cs typeface="Times New Roman"/>
              </a:rPr>
              <a:t>document with another user </a:t>
            </a:r>
            <a:r>
              <a:rPr sz="1400" dirty="0">
                <a:latin typeface="Times New Roman"/>
                <a:cs typeface="Times New Roman"/>
              </a:rPr>
              <a:t>by </a:t>
            </a:r>
            <a:r>
              <a:rPr sz="1400" spc="-5" dirty="0">
                <a:latin typeface="Times New Roman"/>
                <a:cs typeface="Times New Roman"/>
              </a:rPr>
              <a:t>specifying their email</a:t>
            </a:r>
            <a:r>
              <a:rPr sz="1400" spc="65" dirty="0">
                <a:latin typeface="Times New Roman"/>
                <a:cs typeface="Times New Roman"/>
              </a:rPr>
              <a:t> </a:t>
            </a:r>
            <a:r>
              <a:rPr sz="1400" spc="-5" dirty="0">
                <a:latin typeface="Times New Roman"/>
                <a:cs typeface="Times New Roman"/>
              </a:rPr>
              <a:t>address.</a:t>
            </a:r>
            <a:endParaRPr sz="1400" dirty="0">
              <a:latin typeface="Times New Roman"/>
              <a:cs typeface="Times New Roman"/>
            </a:endParaRPr>
          </a:p>
          <a:p>
            <a:pPr marL="12700" marR="6350" algn="just">
              <a:lnSpc>
                <a:spcPct val="103299"/>
              </a:lnSpc>
              <a:spcBef>
                <a:spcPts val="800"/>
              </a:spcBef>
            </a:pPr>
            <a:r>
              <a:rPr sz="1400" dirty="0">
                <a:latin typeface="Times New Roman"/>
                <a:cs typeface="Times New Roman"/>
              </a:rPr>
              <a:t>These </a:t>
            </a:r>
            <a:r>
              <a:rPr sz="1400" spc="-5" dirty="0">
                <a:latin typeface="Times New Roman"/>
                <a:cs typeface="Times New Roman"/>
              </a:rPr>
              <a:t>calls collect the </a:t>
            </a:r>
            <a:r>
              <a:rPr sz="1400" dirty="0">
                <a:latin typeface="Times New Roman"/>
                <a:cs typeface="Times New Roman"/>
              </a:rPr>
              <a:t>email </a:t>
            </a:r>
            <a:r>
              <a:rPr sz="1400" spc="-5" dirty="0">
                <a:latin typeface="Times New Roman"/>
                <a:cs typeface="Times New Roman"/>
              </a:rPr>
              <a:t>address and the document identification information,  check that the access permissions on the document allow sharing, check that the  specified</a:t>
            </a:r>
            <a:r>
              <a:rPr sz="1400" spc="-85" dirty="0">
                <a:latin typeface="Times New Roman"/>
                <a:cs typeface="Times New Roman"/>
              </a:rPr>
              <a:t> </a:t>
            </a:r>
            <a:r>
              <a:rPr sz="1400" spc="-5" dirty="0">
                <a:latin typeface="Times New Roman"/>
                <a:cs typeface="Times New Roman"/>
              </a:rPr>
              <a:t>email</a:t>
            </a:r>
            <a:r>
              <a:rPr sz="1400" spc="-80" dirty="0">
                <a:latin typeface="Times New Roman"/>
                <a:cs typeface="Times New Roman"/>
              </a:rPr>
              <a:t> </a:t>
            </a:r>
            <a:r>
              <a:rPr sz="1400" spc="-5" dirty="0">
                <a:latin typeface="Times New Roman"/>
                <a:cs typeface="Times New Roman"/>
              </a:rPr>
              <a:t>address</a:t>
            </a:r>
            <a:r>
              <a:rPr sz="1400" spc="-80" dirty="0">
                <a:latin typeface="Times New Roman"/>
                <a:cs typeface="Times New Roman"/>
              </a:rPr>
              <a:t> </a:t>
            </a:r>
            <a:r>
              <a:rPr sz="1400" spc="-5" dirty="0">
                <a:latin typeface="Times New Roman"/>
                <a:cs typeface="Times New Roman"/>
              </a:rPr>
              <a:t>is</a:t>
            </a:r>
            <a:r>
              <a:rPr sz="1400" spc="-80" dirty="0">
                <a:latin typeface="Times New Roman"/>
                <a:cs typeface="Times New Roman"/>
              </a:rPr>
              <a:t> </a:t>
            </a:r>
            <a:r>
              <a:rPr sz="1400" spc="-5" dirty="0">
                <a:latin typeface="Times New Roman"/>
                <a:cs typeface="Times New Roman"/>
              </a:rPr>
              <a:t>valid</a:t>
            </a:r>
            <a:r>
              <a:rPr sz="1400" spc="-80" dirty="0">
                <a:latin typeface="Times New Roman"/>
                <a:cs typeface="Times New Roman"/>
              </a:rPr>
              <a:t> </a:t>
            </a:r>
            <a:r>
              <a:rPr sz="1400" spc="-5" dirty="0">
                <a:latin typeface="Times New Roman"/>
                <a:cs typeface="Times New Roman"/>
              </a:rPr>
              <a:t>and</a:t>
            </a:r>
            <a:r>
              <a:rPr sz="1400" spc="-90" dirty="0">
                <a:latin typeface="Times New Roman"/>
                <a:cs typeface="Times New Roman"/>
              </a:rPr>
              <a:t> </a:t>
            </a:r>
            <a:r>
              <a:rPr sz="1400" dirty="0">
                <a:latin typeface="Times New Roman"/>
                <a:cs typeface="Times New Roman"/>
              </a:rPr>
              <a:t>is</a:t>
            </a:r>
            <a:r>
              <a:rPr sz="1400" spc="-80" dirty="0">
                <a:latin typeface="Times New Roman"/>
                <a:cs typeface="Times New Roman"/>
              </a:rPr>
              <a:t> </a:t>
            </a:r>
            <a:r>
              <a:rPr sz="1400" dirty="0">
                <a:latin typeface="Times New Roman"/>
                <a:cs typeface="Times New Roman"/>
              </a:rPr>
              <a:t>a</a:t>
            </a:r>
            <a:r>
              <a:rPr sz="1400" spc="-85" dirty="0">
                <a:latin typeface="Times New Roman"/>
                <a:cs typeface="Times New Roman"/>
              </a:rPr>
              <a:t> </a:t>
            </a:r>
            <a:r>
              <a:rPr sz="1400" spc="-5" dirty="0">
                <a:latin typeface="Times New Roman"/>
                <a:cs typeface="Times New Roman"/>
              </a:rPr>
              <a:t>registered</a:t>
            </a:r>
            <a:r>
              <a:rPr sz="1400" spc="-45" dirty="0">
                <a:latin typeface="Times New Roman"/>
                <a:cs typeface="Times New Roman"/>
              </a:rPr>
              <a:t> </a:t>
            </a:r>
            <a:r>
              <a:rPr sz="1400" spc="-5" dirty="0">
                <a:latin typeface="Times New Roman"/>
                <a:cs typeface="Times New Roman"/>
              </a:rPr>
              <a:t>system</a:t>
            </a:r>
            <a:r>
              <a:rPr sz="1400" spc="-100" dirty="0">
                <a:latin typeface="Times New Roman"/>
                <a:cs typeface="Times New Roman"/>
              </a:rPr>
              <a:t> </a:t>
            </a:r>
            <a:r>
              <a:rPr sz="1400" dirty="0">
                <a:latin typeface="Times New Roman"/>
                <a:cs typeface="Times New Roman"/>
              </a:rPr>
              <a:t>user,</a:t>
            </a:r>
            <a:r>
              <a:rPr sz="1400" spc="-85" dirty="0">
                <a:latin typeface="Times New Roman"/>
                <a:cs typeface="Times New Roman"/>
              </a:rPr>
              <a:t> </a:t>
            </a:r>
            <a:r>
              <a:rPr sz="1400" spc="-5" dirty="0">
                <a:latin typeface="Times New Roman"/>
                <a:cs typeface="Times New Roman"/>
              </a:rPr>
              <a:t>and</a:t>
            </a:r>
            <a:r>
              <a:rPr sz="1400" spc="-80" dirty="0">
                <a:latin typeface="Times New Roman"/>
                <a:cs typeface="Times New Roman"/>
              </a:rPr>
              <a:t> </a:t>
            </a:r>
            <a:r>
              <a:rPr sz="1400" spc="-5" dirty="0">
                <a:latin typeface="Times New Roman"/>
                <a:cs typeface="Times New Roman"/>
              </a:rPr>
              <a:t>add</a:t>
            </a:r>
            <a:r>
              <a:rPr sz="1400" spc="-80" dirty="0">
                <a:latin typeface="Times New Roman"/>
                <a:cs typeface="Times New Roman"/>
              </a:rPr>
              <a:t> </a:t>
            </a:r>
            <a:r>
              <a:rPr sz="1400" spc="-5" dirty="0">
                <a:latin typeface="Times New Roman"/>
                <a:cs typeface="Times New Roman"/>
              </a:rPr>
              <a:t>the</a:t>
            </a:r>
            <a:r>
              <a:rPr sz="1400" spc="-85" dirty="0">
                <a:latin typeface="Times New Roman"/>
                <a:cs typeface="Times New Roman"/>
              </a:rPr>
              <a:t> </a:t>
            </a:r>
            <a:r>
              <a:rPr sz="1400" spc="-5" dirty="0">
                <a:latin typeface="Times New Roman"/>
                <a:cs typeface="Times New Roman"/>
              </a:rPr>
              <a:t>document  </a:t>
            </a:r>
            <a:r>
              <a:rPr sz="1400" dirty="0">
                <a:latin typeface="Times New Roman"/>
                <a:cs typeface="Times New Roman"/>
              </a:rPr>
              <a:t>to </a:t>
            </a:r>
            <a:r>
              <a:rPr sz="1400" spc="-5" dirty="0">
                <a:latin typeface="Times New Roman"/>
                <a:cs typeface="Times New Roman"/>
              </a:rPr>
              <a:t>the sharing user’s</a:t>
            </a:r>
            <a:r>
              <a:rPr sz="1400" spc="-20" dirty="0">
                <a:latin typeface="Times New Roman"/>
                <a:cs typeface="Times New Roman"/>
              </a:rPr>
              <a:t> </a:t>
            </a:r>
            <a:r>
              <a:rPr sz="1400" spc="-5" dirty="0">
                <a:latin typeface="Times New Roman"/>
                <a:cs typeface="Times New Roman"/>
              </a:rPr>
              <a:t>workspace</a:t>
            </a: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4306036"/>
            <a:ext cx="5970905" cy="2840990"/>
          </a:xfrm>
          <a:prstGeom prst="rect">
            <a:avLst/>
          </a:prstGeom>
        </p:spPr>
        <p:txBody>
          <a:bodyPr vert="horz" wrap="square" lIns="0" tIns="120650" rIns="0" bIns="0" rtlCol="0">
            <a:spAutoFit/>
          </a:bodyPr>
          <a:lstStyle/>
          <a:p>
            <a:pPr marL="12700" algn="just">
              <a:lnSpc>
                <a:spcPct val="100000"/>
              </a:lnSpc>
              <a:spcBef>
                <a:spcPts val="950"/>
              </a:spcBef>
            </a:pPr>
            <a:r>
              <a:rPr sz="1400" spc="-5" dirty="0">
                <a:latin typeface="Times New Roman"/>
                <a:cs typeface="Times New Roman"/>
              </a:rPr>
              <a:t>When these calls have been executed, </a:t>
            </a:r>
            <a:r>
              <a:rPr sz="1400" dirty="0">
                <a:latin typeface="Times New Roman"/>
                <a:cs typeface="Times New Roman"/>
              </a:rPr>
              <a:t>a </a:t>
            </a:r>
            <a:r>
              <a:rPr sz="1400" spc="-10" dirty="0">
                <a:latin typeface="Times New Roman"/>
                <a:cs typeface="Times New Roman"/>
              </a:rPr>
              <a:t>number </a:t>
            </a:r>
            <a:r>
              <a:rPr sz="1400" dirty="0">
                <a:latin typeface="Times New Roman"/>
                <a:cs typeface="Times New Roman"/>
              </a:rPr>
              <a:t>of </a:t>
            </a:r>
            <a:r>
              <a:rPr sz="1400" spc="-5" dirty="0">
                <a:latin typeface="Times New Roman"/>
                <a:cs typeface="Times New Roman"/>
              </a:rPr>
              <a:t>conditions should</a:t>
            </a:r>
            <a:r>
              <a:rPr sz="1400" spc="80" dirty="0">
                <a:latin typeface="Times New Roman"/>
                <a:cs typeface="Times New Roman"/>
              </a:rPr>
              <a:t> </a:t>
            </a:r>
            <a:r>
              <a:rPr sz="1400" spc="-5" dirty="0">
                <a:latin typeface="Times New Roman"/>
                <a:cs typeface="Times New Roman"/>
              </a:rPr>
              <a:t>hold:</a:t>
            </a:r>
            <a:endParaRPr sz="1400" dirty="0">
              <a:latin typeface="Times New Roman"/>
              <a:cs typeface="Times New Roman"/>
            </a:endParaRPr>
          </a:p>
          <a:p>
            <a:pPr marL="165100" indent="-152400" algn="just">
              <a:lnSpc>
                <a:spcPct val="100000"/>
              </a:lnSpc>
              <a:spcBef>
                <a:spcPts val="850"/>
              </a:spcBef>
              <a:buChar char="■"/>
              <a:tabLst>
                <a:tab pos="165100" algn="l"/>
              </a:tabLst>
            </a:pPr>
            <a:r>
              <a:rPr sz="1400" spc="-5" dirty="0">
                <a:latin typeface="Times New Roman"/>
                <a:cs typeface="Times New Roman"/>
              </a:rPr>
              <a:t>The status </a:t>
            </a:r>
            <a:r>
              <a:rPr sz="1400" dirty="0">
                <a:latin typeface="Times New Roman"/>
                <a:cs typeface="Times New Roman"/>
              </a:rPr>
              <a:t>of </a:t>
            </a:r>
            <a:r>
              <a:rPr sz="1400" spc="-5" dirty="0">
                <a:latin typeface="Times New Roman"/>
                <a:cs typeface="Times New Roman"/>
              </a:rPr>
              <a:t>the document is</a:t>
            </a:r>
            <a:r>
              <a:rPr sz="1400" spc="10" dirty="0">
                <a:latin typeface="Times New Roman"/>
                <a:cs typeface="Times New Roman"/>
              </a:rPr>
              <a:t> </a:t>
            </a:r>
            <a:r>
              <a:rPr sz="1400" spc="-5" dirty="0">
                <a:latin typeface="Times New Roman"/>
                <a:cs typeface="Times New Roman"/>
              </a:rPr>
              <a:t>“shared.”</a:t>
            </a:r>
            <a:endParaRPr sz="1400" dirty="0">
              <a:latin typeface="Times New Roman"/>
              <a:cs typeface="Times New Roman"/>
            </a:endParaRPr>
          </a:p>
          <a:p>
            <a:pPr marL="165100" indent="-152400" algn="just">
              <a:lnSpc>
                <a:spcPct val="100000"/>
              </a:lnSpc>
              <a:spcBef>
                <a:spcPts val="865"/>
              </a:spcBef>
              <a:buChar char="■"/>
              <a:tabLst>
                <a:tab pos="165100" algn="l"/>
              </a:tabLst>
            </a:pPr>
            <a:r>
              <a:rPr sz="1400" spc="-5" dirty="0">
                <a:latin typeface="Times New Roman"/>
                <a:cs typeface="Times New Roman"/>
              </a:rPr>
              <a:t>The list </a:t>
            </a:r>
            <a:r>
              <a:rPr sz="1400" dirty="0">
                <a:latin typeface="Times New Roman"/>
                <a:cs typeface="Times New Roman"/>
              </a:rPr>
              <a:t>of </a:t>
            </a:r>
            <a:r>
              <a:rPr sz="1400" spc="-5" dirty="0">
                <a:latin typeface="Times New Roman"/>
                <a:cs typeface="Times New Roman"/>
              </a:rPr>
              <a:t>users sharing the document </a:t>
            </a:r>
            <a:r>
              <a:rPr sz="1400" dirty="0">
                <a:latin typeface="Times New Roman"/>
                <a:cs typeface="Times New Roman"/>
              </a:rPr>
              <a:t>includes </a:t>
            </a:r>
            <a:r>
              <a:rPr sz="1400" spc="-5" dirty="0">
                <a:latin typeface="Times New Roman"/>
                <a:cs typeface="Times New Roman"/>
              </a:rPr>
              <a:t>the specified email</a:t>
            </a:r>
            <a:r>
              <a:rPr sz="1400" spc="30" dirty="0">
                <a:latin typeface="Times New Roman"/>
                <a:cs typeface="Times New Roman"/>
              </a:rPr>
              <a:t> </a:t>
            </a:r>
            <a:r>
              <a:rPr sz="1400" spc="-5" dirty="0">
                <a:latin typeface="Times New Roman"/>
                <a:cs typeface="Times New Roman"/>
              </a:rPr>
              <a:t>address.</a:t>
            </a:r>
            <a:endParaRPr sz="1400" dirty="0">
              <a:latin typeface="Times New Roman"/>
              <a:cs typeface="Times New Roman"/>
            </a:endParaRPr>
          </a:p>
          <a:p>
            <a:pPr marL="165100" indent="-152400" algn="just">
              <a:lnSpc>
                <a:spcPct val="100000"/>
              </a:lnSpc>
              <a:spcBef>
                <a:spcPts val="855"/>
              </a:spcBef>
              <a:buChar char="■"/>
              <a:tabLst>
                <a:tab pos="165100" algn="l"/>
              </a:tabLst>
            </a:pPr>
            <a:r>
              <a:rPr sz="1400" spc="-5" dirty="0">
                <a:latin typeface="Times New Roman"/>
                <a:cs typeface="Times New Roman"/>
              </a:rPr>
              <a:t>There have been no deletions </a:t>
            </a:r>
            <a:r>
              <a:rPr sz="1400" dirty="0">
                <a:latin typeface="Times New Roman"/>
                <a:cs typeface="Times New Roman"/>
              </a:rPr>
              <a:t>from the </a:t>
            </a:r>
            <a:r>
              <a:rPr sz="1400" spc="-10" dirty="0">
                <a:latin typeface="Times New Roman"/>
                <a:cs typeface="Times New Roman"/>
              </a:rPr>
              <a:t>list </a:t>
            </a:r>
            <a:r>
              <a:rPr sz="1400" dirty="0">
                <a:latin typeface="Times New Roman"/>
                <a:cs typeface="Times New Roman"/>
              </a:rPr>
              <a:t>of </a:t>
            </a:r>
            <a:r>
              <a:rPr sz="1400" spc="-5" dirty="0">
                <a:latin typeface="Times New Roman"/>
                <a:cs typeface="Times New Roman"/>
              </a:rPr>
              <a:t>users sharing the</a:t>
            </a:r>
            <a:r>
              <a:rPr sz="1400" spc="35" dirty="0">
                <a:latin typeface="Times New Roman"/>
                <a:cs typeface="Times New Roman"/>
              </a:rPr>
              <a:t> </a:t>
            </a:r>
            <a:r>
              <a:rPr sz="1400" spc="-5" dirty="0">
                <a:latin typeface="Times New Roman"/>
                <a:cs typeface="Times New Roman"/>
              </a:rPr>
              <a:t>document.</a:t>
            </a:r>
            <a:endParaRPr sz="1400" dirty="0">
              <a:latin typeface="Times New Roman"/>
              <a:cs typeface="Times New Roman"/>
            </a:endParaRPr>
          </a:p>
          <a:p>
            <a:pPr marL="165100" indent="-152400" algn="just">
              <a:lnSpc>
                <a:spcPct val="100000"/>
              </a:lnSpc>
              <a:spcBef>
                <a:spcPts val="865"/>
              </a:spcBef>
              <a:buChar char="■"/>
              <a:tabLst>
                <a:tab pos="165100" algn="l"/>
              </a:tabLst>
            </a:pPr>
            <a:r>
              <a:rPr sz="1400" spc="-5" dirty="0">
                <a:latin typeface="Times New Roman"/>
                <a:cs typeface="Times New Roman"/>
              </a:rPr>
              <a:t>The shared document </a:t>
            </a:r>
            <a:r>
              <a:rPr sz="1400" dirty="0">
                <a:latin typeface="Times New Roman"/>
                <a:cs typeface="Times New Roman"/>
              </a:rPr>
              <a:t>is </a:t>
            </a:r>
            <a:r>
              <a:rPr sz="1400" spc="-5" dirty="0">
                <a:latin typeface="Times New Roman"/>
                <a:cs typeface="Times New Roman"/>
              </a:rPr>
              <a:t>visible to all users in the sharing</a:t>
            </a:r>
            <a:r>
              <a:rPr sz="1400" spc="-20" dirty="0">
                <a:latin typeface="Times New Roman"/>
                <a:cs typeface="Times New Roman"/>
              </a:rPr>
              <a:t> </a:t>
            </a:r>
            <a:r>
              <a:rPr sz="1400" spc="-5" dirty="0">
                <a:latin typeface="Times New Roman"/>
                <a:cs typeface="Times New Roman"/>
              </a:rPr>
              <a:t>list.</a:t>
            </a:r>
            <a:endParaRPr sz="1400" dirty="0">
              <a:latin typeface="Times New Roman"/>
              <a:cs typeface="Times New Roman"/>
            </a:endParaRPr>
          </a:p>
          <a:p>
            <a:pPr marL="12700" marR="5080" algn="just">
              <a:lnSpc>
                <a:spcPct val="103400"/>
              </a:lnSpc>
              <a:spcBef>
                <a:spcPts val="795"/>
              </a:spcBef>
            </a:pPr>
            <a:r>
              <a:rPr sz="1400" spc="-5" dirty="0">
                <a:latin typeface="Times New Roman"/>
                <a:cs typeface="Times New Roman"/>
              </a:rPr>
              <a:t>Manual system testing, when testers have </a:t>
            </a:r>
            <a:r>
              <a:rPr sz="1400" dirty="0">
                <a:latin typeface="Times New Roman"/>
                <a:cs typeface="Times New Roman"/>
              </a:rPr>
              <a:t>to </a:t>
            </a:r>
            <a:r>
              <a:rPr sz="1400" spc="-5" dirty="0">
                <a:latin typeface="Times New Roman"/>
                <a:cs typeface="Times New Roman"/>
              </a:rPr>
              <a:t>repeat sequences of actions, is boring  and prone </a:t>
            </a:r>
            <a:r>
              <a:rPr sz="1400" dirty="0">
                <a:latin typeface="Times New Roman"/>
                <a:cs typeface="Times New Roman"/>
              </a:rPr>
              <a:t>to </a:t>
            </a:r>
            <a:r>
              <a:rPr sz="1400" spc="-5" dirty="0">
                <a:latin typeface="Times New Roman"/>
                <a:cs typeface="Times New Roman"/>
              </a:rPr>
              <a:t>errors. </a:t>
            </a:r>
            <a:r>
              <a:rPr sz="1400" dirty="0">
                <a:latin typeface="Times New Roman"/>
                <a:cs typeface="Times New Roman"/>
              </a:rPr>
              <a:t>In </a:t>
            </a:r>
            <a:r>
              <a:rPr sz="1400" spc="-5" dirty="0">
                <a:latin typeface="Times New Roman"/>
                <a:cs typeface="Times New Roman"/>
              </a:rPr>
              <a:t>some </a:t>
            </a:r>
            <a:r>
              <a:rPr sz="1400" dirty="0">
                <a:latin typeface="Times New Roman"/>
                <a:cs typeface="Times New Roman"/>
              </a:rPr>
              <a:t>cases, </a:t>
            </a:r>
            <a:r>
              <a:rPr sz="1400" spc="-5" dirty="0">
                <a:latin typeface="Times New Roman"/>
                <a:cs typeface="Times New Roman"/>
              </a:rPr>
              <a:t>the timing </a:t>
            </a:r>
            <a:r>
              <a:rPr sz="1400" dirty="0">
                <a:latin typeface="Times New Roman"/>
                <a:cs typeface="Times New Roman"/>
              </a:rPr>
              <a:t>of </a:t>
            </a:r>
            <a:r>
              <a:rPr sz="1400" spc="-5" dirty="0">
                <a:latin typeface="Times New Roman"/>
                <a:cs typeface="Times New Roman"/>
              </a:rPr>
              <a:t>actions is important and is  practically impossible </a:t>
            </a:r>
            <a:r>
              <a:rPr sz="1400" dirty="0">
                <a:latin typeface="Times New Roman"/>
                <a:cs typeface="Times New Roman"/>
              </a:rPr>
              <a:t>to repeat </a:t>
            </a:r>
            <a:r>
              <a:rPr sz="1400" spc="-5" dirty="0">
                <a:latin typeface="Times New Roman"/>
                <a:cs typeface="Times New Roman"/>
              </a:rPr>
              <a:t>consistently. To avoid these problems, testing tools  have been developed </a:t>
            </a:r>
            <a:r>
              <a:rPr sz="1400" dirty="0">
                <a:latin typeface="Times New Roman"/>
                <a:cs typeface="Times New Roman"/>
              </a:rPr>
              <a:t>to </a:t>
            </a:r>
            <a:r>
              <a:rPr sz="1400" spc="-5" dirty="0">
                <a:latin typeface="Times New Roman"/>
                <a:cs typeface="Times New Roman"/>
              </a:rPr>
              <a:t>record </a:t>
            </a:r>
            <a:r>
              <a:rPr sz="1400" dirty="0">
                <a:latin typeface="Times New Roman"/>
                <a:cs typeface="Times New Roman"/>
              </a:rPr>
              <a:t>a </a:t>
            </a:r>
            <a:r>
              <a:rPr sz="1400" spc="-5" dirty="0">
                <a:latin typeface="Times New Roman"/>
                <a:cs typeface="Times New Roman"/>
              </a:rPr>
              <a:t>series </a:t>
            </a:r>
            <a:r>
              <a:rPr sz="1400" dirty="0">
                <a:latin typeface="Times New Roman"/>
                <a:cs typeface="Times New Roman"/>
              </a:rPr>
              <a:t>of </a:t>
            </a:r>
            <a:r>
              <a:rPr sz="1400" spc="-5" dirty="0">
                <a:latin typeface="Times New Roman"/>
                <a:cs typeface="Times New Roman"/>
              </a:rPr>
              <a:t>actions </a:t>
            </a:r>
            <a:r>
              <a:rPr sz="1400" spc="-10" dirty="0">
                <a:latin typeface="Times New Roman"/>
                <a:cs typeface="Times New Roman"/>
              </a:rPr>
              <a:t>and </a:t>
            </a:r>
            <a:r>
              <a:rPr sz="1400" spc="-5" dirty="0">
                <a:latin typeface="Times New Roman"/>
                <a:cs typeface="Times New Roman"/>
              </a:rPr>
              <a:t>automatically </a:t>
            </a:r>
            <a:r>
              <a:rPr sz="1400" dirty="0">
                <a:latin typeface="Times New Roman"/>
                <a:cs typeface="Times New Roman"/>
              </a:rPr>
              <a:t>replay them  </a:t>
            </a:r>
            <a:r>
              <a:rPr sz="1400" spc="-5" dirty="0">
                <a:latin typeface="Times New Roman"/>
                <a:cs typeface="Times New Roman"/>
              </a:rPr>
              <a:t>when </a:t>
            </a:r>
            <a:r>
              <a:rPr sz="1400" dirty="0">
                <a:latin typeface="Times New Roman"/>
                <a:cs typeface="Times New Roman"/>
              </a:rPr>
              <a:t>a </a:t>
            </a:r>
            <a:r>
              <a:rPr sz="1400" spc="-5" dirty="0">
                <a:latin typeface="Times New Roman"/>
                <a:cs typeface="Times New Roman"/>
              </a:rPr>
              <a:t>system </a:t>
            </a:r>
            <a:r>
              <a:rPr sz="1400" dirty="0">
                <a:latin typeface="Times New Roman"/>
                <a:cs typeface="Times New Roman"/>
              </a:rPr>
              <a:t>is </a:t>
            </a:r>
            <a:r>
              <a:rPr sz="1400" spc="-5" dirty="0">
                <a:latin typeface="Times New Roman"/>
                <a:cs typeface="Times New Roman"/>
              </a:rPr>
              <a:t>retested (Figure</a:t>
            </a:r>
            <a:r>
              <a:rPr sz="1400" spc="-30" dirty="0">
                <a:latin typeface="Times New Roman"/>
                <a:cs typeface="Times New Roman"/>
              </a:rPr>
              <a:t> </a:t>
            </a:r>
            <a:r>
              <a:rPr sz="1400" spc="-5" dirty="0">
                <a:latin typeface="Times New Roman"/>
                <a:cs typeface="Times New Roman"/>
              </a:rPr>
              <a:t>9.7).</a:t>
            </a:r>
            <a:endParaRPr sz="1400" dirty="0">
              <a:latin typeface="Times New Roman"/>
              <a:cs typeface="Times New Roman"/>
            </a:endParaRPr>
          </a:p>
        </p:txBody>
      </p:sp>
      <p:sp>
        <p:nvSpPr>
          <p:cNvPr id="5" name="object 5"/>
          <p:cNvSpPr/>
          <p:nvPr/>
        </p:nvSpPr>
        <p:spPr>
          <a:xfrm>
            <a:off x="934211" y="914400"/>
            <a:ext cx="5343144" cy="3075432"/>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38</a:t>
            </a:fld>
            <a:endParaRP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3973195"/>
            <a:ext cx="5969635" cy="4157164"/>
          </a:xfrm>
          <a:prstGeom prst="rect">
            <a:avLst/>
          </a:prstGeom>
        </p:spPr>
        <p:txBody>
          <a:bodyPr vert="horz" wrap="square" lIns="0" tIns="5715" rIns="0" bIns="0" rtlCol="0">
            <a:spAutoFit/>
          </a:bodyPr>
          <a:lstStyle/>
          <a:p>
            <a:pPr marL="469265" marR="5080" indent="-228600" algn="just">
              <a:lnSpc>
                <a:spcPct val="103499"/>
              </a:lnSpc>
              <a:spcBef>
                <a:spcPts val="45"/>
              </a:spcBef>
              <a:buSzPct val="78571"/>
              <a:buFont typeface="Symbol"/>
              <a:buChar char=""/>
              <a:tabLst>
                <a:tab pos="469900" algn="l"/>
              </a:tabLst>
            </a:pPr>
            <a:r>
              <a:rPr sz="1400" b="1" spc="-5" dirty="0">
                <a:latin typeface="Times New Roman"/>
                <a:cs typeface="Times New Roman"/>
              </a:rPr>
              <a:t>Interaction recording tools record mouse movements </a:t>
            </a:r>
            <a:r>
              <a:rPr sz="1400" b="1" spc="10" dirty="0">
                <a:latin typeface="Times New Roman"/>
                <a:cs typeface="Times New Roman"/>
              </a:rPr>
              <a:t>and </a:t>
            </a:r>
            <a:r>
              <a:rPr sz="1400" b="1" spc="-5" dirty="0">
                <a:latin typeface="Times New Roman"/>
                <a:cs typeface="Times New Roman"/>
              </a:rPr>
              <a:t>clicks, menu  selections, keyboard inputs, </a:t>
            </a:r>
            <a:r>
              <a:rPr sz="1400" spc="-10" dirty="0">
                <a:latin typeface="Times New Roman"/>
                <a:cs typeface="Times New Roman"/>
              </a:rPr>
              <a:t>and </a:t>
            </a:r>
            <a:r>
              <a:rPr sz="1400" spc="-5" dirty="0">
                <a:latin typeface="Times New Roman"/>
                <a:cs typeface="Times New Roman"/>
              </a:rPr>
              <a:t>so on. They </a:t>
            </a:r>
            <a:r>
              <a:rPr sz="1400" dirty="0">
                <a:latin typeface="Times New Roman"/>
                <a:cs typeface="Times New Roman"/>
              </a:rPr>
              <a:t>save </a:t>
            </a:r>
            <a:r>
              <a:rPr sz="1400" spc="-5" dirty="0">
                <a:latin typeface="Times New Roman"/>
                <a:cs typeface="Times New Roman"/>
              </a:rPr>
              <a:t>the interaction session </a:t>
            </a:r>
            <a:r>
              <a:rPr sz="1400" spc="-10" dirty="0">
                <a:latin typeface="Times New Roman"/>
                <a:cs typeface="Times New Roman"/>
              </a:rPr>
              <a:t>and  </a:t>
            </a:r>
            <a:r>
              <a:rPr sz="1400" dirty="0">
                <a:latin typeface="Times New Roman"/>
                <a:cs typeface="Times New Roman"/>
              </a:rPr>
              <a:t>can</a:t>
            </a:r>
            <a:r>
              <a:rPr sz="1400" spc="-45" dirty="0">
                <a:latin typeface="Times New Roman"/>
                <a:cs typeface="Times New Roman"/>
              </a:rPr>
              <a:t> </a:t>
            </a:r>
            <a:r>
              <a:rPr sz="1400" spc="-5" dirty="0">
                <a:latin typeface="Times New Roman"/>
                <a:cs typeface="Times New Roman"/>
              </a:rPr>
              <a:t>replay</a:t>
            </a:r>
            <a:r>
              <a:rPr sz="1400" spc="-70" dirty="0">
                <a:latin typeface="Times New Roman"/>
                <a:cs typeface="Times New Roman"/>
              </a:rPr>
              <a:t> </a:t>
            </a:r>
            <a:r>
              <a:rPr sz="1400" dirty="0">
                <a:latin typeface="Times New Roman"/>
                <a:cs typeface="Times New Roman"/>
              </a:rPr>
              <a:t>it,</a:t>
            </a:r>
            <a:r>
              <a:rPr sz="1400" spc="-55" dirty="0">
                <a:latin typeface="Times New Roman"/>
                <a:cs typeface="Times New Roman"/>
              </a:rPr>
              <a:t> </a:t>
            </a:r>
            <a:r>
              <a:rPr sz="1400" spc="-5" dirty="0">
                <a:latin typeface="Times New Roman"/>
                <a:cs typeface="Times New Roman"/>
              </a:rPr>
              <a:t>sending</a:t>
            </a:r>
            <a:r>
              <a:rPr sz="1400" spc="-55" dirty="0">
                <a:latin typeface="Times New Roman"/>
                <a:cs typeface="Times New Roman"/>
              </a:rPr>
              <a:t> </a:t>
            </a:r>
            <a:r>
              <a:rPr sz="1400" spc="-5" dirty="0">
                <a:latin typeface="Times New Roman"/>
                <a:cs typeface="Times New Roman"/>
              </a:rPr>
              <a:t>commands</a:t>
            </a:r>
            <a:r>
              <a:rPr sz="1400" spc="-50" dirty="0">
                <a:latin typeface="Times New Roman"/>
                <a:cs typeface="Times New Roman"/>
              </a:rPr>
              <a:t> </a:t>
            </a:r>
            <a:r>
              <a:rPr sz="1400" spc="-5" dirty="0">
                <a:latin typeface="Times New Roman"/>
                <a:cs typeface="Times New Roman"/>
              </a:rPr>
              <a:t>to</a:t>
            </a:r>
            <a:r>
              <a:rPr sz="1400" spc="-60" dirty="0">
                <a:latin typeface="Times New Roman"/>
                <a:cs typeface="Times New Roman"/>
              </a:rPr>
              <a:t> </a:t>
            </a:r>
            <a:r>
              <a:rPr sz="1400" dirty="0">
                <a:latin typeface="Times New Roman"/>
                <a:cs typeface="Times New Roman"/>
              </a:rPr>
              <a:t>the</a:t>
            </a:r>
            <a:r>
              <a:rPr sz="1400" spc="-65" dirty="0">
                <a:latin typeface="Times New Roman"/>
                <a:cs typeface="Times New Roman"/>
              </a:rPr>
              <a:t> </a:t>
            </a:r>
            <a:r>
              <a:rPr sz="1400" spc="-5" dirty="0">
                <a:latin typeface="Times New Roman"/>
                <a:cs typeface="Times New Roman"/>
              </a:rPr>
              <a:t>application</a:t>
            </a:r>
            <a:r>
              <a:rPr sz="1400" spc="-45" dirty="0">
                <a:latin typeface="Times New Roman"/>
                <a:cs typeface="Times New Roman"/>
              </a:rPr>
              <a:t> </a:t>
            </a:r>
            <a:r>
              <a:rPr sz="1400" spc="-5" dirty="0">
                <a:latin typeface="Times New Roman"/>
                <a:cs typeface="Times New Roman"/>
              </a:rPr>
              <a:t>and</a:t>
            </a:r>
            <a:r>
              <a:rPr sz="1400" spc="-50" dirty="0">
                <a:latin typeface="Times New Roman"/>
                <a:cs typeface="Times New Roman"/>
              </a:rPr>
              <a:t> </a:t>
            </a:r>
            <a:r>
              <a:rPr sz="1400" spc="-5" dirty="0">
                <a:latin typeface="Times New Roman"/>
                <a:cs typeface="Times New Roman"/>
              </a:rPr>
              <a:t>replicating</a:t>
            </a:r>
            <a:r>
              <a:rPr sz="1400" spc="-50" dirty="0">
                <a:latin typeface="Times New Roman"/>
                <a:cs typeface="Times New Roman"/>
              </a:rPr>
              <a:t> </a:t>
            </a:r>
            <a:r>
              <a:rPr sz="1400" spc="-5" dirty="0">
                <a:latin typeface="Times New Roman"/>
                <a:cs typeface="Times New Roman"/>
              </a:rPr>
              <a:t>them</a:t>
            </a:r>
            <a:r>
              <a:rPr sz="1400" spc="-70" dirty="0">
                <a:latin typeface="Times New Roman"/>
                <a:cs typeface="Times New Roman"/>
              </a:rPr>
              <a:t> </a:t>
            </a:r>
            <a:r>
              <a:rPr sz="1400" dirty="0">
                <a:latin typeface="Times New Roman"/>
                <a:cs typeface="Times New Roman"/>
              </a:rPr>
              <a:t>in</a:t>
            </a:r>
            <a:r>
              <a:rPr sz="1400" spc="-60" dirty="0">
                <a:latin typeface="Times New Roman"/>
                <a:cs typeface="Times New Roman"/>
              </a:rPr>
              <a:t> </a:t>
            </a:r>
            <a:r>
              <a:rPr sz="1400" dirty="0">
                <a:latin typeface="Times New Roman"/>
                <a:cs typeface="Times New Roman"/>
              </a:rPr>
              <a:t>the  </a:t>
            </a:r>
            <a:r>
              <a:rPr sz="1400" spc="-5" dirty="0">
                <a:latin typeface="Times New Roman"/>
                <a:cs typeface="Times New Roman"/>
              </a:rPr>
              <a:t>user’s browser interface. These tools also provide scripting support so that  you </a:t>
            </a:r>
            <a:r>
              <a:rPr sz="1400" dirty="0">
                <a:latin typeface="Times New Roman"/>
                <a:cs typeface="Times New Roman"/>
              </a:rPr>
              <a:t>can </a:t>
            </a:r>
            <a:r>
              <a:rPr sz="1400" spc="-5" dirty="0">
                <a:latin typeface="Times New Roman"/>
                <a:cs typeface="Times New Roman"/>
              </a:rPr>
              <a:t>write </a:t>
            </a:r>
            <a:r>
              <a:rPr sz="1400" spc="-10" dirty="0">
                <a:latin typeface="Times New Roman"/>
                <a:cs typeface="Times New Roman"/>
              </a:rPr>
              <a:t>and </a:t>
            </a:r>
            <a:r>
              <a:rPr sz="1400" spc="-5" dirty="0">
                <a:latin typeface="Times New Roman"/>
                <a:cs typeface="Times New Roman"/>
              </a:rPr>
              <a:t>execute scenarios expressed </a:t>
            </a:r>
            <a:r>
              <a:rPr sz="1400" spc="-10" dirty="0">
                <a:latin typeface="Times New Roman"/>
                <a:cs typeface="Times New Roman"/>
              </a:rPr>
              <a:t>as </a:t>
            </a:r>
            <a:r>
              <a:rPr sz="1400" spc="-5" dirty="0">
                <a:latin typeface="Times New Roman"/>
                <a:cs typeface="Times New Roman"/>
              </a:rPr>
              <a:t>test scripts. </a:t>
            </a:r>
            <a:r>
              <a:rPr sz="1400" spc="-10" dirty="0">
                <a:latin typeface="Times New Roman"/>
                <a:cs typeface="Times New Roman"/>
              </a:rPr>
              <a:t>This </a:t>
            </a:r>
            <a:r>
              <a:rPr sz="1400" spc="-5" dirty="0">
                <a:latin typeface="Times New Roman"/>
                <a:cs typeface="Times New Roman"/>
              </a:rPr>
              <a:t>is  particularly useful for cross-browser testing, where you need </a:t>
            </a:r>
            <a:r>
              <a:rPr sz="1400" dirty="0">
                <a:latin typeface="Times New Roman"/>
                <a:cs typeface="Times New Roman"/>
              </a:rPr>
              <a:t>to </a:t>
            </a:r>
            <a:r>
              <a:rPr sz="1400" spc="-5" dirty="0">
                <a:latin typeface="Times New Roman"/>
                <a:cs typeface="Times New Roman"/>
              </a:rPr>
              <a:t>check that  your software works in the </a:t>
            </a:r>
            <a:r>
              <a:rPr sz="1400" spc="-10" dirty="0">
                <a:latin typeface="Times New Roman"/>
                <a:cs typeface="Times New Roman"/>
              </a:rPr>
              <a:t>same </a:t>
            </a:r>
            <a:r>
              <a:rPr sz="1400" dirty="0">
                <a:latin typeface="Times New Roman"/>
                <a:cs typeface="Times New Roman"/>
              </a:rPr>
              <a:t>way </a:t>
            </a:r>
            <a:r>
              <a:rPr sz="1400" spc="-5" dirty="0">
                <a:latin typeface="Times New Roman"/>
                <a:cs typeface="Times New Roman"/>
              </a:rPr>
              <a:t>with different</a:t>
            </a:r>
            <a:r>
              <a:rPr sz="1400" spc="25" dirty="0">
                <a:latin typeface="Times New Roman"/>
                <a:cs typeface="Times New Roman"/>
              </a:rPr>
              <a:t> </a:t>
            </a:r>
            <a:r>
              <a:rPr sz="1400" spc="-5" dirty="0">
                <a:latin typeface="Times New Roman"/>
                <a:cs typeface="Times New Roman"/>
              </a:rPr>
              <a:t>browsers.</a:t>
            </a:r>
            <a:endParaRPr sz="1400" dirty="0">
              <a:latin typeface="Times New Roman"/>
              <a:cs typeface="Times New Roman"/>
            </a:endParaRPr>
          </a:p>
          <a:p>
            <a:pPr marL="469265" marR="5080" indent="-228600" algn="just">
              <a:lnSpc>
                <a:spcPct val="102899"/>
              </a:lnSpc>
              <a:spcBef>
                <a:spcPts val="10"/>
              </a:spcBef>
              <a:buSzPct val="78571"/>
              <a:buFont typeface="Symbol"/>
              <a:buChar char=""/>
              <a:tabLst>
                <a:tab pos="469900" algn="l"/>
              </a:tabLst>
            </a:pPr>
            <a:r>
              <a:rPr sz="1400" spc="-5" dirty="0">
                <a:latin typeface="Times New Roman"/>
                <a:cs typeface="Times New Roman"/>
              </a:rPr>
              <a:t>Automated testing is </a:t>
            </a:r>
            <a:r>
              <a:rPr sz="1400" dirty="0">
                <a:latin typeface="Times New Roman"/>
                <a:cs typeface="Times New Roman"/>
              </a:rPr>
              <a:t>one </a:t>
            </a:r>
            <a:r>
              <a:rPr sz="1400" spc="-5" dirty="0">
                <a:latin typeface="Times New Roman"/>
                <a:cs typeface="Times New Roman"/>
              </a:rPr>
              <a:t>of the most important </a:t>
            </a:r>
            <a:r>
              <a:rPr sz="1400" dirty="0">
                <a:latin typeface="Times New Roman"/>
                <a:cs typeface="Times New Roman"/>
              </a:rPr>
              <a:t>developments in </a:t>
            </a:r>
            <a:r>
              <a:rPr sz="1400" spc="-5" dirty="0">
                <a:latin typeface="Times New Roman"/>
                <a:cs typeface="Times New Roman"/>
              </a:rPr>
              <a:t>software  engineering</a:t>
            </a:r>
            <a:endParaRPr sz="1400" dirty="0">
              <a:latin typeface="Times New Roman"/>
              <a:cs typeface="Times New Roman"/>
            </a:endParaRPr>
          </a:p>
          <a:p>
            <a:pPr marL="12700">
              <a:lnSpc>
                <a:spcPct val="100000"/>
              </a:lnSpc>
              <a:spcBef>
                <a:spcPts val="890"/>
              </a:spcBef>
            </a:pPr>
            <a:r>
              <a:rPr sz="1400" b="1" u="heavy" spc="-5" dirty="0">
                <a:uFill>
                  <a:solidFill>
                    <a:srgbClr val="000000"/>
                  </a:solidFill>
                </a:uFill>
                <a:latin typeface="Times New Roman"/>
                <a:cs typeface="Times New Roman"/>
              </a:rPr>
              <a:t>Test-driven</a:t>
            </a:r>
            <a:r>
              <a:rPr sz="1400" b="1" u="heavy" dirty="0">
                <a:uFill>
                  <a:solidFill>
                    <a:srgbClr val="000000"/>
                  </a:solidFill>
                </a:uFill>
                <a:latin typeface="Times New Roman"/>
                <a:cs typeface="Times New Roman"/>
              </a:rPr>
              <a:t> </a:t>
            </a:r>
            <a:r>
              <a:rPr sz="1400" b="1" u="heavy" spc="-10" dirty="0">
                <a:uFill>
                  <a:solidFill>
                    <a:srgbClr val="000000"/>
                  </a:solidFill>
                </a:uFill>
                <a:latin typeface="Times New Roman"/>
                <a:cs typeface="Times New Roman"/>
              </a:rPr>
              <a:t>development</a:t>
            </a:r>
            <a:endParaRPr sz="14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30"/>
              </a:spcBef>
            </a:pPr>
            <a:endParaRPr sz="1200" dirty="0">
              <a:latin typeface="Times New Roman"/>
              <a:cs typeface="Times New Roman"/>
            </a:endParaRPr>
          </a:p>
          <a:p>
            <a:pPr marL="469265" marR="7620" indent="-228600" algn="just">
              <a:lnSpc>
                <a:spcPct val="103200"/>
              </a:lnSpc>
              <a:buFont typeface="Symbol"/>
              <a:buChar char=""/>
              <a:tabLst>
                <a:tab pos="469900" algn="l"/>
              </a:tabLst>
            </a:pPr>
            <a:r>
              <a:rPr sz="1400" spc="-5" dirty="0">
                <a:latin typeface="Times New Roman"/>
                <a:cs typeface="Times New Roman"/>
              </a:rPr>
              <a:t>Test-driven development (TDD) </a:t>
            </a:r>
            <a:r>
              <a:rPr sz="1400" dirty="0">
                <a:latin typeface="Times New Roman"/>
                <a:cs typeface="Times New Roman"/>
              </a:rPr>
              <a:t>is </a:t>
            </a:r>
            <a:r>
              <a:rPr sz="1400" spc="-10" dirty="0">
                <a:latin typeface="Times New Roman"/>
                <a:cs typeface="Times New Roman"/>
              </a:rPr>
              <a:t>an </a:t>
            </a:r>
            <a:r>
              <a:rPr sz="1400" spc="-5" dirty="0">
                <a:latin typeface="Times New Roman"/>
                <a:cs typeface="Times New Roman"/>
              </a:rPr>
              <a:t>approach to program development </a:t>
            </a:r>
            <a:r>
              <a:rPr sz="1400" dirty="0">
                <a:latin typeface="Times New Roman"/>
                <a:cs typeface="Times New Roman"/>
              </a:rPr>
              <a:t>that  is</a:t>
            </a:r>
            <a:r>
              <a:rPr sz="1400" spc="-50" dirty="0">
                <a:latin typeface="Times New Roman"/>
                <a:cs typeface="Times New Roman"/>
              </a:rPr>
              <a:t> </a:t>
            </a:r>
            <a:r>
              <a:rPr sz="1400" spc="-5" dirty="0">
                <a:latin typeface="Times New Roman"/>
                <a:cs typeface="Times New Roman"/>
              </a:rPr>
              <a:t>based</a:t>
            </a:r>
            <a:r>
              <a:rPr sz="1400" spc="-45" dirty="0">
                <a:latin typeface="Times New Roman"/>
                <a:cs typeface="Times New Roman"/>
              </a:rPr>
              <a:t> </a:t>
            </a:r>
            <a:r>
              <a:rPr sz="1400" dirty="0">
                <a:latin typeface="Times New Roman"/>
                <a:cs typeface="Times New Roman"/>
              </a:rPr>
              <a:t>on</a:t>
            </a:r>
            <a:r>
              <a:rPr sz="1400" spc="-45" dirty="0">
                <a:latin typeface="Times New Roman"/>
                <a:cs typeface="Times New Roman"/>
              </a:rPr>
              <a:t> </a:t>
            </a:r>
            <a:r>
              <a:rPr sz="1400" spc="-5" dirty="0">
                <a:latin typeface="Times New Roman"/>
                <a:cs typeface="Times New Roman"/>
              </a:rPr>
              <a:t>the</a:t>
            </a:r>
            <a:r>
              <a:rPr sz="1400" spc="-45" dirty="0">
                <a:latin typeface="Times New Roman"/>
                <a:cs typeface="Times New Roman"/>
              </a:rPr>
              <a:t> </a:t>
            </a:r>
            <a:r>
              <a:rPr sz="1400" spc="-5" dirty="0">
                <a:latin typeface="Times New Roman"/>
                <a:cs typeface="Times New Roman"/>
              </a:rPr>
              <a:t>general</a:t>
            </a:r>
            <a:r>
              <a:rPr sz="1400" spc="-30" dirty="0">
                <a:latin typeface="Times New Roman"/>
                <a:cs typeface="Times New Roman"/>
              </a:rPr>
              <a:t> </a:t>
            </a:r>
            <a:r>
              <a:rPr sz="1400" spc="-5" dirty="0">
                <a:latin typeface="Times New Roman"/>
                <a:cs typeface="Times New Roman"/>
              </a:rPr>
              <a:t>idea</a:t>
            </a:r>
            <a:r>
              <a:rPr sz="1400" spc="-50" dirty="0">
                <a:latin typeface="Times New Roman"/>
                <a:cs typeface="Times New Roman"/>
              </a:rPr>
              <a:t> </a:t>
            </a:r>
            <a:r>
              <a:rPr sz="1400" spc="-5" dirty="0">
                <a:latin typeface="Times New Roman"/>
                <a:cs typeface="Times New Roman"/>
              </a:rPr>
              <a:t>that</a:t>
            </a:r>
            <a:r>
              <a:rPr sz="1400" spc="-30" dirty="0">
                <a:latin typeface="Times New Roman"/>
                <a:cs typeface="Times New Roman"/>
              </a:rPr>
              <a:t> </a:t>
            </a:r>
            <a:r>
              <a:rPr sz="1400" spc="-5" dirty="0">
                <a:latin typeface="Times New Roman"/>
                <a:cs typeface="Times New Roman"/>
              </a:rPr>
              <a:t>we</a:t>
            </a:r>
            <a:r>
              <a:rPr sz="1400" spc="-50" dirty="0">
                <a:latin typeface="Times New Roman"/>
                <a:cs typeface="Times New Roman"/>
              </a:rPr>
              <a:t> </a:t>
            </a:r>
            <a:r>
              <a:rPr sz="1400" spc="-5" dirty="0">
                <a:latin typeface="Times New Roman"/>
                <a:cs typeface="Times New Roman"/>
              </a:rPr>
              <a:t>should</a:t>
            </a:r>
            <a:r>
              <a:rPr sz="1400" spc="-45" dirty="0">
                <a:latin typeface="Times New Roman"/>
                <a:cs typeface="Times New Roman"/>
              </a:rPr>
              <a:t> </a:t>
            </a:r>
            <a:r>
              <a:rPr sz="1400" spc="-5" dirty="0">
                <a:latin typeface="Times New Roman"/>
                <a:cs typeface="Times New Roman"/>
              </a:rPr>
              <a:t>write</a:t>
            </a:r>
            <a:r>
              <a:rPr sz="1400" spc="-45" dirty="0">
                <a:latin typeface="Times New Roman"/>
                <a:cs typeface="Times New Roman"/>
              </a:rPr>
              <a:t> </a:t>
            </a:r>
            <a:r>
              <a:rPr sz="1400" dirty="0">
                <a:latin typeface="Times New Roman"/>
                <a:cs typeface="Times New Roman"/>
              </a:rPr>
              <a:t>an</a:t>
            </a:r>
            <a:r>
              <a:rPr sz="1400" spc="-45" dirty="0">
                <a:latin typeface="Times New Roman"/>
                <a:cs typeface="Times New Roman"/>
              </a:rPr>
              <a:t> </a:t>
            </a:r>
            <a:r>
              <a:rPr sz="1400" spc="-5" dirty="0">
                <a:latin typeface="Times New Roman"/>
                <a:cs typeface="Times New Roman"/>
              </a:rPr>
              <a:t>executable</a:t>
            </a:r>
            <a:r>
              <a:rPr sz="1400" spc="-45" dirty="0">
                <a:latin typeface="Times New Roman"/>
                <a:cs typeface="Times New Roman"/>
              </a:rPr>
              <a:t> </a:t>
            </a:r>
            <a:r>
              <a:rPr sz="1400" spc="-5" dirty="0">
                <a:latin typeface="Times New Roman"/>
                <a:cs typeface="Times New Roman"/>
              </a:rPr>
              <a:t>test</a:t>
            </a:r>
            <a:r>
              <a:rPr sz="1400" spc="-50" dirty="0">
                <a:latin typeface="Times New Roman"/>
                <a:cs typeface="Times New Roman"/>
              </a:rPr>
              <a:t> </a:t>
            </a:r>
            <a:r>
              <a:rPr sz="1400" dirty="0">
                <a:latin typeface="Times New Roman"/>
                <a:cs typeface="Times New Roman"/>
              </a:rPr>
              <a:t>or</a:t>
            </a:r>
            <a:r>
              <a:rPr sz="1400" spc="-45" dirty="0">
                <a:latin typeface="Times New Roman"/>
                <a:cs typeface="Times New Roman"/>
              </a:rPr>
              <a:t> </a:t>
            </a:r>
            <a:r>
              <a:rPr sz="1400" spc="-5" dirty="0">
                <a:latin typeface="Times New Roman"/>
                <a:cs typeface="Times New Roman"/>
              </a:rPr>
              <a:t>tests</a:t>
            </a:r>
            <a:r>
              <a:rPr sz="1400" spc="-30" dirty="0">
                <a:latin typeface="Times New Roman"/>
                <a:cs typeface="Times New Roman"/>
              </a:rPr>
              <a:t> </a:t>
            </a:r>
            <a:r>
              <a:rPr sz="1400" spc="-10" dirty="0">
                <a:latin typeface="Times New Roman"/>
                <a:cs typeface="Times New Roman"/>
              </a:rPr>
              <a:t>for  </a:t>
            </a:r>
            <a:r>
              <a:rPr sz="1400" spc="-5" dirty="0">
                <a:latin typeface="Times New Roman"/>
                <a:cs typeface="Times New Roman"/>
              </a:rPr>
              <a:t>code that </a:t>
            </a:r>
            <a:r>
              <a:rPr sz="1400" dirty="0">
                <a:latin typeface="Times New Roman"/>
                <a:cs typeface="Times New Roman"/>
              </a:rPr>
              <a:t>are </a:t>
            </a:r>
            <a:r>
              <a:rPr sz="1400" spc="-5" dirty="0">
                <a:latin typeface="Times New Roman"/>
                <a:cs typeface="Times New Roman"/>
              </a:rPr>
              <a:t>writing </a:t>
            </a:r>
            <a:r>
              <a:rPr sz="1400" dirty="0">
                <a:latin typeface="Times New Roman"/>
                <a:cs typeface="Times New Roman"/>
              </a:rPr>
              <a:t>before </a:t>
            </a:r>
            <a:r>
              <a:rPr sz="1400" spc="-5" dirty="0">
                <a:latin typeface="Times New Roman"/>
                <a:cs typeface="Times New Roman"/>
              </a:rPr>
              <a:t>you write the</a:t>
            </a:r>
            <a:r>
              <a:rPr sz="1400" spc="20" dirty="0">
                <a:latin typeface="Times New Roman"/>
                <a:cs typeface="Times New Roman"/>
              </a:rPr>
              <a:t> </a:t>
            </a:r>
            <a:r>
              <a:rPr sz="1400" dirty="0">
                <a:latin typeface="Times New Roman"/>
                <a:cs typeface="Times New Roman"/>
              </a:rPr>
              <a:t>code.</a:t>
            </a:r>
          </a:p>
          <a:p>
            <a:pPr marL="469265" marR="6350" indent="-228600" algn="just">
              <a:lnSpc>
                <a:spcPct val="103200"/>
              </a:lnSpc>
              <a:spcBef>
                <a:spcPts val="105"/>
              </a:spcBef>
              <a:buFont typeface="Symbol"/>
              <a:buChar char=""/>
              <a:tabLst>
                <a:tab pos="514350" algn="l"/>
              </a:tabLst>
            </a:pPr>
            <a:r>
              <a:rPr dirty="0"/>
              <a:t>	</a:t>
            </a:r>
            <a:r>
              <a:rPr sz="1400" spc="-5" dirty="0">
                <a:latin typeface="Times New Roman"/>
                <a:cs typeface="Times New Roman"/>
              </a:rPr>
              <a:t>TDD was introduced </a:t>
            </a:r>
            <a:r>
              <a:rPr sz="1400" dirty="0">
                <a:latin typeface="Times New Roman"/>
                <a:cs typeface="Times New Roman"/>
              </a:rPr>
              <a:t>by early </a:t>
            </a:r>
            <a:r>
              <a:rPr sz="1400" spc="-5" dirty="0">
                <a:latin typeface="Times New Roman"/>
                <a:cs typeface="Times New Roman"/>
              </a:rPr>
              <a:t>users </a:t>
            </a:r>
            <a:r>
              <a:rPr sz="1400" dirty="0">
                <a:latin typeface="Times New Roman"/>
                <a:cs typeface="Times New Roman"/>
              </a:rPr>
              <a:t>of </a:t>
            </a:r>
            <a:r>
              <a:rPr sz="1400" spc="-5" dirty="0">
                <a:latin typeface="Times New Roman"/>
                <a:cs typeface="Times New Roman"/>
              </a:rPr>
              <a:t>the Extreme Programming agile  method, but it </a:t>
            </a:r>
            <a:r>
              <a:rPr sz="1400" dirty="0">
                <a:latin typeface="Times New Roman"/>
                <a:cs typeface="Times New Roman"/>
              </a:rPr>
              <a:t>can be </a:t>
            </a:r>
            <a:r>
              <a:rPr sz="1400" spc="-5" dirty="0">
                <a:latin typeface="Times New Roman"/>
                <a:cs typeface="Times New Roman"/>
              </a:rPr>
              <a:t>used </a:t>
            </a:r>
            <a:r>
              <a:rPr sz="1400" spc="-10" dirty="0">
                <a:latin typeface="Times New Roman"/>
                <a:cs typeface="Times New Roman"/>
              </a:rPr>
              <a:t>with </a:t>
            </a:r>
            <a:r>
              <a:rPr sz="1400" dirty="0">
                <a:latin typeface="Times New Roman"/>
                <a:cs typeface="Times New Roman"/>
              </a:rPr>
              <a:t>any </a:t>
            </a:r>
            <a:r>
              <a:rPr sz="1400" spc="-5" dirty="0">
                <a:latin typeface="Times New Roman"/>
                <a:cs typeface="Times New Roman"/>
              </a:rPr>
              <a:t>incremental development approach.  </a:t>
            </a:r>
            <a:r>
              <a:rPr sz="1400" dirty="0">
                <a:latin typeface="Times New Roman"/>
                <a:cs typeface="Times New Roman"/>
              </a:rPr>
              <a:t>Figure 9.8 is a </a:t>
            </a:r>
            <a:r>
              <a:rPr sz="1400" spc="-10" dirty="0">
                <a:latin typeface="Times New Roman"/>
                <a:cs typeface="Times New Roman"/>
              </a:rPr>
              <a:t>model </a:t>
            </a:r>
            <a:r>
              <a:rPr sz="1400" dirty="0">
                <a:latin typeface="Times New Roman"/>
                <a:cs typeface="Times New Roman"/>
              </a:rPr>
              <a:t>of </a:t>
            </a:r>
            <a:r>
              <a:rPr sz="1400" spc="-5" dirty="0">
                <a:latin typeface="Times New Roman"/>
                <a:cs typeface="Times New Roman"/>
              </a:rPr>
              <a:t>the test-driven development process.</a:t>
            </a:r>
            <a:endParaRPr sz="1400" dirty="0">
              <a:latin typeface="Times New Roman"/>
              <a:cs typeface="Times New Roman"/>
            </a:endParaRPr>
          </a:p>
        </p:txBody>
      </p:sp>
      <p:sp>
        <p:nvSpPr>
          <p:cNvPr id="5" name="object 5"/>
          <p:cNvSpPr/>
          <p:nvPr/>
        </p:nvSpPr>
        <p:spPr>
          <a:xfrm>
            <a:off x="914400" y="914400"/>
            <a:ext cx="5811011" cy="29718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39</a:t>
            </a:fld>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3177667"/>
            <a:ext cx="5970270" cy="5400040"/>
          </a:xfrm>
          <a:prstGeom prst="rect">
            <a:avLst/>
          </a:prstGeom>
        </p:spPr>
        <p:txBody>
          <a:bodyPr vert="horz" wrap="square" lIns="0" tIns="12700" rIns="0" bIns="0" rtlCol="0">
            <a:spAutoFit/>
          </a:bodyPr>
          <a:lstStyle/>
          <a:p>
            <a:pPr marL="12700" algn="just">
              <a:lnSpc>
                <a:spcPct val="100000"/>
              </a:lnSpc>
              <a:spcBef>
                <a:spcPts val="100"/>
              </a:spcBef>
            </a:pPr>
            <a:r>
              <a:rPr sz="1200" b="1" i="1" u="heavy" spc="-5" dirty="0">
                <a:uFill>
                  <a:solidFill>
                    <a:srgbClr val="000000"/>
                  </a:solidFill>
                </a:uFill>
                <a:latin typeface="Times New Roman"/>
                <a:cs typeface="Times New Roman"/>
              </a:rPr>
              <a:t>Informal Reviews</a:t>
            </a:r>
            <a:endParaRPr sz="1200">
              <a:latin typeface="Times New Roman"/>
              <a:cs typeface="Times New Roman"/>
            </a:endParaRPr>
          </a:p>
          <a:p>
            <a:pPr marL="469265" marR="5715" indent="-228600" algn="just">
              <a:lnSpc>
                <a:spcPct val="110000"/>
              </a:lnSpc>
              <a:spcBef>
                <a:spcPts val="780"/>
              </a:spcBef>
              <a:buFont typeface="Symbol"/>
              <a:buChar char=""/>
              <a:tabLst>
                <a:tab pos="469900" algn="l"/>
              </a:tabLst>
            </a:pPr>
            <a:r>
              <a:rPr sz="1200" spc="-5" dirty="0">
                <a:latin typeface="Times New Roman"/>
                <a:cs typeface="Times New Roman"/>
              </a:rPr>
              <a:t>Informal</a:t>
            </a:r>
            <a:r>
              <a:rPr sz="1200" spc="-35" dirty="0">
                <a:latin typeface="Times New Roman"/>
                <a:cs typeface="Times New Roman"/>
              </a:rPr>
              <a:t> </a:t>
            </a:r>
            <a:r>
              <a:rPr sz="1200" spc="-5" dirty="0">
                <a:latin typeface="Times New Roman"/>
                <a:cs typeface="Times New Roman"/>
              </a:rPr>
              <a:t>reviews</a:t>
            </a:r>
            <a:r>
              <a:rPr sz="1200" spc="-35" dirty="0">
                <a:latin typeface="Times New Roman"/>
                <a:cs typeface="Times New Roman"/>
              </a:rPr>
              <a:t> </a:t>
            </a:r>
            <a:r>
              <a:rPr sz="1200" dirty="0">
                <a:latin typeface="Times New Roman"/>
                <a:cs typeface="Times New Roman"/>
              </a:rPr>
              <a:t>include</a:t>
            </a:r>
            <a:r>
              <a:rPr sz="1200" spc="-2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simple</a:t>
            </a:r>
            <a:r>
              <a:rPr sz="1200" spc="-35" dirty="0">
                <a:latin typeface="Times New Roman"/>
                <a:cs typeface="Times New Roman"/>
              </a:rPr>
              <a:t> </a:t>
            </a:r>
            <a:r>
              <a:rPr sz="1200" spc="-5" dirty="0">
                <a:latin typeface="Times New Roman"/>
                <a:cs typeface="Times New Roman"/>
              </a:rPr>
              <a:t>desk</a:t>
            </a:r>
            <a:r>
              <a:rPr sz="1200" spc="-25" dirty="0">
                <a:latin typeface="Times New Roman"/>
                <a:cs typeface="Times New Roman"/>
              </a:rPr>
              <a:t> </a:t>
            </a:r>
            <a:r>
              <a:rPr sz="1200" spc="-5" dirty="0">
                <a:latin typeface="Times New Roman"/>
                <a:cs typeface="Times New Roman"/>
              </a:rPr>
              <a:t>check</a:t>
            </a:r>
            <a:r>
              <a:rPr sz="1200" spc="-3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software</a:t>
            </a:r>
            <a:r>
              <a:rPr sz="1200" spc="-30" dirty="0">
                <a:latin typeface="Times New Roman"/>
                <a:cs typeface="Times New Roman"/>
              </a:rPr>
              <a:t> </a:t>
            </a:r>
            <a:r>
              <a:rPr sz="1200" spc="-5" dirty="0">
                <a:latin typeface="Times New Roman"/>
                <a:cs typeface="Times New Roman"/>
              </a:rPr>
              <a:t>engineering</a:t>
            </a:r>
            <a:r>
              <a:rPr sz="1200" spc="-45" dirty="0">
                <a:latin typeface="Times New Roman"/>
                <a:cs typeface="Times New Roman"/>
              </a:rPr>
              <a:t> </a:t>
            </a:r>
            <a:r>
              <a:rPr sz="1200" dirty="0">
                <a:latin typeface="Times New Roman"/>
                <a:cs typeface="Times New Roman"/>
              </a:rPr>
              <a:t>work</a:t>
            </a:r>
            <a:r>
              <a:rPr sz="1200" spc="-30" dirty="0">
                <a:latin typeface="Times New Roman"/>
                <a:cs typeface="Times New Roman"/>
              </a:rPr>
              <a:t> </a:t>
            </a:r>
            <a:r>
              <a:rPr sz="1200" spc="-5" dirty="0">
                <a:latin typeface="Times New Roman"/>
                <a:cs typeface="Times New Roman"/>
              </a:rPr>
              <a:t>product</a:t>
            </a:r>
            <a:r>
              <a:rPr sz="1200" spc="-30" dirty="0">
                <a:latin typeface="Times New Roman"/>
                <a:cs typeface="Times New Roman"/>
              </a:rPr>
              <a:t> </a:t>
            </a:r>
            <a:r>
              <a:rPr sz="1200" dirty="0">
                <a:latin typeface="Times New Roman"/>
                <a:cs typeface="Times New Roman"/>
              </a:rPr>
              <a:t>with  a </a:t>
            </a:r>
            <a:r>
              <a:rPr sz="1200" spc="-5" dirty="0">
                <a:latin typeface="Times New Roman"/>
                <a:cs typeface="Times New Roman"/>
              </a:rPr>
              <a:t>colleague, </a:t>
            </a:r>
            <a:r>
              <a:rPr sz="1200" dirty="0">
                <a:latin typeface="Times New Roman"/>
                <a:cs typeface="Times New Roman"/>
              </a:rPr>
              <a:t>a </a:t>
            </a:r>
            <a:r>
              <a:rPr sz="1200" spc="-5" dirty="0">
                <a:latin typeface="Times New Roman"/>
                <a:cs typeface="Times New Roman"/>
              </a:rPr>
              <a:t>casual meeting </a:t>
            </a:r>
            <a:r>
              <a:rPr sz="1200" dirty="0">
                <a:latin typeface="Times New Roman"/>
                <a:cs typeface="Times New Roman"/>
              </a:rPr>
              <a:t>(involving more than </a:t>
            </a:r>
            <a:r>
              <a:rPr sz="1200" spc="-5" dirty="0">
                <a:latin typeface="Times New Roman"/>
                <a:cs typeface="Times New Roman"/>
              </a:rPr>
              <a:t>two people) </a:t>
            </a:r>
            <a:r>
              <a:rPr sz="1200" dirty="0">
                <a:latin typeface="Times New Roman"/>
                <a:cs typeface="Times New Roman"/>
              </a:rPr>
              <a:t>for the </a:t>
            </a:r>
            <a:r>
              <a:rPr sz="1200" spc="-5" dirty="0">
                <a:latin typeface="Times New Roman"/>
                <a:cs typeface="Times New Roman"/>
              </a:rPr>
              <a:t>purpose </a:t>
            </a:r>
            <a:r>
              <a:rPr sz="1200" dirty="0">
                <a:latin typeface="Times New Roman"/>
                <a:cs typeface="Times New Roman"/>
              </a:rPr>
              <a:t>of  </a:t>
            </a:r>
            <a:r>
              <a:rPr sz="1200" spc="-5" dirty="0">
                <a:latin typeface="Times New Roman"/>
                <a:cs typeface="Times New Roman"/>
              </a:rPr>
              <a:t>reviewing </a:t>
            </a:r>
            <a:r>
              <a:rPr sz="1200" dirty="0">
                <a:latin typeface="Times New Roman"/>
                <a:cs typeface="Times New Roman"/>
              </a:rPr>
              <a:t>a work</a:t>
            </a:r>
            <a:r>
              <a:rPr sz="1200" spc="-20" dirty="0">
                <a:latin typeface="Times New Roman"/>
                <a:cs typeface="Times New Roman"/>
              </a:rPr>
              <a:t> </a:t>
            </a:r>
            <a:r>
              <a:rPr sz="1200" dirty="0">
                <a:latin typeface="Times New Roman"/>
                <a:cs typeface="Times New Roman"/>
              </a:rPr>
              <a:t>product</a:t>
            </a:r>
            <a:endParaRPr sz="1200">
              <a:latin typeface="Times New Roman"/>
              <a:cs typeface="Times New Roman"/>
            </a:endParaRPr>
          </a:p>
          <a:p>
            <a:pPr marL="469265" marR="7620" indent="-228600" algn="just">
              <a:lnSpc>
                <a:spcPct val="110400"/>
              </a:lnSpc>
              <a:spcBef>
                <a:spcPts val="75"/>
              </a:spcBef>
              <a:buFont typeface="Symbol"/>
              <a:buChar char=""/>
              <a:tabLst>
                <a:tab pos="469900" algn="l"/>
              </a:tabLst>
            </a:pPr>
            <a:r>
              <a:rPr sz="1200" spc="-5" dirty="0">
                <a:latin typeface="Times New Roman"/>
                <a:cs typeface="Times New Roman"/>
              </a:rPr>
              <a:t>A</a:t>
            </a:r>
            <a:r>
              <a:rPr sz="1200" spc="-35" dirty="0">
                <a:latin typeface="Times New Roman"/>
                <a:cs typeface="Times New Roman"/>
              </a:rPr>
              <a:t> </a:t>
            </a:r>
            <a:r>
              <a:rPr sz="1200" dirty="0">
                <a:latin typeface="Times New Roman"/>
                <a:cs typeface="Times New Roman"/>
              </a:rPr>
              <a:t>simple</a:t>
            </a:r>
            <a:r>
              <a:rPr sz="1200" spc="-30" dirty="0">
                <a:latin typeface="Times New Roman"/>
                <a:cs typeface="Times New Roman"/>
              </a:rPr>
              <a:t> </a:t>
            </a:r>
            <a:r>
              <a:rPr sz="1200" i="1" spc="-5" dirty="0">
                <a:latin typeface="Times New Roman"/>
                <a:cs typeface="Times New Roman"/>
              </a:rPr>
              <a:t>desk</a:t>
            </a:r>
            <a:r>
              <a:rPr sz="1200" i="1" spc="-25" dirty="0">
                <a:latin typeface="Times New Roman"/>
                <a:cs typeface="Times New Roman"/>
              </a:rPr>
              <a:t> </a:t>
            </a:r>
            <a:r>
              <a:rPr sz="1200" i="1" spc="-5" dirty="0">
                <a:latin typeface="Times New Roman"/>
                <a:cs typeface="Times New Roman"/>
              </a:rPr>
              <a:t>check</a:t>
            </a:r>
            <a:r>
              <a:rPr sz="1200" i="1" spc="-25" dirty="0">
                <a:latin typeface="Times New Roman"/>
                <a:cs typeface="Times New Roman"/>
              </a:rPr>
              <a:t> </a:t>
            </a:r>
            <a:r>
              <a:rPr sz="1200" spc="5" dirty="0">
                <a:latin typeface="Times New Roman"/>
                <a:cs typeface="Times New Roman"/>
              </a:rPr>
              <a:t>or</a:t>
            </a:r>
            <a:r>
              <a:rPr sz="1200" spc="-35" dirty="0">
                <a:latin typeface="Times New Roman"/>
                <a:cs typeface="Times New Roman"/>
              </a:rPr>
              <a:t> </a:t>
            </a:r>
            <a:r>
              <a:rPr sz="1200" dirty="0">
                <a:latin typeface="Times New Roman"/>
                <a:cs typeface="Times New Roman"/>
              </a:rPr>
              <a:t>a</a:t>
            </a:r>
            <a:r>
              <a:rPr sz="1200" spc="-10" dirty="0">
                <a:latin typeface="Times New Roman"/>
                <a:cs typeface="Times New Roman"/>
              </a:rPr>
              <a:t> </a:t>
            </a:r>
            <a:r>
              <a:rPr sz="1200" i="1" spc="-5" dirty="0">
                <a:latin typeface="Times New Roman"/>
                <a:cs typeface="Times New Roman"/>
              </a:rPr>
              <a:t>casual</a:t>
            </a:r>
            <a:r>
              <a:rPr sz="1200" i="1" spc="-25" dirty="0">
                <a:latin typeface="Times New Roman"/>
                <a:cs typeface="Times New Roman"/>
              </a:rPr>
              <a:t> </a:t>
            </a:r>
            <a:r>
              <a:rPr sz="1200" i="1" spc="-5" dirty="0">
                <a:latin typeface="Times New Roman"/>
                <a:cs typeface="Times New Roman"/>
              </a:rPr>
              <a:t>meeting</a:t>
            </a:r>
            <a:r>
              <a:rPr sz="1200" i="1" spc="-20" dirty="0">
                <a:latin typeface="Times New Roman"/>
                <a:cs typeface="Times New Roman"/>
              </a:rPr>
              <a:t> </a:t>
            </a:r>
            <a:r>
              <a:rPr sz="1200" spc="-5" dirty="0">
                <a:latin typeface="Times New Roman"/>
                <a:cs typeface="Times New Roman"/>
              </a:rPr>
              <a:t>conducted</a:t>
            </a:r>
            <a:r>
              <a:rPr sz="1200" spc="-30" dirty="0">
                <a:latin typeface="Times New Roman"/>
                <a:cs typeface="Times New Roman"/>
              </a:rPr>
              <a:t> </a:t>
            </a:r>
            <a:r>
              <a:rPr sz="1200" dirty="0">
                <a:latin typeface="Times New Roman"/>
                <a:cs typeface="Times New Roman"/>
              </a:rPr>
              <a:t>with</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colleague</a:t>
            </a:r>
            <a:r>
              <a:rPr sz="1200" spc="-20"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review.</a:t>
            </a:r>
            <a:r>
              <a:rPr sz="1200" spc="-30" dirty="0">
                <a:latin typeface="Times New Roman"/>
                <a:cs typeface="Times New Roman"/>
              </a:rPr>
              <a:t> </a:t>
            </a:r>
            <a:r>
              <a:rPr sz="1200" spc="-5" dirty="0">
                <a:latin typeface="Times New Roman"/>
                <a:cs typeface="Times New Roman"/>
              </a:rPr>
              <a:t>However,  because </a:t>
            </a:r>
            <a:r>
              <a:rPr sz="1200" dirty="0">
                <a:latin typeface="Times New Roman"/>
                <a:cs typeface="Times New Roman"/>
              </a:rPr>
              <a:t>there </a:t>
            </a:r>
            <a:r>
              <a:rPr sz="1200" spc="-5" dirty="0">
                <a:latin typeface="Times New Roman"/>
                <a:cs typeface="Times New Roman"/>
              </a:rPr>
              <a:t>is </a:t>
            </a:r>
            <a:r>
              <a:rPr sz="1200" dirty="0">
                <a:latin typeface="Times New Roman"/>
                <a:cs typeface="Times New Roman"/>
              </a:rPr>
              <a:t>no </a:t>
            </a:r>
            <a:r>
              <a:rPr sz="1200" spc="-5" dirty="0">
                <a:latin typeface="Times New Roman"/>
                <a:cs typeface="Times New Roman"/>
              </a:rPr>
              <a:t>advance </a:t>
            </a:r>
            <a:r>
              <a:rPr sz="1200" dirty="0">
                <a:latin typeface="Times New Roman"/>
                <a:cs typeface="Times New Roman"/>
              </a:rPr>
              <a:t>planning </a:t>
            </a:r>
            <a:r>
              <a:rPr sz="1200" spc="5" dirty="0">
                <a:latin typeface="Times New Roman"/>
                <a:cs typeface="Times New Roman"/>
              </a:rPr>
              <a:t>or </a:t>
            </a:r>
            <a:r>
              <a:rPr sz="1200" spc="-5" dirty="0">
                <a:latin typeface="Times New Roman"/>
                <a:cs typeface="Times New Roman"/>
              </a:rPr>
              <a:t>preparation, </a:t>
            </a:r>
            <a:r>
              <a:rPr sz="1200" dirty="0">
                <a:latin typeface="Times New Roman"/>
                <a:cs typeface="Times New Roman"/>
              </a:rPr>
              <a:t>no </a:t>
            </a:r>
            <a:r>
              <a:rPr sz="1200" spc="-5" dirty="0">
                <a:latin typeface="Times New Roman"/>
                <a:cs typeface="Times New Roman"/>
              </a:rPr>
              <a:t>agenda </a:t>
            </a:r>
            <a:r>
              <a:rPr sz="1200" dirty="0">
                <a:latin typeface="Times New Roman"/>
                <a:cs typeface="Times New Roman"/>
              </a:rPr>
              <a:t>or meeting </a:t>
            </a:r>
            <a:r>
              <a:rPr sz="1200" spc="-5" dirty="0">
                <a:latin typeface="Times New Roman"/>
                <a:cs typeface="Times New Roman"/>
              </a:rPr>
              <a:t>structure, and  </a:t>
            </a:r>
            <a:r>
              <a:rPr sz="1200" dirty="0">
                <a:latin typeface="Times New Roman"/>
                <a:cs typeface="Times New Roman"/>
              </a:rPr>
              <a:t>no </a:t>
            </a:r>
            <a:r>
              <a:rPr sz="1200" spc="-5" dirty="0">
                <a:latin typeface="Times New Roman"/>
                <a:cs typeface="Times New Roman"/>
              </a:rPr>
              <a:t>follow-up </a:t>
            </a:r>
            <a:r>
              <a:rPr sz="1200" dirty="0">
                <a:latin typeface="Times New Roman"/>
                <a:cs typeface="Times New Roman"/>
              </a:rPr>
              <a:t>on the </a:t>
            </a:r>
            <a:r>
              <a:rPr sz="1200" spc="-5" dirty="0">
                <a:latin typeface="Times New Roman"/>
                <a:cs typeface="Times New Roman"/>
              </a:rPr>
              <a:t>errors </a:t>
            </a:r>
            <a:r>
              <a:rPr sz="1200" dirty="0">
                <a:latin typeface="Times New Roman"/>
                <a:cs typeface="Times New Roman"/>
              </a:rPr>
              <a:t>that </a:t>
            </a:r>
            <a:r>
              <a:rPr sz="1200" spc="-5" dirty="0">
                <a:latin typeface="Times New Roman"/>
                <a:cs typeface="Times New Roman"/>
              </a:rPr>
              <a:t>are </a:t>
            </a:r>
            <a:r>
              <a:rPr sz="1200" dirty="0">
                <a:latin typeface="Times New Roman"/>
                <a:cs typeface="Times New Roman"/>
              </a:rPr>
              <a:t>uncovered, the </a:t>
            </a:r>
            <a:r>
              <a:rPr sz="1200" spc="-5" dirty="0">
                <a:latin typeface="Times New Roman"/>
                <a:cs typeface="Times New Roman"/>
              </a:rPr>
              <a:t>effectiveness </a:t>
            </a:r>
            <a:r>
              <a:rPr sz="1200" dirty="0">
                <a:latin typeface="Times New Roman"/>
                <a:cs typeface="Times New Roman"/>
              </a:rPr>
              <a:t>of such </a:t>
            </a:r>
            <a:r>
              <a:rPr sz="1200" spc="-5" dirty="0">
                <a:latin typeface="Times New Roman"/>
                <a:cs typeface="Times New Roman"/>
              </a:rPr>
              <a:t>reviews is  </a:t>
            </a:r>
            <a:r>
              <a:rPr sz="1200" dirty="0">
                <a:latin typeface="Times New Roman"/>
                <a:cs typeface="Times New Roman"/>
              </a:rPr>
              <a:t>considerably lower than more </a:t>
            </a:r>
            <a:r>
              <a:rPr sz="1200" spc="-5" dirty="0">
                <a:latin typeface="Times New Roman"/>
                <a:cs typeface="Times New Roman"/>
              </a:rPr>
              <a:t>formal approaches. But </a:t>
            </a:r>
            <a:r>
              <a:rPr sz="1200" dirty="0">
                <a:latin typeface="Times New Roman"/>
                <a:cs typeface="Times New Roman"/>
              </a:rPr>
              <a:t>a simple </a:t>
            </a:r>
            <a:r>
              <a:rPr sz="1200" spc="-5" dirty="0">
                <a:latin typeface="Times New Roman"/>
                <a:cs typeface="Times New Roman"/>
              </a:rPr>
              <a:t>desk check can and </a:t>
            </a:r>
            <a:r>
              <a:rPr sz="1200" dirty="0">
                <a:latin typeface="Times New Roman"/>
                <a:cs typeface="Times New Roman"/>
              </a:rPr>
              <a:t>does  </a:t>
            </a:r>
            <a:r>
              <a:rPr sz="1200" spc="-5" dirty="0">
                <a:latin typeface="Times New Roman"/>
                <a:cs typeface="Times New Roman"/>
              </a:rPr>
              <a:t>uncover errors that might otherwise propagate further </a:t>
            </a:r>
            <a:r>
              <a:rPr sz="1200" dirty="0">
                <a:latin typeface="Times New Roman"/>
                <a:cs typeface="Times New Roman"/>
              </a:rPr>
              <a:t>into the </a:t>
            </a:r>
            <a:r>
              <a:rPr sz="1200" spc="-5" dirty="0">
                <a:latin typeface="Times New Roman"/>
                <a:cs typeface="Times New Roman"/>
              </a:rPr>
              <a:t>software</a:t>
            </a:r>
            <a:r>
              <a:rPr sz="1200" spc="80" dirty="0">
                <a:latin typeface="Times New Roman"/>
                <a:cs typeface="Times New Roman"/>
              </a:rPr>
              <a:t> </a:t>
            </a:r>
            <a:r>
              <a:rPr sz="1200" spc="-5" dirty="0">
                <a:latin typeface="Times New Roman"/>
                <a:cs typeface="Times New Roman"/>
              </a:rPr>
              <a:t>process.</a:t>
            </a:r>
            <a:endParaRPr sz="1200">
              <a:latin typeface="Times New Roman"/>
              <a:cs typeface="Times New Roman"/>
            </a:endParaRPr>
          </a:p>
          <a:p>
            <a:pPr marL="222885">
              <a:lnSpc>
                <a:spcPct val="100000"/>
              </a:lnSpc>
              <a:spcBef>
                <a:spcPts val="1155"/>
              </a:spcBef>
            </a:pPr>
            <a:r>
              <a:rPr sz="1200" b="1" u="heavy" spc="-5" dirty="0">
                <a:uFill>
                  <a:solidFill>
                    <a:srgbClr val="000000"/>
                  </a:solidFill>
                </a:uFill>
                <a:latin typeface="Times New Roman"/>
                <a:cs typeface="Times New Roman"/>
              </a:rPr>
              <a:t>REVIEW TECHNIQUES</a:t>
            </a:r>
            <a:endParaRPr sz="1200">
              <a:latin typeface="Times New Roman"/>
              <a:cs typeface="Times New Roman"/>
            </a:endParaRPr>
          </a:p>
          <a:p>
            <a:pPr marL="12700" algn="just">
              <a:lnSpc>
                <a:spcPct val="100000"/>
              </a:lnSpc>
              <a:spcBef>
                <a:spcPts val="855"/>
              </a:spcBef>
            </a:pP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FORMAL TECHNICAL</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REVIEWS</a:t>
            </a:r>
            <a:endParaRPr sz="1200">
              <a:latin typeface="Times New Roman"/>
              <a:cs typeface="Times New Roman"/>
            </a:endParaRPr>
          </a:p>
          <a:p>
            <a:pPr marL="12700" marR="5080" algn="just">
              <a:lnSpc>
                <a:spcPct val="103299"/>
              </a:lnSpc>
              <a:spcBef>
                <a:spcPts val="790"/>
              </a:spcBef>
            </a:pPr>
            <a:r>
              <a:rPr sz="1200" spc="-5" dirty="0">
                <a:latin typeface="Times New Roman"/>
                <a:cs typeface="Times New Roman"/>
              </a:rPr>
              <a:t>A </a:t>
            </a:r>
            <a:r>
              <a:rPr sz="1200" i="1" spc="-5" dirty="0">
                <a:latin typeface="Times New Roman"/>
                <a:cs typeface="Times New Roman"/>
              </a:rPr>
              <a:t>formal technical review </a:t>
            </a:r>
            <a:r>
              <a:rPr sz="1200" spc="-5" dirty="0">
                <a:latin typeface="Times New Roman"/>
                <a:cs typeface="Times New Roman"/>
              </a:rPr>
              <a:t>(FTR) is </a:t>
            </a:r>
            <a:r>
              <a:rPr sz="1200" dirty="0">
                <a:latin typeface="Times New Roman"/>
                <a:cs typeface="Times New Roman"/>
              </a:rPr>
              <a:t>a </a:t>
            </a:r>
            <a:r>
              <a:rPr sz="1200" spc="-5" dirty="0">
                <a:latin typeface="Times New Roman"/>
                <a:cs typeface="Times New Roman"/>
              </a:rPr>
              <a:t>software </a:t>
            </a:r>
            <a:r>
              <a:rPr sz="1200" dirty="0">
                <a:latin typeface="Times New Roman"/>
                <a:cs typeface="Times New Roman"/>
              </a:rPr>
              <a:t>quality </a:t>
            </a:r>
            <a:r>
              <a:rPr sz="1200" spc="-5" dirty="0">
                <a:latin typeface="Times New Roman"/>
                <a:cs typeface="Times New Roman"/>
              </a:rPr>
              <a:t>control </a:t>
            </a:r>
            <a:r>
              <a:rPr sz="1200" dirty="0">
                <a:latin typeface="Times New Roman"/>
                <a:cs typeface="Times New Roman"/>
              </a:rPr>
              <a:t>activity </a:t>
            </a:r>
            <a:r>
              <a:rPr sz="1200" spc="-5" dirty="0">
                <a:latin typeface="Times New Roman"/>
                <a:cs typeface="Times New Roman"/>
              </a:rPr>
              <a:t>performed </a:t>
            </a:r>
            <a:r>
              <a:rPr sz="1200" spc="10" dirty="0">
                <a:latin typeface="Times New Roman"/>
                <a:cs typeface="Times New Roman"/>
              </a:rPr>
              <a:t>by </a:t>
            </a:r>
            <a:r>
              <a:rPr sz="1200" dirty="0">
                <a:latin typeface="Times New Roman"/>
                <a:cs typeface="Times New Roman"/>
              </a:rPr>
              <a:t>software  </a:t>
            </a:r>
            <a:r>
              <a:rPr sz="1200" spc="-5" dirty="0">
                <a:latin typeface="Times New Roman"/>
                <a:cs typeface="Times New Roman"/>
              </a:rPr>
              <a:t>engineers (and others). </a:t>
            </a:r>
            <a:r>
              <a:rPr sz="1200" dirty="0">
                <a:latin typeface="Times New Roman"/>
                <a:cs typeface="Times New Roman"/>
              </a:rPr>
              <a:t>The </a:t>
            </a:r>
            <a:r>
              <a:rPr sz="1200" spc="-5" dirty="0">
                <a:latin typeface="Times New Roman"/>
                <a:cs typeface="Times New Roman"/>
              </a:rPr>
              <a:t>objectives </a:t>
            </a:r>
            <a:r>
              <a:rPr sz="1200" dirty="0">
                <a:latin typeface="Times New Roman"/>
                <a:cs typeface="Times New Roman"/>
              </a:rPr>
              <a:t>of </a:t>
            </a:r>
            <a:r>
              <a:rPr sz="1200" spc="-5" dirty="0">
                <a:latin typeface="Times New Roman"/>
                <a:cs typeface="Times New Roman"/>
              </a:rPr>
              <a:t>an FTR are: </a:t>
            </a:r>
            <a:r>
              <a:rPr sz="1200" dirty="0">
                <a:latin typeface="Times New Roman"/>
                <a:cs typeface="Times New Roman"/>
              </a:rPr>
              <a:t>(1) to uncover </a:t>
            </a:r>
            <a:r>
              <a:rPr sz="1200" spc="-5" dirty="0">
                <a:latin typeface="Times New Roman"/>
                <a:cs typeface="Times New Roman"/>
              </a:rPr>
              <a:t>errors </a:t>
            </a:r>
            <a:r>
              <a:rPr sz="1200" dirty="0">
                <a:latin typeface="Times New Roman"/>
                <a:cs typeface="Times New Roman"/>
              </a:rPr>
              <a:t>in </a:t>
            </a:r>
            <a:r>
              <a:rPr sz="1200" spc="-5" dirty="0">
                <a:latin typeface="Times New Roman"/>
                <a:cs typeface="Times New Roman"/>
              </a:rPr>
              <a:t>function, logic, </a:t>
            </a:r>
            <a:r>
              <a:rPr sz="1200" dirty="0">
                <a:latin typeface="Times New Roman"/>
                <a:cs typeface="Times New Roman"/>
              </a:rPr>
              <a:t>or  </a:t>
            </a:r>
            <a:r>
              <a:rPr sz="1200" spc="-5" dirty="0">
                <a:latin typeface="Times New Roman"/>
                <a:cs typeface="Times New Roman"/>
              </a:rPr>
              <a:t>implementation</a:t>
            </a:r>
            <a:r>
              <a:rPr sz="1200" spc="-2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any</a:t>
            </a:r>
            <a:r>
              <a:rPr sz="1200" spc="-40" dirty="0">
                <a:latin typeface="Times New Roman"/>
                <a:cs typeface="Times New Roman"/>
              </a:rPr>
              <a:t> </a:t>
            </a:r>
            <a:r>
              <a:rPr sz="1200" spc="-5" dirty="0">
                <a:latin typeface="Times New Roman"/>
                <a:cs typeface="Times New Roman"/>
              </a:rPr>
              <a:t>representation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software;</a:t>
            </a:r>
            <a:r>
              <a:rPr sz="1200" spc="-15" dirty="0">
                <a:latin typeface="Times New Roman"/>
                <a:cs typeface="Times New Roman"/>
              </a:rPr>
              <a:t> </a:t>
            </a:r>
            <a:r>
              <a:rPr sz="1200" dirty="0">
                <a:latin typeface="Times New Roman"/>
                <a:cs typeface="Times New Roman"/>
              </a:rPr>
              <a:t>(2)</a:t>
            </a:r>
            <a:r>
              <a:rPr sz="1200" spc="-3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verify</a:t>
            </a:r>
            <a:r>
              <a:rPr sz="1200" spc="-40" dirty="0">
                <a:latin typeface="Times New Roman"/>
                <a:cs typeface="Times New Roman"/>
              </a:rPr>
              <a:t> </a:t>
            </a:r>
            <a:r>
              <a:rPr sz="1200" dirty="0">
                <a:latin typeface="Times New Roman"/>
                <a:cs typeface="Times New Roman"/>
              </a:rPr>
              <a:t>that</a:t>
            </a:r>
            <a:r>
              <a:rPr sz="1200" spc="-1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software</a:t>
            </a:r>
            <a:r>
              <a:rPr sz="1200" spc="-25" dirty="0">
                <a:latin typeface="Times New Roman"/>
                <a:cs typeface="Times New Roman"/>
              </a:rPr>
              <a:t> </a:t>
            </a:r>
            <a:r>
              <a:rPr sz="1200" dirty="0">
                <a:latin typeface="Times New Roman"/>
                <a:cs typeface="Times New Roman"/>
              </a:rPr>
              <a:t>under</a:t>
            </a:r>
            <a:r>
              <a:rPr sz="1200" spc="-20" dirty="0">
                <a:latin typeface="Times New Roman"/>
                <a:cs typeface="Times New Roman"/>
              </a:rPr>
              <a:t> </a:t>
            </a:r>
            <a:r>
              <a:rPr sz="1200" spc="-5" dirty="0">
                <a:latin typeface="Times New Roman"/>
                <a:cs typeface="Times New Roman"/>
              </a:rPr>
              <a:t>review  meets</a:t>
            </a:r>
            <a:r>
              <a:rPr sz="1200" spc="-70" dirty="0">
                <a:latin typeface="Times New Roman"/>
                <a:cs typeface="Times New Roman"/>
              </a:rPr>
              <a:t> </a:t>
            </a:r>
            <a:r>
              <a:rPr sz="1200" spc="-5" dirty="0">
                <a:latin typeface="Times New Roman"/>
                <a:cs typeface="Times New Roman"/>
              </a:rPr>
              <a:t>its</a:t>
            </a:r>
            <a:r>
              <a:rPr sz="1200" spc="-75" dirty="0">
                <a:latin typeface="Times New Roman"/>
                <a:cs typeface="Times New Roman"/>
              </a:rPr>
              <a:t> </a:t>
            </a:r>
            <a:r>
              <a:rPr sz="1200" spc="-5" dirty="0">
                <a:latin typeface="Times New Roman"/>
                <a:cs typeface="Times New Roman"/>
              </a:rPr>
              <a:t>requirements;</a:t>
            </a:r>
            <a:r>
              <a:rPr sz="1200" spc="-65" dirty="0">
                <a:latin typeface="Times New Roman"/>
                <a:cs typeface="Times New Roman"/>
              </a:rPr>
              <a:t> </a:t>
            </a:r>
            <a:r>
              <a:rPr sz="1200" dirty="0">
                <a:latin typeface="Times New Roman"/>
                <a:cs typeface="Times New Roman"/>
              </a:rPr>
              <a:t>(3)</a:t>
            </a:r>
            <a:r>
              <a:rPr sz="1200" spc="-80"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spc="-5" dirty="0">
                <a:latin typeface="Times New Roman"/>
                <a:cs typeface="Times New Roman"/>
              </a:rPr>
              <a:t>ensure</a:t>
            </a:r>
            <a:r>
              <a:rPr sz="1200" spc="-70" dirty="0">
                <a:latin typeface="Times New Roman"/>
                <a:cs typeface="Times New Roman"/>
              </a:rPr>
              <a:t> </a:t>
            </a:r>
            <a:r>
              <a:rPr sz="1200" dirty="0">
                <a:latin typeface="Times New Roman"/>
                <a:cs typeface="Times New Roman"/>
              </a:rPr>
              <a:t>that</a:t>
            </a:r>
            <a:r>
              <a:rPr sz="1200" spc="-75"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dirty="0">
                <a:latin typeface="Times New Roman"/>
                <a:cs typeface="Times New Roman"/>
              </a:rPr>
              <a:t>software</a:t>
            </a:r>
            <a:r>
              <a:rPr sz="1200" spc="-85" dirty="0">
                <a:latin typeface="Times New Roman"/>
                <a:cs typeface="Times New Roman"/>
              </a:rPr>
              <a:t> </a:t>
            </a:r>
            <a:r>
              <a:rPr sz="1200" spc="-5" dirty="0">
                <a:latin typeface="Times New Roman"/>
                <a:cs typeface="Times New Roman"/>
              </a:rPr>
              <a:t>has</a:t>
            </a:r>
            <a:r>
              <a:rPr sz="1200" spc="-75" dirty="0">
                <a:latin typeface="Times New Roman"/>
                <a:cs typeface="Times New Roman"/>
              </a:rPr>
              <a:t> </a:t>
            </a:r>
            <a:r>
              <a:rPr sz="1200" dirty="0">
                <a:latin typeface="Times New Roman"/>
                <a:cs typeface="Times New Roman"/>
              </a:rPr>
              <a:t>been</a:t>
            </a:r>
            <a:r>
              <a:rPr sz="1200" spc="-55" dirty="0">
                <a:latin typeface="Times New Roman"/>
                <a:cs typeface="Times New Roman"/>
              </a:rPr>
              <a:t> </a:t>
            </a:r>
            <a:r>
              <a:rPr sz="1200" dirty="0">
                <a:latin typeface="Times New Roman"/>
                <a:cs typeface="Times New Roman"/>
              </a:rPr>
              <a:t>represented</a:t>
            </a:r>
            <a:r>
              <a:rPr sz="1200" spc="-65" dirty="0">
                <a:latin typeface="Times New Roman"/>
                <a:cs typeface="Times New Roman"/>
              </a:rPr>
              <a:t> </a:t>
            </a:r>
            <a:r>
              <a:rPr sz="1200" dirty="0">
                <a:latin typeface="Times New Roman"/>
                <a:cs typeface="Times New Roman"/>
              </a:rPr>
              <a:t>according</a:t>
            </a:r>
            <a:r>
              <a:rPr sz="1200" spc="-80" dirty="0">
                <a:latin typeface="Times New Roman"/>
                <a:cs typeface="Times New Roman"/>
              </a:rPr>
              <a:t> </a:t>
            </a:r>
            <a:r>
              <a:rPr sz="1200" dirty="0">
                <a:latin typeface="Times New Roman"/>
                <a:cs typeface="Times New Roman"/>
              </a:rPr>
              <a:t>to</a:t>
            </a:r>
            <a:r>
              <a:rPr sz="1200" spc="-70" dirty="0">
                <a:latin typeface="Times New Roman"/>
                <a:cs typeface="Times New Roman"/>
              </a:rPr>
              <a:t> </a:t>
            </a:r>
            <a:r>
              <a:rPr sz="1200" dirty="0">
                <a:latin typeface="Times New Roman"/>
                <a:cs typeface="Times New Roman"/>
              </a:rPr>
              <a:t>predefined  </a:t>
            </a:r>
            <a:r>
              <a:rPr sz="1200" spc="-5" dirty="0">
                <a:latin typeface="Times New Roman"/>
                <a:cs typeface="Times New Roman"/>
              </a:rPr>
              <a:t>standards; </a:t>
            </a:r>
            <a:r>
              <a:rPr sz="1200" dirty="0">
                <a:latin typeface="Times New Roman"/>
                <a:cs typeface="Times New Roman"/>
              </a:rPr>
              <a:t>(4) to </a:t>
            </a:r>
            <a:r>
              <a:rPr sz="1200" spc="-5" dirty="0">
                <a:latin typeface="Times New Roman"/>
                <a:cs typeface="Times New Roman"/>
              </a:rPr>
              <a:t>achieve software </a:t>
            </a:r>
            <a:r>
              <a:rPr sz="1200" dirty="0">
                <a:latin typeface="Times New Roman"/>
                <a:cs typeface="Times New Roman"/>
              </a:rPr>
              <a:t>that </a:t>
            </a:r>
            <a:r>
              <a:rPr sz="1200" spc="-5" dirty="0">
                <a:latin typeface="Times New Roman"/>
                <a:cs typeface="Times New Roman"/>
              </a:rPr>
              <a:t>is developed </a:t>
            </a:r>
            <a:r>
              <a:rPr sz="1200" dirty="0">
                <a:latin typeface="Times New Roman"/>
                <a:cs typeface="Times New Roman"/>
              </a:rPr>
              <a:t>in a </a:t>
            </a:r>
            <a:r>
              <a:rPr sz="1200" spc="-5" dirty="0">
                <a:latin typeface="Times New Roman"/>
                <a:cs typeface="Times New Roman"/>
              </a:rPr>
              <a:t>uniform manner; and </a:t>
            </a:r>
            <a:r>
              <a:rPr sz="1200" dirty="0">
                <a:latin typeface="Times New Roman"/>
                <a:cs typeface="Times New Roman"/>
              </a:rPr>
              <a:t>(5) to make </a:t>
            </a:r>
            <a:r>
              <a:rPr sz="1200" spc="-5" dirty="0">
                <a:latin typeface="Times New Roman"/>
                <a:cs typeface="Times New Roman"/>
              </a:rPr>
              <a:t>projects  </a:t>
            </a:r>
            <a:r>
              <a:rPr sz="1200" dirty="0">
                <a:latin typeface="Times New Roman"/>
                <a:cs typeface="Times New Roman"/>
              </a:rPr>
              <a:t>more </a:t>
            </a:r>
            <a:r>
              <a:rPr sz="1200" spc="-5" dirty="0">
                <a:latin typeface="Times New Roman"/>
                <a:cs typeface="Times New Roman"/>
              </a:rPr>
              <a:t>manageable. </a:t>
            </a:r>
            <a:r>
              <a:rPr sz="1200" spc="-10" dirty="0">
                <a:latin typeface="Times New Roman"/>
                <a:cs typeface="Times New Roman"/>
              </a:rPr>
              <a:t>In </a:t>
            </a:r>
            <a:r>
              <a:rPr sz="1200" dirty="0">
                <a:latin typeface="Times New Roman"/>
                <a:cs typeface="Times New Roman"/>
              </a:rPr>
              <a:t>addition, the </a:t>
            </a:r>
            <a:r>
              <a:rPr sz="1200" spc="-5" dirty="0">
                <a:latin typeface="Times New Roman"/>
                <a:cs typeface="Times New Roman"/>
              </a:rPr>
              <a:t>FTR serves as </a:t>
            </a:r>
            <a:r>
              <a:rPr sz="1200" dirty="0">
                <a:latin typeface="Times New Roman"/>
                <a:cs typeface="Times New Roman"/>
              </a:rPr>
              <a:t>a training </a:t>
            </a:r>
            <a:r>
              <a:rPr sz="1200" spc="-5" dirty="0">
                <a:latin typeface="Times New Roman"/>
                <a:cs typeface="Times New Roman"/>
              </a:rPr>
              <a:t>ground, </a:t>
            </a:r>
            <a:r>
              <a:rPr sz="1200" dirty="0">
                <a:latin typeface="Times New Roman"/>
                <a:cs typeface="Times New Roman"/>
              </a:rPr>
              <a:t>enabling junior </a:t>
            </a:r>
            <a:r>
              <a:rPr sz="1200" spc="-5" dirty="0">
                <a:latin typeface="Times New Roman"/>
                <a:cs typeface="Times New Roman"/>
              </a:rPr>
              <a:t>engineers </a:t>
            </a:r>
            <a:r>
              <a:rPr sz="1200" dirty="0">
                <a:latin typeface="Times New Roman"/>
                <a:cs typeface="Times New Roman"/>
              </a:rPr>
              <a:t>to  </a:t>
            </a:r>
            <a:r>
              <a:rPr sz="1200" spc="-5" dirty="0">
                <a:latin typeface="Times New Roman"/>
                <a:cs typeface="Times New Roman"/>
              </a:rPr>
              <a:t>observe different approaches </a:t>
            </a:r>
            <a:r>
              <a:rPr sz="1200" dirty="0">
                <a:latin typeface="Times New Roman"/>
                <a:cs typeface="Times New Roman"/>
              </a:rPr>
              <a:t>to software analysis, </a:t>
            </a:r>
            <a:r>
              <a:rPr sz="1200" spc="-5" dirty="0">
                <a:latin typeface="Times New Roman"/>
                <a:cs typeface="Times New Roman"/>
              </a:rPr>
              <a:t>design, and </a:t>
            </a:r>
            <a:r>
              <a:rPr sz="1200" dirty="0">
                <a:latin typeface="Times New Roman"/>
                <a:cs typeface="Times New Roman"/>
              </a:rPr>
              <a:t>implementation. The </a:t>
            </a:r>
            <a:r>
              <a:rPr sz="1200" spc="-5" dirty="0">
                <a:latin typeface="Times New Roman"/>
                <a:cs typeface="Times New Roman"/>
              </a:rPr>
              <a:t>FTR also  serves </a:t>
            </a:r>
            <a:r>
              <a:rPr sz="1200" dirty="0">
                <a:latin typeface="Times New Roman"/>
                <a:cs typeface="Times New Roman"/>
              </a:rPr>
              <a:t>to promote backup </a:t>
            </a:r>
            <a:r>
              <a:rPr sz="1200" spc="-5" dirty="0">
                <a:latin typeface="Times New Roman"/>
                <a:cs typeface="Times New Roman"/>
              </a:rPr>
              <a:t>and </a:t>
            </a:r>
            <a:r>
              <a:rPr sz="1200" dirty="0">
                <a:latin typeface="Times New Roman"/>
                <a:cs typeface="Times New Roman"/>
              </a:rPr>
              <a:t>continuity because a number </a:t>
            </a:r>
            <a:r>
              <a:rPr sz="1200" spc="5" dirty="0">
                <a:latin typeface="Times New Roman"/>
                <a:cs typeface="Times New Roman"/>
              </a:rPr>
              <a:t>of people </a:t>
            </a:r>
            <a:r>
              <a:rPr sz="1200" dirty="0">
                <a:latin typeface="Times New Roman"/>
                <a:cs typeface="Times New Roman"/>
              </a:rPr>
              <a:t>become </a:t>
            </a:r>
            <a:r>
              <a:rPr sz="1200" spc="-5" dirty="0">
                <a:latin typeface="Times New Roman"/>
                <a:cs typeface="Times New Roman"/>
              </a:rPr>
              <a:t>familiar </a:t>
            </a:r>
            <a:r>
              <a:rPr sz="1200" dirty="0">
                <a:latin typeface="Times New Roman"/>
                <a:cs typeface="Times New Roman"/>
              </a:rPr>
              <a:t>with parts  of the</a:t>
            </a:r>
            <a:r>
              <a:rPr sz="1200" spc="-15" dirty="0">
                <a:latin typeface="Times New Roman"/>
                <a:cs typeface="Times New Roman"/>
              </a:rPr>
              <a:t> </a:t>
            </a:r>
            <a:r>
              <a:rPr sz="1200" spc="-5" dirty="0">
                <a:latin typeface="Times New Roman"/>
                <a:cs typeface="Times New Roman"/>
              </a:rPr>
              <a:t>software.</a:t>
            </a:r>
            <a:endParaRPr sz="1200">
              <a:latin typeface="Times New Roman"/>
              <a:cs typeface="Times New Roman"/>
            </a:endParaRPr>
          </a:p>
          <a:p>
            <a:pPr marL="12700" marR="5715" algn="just">
              <a:lnSpc>
                <a:spcPct val="103299"/>
              </a:lnSpc>
              <a:spcBef>
                <a:spcPts val="815"/>
              </a:spcBef>
            </a:pPr>
            <a:r>
              <a:rPr sz="1200" dirty="0">
                <a:latin typeface="Times New Roman"/>
                <a:cs typeface="Times New Roman"/>
              </a:rPr>
              <a:t>The </a:t>
            </a:r>
            <a:r>
              <a:rPr sz="1200" spc="-5" dirty="0">
                <a:latin typeface="Times New Roman"/>
                <a:cs typeface="Times New Roman"/>
              </a:rPr>
              <a:t>FTR is </a:t>
            </a:r>
            <a:r>
              <a:rPr sz="1200" dirty="0">
                <a:latin typeface="Times New Roman"/>
                <a:cs typeface="Times New Roman"/>
              </a:rPr>
              <a:t>actually a class of </a:t>
            </a:r>
            <a:r>
              <a:rPr sz="1200" spc="-5" dirty="0">
                <a:latin typeface="Times New Roman"/>
                <a:cs typeface="Times New Roman"/>
              </a:rPr>
              <a:t>reviews </a:t>
            </a:r>
            <a:r>
              <a:rPr sz="1200" dirty="0">
                <a:latin typeface="Times New Roman"/>
                <a:cs typeface="Times New Roman"/>
              </a:rPr>
              <a:t>that includes </a:t>
            </a:r>
            <a:r>
              <a:rPr sz="1200" b="1" i="1" u="heavy" spc="-5" dirty="0">
                <a:uFill>
                  <a:solidFill>
                    <a:srgbClr val="000000"/>
                  </a:solidFill>
                </a:uFill>
                <a:latin typeface="Times New Roman"/>
                <a:cs typeface="Times New Roman"/>
              </a:rPr>
              <a:t>walkthroughs </a:t>
            </a:r>
            <a:r>
              <a:rPr sz="1200" b="1" u="heavy" spc="-5" dirty="0">
                <a:uFill>
                  <a:solidFill>
                    <a:srgbClr val="000000"/>
                  </a:solidFill>
                </a:uFill>
                <a:latin typeface="Times New Roman"/>
                <a:cs typeface="Times New Roman"/>
              </a:rPr>
              <a:t>and </a:t>
            </a:r>
            <a:r>
              <a:rPr sz="1200" b="1" i="1" u="heavy" spc="-5" dirty="0">
                <a:uFill>
                  <a:solidFill>
                    <a:srgbClr val="000000"/>
                  </a:solidFill>
                </a:uFill>
                <a:latin typeface="Times New Roman"/>
                <a:cs typeface="Times New Roman"/>
              </a:rPr>
              <a:t>inspections</a:t>
            </a:r>
            <a:r>
              <a:rPr sz="1200" i="1" spc="-5" dirty="0">
                <a:latin typeface="Times New Roman"/>
                <a:cs typeface="Times New Roman"/>
              </a:rPr>
              <a:t>. </a:t>
            </a:r>
            <a:r>
              <a:rPr sz="1200" spc="-5" dirty="0">
                <a:latin typeface="Times New Roman"/>
                <a:cs typeface="Times New Roman"/>
              </a:rPr>
              <a:t>Each FTR is  conducted as </a:t>
            </a:r>
            <a:r>
              <a:rPr sz="1200" dirty="0">
                <a:latin typeface="Times New Roman"/>
                <a:cs typeface="Times New Roman"/>
              </a:rPr>
              <a:t>a meeting </a:t>
            </a:r>
            <a:r>
              <a:rPr sz="1200" spc="-5" dirty="0">
                <a:latin typeface="Times New Roman"/>
                <a:cs typeface="Times New Roman"/>
              </a:rPr>
              <a:t>and will </a:t>
            </a:r>
            <a:r>
              <a:rPr sz="1200" dirty="0">
                <a:latin typeface="Times New Roman"/>
                <a:cs typeface="Times New Roman"/>
              </a:rPr>
              <a:t>be </a:t>
            </a:r>
            <a:r>
              <a:rPr sz="1200" spc="-5" dirty="0">
                <a:latin typeface="Times New Roman"/>
                <a:cs typeface="Times New Roman"/>
              </a:rPr>
              <a:t>successful </a:t>
            </a:r>
            <a:r>
              <a:rPr sz="1200" dirty="0">
                <a:latin typeface="Times New Roman"/>
                <a:cs typeface="Times New Roman"/>
              </a:rPr>
              <a:t>only if it </a:t>
            </a:r>
            <a:r>
              <a:rPr sz="1200" spc="-5" dirty="0">
                <a:latin typeface="Times New Roman"/>
                <a:cs typeface="Times New Roman"/>
              </a:rPr>
              <a:t>is </a:t>
            </a:r>
            <a:r>
              <a:rPr sz="1200" dirty="0">
                <a:latin typeface="Times New Roman"/>
                <a:cs typeface="Times New Roman"/>
              </a:rPr>
              <a:t>properly planned, </a:t>
            </a:r>
            <a:r>
              <a:rPr sz="1200" spc="-5" dirty="0">
                <a:latin typeface="Times New Roman"/>
                <a:cs typeface="Times New Roman"/>
              </a:rPr>
              <a:t>controlled, and  attended.</a:t>
            </a:r>
            <a:r>
              <a:rPr sz="1200" spc="-10" dirty="0">
                <a:latin typeface="Times New Roman"/>
                <a:cs typeface="Times New Roman"/>
              </a:rPr>
              <a:t> In</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sections</a:t>
            </a:r>
            <a:r>
              <a:rPr sz="1200" spc="-2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follow,</a:t>
            </a:r>
            <a:r>
              <a:rPr sz="1200" spc="-25" dirty="0">
                <a:latin typeface="Times New Roman"/>
                <a:cs typeface="Times New Roman"/>
              </a:rPr>
              <a:t> </a:t>
            </a:r>
            <a:r>
              <a:rPr sz="1200" spc="-5" dirty="0">
                <a:latin typeface="Times New Roman"/>
                <a:cs typeface="Times New Roman"/>
              </a:rPr>
              <a:t>guidelines</a:t>
            </a:r>
            <a:r>
              <a:rPr sz="1200" spc="-20" dirty="0">
                <a:latin typeface="Times New Roman"/>
                <a:cs typeface="Times New Roman"/>
              </a:rPr>
              <a:t> </a:t>
            </a:r>
            <a:r>
              <a:rPr sz="1200" spc="-5" dirty="0">
                <a:latin typeface="Times New Roman"/>
                <a:cs typeface="Times New Roman"/>
              </a:rPr>
              <a:t>similar</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those</a:t>
            </a:r>
            <a:r>
              <a:rPr sz="1200" spc="-20"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walkthrough</a:t>
            </a:r>
            <a:r>
              <a:rPr sz="1200" spc="-15"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spc="-5" dirty="0">
                <a:latin typeface="Times New Roman"/>
                <a:cs typeface="Times New Roman"/>
              </a:rPr>
              <a:t>presented</a:t>
            </a:r>
            <a:r>
              <a:rPr sz="1200" spc="-25" dirty="0">
                <a:latin typeface="Times New Roman"/>
                <a:cs typeface="Times New Roman"/>
              </a:rPr>
              <a:t> </a:t>
            </a:r>
            <a:r>
              <a:rPr sz="1200" spc="-5" dirty="0">
                <a:latin typeface="Times New Roman"/>
                <a:cs typeface="Times New Roman"/>
              </a:rPr>
              <a:t>as  </a:t>
            </a:r>
            <a:r>
              <a:rPr sz="1200" dirty="0">
                <a:latin typeface="Times New Roman"/>
                <a:cs typeface="Times New Roman"/>
              </a:rPr>
              <a:t>a </a:t>
            </a:r>
            <a:r>
              <a:rPr sz="1200" spc="-5" dirty="0">
                <a:latin typeface="Times New Roman"/>
                <a:cs typeface="Times New Roman"/>
              </a:rPr>
              <a:t>representative formal technical review. </a:t>
            </a:r>
            <a:r>
              <a:rPr sz="1200" spc="-10" dirty="0">
                <a:latin typeface="Times New Roman"/>
                <a:cs typeface="Times New Roman"/>
              </a:rPr>
              <a:t>If you </a:t>
            </a:r>
            <a:r>
              <a:rPr sz="1200" dirty="0">
                <a:latin typeface="Times New Roman"/>
                <a:cs typeface="Times New Roman"/>
              </a:rPr>
              <a:t>have </a:t>
            </a:r>
            <a:r>
              <a:rPr sz="1200" spc="-5" dirty="0">
                <a:latin typeface="Times New Roman"/>
                <a:cs typeface="Times New Roman"/>
              </a:rPr>
              <a:t>interest </a:t>
            </a:r>
            <a:r>
              <a:rPr sz="1200" dirty="0">
                <a:latin typeface="Times New Roman"/>
                <a:cs typeface="Times New Roman"/>
              </a:rPr>
              <a:t>in software inspections, </a:t>
            </a:r>
            <a:r>
              <a:rPr sz="1200" spc="-5" dirty="0">
                <a:latin typeface="Times New Roman"/>
                <a:cs typeface="Times New Roman"/>
              </a:rPr>
              <a:t>as well as  additional information </a:t>
            </a:r>
            <a:r>
              <a:rPr sz="1200" dirty="0">
                <a:latin typeface="Times New Roman"/>
                <a:cs typeface="Times New Roman"/>
              </a:rPr>
              <a:t>on</a:t>
            </a:r>
            <a:r>
              <a:rPr sz="1200" spc="10" dirty="0">
                <a:latin typeface="Times New Roman"/>
                <a:cs typeface="Times New Roman"/>
              </a:rPr>
              <a:t> </a:t>
            </a:r>
            <a:r>
              <a:rPr sz="1200" spc="-5" dirty="0">
                <a:latin typeface="Times New Roman"/>
                <a:cs typeface="Times New Roman"/>
              </a:rPr>
              <a:t>walkthroughs</a:t>
            </a:r>
            <a:endParaRPr sz="1200">
              <a:latin typeface="Times New Roman"/>
              <a:cs typeface="Times New Roman"/>
            </a:endParaRPr>
          </a:p>
        </p:txBody>
      </p:sp>
      <p:sp>
        <p:nvSpPr>
          <p:cNvPr id="5" name="object 5"/>
          <p:cNvSpPr/>
          <p:nvPr/>
        </p:nvSpPr>
        <p:spPr>
          <a:xfrm>
            <a:off x="1371600" y="914400"/>
            <a:ext cx="3182112" cy="21717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5434964"/>
            <a:ext cx="5969000" cy="2908300"/>
          </a:xfrm>
          <a:prstGeom prst="rect">
            <a:avLst/>
          </a:prstGeom>
        </p:spPr>
        <p:txBody>
          <a:bodyPr vert="horz" wrap="square" lIns="0" tIns="6985" rIns="0" bIns="0" rtlCol="0">
            <a:spAutoFit/>
          </a:bodyPr>
          <a:lstStyle/>
          <a:p>
            <a:pPr marL="469265" marR="10795" indent="-228600">
              <a:lnSpc>
                <a:spcPct val="102899"/>
              </a:lnSpc>
              <a:spcBef>
                <a:spcPts val="55"/>
              </a:spcBef>
              <a:buFont typeface="Symbol"/>
              <a:buChar char=""/>
              <a:tabLst>
                <a:tab pos="469265" algn="l"/>
                <a:tab pos="469900" algn="l"/>
              </a:tabLst>
            </a:pPr>
            <a:r>
              <a:rPr sz="1400" spc="-10" dirty="0">
                <a:latin typeface="Times New Roman"/>
                <a:cs typeface="Times New Roman"/>
              </a:rPr>
              <a:t>Assume </a:t>
            </a:r>
            <a:r>
              <a:rPr sz="1400" dirty="0">
                <a:latin typeface="Times New Roman"/>
                <a:cs typeface="Times New Roman"/>
              </a:rPr>
              <a:t>that </a:t>
            </a:r>
            <a:r>
              <a:rPr sz="1400" spc="-5" dirty="0">
                <a:latin typeface="Times New Roman"/>
                <a:cs typeface="Times New Roman"/>
              </a:rPr>
              <a:t>we have identified some increment </a:t>
            </a:r>
            <a:r>
              <a:rPr sz="1400" dirty="0">
                <a:latin typeface="Times New Roman"/>
                <a:cs typeface="Times New Roman"/>
              </a:rPr>
              <a:t>of </a:t>
            </a:r>
            <a:r>
              <a:rPr sz="1400" spc="-5" dirty="0">
                <a:latin typeface="Times New Roman"/>
                <a:cs typeface="Times New Roman"/>
              </a:rPr>
              <a:t>functionality </a:t>
            </a:r>
            <a:r>
              <a:rPr sz="1400" dirty="0">
                <a:latin typeface="Times New Roman"/>
                <a:cs typeface="Times New Roman"/>
              </a:rPr>
              <a:t>to </a:t>
            </a:r>
            <a:r>
              <a:rPr sz="1400" spc="-5" dirty="0">
                <a:latin typeface="Times New Roman"/>
                <a:cs typeface="Times New Roman"/>
              </a:rPr>
              <a:t>be  implemented.</a:t>
            </a:r>
            <a:endParaRPr sz="1400" dirty="0">
              <a:latin typeface="Times New Roman"/>
              <a:cs typeface="Times New Roman"/>
            </a:endParaRPr>
          </a:p>
          <a:p>
            <a:pPr marL="469265" marR="7620" indent="-228600">
              <a:lnSpc>
                <a:spcPct val="102899"/>
              </a:lnSpc>
              <a:spcBef>
                <a:spcPts val="120"/>
              </a:spcBef>
              <a:buFont typeface="Symbol"/>
              <a:buChar char=""/>
              <a:tabLst>
                <a:tab pos="469265" algn="l"/>
                <a:tab pos="469900" algn="l"/>
              </a:tabLst>
            </a:pPr>
            <a:r>
              <a:rPr sz="1400" spc="-5" dirty="0">
                <a:latin typeface="Times New Roman"/>
                <a:cs typeface="Times New Roman"/>
              </a:rPr>
              <a:t>Test-driven</a:t>
            </a:r>
            <a:r>
              <a:rPr sz="1400" spc="-85" dirty="0">
                <a:latin typeface="Times New Roman"/>
                <a:cs typeface="Times New Roman"/>
              </a:rPr>
              <a:t> </a:t>
            </a:r>
            <a:r>
              <a:rPr sz="1400" spc="-5" dirty="0">
                <a:latin typeface="Times New Roman"/>
                <a:cs typeface="Times New Roman"/>
              </a:rPr>
              <a:t>development</a:t>
            </a:r>
            <a:r>
              <a:rPr sz="1400" spc="-80" dirty="0">
                <a:latin typeface="Times New Roman"/>
                <a:cs typeface="Times New Roman"/>
              </a:rPr>
              <a:t> </a:t>
            </a:r>
            <a:r>
              <a:rPr sz="1400" spc="-5" dirty="0">
                <a:latin typeface="Times New Roman"/>
                <a:cs typeface="Times New Roman"/>
              </a:rPr>
              <a:t>relies</a:t>
            </a:r>
            <a:r>
              <a:rPr sz="1400" spc="-80" dirty="0">
                <a:latin typeface="Times New Roman"/>
                <a:cs typeface="Times New Roman"/>
              </a:rPr>
              <a:t> </a:t>
            </a:r>
            <a:r>
              <a:rPr sz="1400" spc="-5" dirty="0">
                <a:latin typeface="Times New Roman"/>
                <a:cs typeface="Times New Roman"/>
              </a:rPr>
              <a:t>on</a:t>
            </a:r>
            <a:r>
              <a:rPr sz="1400" spc="-70" dirty="0">
                <a:latin typeface="Times New Roman"/>
                <a:cs typeface="Times New Roman"/>
              </a:rPr>
              <a:t> </a:t>
            </a:r>
            <a:r>
              <a:rPr sz="1400" spc="-5" dirty="0">
                <a:latin typeface="Times New Roman"/>
                <a:cs typeface="Times New Roman"/>
              </a:rPr>
              <a:t>automated</a:t>
            </a:r>
            <a:r>
              <a:rPr sz="1400" spc="-65" dirty="0">
                <a:latin typeface="Times New Roman"/>
                <a:cs typeface="Times New Roman"/>
              </a:rPr>
              <a:t> </a:t>
            </a:r>
            <a:r>
              <a:rPr sz="1400" spc="-5" dirty="0">
                <a:latin typeface="Times New Roman"/>
                <a:cs typeface="Times New Roman"/>
              </a:rPr>
              <a:t>testing.</a:t>
            </a:r>
            <a:r>
              <a:rPr sz="1400" spc="-80" dirty="0">
                <a:latin typeface="Times New Roman"/>
                <a:cs typeface="Times New Roman"/>
              </a:rPr>
              <a:t> </a:t>
            </a:r>
            <a:r>
              <a:rPr sz="1400" spc="-5" dirty="0">
                <a:latin typeface="Times New Roman"/>
                <a:cs typeface="Times New Roman"/>
              </a:rPr>
              <a:t>Every</a:t>
            </a:r>
            <a:r>
              <a:rPr sz="1400" spc="-90" dirty="0">
                <a:latin typeface="Times New Roman"/>
                <a:cs typeface="Times New Roman"/>
              </a:rPr>
              <a:t> </a:t>
            </a:r>
            <a:r>
              <a:rPr sz="1400" spc="-5" dirty="0">
                <a:latin typeface="Times New Roman"/>
                <a:cs typeface="Times New Roman"/>
              </a:rPr>
              <a:t>time</a:t>
            </a:r>
            <a:r>
              <a:rPr sz="1400" spc="-65" dirty="0">
                <a:latin typeface="Times New Roman"/>
                <a:cs typeface="Times New Roman"/>
              </a:rPr>
              <a:t> </a:t>
            </a:r>
            <a:r>
              <a:rPr sz="1400" spc="-5" dirty="0">
                <a:latin typeface="Times New Roman"/>
                <a:cs typeface="Times New Roman"/>
              </a:rPr>
              <a:t>we</a:t>
            </a:r>
            <a:r>
              <a:rPr sz="1400" spc="-70" dirty="0">
                <a:latin typeface="Times New Roman"/>
                <a:cs typeface="Times New Roman"/>
              </a:rPr>
              <a:t> </a:t>
            </a:r>
            <a:r>
              <a:rPr sz="1400" spc="-5" dirty="0">
                <a:latin typeface="Times New Roman"/>
                <a:cs typeface="Times New Roman"/>
              </a:rPr>
              <a:t>add</a:t>
            </a:r>
            <a:r>
              <a:rPr sz="1400" spc="-85" dirty="0">
                <a:latin typeface="Times New Roman"/>
                <a:cs typeface="Times New Roman"/>
              </a:rPr>
              <a:t> </a:t>
            </a:r>
            <a:r>
              <a:rPr sz="1400" spc="-5" dirty="0">
                <a:latin typeface="Times New Roman"/>
                <a:cs typeface="Times New Roman"/>
              </a:rPr>
              <a:t>some  functionality, we develop </a:t>
            </a:r>
            <a:r>
              <a:rPr sz="1400" dirty="0">
                <a:latin typeface="Times New Roman"/>
                <a:cs typeface="Times New Roman"/>
              </a:rPr>
              <a:t>a new </a:t>
            </a:r>
            <a:r>
              <a:rPr sz="1400" spc="-5" dirty="0">
                <a:latin typeface="Times New Roman"/>
                <a:cs typeface="Times New Roman"/>
              </a:rPr>
              <a:t>test </a:t>
            </a:r>
            <a:r>
              <a:rPr sz="1400" spc="-10" dirty="0">
                <a:latin typeface="Times New Roman"/>
                <a:cs typeface="Times New Roman"/>
              </a:rPr>
              <a:t>and </a:t>
            </a:r>
            <a:r>
              <a:rPr sz="1400" spc="-5" dirty="0">
                <a:latin typeface="Times New Roman"/>
                <a:cs typeface="Times New Roman"/>
              </a:rPr>
              <a:t>add </a:t>
            </a:r>
            <a:r>
              <a:rPr sz="1400" dirty="0">
                <a:latin typeface="Times New Roman"/>
                <a:cs typeface="Times New Roman"/>
              </a:rPr>
              <a:t>it to </a:t>
            </a:r>
            <a:r>
              <a:rPr sz="1400" spc="-5" dirty="0">
                <a:latin typeface="Times New Roman"/>
                <a:cs typeface="Times New Roman"/>
              </a:rPr>
              <a:t>the test</a:t>
            </a:r>
            <a:r>
              <a:rPr sz="1400" spc="-25" dirty="0">
                <a:latin typeface="Times New Roman"/>
                <a:cs typeface="Times New Roman"/>
              </a:rPr>
              <a:t> </a:t>
            </a:r>
            <a:r>
              <a:rPr sz="1400" spc="-5" dirty="0">
                <a:latin typeface="Times New Roman"/>
                <a:cs typeface="Times New Roman"/>
              </a:rPr>
              <a:t>suite.</a:t>
            </a:r>
            <a:endParaRPr sz="1400" dirty="0">
              <a:latin typeface="Times New Roman"/>
              <a:cs typeface="Times New Roman"/>
            </a:endParaRPr>
          </a:p>
          <a:p>
            <a:pPr marL="469265" marR="8255" indent="-228600">
              <a:lnSpc>
                <a:spcPct val="102899"/>
              </a:lnSpc>
              <a:spcBef>
                <a:spcPts val="114"/>
              </a:spcBef>
              <a:buFont typeface="Symbol"/>
              <a:buChar char=""/>
              <a:tabLst>
                <a:tab pos="469265" algn="l"/>
                <a:tab pos="469900" algn="l"/>
              </a:tabLst>
            </a:pPr>
            <a:r>
              <a:rPr sz="1400" spc="-5" dirty="0">
                <a:latin typeface="Times New Roman"/>
                <a:cs typeface="Times New Roman"/>
              </a:rPr>
              <a:t>All of the tests in the test suite must pass before we move on to </a:t>
            </a:r>
            <a:r>
              <a:rPr sz="1400" spc="-10" dirty="0">
                <a:latin typeface="Times New Roman"/>
                <a:cs typeface="Times New Roman"/>
              </a:rPr>
              <a:t>developing  </a:t>
            </a:r>
            <a:r>
              <a:rPr sz="1400" dirty="0">
                <a:latin typeface="Times New Roman"/>
                <a:cs typeface="Times New Roman"/>
              </a:rPr>
              <a:t>the </a:t>
            </a:r>
            <a:r>
              <a:rPr sz="1400" spc="-5" dirty="0">
                <a:latin typeface="Times New Roman"/>
                <a:cs typeface="Times New Roman"/>
              </a:rPr>
              <a:t>next</a:t>
            </a:r>
            <a:r>
              <a:rPr sz="1400" spc="-35" dirty="0">
                <a:latin typeface="Times New Roman"/>
                <a:cs typeface="Times New Roman"/>
              </a:rPr>
              <a:t> </a:t>
            </a:r>
            <a:r>
              <a:rPr sz="1400" spc="-5" dirty="0">
                <a:latin typeface="Times New Roman"/>
                <a:cs typeface="Times New Roman"/>
              </a:rPr>
              <a:t>increment.</a:t>
            </a:r>
            <a:endParaRPr sz="1400" dirty="0">
              <a:latin typeface="Times New Roman"/>
              <a:cs typeface="Times New Roman"/>
            </a:endParaRPr>
          </a:p>
          <a:p>
            <a:pPr marL="469265" marR="8255" indent="-228600">
              <a:lnSpc>
                <a:spcPct val="102899"/>
              </a:lnSpc>
              <a:spcBef>
                <a:spcPts val="120"/>
              </a:spcBef>
              <a:buFont typeface="Symbol"/>
              <a:buChar char=""/>
              <a:tabLst>
                <a:tab pos="469265" algn="l"/>
                <a:tab pos="469900" algn="l"/>
              </a:tabLst>
            </a:pPr>
            <a:r>
              <a:rPr sz="1400" spc="-5" dirty="0">
                <a:latin typeface="Times New Roman"/>
                <a:cs typeface="Times New Roman"/>
              </a:rPr>
              <a:t>Test-driven development is </a:t>
            </a:r>
            <a:r>
              <a:rPr sz="1400" spc="-10" dirty="0">
                <a:latin typeface="Times New Roman"/>
                <a:cs typeface="Times New Roman"/>
              </a:rPr>
              <a:t>an </a:t>
            </a:r>
            <a:r>
              <a:rPr sz="1400" spc="-5" dirty="0">
                <a:latin typeface="Times New Roman"/>
                <a:cs typeface="Times New Roman"/>
              </a:rPr>
              <a:t>approach in </a:t>
            </a:r>
            <a:r>
              <a:rPr sz="1400" spc="-10" dirty="0">
                <a:latin typeface="Times New Roman"/>
                <a:cs typeface="Times New Roman"/>
              </a:rPr>
              <a:t>which </a:t>
            </a:r>
            <a:r>
              <a:rPr sz="1400" spc="-5" dirty="0">
                <a:latin typeface="Times New Roman"/>
                <a:cs typeface="Times New Roman"/>
              </a:rPr>
              <a:t>executable tests </a:t>
            </a:r>
            <a:r>
              <a:rPr sz="1400" dirty="0">
                <a:latin typeface="Times New Roman"/>
                <a:cs typeface="Times New Roman"/>
              </a:rPr>
              <a:t>are </a:t>
            </a:r>
            <a:r>
              <a:rPr sz="1400" spc="-10" dirty="0">
                <a:latin typeface="Times New Roman"/>
                <a:cs typeface="Times New Roman"/>
              </a:rPr>
              <a:t>written  </a:t>
            </a:r>
            <a:r>
              <a:rPr sz="1400" spc="-5" dirty="0">
                <a:latin typeface="Times New Roman"/>
                <a:cs typeface="Times New Roman"/>
              </a:rPr>
              <a:t>before the code. Code </a:t>
            </a:r>
            <a:r>
              <a:rPr sz="1400" dirty="0">
                <a:latin typeface="Times New Roman"/>
                <a:cs typeface="Times New Roman"/>
              </a:rPr>
              <a:t>is </a:t>
            </a:r>
            <a:r>
              <a:rPr sz="1400" spc="-5" dirty="0">
                <a:latin typeface="Times New Roman"/>
                <a:cs typeface="Times New Roman"/>
              </a:rPr>
              <a:t>then developed to </a:t>
            </a:r>
            <a:r>
              <a:rPr sz="1400" dirty="0">
                <a:latin typeface="Times New Roman"/>
                <a:cs typeface="Times New Roman"/>
              </a:rPr>
              <a:t>pass </a:t>
            </a:r>
            <a:r>
              <a:rPr sz="1400" spc="-5" dirty="0">
                <a:latin typeface="Times New Roman"/>
                <a:cs typeface="Times New Roman"/>
              </a:rPr>
              <a:t>the tests.</a:t>
            </a:r>
            <a:endParaRPr sz="14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5"/>
              </a:spcBef>
            </a:pPr>
            <a:endParaRPr sz="1400" dirty="0">
              <a:latin typeface="Times New Roman"/>
              <a:cs typeface="Times New Roman"/>
            </a:endParaRPr>
          </a:p>
          <a:p>
            <a:pPr marL="12700" marR="5080" algn="just">
              <a:lnSpc>
                <a:spcPct val="103600"/>
              </a:lnSpc>
              <a:buClr>
                <a:srgbClr val="89B8FF"/>
              </a:buClr>
              <a:buChar char="■"/>
              <a:tabLst>
                <a:tab pos="197485" algn="l"/>
              </a:tabLst>
            </a:pPr>
            <a:r>
              <a:rPr sz="1400" dirty="0">
                <a:latin typeface="Times New Roman"/>
                <a:cs typeface="Times New Roman"/>
              </a:rPr>
              <a:t>A </a:t>
            </a:r>
            <a:r>
              <a:rPr sz="1400" spc="-5" dirty="0">
                <a:latin typeface="Times New Roman"/>
                <a:cs typeface="Times New Roman"/>
              </a:rPr>
              <a:t>disadvantage </a:t>
            </a:r>
            <a:r>
              <a:rPr sz="1400" dirty="0">
                <a:latin typeface="Times New Roman"/>
                <a:cs typeface="Times New Roman"/>
              </a:rPr>
              <a:t>of </a:t>
            </a:r>
            <a:r>
              <a:rPr sz="1400" spc="-5" dirty="0">
                <a:latin typeface="Times New Roman"/>
                <a:cs typeface="Times New Roman"/>
              </a:rPr>
              <a:t>test-driven development is that programmers </a:t>
            </a:r>
            <a:r>
              <a:rPr sz="1400" dirty="0">
                <a:latin typeface="Times New Roman"/>
                <a:cs typeface="Times New Roman"/>
              </a:rPr>
              <a:t>focus </a:t>
            </a:r>
            <a:r>
              <a:rPr sz="1400" spc="-5" dirty="0">
                <a:latin typeface="Times New Roman"/>
                <a:cs typeface="Times New Roman"/>
              </a:rPr>
              <a:t>on the  details</a:t>
            </a:r>
            <a:r>
              <a:rPr sz="1400" spc="-65" dirty="0">
                <a:latin typeface="Times New Roman"/>
                <a:cs typeface="Times New Roman"/>
              </a:rPr>
              <a:t> </a:t>
            </a:r>
            <a:r>
              <a:rPr sz="1400" dirty="0">
                <a:latin typeface="Times New Roman"/>
                <a:cs typeface="Times New Roman"/>
              </a:rPr>
              <a:t>of</a:t>
            </a:r>
            <a:r>
              <a:rPr sz="1400" spc="-60" dirty="0">
                <a:latin typeface="Times New Roman"/>
                <a:cs typeface="Times New Roman"/>
              </a:rPr>
              <a:t> </a:t>
            </a:r>
            <a:r>
              <a:rPr sz="1400" spc="-5" dirty="0">
                <a:latin typeface="Times New Roman"/>
                <a:cs typeface="Times New Roman"/>
              </a:rPr>
              <a:t>passing</a:t>
            </a:r>
            <a:r>
              <a:rPr sz="1400" spc="-50" dirty="0">
                <a:latin typeface="Times New Roman"/>
                <a:cs typeface="Times New Roman"/>
              </a:rPr>
              <a:t> </a:t>
            </a:r>
            <a:r>
              <a:rPr sz="1400" spc="-5" dirty="0">
                <a:latin typeface="Times New Roman"/>
                <a:cs typeface="Times New Roman"/>
              </a:rPr>
              <a:t>tests</a:t>
            </a:r>
            <a:r>
              <a:rPr sz="1400" spc="-55" dirty="0">
                <a:latin typeface="Times New Roman"/>
                <a:cs typeface="Times New Roman"/>
              </a:rPr>
              <a:t> </a:t>
            </a:r>
            <a:r>
              <a:rPr sz="1400" spc="-5" dirty="0">
                <a:latin typeface="Times New Roman"/>
                <a:cs typeface="Times New Roman"/>
              </a:rPr>
              <a:t>rather</a:t>
            </a:r>
            <a:r>
              <a:rPr sz="1400" spc="-60" dirty="0">
                <a:latin typeface="Times New Roman"/>
                <a:cs typeface="Times New Roman"/>
              </a:rPr>
              <a:t> </a:t>
            </a:r>
            <a:r>
              <a:rPr sz="1400" spc="-5" dirty="0">
                <a:latin typeface="Times New Roman"/>
                <a:cs typeface="Times New Roman"/>
              </a:rPr>
              <a:t>than</a:t>
            </a:r>
            <a:r>
              <a:rPr sz="1400" spc="-50" dirty="0">
                <a:latin typeface="Times New Roman"/>
                <a:cs typeface="Times New Roman"/>
              </a:rPr>
              <a:t> </a:t>
            </a:r>
            <a:r>
              <a:rPr sz="1400" spc="-5" dirty="0">
                <a:latin typeface="Times New Roman"/>
                <a:cs typeface="Times New Roman"/>
              </a:rPr>
              <a:t>considering</a:t>
            </a:r>
            <a:r>
              <a:rPr sz="1400" spc="-65" dirty="0">
                <a:latin typeface="Times New Roman"/>
                <a:cs typeface="Times New Roman"/>
              </a:rPr>
              <a:t> </a:t>
            </a:r>
            <a:r>
              <a:rPr sz="1400" dirty="0">
                <a:latin typeface="Times New Roman"/>
                <a:cs typeface="Times New Roman"/>
              </a:rPr>
              <a:t>the</a:t>
            </a:r>
            <a:r>
              <a:rPr sz="1400" spc="-65" dirty="0">
                <a:latin typeface="Times New Roman"/>
                <a:cs typeface="Times New Roman"/>
              </a:rPr>
              <a:t> </a:t>
            </a:r>
            <a:r>
              <a:rPr sz="1400" spc="-5" dirty="0">
                <a:latin typeface="Times New Roman"/>
                <a:cs typeface="Times New Roman"/>
              </a:rPr>
              <a:t>broader</a:t>
            </a:r>
            <a:r>
              <a:rPr sz="1400" spc="-60" dirty="0">
                <a:latin typeface="Times New Roman"/>
                <a:cs typeface="Times New Roman"/>
              </a:rPr>
              <a:t> </a:t>
            </a:r>
            <a:r>
              <a:rPr sz="1400" spc="-5" dirty="0">
                <a:latin typeface="Times New Roman"/>
                <a:cs typeface="Times New Roman"/>
              </a:rPr>
              <a:t>structure</a:t>
            </a:r>
            <a:r>
              <a:rPr sz="1400" spc="-60" dirty="0">
                <a:latin typeface="Times New Roman"/>
                <a:cs typeface="Times New Roman"/>
              </a:rPr>
              <a:t> </a:t>
            </a:r>
            <a:r>
              <a:rPr sz="1400" dirty="0">
                <a:latin typeface="Times New Roman"/>
                <a:cs typeface="Times New Roman"/>
              </a:rPr>
              <a:t>of</a:t>
            </a:r>
            <a:r>
              <a:rPr sz="1400" spc="-55" dirty="0">
                <a:latin typeface="Times New Roman"/>
                <a:cs typeface="Times New Roman"/>
              </a:rPr>
              <a:t> </a:t>
            </a:r>
            <a:r>
              <a:rPr sz="1400" spc="-5" dirty="0">
                <a:latin typeface="Times New Roman"/>
                <a:cs typeface="Times New Roman"/>
              </a:rPr>
              <a:t>their</a:t>
            </a:r>
            <a:r>
              <a:rPr sz="1400" spc="-60" dirty="0">
                <a:latin typeface="Times New Roman"/>
                <a:cs typeface="Times New Roman"/>
              </a:rPr>
              <a:t> </a:t>
            </a:r>
            <a:r>
              <a:rPr sz="1400" spc="-5" dirty="0">
                <a:latin typeface="Times New Roman"/>
                <a:cs typeface="Times New Roman"/>
              </a:rPr>
              <a:t>code</a:t>
            </a:r>
            <a:r>
              <a:rPr sz="1400" spc="-55" dirty="0">
                <a:latin typeface="Times New Roman"/>
                <a:cs typeface="Times New Roman"/>
              </a:rPr>
              <a:t> </a:t>
            </a:r>
            <a:r>
              <a:rPr sz="1400" spc="-5" dirty="0">
                <a:latin typeface="Times New Roman"/>
                <a:cs typeface="Times New Roman"/>
              </a:rPr>
              <a:t>and  algorithms</a:t>
            </a:r>
            <a:r>
              <a:rPr sz="1400" dirty="0">
                <a:latin typeface="Times New Roman"/>
                <a:cs typeface="Times New Roman"/>
              </a:rPr>
              <a:t> </a:t>
            </a:r>
            <a:r>
              <a:rPr sz="1400" spc="-5" dirty="0">
                <a:latin typeface="Times New Roman"/>
                <a:cs typeface="Times New Roman"/>
              </a:rPr>
              <a:t>used.</a:t>
            </a:r>
            <a:endParaRPr sz="1400" dirty="0">
              <a:latin typeface="Times New Roman"/>
              <a:cs typeface="Times New Roman"/>
            </a:endParaRPr>
          </a:p>
        </p:txBody>
      </p:sp>
      <p:sp>
        <p:nvSpPr>
          <p:cNvPr id="5" name="object 5"/>
          <p:cNvSpPr/>
          <p:nvPr/>
        </p:nvSpPr>
        <p:spPr>
          <a:xfrm>
            <a:off x="934211" y="914400"/>
            <a:ext cx="5699760" cy="440588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40</a:t>
            </a:fld>
            <a:endParaRP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5971540" cy="3283585"/>
          </a:xfrm>
          <a:prstGeom prst="rect">
            <a:avLst/>
          </a:prstGeom>
        </p:spPr>
        <p:txBody>
          <a:bodyPr vert="horz" wrap="square" lIns="0" tIns="12700" rIns="0" bIns="0" rtlCol="0">
            <a:spAutoFit/>
          </a:bodyPr>
          <a:lstStyle/>
          <a:p>
            <a:pPr marL="12700">
              <a:lnSpc>
                <a:spcPct val="100000"/>
              </a:lnSpc>
              <a:spcBef>
                <a:spcPts val="100"/>
              </a:spcBef>
              <a:tabLst>
                <a:tab pos="5371465" algn="l"/>
              </a:tabLst>
            </a:pPr>
            <a:r>
              <a:rPr sz="1100" spc="-5" dirty="0">
                <a:latin typeface="Carlito"/>
                <a:cs typeface="Carlito"/>
              </a:rPr>
              <a:t>CST 309 MANAGEMENT </a:t>
            </a:r>
            <a:r>
              <a:rPr sz="1100" dirty="0">
                <a:latin typeface="Carlito"/>
                <a:cs typeface="Carlito"/>
              </a:rPr>
              <a:t>OF</a:t>
            </a:r>
            <a:r>
              <a:rPr sz="1100" spc="25" dirty="0">
                <a:latin typeface="Carlito"/>
                <a:cs typeface="Carlito"/>
              </a:rPr>
              <a:t> </a:t>
            </a:r>
            <a:r>
              <a:rPr sz="1100" spc="-5" dirty="0">
                <a:latin typeface="Carlito"/>
                <a:cs typeface="Carlito"/>
              </a:rPr>
              <a:t>SOFTWARE</a:t>
            </a:r>
            <a:r>
              <a:rPr sz="1100" spc="10" dirty="0">
                <a:latin typeface="Carlito"/>
                <a:cs typeface="Carlito"/>
              </a:rPr>
              <a:t> </a:t>
            </a:r>
            <a:r>
              <a:rPr sz="1100" spc="-5" dirty="0">
                <a:latin typeface="Carlito"/>
                <a:cs typeface="Carlito"/>
              </a:rPr>
              <a:t>SYSTEMS	S5</a:t>
            </a:r>
            <a:r>
              <a:rPr sz="1100" spc="-10" dirty="0">
                <a:latin typeface="Carlito"/>
                <a:cs typeface="Carlito"/>
              </a:rPr>
              <a:t> </a:t>
            </a:r>
            <a:r>
              <a:rPr sz="1100" spc="-5" dirty="0">
                <a:latin typeface="Carlito"/>
                <a:cs typeface="Carlito"/>
              </a:rPr>
              <a:t>CSE</a:t>
            </a:r>
            <a:endParaRPr sz="1100" dirty="0">
              <a:latin typeface="Carlito"/>
              <a:cs typeface="Carlito"/>
            </a:endParaRPr>
          </a:p>
          <a:p>
            <a:pPr>
              <a:lnSpc>
                <a:spcPct val="100000"/>
              </a:lnSpc>
            </a:pPr>
            <a:endParaRPr sz="1100" dirty="0">
              <a:latin typeface="Carlito"/>
              <a:cs typeface="Carlito"/>
            </a:endParaRPr>
          </a:p>
          <a:p>
            <a:pPr marL="12700">
              <a:lnSpc>
                <a:spcPct val="100000"/>
              </a:lnSpc>
              <a:spcBef>
                <a:spcPts val="869"/>
              </a:spcBef>
            </a:pPr>
            <a:r>
              <a:rPr sz="1400" spc="-5" dirty="0">
                <a:latin typeface="Times New Roman"/>
                <a:cs typeface="Times New Roman"/>
              </a:rPr>
              <a:t>The benefits </a:t>
            </a:r>
            <a:r>
              <a:rPr sz="1400" dirty="0">
                <a:latin typeface="Times New Roman"/>
                <a:cs typeface="Times New Roman"/>
              </a:rPr>
              <a:t>of </a:t>
            </a:r>
            <a:r>
              <a:rPr sz="1400" spc="-5" dirty="0">
                <a:latin typeface="Times New Roman"/>
                <a:cs typeface="Times New Roman"/>
              </a:rPr>
              <a:t>test-driven development are:</a:t>
            </a:r>
            <a:endParaRPr sz="1400" dirty="0">
              <a:latin typeface="Times New Roman"/>
              <a:cs typeface="Times New Roman"/>
            </a:endParaRPr>
          </a:p>
          <a:p>
            <a:pPr marL="12700" marR="699770">
              <a:lnSpc>
                <a:spcPts val="2540"/>
              </a:lnSpc>
              <a:spcBef>
                <a:spcPts val="220"/>
              </a:spcBef>
              <a:buAutoNum type="arabicPeriod"/>
              <a:tabLst>
                <a:tab pos="191135" algn="l"/>
              </a:tabLst>
            </a:pPr>
            <a:r>
              <a:rPr sz="1400" dirty="0">
                <a:latin typeface="Times New Roman"/>
                <a:cs typeface="Times New Roman"/>
              </a:rPr>
              <a:t>It </a:t>
            </a:r>
            <a:r>
              <a:rPr sz="1400" spc="-5" dirty="0">
                <a:latin typeface="Times New Roman"/>
                <a:cs typeface="Times New Roman"/>
              </a:rPr>
              <a:t>is </a:t>
            </a:r>
            <a:r>
              <a:rPr sz="1400" dirty="0">
                <a:latin typeface="Times New Roman"/>
                <a:cs typeface="Times New Roman"/>
              </a:rPr>
              <a:t>a </a:t>
            </a:r>
            <a:r>
              <a:rPr sz="1400" spc="-5" dirty="0">
                <a:latin typeface="Times New Roman"/>
                <a:cs typeface="Times New Roman"/>
              </a:rPr>
              <a:t>systematic approach </a:t>
            </a:r>
            <a:r>
              <a:rPr sz="1400" dirty="0">
                <a:latin typeface="Times New Roman"/>
                <a:cs typeface="Times New Roman"/>
              </a:rPr>
              <a:t>to </a:t>
            </a:r>
            <a:r>
              <a:rPr sz="1400" spc="-5" dirty="0">
                <a:latin typeface="Times New Roman"/>
                <a:cs typeface="Times New Roman"/>
              </a:rPr>
              <a:t>testing in which tests are clearly linked </a:t>
            </a:r>
            <a:r>
              <a:rPr sz="1400" spc="-10" dirty="0">
                <a:latin typeface="Times New Roman"/>
                <a:cs typeface="Times New Roman"/>
              </a:rPr>
              <a:t>to  </a:t>
            </a:r>
            <a:r>
              <a:rPr sz="1400" spc="-5" dirty="0">
                <a:latin typeface="Times New Roman"/>
                <a:cs typeface="Times New Roman"/>
              </a:rPr>
              <a:t>section </a:t>
            </a:r>
            <a:r>
              <a:rPr sz="1400" dirty="0">
                <a:latin typeface="Times New Roman"/>
                <a:cs typeface="Times New Roman"/>
              </a:rPr>
              <a:t>of the </a:t>
            </a:r>
            <a:r>
              <a:rPr sz="1400" spc="-5" dirty="0">
                <a:latin typeface="Times New Roman"/>
                <a:cs typeface="Times New Roman"/>
              </a:rPr>
              <a:t>program</a:t>
            </a:r>
            <a:r>
              <a:rPr sz="1400" spc="-40" dirty="0">
                <a:latin typeface="Times New Roman"/>
                <a:cs typeface="Times New Roman"/>
              </a:rPr>
              <a:t> </a:t>
            </a:r>
            <a:r>
              <a:rPr sz="1400" dirty="0">
                <a:latin typeface="Times New Roman"/>
                <a:cs typeface="Times New Roman"/>
              </a:rPr>
              <a:t>code.</a:t>
            </a:r>
          </a:p>
          <a:p>
            <a:pPr marL="12700" marR="5080">
              <a:lnSpc>
                <a:spcPct val="103600"/>
              </a:lnSpc>
              <a:spcBef>
                <a:spcPts val="565"/>
              </a:spcBef>
              <a:buAutoNum type="arabicPeriod"/>
              <a:tabLst>
                <a:tab pos="192405" algn="l"/>
              </a:tabLst>
            </a:pPr>
            <a:r>
              <a:rPr sz="1400" spc="-5" dirty="0">
                <a:latin typeface="Times New Roman"/>
                <a:cs typeface="Times New Roman"/>
              </a:rPr>
              <a:t>The tests act </a:t>
            </a:r>
            <a:r>
              <a:rPr sz="1400" dirty="0">
                <a:latin typeface="Times New Roman"/>
                <a:cs typeface="Times New Roman"/>
              </a:rPr>
              <a:t>as a </a:t>
            </a:r>
            <a:r>
              <a:rPr sz="1400" spc="-5" dirty="0">
                <a:latin typeface="Times New Roman"/>
                <a:cs typeface="Times New Roman"/>
              </a:rPr>
              <a:t>written specification </a:t>
            </a:r>
            <a:r>
              <a:rPr sz="1400" dirty="0">
                <a:latin typeface="Times New Roman"/>
                <a:cs typeface="Times New Roman"/>
              </a:rPr>
              <a:t>for the </a:t>
            </a:r>
            <a:r>
              <a:rPr sz="1400" spc="-5" dirty="0">
                <a:latin typeface="Times New Roman"/>
                <a:cs typeface="Times New Roman"/>
              </a:rPr>
              <a:t>program </a:t>
            </a:r>
            <a:r>
              <a:rPr sz="1400" dirty="0">
                <a:latin typeface="Times New Roman"/>
                <a:cs typeface="Times New Roman"/>
              </a:rPr>
              <a:t>code. In </a:t>
            </a:r>
            <a:r>
              <a:rPr sz="1400" spc="-5" dirty="0">
                <a:latin typeface="Times New Roman"/>
                <a:cs typeface="Times New Roman"/>
              </a:rPr>
              <a:t>principle </a:t>
            </a:r>
            <a:r>
              <a:rPr sz="1400" spc="-10" dirty="0">
                <a:latin typeface="Times New Roman"/>
                <a:cs typeface="Times New Roman"/>
              </a:rPr>
              <a:t>at </a:t>
            </a:r>
            <a:r>
              <a:rPr sz="1400" spc="-5" dirty="0">
                <a:latin typeface="Times New Roman"/>
                <a:cs typeface="Times New Roman"/>
              </a:rPr>
              <a:t>least,  </a:t>
            </a:r>
            <a:r>
              <a:rPr sz="1400" dirty="0">
                <a:latin typeface="Times New Roman"/>
                <a:cs typeface="Times New Roman"/>
              </a:rPr>
              <a:t>it </a:t>
            </a:r>
            <a:r>
              <a:rPr sz="1400" spc="-5" dirty="0">
                <a:latin typeface="Times New Roman"/>
                <a:cs typeface="Times New Roman"/>
              </a:rPr>
              <a:t>should be possible to understand what the program </a:t>
            </a:r>
            <a:r>
              <a:rPr sz="1400" dirty="0">
                <a:latin typeface="Times New Roman"/>
                <a:cs typeface="Times New Roman"/>
              </a:rPr>
              <a:t>does by </a:t>
            </a:r>
            <a:r>
              <a:rPr sz="1400" spc="-5" dirty="0">
                <a:latin typeface="Times New Roman"/>
                <a:cs typeface="Times New Roman"/>
              </a:rPr>
              <a:t>reading the</a:t>
            </a:r>
            <a:r>
              <a:rPr sz="1400" spc="75" dirty="0">
                <a:latin typeface="Times New Roman"/>
                <a:cs typeface="Times New Roman"/>
              </a:rPr>
              <a:t> </a:t>
            </a:r>
            <a:r>
              <a:rPr sz="1400" spc="-5" dirty="0">
                <a:latin typeface="Times New Roman"/>
                <a:cs typeface="Times New Roman"/>
              </a:rPr>
              <a:t>tests..</a:t>
            </a:r>
            <a:endParaRPr sz="1400" dirty="0">
              <a:latin typeface="Times New Roman"/>
              <a:cs typeface="Times New Roman"/>
            </a:endParaRPr>
          </a:p>
          <a:p>
            <a:pPr marL="190500" indent="-178435">
              <a:lnSpc>
                <a:spcPct val="100000"/>
              </a:lnSpc>
              <a:spcBef>
                <a:spcPts val="865"/>
              </a:spcBef>
              <a:buAutoNum type="arabicPeriod"/>
              <a:tabLst>
                <a:tab pos="191135" algn="l"/>
              </a:tabLst>
            </a:pPr>
            <a:r>
              <a:rPr sz="1400" spc="-5" dirty="0">
                <a:latin typeface="Times New Roman"/>
                <a:cs typeface="Times New Roman"/>
              </a:rPr>
              <a:t>Debugging is simplified because, when </a:t>
            </a:r>
            <a:r>
              <a:rPr sz="1400" dirty="0">
                <a:latin typeface="Times New Roman"/>
                <a:cs typeface="Times New Roman"/>
              </a:rPr>
              <a:t>a </a:t>
            </a:r>
            <a:r>
              <a:rPr sz="1400" spc="-5" dirty="0">
                <a:latin typeface="Times New Roman"/>
                <a:cs typeface="Times New Roman"/>
              </a:rPr>
              <a:t>program </a:t>
            </a:r>
            <a:r>
              <a:rPr sz="1400" spc="5" dirty="0">
                <a:latin typeface="Times New Roman"/>
                <a:cs typeface="Times New Roman"/>
              </a:rPr>
              <a:t>failure </a:t>
            </a:r>
            <a:r>
              <a:rPr sz="1400" dirty="0">
                <a:latin typeface="Times New Roman"/>
                <a:cs typeface="Times New Roman"/>
              </a:rPr>
              <a:t>is </a:t>
            </a:r>
            <a:r>
              <a:rPr sz="1400" spc="-5" dirty="0">
                <a:latin typeface="Times New Roman"/>
                <a:cs typeface="Times New Roman"/>
              </a:rPr>
              <a:t>observed,</a:t>
            </a:r>
            <a:r>
              <a:rPr sz="1400" spc="-30" dirty="0">
                <a:latin typeface="Times New Roman"/>
                <a:cs typeface="Times New Roman"/>
              </a:rPr>
              <a:t> </a:t>
            </a:r>
            <a:r>
              <a:rPr sz="1400" spc="-5" dirty="0">
                <a:latin typeface="Times New Roman"/>
                <a:cs typeface="Times New Roman"/>
              </a:rPr>
              <a:t>you</a:t>
            </a:r>
            <a:endParaRPr sz="1400" dirty="0">
              <a:latin typeface="Times New Roman"/>
              <a:cs typeface="Times New Roman"/>
            </a:endParaRPr>
          </a:p>
          <a:p>
            <a:pPr marL="12700" algn="just">
              <a:lnSpc>
                <a:spcPct val="100000"/>
              </a:lnSpc>
              <a:spcBef>
                <a:spcPts val="855"/>
              </a:spcBef>
            </a:pPr>
            <a:r>
              <a:rPr sz="1400" dirty="0">
                <a:latin typeface="Times New Roman"/>
                <a:cs typeface="Times New Roman"/>
              </a:rPr>
              <a:t>can</a:t>
            </a:r>
            <a:r>
              <a:rPr sz="1400" spc="-20" dirty="0">
                <a:latin typeface="Times New Roman"/>
                <a:cs typeface="Times New Roman"/>
              </a:rPr>
              <a:t> </a:t>
            </a:r>
            <a:r>
              <a:rPr sz="1400" spc="-5" dirty="0">
                <a:latin typeface="Times New Roman"/>
                <a:cs typeface="Times New Roman"/>
              </a:rPr>
              <a:t>immediately</a:t>
            </a:r>
            <a:r>
              <a:rPr sz="1400" spc="-40" dirty="0">
                <a:latin typeface="Times New Roman"/>
                <a:cs typeface="Times New Roman"/>
              </a:rPr>
              <a:t> </a:t>
            </a:r>
            <a:r>
              <a:rPr sz="1400" spc="-5" dirty="0">
                <a:latin typeface="Times New Roman"/>
                <a:cs typeface="Times New Roman"/>
              </a:rPr>
              <a:t>link</a:t>
            </a:r>
            <a:r>
              <a:rPr sz="1400" spc="-20" dirty="0">
                <a:latin typeface="Times New Roman"/>
                <a:cs typeface="Times New Roman"/>
              </a:rPr>
              <a:t> </a:t>
            </a:r>
            <a:r>
              <a:rPr sz="1400" spc="-5" dirty="0">
                <a:latin typeface="Times New Roman"/>
                <a:cs typeface="Times New Roman"/>
              </a:rPr>
              <a:t>this</a:t>
            </a:r>
            <a:r>
              <a:rPr sz="1400" spc="-30" dirty="0">
                <a:latin typeface="Times New Roman"/>
                <a:cs typeface="Times New Roman"/>
              </a:rPr>
              <a:t> </a:t>
            </a:r>
            <a:r>
              <a:rPr sz="1400" dirty="0">
                <a:latin typeface="Times New Roman"/>
                <a:cs typeface="Times New Roman"/>
              </a:rPr>
              <a:t>to</a:t>
            </a:r>
            <a:r>
              <a:rPr sz="1400" spc="-25" dirty="0">
                <a:latin typeface="Times New Roman"/>
                <a:cs typeface="Times New Roman"/>
              </a:rPr>
              <a:t> </a:t>
            </a:r>
            <a:r>
              <a:rPr sz="1400" spc="-5" dirty="0">
                <a:latin typeface="Times New Roman"/>
                <a:cs typeface="Times New Roman"/>
              </a:rPr>
              <a:t>the</a:t>
            </a:r>
            <a:r>
              <a:rPr sz="1400" spc="-35" dirty="0">
                <a:latin typeface="Times New Roman"/>
                <a:cs typeface="Times New Roman"/>
              </a:rPr>
              <a:t> </a:t>
            </a:r>
            <a:r>
              <a:rPr sz="1400" spc="-5" dirty="0">
                <a:latin typeface="Times New Roman"/>
                <a:cs typeface="Times New Roman"/>
              </a:rPr>
              <a:t>last</a:t>
            </a:r>
            <a:r>
              <a:rPr sz="1400" spc="-20" dirty="0">
                <a:latin typeface="Times New Roman"/>
                <a:cs typeface="Times New Roman"/>
              </a:rPr>
              <a:t> </a:t>
            </a:r>
            <a:r>
              <a:rPr sz="1400" spc="-5" dirty="0">
                <a:latin typeface="Times New Roman"/>
                <a:cs typeface="Times New Roman"/>
              </a:rPr>
              <a:t>increment</a:t>
            </a:r>
            <a:r>
              <a:rPr sz="1400" spc="-30" dirty="0">
                <a:latin typeface="Times New Roman"/>
                <a:cs typeface="Times New Roman"/>
              </a:rPr>
              <a:t> </a:t>
            </a:r>
            <a:r>
              <a:rPr sz="1400" dirty="0">
                <a:latin typeface="Times New Roman"/>
                <a:cs typeface="Times New Roman"/>
              </a:rPr>
              <a:t>of</a:t>
            </a:r>
            <a:r>
              <a:rPr sz="1400" spc="-25" dirty="0">
                <a:latin typeface="Times New Roman"/>
                <a:cs typeface="Times New Roman"/>
              </a:rPr>
              <a:t> </a:t>
            </a:r>
            <a:r>
              <a:rPr sz="1400" spc="-5" dirty="0">
                <a:latin typeface="Times New Roman"/>
                <a:cs typeface="Times New Roman"/>
              </a:rPr>
              <a:t>code</a:t>
            </a:r>
            <a:r>
              <a:rPr sz="1400" spc="-30" dirty="0">
                <a:latin typeface="Times New Roman"/>
                <a:cs typeface="Times New Roman"/>
              </a:rPr>
              <a:t> </a:t>
            </a:r>
            <a:r>
              <a:rPr sz="1400" spc="-5" dirty="0">
                <a:latin typeface="Times New Roman"/>
                <a:cs typeface="Times New Roman"/>
              </a:rPr>
              <a:t>that</a:t>
            </a:r>
            <a:r>
              <a:rPr sz="1400" spc="-20" dirty="0">
                <a:latin typeface="Times New Roman"/>
                <a:cs typeface="Times New Roman"/>
              </a:rPr>
              <a:t> </a:t>
            </a:r>
            <a:r>
              <a:rPr sz="1400" spc="-5" dirty="0">
                <a:latin typeface="Times New Roman"/>
                <a:cs typeface="Times New Roman"/>
              </a:rPr>
              <a:t>you</a:t>
            </a:r>
            <a:r>
              <a:rPr sz="1400" spc="-20" dirty="0">
                <a:latin typeface="Times New Roman"/>
                <a:cs typeface="Times New Roman"/>
              </a:rPr>
              <a:t> </a:t>
            </a:r>
            <a:r>
              <a:rPr sz="1400" dirty="0">
                <a:latin typeface="Times New Roman"/>
                <a:cs typeface="Times New Roman"/>
              </a:rPr>
              <a:t>added</a:t>
            </a:r>
            <a:r>
              <a:rPr sz="1400" spc="-15" dirty="0">
                <a:latin typeface="Times New Roman"/>
                <a:cs typeface="Times New Roman"/>
              </a:rPr>
              <a:t> </a:t>
            </a:r>
            <a:r>
              <a:rPr sz="1400" spc="-5" dirty="0">
                <a:latin typeface="Times New Roman"/>
                <a:cs typeface="Times New Roman"/>
              </a:rPr>
              <a:t>to</a:t>
            </a:r>
            <a:r>
              <a:rPr sz="1400" spc="30" dirty="0">
                <a:latin typeface="Times New Roman"/>
                <a:cs typeface="Times New Roman"/>
              </a:rPr>
              <a:t> </a:t>
            </a:r>
            <a:r>
              <a:rPr sz="1400" spc="-5" dirty="0">
                <a:latin typeface="Times New Roman"/>
                <a:cs typeface="Times New Roman"/>
              </a:rPr>
              <a:t>the</a:t>
            </a:r>
            <a:r>
              <a:rPr sz="1400" spc="-25" dirty="0">
                <a:latin typeface="Times New Roman"/>
                <a:cs typeface="Times New Roman"/>
              </a:rPr>
              <a:t> </a:t>
            </a:r>
            <a:r>
              <a:rPr sz="1400" spc="-5" dirty="0">
                <a:latin typeface="Times New Roman"/>
                <a:cs typeface="Times New Roman"/>
              </a:rPr>
              <a:t>system.</a:t>
            </a:r>
            <a:endParaRPr sz="1400" dirty="0">
              <a:latin typeface="Times New Roman"/>
              <a:cs typeface="Times New Roman"/>
            </a:endParaRPr>
          </a:p>
          <a:p>
            <a:pPr marL="12700" marR="6350" algn="just">
              <a:lnSpc>
                <a:spcPct val="103600"/>
              </a:lnSpc>
              <a:spcBef>
                <a:spcPts val="795"/>
              </a:spcBef>
              <a:buAutoNum type="arabicPeriod" startAt="4"/>
              <a:tabLst>
                <a:tab pos="183515" algn="l"/>
              </a:tabLst>
            </a:pPr>
            <a:r>
              <a:rPr sz="1400" spc="-10" dirty="0">
                <a:latin typeface="Times New Roman"/>
                <a:cs typeface="Times New Roman"/>
              </a:rPr>
              <a:t>It</a:t>
            </a:r>
            <a:r>
              <a:rPr sz="1400" spc="-55" dirty="0">
                <a:latin typeface="Times New Roman"/>
                <a:cs typeface="Times New Roman"/>
              </a:rPr>
              <a:t> </a:t>
            </a:r>
            <a:r>
              <a:rPr sz="1400" spc="-5" dirty="0">
                <a:latin typeface="Times New Roman"/>
                <a:cs typeface="Times New Roman"/>
              </a:rPr>
              <a:t>is</a:t>
            </a:r>
            <a:r>
              <a:rPr sz="1400" spc="-55" dirty="0">
                <a:latin typeface="Times New Roman"/>
                <a:cs typeface="Times New Roman"/>
              </a:rPr>
              <a:t> </a:t>
            </a:r>
            <a:r>
              <a:rPr sz="1400" spc="-5" dirty="0">
                <a:latin typeface="Times New Roman"/>
                <a:cs typeface="Times New Roman"/>
              </a:rPr>
              <a:t>argued</a:t>
            </a:r>
            <a:r>
              <a:rPr sz="1400" spc="-60" dirty="0">
                <a:latin typeface="Times New Roman"/>
                <a:cs typeface="Times New Roman"/>
              </a:rPr>
              <a:t> </a:t>
            </a:r>
            <a:r>
              <a:rPr sz="1400" spc="-5" dirty="0">
                <a:latin typeface="Times New Roman"/>
                <a:cs typeface="Times New Roman"/>
              </a:rPr>
              <a:t>that</a:t>
            </a:r>
            <a:r>
              <a:rPr sz="1400" spc="-55" dirty="0">
                <a:latin typeface="Times New Roman"/>
                <a:cs typeface="Times New Roman"/>
              </a:rPr>
              <a:t> </a:t>
            </a:r>
            <a:r>
              <a:rPr sz="1400" spc="-10" dirty="0">
                <a:latin typeface="Times New Roman"/>
                <a:cs typeface="Times New Roman"/>
              </a:rPr>
              <a:t>TDD</a:t>
            </a:r>
            <a:r>
              <a:rPr sz="1400" spc="-60" dirty="0">
                <a:latin typeface="Times New Roman"/>
                <a:cs typeface="Times New Roman"/>
              </a:rPr>
              <a:t> </a:t>
            </a:r>
            <a:r>
              <a:rPr sz="1400" spc="-5" dirty="0">
                <a:latin typeface="Times New Roman"/>
                <a:cs typeface="Times New Roman"/>
              </a:rPr>
              <a:t>leads</a:t>
            </a:r>
            <a:r>
              <a:rPr sz="1400" spc="-65" dirty="0">
                <a:latin typeface="Times New Roman"/>
                <a:cs typeface="Times New Roman"/>
              </a:rPr>
              <a:t> </a:t>
            </a:r>
            <a:r>
              <a:rPr sz="1400" spc="-5" dirty="0">
                <a:latin typeface="Times New Roman"/>
                <a:cs typeface="Times New Roman"/>
              </a:rPr>
              <a:t>to</a:t>
            </a:r>
            <a:r>
              <a:rPr sz="1400" spc="-60" dirty="0">
                <a:latin typeface="Times New Roman"/>
                <a:cs typeface="Times New Roman"/>
              </a:rPr>
              <a:t> </a:t>
            </a:r>
            <a:r>
              <a:rPr sz="1400" spc="-5" dirty="0">
                <a:latin typeface="Times New Roman"/>
                <a:cs typeface="Times New Roman"/>
              </a:rPr>
              <a:t>simpler</a:t>
            </a:r>
            <a:r>
              <a:rPr sz="1400" spc="-70" dirty="0">
                <a:latin typeface="Times New Roman"/>
                <a:cs typeface="Times New Roman"/>
              </a:rPr>
              <a:t> </a:t>
            </a:r>
            <a:r>
              <a:rPr sz="1400" spc="-5" dirty="0">
                <a:latin typeface="Times New Roman"/>
                <a:cs typeface="Times New Roman"/>
              </a:rPr>
              <a:t>code,</a:t>
            </a:r>
            <a:r>
              <a:rPr sz="1400" spc="-60" dirty="0">
                <a:latin typeface="Times New Roman"/>
                <a:cs typeface="Times New Roman"/>
              </a:rPr>
              <a:t> </a:t>
            </a:r>
            <a:r>
              <a:rPr sz="1400" spc="-10" dirty="0">
                <a:latin typeface="Times New Roman"/>
                <a:cs typeface="Times New Roman"/>
              </a:rPr>
              <a:t>as</a:t>
            </a:r>
            <a:r>
              <a:rPr sz="1400" spc="-60" dirty="0">
                <a:latin typeface="Times New Roman"/>
                <a:cs typeface="Times New Roman"/>
              </a:rPr>
              <a:t> </a:t>
            </a:r>
            <a:r>
              <a:rPr sz="1400" spc="-5" dirty="0">
                <a:latin typeface="Times New Roman"/>
                <a:cs typeface="Times New Roman"/>
              </a:rPr>
              <a:t>programmers</a:t>
            </a:r>
            <a:r>
              <a:rPr sz="1400" spc="-55" dirty="0">
                <a:latin typeface="Times New Roman"/>
                <a:cs typeface="Times New Roman"/>
              </a:rPr>
              <a:t> </a:t>
            </a:r>
            <a:r>
              <a:rPr sz="1400" spc="-5" dirty="0">
                <a:latin typeface="Times New Roman"/>
                <a:cs typeface="Times New Roman"/>
              </a:rPr>
              <a:t>only</a:t>
            </a:r>
            <a:r>
              <a:rPr sz="1400" spc="-75" dirty="0">
                <a:latin typeface="Times New Roman"/>
                <a:cs typeface="Times New Roman"/>
              </a:rPr>
              <a:t> </a:t>
            </a:r>
            <a:r>
              <a:rPr sz="1400" spc="-5" dirty="0">
                <a:latin typeface="Times New Roman"/>
                <a:cs typeface="Times New Roman"/>
              </a:rPr>
              <a:t>write</a:t>
            </a:r>
            <a:r>
              <a:rPr sz="1400" spc="-25" dirty="0">
                <a:latin typeface="Times New Roman"/>
                <a:cs typeface="Times New Roman"/>
              </a:rPr>
              <a:t> </a:t>
            </a:r>
            <a:r>
              <a:rPr sz="1400" spc="-5" dirty="0">
                <a:latin typeface="Times New Roman"/>
                <a:cs typeface="Times New Roman"/>
              </a:rPr>
              <a:t>code</a:t>
            </a:r>
            <a:r>
              <a:rPr sz="1400" spc="-65" dirty="0">
                <a:latin typeface="Times New Roman"/>
                <a:cs typeface="Times New Roman"/>
              </a:rPr>
              <a:t> </a:t>
            </a:r>
            <a:r>
              <a:rPr sz="1400" spc="-10" dirty="0">
                <a:latin typeface="Times New Roman"/>
                <a:cs typeface="Times New Roman"/>
              </a:rPr>
              <a:t>that’s  </a:t>
            </a:r>
            <a:r>
              <a:rPr sz="1400" spc="-5" dirty="0">
                <a:latin typeface="Times New Roman"/>
                <a:cs typeface="Times New Roman"/>
              </a:rPr>
              <a:t>necessary </a:t>
            </a:r>
            <a:r>
              <a:rPr sz="1400" dirty="0">
                <a:latin typeface="Times New Roman"/>
                <a:cs typeface="Times New Roman"/>
              </a:rPr>
              <a:t>to </a:t>
            </a:r>
            <a:r>
              <a:rPr sz="1400" spc="-5" dirty="0">
                <a:latin typeface="Times New Roman"/>
                <a:cs typeface="Times New Roman"/>
              </a:rPr>
              <a:t>pass tests. They don’t over engineer their code </a:t>
            </a:r>
            <a:r>
              <a:rPr sz="1400" spc="-10" dirty="0">
                <a:latin typeface="Times New Roman"/>
                <a:cs typeface="Times New Roman"/>
              </a:rPr>
              <a:t>with </a:t>
            </a:r>
            <a:r>
              <a:rPr sz="1400" spc="-5" dirty="0">
                <a:latin typeface="Times New Roman"/>
                <a:cs typeface="Times New Roman"/>
              </a:rPr>
              <a:t>complex features  that aren’t</a:t>
            </a:r>
            <a:r>
              <a:rPr sz="1400" spc="10" dirty="0">
                <a:latin typeface="Times New Roman"/>
                <a:cs typeface="Times New Roman"/>
              </a:rPr>
              <a:t> </a:t>
            </a:r>
            <a:r>
              <a:rPr sz="1400" dirty="0">
                <a:latin typeface="Times New Roman"/>
                <a:cs typeface="Times New Roman"/>
              </a:rPr>
              <a:t>needed.</a:t>
            </a:r>
          </a:p>
        </p:txBody>
      </p:sp>
      <p:sp>
        <p:nvSpPr>
          <p:cNvPr id="3" name="object 3"/>
          <p:cNvSpPr/>
          <p:nvPr/>
        </p:nvSpPr>
        <p:spPr>
          <a:xfrm>
            <a:off x="993648" y="3831335"/>
            <a:ext cx="6778752" cy="41437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41</a:t>
            </a:fld>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a:spLocks noGrp="1"/>
          </p:cNvSpPr>
          <p:nvPr>
            <p:ph type="title"/>
          </p:nvPr>
        </p:nvSpPr>
        <p:spPr>
          <a:xfrm>
            <a:off x="902004" y="882141"/>
            <a:ext cx="3818254" cy="360680"/>
          </a:xfrm>
          <a:prstGeom prst="rect">
            <a:avLst/>
          </a:prstGeom>
        </p:spPr>
        <p:txBody>
          <a:bodyPr vert="horz" wrap="square" lIns="0" tIns="12065" rIns="0" bIns="0" rtlCol="0">
            <a:spAutoFit/>
          </a:bodyPr>
          <a:lstStyle/>
          <a:p>
            <a:pPr marL="12700">
              <a:lnSpc>
                <a:spcPct val="100000"/>
              </a:lnSpc>
              <a:spcBef>
                <a:spcPts val="95"/>
              </a:spcBef>
            </a:pPr>
            <a:r>
              <a:rPr spc="-5" dirty="0"/>
              <a:t>DevOps and Code</a:t>
            </a:r>
            <a:r>
              <a:rPr spc="-25" dirty="0"/>
              <a:t> </a:t>
            </a:r>
            <a:r>
              <a:rPr spc="-5" dirty="0"/>
              <a:t>Management</a:t>
            </a:r>
          </a:p>
        </p:txBody>
      </p:sp>
      <p:sp>
        <p:nvSpPr>
          <p:cNvPr id="5" name="object 5"/>
          <p:cNvSpPr txBox="1"/>
          <p:nvPr/>
        </p:nvSpPr>
        <p:spPr>
          <a:xfrm>
            <a:off x="1130604" y="1346961"/>
            <a:ext cx="5736590" cy="1163955"/>
          </a:xfrm>
          <a:prstGeom prst="rect">
            <a:avLst/>
          </a:prstGeom>
        </p:spPr>
        <p:txBody>
          <a:bodyPr vert="horz" wrap="square" lIns="0" tIns="5715" rIns="0" bIns="0" rtlCol="0">
            <a:spAutoFit/>
          </a:bodyPr>
          <a:lstStyle/>
          <a:p>
            <a:pPr marL="240665" marR="5080" indent="-228600" algn="just">
              <a:lnSpc>
                <a:spcPct val="103800"/>
              </a:lnSpc>
              <a:spcBef>
                <a:spcPts val="45"/>
              </a:spcBef>
              <a:buFont typeface="Symbol"/>
              <a:buChar char=""/>
              <a:tabLst>
                <a:tab pos="241300" algn="l"/>
              </a:tabLst>
            </a:pPr>
            <a:r>
              <a:rPr sz="1200" dirty="0">
                <a:latin typeface="Times New Roman"/>
                <a:cs typeface="Times New Roman"/>
              </a:rPr>
              <a:t>The </a:t>
            </a:r>
            <a:r>
              <a:rPr sz="1200" spc="-5" dirty="0">
                <a:latin typeface="Times New Roman"/>
                <a:cs typeface="Times New Roman"/>
              </a:rPr>
              <a:t>ultimate goal </a:t>
            </a:r>
            <a:r>
              <a:rPr sz="1200" dirty="0">
                <a:latin typeface="Times New Roman"/>
                <a:cs typeface="Times New Roman"/>
              </a:rPr>
              <a:t>of </a:t>
            </a:r>
            <a:r>
              <a:rPr sz="1200" spc="-5" dirty="0">
                <a:latin typeface="Times New Roman"/>
                <a:cs typeface="Times New Roman"/>
              </a:rPr>
              <a:t>software </a:t>
            </a:r>
            <a:r>
              <a:rPr sz="1200" dirty="0">
                <a:latin typeface="Times New Roman"/>
                <a:cs typeface="Times New Roman"/>
              </a:rPr>
              <a:t>product </a:t>
            </a:r>
            <a:r>
              <a:rPr sz="1200" spc="-5" dirty="0">
                <a:latin typeface="Times New Roman"/>
                <a:cs typeface="Times New Roman"/>
              </a:rPr>
              <a:t>development is </a:t>
            </a:r>
            <a:r>
              <a:rPr sz="1200" dirty="0">
                <a:latin typeface="Times New Roman"/>
                <a:cs typeface="Times New Roman"/>
              </a:rPr>
              <a:t>to </a:t>
            </a:r>
            <a:r>
              <a:rPr sz="1200" spc="-5" dirty="0">
                <a:latin typeface="Times New Roman"/>
                <a:cs typeface="Times New Roman"/>
              </a:rPr>
              <a:t>release </a:t>
            </a:r>
            <a:r>
              <a:rPr sz="1200" dirty="0">
                <a:latin typeface="Times New Roman"/>
                <a:cs typeface="Times New Roman"/>
              </a:rPr>
              <a:t>a product to </a:t>
            </a:r>
            <a:r>
              <a:rPr sz="1200" spc="-5" dirty="0">
                <a:latin typeface="Times New Roman"/>
                <a:cs typeface="Times New Roman"/>
              </a:rPr>
              <a:t>customers.  Traditionally, separate </a:t>
            </a:r>
            <a:r>
              <a:rPr sz="1200" dirty="0">
                <a:latin typeface="Times New Roman"/>
                <a:cs typeface="Times New Roman"/>
              </a:rPr>
              <a:t>teams </a:t>
            </a:r>
            <a:r>
              <a:rPr sz="1200" spc="-5" dirty="0">
                <a:latin typeface="Times New Roman"/>
                <a:cs typeface="Times New Roman"/>
              </a:rPr>
              <a:t>were responsible </a:t>
            </a:r>
            <a:r>
              <a:rPr sz="1200" dirty="0">
                <a:latin typeface="Times New Roman"/>
                <a:cs typeface="Times New Roman"/>
              </a:rPr>
              <a:t>for </a:t>
            </a:r>
            <a:r>
              <a:rPr sz="1200" spc="-5" dirty="0">
                <a:latin typeface="Times New Roman"/>
                <a:cs typeface="Times New Roman"/>
              </a:rPr>
              <a:t>software development, software</a:t>
            </a:r>
            <a:r>
              <a:rPr sz="1200" spc="-200" dirty="0">
                <a:latin typeface="Times New Roman"/>
                <a:cs typeface="Times New Roman"/>
              </a:rPr>
              <a:t> </a:t>
            </a:r>
            <a:r>
              <a:rPr sz="1200" spc="-5" dirty="0">
                <a:latin typeface="Times New Roman"/>
                <a:cs typeface="Times New Roman"/>
              </a:rPr>
              <a:t>release,  and software </a:t>
            </a:r>
            <a:r>
              <a:rPr sz="1200" dirty="0">
                <a:latin typeface="Times New Roman"/>
                <a:cs typeface="Times New Roman"/>
              </a:rPr>
              <a:t>support </a:t>
            </a:r>
            <a:r>
              <a:rPr sz="1200" spc="-5" dirty="0">
                <a:latin typeface="Times New Roman"/>
                <a:cs typeface="Times New Roman"/>
              </a:rPr>
              <a:t>(Figure </a:t>
            </a:r>
            <a:r>
              <a:rPr sz="1200" dirty="0">
                <a:latin typeface="Times New Roman"/>
                <a:cs typeface="Times New Roman"/>
              </a:rPr>
              <a:t>1).</a:t>
            </a:r>
            <a:endParaRPr sz="1200">
              <a:latin typeface="Times New Roman"/>
              <a:cs typeface="Times New Roman"/>
            </a:endParaRPr>
          </a:p>
          <a:p>
            <a:pPr marL="240665" marR="5715" indent="-228600" algn="just">
              <a:lnSpc>
                <a:spcPct val="102899"/>
              </a:lnSpc>
              <a:spcBef>
                <a:spcPts val="90"/>
              </a:spcBef>
              <a:buFont typeface="Symbol"/>
              <a:buChar char=""/>
              <a:tabLst>
                <a:tab pos="279400" algn="l"/>
              </a:tabLst>
            </a:pPr>
            <a:r>
              <a:rPr dirty="0"/>
              <a:t>	</a:t>
            </a:r>
            <a:r>
              <a:rPr sz="1200" dirty="0">
                <a:latin typeface="Times New Roman"/>
                <a:cs typeface="Times New Roman"/>
              </a:rPr>
              <a:t>The </a:t>
            </a:r>
            <a:r>
              <a:rPr sz="1200" spc="-5" dirty="0">
                <a:latin typeface="Times New Roman"/>
                <a:cs typeface="Times New Roman"/>
              </a:rPr>
              <a:t>development team passed </a:t>
            </a:r>
            <a:r>
              <a:rPr sz="1200" dirty="0">
                <a:latin typeface="Times New Roman"/>
                <a:cs typeface="Times New Roman"/>
              </a:rPr>
              <a:t>a </a:t>
            </a:r>
            <a:r>
              <a:rPr sz="1200" spc="-5" dirty="0">
                <a:latin typeface="Times New Roman"/>
                <a:cs typeface="Times New Roman"/>
              </a:rPr>
              <a:t>“final” version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to a </a:t>
            </a:r>
            <a:r>
              <a:rPr sz="1200" spc="-5" dirty="0">
                <a:latin typeface="Times New Roman"/>
                <a:cs typeface="Times New Roman"/>
              </a:rPr>
              <a:t>release team. That  team </a:t>
            </a:r>
            <a:r>
              <a:rPr sz="1200" dirty="0">
                <a:latin typeface="Times New Roman"/>
                <a:cs typeface="Times New Roman"/>
              </a:rPr>
              <a:t>then built a release version, </a:t>
            </a:r>
            <a:r>
              <a:rPr sz="1200" spc="-5" dirty="0">
                <a:latin typeface="Times New Roman"/>
                <a:cs typeface="Times New Roman"/>
              </a:rPr>
              <a:t>tested </a:t>
            </a:r>
            <a:r>
              <a:rPr sz="1200" dirty="0">
                <a:latin typeface="Times New Roman"/>
                <a:cs typeface="Times New Roman"/>
              </a:rPr>
              <a:t>it, </a:t>
            </a:r>
            <a:r>
              <a:rPr sz="1200" spc="-5" dirty="0">
                <a:latin typeface="Times New Roman"/>
                <a:cs typeface="Times New Roman"/>
              </a:rPr>
              <a:t>and prepared release </a:t>
            </a:r>
            <a:r>
              <a:rPr sz="1200" dirty="0">
                <a:latin typeface="Times New Roman"/>
                <a:cs typeface="Times New Roman"/>
              </a:rPr>
              <a:t>documentation </a:t>
            </a:r>
            <a:r>
              <a:rPr sz="1200" spc="-5" dirty="0">
                <a:latin typeface="Times New Roman"/>
                <a:cs typeface="Times New Roman"/>
              </a:rPr>
              <a:t>before  releasing </a:t>
            </a:r>
            <a:r>
              <a:rPr sz="1200" dirty="0">
                <a:latin typeface="Times New Roman"/>
                <a:cs typeface="Times New Roman"/>
              </a:rPr>
              <a:t>the software to</a:t>
            </a:r>
            <a:r>
              <a:rPr sz="1200" spc="-15" dirty="0">
                <a:latin typeface="Times New Roman"/>
                <a:cs typeface="Times New Roman"/>
              </a:rPr>
              <a:t> </a:t>
            </a:r>
            <a:r>
              <a:rPr sz="1200" spc="-5" dirty="0">
                <a:latin typeface="Times New Roman"/>
                <a:cs typeface="Times New Roman"/>
              </a:rPr>
              <a:t>customers.</a:t>
            </a:r>
            <a:endParaRPr sz="1200">
              <a:latin typeface="Times New Roman"/>
              <a:cs typeface="Times New Roman"/>
            </a:endParaRPr>
          </a:p>
        </p:txBody>
      </p:sp>
      <p:sp>
        <p:nvSpPr>
          <p:cNvPr id="6" name="object 6"/>
          <p:cNvSpPr/>
          <p:nvPr/>
        </p:nvSpPr>
        <p:spPr>
          <a:xfrm>
            <a:off x="914400" y="2620010"/>
            <a:ext cx="5437505" cy="200088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02004" y="4709286"/>
            <a:ext cx="5967095" cy="4008754"/>
          </a:xfrm>
          <a:prstGeom prst="rect">
            <a:avLst/>
          </a:prstGeom>
        </p:spPr>
        <p:txBody>
          <a:bodyPr vert="horz" wrap="square" lIns="0" tIns="12700" rIns="0" bIns="0" rtlCol="0">
            <a:spAutoFit/>
          </a:bodyPr>
          <a:lstStyle/>
          <a:p>
            <a:pPr marR="725170" algn="ctr">
              <a:lnSpc>
                <a:spcPct val="100000"/>
              </a:lnSpc>
              <a:spcBef>
                <a:spcPts val="100"/>
              </a:spcBef>
            </a:pPr>
            <a:r>
              <a:rPr sz="1200" spc="-5" dirty="0">
                <a:latin typeface="Times New Roman"/>
                <a:cs typeface="Times New Roman"/>
              </a:rPr>
              <a:t>Fig </a:t>
            </a:r>
            <a:r>
              <a:rPr sz="1200" dirty="0">
                <a:latin typeface="Times New Roman"/>
                <a:cs typeface="Times New Roman"/>
              </a:rPr>
              <a:t>1 </a:t>
            </a:r>
            <a:r>
              <a:rPr sz="1200" spc="-5" dirty="0">
                <a:latin typeface="Times New Roman"/>
                <a:cs typeface="Times New Roman"/>
              </a:rPr>
              <a:t>Development, release, and</a:t>
            </a:r>
            <a:r>
              <a:rPr sz="1200" spc="10" dirty="0">
                <a:latin typeface="Times New Roman"/>
                <a:cs typeface="Times New Roman"/>
              </a:rPr>
              <a:t> </a:t>
            </a:r>
            <a:r>
              <a:rPr sz="1200" dirty="0">
                <a:latin typeface="Times New Roman"/>
                <a:cs typeface="Times New Roman"/>
              </a:rPr>
              <a:t>support</a:t>
            </a:r>
            <a:endParaRPr sz="1200">
              <a:latin typeface="Times New Roman"/>
              <a:cs typeface="Times New Roman"/>
            </a:endParaRPr>
          </a:p>
          <a:p>
            <a:pPr marL="507365" marR="5715" indent="-228600" algn="just">
              <a:lnSpc>
                <a:spcPct val="103400"/>
              </a:lnSpc>
              <a:spcBef>
                <a:spcPts val="900"/>
              </a:spcBef>
              <a:buFont typeface="Symbol"/>
              <a:buChar char=""/>
              <a:tabLst>
                <a:tab pos="508000" algn="l"/>
              </a:tabLst>
            </a:pPr>
            <a:r>
              <a:rPr sz="1200" spc="-5" dirty="0">
                <a:latin typeface="Times New Roman"/>
                <a:cs typeface="Times New Roman"/>
              </a:rPr>
              <a:t>A </a:t>
            </a:r>
            <a:r>
              <a:rPr sz="1200" dirty="0">
                <a:latin typeface="Times New Roman"/>
                <a:cs typeface="Times New Roman"/>
              </a:rPr>
              <a:t>third </a:t>
            </a:r>
            <a:r>
              <a:rPr sz="1200" spc="-5" dirty="0">
                <a:latin typeface="Times New Roman"/>
                <a:cs typeface="Times New Roman"/>
              </a:rPr>
              <a:t>team provided </a:t>
            </a:r>
            <a:r>
              <a:rPr sz="1200" dirty="0">
                <a:latin typeface="Times New Roman"/>
                <a:cs typeface="Times New Roman"/>
              </a:rPr>
              <a:t>customer support. The original </a:t>
            </a:r>
            <a:r>
              <a:rPr sz="1200" spc="-5" dirty="0">
                <a:latin typeface="Times New Roman"/>
                <a:cs typeface="Times New Roman"/>
              </a:rPr>
              <a:t>development </a:t>
            </a:r>
            <a:r>
              <a:rPr sz="1200" dirty="0">
                <a:latin typeface="Times New Roman"/>
                <a:cs typeface="Times New Roman"/>
              </a:rPr>
              <a:t>team </a:t>
            </a:r>
            <a:r>
              <a:rPr sz="1200" spc="-5" dirty="0">
                <a:latin typeface="Times New Roman"/>
                <a:cs typeface="Times New Roman"/>
              </a:rPr>
              <a:t>was </a:t>
            </a:r>
            <a:r>
              <a:rPr sz="1200" dirty="0">
                <a:latin typeface="Times New Roman"/>
                <a:cs typeface="Times New Roman"/>
              </a:rPr>
              <a:t>sometimes  </a:t>
            </a:r>
            <a:r>
              <a:rPr sz="1200" spc="-5" dirty="0">
                <a:latin typeface="Times New Roman"/>
                <a:cs typeface="Times New Roman"/>
              </a:rPr>
              <a:t>responsible </a:t>
            </a:r>
            <a:r>
              <a:rPr sz="1200" dirty="0">
                <a:latin typeface="Times New Roman"/>
                <a:cs typeface="Times New Roman"/>
              </a:rPr>
              <a:t>for implementing </a:t>
            </a:r>
            <a:r>
              <a:rPr sz="1200" spc="-5" dirty="0">
                <a:latin typeface="Times New Roman"/>
                <a:cs typeface="Times New Roman"/>
              </a:rPr>
              <a:t>software changes. Alternatively, </a:t>
            </a:r>
            <a:r>
              <a:rPr sz="1200" dirty="0">
                <a:latin typeface="Times New Roman"/>
                <a:cs typeface="Times New Roman"/>
              </a:rPr>
              <a:t>the software </a:t>
            </a:r>
            <a:r>
              <a:rPr sz="1200" spc="5" dirty="0">
                <a:latin typeface="Times New Roman"/>
                <a:cs typeface="Times New Roman"/>
              </a:rPr>
              <a:t>may </a:t>
            </a:r>
            <a:r>
              <a:rPr sz="1200" dirty="0">
                <a:latin typeface="Times New Roman"/>
                <a:cs typeface="Times New Roman"/>
              </a:rPr>
              <a:t>have  </a:t>
            </a:r>
            <a:r>
              <a:rPr sz="1200" spc="-5" dirty="0">
                <a:latin typeface="Times New Roman"/>
                <a:cs typeface="Times New Roman"/>
              </a:rPr>
              <a:t>been maintained </a:t>
            </a:r>
            <a:r>
              <a:rPr sz="1200" spc="10" dirty="0">
                <a:latin typeface="Times New Roman"/>
                <a:cs typeface="Times New Roman"/>
              </a:rPr>
              <a:t>by </a:t>
            </a:r>
            <a:r>
              <a:rPr sz="1200" dirty="0">
                <a:latin typeface="Times New Roman"/>
                <a:cs typeface="Times New Roman"/>
              </a:rPr>
              <a:t>a </a:t>
            </a:r>
            <a:r>
              <a:rPr sz="1200" spc="-5" dirty="0">
                <a:latin typeface="Times New Roman"/>
                <a:cs typeface="Times New Roman"/>
              </a:rPr>
              <a:t>separate </a:t>
            </a:r>
            <a:r>
              <a:rPr sz="1200" dirty="0">
                <a:latin typeface="Times New Roman"/>
                <a:cs typeface="Times New Roman"/>
              </a:rPr>
              <a:t>maintenance</a:t>
            </a:r>
            <a:r>
              <a:rPr sz="1200" spc="-15" dirty="0">
                <a:latin typeface="Times New Roman"/>
                <a:cs typeface="Times New Roman"/>
              </a:rPr>
              <a:t> </a:t>
            </a:r>
            <a:r>
              <a:rPr sz="1200" spc="-5" dirty="0">
                <a:latin typeface="Times New Roman"/>
                <a:cs typeface="Times New Roman"/>
              </a:rPr>
              <a:t>team.</a:t>
            </a:r>
            <a:endParaRPr sz="1200">
              <a:latin typeface="Times New Roman"/>
              <a:cs typeface="Times New Roman"/>
            </a:endParaRPr>
          </a:p>
          <a:p>
            <a:pPr marL="507365" indent="-228600" algn="just">
              <a:lnSpc>
                <a:spcPct val="100000"/>
              </a:lnSpc>
              <a:spcBef>
                <a:spcPts val="130"/>
              </a:spcBef>
              <a:buFont typeface="Symbol"/>
              <a:buChar char=""/>
              <a:tabLst>
                <a:tab pos="508000" algn="l"/>
              </a:tabLst>
            </a:pPr>
            <a:r>
              <a:rPr sz="1200" spc="-10" dirty="0">
                <a:latin typeface="Times New Roman"/>
                <a:cs typeface="Times New Roman"/>
              </a:rPr>
              <a:t>In </a:t>
            </a:r>
            <a:r>
              <a:rPr sz="1200" dirty="0">
                <a:latin typeface="Times New Roman"/>
                <a:cs typeface="Times New Roman"/>
              </a:rPr>
              <a:t>these </a:t>
            </a:r>
            <a:r>
              <a:rPr sz="1200" spc="-5" dirty="0">
                <a:latin typeface="Times New Roman"/>
                <a:cs typeface="Times New Roman"/>
              </a:rPr>
              <a:t>processes, communication delays between </a:t>
            </a:r>
            <a:r>
              <a:rPr sz="1200" dirty="0">
                <a:latin typeface="Times New Roman"/>
                <a:cs typeface="Times New Roman"/>
              </a:rPr>
              <a:t>the </a:t>
            </a:r>
            <a:r>
              <a:rPr sz="1200" spc="-5" dirty="0">
                <a:latin typeface="Times New Roman"/>
                <a:cs typeface="Times New Roman"/>
              </a:rPr>
              <a:t>groups were</a:t>
            </a:r>
            <a:r>
              <a:rPr sz="1200" spc="65" dirty="0">
                <a:latin typeface="Times New Roman"/>
                <a:cs typeface="Times New Roman"/>
              </a:rPr>
              <a:t> </a:t>
            </a:r>
            <a:r>
              <a:rPr sz="1200" dirty="0">
                <a:latin typeface="Times New Roman"/>
                <a:cs typeface="Times New Roman"/>
              </a:rPr>
              <a:t>inevitable.</a:t>
            </a:r>
            <a:endParaRPr sz="1200">
              <a:latin typeface="Times New Roman"/>
              <a:cs typeface="Times New Roman"/>
            </a:endParaRPr>
          </a:p>
          <a:p>
            <a:pPr marL="507365" marR="6350" indent="-228600" algn="just">
              <a:lnSpc>
                <a:spcPct val="104200"/>
              </a:lnSpc>
              <a:spcBef>
                <a:spcPts val="70"/>
              </a:spcBef>
              <a:buFont typeface="Symbol"/>
              <a:buChar char=""/>
              <a:tabLst>
                <a:tab pos="508000" algn="l"/>
              </a:tabLst>
            </a:pPr>
            <a:r>
              <a:rPr sz="1200" spc="-5" dirty="0">
                <a:latin typeface="Times New Roman"/>
                <a:cs typeface="Times New Roman"/>
              </a:rPr>
              <a:t>Development and operations engineers </a:t>
            </a:r>
            <a:r>
              <a:rPr sz="1200" dirty="0">
                <a:latin typeface="Times New Roman"/>
                <a:cs typeface="Times New Roman"/>
              </a:rPr>
              <a:t>used different tools, </a:t>
            </a:r>
            <a:r>
              <a:rPr sz="1200" spc="-5" dirty="0">
                <a:latin typeface="Times New Roman"/>
                <a:cs typeface="Times New Roman"/>
              </a:rPr>
              <a:t>had different </a:t>
            </a:r>
            <a:r>
              <a:rPr sz="1200" dirty="0">
                <a:latin typeface="Times New Roman"/>
                <a:cs typeface="Times New Roman"/>
              </a:rPr>
              <a:t>skill </a:t>
            </a:r>
            <a:r>
              <a:rPr sz="1200" spc="-5" dirty="0">
                <a:latin typeface="Times New Roman"/>
                <a:cs typeface="Times New Roman"/>
              </a:rPr>
              <a:t>sets, and  often </a:t>
            </a:r>
            <a:r>
              <a:rPr sz="1200" dirty="0">
                <a:latin typeface="Times New Roman"/>
                <a:cs typeface="Times New Roman"/>
              </a:rPr>
              <a:t>didn’t </a:t>
            </a:r>
            <a:r>
              <a:rPr sz="1200" spc="-5" dirty="0">
                <a:latin typeface="Times New Roman"/>
                <a:cs typeface="Times New Roman"/>
              </a:rPr>
              <a:t>understand </a:t>
            </a:r>
            <a:r>
              <a:rPr sz="1200" dirty="0">
                <a:latin typeface="Times New Roman"/>
                <a:cs typeface="Times New Roman"/>
              </a:rPr>
              <a:t>the </a:t>
            </a:r>
            <a:r>
              <a:rPr sz="1200" spc="-5" dirty="0">
                <a:latin typeface="Times New Roman"/>
                <a:cs typeface="Times New Roman"/>
              </a:rPr>
              <a:t>other’s</a:t>
            </a:r>
            <a:r>
              <a:rPr sz="1200" spc="5" dirty="0">
                <a:latin typeface="Times New Roman"/>
                <a:cs typeface="Times New Roman"/>
              </a:rPr>
              <a:t> </a:t>
            </a:r>
            <a:r>
              <a:rPr sz="1200" spc="-5" dirty="0">
                <a:latin typeface="Times New Roman"/>
                <a:cs typeface="Times New Roman"/>
              </a:rPr>
              <a:t>problems.</a:t>
            </a:r>
            <a:endParaRPr sz="1200">
              <a:latin typeface="Times New Roman"/>
              <a:cs typeface="Times New Roman"/>
            </a:endParaRPr>
          </a:p>
          <a:p>
            <a:pPr marL="507365" marR="6350" indent="-228600" algn="just">
              <a:lnSpc>
                <a:spcPct val="102499"/>
              </a:lnSpc>
              <a:spcBef>
                <a:spcPts val="95"/>
              </a:spcBef>
              <a:buFont typeface="Symbol"/>
              <a:buChar char=""/>
              <a:tabLst>
                <a:tab pos="546100" algn="l"/>
              </a:tabLst>
            </a:pPr>
            <a:r>
              <a:rPr dirty="0"/>
              <a:t>	</a:t>
            </a:r>
            <a:r>
              <a:rPr sz="1200" spc="-5" dirty="0">
                <a:latin typeface="Times New Roman"/>
                <a:cs typeface="Times New Roman"/>
              </a:rPr>
              <a:t>Even when an </a:t>
            </a:r>
            <a:r>
              <a:rPr sz="1200" dirty="0">
                <a:latin typeface="Times New Roman"/>
                <a:cs typeface="Times New Roman"/>
              </a:rPr>
              <a:t>urgent bug or security vulnerability </a:t>
            </a:r>
            <a:r>
              <a:rPr sz="1200" spc="-5" dirty="0">
                <a:latin typeface="Times New Roman"/>
                <a:cs typeface="Times New Roman"/>
              </a:rPr>
              <a:t>was identified, </a:t>
            </a:r>
            <a:r>
              <a:rPr sz="1200" dirty="0">
                <a:latin typeface="Times New Roman"/>
                <a:cs typeface="Times New Roman"/>
              </a:rPr>
              <a:t>it </a:t>
            </a:r>
            <a:r>
              <a:rPr sz="1200" spc="-5" dirty="0">
                <a:latin typeface="Times New Roman"/>
                <a:cs typeface="Times New Roman"/>
              </a:rPr>
              <a:t>could </a:t>
            </a:r>
            <a:r>
              <a:rPr sz="1200" dirty="0">
                <a:latin typeface="Times New Roman"/>
                <a:cs typeface="Times New Roman"/>
              </a:rPr>
              <a:t>take </a:t>
            </a:r>
            <a:r>
              <a:rPr sz="1200" spc="-5" dirty="0">
                <a:latin typeface="Times New Roman"/>
                <a:cs typeface="Times New Roman"/>
              </a:rPr>
              <a:t>several  days </a:t>
            </a:r>
            <a:r>
              <a:rPr sz="1200" dirty="0">
                <a:latin typeface="Times New Roman"/>
                <a:cs typeface="Times New Roman"/>
              </a:rPr>
              <a:t>for a new </a:t>
            </a:r>
            <a:r>
              <a:rPr sz="1200" spc="-5" dirty="0">
                <a:latin typeface="Times New Roman"/>
                <a:cs typeface="Times New Roman"/>
              </a:rPr>
              <a:t>release </a:t>
            </a:r>
            <a:r>
              <a:rPr sz="1200" dirty="0">
                <a:latin typeface="Times New Roman"/>
                <a:cs typeface="Times New Roman"/>
              </a:rPr>
              <a:t>to be </a:t>
            </a:r>
            <a:r>
              <a:rPr sz="1200" spc="-5" dirty="0">
                <a:latin typeface="Times New Roman"/>
                <a:cs typeface="Times New Roman"/>
              </a:rPr>
              <a:t>prepared and pushed </a:t>
            </a:r>
            <a:r>
              <a:rPr sz="1200" spc="5" dirty="0">
                <a:latin typeface="Times New Roman"/>
                <a:cs typeface="Times New Roman"/>
              </a:rPr>
              <a:t>to</a:t>
            </a:r>
            <a:r>
              <a:rPr sz="1200" spc="35" dirty="0">
                <a:latin typeface="Times New Roman"/>
                <a:cs typeface="Times New Roman"/>
              </a:rPr>
              <a:t> </a:t>
            </a:r>
            <a:r>
              <a:rPr sz="1200" spc="-5" dirty="0">
                <a:latin typeface="Times New Roman"/>
                <a:cs typeface="Times New Roman"/>
              </a:rPr>
              <a:t>customers.</a:t>
            </a:r>
            <a:endParaRPr sz="1200">
              <a:latin typeface="Times New Roman"/>
              <a:cs typeface="Times New Roman"/>
            </a:endParaRPr>
          </a:p>
          <a:p>
            <a:pPr marR="720090" algn="ctr">
              <a:lnSpc>
                <a:spcPct val="100000"/>
              </a:lnSpc>
              <a:spcBef>
                <a:spcPts val="855"/>
              </a:spcBef>
            </a:pPr>
            <a:r>
              <a:rPr sz="1200" dirty="0">
                <a:latin typeface="Times New Roman"/>
                <a:cs typeface="Times New Roman"/>
              </a:rPr>
              <a:t>Many </a:t>
            </a:r>
            <a:r>
              <a:rPr sz="1200" spc="-5" dirty="0">
                <a:latin typeface="Times New Roman"/>
                <a:cs typeface="Times New Roman"/>
              </a:rPr>
              <a:t>companies </a:t>
            </a:r>
            <a:r>
              <a:rPr sz="1200" dirty="0">
                <a:latin typeface="Times New Roman"/>
                <a:cs typeface="Times New Roman"/>
              </a:rPr>
              <a:t>still </a:t>
            </a:r>
            <a:r>
              <a:rPr sz="1200" spc="-5" dirty="0">
                <a:latin typeface="Times New Roman"/>
                <a:cs typeface="Times New Roman"/>
              </a:rPr>
              <a:t>use </a:t>
            </a:r>
            <a:r>
              <a:rPr sz="1200" dirty="0">
                <a:latin typeface="Times New Roman"/>
                <a:cs typeface="Times New Roman"/>
              </a:rPr>
              <a:t>this </a:t>
            </a:r>
            <a:r>
              <a:rPr sz="1200" spc="-5" dirty="0">
                <a:latin typeface="Times New Roman"/>
                <a:cs typeface="Times New Roman"/>
              </a:rPr>
              <a:t>traditional </a:t>
            </a:r>
            <a:r>
              <a:rPr sz="1200" dirty="0">
                <a:latin typeface="Times New Roman"/>
                <a:cs typeface="Times New Roman"/>
              </a:rPr>
              <a:t>model of </a:t>
            </a:r>
            <a:r>
              <a:rPr sz="1200" spc="-5" dirty="0">
                <a:latin typeface="Times New Roman"/>
                <a:cs typeface="Times New Roman"/>
              </a:rPr>
              <a:t>development, release, </a:t>
            </a:r>
            <a:r>
              <a:rPr sz="1200" dirty="0">
                <a:latin typeface="Times New Roman"/>
                <a:cs typeface="Times New Roman"/>
              </a:rPr>
              <a:t>and</a:t>
            </a:r>
            <a:r>
              <a:rPr sz="1200" spc="90" dirty="0">
                <a:latin typeface="Times New Roman"/>
                <a:cs typeface="Times New Roman"/>
              </a:rPr>
              <a:t> </a:t>
            </a:r>
            <a:r>
              <a:rPr sz="1200" dirty="0">
                <a:latin typeface="Times New Roman"/>
                <a:cs typeface="Times New Roman"/>
              </a:rPr>
              <a:t>support.</a:t>
            </a:r>
            <a:endParaRPr sz="1200">
              <a:latin typeface="Times New Roman"/>
              <a:cs typeface="Times New Roman"/>
            </a:endParaRPr>
          </a:p>
          <a:p>
            <a:pPr marL="469265" indent="-228600">
              <a:lnSpc>
                <a:spcPct val="100000"/>
              </a:lnSpc>
              <a:spcBef>
                <a:spcPts val="944"/>
              </a:spcBef>
              <a:buFont typeface="Symbol"/>
              <a:buChar char=""/>
              <a:tabLst>
                <a:tab pos="469265" algn="l"/>
                <a:tab pos="469900" algn="l"/>
              </a:tabLst>
            </a:pPr>
            <a:r>
              <a:rPr sz="1200" spc="-5" dirty="0">
                <a:latin typeface="Times New Roman"/>
                <a:cs typeface="Times New Roman"/>
              </a:rPr>
              <a:t>However, more and </a:t>
            </a:r>
            <a:r>
              <a:rPr sz="1200" dirty="0">
                <a:latin typeface="Times New Roman"/>
                <a:cs typeface="Times New Roman"/>
              </a:rPr>
              <a:t>more </a:t>
            </a:r>
            <a:r>
              <a:rPr sz="1200" spc="-5" dirty="0">
                <a:latin typeface="Times New Roman"/>
                <a:cs typeface="Times New Roman"/>
              </a:rPr>
              <a:t>companies </a:t>
            </a:r>
            <a:r>
              <a:rPr sz="1200" dirty="0">
                <a:latin typeface="Times New Roman"/>
                <a:cs typeface="Times New Roman"/>
              </a:rPr>
              <a:t>are using </a:t>
            </a:r>
            <a:r>
              <a:rPr sz="1200" spc="-5" dirty="0">
                <a:latin typeface="Times New Roman"/>
                <a:cs typeface="Times New Roman"/>
              </a:rPr>
              <a:t>an alternative approach </a:t>
            </a:r>
            <a:r>
              <a:rPr sz="1200" dirty="0">
                <a:latin typeface="Times New Roman"/>
                <a:cs typeface="Times New Roman"/>
              </a:rPr>
              <a:t>called</a:t>
            </a:r>
            <a:r>
              <a:rPr sz="1200" spc="110"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469265" marR="5715" indent="-228600">
              <a:lnSpc>
                <a:spcPct val="103499"/>
              </a:lnSpc>
              <a:spcBef>
                <a:spcPts val="85"/>
              </a:spcBef>
              <a:buFont typeface="Symbol"/>
              <a:buChar char=""/>
              <a:tabLst>
                <a:tab pos="469265" algn="l"/>
                <a:tab pos="469900" algn="l"/>
              </a:tabLst>
            </a:pPr>
            <a:r>
              <a:rPr sz="1200" spc="-5" dirty="0">
                <a:latin typeface="Times New Roman"/>
                <a:cs typeface="Times New Roman"/>
              </a:rPr>
              <a:t>DevOps (development </a:t>
            </a:r>
            <a:r>
              <a:rPr sz="1200" dirty="0">
                <a:latin typeface="Times New Roman"/>
                <a:cs typeface="Times New Roman"/>
              </a:rPr>
              <a:t>+ </a:t>
            </a:r>
            <a:r>
              <a:rPr sz="1200" spc="-5" dirty="0">
                <a:latin typeface="Times New Roman"/>
                <a:cs typeface="Times New Roman"/>
              </a:rPr>
              <a:t>operations) integrates development, deployment, and </a:t>
            </a:r>
            <a:r>
              <a:rPr sz="1200" dirty="0">
                <a:latin typeface="Times New Roman"/>
                <a:cs typeface="Times New Roman"/>
              </a:rPr>
              <a:t>support,  with a </a:t>
            </a:r>
            <a:r>
              <a:rPr sz="1200" spc="-5" dirty="0">
                <a:latin typeface="Times New Roman"/>
                <a:cs typeface="Times New Roman"/>
              </a:rPr>
              <a:t>single </a:t>
            </a:r>
            <a:r>
              <a:rPr sz="1200" dirty="0">
                <a:latin typeface="Times New Roman"/>
                <a:cs typeface="Times New Roman"/>
              </a:rPr>
              <a:t>team responsible for </a:t>
            </a:r>
            <a:r>
              <a:rPr sz="1200" spc="-5" dirty="0">
                <a:latin typeface="Times New Roman"/>
                <a:cs typeface="Times New Roman"/>
              </a:rPr>
              <a:t>all </a:t>
            </a:r>
            <a:r>
              <a:rPr sz="1200" dirty="0">
                <a:latin typeface="Times New Roman"/>
                <a:cs typeface="Times New Roman"/>
              </a:rPr>
              <a:t>of </a:t>
            </a:r>
            <a:r>
              <a:rPr sz="1200" spc="-5" dirty="0">
                <a:latin typeface="Times New Roman"/>
                <a:cs typeface="Times New Roman"/>
              </a:rPr>
              <a:t>these </a:t>
            </a:r>
            <a:r>
              <a:rPr sz="1200" dirty="0">
                <a:latin typeface="Times New Roman"/>
                <a:cs typeface="Times New Roman"/>
              </a:rPr>
              <a:t>activities </a:t>
            </a:r>
            <a:r>
              <a:rPr sz="1200" spc="-5" dirty="0">
                <a:latin typeface="Times New Roman"/>
                <a:cs typeface="Times New Roman"/>
              </a:rPr>
              <a:t>(Figure</a:t>
            </a:r>
            <a:r>
              <a:rPr sz="1200" spc="-15" dirty="0">
                <a:latin typeface="Times New Roman"/>
                <a:cs typeface="Times New Roman"/>
              </a:rPr>
              <a:t> </a:t>
            </a:r>
            <a:r>
              <a:rPr sz="1200" dirty="0">
                <a:latin typeface="Times New Roman"/>
                <a:cs typeface="Times New Roman"/>
              </a:rPr>
              <a:t>2).</a:t>
            </a:r>
            <a:endParaRPr sz="1200">
              <a:latin typeface="Times New Roman"/>
              <a:cs typeface="Times New Roman"/>
            </a:endParaRPr>
          </a:p>
          <a:p>
            <a:pPr marL="469265" indent="-228600">
              <a:lnSpc>
                <a:spcPct val="100000"/>
              </a:lnSpc>
              <a:spcBef>
                <a:spcPts val="120"/>
              </a:spcBef>
              <a:buFont typeface="Symbol"/>
              <a:buChar char=""/>
              <a:tabLst>
                <a:tab pos="469265" algn="l"/>
                <a:tab pos="469900" algn="l"/>
              </a:tabLst>
            </a:pPr>
            <a:r>
              <a:rPr sz="1200" spc="-5" dirty="0">
                <a:latin typeface="Times New Roman"/>
                <a:cs typeface="Times New Roman"/>
              </a:rPr>
              <a:t>Three factors </a:t>
            </a:r>
            <a:r>
              <a:rPr sz="1200" dirty="0">
                <a:latin typeface="Times New Roman"/>
                <a:cs typeface="Times New Roman"/>
              </a:rPr>
              <a:t>led to the </a:t>
            </a:r>
            <a:r>
              <a:rPr sz="1200" spc="-5" dirty="0">
                <a:latin typeface="Times New Roman"/>
                <a:cs typeface="Times New Roman"/>
              </a:rPr>
              <a:t>development </a:t>
            </a:r>
            <a:r>
              <a:rPr sz="1200" dirty="0">
                <a:latin typeface="Times New Roman"/>
                <a:cs typeface="Times New Roman"/>
              </a:rPr>
              <a:t>and </a:t>
            </a:r>
            <a:r>
              <a:rPr sz="1200" spc="-5" dirty="0">
                <a:latin typeface="Times New Roman"/>
                <a:cs typeface="Times New Roman"/>
              </a:rPr>
              <a:t>widespread adoption </a:t>
            </a:r>
            <a:r>
              <a:rPr sz="1200" dirty="0">
                <a:latin typeface="Times New Roman"/>
                <a:cs typeface="Times New Roman"/>
              </a:rPr>
              <a:t>of</a:t>
            </a:r>
            <a:r>
              <a:rPr sz="1200" spc="55"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12700" marR="8255">
              <a:lnSpc>
                <a:spcPct val="102499"/>
              </a:lnSpc>
              <a:spcBef>
                <a:spcPts val="825"/>
              </a:spcBef>
              <a:buAutoNum type="arabicPeriod"/>
              <a:tabLst>
                <a:tab pos="191135" algn="l"/>
              </a:tabLst>
            </a:pPr>
            <a:r>
              <a:rPr sz="1200" spc="-5" dirty="0">
                <a:latin typeface="Times New Roman"/>
                <a:cs typeface="Times New Roman"/>
              </a:rPr>
              <a:t>Agile software engineering </a:t>
            </a:r>
            <a:r>
              <a:rPr sz="1200" dirty="0">
                <a:latin typeface="Times New Roman"/>
                <a:cs typeface="Times New Roman"/>
              </a:rPr>
              <a:t>reduced the development time for </a:t>
            </a:r>
            <a:r>
              <a:rPr sz="1200" spc="-5" dirty="0">
                <a:latin typeface="Times New Roman"/>
                <a:cs typeface="Times New Roman"/>
              </a:rPr>
              <a:t>software, </a:t>
            </a:r>
            <a:r>
              <a:rPr sz="1200" dirty="0">
                <a:latin typeface="Times New Roman"/>
                <a:cs typeface="Times New Roman"/>
              </a:rPr>
              <a:t>but the traditional  </a:t>
            </a:r>
            <a:r>
              <a:rPr sz="1200" spc="-5" dirty="0">
                <a:latin typeface="Times New Roman"/>
                <a:cs typeface="Times New Roman"/>
              </a:rPr>
              <a:t>release process introduced </a:t>
            </a:r>
            <a:r>
              <a:rPr sz="1200" dirty="0">
                <a:latin typeface="Times New Roman"/>
                <a:cs typeface="Times New Roman"/>
              </a:rPr>
              <a:t>a </a:t>
            </a:r>
            <a:r>
              <a:rPr sz="1200" spc="-5" dirty="0">
                <a:latin typeface="Times New Roman"/>
                <a:cs typeface="Times New Roman"/>
              </a:rPr>
              <a:t>bottleneck between development </a:t>
            </a:r>
            <a:r>
              <a:rPr sz="1200" dirty="0">
                <a:latin typeface="Times New Roman"/>
                <a:cs typeface="Times New Roman"/>
              </a:rPr>
              <a:t>and</a:t>
            </a:r>
            <a:r>
              <a:rPr sz="1200" spc="50"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a:p>
            <a:pPr marL="12700" marR="5080">
              <a:lnSpc>
                <a:spcPct val="102499"/>
              </a:lnSpc>
              <a:spcBef>
                <a:spcPts val="830"/>
              </a:spcBef>
              <a:buAutoNum type="arabicPeriod"/>
              <a:tabLst>
                <a:tab pos="175895" algn="l"/>
              </a:tabLst>
            </a:pPr>
            <a:r>
              <a:rPr sz="1200" dirty="0">
                <a:latin typeface="Times New Roman"/>
                <a:cs typeface="Times New Roman"/>
              </a:rPr>
              <a:t>Amazon </a:t>
            </a:r>
            <a:r>
              <a:rPr sz="1200" spc="-5" dirty="0">
                <a:latin typeface="Times New Roman"/>
                <a:cs typeface="Times New Roman"/>
              </a:rPr>
              <a:t>re-engineered </a:t>
            </a:r>
            <a:r>
              <a:rPr sz="1200" dirty="0">
                <a:latin typeface="Times New Roman"/>
                <a:cs typeface="Times New Roman"/>
              </a:rPr>
              <a:t>their </a:t>
            </a:r>
            <a:r>
              <a:rPr sz="1200" spc="-5" dirty="0">
                <a:latin typeface="Times New Roman"/>
                <a:cs typeface="Times New Roman"/>
              </a:rPr>
              <a:t>software around services and introduced </a:t>
            </a:r>
            <a:r>
              <a:rPr sz="1200" dirty="0">
                <a:latin typeface="Times New Roman"/>
                <a:cs typeface="Times New Roman"/>
              </a:rPr>
              <a:t>an </a:t>
            </a:r>
            <a:r>
              <a:rPr sz="1200" spc="-5" dirty="0">
                <a:latin typeface="Times New Roman"/>
                <a:cs typeface="Times New Roman"/>
              </a:rPr>
              <a:t>approach </a:t>
            </a:r>
            <a:r>
              <a:rPr sz="1200" dirty="0">
                <a:latin typeface="Times New Roman"/>
                <a:cs typeface="Times New Roman"/>
              </a:rPr>
              <a:t>in </a:t>
            </a:r>
            <a:r>
              <a:rPr sz="1200" spc="-5" dirty="0">
                <a:latin typeface="Times New Roman"/>
                <a:cs typeface="Times New Roman"/>
              </a:rPr>
              <a:t>which </a:t>
            </a:r>
            <a:r>
              <a:rPr sz="1200" dirty="0">
                <a:latin typeface="Times New Roman"/>
                <a:cs typeface="Times New Roman"/>
              </a:rPr>
              <a:t>a  </a:t>
            </a:r>
            <a:r>
              <a:rPr sz="1200" spc="-5" dirty="0">
                <a:latin typeface="Times New Roman"/>
                <a:cs typeface="Times New Roman"/>
              </a:rPr>
              <a:t>service was </a:t>
            </a:r>
            <a:r>
              <a:rPr sz="1200" dirty="0">
                <a:latin typeface="Times New Roman"/>
                <a:cs typeface="Times New Roman"/>
              </a:rPr>
              <a:t>both </a:t>
            </a:r>
            <a:r>
              <a:rPr sz="1200" spc="-5" dirty="0">
                <a:latin typeface="Times New Roman"/>
                <a:cs typeface="Times New Roman"/>
              </a:rPr>
              <a:t>developed and supported </a:t>
            </a:r>
            <a:r>
              <a:rPr sz="1200" spc="10" dirty="0">
                <a:latin typeface="Times New Roman"/>
                <a:cs typeface="Times New Roman"/>
              </a:rPr>
              <a:t>by </a:t>
            </a:r>
            <a:r>
              <a:rPr sz="1200" dirty="0">
                <a:latin typeface="Times New Roman"/>
                <a:cs typeface="Times New Roman"/>
              </a:rPr>
              <a:t>the same</a:t>
            </a:r>
            <a:r>
              <a:rPr sz="1200" spc="-10" dirty="0">
                <a:latin typeface="Times New Roman"/>
                <a:cs typeface="Times New Roman"/>
              </a:rPr>
              <a:t> </a:t>
            </a:r>
            <a:r>
              <a:rPr sz="1200" spc="-5" dirty="0">
                <a:latin typeface="Times New Roman"/>
                <a:cs typeface="Times New Roman"/>
              </a:rPr>
              <a:t>team.</a:t>
            </a:r>
            <a:endParaRPr sz="1200">
              <a:latin typeface="Times New Roman"/>
              <a:cs typeface="Times New Roman"/>
            </a:endParaRPr>
          </a:p>
        </p:txBody>
      </p:sp>
      <p:sp>
        <p:nvSpPr>
          <p:cNvPr id="8" name="object 8"/>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42</a:t>
            </a:fld>
            <a:endParaRP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6460" cy="396240"/>
          </a:xfrm>
          <a:prstGeom prst="rect">
            <a:avLst/>
          </a:prstGeom>
        </p:spPr>
        <p:txBody>
          <a:bodyPr vert="horz" wrap="square" lIns="0" tIns="7620" rIns="0" bIns="0" rtlCol="0">
            <a:spAutoFit/>
          </a:bodyPr>
          <a:lstStyle/>
          <a:p>
            <a:pPr marL="12700" marR="5080">
              <a:lnSpc>
                <a:spcPct val="102600"/>
              </a:lnSpc>
              <a:spcBef>
                <a:spcPts val="60"/>
              </a:spcBef>
            </a:pPr>
            <a:r>
              <a:rPr sz="1200" dirty="0">
                <a:latin typeface="Times New Roman"/>
                <a:cs typeface="Times New Roman"/>
              </a:rPr>
              <a:t>3.</a:t>
            </a:r>
            <a:r>
              <a:rPr sz="1200" spc="-55" dirty="0">
                <a:latin typeface="Times New Roman"/>
                <a:cs typeface="Times New Roman"/>
              </a:rPr>
              <a:t> </a:t>
            </a:r>
            <a:r>
              <a:rPr sz="1200" spc="-15" dirty="0">
                <a:latin typeface="Times New Roman"/>
                <a:cs typeface="Times New Roman"/>
              </a:rPr>
              <a:t>It</a:t>
            </a:r>
            <a:r>
              <a:rPr sz="1200" spc="-65" dirty="0">
                <a:latin typeface="Times New Roman"/>
                <a:cs typeface="Times New Roman"/>
              </a:rPr>
              <a:t> </a:t>
            </a:r>
            <a:r>
              <a:rPr sz="1200" spc="-5" dirty="0">
                <a:latin typeface="Times New Roman"/>
                <a:cs typeface="Times New Roman"/>
              </a:rPr>
              <a:t>became</a:t>
            </a:r>
            <a:r>
              <a:rPr sz="1200" spc="-70" dirty="0">
                <a:latin typeface="Times New Roman"/>
                <a:cs typeface="Times New Roman"/>
              </a:rPr>
              <a:t> </a:t>
            </a:r>
            <a:r>
              <a:rPr sz="1200" dirty="0">
                <a:latin typeface="Times New Roman"/>
                <a:cs typeface="Times New Roman"/>
              </a:rPr>
              <a:t>possible</a:t>
            </a:r>
            <a:r>
              <a:rPr sz="1200" spc="-65"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spc="-5" dirty="0">
                <a:latin typeface="Times New Roman"/>
                <a:cs typeface="Times New Roman"/>
              </a:rPr>
              <a:t>release</a:t>
            </a:r>
            <a:r>
              <a:rPr sz="1200" spc="-75" dirty="0">
                <a:latin typeface="Times New Roman"/>
                <a:cs typeface="Times New Roman"/>
              </a:rPr>
              <a:t> </a:t>
            </a:r>
            <a:r>
              <a:rPr sz="1200" spc="-5" dirty="0">
                <a:latin typeface="Times New Roman"/>
                <a:cs typeface="Times New Roman"/>
              </a:rPr>
              <a:t>software</a:t>
            </a:r>
            <a:r>
              <a:rPr sz="1200" spc="-80" dirty="0">
                <a:latin typeface="Times New Roman"/>
                <a:cs typeface="Times New Roman"/>
              </a:rPr>
              <a:t> </a:t>
            </a:r>
            <a:r>
              <a:rPr sz="1200" spc="-5" dirty="0">
                <a:latin typeface="Times New Roman"/>
                <a:cs typeface="Times New Roman"/>
              </a:rPr>
              <a:t>as</a:t>
            </a:r>
            <a:r>
              <a:rPr sz="1200" spc="-5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spc="-5" dirty="0">
                <a:latin typeface="Times New Roman"/>
                <a:cs typeface="Times New Roman"/>
              </a:rPr>
              <a:t>service,</a:t>
            </a:r>
            <a:r>
              <a:rPr sz="1200" spc="-70" dirty="0">
                <a:latin typeface="Times New Roman"/>
                <a:cs typeface="Times New Roman"/>
              </a:rPr>
              <a:t> </a:t>
            </a:r>
            <a:r>
              <a:rPr sz="1200" dirty="0">
                <a:latin typeface="Times New Roman"/>
                <a:cs typeface="Times New Roman"/>
              </a:rPr>
              <a:t>running</a:t>
            </a:r>
            <a:r>
              <a:rPr sz="1200" spc="-85" dirty="0">
                <a:latin typeface="Times New Roman"/>
                <a:cs typeface="Times New Roman"/>
              </a:rPr>
              <a:t> </a:t>
            </a:r>
            <a:r>
              <a:rPr sz="1200" dirty="0">
                <a:latin typeface="Times New Roman"/>
                <a:cs typeface="Times New Roman"/>
              </a:rPr>
              <a:t>on</a:t>
            </a:r>
            <a:r>
              <a:rPr sz="1200" spc="-5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public</a:t>
            </a:r>
            <a:r>
              <a:rPr sz="1200" spc="-75" dirty="0">
                <a:latin typeface="Times New Roman"/>
                <a:cs typeface="Times New Roman"/>
              </a:rPr>
              <a:t> </a:t>
            </a:r>
            <a:r>
              <a:rPr sz="1200" dirty="0">
                <a:latin typeface="Times New Roman"/>
                <a:cs typeface="Times New Roman"/>
              </a:rPr>
              <a:t>or</a:t>
            </a:r>
            <a:r>
              <a:rPr sz="1200" spc="-75" dirty="0">
                <a:latin typeface="Times New Roman"/>
                <a:cs typeface="Times New Roman"/>
              </a:rPr>
              <a:t> </a:t>
            </a:r>
            <a:r>
              <a:rPr sz="1200" spc="-5" dirty="0">
                <a:latin typeface="Times New Roman"/>
                <a:cs typeface="Times New Roman"/>
              </a:rPr>
              <a:t>private</a:t>
            </a:r>
            <a:r>
              <a:rPr sz="1200" spc="-70" dirty="0">
                <a:latin typeface="Times New Roman"/>
                <a:cs typeface="Times New Roman"/>
              </a:rPr>
              <a:t> </a:t>
            </a:r>
            <a:r>
              <a:rPr sz="1200" spc="-5" dirty="0">
                <a:latin typeface="Times New Roman"/>
                <a:cs typeface="Times New Roman"/>
              </a:rPr>
              <a:t>cloud.</a:t>
            </a:r>
            <a:r>
              <a:rPr sz="1200" spc="-60" dirty="0">
                <a:latin typeface="Times New Roman"/>
                <a:cs typeface="Times New Roman"/>
              </a:rPr>
              <a:t> </a:t>
            </a:r>
            <a:r>
              <a:rPr sz="1200" spc="-5" dirty="0">
                <a:latin typeface="Times New Roman"/>
                <a:cs typeface="Times New Roman"/>
              </a:rPr>
              <a:t>Software  products </a:t>
            </a:r>
            <a:r>
              <a:rPr sz="1200" dirty="0">
                <a:latin typeface="Times New Roman"/>
                <a:cs typeface="Times New Roman"/>
              </a:rPr>
              <a:t>did not have to be </a:t>
            </a:r>
            <a:r>
              <a:rPr sz="1200" spc="-5" dirty="0">
                <a:latin typeface="Times New Roman"/>
                <a:cs typeface="Times New Roman"/>
              </a:rPr>
              <a:t>released </a:t>
            </a:r>
            <a:r>
              <a:rPr sz="1200" dirty="0">
                <a:latin typeface="Times New Roman"/>
                <a:cs typeface="Times New Roman"/>
              </a:rPr>
              <a:t>to </a:t>
            </a:r>
            <a:r>
              <a:rPr sz="1200" spc="-5" dirty="0">
                <a:latin typeface="Times New Roman"/>
                <a:cs typeface="Times New Roman"/>
              </a:rPr>
              <a:t>users </a:t>
            </a:r>
            <a:r>
              <a:rPr sz="1200" dirty="0">
                <a:latin typeface="Times New Roman"/>
                <a:cs typeface="Times New Roman"/>
              </a:rPr>
              <a:t>on </a:t>
            </a:r>
            <a:r>
              <a:rPr sz="1200" spc="-5" dirty="0">
                <a:latin typeface="Times New Roman"/>
                <a:cs typeface="Times New Roman"/>
              </a:rPr>
              <a:t>physical </a:t>
            </a:r>
            <a:r>
              <a:rPr sz="1200" dirty="0">
                <a:latin typeface="Times New Roman"/>
                <a:cs typeface="Times New Roman"/>
              </a:rPr>
              <a:t>media or</a:t>
            </a:r>
            <a:r>
              <a:rPr sz="1200" spc="5" dirty="0">
                <a:latin typeface="Times New Roman"/>
                <a:cs typeface="Times New Roman"/>
              </a:rPr>
              <a:t> </a:t>
            </a:r>
            <a:r>
              <a:rPr sz="1200" dirty="0">
                <a:latin typeface="Times New Roman"/>
                <a:cs typeface="Times New Roman"/>
              </a:rPr>
              <a:t>downloads.</a:t>
            </a:r>
            <a:endParaRPr sz="1200">
              <a:latin typeface="Times New Roman"/>
              <a:cs typeface="Times New Roman"/>
            </a:endParaRPr>
          </a:p>
        </p:txBody>
      </p:sp>
      <p:sp>
        <p:nvSpPr>
          <p:cNvPr id="5" name="object 5"/>
          <p:cNvSpPr/>
          <p:nvPr/>
        </p:nvSpPr>
        <p:spPr>
          <a:xfrm>
            <a:off x="914400" y="1393189"/>
            <a:ext cx="4896485" cy="261937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02004" y="3996054"/>
            <a:ext cx="2250440" cy="604520"/>
          </a:xfrm>
          <a:prstGeom prst="rect">
            <a:avLst/>
          </a:prstGeom>
        </p:spPr>
        <p:txBody>
          <a:bodyPr vert="horz" wrap="square" lIns="0" tIns="119380" rIns="0" bIns="0" rtlCol="0">
            <a:spAutoFit/>
          </a:bodyPr>
          <a:lstStyle/>
          <a:p>
            <a:pPr marL="1383665">
              <a:lnSpc>
                <a:spcPct val="100000"/>
              </a:lnSpc>
              <a:spcBef>
                <a:spcPts val="940"/>
              </a:spcBef>
            </a:pPr>
            <a:r>
              <a:rPr sz="1200" spc="-5" dirty="0">
                <a:latin typeface="Times New Roman"/>
                <a:cs typeface="Times New Roman"/>
              </a:rPr>
              <a:t>Fig </a:t>
            </a:r>
            <a:r>
              <a:rPr sz="1200" dirty="0">
                <a:latin typeface="Times New Roman"/>
                <a:cs typeface="Times New Roman"/>
              </a:rPr>
              <a:t>2</a:t>
            </a:r>
            <a:r>
              <a:rPr sz="1200" spc="-60"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12700">
              <a:lnSpc>
                <a:spcPct val="100000"/>
              </a:lnSpc>
              <a:spcBef>
                <a:spcPts val="840"/>
              </a:spcBef>
            </a:pPr>
            <a:r>
              <a:rPr sz="1200" u="sng" spc="-5" dirty="0">
                <a:uFill>
                  <a:solidFill>
                    <a:srgbClr val="000000"/>
                  </a:solidFill>
                </a:uFill>
                <a:latin typeface="Times New Roman"/>
                <a:cs typeface="Times New Roman"/>
              </a:rPr>
              <a:t>DevOps Principle</a:t>
            </a:r>
            <a:endParaRPr sz="1200">
              <a:latin typeface="Times New Roman"/>
              <a:cs typeface="Times New Roman"/>
            </a:endParaRPr>
          </a:p>
        </p:txBody>
      </p:sp>
      <p:sp>
        <p:nvSpPr>
          <p:cNvPr id="7" name="object 7"/>
          <p:cNvSpPr/>
          <p:nvPr/>
        </p:nvSpPr>
        <p:spPr>
          <a:xfrm>
            <a:off x="914400" y="4709159"/>
            <a:ext cx="5554980" cy="315341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273554" y="7952993"/>
            <a:ext cx="166179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Table </a:t>
            </a:r>
            <a:r>
              <a:rPr sz="1200" dirty="0">
                <a:latin typeface="Times New Roman"/>
                <a:cs typeface="Times New Roman"/>
              </a:rPr>
              <a:t>1 </a:t>
            </a:r>
            <a:r>
              <a:rPr sz="1200" spc="-5" dirty="0">
                <a:latin typeface="Times New Roman"/>
                <a:cs typeface="Times New Roman"/>
              </a:rPr>
              <a:t>DevOps</a:t>
            </a:r>
            <a:r>
              <a:rPr sz="1200" spc="-15" dirty="0">
                <a:latin typeface="Times New Roman"/>
                <a:cs typeface="Times New Roman"/>
              </a:rPr>
              <a:t> </a:t>
            </a:r>
            <a:r>
              <a:rPr sz="1200" spc="-5" dirty="0">
                <a:latin typeface="Times New Roman"/>
                <a:cs typeface="Times New Roman"/>
              </a:rPr>
              <a:t>principles</a:t>
            </a:r>
            <a:endParaRPr sz="1200">
              <a:latin typeface="Times New Roman"/>
              <a:cs typeface="Times New Roman"/>
            </a:endParaRPr>
          </a:p>
        </p:txBody>
      </p:sp>
      <p:sp>
        <p:nvSpPr>
          <p:cNvPr id="9" name="object 9"/>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43</a:t>
            </a:fld>
            <a:endParaRP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554980" cy="340867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4412107"/>
            <a:ext cx="5969000" cy="3514725"/>
          </a:xfrm>
          <a:prstGeom prst="rect">
            <a:avLst/>
          </a:prstGeom>
        </p:spPr>
        <p:txBody>
          <a:bodyPr vert="horz" wrap="square" lIns="0" tIns="12700" rIns="0" bIns="0" rtlCol="0">
            <a:spAutoFit/>
          </a:bodyPr>
          <a:lstStyle/>
          <a:p>
            <a:pPr marL="1841500">
              <a:lnSpc>
                <a:spcPct val="100000"/>
              </a:lnSpc>
              <a:spcBef>
                <a:spcPts val="100"/>
              </a:spcBef>
            </a:pPr>
            <a:r>
              <a:rPr sz="1200" spc="-5" dirty="0">
                <a:latin typeface="Times New Roman"/>
                <a:cs typeface="Times New Roman"/>
              </a:rPr>
              <a:t>Table </a:t>
            </a:r>
            <a:r>
              <a:rPr sz="1200" dirty="0">
                <a:latin typeface="Times New Roman"/>
                <a:cs typeface="Times New Roman"/>
              </a:rPr>
              <a:t>2 </a:t>
            </a:r>
            <a:r>
              <a:rPr sz="1200" spc="-5" dirty="0">
                <a:latin typeface="Times New Roman"/>
                <a:cs typeface="Times New Roman"/>
              </a:rPr>
              <a:t>Benefits </a:t>
            </a:r>
            <a:r>
              <a:rPr sz="1200" dirty="0">
                <a:latin typeface="Times New Roman"/>
                <a:cs typeface="Times New Roman"/>
              </a:rPr>
              <a:t>of</a:t>
            </a:r>
            <a:r>
              <a:rPr sz="1200" spc="5" dirty="0">
                <a:latin typeface="Times New Roman"/>
                <a:cs typeface="Times New Roman"/>
              </a:rPr>
              <a:t> </a:t>
            </a:r>
            <a:r>
              <a:rPr sz="1200" dirty="0">
                <a:latin typeface="Times New Roman"/>
                <a:cs typeface="Times New Roman"/>
              </a:rPr>
              <a:t>DevOps</a:t>
            </a:r>
            <a:endParaRPr sz="1200">
              <a:latin typeface="Times New Roman"/>
              <a:cs typeface="Times New Roman"/>
            </a:endParaRPr>
          </a:p>
          <a:p>
            <a:pPr marL="12700">
              <a:lnSpc>
                <a:spcPct val="100000"/>
              </a:lnSpc>
              <a:spcBef>
                <a:spcPts val="865"/>
              </a:spcBef>
            </a:pPr>
            <a:r>
              <a:rPr sz="1200" b="1" u="heavy" dirty="0">
                <a:uFill>
                  <a:solidFill>
                    <a:srgbClr val="000000"/>
                  </a:solidFill>
                </a:uFill>
                <a:latin typeface="Times New Roman"/>
                <a:cs typeface="Times New Roman"/>
              </a:rPr>
              <a:t>1: </a:t>
            </a:r>
            <a:r>
              <a:rPr sz="1200" b="1" u="heavy" spc="-5" dirty="0">
                <a:uFill>
                  <a:solidFill>
                    <a:srgbClr val="000000"/>
                  </a:solidFill>
                </a:uFill>
                <a:latin typeface="Times New Roman"/>
                <a:cs typeface="Times New Roman"/>
              </a:rPr>
              <a:t>CODE MANAGEMENT</a:t>
            </a:r>
            <a:endParaRPr sz="1200">
              <a:latin typeface="Times New Roman"/>
              <a:cs typeface="Times New Roman"/>
            </a:endParaRPr>
          </a:p>
          <a:p>
            <a:pPr marL="469265" indent="-228600" algn="just">
              <a:lnSpc>
                <a:spcPct val="100000"/>
              </a:lnSpc>
              <a:spcBef>
                <a:spcPts val="919"/>
              </a:spcBef>
              <a:buFont typeface="Symbol"/>
              <a:buChar char=""/>
              <a:tabLst>
                <a:tab pos="469900" algn="l"/>
              </a:tabLst>
            </a:pPr>
            <a:r>
              <a:rPr sz="1200" spc="-5" dirty="0">
                <a:latin typeface="Times New Roman"/>
                <a:cs typeface="Times New Roman"/>
              </a:rPr>
              <a:t>DevOps depends </a:t>
            </a:r>
            <a:r>
              <a:rPr sz="1200" dirty="0">
                <a:latin typeface="Times New Roman"/>
                <a:cs typeface="Times New Roman"/>
              </a:rPr>
              <a:t>on the source code </a:t>
            </a:r>
            <a:r>
              <a:rPr sz="1200" spc="-5" dirty="0">
                <a:latin typeface="Times New Roman"/>
                <a:cs typeface="Times New Roman"/>
              </a:rPr>
              <a:t>management system that is </a:t>
            </a:r>
            <a:r>
              <a:rPr sz="1200" dirty="0">
                <a:latin typeface="Times New Roman"/>
                <a:cs typeface="Times New Roman"/>
              </a:rPr>
              <a:t>used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entire</a:t>
            </a:r>
            <a:r>
              <a:rPr sz="1200" spc="35" dirty="0">
                <a:latin typeface="Times New Roman"/>
                <a:cs typeface="Times New Roman"/>
              </a:rPr>
              <a:t> </a:t>
            </a:r>
            <a:r>
              <a:rPr sz="1200" dirty="0">
                <a:latin typeface="Times New Roman"/>
                <a:cs typeface="Times New Roman"/>
              </a:rPr>
              <a:t>team.</a:t>
            </a:r>
            <a:endParaRPr sz="1200">
              <a:latin typeface="Times New Roman"/>
              <a:cs typeface="Times New Roman"/>
            </a:endParaRPr>
          </a:p>
          <a:p>
            <a:pPr marL="469265" marR="5715" indent="-228600" algn="just">
              <a:lnSpc>
                <a:spcPct val="104200"/>
              </a:lnSpc>
              <a:spcBef>
                <a:spcPts val="75"/>
              </a:spcBef>
              <a:buFont typeface="Symbol"/>
              <a:buChar char=""/>
              <a:tabLst>
                <a:tab pos="469900" algn="l"/>
              </a:tabLst>
            </a:pPr>
            <a:r>
              <a:rPr sz="1200" dirty="0">
                <a:latin typeface="Times New Roman"/>
                <a:cs typeface="Times New Roman"/>
              </a:rPr>
              <a:t>Code </a:t>
            </a:r>
            <a:r>
              <a:rPr sz="1200" spc="-5" dirty="0">
                <a:latin typeface="Times New Roman"/>
                <a:cs typeface="Times New Roman"/>
              </a:rPr>
              <a:t>management is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software-supported practices used </a:t>
            </a:r>
            <a:r>
              <a:rPr sz="1200" dirty="0">
                <a:latin typeface="Times New Roman"/>
                <a:cs typeface="Times New Roman"/>
              </a:rPr>
              <a:t>to </a:t>
            </a:r>
            <a:r>
              <a:rPr sz="1200" spc="-5" dirty="0">
                <a:latin typeface="Times New Roman"/>
                <a:cs typeface="Times New Roman"/>
              </a:rPr>
              <a:t>manage an evolving  codebase.</a:t>
            </a:r>
            <a:endParaRPr sz="1200">
              <a:latin typeface="Times New Roman"/>
              <a:cs typeface="Times New Roman"/>
            </a:endParaRPr>
          </a:p>
          <a:p>
            <a:pPr marL="469265" marR="5080" indent="-228600" algn="just">
              <a:lnSpc>
                <a:spcPct val="103299"/>
              </a:lnSpc>
              <a:spcBef>
                <a:spcPts val="85"/>
              </a:spcBef>
              <a:buFont typeface="Symbol"/>
              <a:buChar char=""/>
              <a:tabLst>
                <a:tab pos="469900" algn="l"/>
              </a:tabLst>
            </a:pPr>
            <a:r>
              <a:rPr sz="1200" dirty="0">
                <a:latin typeface="Times New Roman"/>
                <a:cs typeface="Times New Roman"/>
              </a:rPr>
              <a:t>We </a:t>
            </a:r>
            <a:r>
              <a:rPr sz="1200" spc="-5" dirty="0">
                <a:latin typeface="Times New Roman"/>
                <a:cs typeface="Times New Roman"/>
              </a:rPr>
              <a:t>need code management </a:t>
            </a:r>
            <a:r>
              <a:rPr sz="1200" dirty="0">
                <a:latin typeface="Times New Roman"/>
                <a:cs typeface="Times New Roman"/>
              </a:rPr>
              <a:t>to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changes </a:t>
            </a:r>
            <a:r>
              <a:rPr sz="1200" dirty="0">
                <a:latin typeface="Times New Roman"/>
                <a:cs typeface="Times New Roman"/>
              </a:rPr>
              <a:t>made </a:t>
            </a:r>
            <a:r>
              <a:rPr sz="1200" spc="10" dirty="0">
                <a:latin typeface="Times New Roman"/>
                <a:cs typeface="Times New Roman"/>
              </a:rPr>
              <a:t>by </a:t>
            </a:r>
            <a:r>
              <a:rPr sz="1200" spc="-5" dirty="0">
                <a:latin typeface="Times New Roman"/>
                <a:cs typeface="Times New Roman"/>
              </a:rPr>
              <a:t>different developers </a:t>
            </a:r>
            <a:r>
              <a:rPr sz="1200" dirty="0">
                <a:latin typeface="Times New Roman"/>
                <a:cs typeface="Times New Roman"/>
              </a:rPr>
              <a:t>do not  </a:t>
            </a:r>
            <a:r>
              <a:rPr sz="1200" spc="-5" dirty="0">
                <a:latin typeface="Times New Roman"/>
                <a:cs typeface="Times New Roman"/>
              </a:rPr>
              <a:t>interfere </a:t>
            </a:r>
            <a:r>
              <a:rPr sz="1200" dirty="0">
                <a:latin typeface="Times New Roman"/>
                <a:cs typeface="Times New Roman"/>
              </a:rPr>
              <a:t>with </a:t>
            </a:r>
            <a:r>
              <a:rPr sz="1200" spc="-5" dirty="0">
                <a:latin typeface="Times New Roman"/>
                <a:cs typeface="Times New Roman"/>
              </a:rPr>
              <a:t>each </a:t>
            </a:r>
            <a:r>
              <a:rPr sz="1200" dirty="0">
                <a:latin typeface="Times New Roman"/>
                <a:cs typeface="Times New Roman"/>
              </a:rPr>
              <a:t>other </a:t>
            </a:r>
            <a:r>
              <a:rPr sz="1200" spc="-5" dirty="0">
                <a:latin typeface="Times New Roman"/>
                <a:cs typeface="Times New Roman"/>
              </a:rPr>
              <a:t>and </a:t>
            </a:r>
            <a:r>
              <a:rPr sz="1200" dirty="0">
                <a:latin typeface="Times New Roman"/>
                <a:cs typeface="Times New Roman"/>
              </a:rPr>
              <a:t>to </a:t>
            </a:r>
            <a:r>
              <a:rPr sz="1200" spc="-5" dirty="0">
                <a:latin typeface="Times New Roman"/>
                <a:cs typeface="Times New Roman"/>
              </a:rPr>
              <a:t>create different </a:t>
            </a:r>
            <a:r>
              <a:rPr sz="1200" dirty="0">
                <a:latin typeface="Times New Roman"/>
                <a:cs typeface="Times New Roman"/>
              </a:rPr>
              <a:t>product</a:t>
            </a:r>
            <a:r>
              <a:rPr sz="1200" spc="25" dirty="0">
                <a:latin typeface="Times New Roman"/>
                <a:cs typeface="Times New Roman"/>
              </a:rPr>
              <a:t> </a:t>
            </a:r>
            <a:r>
              <a:rPr sz="1200" spc="-5" dirty="0">
                <a:latin typeface="Times New Roman"/>
                <a:cs typeface="Times New Roman"/>
              </a:rPr>
              <a:t>versions.</a:t>
            </a:r>
            <a:endParaRPr sz="1200">
              <a:latin typeface="Times New Roman"/>
              <a:cs typeface="Times New Roman"/>
            </a:endParaRPr>
          </a:p>
          <a:p>
            <a:pPr marL="469265" marR="8255" indent="-228600" algn="just">
              <a:lnSpc>
                <a:spcPct val="103299"/>
              </a:lnSpc>
              <a:spcBef>
                <a:spcPts val="85"/>
              </a:spcBef>
              <a:buFont typeface="Symbol"/>
              <a:buChar char=""/>
              <a:tabLst>
                <a:tab pos="508000" algn="l"/>
              </a:tabLst>
            </a:pPr>
            <a:r>
              <a:rPr dirty="0"/>
              <a:t>	</a:t>
            </a:r>
            <a:r>
              <a:rPr sz="1200" dirty="0">
                <a:latin typeface="Times New Roman"/>
                <a:cs typeface="Times New Roman"/>
              </a:rPr>
              <a:t>Code</a:t>
            </a:r>
            <a:r>
              <a:rPr sz="1200" spc="-30" dirty="0">
                <a:latin typeface="Times New Roman"/>
                <a:cs typeface="Times New Roman"/>
              </a:rPr>
              <a:t> </a:t>
            </a:r>
            <a:r>
              <a:rPr sz="1200" spc="-5" dirty="0">
                <a:latin typeface="Times New Roman"/>
                <a:cs typeface="Times New Roman"/>
              </a:rPr>
              <a:t>management</a:t>
            </a:r>
            <a:r>
              <a:rPr sz="1200" spc="-20" dirty="0">
                <a:latin typeface="Times New Roman"/>
                <a:cs typeface="Times New Roman"/>
              </a:rPr>
              <a:t> </a:t>
            </a:r>
            <a:r>
              <a:rPr sz="1200" dirty="0">
                <a:latin typeface="Times New Roman"/>
                <a:cs typeface="Times New Roman"/>
              </a:rPr>
              <a:t>tools</a:t>
            </a:r>
            <a:r>
              <a:rPr sz="1200" spc="-20" dirty="0">
                <a:latin typeface="Times New Roman"/>
                <a:cs typeface="Times New Roman"/>
              </a:rPr>
              <a:t> </a:t>
            </a:r>
            <a:r>
              <a:rPr sz="1200" dirty="0">
                <a:latin typeface="Times New Roman"/>
                <a:cs typeface="Times New Roman"/>
              </a:rPr>
              <a:t>make</a:t>
            </a:r>
            <a:r>
              <a:rPr sz="1200" spc="-30" dirty="0">
                <a:latin typeface="Times New Roman"/>
                <a:cs typeface="Times New Roman"/>
              </a:rPr>
              <a:t> </a:t>
            </a:r>
            <a:r>
              <a:rPr sz="1200" dirty="0">
                <a:latin typeface="Times New Roman"/>
                <a:cs typeface="Times New Roman"/>
              </a:rPr>
              <a:t>it</a:t>
            </a:r>
            <a:r>
              <a:rPr sz="1200" spc="-25" dirty="0">
                <a:latin typeface="Times New Roman"/>
                <a:cs typeface="Times New Roman"/>
              </a:rPr>
              <a:t> </a:t>
            </a:r>
            <a:r>
              <a:rPr sz="1200" dirty="0">
                <a:latin typeface="Times New Roman"/>
                <a:cs typeface="Times New Roman"/>
              </a:rPr>
              <a:t>easy</a:t>
            </a:r>
            <a:r>
              <a:rPr sz="1200" spc="-3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create</a:t>
            </a:r>
            <a:r>
              <a:rPr sz="1200" spc="-30" dirty="0">
                <a:latin typeface="Times New Roman"/>
                <a:cs typeface="Times New Roman"/>
              </a:rPr>
              <a:t> </a:t>
            </a:r>
            <a:r>
              <a:rPr sz="1200" spc="-5" dirty="0">
                <a:latin typeface="Times New Roman"/>
                <a:cs typeface="Times New Roman"/>
              </a:rPr>
              <a:t>an</a:t>
            </a:r>
            <a:r>
              <a:rPr sz="1200" dirty="0">
                <a:latin typeface="Times New Roman"/>
                <a:cs typeface="Times New Roman"/>
              </a:rPr>
              <a:t> </a:t>
            </a:r>
            <a:r>
              <a:rPr sz="1200" spc="-5" dirty="0">
                <a:latin typeface="Times New Roman"/>
                <a:cs typeface="Times New Roman"/>
              </a:rPr>
              <a:t>executable</a:t>
            </a:r>
            <a:r>
              <a:rPr sz="1200" spc="-25" dirty="0">
                <a:latin typeface="Times New Roman"/>
                <a:cs typeface="Times New Roman"/>
              </a:rPr>
              <a:t> </a:t>
            </a:r>
            <a:r>
              <a:rPr sz="1200" dirty="0">
                <a:latin typeface="Times New Roman"/>
                <a:cs typeface="Times New Roman"/>
              </a:rPr>
              <a:t>product</a:t>
            </a:r>
            <a:r>
              <a:rPr sz="1200" spc="-20" dirty="0">
                <a:latin typeface="Times New Roman"/>
                <a:cs typeface="Times New Roman"/>
              </a:rPr>
              <a:t> </a:t>
            </a:r>
            <a:r>
              <a:rPr sz="1200" spc="-5" dirty="0">
                <a:latin typeface="Times New Roman"/>
                <a:cs typeface="Times New Roman"/>
              </a:rPr>
              <a:t>from its</a:t>
            </a:r>
            <a:r>
              <a:rPr sz="1200" spc="-25" dirty="0">
                <a:latin typeface="Times New Roman"/>
                <a:cs typeface="Times New Roman"/>
              </a:rPr>
              <a:t> </a:t>
            </a:r>
            <a:r>
              <a:rPr sz="1200" spc="-5" dirty="0">
                <a:latin typeface="Times New Roman"/>
                <a:cs typeface="Times New Roman"/>
              </a:rPr>
              <a:t>source</a:t>
            </a:r>
            <a:r>
              <a:rPr sz="1200" spc="-15" dirty="0">
                <a:latin typeface="Times New Roman"/>
                <a:cs typeface="Times New Roman"/>
              </a:rPr>
              <a:t> </a:t>
            </a:r>
            <a:r>
              <a:rPr sz="1200" spc="-5" dirty="0">
                <a:latin typeface="Times New Roman"/>
                <a:cs typeface="Times New Roman"/>
              </a:rPr>
              <a:t>code  files and </a:t>
            </a:r>
            <a:r>
              <a:rPr sz="1200" dirty="0">
                <a:latin typeface="Times New Roman"/>
                <a:cs typeface="Times New Roman"/>
              </a:rPr>
              <a:t>to run </a:t>
            </a:r>
            <a:r>
              <a:rPr sz="1200" spc="-5" dirty="0">
                <a:latin typeface="Times New Roman"/>
                <a:cs typeface="Times New Roman"/>
              </a:rPr>
              <a:t>automated tests </a:t>
            </a:r>
            <a:r>
              <a:rPr sz="1200" dirty="0">
                <a:latin typeface="Times New Roman"/>
                <a:cs typeface="Times New Roman"/>
              </a:rPr>
              <a:t>on </a:t>
            </a:r>
            <a:r>
              <a:rPr sz="1200" spc="-5" dirty="0">
                <a:latin typeface="Times New Roman"/>
                <a:cs typeface="Times New Roman"/>
              </a:rPr>
              <a:t>that</a:t>
            </a:r>
            <a:r>
              <a:rPr sz="1200" spc="20" dirty="0">
                <a:latin typeface="Times New Roman"/>
                <a:cs typeface="Times New Roman"/>
              </a:rPr>
              <a:t> </a:t>
            </a:r>
            <a:r>
              <a:rPr sz="1200" dirty="0">
                <a:latin typeface="Times New Roman"/>
                <a:cs typeface="Times New Roman"/>
              </a:rPr>
              <a:t>product.</a:t>
            </a:r>
            <a:endParaRPr sz="1200">
              <a:latin typeface="Times New Roman"/>
              <a:cs typeface="Times New Roman"/>
            </a:endParaRPr>
          </a:p>
          <a:p>
            <a:pPr marL="469265" marR="6350" indent="-228600" algn="just">
              <a:lnSpc>
                <a:spcPct val="103299"/>
              </a:lnSpc>
              <a:spcBef>
                <a:spcPts val="95"/>
              </a:spcBef>
              <a:buFont typeface="Symbol"/>
              <a:buChar char=""/>
              <a:tabLst>
                <a:tab pos="469900" algn="l"/>
              </a:tabLst>
            </a:pPr>
            <a:r>
              <a:rPr sz="1200" spc="-5" dirty="0">
                <a:latin typeface="Times New Roman"/>
                <a:cs typeface="Times New Roman"/>
              </a:rPr>
              <a:t>Source </a:t>
            </a:r>
            <a:r>
              <a:rPr sz="1200" dirty="0">
                <a:latin typeface="Times New Roman"/>
                <a:cs typeface="Times New Roman"/>
              </a:rPr>
              <a:t>code management, combined with automated </a:t>
            </a:r>
            <a:r>
              <a:rPr sz="1200" spc="-5" dirty="0">
                <a:latin typeface="Times New Roman"/>
                <a:cs typeface="Times New Roman"/>
              </a:rPr>
              <a:t>system building, is critical </a:t>
            </a:r>
            <a:r>
              <a:rPr sz="1200" dirty="0">
                <a:latin typeface="Times New Roman"/>
                <a:cs typeface="Times New Roman"/>
              </a:rPr>
              <a:t>for  </a:t>
            </a:r>
            <a:r>
              <a:rPr sz="1200" spc="-5" dirty="0">
                <a:latin typeface="Times New Roman"/>
                <a:cs typeface="Times New Roman"/>
              </a:rPr>
              <a:t>professional </a:t>
            </a:r>
            <a:r>
              <a:rPr sz="1200" dirty="0">
                <a:latin typeface="Times New Roman"/>
                <a:cs typeface="Times New Roman"/>
              </a:rPr>
              <a:t>software </a:t>
            </a:r>
            <a:r>
              <a:rPr sz="1200" spc="-5" dirty="0">
                <a:latin typeface="Times New Roman"/>
                <a:cs typeface="Times New Roman"/>
              </a:rPr>
              <a:t>engineering.</a:t>
            </a:r>
            <a:endParaRPr sz="1200">
              <a:latin typeface="Times New Roman"/>
              <a:cs typeface="Times New Roman"/>
            </a:endParaRPr>
          </a:p>
          <a:p>
            <a:pPr marL="469265" marR="8255" indent="-228600" algn="just">
              <a:lnSpc>
                <a:spcPct val="103400"/>
              </a:lnSpc>
              <a:spcBef>
                <a:spcPts val="85"/>
              </a:spcBef>
              <a:buFont typeface="Symbol"/>
              <a:buChar char=""/>
              <a:tabLst>
                <a:tab pos="469900" algn="l"/>
              </a:tabLst>
            </a:pPr>
            <a:r>
              <a:rPr sz="1200" spc="-10" dirty="0">
                <a:latin typeface="Times New Roman"/>
                <a:cs typeface="Times New Roman"/>
              </a:rPr>
              <a:t>In </a:t>
            </a:r>
            <a:r>
              <a:rPr sz="1200" spc="-5" dirty="0">
                <a:latin typeface="Times New Roman"/>
                <a:cs typeface="Times New Roman"/>
              </a:rPr>
              <a:t>companies </a:t>
            </a:r>
            <a:r>
              <a:rPr sz="1200" dirty="0">
                <a:latin typeface="Times New Roman"/>
                <a:cs typeface="Times New Roman"/>
              </a:rPr>
              <a:t>that </a:t>
            </a:r>
            <a:r>
              <a:rPr sz="1200" spc="-5" dirty="0">
                <a:latin typeface="Times New Roman"/>
                <a:cs typeface="Times New Roman"/>
              </a:rPr>
              <a:t>use DevOps, </a:t>
            </a:r>
            <a:r>
              <a:rPr sz="1200" dirty="0">
                <a:latin typeface="Times New Roman"/>
                <a:cs typeface="Times New Roman"/>
              </a:rPr>
              <a:t>a </a:t>
            </a:r>
            <a:r>
              <a:rPr sz="1200" spc="-5" dirty="0">
                <a:latin typeface="Times New Roman"/>
                <a:cs typeface="Times New Roman"/>
              </a:rPr>
              <a:t>modern code management system is </a:t>
            </a:r>
            <a:r>
              <a:rPr sz="1200" dirty="0">
                <a:latin typeface="Times New Roman"/>
                <a:cs typeface="Times New Roman"/>
              </a:rPr>
              <a:t>a </a:t>
            </a:r>
            <a:r>
              <a:rPr sz="1200" spc="-5" dirty="0">
                <a:latin typeface="Times New Roman"/>
                <a:cs typeface="Times New Roman"/>
              </a:rPr>
              <a:t>fundamental  requirement </a:t>
            </a:r>
            <a:r>
              <a:rPr sz="1200" dirty="0">
                <a:latin typeface="Times New Roman"/>
                <a:cs typeface="Times New Roman"/>
              </a:rPr>
              <a:t>for </a:t>
            </a:r>
            <a:r>
              <a:rPr sz="1200" spc="-5" dirty="0">
                <a:latin typeface="Times New Roman"/>
                <a:cs typeface="Times New Roman"/>
              </a:rPr>
              <a:t>“auto- </a:t>
            </a:r>
            <a:r>
              <a:rPr sz="1200" dirty="0">
                <a:latin typeface="Times New Roman"/>
                <a:cs typeface="Times New Roman"/>
              </a:rPr>
              <a:t>mating </a:t>
            </a:r>
            <a:r>
              <a:rPr sz="1200" spc="-5" dirty="0">
                <a:latin typeface="Times New Roman"/>
                <a:cs typeface="Times New Roman"/>
              </a:rPr>
              <a:t>everything.” Not </a:t>
            </a:r>
            <a:r>
              <a:rPr sz="1200" spc="5" dirty="0">
                <a:latin typeface="Times New Roman"/>
                <a:cs typeface="Times New Roman"/>
              </a:rPr>
              <a:t>only </a:t>
            </a:r>
            <a:r>
              <a:rPr sz="1200" spc="-5" dirty="0">
                <a:latin typeface="Times New Roman"/>
                <a:cs typeface="Times New Roman"/>
              </a:rPr>
              <a:t>does </a:t>
            </a:r>
            <a:r>
              <a:rPr sz="1200" dirty="0">
                <a:latin typeface="Times New Roman"/>
                <a:cs typeface="Times New Roman"/>
              </a:rPr>
              <a:t>it </a:t>
            </a:r>
            <a:r>
              <a:rPr sz="1200" spc="-5" dirty="0">
                <a:latin typeface="Times New Roman"/>
                <a:cs typeface="Times New Roman"/>
              </a:rPr>
              <a:t>store </a:t>
            </a:r>
            <a:r>
              <a:rPr sz="1200" dirty="0">
                <a:latin typeface="Times New Roman"/>
                <a:cs typeface="Times New Roman"/>
              </a:rPr>
              <a:t>the project code that is  ultimately </a:t>
            </a:r>
            <a:r>
              <a:rPr sz="1200" spc="-5" dirty="0">
                <a:latin typeface="Times New Roman"/>
                <a:cs typeface="Times New Roman"/>
              </a:rPr>
              <a:t>deployed, </a:t>
            </a:r>
            <a:r>
              <a:rPr sz="1200" dirty="0">
                <a:latin typeface="Times New Roman"/>
                <a:cs typeface="Times New Roman"/>
              </a:rPr>
              <a:t>but it </a:t>
            </a:r>
            <a:r>
              <a:rPr sz="1200" spc="-5" dirty="0">
                <a:latin typeface="Times New Roman"/>
                <a:cs typeface="Times New Roman"/>
              </a:rPr>
              <a:t>also stores all </a:t>
            </a:r>
            <a:r>
              <a:rPr sz="1200" dirty="0">
                <a:latin typeface="Times New Roman"/>
                <a:cs typeface="Times New Roman"/>
              </a:rPr>
              <a:t>other </a:t>
            </a:r>
            <a:r>
              <a:rPr sz="1200" spc="-5" dirty="0">
                <a:latin typeface="Times New Roman"/>
                <a:cs typeface="Times New Roman"/>
              </a:rPr>
              <a:t>information </a:t>
            </a:r>
            <a:r>
              <a:rPr sz="1200" dirty="0">
                <a:latin typeface="Times New Roman"/>
                <a:cs typeface="Times New Roman"/>
              </a:rPr>
              <a:t>that </a:t>
            </a:r>
            <a:r>
              <a:rPr sz="1200" spc="-5" dirty="0">
                <a:latin typeface="Times New Roman"/>
                <a:cs typeface="Times New Roman"/>
              </a:rPr>
              <a:t>is </a:t>
            </a:r>
            <a:r>
              <a:rPr sz="1200" dirty="0">
                <a:latin typeface="Times New Roman"/>
                <a:cs typeface="Times New Roman"/>
              </a:rPr>
              <a:t>used in </a:t>
            </a:r>
            <a:r>
              <a:rPr sz="1200" spc="-5" dirty="0">
                <a:latin typeface="Times New Roman"/>
                <a:cs typeface="Times New Roman"/>
              </a:rPr>
              <a:t>DevOps  processes.</a:t>
            </a:r>
            <a:endParaRPr sz="1200">
              <a:latin typeface="Times New Roman"/>
              <a:cs typeface="Times New Roman"/>
            </a:endParaRPr>
          </a:p>
          <a:p>
            <a:pPr marL="469265" marR="6985" indent="-228600" algn="just">
              <a:lnSpc>
                <a:spcPct val="102499"/>
              </a:lnSpc>
              <a:spcBef>
                <a:spcPts val="105"/>
              </a:spcBef>
              <a:buFont typeface="Symbol"/>
              <a:buChar char=""/>
              <a:tabLst>
                <a:tab pos="469900" algn="l"/>
              </a:tabLst>
            </a:pPr>
            <a:r>
              <a:rPr sz="1200" spc="-5" dirty="0">
                <a:latin typeface="Times New Roman"/>
                <a:cs typeface="Times New Roman"/>
              </a:rPr>
              <a:t>DevOps automation and measurement </a:t>
            </a:r>
            <a:r>
              <a:rPr sz="1200" dirty="0">
                <a:latin typeface="Times New Roman"/>
                <a:cs typeface="Times New Roman"/>
              </a:rPr>
              <a:t>tools </a:t>
            </a:r>
            <a:r>
              <a:rPr sz="1200" spc="-5" dirty="0">
                <a:latin typeface="Times New Roman"/>
                <a:cs typeface="Times New Roman"/>
              </a:rPr>
              <a:t>all interact </a:t>
            </a:r>
            <a:r>
              <a:rPr sz="1200" dirty="0">
                <a:latin typeface="Times New Roman"/>
                <a:cs typeface="Times New Roman"/>
              </a:rPr>
              <a:t>with the code </a:t>
            </a:r>
            <a:r>
              <a:rPr sz="1200" spc="-5" dirty="0">
                <a:latin typeface="Times New Roman"/>
                <a:cs typeface="Times New Roman"/>
              </a:rPr>
              <a:t>management system  (Figure</a:t>
            </a:r>
            <a:r>
              <a:rPr sz="1200" spc="-15" dirty="0">
                <a:latin typeface="Times New Roman"/>
                <a:cs typeface="Times New Roman"/>
              </a:rPr>
              <a:t> </a:t>
            </a:r>
            <a:r>
              <a:rPr sz="1200" dirty="0">
                <a:latin typeface="Times New Roman"/>
                <a:cs typeface="Times New Roman"/>
              </a:rPr>
              <a:t>3).</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44</a:t>
            </a:fld>
            <a:endParaRP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544185" cy="372427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4726051"/>
            <a:ext cx="5969000" cy="4150360"/>
          </a:xfrm>
          <a:prstGeom prst="rect">
            <a:avLst/>
          </a:prstGeom>
        </p:spPr>
        <p:txBody>
          <a:bodyPr vert="horz" wrap="square" lIns="0" tIns="12700" rIns="0" bIns="0" rtlCol="0">
            <a:spAutoFit/>
          </a:bodyPr>
          <a:lstStyle/>
          <a:p>
            <a:pPr marL="1383665">
              <a:lnSpc>
                <a:spcPct val="100000"/>
              </a:lnSpc>
              <a:spcBef>
                <a:spcPts val="100"/>
              </a:spcBef>
            </a:pPr>
            <a:r>
              <a:rPr sz="1200" spc="-5" dirty="0">
                <a:latin typeface="Times New Roman"/>
                <a:cs typeface="Times New Roman"/>
              </a:rPr>
              <a:t>Fig </a:t>
            </a:r>
            <a:r>
              <a:rPr sz="1200" dirty="0">
                <a:latin typeface="Times New Roman"/>
                <a:cs typeface="Times New Roman"/>
              </a:rPr>
              <a:t>3: Code </a:t>
            </a:r>
            <a:r>
              <a:rPr sz="1200" spc="-5" dirty="0">
                <a:latin typeface="Times New Roman"/>
                <a:cs typeface="Times New Roman"/>
              </a:rPr>
              <a:t>management and</a:t>
            </a:r>
            <a:r>
              <a:rPr sz="1200"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12700">
              <a:lnSpc>
                <a:spcPct val="100000"/>
              </a:lnSpc>
              <a:spcBef>
                <a:spcPts val="875"/>
              </a:spcBef>
            </a:pPr>
            <a:r>
              <a:rPr sz="1200" b="1" u="heavy" dirty="0">
                <a:uFill>
                  <a:solidFill>
                    <a:srgbClr val="000000"/>
                  </a:solidFill>
                </a:uFill>
                <a:latin typeface="Times New Roman"/>
                <a:cs typeface="Times New Roman"/>
              </a:rPr>
              <a:t>1.1 </a:t>
            </a:r>
            <a:r>
              <a:rPr sz="1200" b="1" u="heavy" spc="-5" dirty="0">
                <a:uFill>
                  <a:solidFill>
                    <a:srgbClr val="000000"/>
                  </a:solidFill>
                </a:uFill>
                <a:latin typeface="Times New Roman"/>
                <a:cs typeface="Times New Roman"/>
              </a:rPr>
              <a:t>Fundamentals </a:t>
            </a:r>
            <a:r>
              <a:rPr sz="1200" b="1" u="heavy" dirty="0">
                <a:uFill>
                  <a:solidFill>
                    <a:srgbClr val="000000"/>
                  </a:solidFill>
                </a:uFill>
                <a:latin typeface="Times New Roman"/>
                <a:cs typeface="Times New Roman"/>
              </a:rPr>
              <a:t>of </a:t>
            </a:r>
            <a:r>
              <a:rPr sz="1200" b="1" u="heavy" spc="-5" dirty="0">
                <a:uFill>
                  <a:solidFill>
                    <a:srgbClr val="000000"/>
                  </a:solidFill>
                </a:uFill>
                <a:latin typeface="Times New Roman"/>
                <a:cs typeface="Times New Roman"/>
              </a:rPr>
              <a:t>source code</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management</a:t>
            </a:r>
            <a:endParaRPr sz="1200">
              <a:latin typeface="Times New Roman"/>
              <a:cs typeface="Times New Roman"/>
            </a:endParaRPr>
          </a:p>
          <a:p>
            <a:pPr marL="12700" marR="8890">
              <a:lnSpc>
                <a:spcPct val="102499"/>
              </a:lnSpc>
              <a:spcBef>
                <a:spcPts val="805"/>
              </a:spcBef>
            </a:pPr>
            <a:r>
              <a:rPr sz="1200" spc="-5" dirty="0">
                <a:latin typeface="Times New Roman"/>
                <a:cs typeface="Times New Roman"/>
              </a:rPr>
              <a:t>Source </a:t>
            </a:r>
            <a:r>
              <a:rPr sz="1200" dirty="0">
                <a:latin typeface="Times New Roman"/>
                <a:cs typeface="Times New Roman"/>
              </a:rPr>
              <a:t>code management </a:t>
            </a:r>
            <a:r>
              <a:rPr sz="1200" spc="-5" dirty="0">
                <a:latin typeface="Times New Roman"/>
                <a:cs typeface="Times New Roman"/>
              </a:rPr>
              <a:t>systems </a:t>
            </a:r>
            <a:r>
              <a:rPr sz="1200" dirty="0">
                <a:latin typeface="Times New Roman"/>
                <a:cs typeface="Times New Roman"/>
              </a:rPr>
              <a:t>are </a:t>
            </a:r>
            <a:r>
              <a:rPr sz="1200" spc="-5" dirty="0">
                <a:latin typeface="Times New Roman"/>
                <a:cs typeface="Times New Roman"/>
              </a:rPr>
              <a:t>designed </a:t>
            </a:r>
            <a:r>
              <a:rPr sz="1200" dirty="0">
                <a:latin typeface="Times New Roman"/>
                <a:cs typeface="Times New Roman"/>
              </a:rPr>
              <a:t>to </a:t>
            </a:r>
            <a:r>
              <a:rPr sz="1200" spc="-5" dirty="0">
                <a:latin typeface="Times New Roman"/>
                <a:cs typeface="Times New Roman"/>
              </a:rPr>
              <a:t>manage an evolving </a:t>
            </a:r>
            <a:r>
              <a:rPr sz="1200" dirty="0">
                <a:latin typeface="Times New Roman"/>
                <a:cs typeface="Times New Roman"/>
              </a:rPr>
              <a:t>project </a:t>
            </a:r>
            <a:r>
              <a:rPr sz="1200" spc="-5" dirty="0">
                <a:latin typeface="Times New Roman"/>
                <a:cs typeface="Times New Roman"/>
              </a:rPr>
              <a:t>codebase </a:t>
            </a:r>
            <a:r>
              <a:rPr sz="1200" dirty="0">
                <a:latin typeface="Times New Roman"/>
                <a:cs typeface="Times New Roman"/>
              </a:rPr>
              <a:t>to </a:t>
            </a:r>
            <a:r>
              <a:rPr sz="1200" spc="-5" dirty="0">
                <a:latin typeface="Times New Roman"/>
                <a:cs typeface="Times New Roman"/>
              </a:rPr>
              <a:t>allow  different </a:t>
            </a:r>
            <a:r>
              <a:rPr sz="1200" dirty="0">
                <a:latin typeface="Times New Roman"/>
                <a:cs typeface="Times New Roman"/>
              </a:rPr>
              <a:t>versions of </a:t>
            </a:r>
            <a:r>
              <a:rPr sz="1200" spc="-5" dirty="0">
                <a:latin typeface="Times New Roman"/>
                <a:cs typeface="Times New Roman"/>
              </a:rPr>
              <a:t>components </a:t>
            </a:r>
            <a:r>
              <a:rPr sz="1200" dirty="0">
                <a:latin typeface="Times New Roman"/>
                <a:cs typeface="Times New Roman"/>
              </a:rPr>
              <a:t>and </a:t>
            </a:r>
            <a:r>
              <a:rPr sz="1200" spc="-5" dirty="0">
                <a:latin typeface="Times New Roman"/>
                <a:cs typeface="Times New Roman"/>
              </a:rPr>
              <a:t>entire systems </a:t>
            </a:r>
            <a:r>
              <a:rPr sz="1200" dirty="0">
                <a:latin typeface="Times New Roman"/>
                <a:cs typeface="Times New Roman"/>
              </a:rPr>
              <a:t>to be </a:t>
            </a:r>
            <a:r>
              <a:rPr sz="1200" spc="-5" dirty="0">
                <a:latin typeface="Times New Roman"/>
                <a:cs typeface="Times New Roman"/>
              </a:rPr>
              <a:t>stored and</a:t>
            </a:r>
            <a:r>
              <a:rPr sz="1200" spc="25" dirty="0">
                <a:latin typeface="Times New Roman"/>
                <a:cs typeface="Times New Roman"/>
              </a:rPr>
              <a:t> </a:t>
            </a:r>
            <a:r>
              <a:rPr sz="1200" dirty="0">
                <a:latin typeface="Times New Roman"/>
                <a:cs typeface="Times New Roman"/>
              </a:rPr>
              <a:t>retrieved.</a:t>
            </a:r>
            <a:endParaRPr sz="1200">
              <a:latin typeface="Times New Roman"/>
              <a:cs typeface="Times New Roman"/>
            </a:endParaRPr>
          </a:p>
          <a:p>
            <a:pPr marL="12700" marR="8255">
              <a:lnSpc>
                <a:spcPct val="102499"/>
              </a:lnSpc>
              <a:spcBef>
                <a:spcPts val="830"/>
              </a:spcBef>
            </a:pPr>
            <a:r>
              <a:rPr sz="1200" spc="-5" dirty="0">
                <a:latin typeface="Times New Roman"/>
                <a:cs typeface="Times New Roman"/>
              </a:rPr>
              <a:t>Developers </a:t>
            </a:r>
            <a:r>
              <a:rPr sz="1200" dirty="0">
                <a:latin typeface="Times New Roman"/>
                <a:cs typeface="Times New Roman"/>
              </a:rPr>
              <a:t>can work in </a:t>
            </a:r>
            <a:r>
              <a:rPr sz="1200" spc="-5" dirty="0">
                <a:latin typeface="Times New Roman"/>
                <a:cs typeface="Times New Roman"/>
              </a:rPr>
              <a:t>parallel </a:t>
            </a:r>
            <a:r>
              <a:rPr sz="1200" dirty="0">
                <a:latin typeface="Times New Roman"/>
                <a:cs typeface="Times New Roman"/>
              </a:rPr>
              <a:t>without interfering with </a:t>
            </a:r>
            <a:r>
              <a:rPr sz="1200" spc="-5" dirty="0">
                <a:latin typeface="Times New Roman"/>
                <a:cs typeface="Times New Roman"/>
              </a:rPr>
              <a:t>each </a:t>
            </a:r>
            <a:r>
              <a:rPr sz="1200" dirty="0">
                <a:latin typeface="Times New Roman"/>
                <a:cs typeface="Times New Roman"/>
              </a:rPr>
              <a:t>other </a:t>
            </a:r>
            <a:r>
              <a:rPr sz="1200" spc="-5" dirty="0">
                <a:latin typeface="Times New Roman"/>
                <a:cs typeface="Times New Roman"/>
              </a:rPr>
              <a:t>and </a:t>
            </a:r>
            <a:r>
              <a:rPr sz="1200" dirty="0">
                <a:latin typeface="Times New Roman"/>
                <a:cs typeface="Times New Roman"/>
              </a:rPr>
              <a:t>they can </a:t>
            </a:r>
            <a:r>
              <a:rPr sz="1200" spc="-5" dirty="0">
                <a:latin typeface="Times New Roman"/>
                <a:cs typeface="Times New Roman"/>
              </a:rPr>
              <a:t>integrate </a:t>
            </a:r>
            <a:r>
              <a:rPr sz="1200" dirty="0">
                <a:latin typeface="Times New Roman"/>
                <a:cs typeface="Times New Roman"/>
              </a:rPr>
              <a:t>their  </a:t>
            </a:r>
            <a:r>
              <a:rPr sz="1200" spc="-5" dirty="0">
                <a:latin typeface="Times New Roman"/>
                <a:cs typeface="Times New Roman"/>
              </a:rPr>
              <a:t>work </a:t>
            </a:r>
            <a:r>
              <a:rPr sz="1200" dirty="0">
                <a:latin typeface="Times New Roman"/>
                <a:cs typeface="Times New Roman"/>
              </a:rPr>
              <a:t>with </a:t>
            </a:r>
            <a:r>
              <a:rPr sz="1200" spc="-5" dirty="0">
                <a:latin typeface="Times New Roman"/>
                <a:cs typeface="Times New Roman"/>
              </a:rPr>
              <a:t>that from </a:t>
            </a:r>
            <a:r>
              <a:rPr sz="1200" dirty="0">
                <a:latin typeface="Times New Roman"/>
                <a:cs typeface="Times New Roman"/>
              </a:rPr>
              <a:t>other</a:t>
            </a:r>
            <a:r>
              <a:rPr sz="1200" spc="10" dirty="0">
                <a:latin typeface="Times New Roman"/>
                <a:cs typeface="Times New Roman"/>
              </a:rPr>
              <a:t> </a:t>
            </a:r>
            <a:r>
              <a:rPr sz="1200" spc="-5" dirty="0">
                <a:latin typeface="Times New Roman"/>
                <a:cs typeface="Times New Roman"/>
              </a:rPr>
              <a:t>developers.</a:t>
            </a:r>
            <a:endParaRPr sz="1200">
              <a:latin typeface="Times New Roman"/>
              <a:cs typeface="Times New Roman"/>
            </a:endParaRPr>
          </a:p>
          <a:p>
            <a:pPr marL="12700">
              <a:lnSpc>
                <a:spcPct val="100000"/>
              </a:lnSpc>
              <a:spcBef>
                <a:spcPts val="840"/>
              </a:spcBef>
            </a:pPr>
            <a:r>
              <a:rPr sz="1200" dirty="0">
                <a:latin typeface="Times New Roman"/>
                <a:cs typeface="Times New Roman"/>
              </a:rPr>
              <a:t>The </a:t>
            </a:r>
            <a:r>
              <a:rPr sz="1200" spc="-5" dirty="0">
                <a:latin typeface="Times New Roman"/>
                <a:cs typeface="Times New Roman"/>
              </a:rPr>
              <a:t>code management </a:t>
            </a:r>
            <a:r>
              <a:rPr sz="1200" dirty="0">
                <a:latin typeface="Times New Roman"/>
                <a:cs typeface="Times New Roman"/>
              </a:rPr>
              <a:t>system </a:t>
            </a:r>
            <a:r>
              <a:rPr sz="1200" spc="-5" dirty="0">
                <a:latin typeface="Times New Roman"/>
                <a:cs typeface="Times New Roman"/>
              </a:rPr>
              <a:t>provides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features </a:t>
            </a:r>
            <a:r>
              <a:rPr sz="1200" dirty="0">
                <a:latin typeface="Times New Roman"/>
                <a:cs typeface="Times New Roman"/>
              </a:rPr>
              <a:t>that support four </a:t>
            </a:r>
            <a:r>
              <a:rPr sz="1200" spc="-5" dirty="0">
                <a:latin typeface="Times New Roman"/>
                <a:cs typeface="Times New Roman"/>
              </a:rPr>
              <a:t>general</a:t>
            </a:r>
            <a:r>
              <a:rPr sz="1200" spc="35" dirty="0">
                <a:latin typeface="Times New Roman"/>
                <a:cs typeface="Times New Roman"/>
              </a:rPr>
              <a:t> </a:t>
            </a:r>
            <a:r>
              <a:rPr sz="1200" spc="-5" dirty="0">
                <a:latin typeface="Times New Roman"/>
                <a:cs typeface="Times New Roman"/>
              </a:rPr>
              <a:t>areas:</a:t>
            </a:r>
            <a:endParaRPr sz="1200">
              <a:latin typeface="Times New Roman"/>
              <a:cs typeface="Times New Roman"/>
            </a:endParaRPr>
          </a:p>
          <a:p>
            <a:pPr marL="12700" marR="9525">
              <a:lnSpc>
                <a:spcPct val="102499"/>
              </a:lnSpc>
              <a:spcBef>
                <a:spcPts val="825"/>
              </a:spcBef>
              <a:buAutoNum type="arabicPeriod"/>
              <a:tabLst>
                <a:tab pos="167005" algn="l"/>
              </a:tabLst>
            </a:pPr>
            <a:r>
              <a:rPr sz="1200" u="sng" dirty="0">
                <a:uFill>
                  <a:solidFill>
                    <a:srgbClr val="000000"/>
                  </a:solidFill>
                </a:uFill>
                <a:latin typeface="Times New Roman"/>
                <a:cs typeface="Times New Roman"/>
              </a:rPr>
              <a:t>Code </a:t>
            </a:r>
            <a:r>
              <a:rPr sz="1200" u="sng" spc="-5" dirty="0">
                <a:uFill>
                  <a:solidFill>
                    <a:srgbClr val="000000"/>
                  </a:solidFill>
                </a:uFill>
                <a:latin typeface="Times New Roman"/>
                <a:cs typeface="Times New Roman"/>
              </a:rPr>
              <a:t>transfer</a:t>
            </a:r>
            <a:r>
              <a:rPr sz="1200" spc="-5" dirty="0">
                <a:latin typeface="Times New Roman"/>
                <a:cs typeface="Times New Roman"/>
              </a:rPr>
              <a:t> Developers </a:t>
            </a:r>
            <a:r>
              <a:rPr sz="1200" dirty="0">
                <a:latin typeface="Times New Roman"/>
                <a:cs typeface="Times New Roman"/>
              </a:rPr>
              <a:t>take </a:t>
            </a:r>
            <a:r>
              <a:rPr sz="1200" spc="-5" dirty="0">
                <a:latin typeface="Times New Roman"/>
                <a:cs typeface="Times New Roman"/>
              </a:rPr>
              <a:t>code </a:t>
            </a:r>
            <a:r>
              <a:rPr sz="1200" dirty="0">
                <a:latin typeface="Times New Roman"/>
                <a:cs typeface="Times New Roman"/>
              </a:rPr>
              <a:t>into their </a:t>
            </a:r>
            <a:r>
              <a:rPr sz="1200" spc="-5" dirty="0">
                <a:latin typeface="Times New Roman"/>
                <a:cs typeface="Times New Roman"/>
              </a:rPr>
              <a:t>personal </a:t>
            </a:r>
            <a:r>
              <a:rPr sz="1200" dirty="0">
                <a:latin typeface="Times New Roman"/>
                <a:cs typeface="Times New Roman"/>
              </a:rPr>
              <a:t>file store to </a:t>
            </a:r>
            <a:r>
              <a:rPr sz="1200" spc="-5" dirty="0">
                <a:latin typeface="Times New Roman"/>
                <a:cs typeface="Times New Roman"/>
              </a:rPr>
              <a:t>work </a:t>
            </a:r>
            <a:r>
              <a:rPr sz="1200" dirty="0">
                <a:latin typeface="Times New Roman"/>
                <a:cs typeface="Times New Roman"/>
              </a:rPr>
              <a:t>on it; then they return  it to the </a:t>
            </a:r>
            <a:r>
              <a:rPr sz="1200" spc="-5" dirty="0">
                <a:latin typeface="Times New Roman"/>
                <a:cs typeface="Times New Roman"/>
              </a:rPr>
              <a:t>shared code </a:t>
            </a:r>
            <a:r>
              <a:rPr sz="1200" dirty="0">
                <a:latin typeface="Times New Roman"/>
                <a:cs typeface="Times New Roman"/>
              </a:rPr>
              <a:t>management</a:t>
            </a:r>
            <a:r>
              <a:rPr sz="1200" spc="-5" dirty="0">
                <a:latin typeface="Times New Roman"/>
                <a:cs typeface="Times New Roman"/>
              </a:rPr>
              <a:t> system.</a:t>
            </a:r>
            <a:endParaRPr sz="1200">
              <a:latin typeface="Times New Roman"/>
              <a:cs typeface="Times New Roman"/>
            </a:endParaRPr>
          </a:p>
          <a:p>
            <a:pPr marL="12700" marR="6350">
              <a:lnSpc>
                <a:spcPct val="102499"/>
              </a:lnSpc>
              <a:spcBef>
                <a:spcPts val="830"/>
              </a:spcBef>
              <a:buAutoNum type="arabicPeriod"/>
              <a:tabLst>
                <a:tab pos="183515" algn="l"/>
              </a:tabLst>
            </a:pPr>
            <a:r>
              <a:rPr sz="1200" u="sng" spc="-5" dirty="0">
                <a:uFill>
                  <a:solidFill>
                    <a:srgbClr val="000000"/>
                  </a:solidFill>
                </a:uFill>
                <a:latin typeface="Times New Roman"/>
                <a:cs typeface="Times New Roman"/>
              </a:rPr>
              <a:t>Version storage and retrieval</a:t>
            </a:r>
            <a:r>
              <a:rPr sz="1200" spc="-5" dirty="0">
                <a:latin typeface="Times New Roman"/>
                <a:cs typeface="Times New Roman"/>
              </a:rPr>
              <a:t> Files </a:t>
            </a:r>
            <a:r>
              <a:rPr sz="1200" spc="5" dirty="0">
                <a:latin typeface="Times New Roman"/>
                <a:cs typeface="Times New Roman"/>
              </a:rPr>
              <a:t>may </a:t>
            </a:r>
            <a:r>
              <a:rPr sz="1200" dirty="0">
                <a:latin typeface="Times New Roman"/>
                <a:cs typeface="Times New Roman"/>
              </a:rPr>
              <a:t>be stored in </a:t>
            </a:r>
            <a:r>
              <a:rPr sz="1200" spc="-5" dirty="0">
                <a:latin typeface="Times New Roman"/>
                <a:cs typeface="Times New Roman"/>
              </a:rPr>
              <a:t>several different versions, and </a:t>
            </a:r>
            <a:r>
              <a:rPr sz="1200" dirty="0">
                <a:latin typeface="Times New Roman"/>
                <a:cs typeface="Times New Roman"/>
              </a:rPr>
              <a:t>specific  </a:t>
            </a:r>
            <a:r>
              <a:rPr sz="1200" spc="-5" dirty="0">
                <a:latin typeface="Times New Roman"/>
                <a:cs typeface="Times New Roman"/>
              </a:rPr>
              <a:t>versions </a:t>
            </a:r>
            <a:r>
              <a:rPr sz="1200" dirty="0">
                <a:latin typeface="Times New Roman"/>
                <a:cs typeface="Times New Roman"/>
              </a:rPr>
              <a:t>of </a:t>
            </a:r>
            <a:r>
              <a:rPr sz="1200" spc="-5" dirty="0">
                <a:latin typeface="Times New Roman"/>
                <a:cs typeface="Times New Roman"/>
              </a:rPr>
              <a:t>these files </a:t>
            </a:r>
            <a:r>
              <a:rPr sz="1200" dirty="0">
                <a:latin typeface="Times New Roman"/>
                <a:cs typeface="Times New Roman"/>
              </a:rPr>
              <a:t>can be</a:t>
            </a:r>
            <a:r>
              <a:rPr sz="1200" spc="15" dirty="0">
                <a:latin typeface="Times New Roman"/>
                <a:cs typeface="Times New Roman"/>
              </a:rPr>
              <a:t> </a:t>
            </a:r>
            <a:r>
              <a:rPr sz="1200" spc="-5" dirty="0">
                <a:latin typeface="Times New Roman"/>
                <a:cs typeface="Times New Roman"/>
              </a:rPr>
              <a:t>retrieved.</a:t>
            </a:r>
            <a:endParaRPr sz="1200">
              <a:latin typeface="Times New Roman"/>
              <a:cs typeface="Times New Roman"/>
            </a:endParaRPr>
          </a:p>
          <a:p>
            <a:pPr marL="12700" marR="7620">
              <a:lnSpc>
                <a:spcPct val="102499"/>
              </a:lnSpc>
              <a:spcBef>
                <a:spcPts val="830"/>
              </a:spcBef>
              <a:buAutoNum type="arabicPeriod"/>
              <a:tabLst>
                <a:tab pos="165100" algn="l"/>
              </a:tabLst>
            </a:pPr>
            <a:r>
              <a:rPr sz="1200" u="sng" spc="-5" dirty="0">
                <a:uFill>
                  <a:solidFill>
                    <a:srgbClr val="000000"/>
                  </a:solidFill>
                </a:uFill>
                <a:latin typeface="Times New Roman"/>
                <a:cs typeface="Times New Roman"/>
              </a:rPr>
              <a:t>Merging and </a:t>
            </a:r>
            <a:r>
              <a:rPr sz="1200" u="sng" dirty="0">
                <a:uFill>
                  <a:solidFill>
                    <a:srgbClr val="000000"/>
                  </a:solidFill>
                </a:uFill>
                <a:latin typeface="Times New Roman"/>
                <a:cs typeface="Times New Roman"/>
              </a:rPr>
              <a:t>branching</a:t>
            </a:r>
            <a:r>
              <a:rPr sz="1200" dirty="0">
                <a:latin typeface="Times New Roman"/>
                <a:cs typeface="Times New Roman"/>
              </a:rPr>
              <a:t> </a:t>
            </a:r>
            <a:r>
              <a:rPr sz="1200" spc="-5" dirty="0">
                <a:latin typeface="Times New Roman"/>
                <a:cs typeface="Times New Roman"/>
              </a:rPr>
              <a:t>Parallel development branches </a:t>
            </a:r>
            <a:r>
              <a:rPr sz="1200" spc="5" dirty="0">
                <a:latin typeface="Times New Roman"/>
                <a:cs typeface="Times New Roman"/>
              </a:rPr>
              <a:t>may </a:t>
            </a:r>
            <a:r>
              <a:rPr sz="1200" dirty="0">
                <a:latin typeface="Times New Roman"/>
                <a:cs typeface="Times New Roman"/>
              </a:rPr>
              <a:t>be </a:t>
            </a:r>
            <a:r>
              <a:rPr sz="1200" spc="-5" dirty="0">
                <a:latin typeface="Times New Roman"/>
                <a:cs typeface="Times New Roman"/>
              </a:rPr>
              <a:t>created </a:t>
            </a:r>
            <a:r>
              <a:rPr sz="1200" dirty="0">
                <a:latin typeface="Times New Roman"/>
                <a:cs typeface="Times New Roman"/>
              </a:rPr>
              <a:t>for </a:t>
            </a:r>
            <a:r>
              <a:rPr sz="1200" spc="-5" dirty="0">
                <a:latin typeface="Times New Roman"/>
                <a:cs typeface="Times New Roman"/>
              </a:rPr>
              <a:t>concurrent </a:t>
            </a:r>
            <a:r>
              <a:rPr sz="1200" dirty="0">
                <a:latin typeface="Times New Roman"/>
                <a:cs typeface="Times New Roman"/>
              </a:rPr>
              <a:t>working.  </a:t>
            </a:r>
            <a:r>
              <a:rPr sz="1200" spc="-5" dirty="0">
                <a:latin typeface="Times New Roman"/>
                <a:cs typeface="Times New Roman"/>
              </a:rPr>
              <a:t>Changes </a:t>
            </a:r>
            <a:r>
              <a:rPr sz="1200" dirty="0">
                <a:latin typeface="Times New Roman"/>
                <a:cs typeface="Times New Roman"/>
              </a:rPr>
              <a:t>made </a:t>
            </a:r>
            <a:r>
              <a:rPr sz="1200" spc="10" dirty="0">
                <a:latin typeface="Times New Roman"/>
                <a:cs typeface="Times New Roman"/>
              </a:rPr>
              <a:t>by </a:t>
            </a:r>
            <a:r>
              <a:rPr sz="1200" dirty="0">
                <a:latin typeface="Times New Roman"/>
                <a:cs typeface="Times New Roman"/>
              </a:rPr>
              <a:t>developers in </a:t>
            </a:r>
            <a:r>
              <a:rPr sz="1200" spc="-5" dirty="0">
                <a:latin typeface="Times New Roman"/>
                <a:cs typeface="Times New Roman"/>
              </a:rPr>
              <a:t>different branches </a:t>
            </a:r>
            <a:r>
              <a:rPr sz="1200" dirty="0">
                <a:latin typeface="Times New Roman"/>
                <a:cs typeface="Times New Roman"/>
              </a:rPr>
              <a:t>may </a:t>
            </a:r>
            <a:r>
              <a:rPr sz="1200" spc="5" dirty="0">
                <a:latin typeface="Times New Roman"/>
                <a:cs typeface="Times New Roman"/>
              </a:rPr>
              <a:t>be</a:t>
            </a:r>
            <a:r>
              <a:rPr sz="1200" spc="-45" dirty="0">
                <a:latin typeface="Times New Roman"/>
                <a:cs typeface="Times New Roman"/>
              </a:rPr>
              <a:t> </a:t>
            </a:r>
            <a:r>
              <a:rPr sz="1200" spc="-5" dirty="0">
                <a:latin typeface="Times New Roman"/>
                <a:cs typeface="Times New Roman"/>
              </a:rPr>
              <a:t>merged.</a:t>
            </a:r>
            <a:endParaRPr sz="1200">
              <a:latin typeface="Times New Roman"/>
              <a:cs typeface="Times New Roman"/>
            </a:endParaRPr>
          </a:p>
          <a:p>
            <a:pPr marL="12700" marR="5080">
              <a:lnSpc>
                <a:spcPct val="102499"/>
              </a:lnSpc>
              <a:spcBef>
                <a:spcPts val="830"/>
              </a:spcBef>
              <a:buAutoNum type="arabicPeriod"/>
              <a:tabLst>
                <a:tab pos="168275" algn="l"/>
              </a:tabLst>
            </a:pPr>
            <a:r>
              <a:rPr sz="1200" u="sng" spc="-5" dirty="0">
                <a:uFill>
                  <a:solidFill>
                    <a:srgbClr val="000000"/>
                  </a:solidFill>
                </a:uFill>
                <a:latin typeface="Times New Roman"/>
                <a:cs typeface="Times New Roman"/>
              </a:rPr>
              <a:t>Version information</a:t>
            </a:r>
            <a:r>
              <a:rPr sz="1200" spc="-5" dirty="0">
                <a:latin typeface="Times New Roman"/>
                <a:cs typeface="Times New Roman"/>
              </a:rPr>
              <a:t> Information about </a:t>
            </a:r>
            <a:r>
              <a:rPr sz="1200" dirty="0">
                <a:latin typeface="Times New Roman"/>
                <a:cs typeface="Times New Roman"/>
              </a:rPr>
              <a:t>the </a:t>
            </a:r>
            <a:r>
              <a:rPr sz="1200" spc="-5" dirty="0">
                <a:latin typeface="Times New Roman"/>
                <a:cs typeface="Times New Roman"/>
              </a:rPr>
              <a:t>different versions </a:t>
            </a:r>
            <a:r>
              <a:rPr sz="1200" dirty="0">
                <a:latin typeface="Times New Roman"/>
                <a:cs typeface="Times New Roman"/>
              </a:rPr>
              <a:t>maintained in the </a:t>
            </a:r>
            <a:r>
              <a:rPr sz="1200" spc="-5" dirty="0">
                <a:latin typeface="Times New Roman"/>
                <a:cs typeface="Times New Roman"/>
              </a:rPr>
              <a:t>system </a:t>
            </a:r>
            <a:r>
              <a:rPr sz="1200" spc="5" dirty="0">
                <a:latin typeface="Times New Roman"/>
                <a:cs typeface="Times New Roman"/>
              </a:rPr>
              <a:t>may be  </a:t>
            </a:r>
            <a:r>
              <a:rPr sz="1200" spc="-5" dirty="0">
                <a:latin typeface="Times New Roman"/>
                <a:cs typeface="Times New Roman"/>
              </a:rPr>
              <a:t>stored and</a:t>
            </a:r>
            <a:r>
              <a:rPr sz="1200" dirty="0">
                <a:latin typeface="Times New Roman"/>
                <a:cs typeface="Times New Roman"/>
              </a:rPr>
              <a:t> </a:t>
            </a:r>
            <a:r>
              <a:rPr sz="1200" spc="-5" dirty="0">
                <a:latin typeface="Times New Roman"/>
                <a:cs typeface="Times New Roman"/>
              </a:rPr>
              <a:t>retrieved.</a:t>
            </a:r>
            <a:endParaRPr sz="1200">
              <a:latin typeface="Times New Roman"/>
              <a:cs typeface="Times New Roman"/>
            </a:endParaRPr>
          </a:p>
          <a:p>
            <a:pPr marL="12700" marR="9525">
              <a:lnSpc>
                <a:spcPct val="102499"/>
              </a:lnSpc>
              <a:spcBef>
                <a:spcPts val="825"/>
              </a:spcBef>
            </a:pPr>
            <a:r>
              <a:rPr sz="1200" spc="-5" dirty="0">
                <a:latin typeface="Times New Roman"/>
                <a:cs typeface="Times New Roman"/>
              </a:rPr>
              <a:t>All source code </a:t>
            </a:r>
            <a:r>
              <a:rPr sz="1200" dirty="0">
                <a:latin typeface="Times New Roman"/>
                <a:cs typeface="Times New Roman"/>
              </a:rPr>
              <a:t>management </a:t>
            </a:r>
            <a:r>
              <a:rPr sz="1200" spc="-5" dirty="0">
                <a:latin typeface="Times New Roman"/>
                <a:cs typeface="Times New Roman"/>
              </a:rPr>
              <a:t>systems have </a:t>
            </a:r>
            <a:r>
              <a:rPr sz="1200" dirty="0">
                <a:latin typeface="Times New Roman"/>
                <a:cs typeface="Times New Roman"/>
              </a:rPr>
              <a:t>the </a:t>
            </a:r>
            <a:r>
              <a:rPr sz="1200" spc="-5" dirty="0">
                <a:latin typeface="Times New Roman"/>
                <a:cs typeface="Times New Roman"/>
              </a:rPr>
              <a:t>general </a:t>
            </a:r>
            <a:r>
              <a:rPr sz="1200" dirty="0">
                <a:latin typeface="Times New Roman"/>
                <a:cs typeface="Times New Roman"/>
              </a:rPr>
              <a:t>form </a:t>
            </a:r>
            <a:r>
              <a:rPr sz="1200" spc="-5" dirty="0">
                <a:latin typeface="Times New Roman"/>
                <a:cs typeface="Times New Roman"/>
              </a:rPr>
              <a:t>shown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3, with a </a:t>
            </a:r>
            <a:r>
              <a:rPr sz="1200" spc="-5" dirty="0">
                <a:latin typeface="Times New Roman"/>
                <a:cs typeface="Times New Roman"/>
              </a:rPr>
              <a:t>shared  </a:t>
            </a:r>
            <a:r>
              <a:rPr sz="1200" dirty="0">
                <a:latin typeface="Times New Roman"/>
                <a:cs typeface="Times New Roman"/>
              </a:rPr>
              <a:t>repository </a:t>
            </a:r>
            <a:r>
              <a:rPr sz="1200" spc="-5" dirty="0">
                <a:latin typeface="Times New Roman"/>
                <a:cs typeface="Times New Roman"/>
              </a:rPr>
              <a:t>and </a:t>
            </a:r>
            <a:r>
              <a:rPr sz="1200" dirty="0">
                <a:latin typeface="Times New Roman"/>
                <a:cs typeface="Times New Roman"/>
              </a:rPr>
              <a:t>a set of </a:t>
            </a:r>
            <a:r>
              <a:rPr sz="1200" spc="-5" dirty="0">
                <a:latin typeface="Times New Roman"/>
                <a:cs typeface="Times New Roman"/>
              </a:rPr>
              <a:t>features </a:t>
            </a:r>
            <a:r>
              <a:rPr sz="1200" dirty="0">
                <a:latin typeface="Times New Roman"/>
                <a:cs typeface="Times New Roman"/>
              </a:rPr>
              <a:t>to manage the </a:t>
            </a:r>
            <a:r>
              <a:rPr sz="1200" spc="-5" dirty="0">
                <a:latin typeface="Times New Roman"/>
                <a:cs typeface="Times New Roman"/>
              </a:rPr>
              <a:t>files </a:t>
            </a:r>
            <a:r>
              <a:rPr sz="1200" dirty="0">
                <a:latin typeface="Times New Roman"/>
                <a:cs typeface="Times New Roman"/>
              </a:rPr>
              <a:t>in </a:t>
            </a:r>
            <a:r>
              <a:rPr sz="1200" spc="-5" dirty="0">
                <a:latin typeface="Times New Roman"/>
                <a:cs typeface="Times New Roman"/>
              </a:rPr>
              <a:t>that</a:t>
            </a:r>
            <a:r>
              <a:rPr sz="1200" spc="-15" dirty="0">
                <a:latin typeface="Times New Roman"/>
                <a:cs typeface="Times New Roman"/>
              </a:rPr>
              <a:t> </a:t>
            </a:r>
            <a:r>
              <a:rPr sz="1200" spc="-5" dirty="0">
                <a:latin typeface="Times New Roman"/>
                <a:cs typeface="Times New Roman"/>
              </a:rPr>
              <a:t>repository:</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45</a:t>
            </a:fld>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7983"/>
            <a:ext cx="5969635" cy="1443355"/>
          </a:xfrm>
          <a:prstGeom prst="rect">
            <a:avLst/>
          </a:prstGeom>
        </p:spPr>
        <p:txBody>
          <a:bodyPr vert="horz" wrap="square" lIns="0" tIns="6985" rIns="0" bIns="0" rtlCol="0">
            <a:spAutoFit/>
          </a:bodyPr>
          <a:lstStyle/>
          <a:p>
            <a:pPr marL="12700" marR="5080" algn="just">
              <a:lnSpc>
                <a:spcPct val="103099"/>
              </a:lnSpc>
              <a:spcBef>
                <a:spcPts val="55"/>
              </a:spcBef>
              <a:buAutoNum type="arabicPeriod"/>
              <a:tabLst>
                <a:tab pos="167005" algn="l"/>
              </a:tabLst>
            </a:pPr>
            <a:r>
              <a:rPr sz="1200" spc="-5" dirty="0">
                <a:latin typeface="Times New Roman"/>
                <a:cs typeface="Times New Roman"/>
              </a:rPr>
              <a:t>All source </a:t>
            </a:r>
            <a:r>
              <a:rPr sz="1200" dirty="0">
                <a:latin typeface="Times New Roman"/>
                <a:cs typeface="Times New Roman"/>
              </a:rPr>
              <a:t>code </a:t>
            </a:r>
            <a:r>
              <a:rPr sz="1200" spc="-5" dirty="0">
                <a:latin typeface="Times New Roman"/>
                <a:cs typeface="Times New Roman"/>
              </a:rPr>
              <a:t>files </a:t>
            </a:r>
            <a:r>
              <a:rPr sz="1200" dirty="0">
                <a:latin typeface="Times New Roman"/>
                <a:cs typeface="Times New Roman"/>
              </a:rPr>
              <a:t>and file </a:t>
            </a:r>
            <a:r>
              <a:rPr sz="1200" spc="-5" dirty="0">
                <a:latin typeface="Times New Roman"/>
                <a:cs typeface="Times New Roman"/>
              </a:rPr>
              <a:t>versions </a:t>
            </a:r>
            <a:r>
              <a:rPr sz="1200" dirty="0">
                <a:latin typeface="Times New Roman"/>
                <a:cs typeface="Times New Roman"/>
              </a:rPr>
              <a:t>are stored in the </a:t>
            </a:r>
            <a:r>
              <a:rPr sz="1200" spc="-5" dirty="0">
                <a:latin typeface="Times New Roman"/>
                <a:cs typeface="Times New Roman"/>
              </a:rPr>
              <a:t>repository, as </a:t>
            </a:r>
            <a:r>
              <a:rPr sz="1200" dirty="0">
                <a:latin typeface="Times New Roman"/>
                <a:cs typeface="Times New Roman"/>
              </a:rPr>
              <a:t>are other </a:t>
            </a:r>
            <a:r>
              <a:rPr sz="1200" spc="-5" dirty="0">
                <a:latin typeface="Times New Roman"/>
                <a:cs typeface="Times New Roman"/>
              </a:rPr>
              <a:t>artifacts such as  configuration files, </a:t>
            </a:r>
            <a:r>
              <a:rPr sz="1200" dirty="0">
                <a:latin typeface="Times New Roman"/>
                <a:cs typeface="Times New Roman"/>
              </a:rPr>
              <a:t>build </a:t>
            </a:r>
            <a:r>
              <a:rPr sz="1200" spc="-5" dirty="0">
                <a:latin typeface="Times New Roman"/>
                <a:cs typeface="Times New Roman"/>
              </a:rPr>
              <a:t>scripts, shared libraries, and versions </a:t>
            </a:r>
            <a:r>
              <a:rPr sz="1200" dirty="0">
                <a:latin typeface="Times New Roman"/>
                <a:cs typeface="Times New Roman"/>
              </a:rPr>
              <a:t>of tools </a:t>
            </a:r>
            <a:r>
              <a:rPr sz="1200" spc="-5" dirty="0">
                <a:latin typeface="Times New Roman"/>
                <a:cs typeface="Times New Roman"/>
              </a:rPr>
              <a:t>used. </a:t>
            </a:r>
            <a:r>
              <a:rPr sz="1200" dirty="0">
                <a:latin typeface="Times New Roman"/>
                <a:cs typeface="Times New Roman"/>
              </a:rPr>
              <a:t>The </a:t>
            </a:r>
            <a:r>
              <a:rPr sz="1200" spc="-5" dirty="0">
                <a:latin typeface="Times New Roman"/>
                <a:cs typeface="Times New Roman"/>
              </a:rPr>
              <a:t>repository  includes </a:t>
            </a:r>
            <a:r>
              <a:rPr sz="1200" dirty="0">
                <a:latin typeface="Times New Roman"/>
                <a:cs typeface="Times New Roman"/>
              </a:rPr>
              <a:t>a </a:t>
            </a:r>
            <a:r>
              <a:rPr sz="1200" spc="-5" dirty="0">
                <a:latin typeface="Times New Roman"/>
                <a:cs typeface="Times New Roman"/>
              </a:rPr>
              <a:t>database </a:t>
            </a:r>
            <a:r>
              <a:rPr sz="1200" dirty="0">
                <a:latin typeface="Times New Roman"/>
                <a:cs typeface="Times New Roman"/>
              </a:rPr>
              <a:t>of </a:t>
            </a:r>
            <a:r>
              <a:rPr sz="1200" spc="-5" dirty="0">
                <a:latin typeface="Times New Roman"/>
                <a:cs typeface="Times New Roman"/>
              </a:rPr>
              <a:t>information about </a:t>
            </a:r>
            <a:r>
              <a:rPr sz="1200" dirty="0">
                <a:latin typeface="Times New Roman"/>
                <a:cs typeface="Times New Roman"/>
              </a:rPr>
              <a:t>the </a:t>
            </a:r>
            <a:r>
              <a:rPr sz="1200" spc="-5" dirty="0">
                <a:latin typeface="Times New Roman"/>
                <a:cs typeface="Times New Roman"/>
              </a:rPr>
              <a:t>stored files, such as version information, information  about </a:t>
            </a:r>
            <a:r>
              <a:rPr sz="1200" dirty="0">
                <a:latin typeface="Times New Roman"/>
                <a:cs typeface="Times New Roman"/>
              </a:rPr>
              <a:t>who </a:t>
            </a:r>
            <a:r>
              <a:rPr sz="1200" spc="-5" dirty="0">
                <a:latin typeface="Times New Roman"/>
                <a:cs typeface="Times New Roman"/>
              </a:rPr>
              <a:t>has changed </a:t>
            </a:r>
            <a:r>
              <a:rPr sz="1200" dirty="0">
                <a:latin typeface="Times New Roman"/>
                <a:cs typeface="Times New Roman"/>
              </a:rPr>
              <a:t>the </a:t>
            </a:r>
            <a:r>
              <a:rPr sz="1200" spc="-5" dirty="0">
                <a:latin typeface="Times New Roman"/>
                <a:cs typeface="Times New Roman"/>
              </a:rPr>
              <a:t>files, what changes </a:t>
            </a:r>
            <a:r>
              <a:rPr sz="1200" dirty="0">
                <a:latin typeface="Times New Roman"/>
                <a:cs typeface="Times New Roman"/>
              </a:rPr>
              <a:t>were made </a:t>
            </a:r>
            <a:r>
              <a:rPr sz="1200" spc="-5" dirty="0">
                <a:latin typeface="Times New Roman"/>
                <a:cs typeface="Times New Roman"/>
              </a:rPr>
              <a:t>at what times </a:t>
            </a:r>
            <a:r>
              <a:rPr sz="1200" dirty="0">
                <a:latin typeface="Times New Roman"/>
                <a:cs typeface="Times New Roman"/>
              </a:rPr>
              <a:t>and </a:t>
            </a:r>
            <a:r>
              <a:rPr sz="1200" spc="-5" dirty="0">
                <a:latin typeface="Times New Roman"/>
                <a:cs typeface="Times New Roman"/>
              </a:rPr>
              <a:t>so</a:t>
            </a:r>
            <a:r>
              <a:rPr sz="1200" spc="55" dirty="0">
                <a:latin typeface="Times New Roman"/>
                <a:cs typeface="Times New Roman"/>
              </a:rPr>
              <a:t> </a:t>
            </a:r>
            <a:r>
              <a:rPr sz="1200" dirty="0">
                <a:latin typeface="Times New Roman"/>
                <a:cs typeface="Times New Roman"/>
              </a:rPr>
              <a:t>on.</a:t>
            </a:r>
            <a:endParaRPr sz="1200">
              <a:latin typeface="Times New Roman"/>
              <a:cs typeface="Times New Roman"/>
            </a:endParaRPr>
          </a:p>
          <a:p>
            <a:pPr marL="12700" marR="5715" algn="just">
              <a:lnSpc>
                <a:spcPct val="102899"/>
              </a:lnSpc>
              <a:spcBef>
                <a:spcPts val="819"/>
              </a:spcBef>
              <a:buAutoNum type="arabicPeriod"/>
              <a:tabLst>
                <a:tab pos="171450" algn="l"/>
              </a:tabLst>
            </a:pPr>
            <a:r>
              <a:rPr sz="1200" dirty="0">
                <a:latin typeface="Times New Roman"/>
                <a:cs typeface="Times New Roman"/>
              </a:rPr>
              <a:t>The source code </a:t>
            </a:r>
            <a:r>
              <a:rPr sz="1200" spc="-5" dirty="0">
                <a:latin typeface="Times New Roman"/>
                <a:cs typeface="Times New Roman"/>
              </a:rPr>
              <a:t>management features </a:t>
            </a:r>
            <a:r>
              <a:rPr sz="1200" dirty="0">
                <a:latin typeface="Times New Roman"/>
                <a:cs typeface="Times New Roman"/>
              </a:rPr>
              <a:t>transfer </a:t>
            </a:r>
            <a:r>
              <a:rPr sz="1200" spc="-5" dirty="0">
                <a:latin typeface="Times New Roman"/>
                <a:cs typeface="Times New Roman"/>
              </a:rPr>
              <a:t>files </a:t>
            </a:r>
            <a:r>
              <a:rPr sz="1200" dirty="0">
                <a:latin typeface="Times New Roman"/>
                <a:cs typeface="Times New Roman"/>
              </a:rPr>
              <a:t>to </a:t>
            </a:r>
            <a:r>
              <a:rPr sz="1200" spc="-5" dirty="0">
                <a:latin typeface="Times New Roman"/>
                <a:cs typeface="Times New Roman"/>
              </a:rPr>
              <a:t>and </a:t>
            </a:r>
            <a:r>
              <a:rPr sz="1200" dirty="0">
                <a:latin typeface="Times New Roman"/>
                <a:cs typeface="Times New Roman"/>
              </a:rPr>
              <a:t>from the repository </a:t>
            </a:r>
            <a:r>
              <a:rPr sz="1200" spc="-5" dirty="0">
                <a:latin typeface="Times New Roman"/>
                <a:cs typeface="Times New Roman"/>
              </a:rPr>
              <a:t>and update </a:t>
            </a:r>
            <a:r>
              <a:rPr sz="1200" dirty="0">
                <a:latin typeface="Times New Roman"/>
                <a:cs typeface="Times New Roman"/>
              </a:rPr>
              <a:t>the  </a:t>
            </a:r>
            <a:r>
              <a:rPr sz="1200" spc="-5" dirty="0">
                <a:latin typeface="Times New Roman"/>
                <a:cs typeface="Times New Roman"/>
              </a:rPr>
              <a:t>information about </a:t>
            </a:r>
            <a:r>
              <a:rPr sz="1200" dirty="0">
                <a:latin typeface="Times New Roman"/>
                <a:cs typeface="Times New Roman"/>
              </a:rPr>
              <a:t>the </a:t>
            </a:r>
            <a:r>
              <a:rPr sz="1200" spc="-5" dirty="0">
                <a:latin typeface="Times New Roman"/>
                <a:cs typeface="Times New Roman"/>
              </a:rPr>
              <a:t>different versions </a:t>
            </a:r>
            <a:r>
              <a:rPr sz="1200" dirty="0">
                <a:latin typeface="Times New Roman"/>
                <a:cs typeface="Times New Roman"/>
              </a:rPr>
              <a:t>of </a:t>
            </a:r>
            <a:r>
              <a:rPr sz="1200" spc="-5" dirty="0">
                <a:latin typeface="Times New Roman"/>
                <a:cs typeface="Times New Roman"/>
              </a:rPr>
              <a:t>files </a:t>
            </a:r>
            <a:r>
              <a:rPr sz="1200" dirty="0">
                <a:latin typeface="Times New Roman"/>
                <a:cs typeface="Times New Roman"/>
              </a:rPr>
              <a:t>and their </a:t>
            </a:r>
            <a:r>
              <a:rPr sz="1200" spc="-5" dirty="0">
                <a:latin typeface="Times New Roman"/>
                <a:cs typeface="Times New Roman"/>
              </a:rPr>
              <a:t>relationships. Specific versions </a:t>
            </a:r>
            <a:r>
              <a:rPr sz="1200" spc="5" dirty="0">
                <a:latin typeface="Times New Roman"/>
                <a:cs typeface="Times New Roman"/>
              </a:rPr>
              <a:t>of files </a:t>
            </a:r>
            <a:r>
              <a:rPr sz="1200" spc="310" dirty="0">
                <a:latin typeface="Times New Roman"/>
                <a:cs typeface="Times New Roman"/>
              </a:rPr>
              <a:t> </a:t>
            </a:r>
            <a:r>
              <a:rPr sz="1200" spc="-5" dirty="0">
                <a:latin typeface="Times New Roman"/>
                <a:cs typeface="Times New Roman"/>
              </a:rPr>
              <a:t>and information </a:t>
            </a:r>
            <a:r>
              <a:rPr sz="1200" dirty="0">
                <a:latin typeface="Times New Roman"/>
                <a:cs typeface="Times New Roman"/>
              </a:rPr>
              <a:t>about these </a:t>
            </a:r>
            <a:r>
              <a:rPr sz="1200" spc="-5" dirty="0">
                <a:latin typeface="Times New Roman"/>
                <a:cs typeface="Times New Roman"/>
              </a:rPr>
              <a:t>versions </a:t>
            </a:r>
            <a:r>
              <a:rPr sz="1200" dirty="0">
                <a:latin typeface="Times New Roman"/>
                <a:cs typeface="Times New Roman"/>
              </a:rPr>
              <a:t>can </a:t>
            </a:r>
            <a:r>
              <a:rPr sz="1200" spc="-5" dirty="0">
                <a:latin typeface="Times New Roman"/>
                <a:cs typeface="Times New Roman"/>
              </a:rPr>
              <a:t>always </a:t>
            </a:r>
            <a:r>
              <a:rPr sz="1200" dirty="0">
                <a:latin typeface="Times New Roman"/>
                <a:cs typeface="Times New Roman"/>
              </a:rPr>
              <a:t>be </a:t>
            </a:r>
            <a:r>
              <a:rPr sz="1200" spc="-5" dirty="0">
                <a:latin typeface="Times New Roman"/>
                <a:cs typeface="Times New Roman"/>
              </a:rPr>
              <a:t>retrieved from </a:t>
            </a:r>
            <a:r>
              <a:rPr sz="1200" dirty="0">
                <a:latin typeface="Times New Roman"/>
                <a:cs typeface="Times New Roman"/>
              </a:rPr>
              <a:t>the</a:t>
            </a:r>
            <a:r>
              <a:rPr sz="1200" spc="65" dirty="0">
                <a:latin typeface="Times New Roman"/>
                <a:cs typeface="Times New Roman"/>
              </a:rPr>
              <a:t> </a:t>
            </a:r>
            <a:r>
              <a:rPr sz="1200" spc="-5" dirty="0">
                <a:latin typeface="Times New Roman"/>
                <a:cs typeface="Times New Roman"/>
              </a:rPr>
              <a:t>repository.</a:t>
            </a:r>
            <a:endParaRPr sz="1200">
              <a:latin typeface="Times New Roman"/>
              <a:cs typeface="Times New Roman"/>
            </a:endParaRPr>
          </a:p>
        </p:txBody>
      </p:sp>
      <p:sp>
        <p:nvSpPr>
          <p:cNvPr id="5" name="object 5"/>
          <p:cNvSpPr/>
          <p:nvPr/>
        </p:nvSpPr>
        <p:spPr>
          <a:xfrm>
            <a:off x="914400" y="2439670"/>
            <a:ext cx="5554980" cy="331660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130604" y="5844921"/>
            <a:ext cx="5741670" cy="3034665"/>
          </a:xfrm>
          <a:prstGeom prst="rect">
            <a:avLst/>
          </a:prstGeom>
        </p:spPr>
        <p:txBody>
          <a:bodyPr vert="horz" wrap="square" lIns="0" tIns="12700" rIns="0" bIns="0" rtlCol="0">
            <a:spAutoFit/>
          </a:bodyPr>
          <a:lstStyle/>
          <a:p>
            <a:pPr marL="240665">
              <a:lnSpc>
                <a:spcPct val="100000"/>
              </a:lnSpc>
              <a:spcBef>
                <a:spcPts val="100"/>
              </a:spcBef>
            </a:pPr>
            <a:r>
              <a:rPr sz="1200" spc="-5" dirty="0">
                <a:latin typeface="Times New Roman"/>
                <a:cs typeface="Times New Roman"/>
              </a:rPr>
              <a:t>Table </a:t>
            </a:r>
            <a:r>
              <a:rPr sz="1200" dirty="0">
                <a:latin typeface="Times New Roman"/>
                <a:cs typeface="Times New Roman"/>
              </a:rPr>
              <a:t>4 </a:t>
            </a:r>
            <a:r>
              <a:rPr sz="1200" spc="-5" dirty="0">
                <a:latin typeface="Times New Roman"/>
                <a:cs typeface="Times New Roman"/>
              </a:rPr>
              <a:t>Features </a:t>
            </a:r>
            <a:r>
              <a:rPr sz="1200" dirty="0">
                <a:latin typeface="Times New Roman"/>
                <a:cs typeface="Times New Roman"/>
              </a:rPr>
              <a:t>of source </a:t>
            </a:r>
            <a:r>
              <a:rPr sz="1200" spc="-5" dirty="0">
                <a:latin typeface="Times New Roman"/>
                <a:cs typeface="Times New Roman"/>
              </a:rPr>
              <a:t>code management</a:t>
            </a:r>
            <a:r>
              <a:rPr sz="1200" spc="5" dirty="0">
                <a:latin typeface="Times New Roman"/>
                <a:cs typeface="Times New Roman"/>
              </a:rPr>
              <a:t> </a:t>
            </a:r>
            <a:r>
              <a:rPr sz="1200" spc="-5" dirty="0">
                <a:latin typeface="Times New Roman"/>
                <a:cs typeface="Times New Roman"/>
              </a:rPr>
              <a:t>systems</a:t>
            </a:r>
            <a:endParaRPr sz="1200">
              <a:latin typeface="Times New Roman"/>
              <a:cs typeface="Times New Roman"/>
            </a:endParaRPr>
          </a:p>
          <a:p>
            <a:pPr marL="240665" marR="6985" indent="-228600" algn="just">
              <a:lnSpc>
                <a:spcPct val="103299"/>
              </a:lnSpc>
              <a:spcBef>
                <a:spcPts val="900"/>
              </a:spcBef>
              <a:buFont typeface="Symbol"/>
              <a:buChar char=""/>
              <a:tabLst>
                <a:tab pos="241300" algn="l"/>
              </a:tabLst>
            </a:pPr>
            <a:r>
              <a:rPr sz="1200" spc="-10" dirty="0">
                <a:latin typeface="Times New Roman"/>
                <a:cs typeface="Times New Roman"/>
              </a:rPr>
              <a:t>In </a:t>
            </a:r>
            <a:r>
              <a:rPr sz="1200" dirty="0">
                <a:latin typeface="Times New Roman"/>
                <a:cs typeface="Times New Roman"/>
              </a:rPr>
              <a:t>2005, </a:t>
            </a:r>
            <a:r>
              <a:rPr sz="1200" spc="-10" dirty="0">
                <a:latin typeface="Times New Roman"/>
                <a:cs typeface="Times New Roman"/>
              </a:rPr>
              <a:t>Linus </a:t>
            </a:r>
            <a:r>
              <a:rPr sz="1200" dirty="0">
                <a:latin typeface="Times New Roman"/>
                <a:cs typeface="Times New Roman"/>
              </a:rPr>
              <a:t>Torvalds, the </a:t>
            </a:r>
            <a:r>
              <a:rPr sz="1200" spc="-5" dirty="0">
                <a:latin typeface="Times New Roman"/>
                <a:cs typeface="Times New Roman"/>
              </a:rPr>
              <a:t>developer </a:t>
            </a:r>
            <a:r>
              <a:rPr sz="1200" dirty="0">
                <a:latin typeface="Times New Roman"/>
                <a:cs typeface="Times New Roman"/>
              </a:rPr>
              <a:t>of </a:t>
            </a:r>
            <a:r>
              <a:rPr sz="1200" spc="-5" dirty="0">
                <a:latin typeface="Times New Roman"/>
                <a:cs typeface="Times New Roman"/>
              </a:rPr>
              <a:t>Linux, revolutionized source code management  </a:t>
            </a:r>
            <a:r>
              <a:rPr sz="1200" spc="5" dirty="0">
                <a:latin typeface="Times New Roman"/>
                <a:cs typeface="Times New Roman"/>
              </a:rPr>
              <a:t>by </a:t>
            </a:r>
            <a:r>
              <a:rPr sz="1200" dirty="0">
                <a:latin typeface="Times New Roman"/>
                <a:cs typeface="Times New Roman"/>
              </a:rPr>
              <a:t>developing a </a:t>
            </a:r>
            <a:r>
              <a:rPr sz="1200" spc="-5" dirty="0">
                <a:latin typeface="Times New Roman"/>
                <a:cs typeface="Times New Roman"/>
              </a:rPr>
              <a:t>distributed version control </a:t>
            </a:r>
            <a:r>
              <a:rPr sz="1200" dirty="0">
                <a:latin typeface="Times New Roman"/>
                <a:cs typeface="Times New Roman"/>
              </a:rPr>
              <a:t>system </a:t>
            </a:r>
            <a:r>
              <a:rPr sz="1200" spc="-5" dirty="0">
                <a:latin typeface="Times New Roman"/>
                <a:cs typeface="Times New Roman"/>
              </a:rPr>
              <a:t>(DVCS) called </a:t>
            </a:r>
            <a:r>
              <a:rPr sz="1200" u="sng" spc="-5" dirty="0">
                <a:uFill>
                  <a:solidFill>
                    <a:srgbClr val="000000"/>
                  </a:solidFill>
                </a:uFill>
                <a:latin typeface="Times New Roman"/>
                <a:cs typeface="Times New Roman"/>
              </a:rPr>
              <a:t>Git</a:t>
            </a:r>
            <a:r>
              <a:rPr sz="1200" spc="-5" dirty="0">
                <a:latin typeface="Times New Roman"/>
                <a:cs typeface="Times New Roman"/>
              </a:rPr>
              <a:t> </a:t>
            </a:r>
            <a:r>
              <a:rPr sz="1200" dirty="0">
                <a:latin typeface="Times New Roman"/>
                <a:cs typeface="Times New Roman"/>
              </a:rPr>
              <a:t>to </a:t>
            </a:r>
            <a:r>
              <a:rPr sz="1200" spc="-5" dirty="0">
                <a:latin typeface="Times New Roman"/>
                <a:cs typeface="Times New Roman"/>
              </a:rPr>
              <a:t>manage </a:t>
            </a:r>
            <a:r>
              <a:rPr sz="1200" dirty="0">
                <a:latin typeface="Times New Roman"/>
                <a:cs typeface="Times New Roman"/>
              </a:rPr>
              <a:t>the </a:t>
            </a:r>
            <a:r>
              <a:rPr sz="1200" spc="-5" dirty="0">
                <a:latin typeface="Times New Roman"/>
                <a:cs typeface="Times New Roman"/>
              </a:rPr>
              <a:t>code  </a:t>
            </a:r>
            <a:r>
              <a:rPr sz="1200" dirty="0">
                <a:latin typeface="Times New Roman"/>
                <a:cs typeface="Times New Roman"/>
              </a:rPr>
              <a:t>of the </a:t>
            </a:r>
            <a:r>
              <a:rPr sz="1200" spc="-10" dirty="0">
                <a:latin typeface="Times New Roman"/>
                <a:cs typeface="Times New Roman"/>
              </a:rPr>
              <a:t>Linux</a:t>
            </a:r>
            <a:r>
              <a:rPr sz="1200" spc="5" dirty="0">
                <a:latin typeface="Times New Roman"/>
                <a:cs typeface="Times New Roman"/>
              </a:rPr>
              <a:t> </a:t>
            </a:r>
            <a:r>
              <a:rPr sz="1200" spc="-5" dirty="0">
                <a:latin typeface="Times New Roman"/>
                <a:cs typeface="Times New Roman"/>
              </a:rPr>
              <a:t>kernel.</a:t>
            </a:r>
            <a:endParaRPr sz="1200">
              <a:latin typeface="Times New Roman"/>
              <a:cs typeface="Times New Roman"/>
            </a:endParaRPr>
          </a:p>
          <a:p>
            <a:pPr marL="240665" indent="-228600" algn="just">
              <a:lnSpc>
                <a:spcPct val="100000"/>
              </a:lnSpc>
              <a:spcBef>
                <a:spcPts val="130"/>
              </a:spcBef>
              <a:buFont typeface="Symbol"/>
              <a:buChar char=""/>
              <a:tabLst>
                <a:tab pos="241300" algn="l"/>
              </a:tabLst>
            </a:pPr>
            <a:r>
              <a:rPr sz="1200" spc="-5" dirty="0">
                <a:latin typeface="Times New Roman"/>
                <a:cs typeface="Times New Roman"/>
              </a:rPr>
              <a:t>Git was geared </a:t>
            </a:r>
            <a:r>
              <a:rPr sz="1200" dirty="0">
                <a:latin typeface="Times New Roman"/>
                <a:cs typeface="Times New Roman"/>
              </a:rPr>
              <a:t>to supporting </a:t>
            </a:r>
            <a:r>
              <a:rPr sz="1200" spc="-5" dirty="0">
                <a:latin typeface="Times New Roman"/>
                <a:cs typeface="Times New Roman"/>
              </a:rPr>
              <a:t>large-scale open-source</a:t>
            </a:r>
            <a:r>
              <a:rPr sz="1200" spc="10" dirty="0">
                <a:latin typeface="Times New Roman"/>
                <a:cs typeface="Times New Roman"/>
              </a:rPr>
              <a:t> </a:t>
            </a:r>
            <a:r>
              <a:rPr sz="1200" spc="-5" dirty="0">
                <a:latin typeface="Times New Roman"/>
                <a:cs typeface="Times New Roman"/>
              </a:rPr>
              <a:t>development.</a:t>
            </a:r>
            <a:endParaRPr sz="1200">
              <a:latin typeface="Times New Roman"/>
              <a:cs typeface="Times New Roman"/>
            </a:endParaRPr>
          </a:p>
          <a:p>
            <a:pPr marL="240665" marR="5080" indent="-228600">
              <a:lnSpc>
                <a:spcPct val="103299"/>
              </a:lnSpc>
              <a:spcBef>
                <a:spcPts val="95"/>
              </a:spcBef>
              <a:buFont typeface="Symbol"/>
              <a:buChar char=""/>
              <a:tabLst>
                <a:tab pos="240665" algn="l"/>
                <a:tab pos="241300" algn="l"/>
              </a:tabLst>
            </a:pPr>
            <a:r>
              <a:rPr sz="1200" spc="-10" dirty="0">
                <a:latin typeface="Times New Roman"/>
                <a:cs typeface="Times New Roman"/>
              </a:rPr>
              <a:t>It </a:t>
            </a:r>
            <a:r>
              <a:rPr sz="1200" dirty="0">
                <a:latin typeface="Times New Roman"/>
                <a:cs typeface="Times New Roman"/>
              </a:rPr>
              <a:t>took </a:t>
            </a:r>
            <a:r>
              <a:rPr sz="1200" spc="-5" dirty="0">
                <a:latin typeface="Times New Roman"/>
                <a:cs typeface="Times New Roman"/>
              </a:rPr>
              <a:t>advantage </a:t>
            </a:r>
            <a:r>
              <a:rPr sz="1200" dirty="0">
                <a:latin typeface="Times New Roman"/>
                <a:cs typeface="Times New Roman"/>
              </a:rPr>
              <a:t>of the </a:t>
            </a:r>
            <a:r>
              <a:rPr sz="1200" spc="-5" dirty="0">
                <a:latin typeface="Times New Roman"/>
                <a:cs typeface="Times New Roman"/>
              </a:rPr>
              <a:t>fact </a:t>
            </a:r>
            <a:r>
              <a:rPr sz="1200" dirty="0">
                <a:latin typeface="Times New Roman"/>
                <a:cs typeface="Times New Roman"/>
              </a:rPr>
              <a:t>that </a:t>
            </a:r>
            <a:r>
              <a:rPr sz="1200" spc="-5" dirty="0">
                <a:latin typeface="Times New Roman"/>
                <a:cs typeface="Times New Roman"/>
              </a:rPr>
              <a:t>storage costs had fallen </a:t>
            </a:r>
            <a:r>
              <a:rPr sz="1200" dirty="0">
                <a:latin typeface="Times New Roman"/>
                <a:cs typeface="Times New Roman"/>
              </a:rPr>
              <a:t>to </a:t>
            </a:r>
            <a:r>
              <a:rPr sz="1200" spc="-5" dirty="0">
                <a:latin typeface="Times New Roman"/>
                <a:cs typeface="Times New Roman"/>
              </a:rPr>
              <a:t>such an </a:t>
            </a:r>
            <a:r>
              <a:rPr sz="1200" dirty="0">
                <a:latin typeface="Times New Roman"/>
                <a:cs typeface="Times New Roman"/>
              </a:rPr>
              <a:t>extent that most </a:t>
            </a:r>
            <a:r>
              <a:rPr sz="1200" spc="-5" dirty="0">
                <a:latin typeface="Times New Roman"/>
                <a:cs typeface="Times New Roman"/>
              </a:rPr>
              <a:t>users  </a:t>
            </a:r>
            <a:r>
              <a:rPr sz="1200" dirty="0">
                <a:latin typeface="Times New Roman"/>
                <a:cs typeface="Times New Roman"/>
              </a:rPr>
              <a:t>did not </a:t>
            </a:r>
            <a:r>
              <a:rPr sz="1200" spc="-5" dirty="0">
                <a:latin typeface="Times New Roman"/>
                <a:cs typeface="Times New Roman"/>
              </a:rPr>
              <a:t>have </a:t>
            </a:r>
            <a:r>
              <a:rPr sz="1200" dirty="0">
                <a:latin typeface="Times New Roman"/>
                <a:cs typeface="Times New Roman"/>
              </a:rPr>
              <a:t>to be </a:t>
            </a:r>
            <a:r>
              <a:rPr sz="1200" spc="-5" dirty="0">
                <a:latin typeface="Times New Roman"/>
                <a:cs typeface="Times New Roman"/>
              </a:rPr>
              <a:t>concerned </a:t>
            </a:r>
            <a:r>
              <a:rPr sz="1200" dirty="0">
                <a:latin typeface="Times New Roman"/>
                <a:cs typeface="Times New Roman"/>
              </a:rPr>
              <a:t>with </a:t>
            </a:r>
            <a:r>
              <a:rPr sz="1200" spc="-5" dirty="0">
                <a:latin typeface="Times New Roman"/>
                <a:cs typeface="Times New Roman"/>
              </a:rPr>
              <a:t>local storage</a:t>
            </a:r>
            <a:r>
              <a:rPr sz="1200" spc="5" dirty="0">
                <a:latin typeface="Times New Roman"/>
                <a:cs typeface="Times New Roman"/>
              </a:rPr>
              <a:t> </a:t>
            </a:r>
            <a:r>
              <a:rPr sz="1200" spc="-5" dirty="0">
                <a:latin typeface="Times New Roman"/>
                <a:cs typeface="Times New Roman"/>
              </a:rPr>
              <a:t>management.</a:t>
            </a:r>
            <a:endParaRPr sz="1200">
              <a:latin typeface="Times New Roman"/>
              <a:cs typeface="Times New Roman"/>
            </a:endParaRPr>
          </a:p>
          <a:p>
            <a:pPr marL="240665" marR="6985" indent="-228600">
              <a:lnSpc>
                <a:spcPct val="103299"/>
              </a:lnSpc>
              <a:spcBef>
                <a:spcPts val="90"/>
              </a:spcBef>
              <a:buFont typeface="Symbol"/>
              <a:buChar char=""/>
              <a:tabLst>
                <a:tab pos="280670" algn="l"/>
                <a:tab pos="281305" algn="l"/>
              </a:tabLst>
            </a:pPr>
            <a:r>
              <a:rPr dirty="0"/>
              <a:t>	</a:t>
            </a:r>
            <a:r>
              <a:rPr sz="1200" spc="-5" dirty="0">
                <a:latin typeface="Times New Roman"/>
                <a:cs typeface="Times New Roman"/>
              </a:rPr>
              <a:t>Instead </a:t>
            </a:r>
            <a:r>
              <a:rPr sz="1200" dirty="0">
                <a:latin typeface="Times New Roman"/>
                <a:cs typeface="Times New Roman"/>
              </a:rPr>
              <a:t>of only keeping the </a:t>
            </a:r>
            <a:r>
              <a:rPr sz="1200" spc="-5" dirty="0">
                <a:latin typeface="Times New Roman"/>
                <a:cs typeface="Times New Roman"/>
              </a:rPr>
              <a:t>copies </a:t>
            </a:r>
            <a:r>
              <a:rPr sz="1200" dirty="0">
                <a:latin typeface="Times New Roman"/>
                <a:cs typeface="Times New Roman"/>
              </a:rPr>
              <a:t>of the </a:t>
            </a:r>
            <a:r>
              <a:rPr sz="1200" spc="-5" dirty="0">
                <a:latin typeface="Times New Roman"/>
                <a:cs typeface="Times New Roman"/>
              </a:rPr>
              <a:t>files that users are working </a:t>
            </a:r>
            <a:r>
              <a:rPr sz="1200" dirty="0">
                <a:latin typeface="Times New Roman"/>
                <a:cs typeface="Times New Roman"/>
              </a:rPr>
              <a:t>on, </a:t>
            </a:r>
            <a:r>
              <a:rPr sz="1200" spc="-5" dirty="0">
                <a:latin typeface="Times New Roman"/>
                <a:cs typeface="Times New Roman"/>
              </a:rPr>
              <a:t>Git </a:t>
            </a:r>
            <a:r>
              <a:rPr sz="1200" dirty="0">
                <a:latin typeface="Times New Roman"/>
                <a:cs typeface="Times New Roman"/>
              </a:rPr>
              <a:t>maintains a  </a:t>
            </a:r>
            <a:r>
              <a:rPr sz="1200" spc="-5" dirty="0">
                <a:latin typeface="Times New Roman"/>
                <a:cs typeface="Times New Roman"/>
              </a:rPr>
              <a:t>clone </a:t>
            </a:r>
            <a:r>
              <a:rPr sz="1200" dirty="0">
                <a:latin typeface="Times New Roman"/>
                <a:cs typeface="Times New Roman"/>
              </a:rPr>
              <a:t>of the repository </a:t>
            </a:r>
            <a:r>
              <a:rPr sz="1200" spc="5" dirty="0">
                <a:latin typeface="Times New Roman"/>
                <a:cs typeface="Times New Roman"/>
              </a:rPr>
              <a:t>on </a:t>
            </a:r>
            <a:r>
              <a:rPr sz="1200" dirty="0">
                <a:latin typeface="Times New Roman"/>
                <a:cs typeface="Times New Roman"/>
              </a:rPr>
              <a:t>every </a:t>
            </a:r>
            <a:r>
              <a:rPr sz="1200" spc="-5" dirty="0">
                <a:latin typeface="Times New Roman"/>
                <a:cs typeface="Times New Roman"/>
              </a:rPr>
              <a:t>user’s </a:t>
            </a:r>
            <a:r>
              <a:rPr sz="1200" dirty="0">
                <a:latin typeface="Times New Roman"/>
                <a:cs typeface="Times New Roman"/>
              </a:rPr>
              <a:t>computer </a:t>
            </a:r>
            <a:r>
              <a:rPr sz="1200" spc="-5" dirty="0">
                <a:latin typeface="Times New Roman"/>
                <a:cs typeface="Times New Roman"/>
              </a:rPr>
              <a:t>(Figure</a:t>
            </a:r>
            <a:r>
              <a:rPr sz="1200" spc="-75" dirty="0">
                <a:latin typeface="Times New Roman"/>
                <a:cs typeface="Times New Roman"/>
              </a:rPr>
              <a:t> </a:t>
            </a:r>
            <a:r>
              <a:rPr sz="1200" dirty="0">
                <a:latin typeface="Times New Roman"/>
                <a:cs typeface="Times New Roman"/>
              </a:rPr>
              <a:t>5).</a:t>
            </a:r>
            <a:endParaRPr sz="1200">
              <a:latin typeface="Times New Roman"/>
              <a:cs typeface="Times New Roman"/>
            </a:endParaRPr>
          </a:p>
          <a:p>
            <a:pPr marL="240665" marR="6985" indent="-228600">
              <a:lnSpc>
                <a:spcPct val="104200"/>
              </a:lnSpc>
              <a:spcBef>
                <a:spcPts val="70"/>
              </a:spcBef>
              <a:buFont typeface="Symbol"/>
              <a:buChar char=""/>
              <a:tabLst>
                <a:tab pos="240665" algn="l"/>
                <a:tab pos="241300" algn="l"/>
              </a:tabLst>
            </a:pPr>
            <a:r>
              <a:rPr sz="1200" dirty="0">
                <a:latin typeface="Times New Roman"/>
                <a:cs typeface="Times New Roman"/>
              </a:rPr>
              <a:t>A </a:t>
            </a:r>
            <a:r>
              <a:rPr sz="1200" spc="-5" dirty="0">
                <a:latin typeface="Times New Roman"/>
                <a:cs typeface="Times New Roman"/>
              </a:rPr>
              <a:t>fundamental concept </a:t>
            </a:r>
            <a:r>
              <a:rPr sz="1200" spc="5" dirty="0">
                <a:latin typeface="Times New Roman"/>
                <a:cs typeface="Times New Roman"/>
              </a:rPr>
              <a:t>in </a:t>
            </a:r>
            <a:r>
              <a:rPr sz="1200" spc="-5" dirty="0">
                <a:latin typeface="Times New Roman"/>
                <a:cs typeface="Times New Roman"/>
              </a:rPr>
              <a:t>Git </a:t>
            </a:r>
            <a:r>
              <a:rPr sz="1200" dirty="0">
                <a:latin typeface="Times New Roman"/>
                <a:cs typeface="Times New Roman"/>
              </a:rPr>
              <a:t>is the “master branch,” </a:t>
            </a:r>
            <a:r>
              <a:rPr sz="1200" spc="-5" dirty="0">
                <a:latin typeface="Times New Roman"/>
                <a:cs typeface="Times New Roman"/>
              </a:rPr>
              <a:t>which </a:t>
            </a:r>
            <a:r>
              <a:rPr sz="1200" dirty="0">
                <a:latin typeface="Times New Roman"/>
                <a:cs typeface="Times New Roman"/>
              </a:rPr>
              <a:t>is the </a:t>
            </a:r>
            <a:r>
              <a:rPr sz="1200" spc="-5" dirty="0">
                <a:latin typeface="Times New Roman"/>
                <a:cs typeface="Times New Roman"/>
              </a:rPr>
              <a:t>current master version  </a:t>
            </a:r>
            <a:r>
              <a:rPr sz="1200" dirty="0">
                <a:latin typeface="Times New Roman"/>
                <a:cs typeface="Times New Roman"/>
              </a:rPr>
              <a:t>of the </a:t>
            </a:r>
            <a:r>
              <a:rPr sz="1200" spc="-5" dirty="0">
                <a:latin typeface="Times New Roman"/>
                <a:cs typeface="Times New Roman"/>
              </a:rPr>
              <a:t>software </a:t>
            </a:r>
            <a:r>
              <a:rPr sz="1200" dirty="0">
                <a:latin typeface="Times New Roman"/>
                <a:cs typeface="Times New Roman"/>
              </a:rPr>
              <a:t>that the team </a:t>
            </a:r>
            <a:r>
              <a:rPr sz="1200" spc="-5" dirty="0">
                <a:latin typeface="Times New Roman"/>
                <a:cs typeface="Times New Roman"/>
              </a:rPr>
              <a:t>is working</a:t>
            </a:r>
            <a:r>
              <a:rPr sz="1200" spc="-20" dirty="0">
                <a:latin typeface="Times New Roman"/>
                <a:cs typeface="Times New Roman"/>
              </a:rPr>
              <a:t> </a:t>
            </a:r>
            <a:r>
              <a:rPr sz="1200" dirty="0">
                <a:latin typeface="Times New Roman"/>
                <a:cs typeface="Times New Roman"/>
              </a:rPr>
              <a:t>on.</a:t>
            </a:r>
            <a:endParaRPr sz="1200">
              <a:latin typeface="Times New Roman"/>
              <a:cs typeface="Times New Roman"/>
            </a:endParaRPr>
          </a:p>
          <a:p>
            <a:pPr marL="240665" marR="10160" indent="-228600">
              <a:lnSpc>
                <a:spcPct val="103299"/>
              </a:lnSpc>
              <a:spcBef>
                <a:spcPts val="85"/>
              </a:spcBef>
              <a:buFont typeface="Symbol"/>
              <a:buChar char=""/>
              <a:tabLst>
                <a:tab pos="240665" algn="l"/>
                <a:tab pos="241300" algn="l"/>
              </a:tabLst>
            </a:pPr>
            <a:r>
              <a:rPr sz="1200" spc="-5" dirty="0">
                <a:latin typeface="Times New Roman"/>
                <a:cs typeface="Times New Roman"/>
              </a:rPr>
              <a:t>we</a:t>
            </a:r>
            <a:r>
              <a:rPr sz="1200" spc="-60" dirty="0">
                <a:latin typeface="Times New Roman"/>
                <a:cs typeface="Times New Roman"/>
              </a:rPr>
              <a:t> </a:t>
            </a:r>
            <a:r>
              <a:rPr sz="1200" spc="-5" dirty="0">
                <a:latin typeface="Times New Roman"/>
                <a:cs typeface="Times New Roman"/>
              </a:rPr>
              <a:t>create</a:t>
            </a:r>
            <a:r>
              <a:rPr sz="1200" spc="-50" dirty="0">
                <a:latin typeface="Times New Roman"/>
                <a:cs typeface="Times New Roman"/>
              </a:rPr>
              <a:t> </a:t>
            </a:r>
            <a:r>
              <a:rPr sz="1200" dirty="0">
                <a:latin typeface="Times New Roman"/>
                <a:cs typeface="Times New Roman"/>
              </a:rPr>
              <a:t>new</a:t>
            </a:r>
            <a:r>
              <a:rPr sz="1200" spc="-55" dirty="0">
                <a:latin typeface="Times New Roman"/>
                <a:cs typeface="Times New Roman"/>
              </a:rPr>
              <a:t> </a:t>
            </a:r>
            <a:r>
              <a:rPr sz="1200" dirty="0">
                <a:latin typeface="Times New Roman"/>
                <a:cs typeface="Times New Roman"/>
              </a:rPr>
              <a:t>versions</a:t>
            </a:r>
            <a:r>
              <a:rPr sz="1200" spc="-45" dirty="0">
                <a:latin typeface="Times New Roman"/>
                <a:cs typeface="Times New Roman"/>
              </a:rPr>
              <a:t> </a:t>
            </a:r>
            <a:r>
              <a:rPr sz="1200" dirty="0">
                <a:latin typeface="Times New Roman"/>
                <a:cs typeface="Times New Roman"/>
              </a:rPr>
              <a:t>by</a:t>
            </a:r>
            <a:r>
              <a:rPr sz="1200" spc="-55" dirty="0">
                <a:latin typeface="Times New Roman"/>
                <a:cs typeface="Times New Roman"/>
              </a:rPr>
              <a:t> </a:t>
            </a:r>
            <a:r>
              <a:rPr sz="1200" dirty="0">
                <a:latin typeface="Times New Roman"/>
                <a:cs typeface="Times New Roman"/>
              </a:rPr>
              <a:t>creating</a:t>
            </a:r>
            <a:r>
              <a:rPr sz="1200" spc="-60" dirty="0">
                <a:latin typeface="Times New Roman"/>
                <a:cs typeface="Times New Roman"/>
              </a:rPr>
              <a:t> </a:t>
            </a:r>
            <a:r>
              <a:rPr sz="1200" dirty="0">
                <a:latin typeface="Times New Roman"/>
                <a:cs typeface="Times New Roman"/>
              </a:rPr>
              <a:t>a</a:t>
            </a:r>
            <a:r>
              <a:rPr sz="1200" spc="-50" dirty="0">
                <a:latin typeface="Times New Roman"/>
                <a:cs typeface="Times New Roman"/>
              </a:rPr>
              <a:t> </a:t>
            </a:r>
            <a:r>
              <a:rPr sz="1200" dirty="0">
                <a:latin typeface="Times New Roman"/>
                <a:cs typeface="Times New Roman"/>
              </a:rPr>
              <a:t>new</a:t>
            </a:r>
            <a:r>
              <a:rPr sz="1200" spc="-50" dirty="0">
                <a:latin typeface="Times New Roman"/>
                <a:cs typeface="Times New Roman"/>
              </a:rPr>
              <a:t> </a:t>
            </a:r>
            <a:r>
              <a:rPr sz="1200" spc="-5" dirty="0">
                <a:latin typeface="Times New Roman"/>
                <a:cs typeface="Times New Roman"/>
              </a:rPr>
              <a:t>branch,</a:t>
            </a:r>
            <a:r>
              <a:rPr sz="1200" spc="-40" dirty="0">
                <a:latin typeface="Times New Roman"/>
                <a:cs typeface="Times New Roman"/>
              </a:rPr>
              <a:t> </a:t>
            </a:r>
            <a:r>
              <a:rPr sz="1200" dirty="0">
                <a:latin typeface="Times New Roman"/>
                <a:cs typeface="Times New Roman"/>
              </a:rPr>
              <a:t>In</a:t>
            </a:r>
            <a:r>
              <a:rPr sz="1200" spc="-50" dirty="0">
                <a:latin typeface="Times New Roman"/>
                <a:cs typeface="Times New Roman"/>
              </a:rPr>
              <a:t> </a:t>
            </a:r>
            <a:r>
              <a:rPr sz="1200" spc="-5" dirty="0">
                <a:latin typeface="Times New Roman"/>
                <a:cs typeface="Times New Roman"/>
              </a:rPr>
              <a:t>Figure</a:t>
            </a:r>
            <a:r>
              <a:rPr sz="1200" spc="-55" dirty="0">
                <a:latin typeface="Times New Roman"/>
                <a:cs typeface="Times New Roman"/>
              </a:rPr>
              <a:t> </a:t>
            </a:r>
            <a:r>
              <a:rPr sz="1200" dirty="0">
                <a:latin typeface="Times New Roman"/>
                <a:cs typeface="Times New Roman"/>
              </a:rPr>
              <a:t>5,</a:t>
            </a:r>
            <a:r>
              <a:rPr sz="1200" spc="-50" dirty="0">
                <a:latin typeface="Times New Roman"/>
                <a:cs typeface="Times New Roman"/>
              </a:rPr>
              <a:t> </a:t>
            </a:r>
            <a:r>
              <a:rPr sz="1200" dirty="0">
                <a:latin typeface="Times New Roman"/>
                <a:cs typeface="Times New Roman"/>
              </a:rPr>
              <a:t>we</a:t>
            </a:r>
            <a:r>
              <a:rPr sz="1200" spc="-50" dirty="0">
                <a:latin typeface="Times New Roman"/>
                <a:cs typeface="Times New Roman"/>
              </a:rPr>
              <a:t> </a:t>
            </a:r>
            <a:r>
              <a:rPr sz="1200" dirty="0">
                <a:latin typeface="Times New Roman"/>
                <a:cs typeface="Times New Roman"/>
              </a:rPr>
              <a:t>can</a:t>
            </a:r>
            <a:r>
              <a:rPr sz="1200" spc="-45" dirty="0">
                <a:latin typeface="Times New Roman"/>
                <a:cs typeface="Times New Roman"/>
              </a:rPr>
              <a:t> </a:t>
            </a:r>
            <a:r>
              <a:rPr sz="1200" spc="-5" dirty="0">
                <a:latin typeface="Times New Roman"/>
                <a:cs typeface="Times New Roman"/>
              </a:rPr>
              <a:t>see</a:t>
            </a:r>
            <a:r>
              <a:rPr sz="1200" spc="-55" dirty="0">
                <a:latin typeface="Times New Roman"/>
                <a:cs typeface="Times New Roman"/>
              </a:rPr>
              <a:t> </a:t>
            </a:r>
            <a:r>
              <a:rPr sz="1200" dirty="0">
                <a:latin typeface="Times New Roman"/>
                <a:cs typeface="Times New Roman"/>
              </a:rPr>
              <a:t>that</a:t>
            </a:r>
            <a:r>
              <a:rPr sz="1200" spc="-45" dirty="0">
                <a:latin typeface="Times New Roman"/>
                <a:cs typeface="Times New Roman"/>
              </a:rPr>
              <a:t> </a:t>
            </a:r>
            <a:r>
              <a:rPr sz="1200" spc="-5" dirty="0">
                <a:latin typeface="Times New Roman"/>
                <a:cs typeface="Times New Roman"/>
              </a:rPr>
              <a:t>two</a:t>
            </a:r>
            <a:r>
              <a:rPr sz="1200" spc="-45" dirty="0">
                <a:latin typeface="Times New Roman"/>
                <a:cs typeface="Times New Roman"/>
              </a:rPr>
              <a:t> </a:t>
            </a:r>
            <a:r>
              <a:rPr sz="1200" spc="-5" dirty="0">
                <a:latin typeface="Times New Roman"/>
                <a:cs typeface="Times New Roman"/>
              </a:rPr>
              <a:t>branches  have </a:t>
            </a:r>
            <a:r>
              <a:rPr sz="1200" dirty="0">
                <a:latin typeface="Times New Roman"/>
                <a:cs typeface="Times New Roman"/>
              </a:rPr>
              <a:t>been </a:t>
            </a:r>
            <a:r>
              <a:rPr sz="1200" spc="-5" dirty="0">
                <a:latin typeface="Times New Roman"/>
                <a:cs typeface="Times New Roman"/>
              </a:rPr>
              <a:t>created </a:t>
            </a:r>
            <a:r>
              <a:rPr sz="1200" dirty="0">
                <a:latin typeface="Times New Roman"/>
                <a:cs typeface="Times New Roman"/>
              </a:rPr>
              <a:t>in addition to the </a:t>
            </a:r>
            <a:r>
              <a:rPr sz="1200" spc="-5" dirty="0">
                <a:latin typeface="Times New Roman"/>
                <a:cs typeface="Times New Roman"/>
              </a:rPr>
              <a:t>master branch.</a:t>
            </a:r>
            <a:endParaRPr sz="1200">
              <a:latin typeface="Times New Roman"/>
              <a:cs typeface="Times New Roman"/>
            </a:endParaRPr>
          </a:p>
          <a:p>
            <a:pPr marL="240665" marR="10160" indent="-228600">
              <a:lnSpc>
                <a:spcPct val="102499"/>
              </a:lnSpc>
              <a:spcBef>
                <a:spcPts val="95"/>
              </a:spcBef>
              <a:buFont typeface="Symbol"/>
              <a:buChar char=""/>
              <a:tabLst>
                <a:tab pos="240665" algn="l"/>
                <a:tab pos="241300" algn="l"/>
              </a:tabLst>
            </a:pPr>
            <a:r>
              <a:rPr sz="1200" dirty="0">
                <a:latin typeface="Times New Roman"/>
                <a:cs typeface="Times New Roman"/>
              </a:rPr>
              <a:t>When </a:t>
            </a:r>
            <a:r>
              <a:rPr sz="1200" spc="-5" dirty="0">
                <a:latin typeface="Times New Roman"/>
                <a:cs typeface="Times New Roman"/>
              </a:rPr>
              <a:t>users </a:t>
            </a:r>
            <a:r>
              <a:rPr sz="1200" dirty="0">
                <a:latin typeface="Times New Roman"/>
                <a:cs typeface="Times New Roman"/>
              </a:rPr>
              <a:t>request a repository </a:t>
            </a:r>
            <a:r>
              <a:rPr sz="1200" spc="-5" dirty="0">
                <a:latin typeface="Times New Roman"/>
                <a:cs typeface="Times New Roman"/>
              </a:rPr>
              <a:t>clone, </a:t>
            </a:r>
            <a:r>
              <a:rPr sz="1200" spc="5" dirty="0">
                <a:latin typeface="Times New Roman"/>
                <a:cs typeface="Times New Roman"/>
              </a:rPr>
              <a:t>they </a:t>
            </a:r>
            <a:r>
              <a:rPr sz="1200" spc="-5" dirty="0">
                <a:latin typeface="Times New Roman"/>
                <a:cs typeface="Times New Roman"/>
              </a:rPr>
              <a:t>get </a:t>
            </a:r>
            <a:r>
              <a:rPr sz="1200" dirty="0">
                <a:latin typeface="Times New Roman"/>
                <a:cs typeface="Times New Roman"/>
              </a:rPr>
              <a:t>a copy of the </a:t>
            </a:r>
            <a:r>
              <a:rPr sz="1200" spc="-5" dirty="0">
                <a:latin typeface="Times New Roman"/>
                <a:cs typeface="Times New Roman"/>
              </a:rPr>
              <a:t>master </a:t>
            </a:r>
            <a:r>
              <a:rPr sz="1200" dirty="0">
                <a:latin typeface="Times New Roman"/>
                <a:cs typeface="Times New Roman"/>
              </a:rPr>
              <a:t>branch that </a:t>
            </a:r>
            <a:r>
              <a:rPr sz="1200" spc="5" dirty="0">
                <a:latin typeface="Times New Roman"/>
                <a:cs typeface="Times New Roman"/>
              </a:rPr>
              <a:t>they </a:t>
            </a:r>
            <a:r>
              <a:rPr sz="1200" spc="-5" dirty="0">
                <a:latin typeface="Times New Roman"/>
                <a:cs typeface="Times New Roman"/>
              </a:rPr>
              <a:t>can  work </a:t>
            </a:r>
            <a:r>
              <a:rPr sz="1200" dirty="0">
                <a:latin typeface="Times New Roman"/>
                <a:cs typeface="Times New Roman"/>
              </a:rPr>
              <a:t>on </a:t>
            </a:r>
            <a:r>
              <a:rPr sz="1200" spc="-5" dirty="0">
                <a:latin typeface="Times New Roman"/>
                <a:cs typeface="Times New Roman"/>
              </a:rPr>
              <a:t>independently.</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46</a:t>
            </a:fld>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4914900" cy="440880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5412104"/>
            <a:ext cx="5969635" cy="2696210"/>
          </a:xfrm>
          <a:prstGeom prst="rect">
            <a:avLst/>
          </a:prstGeom>
        </p:spPr>
        <p:txBody>
          <a:bodyPr vert="horz" wrap="square" lIns="0" tIns="12700" rIns="0" bIns="0" rtlCol="0">
            <a:spAutoFit/>
          </a:bodyPr>
          <a:lstStyle/>
          <a:p>
            <a:pPr marL="1383665">
              <a:lnSpc>
                <a:spcPct val="100000"/>
              </a:lnSpc>
              <a:spcBef>
                <a:spcPts val="100"/>
              </a:spcBef>
            </a:pPr>
            <a:r>
              <a:rPr sz="1200" spc="-5" dirty="0">
                <a:latin typeface="Times New Roman"/>
                <a:cs typeface="Times New Roman"/>
              </a:rPr>
              <a:t>Figure </a:t>
            </a:r>
            <a:r>
              <a:rPr sz="1200" dirty="0">
                <a:latin typeface="Times New Roman"/>
                <a:cs typeface="Times New Roman"/>
              </a:rPr>
              <a:t>5 Repository cloning in</a:t>
            </a:r>
            <a:r>
              <a:rPr sz="1200" spc="-45" dirty="0">
                <a:latin typeface="Times New Roman"/>
                <a:cs typeface="Times New Roman"/>
              </a:rPr>
              <a:t> </a:t>
            </a:r>
            <a:r>
              <a:rPr sz="1200" spc="-5" dirty="0">
                <a:latin typeface="Times New Roman"/>
                <a:cs typeface="Times New Roman"/>
              </a:rPr>
              <a:t>Git</a:t>
            </a:r>
            <a:endParaRPr sz="1200">
              <a:latin typeface="Times New Roman"/>
              <a:cs typeface="Times New Roman"/>
            </a:endParaRPr>
          </a:p>
          <a:p>
            <a:pPr marL="12700" marR="8255">
              <a:lnSpc>
                <a:spcPct val="102499"/>
              </a:lnSpc>
              <a:spcBef>
                <a:spcPts val="825"/>
              </a:spcBef>
            </a:pPr>
            <a:r>
              <a:rPr sz="1200" u="sng" spc="-5" dirty="0">
                <a:uFill>
                  <a:solidFill>
                    <a:srgbClr val="000000"/>
                  </a:solidFill>
                </a:uFill>
                <a:latin typeface="Times New Roman"/>
                <a:cs typeface="Times New Roman"/>
              </a:rPr>
              <a:t>Git and </a:t>
            </a:r>
            <a:r>
              <a:rPr sz="1200" u="sng" dirty="0">
                <a:uFill>
                  <a:solidFill>
                    <a:srgbClr val="000000"/>
                  </a:solidFill>
                </a:uFill>
                <a:latin typeface="Times New Roman"/>
                <a:cs typeface="Times New Roman"/>
              </a:rPr>
              <a:t>other </a:t>
            </a:r>
            <a:r>
              <a:rPr sz="1200" u="sng" spc="-5" dirty="0">
                <a:uFill>
                  <a:solidFill>
                    <a:srgbClr val="000000"/>
                  </a:solidFill>
                </a:uFill>
                <a:latin typeface="Times New Roman"/>
                <a:cs typeface="Times New Roman"/>
              </a:rPr>
              <a:t>distributed code management systems have several advantages over centralized </a:t>
            </a:r>
            <a:r>
              <a:rPr sz="1200" spc="-5" dirty="0">
                <a:latin typeface="Times New Roman"/>
                <a:cs typeface="Times New Roman"/>
              </a:rPr>
              <a:t> </a:t>
            </a:r>
            <a:r>
              <a:rPr sz="1200" u="sng" spc="-5" dirty="0">
                <a:uFill>
                  <a:solidFill>
                    <a:srgbClr val="000000"/>
                  </a:solidFill>
                </a:uFill>
                <a:latin typeface="Times New Roman"/>
                <a:cs typeface="Times New Roman"/>
              </a:rPr>
              <a:t>systems:</a:t>
            </a:r>
            <a:endParaRPr sz="1200">
              <a:latin typeface="Times New Roman"/>
              <a:cs typeface="Times New Roman"/>
            </a:endParaRPr>
          </a:p>
          <a:p>
            <a:pPr marL="12700" marR="6985" algn="just">
              <a:lnSpc>
                <a:spcPct val="103299"/>
              </a:lnSpc>
              <a:spcBef>
                <a:spcPts val="805"/>
              </a:spcBef>
              <a:buFont typeface="Times New Roman"/>
              <a:buAutoNum type="arabicPeriod"/>
              <a:tabLst>
                <a:tab pos="175895" algn="l"/>
              </a:tabLst>
            </a:pPr>
            <a:r>
              <a:rPr sz="1200" i="1" spc="-5" dirty="0">
                <a:latin typeface="Times New Roman"/>
                <a:cs typeface="Times New Roman"/>
              </a:rPr>
              <a:t>Resilience </a:t>
            </a:r>
            <a:r>
              <a:rPr sz="1200" spc="-5" dirty="0">
                <a:latin typeface="Times New Roman"/>
                <a:cs typeface="Times New Roman"/>
              </a:rPr>
              <a:t>Everyone working </a:t>
            </a:r>
            <a:r>
              <a:rPr sz="1200" dirty="0">
                <a:latin typeface="Times New Roman"/>
                <a:cs typeface="Times New Roman"/>
              </a:rPr>
              <a:t>on a </a:t>
            </a:r>
            <a:r>
              <a:rPr sz="1200" spc="-5" dirty="0">
                <a:latin typeface="Times New Roman"/>
                <a:cs typeface="Times New Roman"/>
              </a:rPr>
              <a:t>project has </a:t>
            </a:r>
            <a:r>
              <a:rPr sz="1200" dirty="0">
                <a:latin typeface="Times New Roman"/>
                <a:cs typeface="Times New Roman"/>
              </a:rPr>
              <a:t>their own copy of the </a:t>
            </a:r>
            <a:r>
              <a:rPr sz="1200" spc="-5" dirty="0">
                <a:latin typeface="Times New Roman"/>
                <a:cs typeface="Times New Roman"/>
              </a:rPr>
              <a:t>repository. </a:t>
            </a:r>
            <a:r>
              <a:rPr sz="1200" spc="-10" dirty="0">
                <a:latin typeface="Times New Roman"/>
                <a:cs typeface="Times New Roman"/>
              </a:rPr>
              <a:t>If </a:t>
            </a:r>
            <a:r>
              <a:rPr sz="1200" dirty="0">
                <a:latin typeface="Times New Roman"/>
                <a:cs typeface="Times New Roman"/>
              </a:rPr>
              <a:t>the </a:t>
            </a:r>
            <a:r>
              <a:rPr sz="1200" spc="-5" dirty="0">
                <a:latin typeface="Times New Roman"/>
                <a:cs typeface="Times New Roman"/>
              </a:rPr>
              <a:t>shared  </a:t>
            </a:r>
            <a:r>
              <a:rPr sz="1200" dirty="0">
                <a:latin typeface="Times New Roman"/>
                <a:cs typeface="Times New Roman"/>
              </a:rPr>
              <a:t>repository </a:t>
            </a:r>
            <a:r>
              <a:rPr sz="1200" spc="-5" dirty="0">
                <a:latin typeface="Times New Roman"/>
                <a:cs typeface="Times New Roman"/>
              </a:rPr>
              <a:t>is damaged </a:t>
            </a:r>
            <a:r>
              <a:rPr sz="1200" spc="5" dirty="0">
                <a:latin typeface="Times New Roman"/>
                <a:cs typeface="Times New Roman"/>
              </a:rPr>
              <a:t>or </a:t>
            </a:r>
            <a:r>
              <a:rPr sz="1200" spc="-5" dirty="0">
                <a:latin typeface="Times New Roman"/>
                <a:cs typeface="Times New Roman"/>
              </a:rPr>
              <a:t>subjected </a:t>
            </a:r>
            <a:r>
              <a:rPr sz="1200" dirty="0">
                <a:latin typeface="Times New Roman"/>
                <a:cs typeface="Times New Roman"/>
              </a:rPr>
              <a:t>to a </a:t>
            </a:r>
            <a:r>
              <a:rPr sz="1200" spc="-5" dirty="0">
                <a:latin typeface="Times New Roman"/>
                <a:cs typeface="Times New Roman"/>
              </a:rPr>
              <a:t>cyber attack, work can continue, and </a:t>
            </a:r>
            <a:r>
              <a:rPr sz="1200" dirty="0">
                <a:latin typeface="Times New Roman"/>
                <a:cs typeface="Times New Roman"/>
              </a:rPr>
              <a:t>the </a:t>
            </a:r>
            <a:r>
              <a:rPr sz="1200" spc="-5" dirty="0">
                <a:latin typeface="Times New Roman"/>
                <a:cs typeface="Times New Roman"/>
              </a:rPr>
              <a:t>clones can </a:t>
            </a:r>
            <a:r>
              <a:rPr sz="1200" spc="5" dirty="0">
                <a:latin typeface="Times New Roman"/>
                <a:cs typeface="Times New Roman"/>
              </a:rPr>
              <a:t>be </a:t>
            </a:r>
            <a:r>
              <a:rPr sz="1200" spc="310" dirty="0">
                <a:latin typeface="Times New Roman"/>
                <a:cs typeface="Times New Roman"/>
              </a:rPr>
              <a:t> </a:t>
            </a:r>
            <a:r>
              <a:rPr sz="1200" spc="-5" dirty="0">
                <a:latin typeface="Times New Roman"/>
                <a:cs typeface="Times New Roman"/>
              </a:rPr>
              <a:t>used </a:t>
            </a:r>
            <a:r>
              <a:rPr sz="1200" dirty="0">
                <a:latin typeface="Times New Roman"/>
                <a:cs typeface="Times New Roman"/>
              </a:rPr>
              <a:t>to restore the </a:t>
            </a:r>
            <a:r>
              <a:rPr sz="1200" spc="-5" dirty="0">
                <a:latin typeface="Times New Roman"/>
                <a:cs typeface="Times New Roman"/>
              </a:rPr>
              <a:t>shared repository. People </a:t>
            </a:r>
            <a:r>
              <a:rPr sz="1200" dirty="0">
                <a:latin typeface="Times New Roman"/>
                <a:cs typeface="Times New Roman"/>
              </a:rPr>
              <a:t>can </a:t>
            </a:r>
            <a:r>
              <a:rPr sz="1200" spc="-5" dirty="0">
                <a:latin typeface="Times New Roman"/>
                <a:cs typeface="Times New Roman"/>
              </a:rPr>
              <a:t>work </a:t>
            </a:r>
            <a:r>
              <a:rPr sz="1200" dirty="0">
                <a:latin typeface="Times New Roman"/>
                <a:cs typeface="Times New Roman"/>
              </a:rPr>
              <a:t>offline if </a:t>
            </a:r>
            <a:r>
              <a:rPr sz="1200" spc="5" dirty="0">
                <a:latin typeface="Times New Roman"/>
                <a:cs typeface="Times New Roman"/>
              </a:rPr>
              <a:t>they </a:t>
            </a:r>
            <a:r>
              <a:rPr sz="1200" dirty="0">
                <a:latin typeface="Times New Roman"/>
                <a:cs typeface="Times New Roman"/>
              </a:rPr>
              <a:t>don’t </a:t>
            </a:r>
            <a:r>
              <a:rPr sz="1200" spc="-5" dirty="0">
                <a:latin typeface="Times New Roman"/>
                <a:cs typeface="Times New Roman"/>
              </a:rPr>
              <a:t>have </a:t>
            </a:r>
            <a:r>
              <a:rPr sz="1200" dirty="0">
                <a:latin typeface="Times New Roman"/>
                <a:cs typeface="Times New Roman"/>
              </a:rPr>
              <a:t>a network  </a:t>
            </a:r>
            <a:r>
              <a:rPr sz="1200" spc="-5" dirty="0">
                <a:latin typeface="Times New Roman"/>
                <a:cs typeface="Times New Roman"/>
              </a:rPr>
              <a:t>connection.</a:t>
            </a:r>
            <a:endParaRPr sz="1200">
              <a:latin typeface="Times New Roman"/>
              <a:cs typeface="Times New Roman"/>
            </a:endParaRPr>
          </a:p>
          <a:p>
            <a:pPr marL="12700" marR="8890" algn="just">
              <a:lnSpc>
                <a:spcPct val="102499"/>
              </a:lnSpc>
              <a:spcBef>
                <a:spcPts val="830"/>
              </a:spcBef>
              <a:buAutoNum type="arabicPeriod"/>
              <a:tabLst>
                <a:tab pos="165100" algn="l"/>
              </a:tabLst>
            </a:pPr>
            <a:r>
              <a:rPr sz="1200" spc="-5" dirty="0">
                <a:latin typeface="Times New Roman"/>
                <a:cs typeface="Times New Roman"/>
              </a:rPr>
              <a:t>Speed </a:t>
            </a:r>
            <a:r>
              <a:rPr sz="1200" dirty="0">
                <a:latin typeface="Times New Roman"/>
                <a:cs typeface="Times New Roman"/>
              </a:rPr>
              <a:t>Committing </a:t>
            </a:r>
            <a:r>
              <a:rPr sz="1200" spc="-5" dirty="0">
                <a:latin typeface="Times New Roman"/>
                <a:cs typeface="Times New Roman"/>
              </a:rPr>
              <a:t>changes </a:t>
            </a:r>
            <a:r>
              <a:rPr sz="1200" dirty="0">
                <a:latin typeface="Times New Roman"/>
                <a:cs typeface="Times New Roman"/>
              </a:rPr>
              <a:t>to the repository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fast, </a:t>
            </a:r>
            <a:r>
              <a:rPr sz="1200" dirty="0">
                <a:latin typeface="Times New Roman"/>
                <a:cs typeface="Times New Roman"/>
              </a:rPr>
              <a:t>local </a:t>
            </a:r>
            <a:r>
              <a:rPr sz="1200" spc="-5" dirty="0">
                <a:latin typeface="Times New Roman"/>
                <a:cs typeface="Times New Roman"/>
              </a:rPr>
              <a:t>operation </a:t>
            </a:r>
            <a:r>
              <a:rPr sz="1200" dirty="0">
                <a:latin typeface="Times New Roman"/>
                <a:cs typeface="Times New Roman"/>
              </a:rPr>
              <a:t>and </a:t>
            </a:r>
            <a:r>
              <a:rPr sz="1200" spc="-5" dirty="0">
                <a:latin typeface="Times New Roman"/>
                <a:cs typeface="Times New Roman"/>
              </a:rPr>
              <a:t>does </a:t>
            </a:r>
            <a:r>
              <a:rPr sz="1200" dirty="0">
                <a:latin typeface="Times New Roman"/>
                <a:cs typeface="Times New Roman"/>
              </a:rPr>
              <a:t>not need </a:t>
            </a:r>
            <a:r>
              <a:rPr sz="1200" spc="-5" dirty="0">
                <a:latin typeface="Times New Roman"/>
                <a:cs typeface="Times New Roman"/>
              </a:rPr>
              <a:t>data </a:t>
            </a:r>
            <a:r>
              <a:rPr sz="1200" dirty="0">
                <a:latin typeface="Times New Roman"/>
                <a:cs typeface="Times New Roman"/>
              </a:rPr>
              <a:t>to  be </a:t>
            </a:r>
            <a:r>
              <a:rPr sz="1200" spc="-5" dirty="0">
                <a:latin typeface="Times New Roman"/>
                <a:cs typeface="Times New Roman"/>
              </a:rPr>
              <a:t>transferred </a:t>
            </a:r>
            <a:r>
              <a:rPr sz="1200" dirty="0">
                <a:latin typeface="Times New Roman"/>
                <a:cs typeface="Times New Roman"/>
              </a:rPr>
              <a:t>over the</a:t>
            </a:r>
            <a:r>
              <a:rPr sz="1200" spc="-15" dirty="0">
                <a:latin typeface="Times New Roman"/>
                <a:cs typeface="Times New Roman"/>
              </a:rPr>
              <a:t> </a:t>
            </a:r>
            <a:r>
              <a:rPr sz="1200" dirty="0">
                <a:latin typeface="Times New Roman"/>
                <a:cs typeface="Times New Roman"/>
              </a:rPr>
              <a:t>network.</a:t>
            </a:r>
            <a:endParaRPr sz="1200">
              <a:latin typeface="Times New Roman"/>
              <a:cs typeface="Times New Roman"/>
            </a:endParaRPr>
          </a:p>
          <a:p>
            <a:pPr marL="12700" marR="5080" algn="just">
              <a:lnSpc>
                <a:spcPct val="103299"/>
              </a:lnSpc>
              <a:spcBef>
                <a:spcPts val="805"/>
              </a:spcBef>
              <a:buAutoNum type="arabicPeriod"/>
              <a:tabLst>
                <a:tab pos="213995" algn="l"/>
              </a:tabLst>
            </a:pPr>
            <a:r>
              <a:rPr sz="1200" dirty="0">
                <a:latin typeface="Times New Roman"/>
                <a:cs typeface="Times New Roman"/>
              </a:rPr>
              <a:t>Flexibility </a:t>
            </a:r>
            <a:r>
              <a:rPr sz="1200" spc="-5" dirty="0">
                <a:latin typeface="Times New Roman"/>
                <a:cs typeface="Times New Roman"/>
              </a:rPr>
              <a:t>Local experimentation is </a:t>
            </a:r>
            <a:r>
              <a:rPr sz="1200" dirty="0">
                <a:latin typeface="Times New Roman"/>
                <a:cs typeface="Times New Roman"/>
              </a:rPr>
              <a:t>much </a:t>
            </a:r>
            <a:r>
              <a:rPr sz="1200" spc="-5" dirty="0">
                <a:latin typeface="Times New Roman"/>
                <a:cs typeface="Times New Roman"/>
              </a:rPr>
              <a:t>simpler. Developers </a:t>
            </a:r>
            <a:r>
              <a:rPr sz="1200" dirty="0">
                <a:latin typeface="Times New Roman"/>
                <a:cs typeface="Times New Roman"/>
              </a:rPr>
              <a:t>can safely </a:t>
            </a:r>
            <a:r>
              <a:rPr sz="1200" spc="5" dirty="0">
                <a:latin typeface="Times New Roman"/>
                <a:cs typeface="Times New Roman"/>
              </a:rPr>
              <a:t>try </a:t>
            </a:r>
            <a:r>
              <a:rPr sz="1200" dirty="0">
                <a:latin typeface="Times New Roman"/>
                <a:cs typeface="Times New Roman"/>
              </a:rPr>
              <a:t>different  </a:t>
            </a:r>
            <a:r>
              <a:rPr sz="1200" spc="-5" dirty="0">
                <a:latin typeface="Times New Roman"/>
                <a:cs typeface="Times New Roman"/>
              </a:rPr>
              <a:t>approaches </a:t>
            </a:r>
            <a:r>
              <a:rPr sz="1200" dirty="0">
                <a:latin typeface="Times New Roman"/>
                <a:cs typeface="Times New Roman"/>
              </a:rPr>
              <a:t>without exposing their </a:t>
            </a:r>
            <a:r>
              <a:rPr sz="1200" spc="-5" dirty="0">
                <a:latin typeface="Times New Roman"/>
                <a:cs typeface="Times New Roman"/>
              </a:rPr>
              <a:t>experiments </a:t>
            </a:r>
            <a:r>
              <a:rPr sz="1200" dirty="0">
                <a:latin typeface="Times New Roman"/>
                <a:cs typeface="Times New Roman"/>
              </a:rPr>
              <a:t>to other </a:t>
            </a:r>
            <a:r>
              <a:rPr sz="1200" spc="-5" dirty="0">
                <a:latin typeface="Times New Roman"/>
                <a:cs typeface="Times New Roman"/>
              </a:rPr>
              <a:t>project </a:t>
            </a:r>
            <a:r>
              <a:rPr sz="1200" dirty="0">
                <a:latin typeface="Times New Roman"/>
                <a:cs typeface="Times New Roman"/>
              </a:rPr>
              <a:t>members. With a </a:t>
            </a:r>
            <a:r>
              <a:rPr sz="1200" spc="-5" dirty="0">
                <a:latin typeface="Times New Roman"/>
                <a:cs typeface="Times New Roman"/>
              </a:rPr>
              <a:t>centralized  system, </a:t>
            </a:r>
            <a:r>
              <a:rPr sz="1200" dirty="0">
                <a:latin typeface="Times New Roman"/>
                <a:cs typeface="Times New Roman"/>
              </a:rPr>
              <a:t>this may </a:t>
            </a:r>
            <a:r>
              <a:rPr sz="1200" spc="5" dirty="0">
                <a:latin typeface="Times New Roman"/>
                <a:cs typeface="Times New Roman"/>
              </a:rPr>
              <a:t>only be </a:t>
            </a:r>
            <a:r>
              <a:rPr sz="1200" dirty="0">
                <a:latin typeface="Times New Roman"/>
                <a:cs typeface="Times New Roman"/>
              </a:rPr>
              <a:t>possible by working outside the </a:t>
            </a:r>
            <a:r>
              <a:rPr sz="1200" spc="-5" dirty="0">
                <a:latin typeface="Times New Roman"/>
                <a:cs typeface="Times New Roman"/>
              </a:rPr>
              <a:t>code management</a:t>
            </a:r>
            <a:r>
              <a:rPr sz="1200" spc="-80" dirty="0">
                <a:latin typeface="Times New Roman"/>
                <a:cs typeface="Times New Roman"/>
              </a:rPr>
              <a:t> </a:t>
            </a:r>
            <a:r>
              <a:rPr sz="1200" spc="-5" dirty="0">
                <a:latin typeface="Times New Roman"/>
                <a:cs typeface="Times New Roman"/>
              </a:rPr>
              <a:t>system.</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47</a:t>
            </a:fld>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096510" cy="333247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4335907"/>
            <a:ext cx="5971540" cy="4730750"/>
          </a:xfrm>
          <a:prstGeom prst="rect">
            <a:avLst/>
          </a:prstGeom>
        </p:spPr>
        <p:txBody>
          <a:bodyPr vert="horz" wrap="square" lIns="0" tIns="12700" rIns="0" bIns="0" rtlCol="0">
            <a:spAutoFit/>
          </a:bodyPr>
          <a:lstStyle/>
          <a:p>
            <a:pPr marL="926465">
              <a:lnSpc>
                <a:spcPct val="100000"/>
              </a:lnSpc>
              <a:spcBef>
                <a:spcPts val="100"/>
              </a:spcBef>
            </a:pPr>
            <a:r>
              <a:rPr sz="1200" spc="-5" dirty="0">
                <a:latin typeface="Times New Roman"/>
                <a:cs typeface="Times New Roman"/>
              </a:rPr>
              <a:t>Figure </a:t>
            </a:r>
            <a:r>
              <a:rPr sz="1200" dirty="0">
                <a:latin typeface="Times New Roman"/>
                <a:cs typeface="Times New Roman"/>
              </a:rPr>
              <a:t>6 </a:t>
            </a:r>
            <a:r>
              <a:rPr sz="1200" spc="-5" dirty="0">
                <a:latin typeface="Times New Roman"/>
                <a:cs typeface="Times New Roman"/>
              </a:rPr>
              <a:t>Git</a:t>
            </a:r>
            <a:r>
              <a:rPr sz="1200" spc="-10" dirty="0">
                <a:latin typeface="Times New Roman"/>
                <a:cs typeface="Times New Roman"/>
              </a:rPr>
              <a:t> </a:t>
            </a:r>
            <a:r>
              <a:rPr sz="1200" spc="-5" dirty="0">
                <a:latin typeface="Times New Roman"/>
                <a:cs typeface="Times New Roman"/>
              </a:rPr>
              <a:t>repositories</a:t>
            </a:r>
            <a:endParaRPr sz="1200">
              <a:latin typeface="Times New Roman"/>
              <a:cs typeface="Times New Roman"/>
            </a:endParaRPr>
          </a:p>
          <a:p>
            <a:pPr marL="469265" indent="-228600">
              <a:lnSpc>
                <a:spcPct val="100000"/>
              </a:lnSpc>
              <a:spcBef>
                <a:spcPts val="935"/>
              </a:spcBef>
              <a:buFont typeface="Symbol"/>
              <a:buChar char=""/>
              <a:tabLst>
                <a:tab pos="469265" algn="l"/>
                <a:tab pos="469900" algn="l"/>
              </a:tabLst>
            </a:pPr>
            <a:r>
              <a:rPr sz="1200" spc="-5" dirty="0">
                <a:latin typeface="Times New Roman"/>
                <a:cs typeface="Times New Roman"/>
              </a:rPr>
              <a:t>Most software </a:t>
            </a:r>
            <a:r>
              <a:rPr sz="1200" dirty="0">
                <a:latin typeface="Times New Roman"/>
                <a:cs typeface="Times New Roman"/>
              </a:rPr>
              <a:t>product companies now </a:t>
            </a:r>
            <a:r>
              <a:rPr sz="1200" spc="-5" dirty="0">
                <a:latin typeface="Times New Roman"/>
                <a:cs typeface="Times New Roman"/>
              </a:rPr>
              <a:t>use Git </a:t>
            </a:r>
            <a:r>
              <a:rPr sz="1200" dirty="0">
                <a:latin typeface="Times New Roman"/>
                <a:cs typeface="Times New Roman"/>
              </a:rPr>
              <a:t>for </a:t>
            </a:r>
            <a:r>
              <a:rPr sz="1200" spc="-5" dirty="0">
                <a:latin typeface="Times New Roman"/>
                <a:cs typeface="Times New Roman"/>
              </a:rPr>
              <a:t>code</a:t>
            </a:r>
            <a:r>
              <a:rPr sz="1200" spc="5" dirty="0">
                <a:latin typeface="Times New Roman"/>
                <a:cs typeface="Times New Roman"/>
              </a:rPr>
              <a:t> </a:t>
            </a:r>
            <a:r>
              <a:rPr sz="1200" spc="-5" dirty="0">
                <a:latin typeface="Times New Roman"/>
                <a:cs typeface="Times New Roman"/>
              </a:rPr>
              <a:t>management.</a:t>
            </a:r>
            <a:endParaRPr sz="1200">
              <a:latin typeface="Times New Roman"/>
              <a:cs typeface="Times New Roman"/>
            </a:endParaRPr>
          </a:p>
          <a:p>
            <a:pPr marL="469265" marR="8255" indent="-228600">
              <a:lnSpc>
                <a:spcPct val="103299"/>
              </a:lnSpc>
              <a:spcBef>
                <a:spcPts val="95"/>
              </a:spcBef>
              <a:buFont typeface="Symbol"/>
              <a:buChar char=""/>
              <a:tabLst>
                <a:tab pos="507365" algn="l"/>
                <a:tab pos="508000" algn="l"/>
              </a:tabLst>
            </a:pPr>
            <a:r>
              <a:rPr dirty="0"/>
              <a:t>	</a:t>
            </a:r>
            <a:r>
              <a:rPr sz="1200" spc="-5" dirty="0">
                <a:latin typeface="Times New Roman"/>
                <a:cs typeface="Times New Roman"/>
              </a:rPr>
              <a:t>For</a:t>
            </a:r>
            <a:r>
              <a:rPr sz="1200" spc="-60" dirty="0">
                <a:latin typeface="Times New Roman"/>
                <a:cs typeface="Times New Roman"/>
              </a:rPr>
              <a:t> </a:t>
            </a:r>
            <a:r>
              <a:rPr sz="1200" spc="-5" dirty="0">
                <a:latin typeface="Times New Roman"/>
                <a:cs typeface="Times New Roman"/>
              </a:rPr>
              <a:t>teamwork,</a:t>
            </a:r>
            <a:r>
              <a:rPr sz="1200" spc="-55" dirty="0">
                <a:latin typeface="Times New Roman"/>
                <a:cs typeface="Times New Roman"/>
              </a:rPr>
              <a:t> </a:t>
            </a:r>
            <a:r>
              <a:rPr sz="1200" spc="-5" dirty="0">
                <a:latin typeface="Times New Roman"/>
                <a:cs typeface="Times New Roman"/>
              </a:rPr>
              <a:t>Git</a:t>
            </a:r>
            <a:r>
              <a:rPr sz="1200" spc="-50" dirty="0">
                <a:latin typeface="Times New Roman"/>
                <a:cs typeface="Times New Roman"/>
              </a:rPr>
              <a:t> </a:t>
            </a:r>
            <a:r>
              <a:rPr sz="1200" spc="-5" dirty="0">
                <a:latin typeface="Times New Roman"/>
                <a:cs typeface="Times New Roman"/>
              </a:rPr>
              <a:t>is</a:t>
            </a:r>
            <a:r>
              <a:rPr sz="1200" spc="-55" dirty="0">
                <a:latin typeface="Times New Roman"/>
                <a:cs typeface="Times New Roman"/>
              </a:rPr>
              <a:t> </a:t>
            </a:r>
            <a:r>
              <a:rPr sz="1200" spc="-5" dirty="0">
                <a:latin typeface="Times New Roman"/>
                <a:cs typeface="Times New Roman"/>
              </a:rPr>
              <a:t>organized</a:t>
            </a:r>
            <a:r>
              <a:rPr sz="1200" spc="-55" dirty="0">
                <a:latin typeface="Times New Roman"/>
                <a:cs typeface="Times New Roman"/>
              </a:rPr>
              <a:t> </a:t>
            </a:r>
            <a:r>
              <a:rPr sz="1200" spc="-5" dirty="0">
                <a:latin typeface="Times New Roman"/>
                <a:cs typeface="Times New Roman"/>
              </a:rPr>
              <a:t>around</a:t>
            </a:r>
            <a:r>
              <a:rPr sz="1200" spc="-60"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notion</a:t>
            </a:r>
            <a:r>
              <a:rPr sz="1200" spc="-70" dirty="0">
                <a:latin typeface="Times New Roman"/>
                <a:cs typeface="Times New Roman"/>
              </a:rPr>
              <a:t> </a:t>
            </a:r>
            <a:r>
              <a:rPr sz="1200" dirty="0">
                <a:latin typeface="Times New Roman"/>
                <a:cs typeface="Times New Roman"/>
              </a:rPr>
              <a:t>of</a:t>
            </a:r>
            <a:r>
              <a:rPr sz="1200" spc="-60"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spc="-5" dirty="0">
                <a:latin typeface="Times New Roman"/>
                <a:cs typeface="Times New Roman"/>
              </a:rPr>
              <a:t>shared</a:t>
            </a:r>
            <a:r>
              <a:rPr sz="1200" spc="-55" dirty="0">
                <a:latin typeface="Times New Roman"/>
                <a:cs typeface="Times New Roman"/>
              </a:rPr>
              <a:t> </a:t>
            </a:r>
            <a:r>
              <a:rPr sz="1200" spc="-5" dirty="0">
                <a:latin typeface="Times New Roman"/>
                <a:cs typeface="Times New Roman"/>
              </a:rPr>
              <a:t>project</a:t>
            </a:r>
            <a:r>
              <a:rPr sz="1200" spc="-55" dirty="0">
                <a:latin typeface="Times New Roman"/>
                <a:cs typeface="Times New Roman"/>
              </a:rPr>
              <a:t> </a:t>
            </a:r>
            <a:r>
              <a:rPr sz="1200" dirty="0">
                <a:latin typeface="Times New Roman"/>
                <a:cs typeface="Times New Roman"/>
              </a:rPr>
              <a:t>repository</a:t>
            </a:r>
            <a:r>
              <a:rPr sz="1200" spc="-75" dirty="0">
                <a:latin typeface="Times New Roman"/>
                <a:cs typeface="Times New Roman"/>
              </a:rPr>
              <a:t> </a:t>
            </a:r>
            <a:r>
              <a:rPr sz="1200" spc="-5" dirty="0">
                <a:latin typeface="Times New Roman"/>
                <a:cs typeface="Times New Roman"/>
              </a:rPr>
              <a:t>and</a:t>
            </a:r>
            <a:r>
              <a:rPr sz="1200" spc="-55" dirty="0">
                <a:latin typeface="Times New Roman"/>
                <a:cs typeface="Times New Roman"/>
              </a:rPr>
              <a:t> </a:t>
            </a:r>
            <a:r>
              <a:rPr sz="1200" spc="-5" dirty="0">
                <a:latin typeface="Times New Roman"/>
                <a:cs typeface="Times New Roman"/>
              </a:rPr>
              <a:t>private  clones </a:t>
            </a:r>
            <a:r>
              <a:rPr sz="1200" dirty="0">
                <a:latin typeface="Times New Roman"/>
                <a:cs typeface="Times New Roman"/>
              </a:rPr>
              <a:t>of that repository </a:t>
            </a:r>
            <a:r>
              <a:rPr sz="1200" spc="-5" dirty="0">
                <a:latin typeface="Times New Roman"/>
                <a:cs typeface="Times New Roman"/>
              </a:rPr>
              <a:t>held </a:t>
            </a:r>
            <a:r>
              <a:rPr sz="1200" dirty="0">
                <a:latin typeface="Times New Roman"/>
                <a:cs typeface="Times New Roman"/>
              </a:rPr>
              <a:t>on </a:t>
            </a:r>
            <a:r>
              <a:rPr sz="1200" spc="-5" dirty="0">
                <a:latin typeface="Times New Roman"/>
                <a:cs typeface="Times New Roman"/>
              </a:rPr>
              <a:t>each developer’s computer (Figure</a:t>
            </a:r>
            <a:r>
              <a:rPr sz="1200" spc="15" dirty="0">
                <a:latin typeface="Times New Roman"/>
                <a:cs typeface="Times New Roman"/>
              </a:rPr>
              <a:t> </a:t>
            </a:r>
            <a:r>
              <a:rPr sz="1200" dirty="0">
                <a:latin typeface="Times New Roman"/>
                <a:cs typeface="Times New Roman"/>
              </a:rPr>
              <a:t>6).</a:t>
            </a:r>
            <a:endParaRPr sz="1200">
              <a:latin typeface="Times New Roman"/>
              <a:cs typeface="Times New Roman"/>
            </a:endParaRPr>
          </a:p>
          <a:p>
            <a:pPr marL="469265" marR="5080" indent="-228600">
              <a:lnSpc>
                <a:spcPct val="103299"/>
              </a:lnSpc>
              <a:spcBef>
                <a:spcPts val="85"/>
              </a:spcBef>
              <a:buFont typeface="Symbol"/>
              <a:buChar char=""/>
              <a:tabLst>
                <a:tab pos="469265" algn="l"/>
                <a:tab pos="469900" algn="l"/>
              </a:tabLst>
            </a:pPr>
            <a:r>
              <a:rPr sz="1200" spc="-5" dirty="0">
                <a:latin typeface="Times New Roman"/>
                <a:cs typeface="Times New Roman"/>
              </a:rPr>
              <a:t>A </a:t>
            </a:r>
            <a:r>
              <a:rPr sz="1200" dirty="0">
                <a:latin typeface="Times New Roman"/>
                <a:cs typeface="Times New Roman"/>
              </a:rPr>
              <a:t>company </a:t>
            </a:r>
            <a:r>
              <a:rPr sz="1200" spc="5" dirty="0">
                <a:latin typeface="Times New Roman"/>
                <a:cs typeface="Times New Roman"/>
              </a:rPr>
              <a:t>may </a:t>
            </a:r>
            <a:r>
              <a:rPr sz="1200" spc="-5" dirty="0">
                <a:latin typeface="Times New Roman"/>
                <a:cs typeface="Times New Roman"/>
              </a:rPr>
              <a:t>use its </a:t>
            </a:r>
            <a:r>
              <a:rPr sz="1200" dirty="0">
                <a:latin typeface="Times New Roman"/>
                <a:cs typeface="Times New Roman"/>
              </a:rPr>
              <a:t>own </a:t>
            </a:r>
            <a:r>
              <a:rPr sz="1200" spc="-5" dirty="0">
                <a:latin typeface="Times New Roman"/>
                <a:cs typeface="Times New Roman"/>
              </a:rPr>
              <a:t>server </a:t>
            </a:r>
            <a:r>
              <a:rPr sz="1200" dirty="0">
                <a:latin typeface="Times New Roman"/>
                <a:cs typeface="Times New Roman"/>
              </a:rPr>
              <a:t>to run the </a:t>
            </a:r>
            <a:r>
              <a:rPr sz="1200" spc="-5" dirty="0">
                <a:latin typeface="Times New Roman"/>
                <a:cs typeface="Times New Roman"/>
              </a:rPr>
              <a:t>project repository. However, </a:t>
            </a:r>
            <a:r>
              <a:rPr sz="1200" spc="5" dirty="0">
                <a:latin typeface="Times New Roman"/>
                <a:cs typeface="Times New Roman"/>
              </a:rPr>
              <a:t>many  </a:t>
            </a:r>
            <a:r>
              <a:rPr sz="1200" spc="-5" dirty="0">
                <a:latin typeface="Times New Roman"/>
                <a:cs typeface="Times New Roman"/>
              </a:rPr>
              <a:t>companies and </a:t>
            </a:r>
            <a:r>
              <a:rPr sz="1200" dirty="0">
                <a:latin typeface="Times New Roman"/>
                <a:cs typeface="Times New Roman"/>
              </a:rPr>
              <a:t>individual </a:t>
            </a:r>
            <a:r>
              <a:rPr sz="1200" spc="-5" dirty="0">
                <a:latin typeface="Times New Roman"/>
                <a:cs typeface="Times New Roman"/>
              </a:rPr>
              <a:t>developers use an </a:t>
            </a:r>
            <a:r>
              <a:rPr sz="1200" dirty="0">
                <a:latin typeface="Times New Roman"/>
                <a:cs typeface="Times New Roman"/>
              </a:rPr>
              <a:t>external </a:t>
            </a:r>
            <a:r>
              <a:rPr sz="1200" spc="-5" dirty="0">
                <a:latin typeface="Times New Roman"/>
                <a:cs typeface="Times New Roman"/>
              </a:rPr>
              <a:t>Git repository</a:t>
            </a:r>
            <a:r>
              <a:rPr sz="1200" spc="30" dirty="0">
                <a:latin typeface="Times New Roman"/>
                <a:cs typeface="Times New Roman"/>
              </a:rPr>
              <a:t> </a:t>
            </a:r>
            <a:r>
              <a:rPr sz="1200" dirty="0">
                <a:latin typeface="Times New Roman"/>
                <a:cs typeface="Times New Roman"/>
              </a:rPr>
              <a:t>provider.</a:t>
            </a:r>
            <a:endParaRPr sz="1200">
              <a:latin typeface="Times New Roman"/>
              <a:cs typeface="Times New Roman"/>
            </a:endParaRPr>
          </a:p>
          <a:p>
            <a:pPr marL="469265" marR="5715" indent="-228600">
              <a:lnSpc>
                <a:spcPct val="103299"/>
              </a:lnSpc>
              <a:spcBef>
                <a:spcPts val="85"/>
              </a:spcBef>
              <a:buFont typeface="Symbol"/>
              <a:buChar char=""/>
              <a:tabLst>
                <a:tab pos="469265" algn="l"/>
                <a:tab pos="469900" algn="l"/>
              </a:tabLst>
            </a:pPr>
            <a:r>
              <a:rPr sz="1200" spc="-5" dirty="0">
                <a:latin typeface="Times New Roman"/>
                <a:cs typeface="Times New Roman"/>
              </a:rPr>
              <a:t>Several Git </a:t>
            </a:r>
            <a:r>
              <a:rPr sz="1200" dirty="0">
                <a:latin typeface="Times New Roman"/>
                <a:cs typeface="Times New Roman"/>
              </a:rPr>
              <a:t>repository hosting </a:t>
            </a:r>
            <a:r>
              <a:rPr sz="1200" spc="-5" dirty="0">
                <a:latin typeface="Times New Roman"/>
                <a:cs typeface="Times New Roman"/>
              </a:rPr>
              <a:t>companies, such as </a:t>
            </a:r>
            <a:r>
              <a:rPr sz="1200" u="sng" dirty="0">
                <a:uFill>
                  <a:solidFill>
                    <a:srgbClr val="000000"/>
                  </a:solidFill>
                </a:uFill>
                <a:latin typeface="Times New Roman"/>
                <a:cs typeface="Times New Roman"/>
              </a:rPr>
              <a:t>Github</a:t>
            </a:r>
            <a:r>
              <a:rPr sz="1200" dirty="0">
                <a:latin typeface="Times New Roman"/>
                <a:cs typeface="Times New Roman"/>
              </a:rPr>
              <a:t> </a:t>
            </a:r>
            <a:r>
              <a:rPr sz="1200" spc="-5" dirty="0">
                <a:latin typeface="Times New Roman"/>
                <a:cs typeface="Times New Roman"/>
              </a:rPr>
              <a:t>and Gitlab, </a:t>
            </a:r>
            <a:r>
              <a:rPr sz="1200" dirty="0">
                <a:latin typeface="Times New Roman"/>
                <a:cs typeface="Times New Roman"/>
              </a:rPr>
              <a:t>host </a:t>
            </a:r>
            <a:r>
              <a:rPr sz="1200" spc="-5" dirty="0">
                <a:latin typeface="Times New Roman"/>
                <a:cs typeface="Times New Roman"/>
              </a:rPr>
              <a:t>thousands </a:t>
            </a:r>
            <a:r>
              <a:rPr sz="1200" dirty="0">
                <a:latin typeface="Times New Roman"/>
                <a:cs typeface="Times New Roman"/>
              </a:rPr>
              <a:t>of  </a:t>
            </a:r>
            <a:r>
              <a:rPr sz="1200" spc="-5" dirty="0">
                <a:latin typeface="Times New Roman"/>
                <a:cs typeface="Times New Roman"/>
              </a:rPr>
              <a:t>repositories </a:t>
            </a:r>
            <a:r>
              <a:rPr sz="1200" dirty="0">
                <a:latin typeface="Times New Roman"/>
                <a:cs typeface="Times New Roman"/>
              </a:rPr>
              <a:t>on the</a:t>
            </a:r>
            <a:r>
              <a:rPr sz="1200" spc="-5" dirty="0">
                <a:latin typeface="Times New Roman"/>
                <a:cs typeface="Times New Roman"/>
              </a:rPr>
              <a:t> cloud.</a:t>
            </a:r>
            <a:endParaRPr sz="1200">
              <a:latin typeface="Times New Roman"/>
              <a:cs typeface="Times New Roman"/>
            </a:endParaRPr>
          </a:p>
          <a:p>
            <a:pPr marL="12700" marR="7620" algn="just">
              <a:lnSpc>
                <a:spcPct val="102899"/>
              </a:lnSpc>
              <a:spcBef>
                <a:spcPts val="825"/>
              </a:spcBef>
            </a:pPr>
            <a:r>
              <a:rPr sz="1200" spc="-5" dirty="0">
                <a:latin typeface="Times New Roman"/>
                <a:cs typeface="Times New Roman"/>
              </a:rPr>
              <a:t>Figure </a:t>
            </a:r>
            <a:r>
              <a:rPr sz="1200" dirty="0">
                <a:latin typeface="Times New Roman"/>
                <a:cs typeface="Times New Roman"/>
              </a:rPr>
              <a:t>6 </a:t>
            </a:r>
            <a:r>
              <a:rPr sz="1200" spc="-5" dirty="0">
                <a:latin typeface="Times New Roman"/>
                <a:cs typeface="Times New Roman"/>
              </a:rPr>
              <a:t>shows four project repositories </a:t>
            </a:r>
            <a:r>
              <a:rPr sz="1200" dirty="0">
                <a:latin typeface="Times New Roman"/>
                <a:cs typeface="Times New Roman"/>
              </a:rPr>
              <a:t>on </a:t>
            </a:r>
            <a:r>
              <a:rPr sz="1200" spc="-5" dirty="0">
                <a:latin typeface="Times New Roman"/>
                <a:cs typeface="Times New Roman"/>
              </a:rPr>
              <a:t>Github, RP1–RP4. RP1 is </a:t>
            </a:r>
            <a:r>
              <a:rPr sz="1200" dirty="0">
                <a:latin typeface="Times New Roman"/>
                <a:cs typeface="Times New Roman"/>
              </a:rPr>
              <a:t>the </a:t>
            </a:r>
            <a:r>
              <a:rPr sz="1200" spc="-5" dirty="0">
                <a:latin typeface="Times New Roman"/>
                <a:cs typeface="Times New Roman"/>
              </a:rPr>
              <a:t>repository </a:t>
            </a:r>
            <a:r>
              <a:rPr sz="1200" dirty="0">
                <a:latin typeface="Times New Roman"/>
                <a:cs typeface="Times New Roman"/>
              </a:rPr>
              <a:t>for </a:t>
            </a:r>
            <a:r>
              <a:rPr sz="1200" spc="-5" dirty="0">
                <a:latin typeface="Times New Roman"/>
                <a:cs typeface="Times New Roman"/>
              </a:rPr>
              <a:t>project </a:t>
            </a:r>
            <a:r>
              <a:rPr sz="1200" dirty="0">
                <a:latin typeface="Times New Roman"/>
                <a:cs typeface="Times New Roman"/>
              </a:rPr>
              <a:t>1,  </a:t>
            </a:r>
            <a:r>
              <a:rPr sz="1200" spc="-5" dirty="0">
                <a:latin typeface="Times New Roman"/>
                <a:cs typeface="Times New Roman"/>
              </a:rPr>
              <a:t>RP2 is </a:t>
            </a:r>
            <a:r>
              <a:rPr sz="1200" dirty="0">
                <a:latin typeface="Times New Roman"/>
                <a:cs typeface="Times New Roman"/>
              </a:rPr>
              <a:t>the repository for </a:t>
            </a:r>
            <a:r>
              <a:rPr sz="1200" spc="-5" dirty="0">
                <a:latin typeface="Times New Roman"/>
                <a:cs typeface="Times New Roman"/>
              </a:rPr>
              <a:t>project </a:t>
            </a:r>
            <a:r>
              <a:rPr sz="1200" dirty="0">
                <a:latin typeface="Times New Roman"/>
                <a:cs typeface="Times New Roman"/>
              </a:rPr>
              <a:t>2, </a:t>
            </a:r>
            <a:r>
              <a:rPr sz="1200" spc="-5" dirty="0">
                <a:latin typeface="Times New Roman"/>
                <a:cs typeface="Times New Roman"/>
              </a:rPr>
              <a:t>and so </a:t>
            </a:r>
            <a:r>
              <a:rPr sz="1200" dirty="0">
                <a:latin typeface="Times New Roman"/>
                <a:cs typeface="Times New Roman"/>
              </a:rPr>
              <a:t>on. Each of the </a:t>
            </a:r>
            <a:r>
              <a:rPr sz="1200" spc="-5" dirty="0">
                <a:latin typeface="Times New Roman"/>
                <a:cs typeface="Times New Roman"/>
              </a:rPr>
              <a:t>developers </a:t>
            </a:r>
            <a:r>
              <a:rPr sz="1200" dirty="0">
                <a:latin typeface="Times New Roman"/>
                <a:cs typeface="Times New Roman"/>
              </a:rPr>
              <a:t>on </a:t>
            </a:r>
            <a:r>
              <a:rPr sz="1200" spc="-5" dirty="0">
                <a:latin typeface="Times New Roman"/>
                <a:cs typeface="Times New Roman"/>
              </a:rPr>
              <a:t>each project is identified  </a:t>
            </a:r>
            <a:r>
              <a:rPr sz="1200" spc="5" dirty="0">
                <a:latin typeface="Times New Roman"/>
                <a:cs typeface="Times New Roman"/>
              </a:rPr>
              <a:t>by </a:t>
            </a:r>
            <a:r>
              <a:rPr sz="1200" dirty="0">
                <a:latin typeface="Times New Roman"/>
                <a:cs typeface="Times New Roman"/>
              </a:rPr>
              <a:t>a letter </a:t>
            </a:r>
            <a:r>
              <a:rPr sz="1200" spc="-5" dirty="0">
                <a:latin typeface="Times New Roman"/>
                <a:cs typeface="Times New Roman"/>
              </a:rPr>
              <a:t>(a, </a:t>
            </a:r>
            <a:r>
              <a:rPr sz="1200" dirty="0">
                <a:latin typeface="Times New Roman"/>
                <a:cs typeface="Times New Roman"/>
              </a:rPr>
              <a:t>b, </a:t>
            </a:r>
            <a:r>
              <a:rPr sz="1200" spc="-5" dirty="0">
                <a:latin typeface="Times New Roman"/>
                <a:cs typeface="Times New Roman"/>
              </a:rPr>
              <a:t>c, </a:t>
            </a:r>
            <a:r>
              <a:rPr sz="1200" dirty="0">
                <a:latin typeface="Times New Roman"/>
                <a:cs typeface="Times New Roman"/>
              </a:rPr>
              <a:t>etc.) and </a:t>
            </a:r>
            <a:r>
              <a:rPr sz="1200" spc="-5" dirty="0">
                <a:latin typeface="Times New Roman"/>
                <a:cs typeface="Times New Roman"/>
              </a:rPr>
              <a:t>has an </a:t>
            </a:r>
            <a:r>
              <a:rPr sz="1200" dirty="0">
                <a:latin typeface="Times New Roman"/>
                <a:cs typeface="Times New Roman"/>
              </a:rPr>
              <a:t>individual copy of the </a:t>
            </a:r>
            <a:r>
              <a:rPr sz="1200" spc="-5" dirty="0">
                <a:latin typeface="Times New Roman"/>
                <a:cs typeface="Times New Roman"/>
              </a:rPr>
              <a:t>project</a:t>
            </a:r>
            <a:r>
              <a:rPr sz="1200" spc="-35" dirty="0">
                <a:latin typeface="Times New Roman"/>
                <a:cs typeface="Times New Roman"/>
              </a:rPr>
              <a:t> </a:t>
            </a:r>
            <a:r>
              <a:rPr sz="1200" spc="-5" dirty="0">
                <a:latin typeface="Times New Roman"/>
                <a:cs typeface="Times New Roman"/>
              </a:rPr>
              <a:t>repository.</a:t>
            </a:r>
            <a:endParaRPr sz="1200">
              <a:latin typeface="Times New Roman"/>
              <a:cs typeface="Times New Roman"/>
            </a:endParaRPr>
          </a:p>
          <a:p>
            <a:pPr marL="12700" marR="7620" algn="just">
              <a:lnSpc>
                <a:spcPct val="103299"/>
              </a:lnSpc>
              <a:spcBef>
                <a:spcPts val="805"/>
              </a:spcBef>
            </a:pPr>
            <a:r>
              <a:rPr sz="1200" spc="-5" dirty="0">
                <a:latin typeface="Times New Roman"/>
                <a:cs typeface="Times New Roman"/>
              </a:rPr>
              <a:t>Developers </a:t>
            </a:r>
            <a:r>
              <a:rPr sz="1200" spc="5" dirty="0">
                <a:latin typeface="Times New Roman"/>
                <a:cs typeface="Times New Roman"/>
              </a:rPr>
              <a:t>may </a:t>
            </a:r>
            <a:r>
              <a:rPr sz="1200" spc="-5" dirty="0">
                <a:latin typeface="Times New Roman"/>
                <a:cs typeface="Times New Roman"/>
              </a:rPr>
              <a:t>work </a:t>
            </a:r>
            <a:r>
              <a:rPr sz="1200" dirty="0">
                <a:latin typeface="Times New Roman"/>
                <a:cs typeface="Times New Roman"/>
              </a:rPr>
              <a:t>on more than one </a:t>
            </a:r>
            <a:r>
              <a:rPr sz="1200" spc="-5" dirty="0">
                <a:latin typeface="Times New Roman"/>
                <a:cs typeface="Times New Roman"/>
              </a:rPr>
              <a:t>project at </a:t>
            </a:r>
            <a:r>
              <a:rPr sz="1200" dirty="0">
                <a:latin typeface="Times New Roman"/>
                <a:cs typeface="Times New Roman"/>
              </a:rPr>
              <a:t>a time, </a:t>
            </a:r>
            <a:r>
              <a:rPr sz="1200" spc="-5" dirty="0">
                <a:latin typeface="Times New Roman"/>
                <a:cs typeface="Times New Roman"/>
              </a:rPr>
              <a:t>so </a:t>
            </a:r>
            <a:r>
              <a:rPr sz="1200" spc="5" dirty="0">
                <a:latin typeface="Times New Roman"/>
                <a:cs typeface="Times New Roman"/>
              </a:rPr>
              <a:t>they may </a:t>
            </a:r>
            <a:r>
              <a:rPr sz="1200" dirty="0">
                <a:latin typeface="Times New Roman"/>
                <a:cs typeface="Times New Roman"/>
              </a:rPr>
              <a:t>have copies of </a:t>
            </a:r>
            <a:r>
              <a:rPr sz="1200" spc="-5" dirty="0">
                <a:latin typeface="Times New Roman"/>
                <a:cs typeface="Times New Roman"/>
              </a:rPr>
              <a:t>several Git  repositories </a:t>
            </a:r>
            <a:r>
              <a:rPr sz="1200" dirty="0">
                <a:latin typeface="Times New Roman"/>
                <a:cs typeface="Times New Roman"/>
              </a:rPr>
              <a:t>on their</a:t>
            </a:r>
            <a:r>
              <a:rPr sz="1200" spc="-5" dirty="0">
                <a:latin typeface="Times New Roman"/>
                <a:cs typeface="Times New Roman"/>
              </a:rPr>
              <a:t> computer.</a:t>
            </a:r>
            <a:endParaRPr sz="1200">
              <a:latin typeface="Times New Roman"/>
              <a:cs typeface="Times New Roman"/>
            </a:endParaRPr>
          </a:p>
          <a:p>
            <a:pPr marL="12700" marR="8890" indent="38100" algn="just">
              <a:lnSpc>
                <a:spcPct val="102699"/>
              </a:lnSpc>
              <a:spcBef>
                <a:spcPts val="810"/>
              </a:spcBef>
            </a:pPr>
            <a:r>
              <a:rPr sz="1200" spc="-5" dirty="0">
                <a:latin typeface="Times New Roman"/>
                <a:cs typeface="Times New Roman"/>
              </a:rPr>
              <a:t>For</a:t>
            </a:r>
            <a:r>
              <a:rPr sz="1200" spc="-30" dirty="0">
                <a:latin typeface="Times New Roman"/>
                <a:cs typeface="Times New Roman"/>
              </a:rPr>
              <a:t> </a:t>
            </a:r>
            <a:r>
              <a:rPr sz="1200" spc="-5" dirty="0">
                <a:latin typeface="Times New Roman"/>
                <a:cs typeface="Times New Roman"/>
              </a:rPr>
              <a:t>example,</a:t>
            </a:r>
            <a:r>
              <a:rPr sz="1200" spc="-20" dirty="0">
                <a:latin typeface="Times New Roman"/>
                <a:cs typeface="Times New Roman"/>
              </a:rPr>
              <a:t> </a:t>
            </a:r>
            <a:r>
              <a:rPr sz="1200" dirty="0">
                <a:latin typeface="Times New Roman"/>
                <a:cs typeface="Times New Roman"/>
              </a:rPr>
              <a:t>developer</a:t>
            </a:r>
            <a:r>
              <a:rPr sz="1200" spc="-1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works</a:t>
            </a:r>
            <a:r>
              <a:rPr sz="1200" spc="-25"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spc="-5" dirty="0">
                <a:latin typeface="Times New Roman"/>
                <a:cs typeface="Times New Roman"/>
              </a:rPr>
              <a:t>Project</a:t>
            </a:r>
            <a:r>
              <a:rPr sz="1200" spc="-20" dirty="0">
                <a:latin typeface="Times New Roman"/>
                <a:cs typeface="Times New Roman"/>
              </a:rPr>
              <a:t> </a:t>
            </a:r>
            <a:r>
              <a:rPr sz="1200" dirty="0">
                <a:latin typeface="Times New Roman"/>
                <a:cs typeface="Times New Roman"/>
              </a:rPr>
              <a:t>1,</a:t>
            </a:r>
            <a:r>
              <a:rPr sz="1200" spc="-20" dirty="0">
                <a:latin typeface="Times New Roman"/>
                <a:cs typeface="Times New Roman"/>
              </a:rPr>
              <a:t> </a:t>
            </a:r>
            <a:r>
              <a:rPr sz="1200" spc="-5" dirty="0">
                <a:latin typeface="Times New Roman"/>
                <a:cs typeface="Times New Roman"/>
              </a:rPr>
              <a:t>Project</a:t>
            </a:r>
            <a:r>
              <a:rPr sz="1200" spc="-20" dirty="0">
                <a:latin typeface="Times New Roman"/>
                <a:cs typeface="Times New Roman"/>
              </a:rPr>
              <a:t> </a:t>
            </a:r>
            <a:r>
              <a:rPr sz="1200" dirty="0">
                <a:latin typeface="Times New Roman"/>
                <a:cs typeface="Times New Roman"/>
              </a:rPr>
              <a:t>2,</a:t>
            </a:r>
            <a:r>
              <a:rPr sz="1200" spc="-25" dirty="0">
                <a:latin typeface="Times New Roman"/>
                <a:cs typeface="Times New Roman"/>
              </a:rPr>
              <a:t> </a:t>
            </a:r>
            <a:r>
              <a:rPr sz="1200" spc="-5" dirty="0">
                <a:latin typeface="Times New Roman"/>
                <a:cs typeface="Times New Roman"/>
              </a:rPr>
              <a:t>and</a:t>
            </a:r>
            <a:r>
              <a:rPr sz="1200" spc="-20" dirty="0">
                <a:latin typeface="Times New Roman"/>
                <a:cs typeface="Times New Roman"/>
              </a:rPr>
              <a:t> </a:t>
            </a:r>
            <a:r>
              <a:rPr sz="1200" spc="-5" dirty="0">
                <a:latin typeface="Times New Roman"/>
                <a:cs typeface="Times New Roman"/>
              </a:rPr>
              <a:t>Project</a:t>
            </a:r>
            <a:r>
              <a:rPr sz="1200" spc="-20" dirty="0">
                <a:latin typeface="Times New Roman"/>
                <a:cs typeface="Times New Roman"/>
              </a:rPr>
              <a:t> </a:t>
            </a:r>
            <a:r>
              <a:rPr sz="1200" dirty="0">
                <a:latin typeface="Times New Roman"/>
                <a:cs typeface="Times New Roman"/>
              </a:rPr>
              <a:t>3,</a:t>
            </a:r>
            <a:r>
              <a:rPr sz="1200" spc="-20" dirty="0">
                <a:latin typeface="Times New Roman"/>
                <a:cs typeface="Times New Roman"/>
              </a:rPr>
              <a:t> </a:t>
            </a:r>
            <a:r>
              <a:rPr sz="1200" spc="-5" dirty="0">
                <a:latin typeface="Times New Roman"/>
                <a:cs typeface="Times New Roman"/>
              </a:rPr>
              <a:t>so</a:t>
            </a:r>
            <a:r>
              <a:rPr sz="1200" spc="-20" dirty="0">
                <a:latin typeface="Times New Roman"/>
                <a:cs typeface="Times New Roman"/>
              </a:rPr>
              <a:t> </a:t>
            </a:r>
            <a:r>
              <a:rPr sz="1200" dirty="0">
                <a:latin typeface="Times New Roman"/>
                <a:cs typeface="Times New Roman"/>
              </a:rPr>
              <a:t>has</a:t>
            </a:r>
            <a:r>
              <a:rPr sz="1200" spc="-25" dirty="0">
                <a:latin typeface="Times New Roman"/>
                <a:cs typeface="Times New Roman"/>
              </a:rPr>
              <a:t> </a:t>
            </a:r>
            <a:r>
              <a:rPr sz="1200" spc="-5" dirty="0">
                <a:latin typeface="Times New Roman"/>
                <a:cs typeface="Times New Roman"/>
              </a:rPr>
              <a:t>clones</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RP1,</a:t>
            </a:r>
            <a:r>
              <a:rPr sz="1200" spc="-20" dirty="0">
                <a:latin typeface="Times New Roman"/>
                <a:cs typeface="Times New Roman"/>
              </a:rPr>
              <a:t> </a:t>
            </a:r>
            <a:r>
              <a:rPr sz="1200" dirty="0">
                <a:latin typeface="Times New Roman"/>
                <a:cs typeface="Times New Roman"/>
              </a:rPr>
              <a:t>RP2,  </a:t>
            </a:r>
            <a:r>
              <a:rPr sz="1200" spc="-5" dirty="0">
                <a:latin typeface="Times New Roman"/>
                <a:cs typeface="Times New Roman"/>
              </a:rPr>
              <a:t>and </a:t>
            </a:r>
            <a:r>
              <a:rPr sz="1200" dirty="0">
                <a:latin typeface="Times New Roman"/>
                <a:cs typeface="Times New Roman"/>
              </a:rPr>
              <a:t>RP3.</a:t>
            </a:r>
            <a:endParaRPr sz="1200">
              <a:latin typeface="Times New Roman"/>
              <a:cs typeface="Times New Roman"/>
            </a:endParaRPr>
          </a:p>
          <a:p>
            <a:pPr marL="12700" algn="just">
              <a:lnSpc>
                <a:spcPct val="100000"/>
              </a:lnSpc>
              <a:spcBef>
                <a:spcPts val="860"/>
              </a:spcBef>
            </a:pPr>
            <a:r>
              <a:rPr sz="1600" b="1" u="heavy" spc="-5" dirty="0">
                <a:uFill>
                  <a:solidFill>
                    <a:srgbClr val="000000"/>
                  </a:solidFill>
                </a:uFill>
                <a:latin typeface="Times New Roman"/>
                <a:cs typeface="Times New Roman"/>
              </a:rPr>
              <a:t>2: DevOps</a:t>
            </a:r>
            <a:r>
              <a:rPr sz="1600" b="1" u="heavy" dirty="0">
                <a:uFill>
                  <a:solidFill>
                    <a:srgbClr val="000000"/>
                  </a:solidFill>
                </a:uFill>
                <a:latin typeface="Times New Roman"/>
                <a:cs typeface="Times New Roman"/>
              </a:rPr>
              <a:t> automation</a:t>
            </a:r>
            <a:endParaRPr sz="1600">
              <a:latin typeface="Times New Roman"/>
              <a:cs typeface="Times New Roman"/>
            </a:endParaRPr>
          </a:p>
          <a:p>
            <a:pPr marL="469265" marR="12065" indent="-228600" algn="just">
              <a:lnSpc>
                <a:spcPct val="103699"/>
              </a:lnSpc>
              <a:spcBef>
                <a:spcPts val="900"/>
              </a:spcBef>
              <a:buFont typeface="Symbol"/>
              <a:buChar char=""/>
              <a:tabLst>
                <a:tab pos="469900" algn="l"/>
              </a:tabLst>
            </a:pPr>
            <a:r>
              <a:rPr sz="1200" spc="-5" dirty="0">
                <a:latin typeface="Times New Roman"/>
                <a:cs typeface="Times New Roman"/>
              </a:rPr>
              <a:t>Historically, </a:t>
            </a:r>
            <a:r>
              <a:rPr sz="1200" dirty="0">
                <a:latin typeface="Times New Roman"/>
                <a:cs typeface="Times New Roman"/>
              </a:rPr>
              <a:t>the </a:t>
            </a:r>
            <a:r>
              <a:rPr sz="1200" spc="-5" dirty="0">
                <a:latin typeface="Times New Roman"/>
                <a:cs typeface="Times New Roman"/>
              </a:rPr>
              <a:t>processes </a:t>
            </a:r>
            <a:r>
              <a:rPr sz="1200" dirty="0">
                <a:latin typeface="Times New Roman"/>
                <a:cs typeface="Times New Roman"/>
              </a:rPr>
              <a:t>of </a:t>
            </a:r>
            <a:r>
              <a:rPr sz="1200" spc="-5" dirty="0">
                <a:latin typeface="Times New Roman"/>
                <a:cs typeface="Times New Roman"/>
              </a:rPr>
              <a:t>integrating </a:t>
            </a:r>
            <a:r>
              <a:rPr sz="1200" dirty="0">
                <a:latin typeface="Times New Roman"/>
                <a:cs typeface="Times New Roman"/>
              </a:rPr>
              <a:t>a </a:t>
            </a:r>
            <a:r>
              <a:rPr sz="1200" spc="-5" dirty="0">
                <a:latin typeface="Times New Roman"/>
                <a:cs typeface="Times New Roman"/>
              </a:rPr>
              <a:t>system from </a:t>
            </a:r>
            <a:r>
              <a:rPr sz="1200" dirty="0">
                <a:latin typeface="Times New Roman"/>
                <a:cs typeface="Times New Roman"/>
              </a:rPr>
              <a:t>independently developed </a:t>
            </a:r>
            <a:r>
              <a:rPr sz="1200" spc="-5" dirty="0">
                <a:latin typeface="Times New Roman"/>
                <a:cs typeface="Times New Roman"/>
              </a:rPr>
              <a:t>parts,  deploying </a:t>
            </a:r>
            <a:r>
              <a:rPr sz="1200" dirty="0">
                <a:latin typeface="Times New Roman"/>
                <a:cs typeface="Times New Roman"/>
              </a:rPr>
              <a:t>that </a:t>
            </a:r>
            <a:r>
              <a:rPr sz="1200" spc="-5" dirty="0">
                <a:latin typeface="Times New Roman"/>
                <a:cs typeface="Times New Roman"/>
              </a:rPr>
              <a:t>system </a:t>
            </a:r>
            <a:r>
              <a:rPr sz="1200" dirty="0">
                <a:latin typeface="Times New Roman"/>
                <a:cs typeface="Times New Roman"/>
              </a:rPr>
              <a:t>in a </a:t>
            </a:r>
            <a:r>
              <a:rPr sz="1200" spc="-5" dirty="0">
                <a:latin typeface="Times New Roman"/>
                <a:cs typeface="Times New Roman"/>
              </a:rPr>
              <a:t>realistic </a:t>
            </a:r>
            <a:r>
              <a:rPr sz="1200" dirty="0">
                <a:latin typeface="Times New Roman"/>
                <a:cs typeface="Times New Roman"/>
              </a:rPr>
              <a:t>testing environment, </a:t>
            </a:r>
            <a:r>
              <a:rPr sz="1200" spc="-5" dirty="0">
                <a:latin typeface="Times New Roman"/>
                <a:cs typeface="Times New Roman"/>
              </a:rPr>
              <a:t>and </a:t>
            </a:r>
            <a:r>
              <a:rPr sz="1200" dirty="0">
                <a:latin typeface="Times New Roman"/>
                <a:cs typeface="Times New Roman"/>
              </a:rPr>
              <a:t>releasing it </a:t>
            </a:r>
            <a:r>
              <a:rPr sz="1200" spc="-5" dirty="0">
                <a:latin typeface="Times New Roman"/>
                <a:cs typeface="Times New Roman"/>
              </a:rPr>
              <a:t>were </a:t>
            </a:r>
            <a:r>
              <a:rPr sz="1200" dirty="0">
                <a:latin typeface="Times New Roman"/>
                <a:cs typeface="Times New Roman"/>
              </a:rPr>
              <a:t>time  </a:t>
            </a:r>
            <a:r>
              <a:rPr sz="1200" spc="-5" dirty="0">
                <a:latin typeface="Times New Roman"/>
                <a:cs typeface="Times New Roman"/>
              </a:rPr>
              <a:t>consuming and</a:t>
            </a:r>
            <a:r>
              <a:rPr sz="1200" dirty="0">
                <a:latin typeface="Times New Roman"/>
                <a:cs typeface="Times New Roman"/>
              </a:rPr>
              <a:t> expensive.</a:t>
            </a:r>
            <a:endParaRPr sz="1200">
              <a:latin typeface="Times New Roman"/>
              <a:cs typeface="Times New Roman"/>
            </a:endParaRPr>
          </a:p>
          <a:p>
            <a:pPr marL="469265" marR="8890" indent="-228600" algn="just">
              <a:lnSpc>
                <a:spcPct val="103299"/>
              </a:lnSpc>
              <a:spcBef>
                <a:spcPts val="85"/>
              </a:spcBef>
              <a:buFont typeface="Symbol"/>
              <a:buChar char=""/>
              <a:tabLst>
                <a:tab pos="508000" algn="l"/>
              </a:tabLst>
            </a:pPr>
            <a:r>
              <a:rPr dirty="0"/>
              <a:t>	</a:t>
            </a:r>
            <a:r>
              <a:rPr sz="1200" spc="5" dirty="0">
                <a:latin typeface="Times New Roman"/>
                <a:cs typeface="Times New Roman"/>
              </a:rPr>
              <a:t>By </a:t>
            </a:r>
            <a:r>
              <a:rPr sz="1200" dirty="0">
                <a:latin typeface="Times New Roman"/>
                <a:cs typeface="Times New Roman"/>
              </a:rPr>
              <a:t>using </a:t>
            </a:r>
            <a:r>
              <a:rPr sz="1200" spc="-5" dirty="0">
                <a:latin typeface="Times New Roman"/>
                <a:cs typeface="Times New Roman"/>
              </a:rPr>
              <a:t>DevOps with </a:t>
            </a:r>
            <a:r>
              <a:rPr sz="1200" dirty="0">
                <a:latin typeface="Times New Roman"/>
                <a:cs typeface="Times New Roman"/>
              </a:rPr>
              <a:t>automated </a:t>
            </a:r>
            <a:r>
              <a:rPr sz="1200" spc="-5" dirty="0">
                <a:latin typeface="Times New Roman"/>
                <a:cs typeface="Times New Roman"/>
              </a:rPr>
              <a:t>support, </a:t>
            </a:r>
            <a:r>
              <a:rPr sz="1200" dirty="0">
                <a:latin typeface="Times New Roman"/>
                <a:cs typeface="Times New Roman"/>
              </a:rPr>
              <a:t>however, </a:t>
            </a:r>
            <a:r>
              <a:rPr sz="1200" spc="-5" dirty="0">
                <a:latin typeface="Times New Roman"/>
                <a:cs typeface="Times New Roman"/>
              </a:rPr>
              <a:t>we </a:t>
            </a:r>
            <a:r>
              <a:rPr sz="1200" dirty="0">
                <a:latin typeface="Times New Roman"/>
                <a:cs typeface="Times New Roman"/>
              </a:rPr>
              <a:t>can dramatically </a:t>
            </a:r>
            <a:r>
              <a:rPr sz="1200" spc="-5" dirty="0">
                <a:latin typeface="Times New Roman"/>
                <a:cs typeface="Times New Roman"/>
              </a:rPr>
              <a:t>reduce </a:t>
            </a:r>
            <a:r>
              <a:rPr sz="1200" dirty="0">
                <a:latin typeface="Times New Roman"/>
                <a:cs typeface="Times New Roman"/>
              </a:rPr>
              <a:t>the time  </a:t>
            </a:r>
            <a:r>
              <a:rPr sz="1200" spc="-5" dirty="0">
                <a:latin typeface="Times New Roman"/>
                <a:cs typeface="Times New Roman"/>
              </a:rPr>
              <a:t>and costs </a:t>
            </a:r>
            <a:r>
              <a:rPr sz="1200" dirty="0">
                <a:latin typeface="Times New Roman"/>
                <a:cs typeface="Times New Roman"/>
              </a:rPr>
              <a:t>for </a:t>
            </a:r>
            <a:r>
              <a:rPr sz="1200" spc="-5" dirty="0">
                <a:latin typeface="Times New Roman"/>
                <a:cs typeface="Times New Roman"/>
              </a:rPr>
              <a:t>integration, deployment, and</a:t>
            </a:r>
            <a:r>
              <a:rPr sz="1200" spc="25" dirty="0">
                <a:latin typeface="Times New Roman"/>
                <a:cs typeface="Times New Roman"/>
              </a:rPr>
              <a:t> </a:t>
            </a:r>
            <a:r>
              <a:rPr sz="1200" spc="-5" dirty="0">
                <a:latin typeface="Times New Roman"/>
                <a:cs typeface="Times New Roman"/>
              </a:rPr>
              <a:t>delivery.</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48</a:t>
            </a:fld>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882142"/>
            <a:ext cx="5735320" cy="903605"/>
          </a:xfrm>
          <a:prstGeom prst="rect">
            <a:avLst/>
          </a:prstGeom>
        </p:spPr>
        <p:txBody>
          <a:bodyPr vert="horz" wrap="square" lIns="0" tIns="29209" rIns="0" bIns="0" rtlCol="0">
            <a:spAutoFit/>
          </a:bodyPr>
          <a:lstStyle/>
          <a:p>
            <a:pPr marL="240665" indent="-228600">
              <a:lnSpc>
                <a:spcPct val="100000"/>
              </a:lnSpc>
              <a:spcBef>
                <a:spcPts val="229"/>
              </a:spcBef>
              <a:buFont typeface="Symbol"/>
              <a:buChar char=""/>
              <a:tabLst>
                <a:tab pos="240665" algn="l"/>
                <a:tab pos="241300" algn="l"/>
              </a:tabLst>
            </a:pPr>
            <a:r>
              <a:rPr sz="1200" spc="-5" dirty="0">
                <a:latin typeface="Times New Roman"/>
                <a:cs typeface="Times New Roman"/>
              </a:rPr>
              <a:t>“Everything </a:t>
            </a:r>
            <a:r>
              <a:rPr sz="1200" dirty="0">
                <a:latin typeface="Times New Roman"/>
                <a:cs typeface="Times New Roman"/>
              </a:rPr>
              <a:t>that can be should be </a:t>
            </a:r>
            <a:r>
              <a:rPr sz="1200" spc="-5" dirty="0">
                <a:latin typeface="Times New Roman"/>
                <a:cs typeface="Times New Roman"/>
              </a:rPr>
              <a:t>automated” </a:t>
            </a:r>
            <a:r>
              <a:rPr sz="1200" dirty="0">
                <a:latin typeface="Times New Roman"/>
                <a:cs typeface="Times New Roman"/>
              </a:rPr>
              <a:t>is a </a:t>
            </a:r>
            <a:r>
              <a:rPr sz="1200" spc="-5" dirty="0">
                <a:latin typeface="Times New Roman"/>
                <a:cs typeface="Times New Roman"/>
              </a:rPr>
              <a:t>fundamental principle </a:t>
            </a:r>
            <a:r>
              <a:rPr sz="1200" spc="5" dirty="0">
                <a:latin typeface="Times New Roman"/>
                <a:cs typeface="Times New Roman"/>
              </a:rPr>
              <a:t>of</a:t>
            </a:r>
            <a:r>
              <a:rPr sz="1200" spc="45" dirty="0">
                <a:latin typeface="Times New Roman"/>
                <a:cs typeface="Times New Roman"/>
              </a:rPr>
              <a:t> </a:t>
            </a:r>
            <a:r>
              <a:rPr sz="1200" spc="-5" dirty="0">
                <a:latin typeface="Times New Roman"/>
                <a:cs typeface="Times New Roman"/>
              </a:rPr>
              <a:t>DevOps.</a:t>
            </a:r>
            <a:endParaRPr sz="1200">
              <a:latin typeface="Times New Roman"/>
              <a:cs typeface="Times New Roman"/>
            </a:endParaRPr>
          </a:p>
          <a:p>
            <a:pPr marL="240665" marR="5080" indent="-228600">
              <a:lnSpc>
                <a:spcPct val="103299"/>
              </a:lnSpc>
              <a:spcBef>
                <a:spcPts val="85"/>
              </a:spcBef>
              <a:buFont typeface="Symbol"/>
              <a:buChar char=""/>
              <a:tabLst>
                <a:tab pos="280670" algn="l"/>
                <a:tab pos="281305" algn="l"/>
              </a:tabLst>
            </a:pPr>
            <a:r>
              <a:rPr dirty="0"/>
              <a:t>	</a:t>
            </a:r>
            <a:r>
              <a:rPr sz="1200" spc="-15" dirty="0">
                <a:latin typeface="Times New Roman"/>
                <a:cs typeface="Times New Roman"/>
              </a:rPr>
              <a:t>In </a:t>
            </a:r>
            <a:r>
              <a:rPr sz="1200" spc="-5" dirty="0">
                <a:latin typeface="Times New Roman"/>
                <a:cs typeface="Times New Roman"/>
              </a:rPr>
              <a:t>addition </a:t>
            </a:r>
            <a:r>
              <a:rPr sz="1200" dirty="0">
                <a:latin typeface="Times New Roman"/>
                <a:cs typeface="Times New Roman"/>
              </a:rPr>
              <a:t>to </a:t>
            </a:r>
            <a:r>
              <a:rPr sz="1200" spc="-5" dirty="0">
                <a:latin typeface="Times New Roman"/>
                <a:cs typeface="Times New Roman"/>
              </a:rPr>
              <a:t>reducing </a:t>
            </a:r>
            <a:r>
              <a:rPr sz="1200" dirty="0">
                <a:latin typeface="Times New Roman"/>
                <a:cs typeface="Times New Roman"/>
              </a:rPr>
              <a:t>the </a:t>
            </a:r>
            <a:r>
              <a:rPr sz="1200" spc="-5" dirty="0">
                <a:latin typeface="Times New Roman"/>
                <a:cs typeface="Times New Roman"/>
              </a:rPr>
              <a:t>costs and </a:t>
            </a:r>
            <a:r>
              <a:rPr sz="1200" dirty="0">
                <a:latin typeface="Times New Roman"/>
                <a:cs typeface="Times New Roman"/>
              </a:rPr>
              <a:t>time </a:t>
            </a:r>
            <a:r>
              <a:rPr sz="1200" spc="-5" dirty="0">
                <a:latin typeface="Times New Roman"/>
                <a:cs typeface="Times New Roman"/>
              </a:rPr>
              <a:t>required </a:t>
            </a:r>
            <a:r>
              <a:rPr sz="1200" dirty="0">
                <a:latin typeface="Times New Roman"/>
                <a:cs typeface="Times New Roman"/>
              </a:rPr>
              <a:t>for </a:t>
            </a:r>
            <a:r>
              <a:rPr sz="1200" spc="-5" dirty="0">
                <a:latin typeface="Times New Roman"/>
                <a:cs typeface="Times New Roman"/>
              </a:rPr>
              <a:t>integration, deployment, </a:t>
            </a:r>
            <a:r>
              <a:rPr sz="1200" dirty="0">
                <a:latin typeface="Times New Roman"/>
                <a:cs typeface="Times New Roman"/>
              </a:rPr>
              <a:t>and  </a:t>
            </a:r>
            <a:r>
              <a:rPr sz="1200" spc="-5" dirty="0">
                <a:latin typeface="Times New Roman"/>
                <a:cs typeface="Times New Roman"/>
              </a:rPr>
              <a:t>delivery, automation </a:t>
            </a:r>
            <a:r>
              <a:rPr sz="1200" dirty="0">
                <a:latin typeface="Times New Roman"/>
                <a:cs typeface="Times New Roman"/>
              </a:rPr>
              <a:t>makes these </a:t>
            </a:r>
            <a:r>
              <a:rPr sz="1200" spc="-5" dirty="0">
                <a:latin typeface="Times New Roman"/>
                <a:cs typeface="Times New Roman"/>
              </a:rPr>
              <a:t>processes </a:t>
            </a:r>
            <a:r>
              <a:rPr sz="1200" dirty="0">
                <a:latin typeface="Times New Roman"/>
                <a:cs typeface="Times New Roman"/>
              </a:rPr>
              <a:t>more </a:t>
            </a:r>
            <a:r>
              <a:rPr sz="1200" spc="-5" dirty="0">
                <a:latin typeface="Times New Roman"/>
                <a:cs typeface="Times New Roman"/>
              </a:rPr>
              <a:t>reliable and</a:t>
            </a:r>
            <a:r>
              <a:rPr sz="1200" spc="50" dirty="0">
                <a:latin typeface="Times New Roman"/>
                <a:cs typeface="Times New Roman"/>
              </a:rPr>
              <a:t> </a:t>
            </a:r>
            <a:r>
              <a:rPr sz="1200" spc="-5" dirty="0">
                <a:latin typeface="Times New Roman"/>
                <a:cs typeface="Times New Roman"/>
              </a:rPr>
              <a:t>reproducible.</a:t>
            </a:r>
            <a:endParaRPr sz="1200">
              <a:latin typeface="Times New Roman"/>
              <a:cs typeface="Times New Roman"/>
            </a:endParaRPr>
          </a:p>
          <a:p>
            <a:pPr marL="697865">
              <a:lnSpc>
                <a:spcPct val="100000"/>
              </a:lnSpc>
              <a:spcBef>
                <a:spcPts val="840"/>
              </a:spcBef>
            </a:pPr>
            <a:r>
              <a:rPr sz="1200" u="sng" spc="-5" dirty="0">
                <a:uFill>
                  <a:solidFill>
                    <a:srgbClr val="000000"/>
                  </a:solidFill>
                </a:uFill>
                <a:latin typeface="Times New Roman"/>
                <a:cs typeface="Times New Roman"/>
              </a:rPr>
              <a:t>Figure </a:t>
            </a:r>
            <a:r>
              <a:rPr sz="1200" u="sng" dirty="0">
                <a:uFill>
                  <a:solidFill>
                    <a:srgbClr val="000000"/>
                  </a:solidFill>
                </a:uFill>
                <a:latin typeface="Times New Roman"/>
                <a:cs typeface="Times New Roman"/>
              </a:rPr>
              <a:t>3 </a:t>
            </a:r>
            <a:r>
              <a:rPr sz="1200" u="sng" spc="-5" dirty="0">
                <a:uFill>
                  <a:solidFill>
                    <a:srgbClr val="000000"/>
                  </a:solidFill>
                </a:uFill>
                <a:latin typeface="Times New Roman"/>
                <a:cs typeface="Times New Roman"/>
              </a:rPr>
              <a:t>showed </a:t>
            </a:r>
            <a:r>
              <a:rPr sz="1200" u="sng" dirty="0">
                <a:uFill>
                  <a:solidFill>
                    <a:srgbClr val="000000"/>
                  </a:solidFill>
                </a:uFill>
                <a:latin typeface="Times New Roman"/>
                <a:cs typeface="Times New Roman"/>
              </a:rPr>
              <a:t>the </a:t>
            </a:r>
            <a:r>
              <a:rPr sz="1200" u="sng" spc="-5" dirty="0">
                <a:uFill>
                  <a:solidFill>
                    <a:srgbClr val="000000"/>
                  </a:solidFill>
                </a:uFill>
                <a:latin typeface="Times New Roman"/>
                <a:cs typeface="Times New Roman"/>
              </a:rPr>
              <a:t>four aspects </a:t>
            </a:r>
            <a:r>
              <a:rPr sz="1200" u="sng" dirty="0">
                <a:uFill>
                  <a:solidFill>
                    <a:srgbClr val="000000"/>
                  </a:solidFill>
                </a:uFill>
                <a:latin typeface="Times New Roman"/>
                <a:cs typeface="Times New Roman"/>
              </a:rPr>
              <a:t>of </a:t>
            </a:r>
            <a:r>
              <a:rPr sz="1200" u="sng" spc="-5" dirty="0">
                <a:uFill>
                  <a:solidFill>
                    <a:srgbClr val="000000"/>
                  </a:solidFill>
                </a:uFill>
                <a:latin typeface="Times New Roman"/>
                <a:cs typeface="Times New Roman"/>
              </a:rPr>
              <a:t>DevOps</a:t>
            </a:r>
            <a:r>
              <a:rPr sz="1200" u="sng" spc="15" dirty="0">
                <a:uFill>
                  <a:solidFill>
                    <a:srgbClr val="000000"/>
                  </a:solidFill>
                </a:uFill>
                <a:latin typeface="Times New Roman"/>
                <a:cs typeface="Times New Roman"/>
              </a:rPr>
              <a:t> </a:t>
            </a:r>
            <a:r>
              <a:rPr sz="1200" u="sng" dirty="0">
                <a:uFill>
                  <a:solidFill>
                    <a:srgbClr val="000000"/>
                  </a:solidFill>
                </a:uFill>
                <a:latin typeface="Times New Roman"/>
                <a:cs typeface="Times New Roman"/>
              </a:rPr>
              <a:t>automation</a:t>
            </a:r>
            <a:endParaRPr sz="1200">
              <a:latin typeface="Times New Roman"/>
              <a:cs typeface="Times New Roman"/>
            </a:endParaRPr>
          </a:p>
        </p:txBody>
      </p:sp>
      <p:sp>
        <p:nvSpPr>
          <p:cNvPr id="5" name="object 5"/>
          <p:cNvSpPr/>
          <p:nvPr/>
        </p:nvSpPr>
        <p:spPr>
          <a:xfrm>
            <a:off x="914400" y="1894204"/>
            <a:ext cx="5554980" cy="304990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902004" y="5035422"/>
            <a:ext cx="5967730" cy="1944370"/>
          </a:xfrm>
          <a:prstGeom prst="rect">
            <a:avLst/>
          </a:prstGeom>
        </p:spPr>
        <p:txBody>
          <a:bodyPr vert="horz" wrap="square" lIns="0" tIns="12700" rIns="0" bIns="0" rtlCol="0">
            <a:spAutoFit/>
          </a:bodyPr>
          <a:lstStyle/>
          <a:p>
            <a:pPr marL="127000" algn="ctr">
              <a:lnSpc>
                <a:spcPct val="100000"/>
              </a:lnSpc>
              <a:spcBef>
                <a:spcPts val="100"/>
              </a:spcBef>
            </a:pPr>
            <a:r>
              <a:rPr sz="1200" b="1" u="heavy" dirty="0">
                <a:uFill>
                  <a:solidFill>
                    <a:srgbClr val="000000"/>
                  </a:solidFill>
                </a:uFill>
                <a:latin typeface="Times New Roman"/>
                <a:cs typeface="Times New Roman"/>
              </a:rPr>
              <a:t>Table </a:t>
            </a:r>
            <a:r>
              <a:rPr sz="1200" b="1" u="heavy" spc="-5" dirty="0">
                <a:uFill>
                  <a:solidFill>
                    <a:srgbClr val="000000"/>
                  </a:solidFill>
                </a:uFill>
                <a:latin typeface="Times New Roman"/>
                <a:cs typeface="Times New Roman"/>
              </a:rPr>
              <a:t>Aspects </a:t>
            </a:r>
            <a:r>
              <a:rPr sz="1200" b="1" u="heavy" dirty="0">
                <a:uFill>
                  <a:solidFill>
                    <a:srgbClr val="000000"/>
                  </a:solidFill>
                </a:uFill>
                <a:latin typeface="Times New Roman"/>
                <a:cs typeface="Times New Roman"/>
              </a:rPr>
              <a:t>of </a:t>
            </a:r>
            <a:r>
              <a:rPr sz="1200" b="1" u="heavy" spc="-5" dirty="0">
                <a:uFill>
                  <a:solidFill>
                    <a:srgbClr val="000000"/>
                  </a:solidFill>
                </a:uFill>
                <a:latin typeface="Times New Roman"/>
                <a:cs typeface="Times New Roman"/>
              </a:rPr>
              <a:t>DevOps</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automation</a:t>
            </a:r>
            <a:endParaRPr sz="1200">
              <a:latin typeface="Times New Roman"/>
              <a:cs typeface="Times New Roman"/>
            </a:endParaRPr>
          </a:p>
          <a:p>
            <a:pPr marL="241300" lvl="1" indent="-228600">
              <a:lnSpc>
                <a:spcPct val="100000"/>
              </a:lnSpc>
              <a:spcBef>
                <a:spcPts val="855"/>
              </a:spcBef>
              <a:buAutoNum type="arabicPeriod"/>
              <a:tabLst>
                <a:tab pos="241300" algn="l"/>
              </a:tabLst>
            </a:pPr>
            <a:r>
              <a:rPr sz="1200" b="1" u="heavy" spc="-5" dirty="0">
                <a:uFill>
                  <a:solidFill>
                    <a:srgbClr val="000000"/>
                  </a:solidFill>
                </a:uFill>
                <a:latin typeface="Times New Roman"/>
                <a:cs typeface="Times New Roman"/>
              </a:rPr>
              <a:t>Continuous integration</a:t>
            </a:r>
            <a:endParaRPr sz="1200">
              <a:latin typeface="Times New Roman"/>
              <a:cs typeface="Times New Roman"/>
            </a:endParaRPr>
          </a:p>
          <a:p>
            <a:pPr marL="469265" marR="5715" lvl="2" indent="-228600" algn="just">
              <a:lnSpc>
                <a:spcPct val="103299"/>
              </a:lnSpc>
              <a:spcBef>
                <a:spcPts val="875"/>
              </a:spcBef>
              <a:buFont typeface="Symbol"/>
              <a:buChar char=""/>
              <a:tabLst>
                <a:tab pos="469900" algn="l"/>
              </a:tabLst>
            </a:pPr>
            <a:r>
              <a:rPr sz="1200" spc="-5" dirty="0">
                <a:latin typeface="Times New Roman"/>
                <a:cs typeface="Times New Roman"/>
              </a:rPr>
              <a:t>System</a:t>
            </a:r>
            <a:r>
              <a:rPr sz="1200" spc="-70" dirty="0">
                <a:latin typeface="Times New Roman"/>
                <a:cs typeface="Times New Roman"/>
              </a:rPr>
              <a:t> </a:t>
            </a:r>
            <a:r>
              <a:rPr sz="1200" spc="-5" dirty="0">
                <a:latin typeface="Times New Roman"/>
                <a:cs typeface="Times New Roman"/>
              </a:rPr>
              <a:t>integration</a:t>
            </a:r>
            <a:r>
              <a:rPr sz="1200" spc="-50" dirty="0">
                <a:latin typeface="Times New Roman"/>
                <a:cs typeface="Times New Roman"/>
              </a:rPr>
              <a:t> </a:t>
            </a:r>
            <a:r>
              <a:rPr sz="1200" spc="-5" dirty="0">
                <a:latin typeface="Times New Roman"/>
                <a:cs typeface="Times New Roman"/>
              </a:rPr>
              <a:t>(system</a:t>
            </a:r>
            <a:r>
              <a:rPr sz="1200" spc="-60" dirty="0">
                <a:latin typeface="Times New Roman"/>
                <a:cs typeface="Times New Roman"/>
              </a:rPr>
              <a:t> </a:t>
            </a:r>
            <a:r>
              <a:rPr sz="1200" spc="-5" dirty="0">
                <a:latin typeface="Times New Roman"/>
                <a:cs typeface="Times New Roman"/>
              </a:rPr>
              <a:t>building)</a:t>
            </a:r>
            <a:r>
              <a:rPr sz="1200" spc="-70" dirty="0">
                <a:latin typeface="Times New Roman"/>
                <a:cs typeface="Times New Roman"/>
              </a:rPr>
              <a:t> </a:t>
            </a:r>
            <a:r>
              <a:rPr sz="1200" spc="-5" dirty="0">
                <a:latin typeface="Times New Roman"/>
                <a:cs typeface="Times New Roman"/>
              </a:rPr>
              <a:t>is</a:t>
            </a:r>
            <a:r>
              <a:rPr sz="1200" spc="-60" dirty="0">
                <a:latin typeface="Times New Roman"/>
                <a:cs typeface="Times New Roman"/>
              </a:rPr>
              <a:t> </a:t>
            </a:r>
            <a:r>
              <a:rPr sz="1200" spc="5" dirty="0">
                <a:latin typeface="Times New Roman"/>
                <a:cs typeface="Times New Roman"/>
              </a:rPr>
              <a:t>the</a:t>
            </a:r>
            <a:r>
              <a:rPr sz="1200" spc="-60" dirty="0">
                <a:latin typeface="Times New Roman"/>
                <a:cs typeface="Times New Roman"/>
              </a:rPr>
              <a:t> </a:t>
            </a:r>
            <a:r>
              <a:rPr sz="1200" spc="-5" dirty="0">
                <a:latin typeface="Times New Roman"/>
                <a:cs typeface="Times New Roman"/>
              </a:rPr>
              <a:t>process</a:t>
            </a:r>
            <a:r>
              <a:rPr sz="1200" spc="-65"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spc="-5" dirty="0">
                <a:latin typeface="Times New Roman"/>
                <a:cs typeface="Times New Roman"/>
              </a:rPr>
              <a:t>gathering</a:t>
            </a:r>
            <a:r>
              <a:rPr sz="1200" spc="-75" dirty="0">
                <a:latin typeface="Times New Roman"/>
                <a:cs typeface="Times New Roman"/>
              </a:rPr>
              <a:t> </a:t>
            </a:r>
            <a:r>
              <a:rPr sz="1200" spc="-5" dirty="0">
                <a:latin typeface="Times New Roman"/>
                <a:cs typeface="Times New Roman"/>
              </a:rPr>
              <a:t>all</a:t>
            </a:r>
            <a:r>
              <a:rPr sz="1200" spc="-60"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dirty="0">
                <a:latin typeface="Times New Roman"/>
                <a:cs typeface="Times New Roman"/>
              </a:rPr>
              <a:t>the</a:t>
            </a:r>
            <a:r>
              <a:rPr sz="1200" spc="-55" dirty="0">
                <a:latin typeface="Times New Roman"/>
                <a:cs typeface="Times New Roman"/>
              </a:rPr>
              <a:t> </a:t>
            </a:r>
            <a:r>
              <a:rPr sz="1200" dirty="0">
                <a:latin typeface="Times New Roman"/>
                <a:cs typeface="Times New Roman"/>
              </a:rPr>
              <a:t>elements</a:t>
            </a:r>
            <a:r>
              <a:rPr sz="1200" spc="-70" dirty="0">
                <a:latin typeface="Times New Roman"/>
                <a:cs typeface="Times New Roman"/>
              </a:rPr>
              <a:t> </a:t>
            </a:r>
            <a:r>
              <a:rPr sz="1200" spc="-5" dirty="0">
                <a:latin typeface="Times New Roman"/>
                <a:cs typeface="Times New Roman"/>
              </a:rPr>
              <a:t>required  </a:t>
            </a:r>
            <a:r>
              <a:rPr sz="1200" dirty="0">
                <a:latin typeface="Times New Roman"/>
                <a:cs typeface="Times New Roman"/>
              </a:rPr>
              <a:t>in a </a:t>
            </a:r>
            <a:r>
              <a:rPr sz="1200" spc="-5" dirty="0">
                <a:latin typeface="Times New Roman"/>
                <a:cs typeface="Times New Roman"/>
              </a:rPr>
              <a:t>working system, </a:t>
            </a:r>
            <a:r>
              <a:rPr sz="1200" dirty="0">
                <a:latin typeface="Times New Roman"/>
                <a:cs typeface="Times New Roman"/>
              </a:rPr>
              <a:t>moving them into the </a:t>
            </a:r>
            <a:r>
              <a:rPr sz="1200" spc="-5" dirty="0">
                <a:latin typeface="Times New Roman"/>
                <a:cs typeface="Times New Roman"/>
              </a:rPr>
              <a:t>right directories, and </a:t>
            </a:r>
            <a:r>
              <a:rPr sz="1200" dirty="0">
                <a:latin typeface="Times New Roman"/>
                <a:cs typeface="Times New Roman"/>
              </a:rPr>
              <a:t>putting them </a:t>
            </a:r>
            <a:r>
              <a:rPr sz="1200" spc="-5" dirty="0">
                <a:latin typeface="Times New Roman"/>
                <a:cs typeface="Times New Roman"/>
              </a:rPr>
              <a:t>together </a:t>
            </a:r>
            <a:r>
              <a:rPr sz="1200" dirty="0">
                <a:latin typeface="Times New Roman"/>
                <a:cs typeface="Times New Roman"/>
              </a:rPr>
              <a:t>to  </a:t>
            </a:r>
            <a:r>
              <a:rPr sz="1200" spc="-5" dirty="0">
                <a:latin typeface="Times New Roman"/>
                <a:cs typeface="Times New Roman"/>
              </a:rPr>
              <a:t>create an operational </a:t>
            </a:r>
            <a:r>
              <a:rPr sz="1200" dirty="0">
                <a:latin typeface="Times New Roman"/>
                <a:cs typeface="Times New Roman"/>
              </a:rPr>
              <a:t>system. This involves more than </a:t>
            </a:r>
            <a:r>
              <a:rPr sz="1200" spc="-5" dirty="0">
                <a:latin typeface="Times New Roman"/>
                <a:cs typeface="Times New Roman"/>
              </a:rPr>
              <a:t>compiling </a:t>
            </a:r>
            <a:r>
              <a:rPr sz="1200" dirty="0">
                <a:latin typeface="Times New Roman"/>
                <a:cs typeface="Times New Roman"/>
              </a:rPr>
              <a:t>the </a:t>
            </a:r>
            <a:r>
              <a:rPr sz="1200" spc="-5" dirty="0">
                <a:latin typeface="Times New Roman"/>
                <a:cs typeface="Times New Roman"/>
              </a:rPr>
              <a:t>system.</a:t>
            </a:r>
            <a:endParaRPr sz="1200">
              <a:latin typeface="Times New Roman"/>
              <a:cs typeface="Times New Roman"/>
            </a:endParaRPr>
          </a:p>
          <a:p>
            <a:pPr marL="469265" marR="5080" lvl="2" indent="-228600" algn="just">
              <a:lnSpc>
                <a:spcPct val="103299"/>
              </a:lnSpc>
              <a:spcBef>
                <a:spcPts val="85"/>
              </a:spcBef>
              <a:buFont typeface="Symbol"/>
              <a:buChar char=""/>
              <a:tabLst>
                <a:tab pos="469900" algn="l"/>
              </a:tabLst>
            </a:pPr>
            <a:r>
              <a:rPr sz="1200" dirty="0">
                <a:latin typeface="Times New Roman"/>
                <a:cs typeface="Times New Roman"/>
              </a:rPr>
              <a:t>Continuous </a:t>
            </a:r>
            <a:r>
              <a:rPr sz="1200" spc="-5" dirty="0">
                <a:latin typeface="Times New Roman"/>
                <a:cs typeface="Times New Roman"/>
              </a:rPr>
              <a:t>integration (CI) </a:t>
            </a:r>
            <a:r>
              <a:rPr sz="1200" dirty="0">
                <a:latin typeface="Times New Roman"/>
                <a:cs typeface="Times New Roman"/>
              </a:rPr>
              <a:t>means creating </a:t>
            </a:r>
            <a:r>
              <a:rPr sz="1200" spc="-5" dirty="0">
                <a:latin typeface="Times New Roman"/>
                <a:cs typeface="Times New Roman"/>
              </a:rPr>
              <a:t>an </a:t>
            </a:r>
            <a:r>
              <a:rPr sz="1200" dirty="0">
                <a:latin typeface="Times New Roman"/>
                <a:cs typeface="Times New Roman"/>
              </a:rPr>
              <a:t>executable </a:t>
            </a:r>
            <a:r>
              <a:rPr sz="1200" spc="-5" dirty="0">
                <a:latin typeface="Times New Roman"/>
                <a:cs typeface="Times New Roman"/>
              </a:rPr>
              <a:t>version </a:t>
            </a:r>
            <a:r>
              <a:rPr sz="1200" dirty="0">
                <a:latin typeface="Times New Roman"/>
                <a:cs typeface="Times New Roman"/>
              </a:rPr>
              <a:t>of a </a:t>
            </a:r>
            <a:r>
              <a:rPr sz="1200" spc="-5" dirty="0">
                <a:latin typeface="Times New Roman"/>
                <a:cs typeface="Times New Roman"/>
              </a:rPr>
              <a:t>software system  whenever</a:t>
            </a:r>
            <a:r>
              <a:rPr sz="1200" spc="-3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change</a:t>
            </a:r>
            <a:r>
              <a:rPr sz="1200" spc="-30"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dirty="0">
                <a:latin typeface="Times New Roman"/>
                <a:cs typeface="Times New Roman"/>
              </a:rPr>
              <a:t>made</a:t>
            </a:r>
            <a:r>
              <a:rPr sz="1200" spc="-3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repository.</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CI</a:t>
            </a:r>
            <a:r>
              <a:rPr sz="1200" spc="-50" dirty="0">
                <a:latin typeface="Times New Roman"/>
                <a:cs typeface="Times New Roman"/>
              </a:rPr>
              <a:t> </a:t>
            </a:r>
            <a:r>
              <a:rPr sz="1200" dirty="0">
                <a:latin typeface="Times New Roman"/>
                <a:cs typeface="Times New Roman"/>
              </a:rPr>
              <a:t>tool</a:t>
            </a:r>
            <a:r>
              <a:rPr sz="1200" spc="-25" dirty="0">
                <a:latin typeface="Times New Roman"/>
                <a:cs typeface="Times New Roman"/>
              </a:rPr>
              <a:t> </a:t>
            </a:r>
            <a:r>
              <a:rPr sz="1200" spc="-5" dirty="0">
                <a:latin typeface="Times New Roman"/>
                <a:cs typeface="Times New Roman"/>
              </a:rPr>
              <a:t>is</a:t>
            </a:r>
            <a:r>
              <a:rPr sz="1200" spc="-20" dirty="0">
                <a:latin typeface="Times New Roman"/>
                <a:cs typeface="Times New Roman"/>
              </a:rPr>
              <a:t> </a:t>
            </a:r>
            <a:r>
              <a:rPr sz="1200" spc="-5" dirty="0">
                <a:latin typeface="Times New Roman"/>
                <a:cs typeface="Times New Roman"/>
              </a:rPr>
              <a:t>triggered</a:t>
            </a:r>
            <a:r>
              <a:rPr sz="1200" spc="-25" dirty="0">
                <a:latin typeface="Times New Roman"/>
                <a:cs typeface="Times New Roman"/>
              </a:rPr>
              <a:t> </a:t>
            </a:r>
            <a:r>
              <a:rPr sz="1200" spc="-5" dirty="0">
                <a:latin typeface="Times New Roman"/>
                <a:cs typeface="Times New Roman"/>
              </a:rPr>
              <a:t>when</a:t>
            </a:r>
            <a:r>
              <a:rPr sz="1200" spc="-1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file</a:t>
            </a:r>
            <a:r>
              <a:rPr sz="1200" spc="-25"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spc="-5" dirty="0">
                <a:latin typeface="Times New Roman"/>
                <a:cs typeface="Times New Roman"/>
              </a:rPr>
              <a:t>pushed  </a:t>
            </a:r>
            <a:r>
              <a:rPr sz="1200" dirty="0">
                <a:latin typeface="Times New Roman"/>
                <a:cs typeface="Times New Roman"/>
              </a:rPr>
              <a:t>to the </a:t>
            </a:r>
            <a:r>
              <a:rPr sz="1200" spc="-5" dirty="0">
                <a:latin typeface="Times New Roman"/>
                <a:cs typeface="Times New Roman"/>
              </a:rPr>
              <a:t>repo. </a:t>
            </a:r>
            <a:r>
              <a:rPr sz="1200" spc="-15" dirty="0">
                <a:latin typeface="Times New Roman"/>
                <a:cs typeface="Times New Roman"/>
              </a:rPr>
              <a:t>It </a:t>
            </a:r>
            <a:r>
              <a:rPr sz="1200" dirty="0">
                <a:latin typeface="Times New Roman"/>
                <a:cs typeface="Times New Roman"/>
              </a:rPr>
              <a:t>builds the </a:t>
            </a:r>
            <a:r>
              <a:rPr sz="1200" spc="-5" dirty="0">
                <a:latin typeface="Times New Roman"/>
                <a:cs typeface="Times New Roman"/>
              </a:rPr>
              <a:t>system and </a:t>
            </a:r>
            <a:r>
              <a:rPr sz="1200" dirty="0">
                <a:latin typeface="Times New Roman"/>
                <a:cs typeface="Times New Roman"/>
              </a:rPr>
              <a:t>runs </a:t>
            </a:r>
            <a:r>
              <a:rPr sz="1200" spc="-5" dirty="0">
                <a:latin typeface="Times New Roman"/>
                <a:cs typeface="Times New Roman"/>
              </a:rPr>
              <a:t>tests </a:t>
            </a:r>
            <a:r>
              <a:rPr sz="1200" dirty="0">
                <a:latin typeface="Times New Roman"/>
                <a:cs typeface="Times New Roman"/>
              </a:rPr>
              <a:t>on </a:t>
            </a:r>
            <a:r>
              <a:rPr sz="1200" spc="-10" dirty="0">
                <a:latin typeface="Times New Roman"/>
                <a:cs typeface="Times New Roman"/>
              </a:rPr>
              <a:t>your </a:t>
            </a:r>
            <a:r>
              <a:rPr sz="1200" spc="-5" dirty="0">
                <a:latin typeface="Times New Roman"/>
                <a:cs typeface="Times New Roman"/>
              </a:rPr>
              <a:t>development </a:t>
            </a:r>
            <a:r>
              <a:rPr sz="1200" dirty="0">
                <a:latin typeface="Times New Roman"/>
                <a:cs typeface="Times New Roman"/>
              </a:rPr>
              <a:t>computer or </a:t>
            </a:r>
            <a:r>
              <a:rPr sz="1200" spc="-5" dirty="0">
                <a:latin typeface="Times New Roman"/>
                <a:cs typeface="Times New Roman"/>
              </a:rPr>
              <a:t>project  integration server</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49</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9507"/>
            <a:ext cx="5970270" cy="7727950"/>
          </a:xfrm>
          <a:prstGeom prst="rect">
            <a:avLst/>
          </a:prstGeom>
        </p:spPr>
        <p:txBody>
          <a:bodyPr vert="horz" wrap="square" lIns="0" tIns="12700" rIns="0" bIns="0" rtlCol="0">
            <a:spAutoFit/>
          </a:bodyPr>
          <a:lstStyle/>
          <a:p>
            <a:pPr marL="12700" algn="just">
              <a:lnSpc>
                <a:spcPct val="100000"/>
              </a:lnSpc>
              <a:spcBef>
                <a:spcPts val="100"/>
              </a:spcBef>
            </a:pPr>
            <a:r>
              <a:rPr sz="1200" b="1" u="heavy" spc="-5" dirty="0">
                <a:uFill>
                  <a:solidFill>
                    <a:srgbClr val="000000"/>
                  </a:solidFill>
                </a:uFill>
                <a:latin typeface="Times New Roman"/>
                <a:cs typeface="Times New Roman"/>
              </a:rPr>
              <a:t>Code Walkthrough</a:t>
            </a:r>
            <a:endParaRPr sz="1200">
              <a:latin typeface="Times New Roman"/>
              <a:cs typeface="Times New Roman"/>
            </a:endParaRPr>
          </a:p>
          <a:p>
            <a:pPr marL="469265" marR="8890" indent="-228600" algn="just">
              <a:lnSpc>
                <a:spcPct val="110000"/>
              </a:lnSpc>
              <a:spcBef>
                <a:spcPts val="780"/>
              </a:spcBef>
              <a:buFont typeface="Symbol"/>
              <a:buChar char=""/>
              <a:tabLst>
                <a:tab pos="508000" algn="l"/>
              </a:tabLst>
            </a:pPr>
            <a:r>
              <a:rPr dirty="0"/>
              <a:t>	</a:t>
            </a:r>
            <a:r>
              <a:rPr sz="1200" dirty="0">
                <a:latin typeface="Times New Roman"/>
                <a:cs typeface="Times New Roman"/>
              </a:rPr>
              <a:t>We </a:t>
            </a:r>
            <a:r>
              <a:rPr sz="1200" spc="-5" dirty="0">
                <a:latin typeface="Times New Roman"/>
                <a:cs typeface="Times New Roman"/>
              </a:rPr>
              <a:t>present </a:t>
            </a:r>
            <a:r>
              <a:rPr sz="1200" dirty="0">
                <a:latin typeface="Times New Roman"/>
                <a:cs typeface="Times New Roman"/>
              </a:rPr>
              <a:t>the </a:t>
            </a:r>
            <a:r>
              <a:rPr sz="1200" spc="-5" dirty="0">
                <a:latin typeface="Times New Roman"/>
                <a:cs typeface="Times New Roman"/>
              </a:rPr>
              <a:t>code and accompanying </a:t>
            </a:r>
            <a:r>
              <a:rPr sz="1200" dirty="0">
                <a:latin typeface="Times New Roman"/>
                <a:cs typeface="Times New Roman"/>
              </a:rPr>
              <a:t>documentation to the </a:t>
            </a:r>
            <a:r>
              <a:rPr sz="1200" spc="-5" dirty="0">
                <a:latin typeface="Times New Roman"/>
                <a:cs typeface="Times New Roman"/>
              </a:rPr>
              <a:t>review </a:t>
            </a:r>
            <a:r>
              <a:rPr sz="1200" dirty="0">
                <a:latin typeface="Times New Roman"/>
                <a:cs typeface="Times New Roman"/>
              </a:rPr>
              <a:t>team, </a:t>
            </a:r>
            <a:r>
              <a:rPr sz="1200" spc="-5" dirty="0">
                <a:latin typeface="Times New Roman"/>
                <a:cs typeface="Times New Roman"/>
              </a:rPr>
              <a:t>and </a:t>
            </a:r>
            <a:r>
              <a:rPr sz="1200" dirty="0">
                <a:latin typeface="Times New Roman"/>
                <a:cs typeface="Times New Roman"/>
              </a:rPr>
              <a:t>the </a:t>
            </a:r>
            <a:r>
              <a:rPr sz="1200" spc="-5" dirty="0">
                <a:latin typeface="Times New Roman"/>
                <a:cs typeface="Times New Roman"/>
              </a:rPr>
              <a:t>team  comments </a:t>
            </a:r>
            <a:r>
              <a:rPr sz="1200" dirty="0">
                <a:latin typeface="Times New Roman"/>
                <a:cs typeface="Times New Roman"/>
              </a:rPr>
              <a:t>on their</a:t>
            </a:r>
            <a:r>
              <a:rPr sz="1200" spc="-5" dirty="0">
                <a:latin typeface="Times New Roman"/>
                <a:cs typeface="Times New Roman"/>
              </a:rPr>
              <a:t> correctness.</a:t>
            </a:r>
            <a:endParaRPr sz="1200">
              <a:latin typeface="Times New Roman"/>
              <a:cs typeface="Times New Roman"/>
            </a:endParaRPr>
          </a:p>
          <a:p>
            <a:pPr marL="469265" marR="10795" indent="-228600" algn="just">
              <a:lnSpc>
                <a:spcPct val="110800"/>
              </a:lnSpc>
              <a:spcBef>
                <a:spcPts val="75"/>
              </a:spcBef>
              <a:buFont typeface="Symbol"/>
              <a:buChar char=""/>
              <a:tabLst>
                <a:tab pos="469900" algn="l"/>
              </a:tabLst>
            </a:pPr>
            <a:r>
              <a:rPr sz="1200" spc="-5" dirty="0">
                <a:latin typeface="Times New Roman"/>
                <a:cs typeface="Times New Roman"/>
              </a:rPr>
              <a:t>During walkthrough, we lead and control </a:t>
            </a:r>
            <a:r>
              <a:rPr sz="1200" dirty="0">
                <a:latin typeface="Times New Roman"/>
                <a:cs typeface="Times New Roman"/>
              </a:rPr>
              <a:t>the discussion. The </a:t>
            </a:r>
            <a:r>
              <a:rPr sz="1200" spc="-5" dirty="0">
                <a:latin typeface="Times New Roman"/>
                <a:cs typeface="Times New Roman"/>
              </a:rPr>
              <a:t>atmosphere </a:t>
            </a:r>
            <a:r>
              <a:rPr sz="1200" dirty="0">
                <a:latin typeface="Times New Roman"/>
                <a:cs typeface="Times New Roman"/>
              </a:rPr>
              <a:t>is </a:t>
            </a:r>
            <a:r>
              <a:rPr sz="1200" spc="-5" dirty="0">
                <a:latin typeface="Times New Roman"/>
                <a:cs typeface="Times New Roman"/>
              </a:rPr>
              <a:t>informal and  </a:t>
            </a:r>
            <a:r>
              <a:rPr sz="1200" dirty="0">
                <a:latin typeface="Times New Roman"/>
                <a:cs typeface="Times New Roman"/>
              </a:rPr>
              <a:t>the </a:t>
            </a:r>
            <a:r>
              <a:rPr sz="1200" spc="-5" dirty="0">
                <a:latin typeface="Times New Roman"/>
                <a:cs typeface="Times New Roman"/>
              </a:rPr>
              <a:t>focus </a:t>
            </a:r>
            <a:r>
              <a:rPr sz="1200" dirty="0">
                <a:latin typeface="Times New Roman"/>
                <a:cs typeface="Times New Roman"/>
              </a:rPr>
              <a:t>of </a:t>
            </a:r>
            <a:r>
              <a:rPr sz="1200" spc="-5" dirty="0">
                <a:latin typeface="Times New Roman"/>
                <a:cs typeface="Times New Roman"/>
              </a:rPr>
              <a:t>attention is </a:t>
            </a:r>
            <a:r>
              <a:rPr sz="1200" spc="5" dirty="0">
                <a:latin typeface="Times New Roman"/>
                <a:cs typeface="Times New Roman"/>
              </a:rPr>
              <a:t>on </a:t>
            </a:r>
            <a:r>
              <a:rPr sz="1200" dirty="0">
                <a:latin typeface="Times New Roman"/>
                <a:cs typeface="Times New Roman"/>
              </a:rPr>
              <a:t>the </a:t>
            </a:r>
            <a:r>
              <a:rPr sz="1200" spc="-5" dirty="0">
                <a:latin typeface="Times New Roman"/>
                <a:cs typeface="Times New Roman"/>
              </a:rPr>
              <a:t>code, </a:t>
            </a:r>
            <a:r>
              <a:rPr sz="1200" dirty="0">
                <a:latin typeface="Times New Roman"/>
                <a:cs typeface="Times New Roman"/>
              </a:rPr>
              <a:t>not the coder.</a:t>
            </a:r>
            <a:endParaRPr sz="1200">
              <a:latin typeface="Times New Roman"/>
              <a:cs typeface="Times New Roman"/>
            </a:endParaRPr>
          </a:p>
          <a:p>
            <a:pPr marL="469265" marR="5080" indent="-228600" algn="just">
              <a:lnSpc>
                <a:spcPct val="110400"/>
              </a:lnSpc>
              <a:spcBef>
                <a:spcPts val="75"/>
              </a:spcBef>
              <a:buFont typeface="Symbol"/>
              <a:buChar char=""/>
              <a:tabLst>
                <a:tab pos="469900" algn="l"/>
              </a:tabLst>
            </a:pPr>
            <a:r>
              <a:rPr sz="1200" spc="-5" dirty="0">
                <a:latin typeface="Times New Roman"/>
                <a:cs typeface="Times New Roman"/>
              </a:rPr>
              <a:t>Although </a:t>
            </a:r>
            <a:r>
              <a:rPr sz="1200" dirty="0">
                <a:latin typeface="Times New Roman"/>
                <a:cs typeface="Times New Roman"/>
              </a:rPr>
              <a:t>Supervisory </a:t>
            </a:r>
            <a:r>
              <a:rPr sz="1200" spc="-5" dirty="0">
                <a:latin typeface="Times New Roman"/>
                <a:cs typeface="Times New Roman"/>
              </a:rPr>
              <a:t>personnel </a:t>
            </a:r>
            <a:r>
              <a:rPr sz="1200" spc="5" dirty="0">
                <a:latin typeface="Times New Roman"/>
                <a:cs typeface="Times New Roman"/>
              </a:rPr>
              <a:t>may be </a:t>
            </a:r>
            <a:r>
              <a:rPr sz="1200" spc="-5" dirty="0">
                <a:latin typeface="Times New Roman"/>
                <a:cs typeface="Times New Roman"/>
              </a:rPr>
              <a:t>present, walkthrough has </a:t>
            </a:r>
            <a:r>
              <a:rPr sz="1200" dirty="0">
                <a:latin typeface="Times New Roman"/>
                <a:cs typeface="Times New Roman"/>
              </a:rPr>
              <a:t>no </a:t>
            </a:r>
            <a:r>
              <a:rPr sz="1200" spc="-5" dirty="0">
                <a:latin typeface="Times New Roman"/>
                <a:cs typeface="Times New Roman"/>
              </a:rPr>
              <a:t>influence </a:t>
            </a:r>
            <a:r>
              <a:rPr sz="1200" dirty="0">
                <a:latin typeface="Times New Roman"/>
                <a:cs typeface="Times New Roman"/>
              </a:rPr>
              <a:t>on the  </a:t>
            </a:r>
            <a:r>
              <a:rPr sz="1200" spc="-5" dirty="0">
                <a:latin typeface="Times New Roman"/>
                <a:cs typeface="Times New Roman"/>
              </a:rPr>
              <a:t>performance appraisal, </a:t>
            </a:r>
            <a:r>
              <a:rPr sz="1200" dirty="0">
                <a:latin typeface="Times New Roman"/>
                <a:cs typeface="Times New Roman"/>
              </a:rPr>
              <a:t>consistent with the </a:t>
            </a:r>
            <a:r>
              <a:rPr sz="1200" spc="-5" dirty="0">
                <a:latin typeface="Times New Roman"/>
                <a:cs typeface="Times New Roman"/>
              </a:rPr>
              <a:t>general intent </a:t>
            </a:r>
            <a:r>
              <a:rPr sz="1200" dirty="0">
                <a:latin typeface="Times New Roman"/>
                <a:cs typeface="Times New Roman"/>
              </a:rPr>
              <a:t>of </a:t>
            </a:r>
            <a:r>
              <a:rPr sz="1200" spc="-5" dirty="0">
                <a:latin typeface="Times New Roman"/>
                <a:cs typeface="Times New Roman"/>
              </a:rPr>
              <a:t>testing, </a:t>
            </a:r>
            <a:r>
              <a:rPr sz="1200" dirty="0">
                <a:latin typeface="Times New Roman"/>
                <a:cs typeface="Times New Roman"/>
              </a:rPr>
              <a:t>finding </a:t>
            </a:r>
            <a:r>
              <a:rPr sz="1200" spc="-5" dirty="0">
                <a:latin typeface="Times New Roman"/>
                <a:cs typeface="Times New Roman"/>
              </a:rPr>
              <a:t>faults, </a:t>
            </a:r>
            <a:r>
              <a:rPr sz="1200" dirty="0">
                <a:latin typeface="Times New Roman"/>
                <a:cs typeface="Times New Roman"/>
              </a:rPr>
              <a:t>not  fixing</a:t>
            </a:r>
            <a:r>
              <a:rPr sz="1200" spc="-15" dirty="0">
                <a:latin typeface="Times New Roman"/>
                <a:cs typeface="Times New Roman"/>
              </a:rPr>
              <a:t> </a:t>
            </a:r>
            <a:r>
              <a:rPr sz="1200" dirty="0">
                <a:latin typeface="Times New Roman"/>
                <a:cs typeface="Times New Roman"/>
              </a:rPr>
              <a:t>them.</a:t>
            </a:r>
            <a:endParaRPr sz="1200">
              <a:latin typeface="Times New Roman"/>
              <a:cs typeface="Times New Roman"/>
            </a:endParaRPr>
          </a:p>
          <a:p>
            <a:pPr marL="12700" algn="just">
              <a:lnSpc>
                <a:spcPct val="100000"/>
              </a:lnSpc>
              <a:spcBef>
                <a:spcPts val="1155"/>
              </a:spcBef>
            </a:pPr>
            <a:r>
              <a:rPr sz="1200" b="1" u="heavy" spc="-5" dirty="0">
                <a:uFill>
                  <a:solidFill>
                    <a:srgbClr val="000000"/>
                  </a:solidFill>
                </a:uFill>
                <a:latin typeface="Times New Roman"/>
                <a:cs typeface="Times New Roman"/>
              </a:rPr>
              <a:t>Code Inspection</a:t>
            </a:r>
            <a:endParaRPr sz="1200">
              <a:latin typeface="Times New Roman"/>
              <a:cs typeface="Times New Roman"/>
            </a:endParaRPr>
          </a:p>
          <a:p>
            <a:pPr marL="469265" marR="6350" indent="-228600" algn="just">
              <a:lnSpc>
                <a:spcPct val="110000"/>
              </a:lnSpc>
              <a:spcBef>
                <a:spcPts val="780"/>
              </a:spcBef>
              <a:buFont typeface="Symbol"/>
              <a:buChar char=""/>
              <a:tabLst>
                <a:tab pos="469900" algn="l"/>
              </a:tabLst>
            </a:pPr>
            <a:r>
              <a:rPr sz="1200" spc="-5" dirty="0">
                <a:latin typeface="Times New Roman"/>
                <a:cs typeface="Times New Roman"/>
              </a:rPr>
              <a:t>Similar</a:t>
            </a:r>
            <a:r>
              <a:rPr sz="1200"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Code</a:t>
            </a:r>
            <a:r>
              <a:rPr sz="1200" spc="-25" dirty="0">
                <a:latin typeface="Times New Roman"/>
                <a:cs typeface="Times New Roman"/>
              </a:rPr>
              <a:t> </a:t>
            </a:r>
            <a:r>
              <a:rPr sz="1200" spc="-5" dirty="0">
                <a:latin typeface="Times New Roman"/>
                <a:cs typeface="Times New Roman"/>
              </a:rPr>
              <a:t>walkthrough,</a:t>
            </a:r>
            <a:r>
              <a:rPr sz="1200" spc="-25" dirty="0">
                <a:latin typeface="Times New Roman"/>
                <a:cs typeface="Times New Roman"/>
              </a:rPr>
              <a:t> </a:t>
            </a:r>
            <a:r>
              <a:rPr sz="1200" dirty="0">
                <a:latin typeface="Times New Roman"/>
                <a:cs typeface="Times New Roman"/>
              </a:rPr>
              <a:t>but</a:t>
            </a:r>
            <a:r>
              <a:rPr sz="1200" spc="-20" dirty="0">
                <a:latin typeface="Times New Roman"/>
                <a:cs typeface="Times New Roman"/>
              </a:rPr>
              <a:t> </a:t>
            </a:r>
            <a:r>
              <a:rPr sz="1200" spc="-5" dirty="0">
                <a:latin typeface="Times New Roman"/>
                <a:cs typeface="Times New Roman"/>
              </a:rPr>
              <a:t>is</a:t>
            </a:r>
            <a:r>
              <a:rPr sz="1200" spc="-25" dirty="0">
                <a:latin typeface="Times New Roman"/>
                <a:cs typeface="Times New Roman"/>
              </a:rPr>
              <a:t> </a:t>
            </a:r>
            <a:r>
              <a:rPr sz="1200" dirty="0">
                <a:latin typeface="Times New Roman"/>
                <a:cs typeface="Times New Roman"/>
              </a:rPr>
              <a:t>more</a:t>
            </a:r>
            <a:r>
              <a:rPr sz="1200" spc="-25" dirty="0">
                <a:latin typeface="Times New Roman"/>
                <a:cs typeface="Times New Roman"/>
              </a:rPr>
              <a:t> </a:t>
            </a:r>
            <a:r>
              <a:rPr sz="1200" spc="-5" dirty="0">
                <a:latin typeface="Times New Roman"/>
                <a:cs typeface="Times New Roman"/>
              </a:rPr>
              <a:t>formal.</a:t>
            </a:r>
            <a:r>
              <a:rPr sz="1200" spc="-1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spc="-5" dirty="0">
                <a:latin typeface="Times New Roman"/>
                <a:cs typeface="Times New Roman"/>
              </a:rPr>
              <a:t>an</a:t>
            </a:r>
            <a:r>
              <a:rPr sz="1200" spc="-25" dirty="0">
                <a:latin typeface="Times New Roman"/>
                <a:cs typeface="Times New Roman"/>
              </a:rPr>
              <a:t> </a:t>
            </a:r>
            <a:r>
              <a:rPr sz="1200" dirty="0">
                <a:latin typeface="Times New Roman"/>
                <a:cs typeface="Times New Roman"/>
              </a:rPr>
              <a:t>inspection,</a:t>
            </a:r>
            <a:r>
              <a:rPr sz="1200" spc="-20" dirty="0">
                <a:latin typeface="Times New Roman"/>
                <a:cs typeface="Times New Roman"/>
              </a:rPr>
              <a:t> </a:t>
            </a:r>
            <a:r>
              <a:rPr sz="1200" spc="-5" dirty="0">
                <a:latin typeface="Times New Roman"/>
                <a:cs typeface="Times New Roman"/>
              </a:rPr>
              <a:t>review</a:t>
            </a:r>
            <a:r>
              <a:rPr sz="1200" spc="-30" dirty="0">
                <a:latin typeface="Times New Roman"/>
                <a:cs typeface="Times New Roman"/>
              </a:rPr>
              <a:t> </a:t>
            </a:r>
            <a:r>
              <a:rPr sz="1200" dirty="0">
                <a:latin typeface="Times New Roman"/>
                <a:cs typeface="Times New Roman"/>
              </a:rPr>
              <a:t>team</a:t>
            </a:r>
            <a:r>
              <a:rPr sz="1200" spc="-20" dirty="0">
                <a:latin typeface="Times New Roman"/>
                <a:cs typeface="Times New Roman"/>
              </a:rPr>
              <a:t> </a:t>
            </a:r>
            <a:r>
              <a:rPr sz="1200" spc="-5" dirty="0">
                <a:latin typeface="Times New Roman"/>
                <a:cs typeface="Times New Roman"/>
              </a:rPr>
              <a:t>checks</a:t>
            </a:r>
            <a:r>
              <a:rPr sz="1200" spc="-25" dirty="0">
                <a:latin typeface="Times New Roman"/>
                <a:cs typeface="Times New Roman"/>
              </a:rPr>
              <a:t> </a:t>
            </a:r>
            <a:r>
              <a:rPr sz="1200" dirty="0">
                <a:latin typeface="Times New Roman"/>
                <a:cs typeface="Times New Roman"/>
              </a:rPr>
              <a:t>the  </a:t>
            </a:r>
            <a:r>
              <a:rPr sz="1200" spc="-5" dirty="0">
                <a:latin typeface="Times New Roman"/>
                <a:cs typeface="Times New Roman"/>
              </a:rPr>
              <a:t>code and </a:t>
            </a:r>
            <a:r>
              <a:rPr sz="1200" dirty="0">
                <a:latin typeface="Times New Roman"/>
                <a:cs typeface="Times New Roman"/>
              </a:rPr>
              <a:t>documentation </a:t>
            </a:r>
            <a:r>
              <a:rPr sz="1200" spc="-5" dirty="0">
                <a:latin typeface="Times New Roman"/>
                <a:cs typeface="Times New Roman"/>
              </a:rPr>
              <a:t>against </a:t>
            </a:r>
            <a:r>
              <a:rPr sz="1200" dirty="0">
                <a:latin typeface="Times New Roman"/>
                <a:cs typeface="Times New Roman"/>
              </a:rPr>
              <a:t>a </a:t>
            </a:r>
            <a:r>
              <a:rPr sz="1200" spc="-5" dirty="0">
                <a:latin typeface="Times New Roman"/>
                <a:cs typeface="Times New Roman"/>
              </a:rPr>
              <a:t>prepared </a:t>
            </a:r>
            <a:r>
              <a:rPr sz="1200" dirty="0">
                <a:latin typeface="Times New Roman"/>
                <a:cs typeface="Times New Roman"/>
              </a:rPr>
              <a:t>list of</a:t>
            </a:r>
            <a:r>
              <a:rPr sz="1200" spc="30" dirty="0">
                <a:latin typeface="Times New Roman"/>
                <a:cs typeface="Times New Roman"/>
              </a:rPr>
              <a:t> </a:t>
            </a:r>
            <a:r>
              <a:rPr sz="1200" spc="-5" dirty="0">
                <a:latin typeface="Times New Roman"/>
                <a:cs typeface="Times New Roman"/>
              </a:rPr>
              <a:t>concerns.</a:t>
            </a:r>
            <a:endParaRPr sz="1200">
              <a:latin typeface="Times New Roman"/>
              <a:cs typeface="Times New Roman"/>
            </a:endParaRPr>
          </a:p>
          <a:p>
            <a:pPr marL="469265" marR="5080" indent="-228600" algn="just">
              <a:lnSpc>
                <a:spcPct val="110200"/>
              </a:lnSpc>
              <a:spcBef>
                <a:spcPts val="95"/>
              </a:spcBef>
              <a:buFont typeface="Symbol"/>
              <a:buChar char=""/>
              <a:tabLst>
                <a:tab pos="508000" algn="l"/>
              </a:tabLst>
            </a:pPr>
            <a:r>
              <a:rPr dirty="0"/>
              <a:t>	</a:t>
            </a:r>
            <a:r>
              <a:rPr sz="1200" spc="-5" dirty="0">
                <a:latin typeface="Times New Roman"/>
                <a:cs typeface="Times New Roman"/>
              </a:rPr>
              <a:t>For eg: </a:t>
            </a:r>
            <a:r>
              <a:rPr sz="1200" dirty="0">
                <a:latin typeface="Times New Roman"/>
                <a:cs typeface="Times New Roman"/>
              </a:rPr>
              <a:t>the team </a:t>
            </a:r>
            <a:r>
              <a:rPr sz="1200" spc="5" dirty="0">
                <a:latin typeface="Times New Roman"/>
                <a:cs typeface="Times New Roman"/>
              </a:rPr>
              <a:t>may </a:t>
            </a:r>
            <a:r>
              <a:rPr sz="1200" dirty="0">
                <a:latin typeface="Times New Roman"/>
                <a:cs typeface="Times New Roman"/>
              </a:rPr>
              <a:t>examine the </a:t>
            </a:r>
            <a:r>
              <a:rPr sz="1200" spc="-5" dirty="0">
                <a:latin typeface="Times New Roman"/>
                <a:cs typeface="Times New Roman"/>
              </a:rPr>
              <a:t>definition and use </a:t>
            </a:r>
            <a:r>
              <a:rPr sz="1200" dirty="0">
                <a:latin typeface="Times New Roman"/>
                <a:cs typeface="Times New Roman"/>
              </a:rPr>
              <a:t>of </a:t>
            </a:r>
            <a:r>
              <a:rPr sz="1200" spc="-5" dirty="0">
                <a:latin typeface="Times New Roman"/>
                <a:cs typeface="Times New Roman"/>
              </a:rPr>
              <a:t>data </a:t>
            </a:r>
            <a:r>
              <a:rPr sz="1200" dirty="0">
                <a:latin typeface="Times New Roman"/>
                <a:cs typeface="Times New Roman"/>
              </a:rPr>
              <a:t>type </a:t>
            </a:r>
            <a:r>
              <a:rPr sz="1200" spc="-5" dirty="0">
                <a:latin typeface="Times New Roman"/>
                <a:cs typeface="Times New Roman"/>
              </a:rPr>
              <a:t>and structures </a:t>
            </a:r>
            <a:r>
              <a:rPr sz="1200" dirty="0">
                <a:latin typeface="Times New Roman"/>
                <a:cs typeface="Times New Roman"/>
              </a:rPr>
              <a:t>to </a:t>
            </a:r>
            <a:r>
              <a:rPr sz="1200" spc="-5" dirty="0">
                <a:latin typeface="Times New Roman"/>
                <a:cs typeface="Times New Roman"/>
              </a:rPr>
              <a:t>see </a:t>
            </a:r>
            <a:r>
              <a:rPr sz="1200" dirty="0">
                <a:latin typeface="Times New Roman"/>
                <a:cs typeface="Times New Roman"/>
              </a:rPr>
              <a:t>if  their </a:t>
            </a:r>
            <a:r>
              <a:rPr sz="1200" spc="-5" dirty="0">
                <a:latin typeface="Times New Roman"/>
                <a:cs typeface="Times New Roman"/>
              </a:rPr>
              <a:t>use is consistent </a:t>
            </a:r>
            <a:r>
              <a:rPr sz="1200" dirty="0">
                <a:latin typeface="Times New Roman"/>
                <a:cs typeface="Times New Roman"/>
              </a:rPr>
              <a:t>with the </a:t>
            </a:r>
            <a:r>
              <a:rPr sz="1200" spc="-5" dirty="0">
                <a:latin typeface="Times New Roman"/>
                <a:cs typeface="Times New Roman"/>
              </a:rPr>
              <a:t>design and </a:t>
            </a:r>
            <a:r>
              <a:rPr sz="1200" dirty="0">
                <a:latin typeface="Times New Roman"/>
                <a:cs typeface="Times New Roman"/>
              </a:rPr>
              <a:t>with </a:t>
            </a:r>
            <a:r>
              <a:rPr sz="1200" spc="-5" dirty="0">
                <a:latin typeface="Times New Roman"/>
                <a:cs typeface="Times New Roman"/>
              </a:rPr>
              <a:t>standards and procedures. </a:t>
            </a:r>
            <a:r>
              <a:rPr sz="1200" dirty="0">
                <a:latin typeface="Times New Roman"/>
                <a:cs typeface="Times New Roman"/>
              </a:rPr>
              <a:t>The </a:t>
            </a:r>
            <a:r>
              <a:rPr sz="1200" spc="-5" dirty="0">
                <a:latin typeface="Times New Roman"/>
                <a:cs typeface="Times New Roman"/>
              </a:rPr>
              <a:t>team can  review algorithms and </a:t>
            </a:r>
            <a:r>
              <a:rPr sz="1200" dirty="0">
                <a:latin typeface="Times New Roman"/>
                <a:cs typeface="Times New Roman"/>
              </a:rPr>
              <a:t>computations for their </a:t>
            </a:r>
            <a:r>
              <a:rPr sz="1200" spc="-5" dirty="0">
                <a:latin typeface="Times New Roman"/>
                <a:cs typeface="Times New Roman"/>
              </a:rPr>
              <a:t>correctness and efficiency. Interfaces also  checked. </a:t>
            </a:r>
            <a:r>
              <a:rPr sz="1200" dirty="0">
                <a:latin typeface="Times New Roman"/>
                <a:cs typeface="Times New Roman"/>
              </a:rPr>
              <a:t>The </a:t>
            </a:r>
            <a:r>
              <a:rPr sz="1200" spc="-5" dirty="0">
                <a:latin typeface="Times New Roman"/>
                <a:cs typeface="Times New Roman"/>
              </a:rPr>
              <a:t>team </a:t>
            </a:r>
            <a:r>
              <a:rPr sz="1200" dirty="0">
                <a:latin typeface="Times New Roman"/>
                <a:cs typeface="Times New Roman"/>
              </a:rPr>
              <a:t>may </a:t>
            </a:r>
            <a:r>
              <a:rPr sz="1200" spc="-5" dirty="0">
                <a:latin typeface="Times New Roman"/>
                <a:cs typeface="Times New Roman"/>
              </a:rPr>
              <a:t>estimate </a:t>
            </a:r>
            <a:r>
              <a:rPr sz="1200" dirty="0">
                <a:latin typeface="Times New Roman"/>
                <a:cs typeface="Times New Roman"/>
              </a:rPr>
              <a:t>the code’s </a:t>
            </a:r>
            <a:r>
              <a:rPr sz="1200" spc="-5" dirty="0">
                <a:latin typeface="Times New Roman"/>
                <a:cs typeface="Times New Roman"/>
              </a:rPr>
              <a:t>performance characteristics </a:t>
            </a:r>
            <a:r>
              <a:rPr sz="1200" dirty="0">
                <a:latin typeface="Times New Roman"/>
                <a:cs typeface="Times New Roman"/>
              </a:rPr>
              <a:t>in </a:t>
            </a:r>
            <a:r>
              <a:rPr sz="1200" spc="-5" dirty="0">
                <a:latin typeface="Times New Roman"/>
                <a:cs typeface="Times New Roman"/>
              </a:rPr>
              <a:t>terms </a:t>
            </a:r>
            <a:r>
              <a:rPr sz="1200" dirty="0">
                <a:latin typeface="Times New Roman"/>
                <a:cs typeface="Times New Roman"/>
              </a:rPr>
              <a:t>of  memory usage or processing</a:t>
            </a:r>
            <a:r>
              <a:rPr sz="1200" spc="-45" dirty="0">
                <a:latin typeface="Times New Roman"/>
                <a:cs typeface="Times New Roman"/>
              </a:rPr>
              <a:t> </a:t>
            </a:r>
            <a:r>
              <a:rPr sz="1200" dirty="0">
                <a:latin typeface="Times New Roman"/>
                <a:cs typeface="Times New Roman"/>
              </a:rPr>
              <a:t>speed.</a:t>
            </a:r>
            <a:endParaRPr sz="1200">
              <a:latin typeface="Times New Roman"/>
              <a:cs typeface="Times New Roman"/>
            </a:endParaRPr>
          </a:p>
          <a:p>
            <a:pPr marL="469265" algn="just">
              <a:lnSpc>
                <a:spcPct val="100000"/>
              </a:lnSpc>
              <a:spcBef>
                <a:spcPts val="1150"/>
              </a:spcBef>
            </a:pPr>
            <a:r>
              <a:rPr sz="1200" b="1" u="heavy" spc="-5" dirty="0">
                <a:uFill>
                  <a:solidFill>
                    <a:srgbClr val="000000"/>
                  </a:solidFill>
                </a:uFill>
                <a:latin typeface="Times New Roman"/>
                <a:cs typeface="Times New Roman"/>
              </a:rPr>
              <a:t>Inspecting code usually </a:t>
            </a:r>
            <a:r>
              <a:rPr sz="1200" b="1" u="heavy" dirty="0">
                <a:uFill>
                  <a:solidFill>
                    <a:srgbClr val="000000"/>
                  </a:solidFill>
                </a:uFill>
                <a:latin typeface="Times New Roman"/>
                <a:cs typeface="Times New Roman"/>
              </a:rPr>
              <a:t>involves </a:t>
            </a:r>
            <a:r>
              <a:rPr sz="1200" b="1" u="heavy" spc="-5" dirty="0">
                <a:uFill>
                  <a:solidFill>
                    <a:srgbClr val="000000"/>
                  </a:solidFill>
                </a:uFill>
                <a:latin typeface="Times New Roman"/>
                <a:cs typeface="Times New Roman"/>
              </a:rPr>
              <a:t>several</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steps.</a:t>
            </a:r>
            <a:endParaRPr sz="1200">
              <a:latin typeface="Times New Roman"/>
              <a:cs typeface="Times New Roman"/>
            </a:endParaRPr>
          </a:p>
          <a:p>
            <a:pPr marL="469265" marR="8890" indent="-228600" algn="just">
              <a:lnSpc>
                <a:spcPct val="110800"/>
              </a:lnSpc>
              <a:spcBef>
                <a:spcPts val="770"/>
              </a:spcBef>
              <a:buFont typeface="Symbol"/>
              <a:buChar char=""/>
              <a:tabLst>
                <a:tab pos="469900" algn="l"/>
              </a:tabLst>
            </a:pPr>
            <a:r>
              <a:rPr sz="1200" spc="-5" dirty="0">
                <a:latin typeface="Times New Roman"/>
                <a:cs typeface="Times New Roman"/>
              </a:rPr>
              <a:t>First </a:t>
            </a:r>
            <a:r>
              <a:rPr sz="1200" dirty="0">
                <a:latin typeface="Times New Roman"/>
                <a:cs typeface="Times New Roman"/>
              </a:rPr>
              <a:t>, the </a:t>
            </a:r>
            <a:r>
              <a:rPr sz="1200" spc="-5" dirty="0">
                <a:latin typeface="Times New Roman"/>
                <a:cs typeface="Times New Roman"/>
              </a:rPr>
              <a:t>team </a:t>
            </a:r>
            <a:r>
              <a:rPr sz="1200" dirty="0">
                <a:latin typeface="Times New Roman"/>
                <a:cs typeface="Times New Roman"/>
              </a:rPr>
              <a:t>may meet </a:t>
            </a:r>
            <a:r>
              <a:rPr sz="1200" spc="-5" dirty="0">
                <a:latin typeface="Times New Roman"/>
                <a:cs typeface="Times New Roman"/>
              </a:rPr>
              <a:t>as </a:t>
            </a:r>
            <a:r>
              <a:rPr sz="1200" dirty="0">
                <a:latin typeface="Times New Roman"/>
                <a:cs typeface="Times New Roman"/>
              </a:rPr>
              <a:t>a group for </a:t>
            </a:r>
            <a:r>
              <a:rPr sz="1200" spc="-5" dirty="0">
                <a:latin typeface="Times New Roman"/>
                <a:cs typeface="Times New Roman"/>
              </a:rPr>
              <a:t>overview </a:t>
            </a:r>
            <a:r>
              <a:rPr sz="1200" dirty="0">
                <a:latin typeface="Times New Roman"/>
                <a:cs typeface="Times New Roman"/>
              </a:rPr>
              <a:t>of the </a:t>
            </a:r>
            <a:r>
              <a:rPr sz="1200" spc="-5" dirty="0">
                <a:latin typeface="Times New Roman"/>
                <a:cs typeface="Times New Roman"/>
              </a:rPr>
              <a:t>code and </a:t>
            </a:r>
            <a:r>
              <a:rPr sz="1200" dirty="0">
                <a:latin typeface="Times New Roman"/>
                <a:cs typeface="Times New Roman"/>
              </a:rPr>
              <a:t>a description of the  </a:t>
            </a:r>
            <a:r>
              <a:rPr sz="1200" spc="-5" dirty="0">
                <a:latin typeface="Times New Roman"/>
                <a:cs typeface="Times New Roman"/>
              </a:rPr>
              <a:t>inspection goals.</a:t>
            </a:r>
            <a:endParaRPr sz="1200">
              <a:latin typeface="Times New Roman"/>
              <a:cs typeface="Times New Roman"/>
            </a:endParaRPr>
          </a:p>
          <a:p>
            <a:pPr marL="469265" marR="5080" indent="-228600" algn="just">
              <a:lnSpc>
                <a:spcPct val="110200"/>
              </a:lnSpc>
              <a:spcBef>
                <a:spcPts val="85"/>
              </a:spcBef>
              <a:buFont typeface="Symbol"/>
              <a:buChar char=""/>
              <a:tabLst>
                <a:tab pos="469900" algn="l"/>
              </a:tabLst>
            </a:pPr>
            <a:r>
              <a:rPr sz="1200" spc="-5" dirty="0">
                <a:latin typeface="Times New Roman"/>
                <a:cs typeface="Times New Roman"/>
              </a:rPr>
              <a:t>Then team members </a:t>
            </a:r>
            <a:r>
              <a:rPr sz="1200" dirty="0">
                <a:latin typeface="Times New Roman"/>
                <a:cs typeface="Times New Roman"/>
              </a:rPr>
              <a:t>prepare individually for a </a:t>
            </a:r>
            <a:r>
              <a:rPr sz="1200" spc="-5" dirty="0">
                <a:latin typeface="Times New Roman"/>
                <a:cs typeface="Times New Roman"/>
              </a:rPr>
              <a:t>second group meeting. Each </a:t>
            </a:r>
            <a:r>
              <a:rPr sz="1200" dirty="0">
                <a:latin typeface="Times New Roman"/>
                <a:cs typeface="Times New Roman"/>
              </a:rPr>
              <a:t>inspector  </a:t>
            </a:r>
            <a:r>
              <a:rPr sz="1200" spc="-5" dirty="0">
                <a:latin typeface="Times New Roman"/>
                <a:cs typeface="Times New Roman"/>
              </a:rPr>
              <a:t>studies</a:t>
            </a:r>
            <a:r>
              <a:rPr sz="1200" spc="-2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5" dirty="0">
                <a:latin typeface="Times New Roman"/>
                <a:cs typeface="Times New Roman"/>
              </a:rPr>
              <a:t>code</a:t>
            </a:r>
            <a:r>
              <a:rPr sz="1200" spc="-30" dirty="0">
                <a:latin typeface="Times New Roman"/>
                <a:cs typeface="Times New Roman"/>
              </a:rPr>
              <a:t> </a:t>
            </a:r>
            <a:r>
              <a:rPr sz="1200" spc="-5" dirty="0">
                <a:latin typeface="Times New Roman"/>
                <a:cs typeface="Times New Roman"/>
              </a:rPr>
              <a:t>and</a:t>
            </a:r>
            <a:r>
              <a:rPr sz="1200" spc="-20" dirty="0">
                <a:latin typeface="Times New Roman"/>
                <a:cs typeface="Times New Roman"/>
              </a:rPr>
              <a:t> </a:t>
            </a:r>
            <a:r>
              <a:rPr sz="1200" spc="-5" dirty="0">
                <a:latin typeface="Times New Roman"/>
                <a:cs typeface="Times New Roman"/>
              </a:rPr>
              <a:t>its</a:t>
            </a:r>
            <a:r>
              <a:rPr sz="1200" spc="-25" dirty="0">
                <a:latin typeface="Times New Roman"/>
                <a:cs typeface="Times New Roman"/>
              </a:rPr>
              <a:t> </a:t>
            </a:r>
            <a:r>
              <a:rPr sz="1200" spc="-5" dirty="0">
                <a:latin typeface="Times New Roman"/>
                <a:cs typeface="Times New Roman"/>
              </a:rPr>
              <a:t>related</a:t>
            </a:r>
            <a:r>
              <a:rPr sz="1200" spc="-20" dirty="0">
                <a:latin typeface="Times New Roman"/>
                <a:cs typeface="Times New Roman"/>
              </a:rPr>
              <a:t> </a:t>
            </a:r>
            <a:r>
              <a:rPr sz="1200" dirty="0">
                <a:latin typeface="Times New Roman"/>
                <a:cs typeface="Times New Roman"/>
              </a:rPr>
              <a:t>documents,</a:t>
            </a:r>
            <a:r>
              <a:rPr sz="1200" spc="-25" dirty="0">
                <a:latin typeface="Times New Roman"/>
                <a:cs typeface="Times New Roman"/>
              </a:rPr>
              <a:t> </a:t>
            </a:r>
            <a:r>
              <a:rPr sz="1200" dirty="0">
                <a:latin typeface="Times New Roman"/>
                <a:cs typeface="Times New Roman"/>
              </a:rPr>
              <a:t>noting</a:t>
            </a:r>
            <a:r>
              <a:rPr sz="1200" spc="-35" dirty="0">
                <a:latin typeface="Times New Roman"/>
                <a:cs typeface="Times New Roman"/>
              </a:rPr>
              <a:t> </a:t>
            </a:r>
            <a:r>
              <a:rPr sz="1200" dirty="0">
                <a:latin typeface="Times New Roman"/>
                <a:cs typeface="Times New Roman"/>
              </a:rPr>
              <a:t>faults</a:t>
            </a:r>
            <a:r>
              <a:rPr sz="1200" spc="-25" dirty="0">
                <a:latin typeface="Times New Roman"/>
                <a:cs typeface="Times New Roman"/>
              </a:rPr>
              <a:t> </a:t>
            </a:r>
            <a:r>
              <a:rPr sz="1200" spc="-5" dirty="0">
                <a:latin typeface="Times New Roman"/>
                <a:cs typeface="Times New Roman"/>
              </a:rPr>
              <a:t>found.</a:t>
            </a:r>
            <a:r>
              <a:rPr sz="1200" spc="-20" dirty="0">
                <a:latin typeface="Times New Roman"/>
                <a:cs typeface="Times New Roman"/>
              </a:rPr>
              <a:t> </a:t>
            </a:r>
            <a:r>
              <a:rPr sz="1200" dirty="0">
                <a:latin typeface="Times New Roman"/>
                <a:cs typeface="Times New Roman"/>
              </a:rPr>
              <a:t>Finally</a:t>
            </a:r>
            <a:r>
              <a:rPr sz="1200" spc="-5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group</a:t>
            </a:r>
            <a:r>
              <a:rPr sz="1200" spc="-30" dirty="0">
                <a:latin typeface="Times New Roman"/>
                <a:cs typeface="Times New Roman"/>
              </a:rPr>
              <a:t> </a:t>
            </a:r>
            <a:r>
              <a:rPr sz="1200" spc="-5" dirty="0">
                <a:latin typeface="Times New Roman"/>
                <a:cs typeface="Times New Roman"/>
              </a:rPr>
              <a:t>meeting,  team members </a:t>
            </a:r>
            <a:r>
              <a:rPr sz="1200" dirty="0">
                <a:latin typeface="Times New Roman"/>
                <a:cs typeface="Times New Roman"/>
              </a:rPr>
              <a:t>report </a:t>
            </a:r>
            <a:r>
              <a:rPr sz="1200" spc="-5" dirty="0">
                <a:latin typeface="Times New Roman"/>
                <a:cs typeface="Times New Roman"/>
              </a:rPr>
              <a:t>what </a:t>
            </a:r>
            <a:r>
              <a:rPr sz="1200" dirty="0">
                <a:latin typeface="Times New Roman"/>
                <a:cs typeface="Times New Roman"/>
              </a:rPr>
              <a:t>they have </a:t>
            </a:r>
            <a:r>
              <a:rPr sz="1200" spc="-5" dirty="0">
                <a:latin typeface="Times New Roman"/>
                <a:cs typeface="Times New Roman"/>
              </a:rPr>
              <a:t>found, </a:t>
            </a:r>
            <a:r>
              <a:rPr sz="1200" dirty="0">
                <a:latin typeface="Times New Roman"/>
                <a:cs typeface="Times New Roman"/>
              </a:rPr>
              <a:t>recording </a:t>
            </a:r>
            <a:r>
              <a:rPr sz="1200" spc="-5" dirty="0">
                <a:latin typeface="Times New Roman"/>
                <a:cs typeface="Times New Roman"/>
              </a:rPr>
              <a:t>additional faults discovered </a:t>
            </a:r>
            <a:r>
              <a:rPr sz="1200" dirty="0">
                <a:latin typeface="Times New Roman"/>
                <a:cs typeface="Times New Roman"/>
              </a:rPr>
              <a:t>in the  </a:t>
            </a:r>
            <a:r>
              <a:rPr sz="1200" spc="-5" dirty="0">
                <a:latin typeface="Times New Roman"/>
                <a:cs typeface="Times New Roman"/>
              </a:rPr>
              <a:t>process </a:t>
            </a:r>
            <a:r>
              <a:rPr sz="1200" spc="5" dirty="0">
                <a:latin typeface="Times New Roman"/>
                <a:cs typeface="Times New Roman"/>
              </a:rPr>
              <a:t>of </a:t>
            </a:r>
            <a:r>
              <a:rPr sz="1200" dirty="0">
                <a:latin typeface="Times New Roman"/>
                <a:cs typeface="Times New Roman"/>
              </a:rPr>
              <a:t>discussing individuals </a:t>
            </a:r>
            <a:r>
              <a:rPr sz="1200" spc="-5" dirty="0">
                <a:latin typeface="Times New Roman"/>
                <a:cs typeface="Times New Roman"/>
              </a:rPr>
              <a:t>findings. </a:t>
            </a:r>
            <a:r>
              <a:rPr sz="1200" dirty="0">
                <a:latin typeface="Times New Roman"/>
                <a:cs typeface="Times New Roman"/>
              </a:rPr>
              <a:t>Sometimes </a:t>
            </a:r>
            <a:r>
              <a:rPr sz="1200" spc="-5" dirty="0">
                <a:latin typeface="Times New Roman"/>
                <a:cs typeface="Times New Roman"/>
              </a:rPr>
              <a:t>faults discovered </a:t>
            </a:r>
            <a:r>
              <a:rPr sz="1200" spc="10" dirty="0">
                <a:latin typeface="Times New Roman"/>
                <a:cs typeface="Times New Roman"/>
              </a:rPr>
              <a:t>by </a:t>
            </a:r>
            <a:r>
              <a:rPr sz="1200" spc="-5" dirty="0">
                <a:latin typeface="Times New Roman"/>
                <a:cs typeface="Times New Roman"/>
              </a:rPr>
              <a:t>an </a:t>
            </a:r>
            <a:r>
              <a:rPr sz="1200" dirty="0">
                <a:latin typeface="Times New Roman"/>
                <a:cs typeface="Times New Roman"/>
              </a:rPr>
              <a:t>individual  </a:t>
            </a:r>
            <a:r>
              <a:rPr sz="1200" spc="-5" dirty="0">
                <a:latin typeface="Times New Roman"/>
                <a:cs typeface="Times New Roman"/>
              </a:rPr>
              <a:t>are considered </a:t>
            </a:r>
            <a:r>
              <a:rPr sz="1200" dirty="0">
                <a:latin typeface="Times New Roman"/>
                <a:cs typeface="Times New Roman"/>
              </a:rPr>
              <a:t>to </a:t>
            </a:r>
            <a:r>
              <a:rPr sz="1200" spc="5" dirty="0">
                <a:latin typeface="Times New Roman"/>
                <a:cs typeface="Times New Roman"/>
              </a:rPr>
              <a:t>be </a:t>
            </a:r>
            <a:r>
              <a:rPr sz="1200" dirty="0">
                <a:latin typeface="Times New Roman"/>
                <a:cs typeface="Times New Roman"/>
              </a:rPr>
              <a:t>false positives”: </a:t>
            </a:r>
            <a:r>
              <a:rPr sz="1200" spc="-5" dirty="0">
                <a:latin typeface="Times New Roman"/>
                <a:cs typeface="Times New Roman"/>
              </a:rPr>
              <a:t>items </a:t>
            </a:r>
            <a:r>
              <a:rPr sz="1200" dirty="0">
                <a:latin typeface="Times New Roman"/>
                <a:cs typeface="Times New Roman"/>
              </a:rPr>
              <a:t>a that </a:t>
            </a:r>
            <a:r>
              <a:rPr sz="1200" spc="-5" dirty="0">
                <a:latin typeface="Times New Roman"/>
                <a:cs typeface="Times New Roman"/>
              </a:rPr>
              <a:t>seem </a:t>
            </a:r>
            <a:r>
              <a:rPr sz="1200" dirty="0">
                <a:latin typeface="Times New Roman"/>
                <a:cs typeface="Times New Roman"/>
              </a:rPr>
              <a:t>to be </a:t>
            </a:r>
            <a:r>
              <a:rPr sz="1200" spc="-5" dirty="0">
                <a:latin typeface="Times New Roman"/>
                <a:cs typeface="Times New Roman"/>
              </a:rPr>
              <a:t>faults </a:t>
            </a:r>
            <a:r>
              <a:rPr sz="1200" dirty="0">
                <a:latin typeface="Times New Roman"/>
                <a:cs typeface="Times New Roman"/>
              </a:rPr>
              <a:t>but in-fact </a:t>
            </a:r>
            <a:r>
              <a:rPr sz="1200" spc="-5" dirty="0">
                <a:latin typeface="Times New Roman"/>
                <a:cs typeface="Times New Roman"/>
              </a:rPr>
              <a:t>were </a:t>
            </a:r>
            <a:r>
              <a:rPr sz="1200" dirty="0">
                <a:latin typeface="Times New Roman"/>
                <a:cs typeface="Times New Roman"/>
              </a:rPr>
              <a:t>not  </a:t>
            </a:r>
            <a:r>
              <a:rPr sz="1200" spc="-5" dirty="0">
                <a:latin typeface="Times New Roman"/>
                <a:cs typeface="Times New Roman"/>
              </a:rPr>
              <a:t>considered </a:t>
            </a:r>
            <a:r>
              <a:rPr sz="1200" spc="10" dirty="0">
                <a:latin typeface="Times New Roman"/>
                <a:cs typeface="Times New Roman"/>
              </a:rPr>
              <a:t>by </a:t>
            </a:r>
            <a:r>
              <a:rPr sz="1200" dirty="0">
                <a:latin typeface="Times New Roman"/>
                <a:cs typeface="Times New Roman"/>
              </a:rPr>
              <a:t>the group to be </a:t>
            </a:r>
            <a:r>
              <a:rPr sz="1200" spc="-5" dirty="0">
                <a:latin typeface="Times New Roman"/>
                <a:cs typeface="Times New Roman"/>
              </a:rPr>
              <a:t>true</a:t>
            </a:r>
            <a:r>
              <a:rPr sz="1200" spc="-40" dirty="0">
                <a:latin typeface="Times New Roman"/>
                <a:cs typeface="Times New Roman"/>
              </a:rPr>
              <a:t> </a:t>
            </a:r>
            <a:r>
              <a:rPr sz="1200" spc="-5" dirty="0">
                <a:latin typeface="Times New Roman"/>
                <a:cs typeface="Times New Roman"/>
              </a:rPr>
              <a:t>problems.</a:t>
            </a:r>
            <a:endParaRPr sz="1200">
              <a:latin typeface="Times New Roman"/>
              <a:cs typeface="Times New Roman"/>
            </a:endParaRPr>
          </a:p>
          <a:p>
            <a:pPr marL="12700" algn="just">
              <a:lnSpc>
                <a:spcPct val="100000"/>
              </a:lnSpc>
              <a:spcBef>
                <a:spcPts val="1160"/>
              </a:spcBef>
            </a:pPr>
            <a:r>
              <a:rPr sz="1200" b="1" u="heavy" spc="-5" dirty="0">
                <a:uFill>
                  <a:solidFill>
                    <a:srgbClr val="000000"/>
                  </a:solidFill>
                </a:uFill>
                <a:latin typeface="Times New Roman"/>
                <a:cs typeface="Times New Roman"/>
              </a:rPr>
              <a:t>The Review</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Meeting</a:t>
            </a:r>
            <a:endParaRPr sz="1200">
              <a:latin typeface="Times New Roman"/>
              <a:cs typeface="Times New Roman"/>
            </a:endParaRPr>
          </a:p>
          <a:p>
            <a:pPr marL="469265" indent="-228600">
              <a:lnSpc>
                <a:spcPct val="100000"/>
              </a:lnSpc>
              <a:spcBef>
                <a:spcPts val="925"/>
              </a:spcBef>
              <a:buFont typeface="Symbol"/>
              <a:buChar char=""/>
              <a:tabLst>
                <a:tab pos="469265" algn="l"/>
                <a:tab pos="469900" algn="l"/>
              </a:tabLst>
            </a:pPr>
            <a:r>
              <a:rPr sz="1200" spc="-5" dirty="0">
                <a:latin typeface="Times New Roman"/>
                <a:cs typeface="Times New Roman"/>
              </a:rPr>
              <a:t>Between </a:t>
            </a:r>
            <a:r>
              <a:rPr sz="1200" dirty="0">
                <a:latin typeface="Times New Roman"/>
                <a:cs typeface="Times New Roman"/>
              </a:rPr>
              <a:t>three </a:t>
            </a:r>
            <a:r>
              <a:rPr sz="1200" spc="-5" dirty="0">
                <a:latin typeface="Times New Roman"/>
                <a:cs typeface="Times New Roman"/>
              </a:rPr>
              <a:t>and </a:t>
            </a:r>
            <a:r>
              <a:rPr sz="1200" dirty="0">
                <a:latin typeface="Times New Roman"/>
                <a:cs typeface="Times New Roman"/>
              </a:rPr>
              <a:t>five people </a:t>
            </a:r>
            <a:r>
              <a:rPr sz="1200" spc="-5" dirty="0">
                <a:latin typeface="Times New Roman"/>
                <a:cs typeface="Times New Roman"/>
              </a:rPr>
              <a:t>(typically) </a:t>
            </a:r>
            <a:r>
              <a:rPr sz="1200" dirty="0">
                <a:latin typeface="Times New Roman"/>
                <a:cs typeface="Times New Roman"/>
              </a:rPr>
              <a:t>should be </a:t>
            </a:r>
            <a:r>
              <a:rPr sz="1200" spc="-5" dirty="0">
                <a:latin typeface="Times New Roman"/>
                <a:cs typeface="Times New Roman"/>
              </a:rPr>
              <a:t>involved </a:t>
            </a:r>
            <a:r>
              <a:rPr sz="1200" dirty="0">
                <a:latin typeface="Times New Roman"/>
                <a:cs typeface="Times New Roman"/>
              </a:rPr>
              <a:t>in the</a:t>
            </a:r>
            <a:r>
              <a:rPr sz="1200" spc="20" dirty="0">
                <a:latin typeface="Times New Roman"/>
                <a:cs typeface="Times New Roman"/>
              </a:rPr>
              <a:t> </a:t>
            </a:r>
            <a:r>
              <a:rPr sz="1200" spc="-5" dirty="0">
                <a:latin typeface="Times New Roman"/>
                <a:cs typeface="Times New Roman"/>
              </a:rPr>
              <a:t>review.</a:t>
            </a:r>
            <a:endParaRPr sz="1200">
              <a:latin typeface="Times New Roman"/>
              <a:cs typeface="Times New Roman"/>
            </a:endParaRPr>
          </a:p>
          <a:p>
            <a:pPr marL="469265" marR="6985" indent="-228600">
              <a:lnSpc>
                <a:spcPct val="110200"/>
              </a:lnSpc>
              <a:spcBef>
                <a:spcPts val="80"/>
              </a:spcBef>
              <a:buFont typeface="Symbol"/>
              <a:buChar char=""/>
              <a:tabLst>
                <a:tab pos="469265" algn="l"/>
                <a:tab pos="469900" algn="l"/>
              </a:tabLst>
            </a:pPr>
            <a:r>
              <a:rPr sz="1200" spc="-5" dirty="0">
                <a:latin typeface="Times New Roman"/>
                <a:cs typeface="Times New Roman"/>
              </a:rPr>
              <a:t>Advance preparation </a:t>
            </a:r>
            <a:r>
              <a:rPr sz="1200" dirty="0">
                <a:latin typeface="Times New Roman"/>
                <a:cs typeface="Times New Roman"/>
              </a:rPr>
              <a:t>should </a:t>
            </a:r>
            <a:r>
              <a:rPr sz="1200" spc="-5" dirty="0">
                <a:latin typeface="Times New Roman"/>
                <a:cs typeface="Times New Roman"/>
              </a:rPr>
              <a:t>occur </a:t>
            </a:r>
            <a:r>
              <a:rPr sz="1200" dirty="0">
                <a:latin typeface="Times New Roman"/>
                <a:cs typeface="Times New Roman"/>
              </a:rPr>
              <a:t>but should require no more than </a:t>
            </a:r>
            <a:r>
              <a:rPr sz="1200" spc="-5" dirty="0">
                <a:latin typeface="Times New Roman"/>
                <a:cs typeface="Times New Roman"/>
              </a:rPr>
              <a:t>two </a:t>
            </a:r>
            <a:r>
              <a:rPr sz="1200" dirty="0">
                <a:latin typeface="Times New Roman"/>
                <a:cs typeface="Times New Roman"/>
              </a:rPr>
              <a:t>hours of work for  </a:t>
            </a:r>
            <a:r>
              <a:rPr sz="1200" spc="-5" dirty="0">
                <a:latin typeface="Times New Roman"/>
                <a:cs typeface="Times New Roman"/>
              </a:rPr>
              <a:t>each </a:t>
            </a:r>
            <a:r>
              <a:rPr sz="1200" dirty="0">
                <a:latin typeface="Times New Roman"/>
                <a:cs typeface="Times New Roman"/>
              </a:rPr>
              <a:t>person.</a:t>
            </a:r>
            <a:endParaRPr sz="1200">
              <a:latin typeface="Times New Roman"/>
              <a:cs typeface="Times New Roman"/>
            </a:endParaRPr>
          </a:p>
          <a:p>
            <a:pPr marL="507365" indent="-266700">
              <a:lnSpc>
                <a:spcPct val="100000"/>
              </a:lnSpc>
              <a:spcBef>
                <a:spcPts val="240"/>
              </a:spcBef>
              <a:buFont typeface="Symbol"/>
              <a:buChar char=""/>
              <a:tabLst>
                <a:tab pos="507365" algn="l"/>
                <a:tab pos="508000" algn="l"/>
              </a:tabLst>
            </a:pPr>
            <a:r>
              <a:rPr sz="1200" dirty="0">
                <a:latin typeface="Times New Roman"/>
                <a:cs typeface="Times New Roman"/>
              </a:rPr>
              <a:t>The </a:t>
            </a:r>
            <a:r>
              <a:rPr sz="1200" spc="-5" dirty="0">
                <a:latin typeface="Times New Roman"/>
                <a:cs typeface="Times New Roman"/>
              </a:rPr>
              <a:t>duration </a:t>
            </a:r>
            <a:r>
              <a:rPr sz="1200" dirty="0">
                <a:latin typeface="Times New Roman"/>
                <a:cs typeface="Times New Roman"/>
              </a:rPr>
              <a:t>of the </a:t>
            </a:r>
            <a:r>
              <a:rPr sz="1200" spc="-5" dirty="0">
                <a:latin typeface="Times New Roman"/>
                <a:cs typeface="Times New Roman"/>
              </a:rPr>
              <a:t>review meeting </a:t>
            </a:r>
            <a:r>
              <a:rPr sz="1200" dirty="0">
                <a:latin typeface="Times New Roman"/>
                <a:cs typeface="Times New Roman"/>
              </a:rPr>
              <a:t>should be less </a:t>
            </a:r>
            <a:r>
              <a:rPr sz="1200" spc="-5" dirty="0">
                <a:latin typeface="Times New Roman"/>
                <a:cs typeface="Times New Roman"/>
              </a:rPr>
              <a:t>than two hours.</a:t>
            </a:r>
            <a:endParaRPr sz="1200">
              <a:latin typeface="Times New Roman"/>
              <a:cs typeface="Times New Roman"/>
            </a:endParaRPr>
          </a:p>
          <a:p>
            <a:pPr marL="469265" marR="8890" indent="-228600">
              <a:lnSpc>
                <a:spcPct val="110000"/>
              </a:lnSpc>
              <a:spcBef>
                <a:spcPts val="85"/>
              </a:spcBef>
              <a:buFont typeface="Symbol"/>
              <a:buChar char=""/>
              <a:tabLst>
                <a:tab pos="469265" algn="l"/>
                <a:tab pos="469900" algn="l"/>
              </a:tabLst>
            </a:pPr>
            <a:r>
              <a:rPr sz="1200" dirty="0">
                <a:latin typeface="Times New Roman"/>
                <a:cs typeface="Times New Roman"/>
              </a:rPr>
              <a:t>The </a:t>
            </a:r>
            <a:r>
              <a:rPr sz="1200" spc="-5" dirty="0">
                <a:latin typeface="Times New Roman"/>
                <a:cs typeface="Times New Roman"/>
              </a:rPr>
              <a:t>focus </a:t>
            </a:r>
            <a:r>
              <a:rPr sz="1200" dirty="0">
                <a:latin typeface="Times New Roman"/>
                <a:cs typeface="Times New Roman"/>
              </a:rPr>
              <a:t>of the </a:t>
            </a:r>
            <a:r>
              <a:rPr sz="1200" spc="-5" dirty="0">
                <a:latin typeface="Times New Roman"/>
                <a:cs typeface="Times New Roman"/>
              </a:rPr>
              <a:t>FTR is </a:t>
            </a:r>
            <a:r>
              <a:rPr sz="1200" dirty="0">
                <a:latin typeface="Times New Roman"/>
                <a:cs typeface="Times New Roman"/>
              </a:rPr>
              <a:t>on a </a:t>
            </a:r>
            <a:r>
              <a:rPr sz="1200" spc="-5" dirty="0">
                <a:latin typeface="Times New Roman"/>
                <a:cs typeface="Times New Roman"/>
              </a:rPr>
              <a:t>work </a:t>
            </a:r>
            <a:r>
              <a:rPr sz="1200" dirty="0">
                <a:latin typeface="Times New Roman"/>
                <a:cs typeface="Times New Roman"/>
              </a:rPr>
              <a:t>product </a:t>
            </a:r>
            <a:r>
              <a:rPr sz="1200" spc="-5" dirty="0">
                <a:latin typeface="Times New Roman"/>
                <a:cs typeface="Times New Roman"/>
              </a:rPr>
              <a:t>(e.g., </a:t>
            </a:r>
            <a:r>
              <a:rPr sz="1200" dirty="0">
                <a:latin typeface="Times New Roman"/>
                <a:cs typeface="Times New Roman"/>
              </a:rPr>
              <a:t>a portion of a requirements model, a  </a:t>
            </a:r>
            <a:r>
              <a:rPr sz="1200" spc="-5" dirty="0">
                <a:latin typeface="Times New Roman"/>
                <a:cs typeface="Times New Roman"/>
              </a:rPr>
              <a:t>detailed component </a:t>
            </a:r>
            <a:r>
              <a:rPr sz="1200" dirty="0">
                <a:latin typeface="Times New Roman"/>
                <a:cs typeface="Times New Roman"/>
              </a:rPr>
              <a:t>design, </a:t>
            </a:r>
            <a:r>
              <a:rPr sz="1200" spc="-5" dirty="0">
                <a:latin typeface="Times New Roman"/>
                <a:cs typeface="Times New Roman"/>
              </a:rPr>
              <a:t>source </a:t>
            </a:r>
            <a:r>
              <a:rPr sz="1200" dirty="0">
                <a:latin typeface="Times New Roman"/>
                <a:cs typeface="Times New Roman"/>
              </a:rPr>
              <a:t>code for a</a:t>
            </a:r>
            <a:r>
              <a:rPr sz="1200" spc="300" dirty="0">
                <a:latin typeface="Times New Roman"/>
                <a:cs typeface="Times New Roman"/>
              </a:rPr>
              <a:t> </a:t>
            </a:r>
            <a:r>
              <a:rPr sz="1200" dirty="0">
                <a:latin typeface="Times New Roman"/>
                <a:cs typeface="Times New Roman"/>
              </a:rPr>
              <a:t>component).</a:t>
            </a:r>
            <a:endParaRPr sz="1200">
              <a:latin typeface="Times New Roman"/>
              <a:cs typeface="Times New Roman"/>
            </a:endParaRPr>
          </a:p>
          <a:p>
            <a:pPr marL="469265" marR="6985" indent="-228600">
              <a:lnSpc>
                <a:spcPct val="110000"/>
              </a:lnSpc>
              <a:spcBef>
                <a:spcPts val="95"/>
              </a:spcBef>
              <a:buFont typeface="Symbol"/>
              <a:buChar char=""/>
              <a:tabLst>
                <a:tab pos="469265" algn="l"/>
                <a:tab pos="469900" algn="l"/>
              </a:tabLst>
            </a:pPr>
            <a:r>
              <a:rPr sz="1200" dirty="0">
                <a:latin typeface="Times New Roman"/>
                <a:cs typeface="Times New Roman"/>
              </a:rPr>
              <a:t>The individual who </a:t>
            </a:r>
            <a:r>
              <a:rPr sz="1200" spc="-5" dirty="0">
                <a:latin typeface="Times New Roman"/>
                <a:cs typeface="Times New Roman"/>
              </a:rPr>
              <a:t>has </a:t>
            </a:r>
            <a:r>
              <a:rPr sz="1200" dirty="0">
                <a:latin typeface="Times New Roman"/>
                <a:cs typeface="Times New Roman"/>
              </a:rPr>
              <a:t>developed the work product—the </a:t>
            </a:r>
            <a:r>
              <a:rPr sz="1200" spc="-5" dirty="0">
                <a:latin typeface="Times New Roman"/>
                <a:cs typeface="Times New Roman"/>
              </a:rPr>
              <a:t>producer— </a:t>
            </a:r>
            <a:r>
              <a:rPr sz="1200" dirty="0">
                <a:latin typeface="Times New Roman"/>
                <a:cs typeface="Times New Roman"/>
              </a:rPr>
              <a:t>informs the </a:t>
            </a:r>
            <a:r>
              <a:rPr sz="1200" spc="-5" dirty="0">
                <a:latin typeface="Times New Roman"/>
                <a:cs typeface="Times New Roman"/>
              </a:rPr>
              <a:t>project  leader that </a:t>
            </a:r>
            <a:r>
              <a:rPr sz="1200" dirty="0">
                <a:latin typeface="Times New Roman"/>
                <a:cs typeface="Times New Roman"/>
              </a:rPr>
              <a:t>the </a:t>
            </a:r>
            <a:r>
              <a:rPr sz="1200" spc="-5" dirty="0">
                <a:latin typeface="Times New Roman"/>
                <a:cs typeface="Times New Roman"/>
              </a:rPr>
              <a:t>work </a:t>
            </a:r>
            <a:r>
              <a:rPr sz="1200" dirty="0">
                <a:latin typeface="Times New Roman"/>
                <a:cs typeface="Times New Roman"/>
              </a:rPr>
              <a:t>product </a:t>
            </a:r>
            <a:r>
              <a:rPr sz="1200" spc="-5" dirty="0">
                <a:latin typeface="Times New Roman"/>
                <a:cs typeface="Times New Roman"/>
              </a:rPr>
              <a:t>is complete and </a:t>
            </a:r>
            <a:r>
              <a:rPr sz="1200" dirty="0">
                <a:latin typeface="Times New Roman"/>
                <a:cs typeface="Times New Roman"/>
              </a:rPr>
              <a:t>that a </a:t>
            </a:r>
            <a:r>
              <a:rPr sz="1200" spc="-5" dirty="0">
                <a:latin typeface="Times New Roman"/>
                <a:cs typeface="Times New Roman"/>
              </a:rPr>
              <a:t>review is</a:t>
            </a:r>
            <a:r>
              <a:rPr sz="1200" spc="45" dirty="0">
                <a:latin typeface="Times New Roman"/>
                <a:cs typeface="Times New Roman"/>
              </a:rPr>
              <a:t> </a:t>
            </a:r>
            <a:r>
              <a:rPr sz="1200" dirty="0">
                <a:latin typeface="Times New Roman"/>
                <a:cs typeface="Times New Roman"/>
              </a:rPr>
              <a:t>required.</a:t>
            </a:r>
            <a:endParaRPr sz="1200">
              <a:latin typeface="Times New Roman"/>
              <a:cs typeface="Times New Roman"/>
            </a:endParaRPr>
          </a:p>
        </p:txBody>
      </p:sp>
      <p:sp>
        <p:nvSpPr>
          <p:cNvPr id="5" name="object 5"/>
          <p:cNvSpPr/>
          <p:nvPr/>
        </p:nvSpPr>
        <p:spPr>
          <a:xfrm>
            <a:off x="5632069" y="8590534"/>
            <a:ext cx="40005" cy="7620"/>
          </a:xfrm>
          <a:custGeom>
            <a:avLst/>
            <a:gdLst/>
            <a:ahLst/>
            <a:cxnLst/>
            <a:rect l="l" t="t" r="r" b="b"/>
            <a:pathLst>
              <a:path w="40004" h="7620">
                <a:moveTo>
                  <a:pt x="39624" y="0"/>
                </a:moveTo>
                <a:lnTo>
                  <a:pt x="0" y="0"/>
                </a:lnTo>
                <a:lnTo>
                  <a:pt x="0" y="7619"/>
                </a:lnTo>
                <a:lnTo>
                  <a:pt x="39624" y="7619"/>
                </a:lnTo>
                <a:lnTo>
                  <a:pt x="39624" y="0"/>
                </a:lnTo>
                <a:close/>
              </a:path>
            </a:pathLst>
          </a:custGeom>
          <a:solidFill>
            <a:srgbClr val="000000"/>
          </a:solidFill>
        </p:spPr>
        <p:txBody>
          <a:bodyPr wrap="square" lIns="0" tIns="0" rIns="0" bIns="0" rtlCol="0"/>
          <a:lstStyle/>
          <a:p>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5</a:t>
            </a:fld>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628005" cy="211518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30604" y="3116706"/>
            <a:ext cx="5740400" cy="2157730"/>
          </a:xfrm>
          <a:prstGeom prst="rect">
            <a:avLst/>
          </a:prstGeom>
        </p:spPr>
        <p:txBody>
          <a:bodyPr vert="horz" wrap="square" lIns="0" tIns="12700" rIns="0" bIns="0" rtlCol="0">
            <a:spAutoFit/>
          </a:bodyPr>
          <a:lstStyle/>
          <a:p>
            <a:pPr marL="1612900">
              <a:lnSpc>
                <a:spcPct val="100000"/>
              </a:lnSpc>
              <a:spcBef>
                <a:spcPts val="100"/>
              </a:spcBef>
            </a:pPr>
            <a:r>
              <a:rPr sz="1200" spc="-5" dirty="0">
                <a:latin typeface="Times New Roman"/>
                <a:cs typeface="Times New Roman"/>
              </a:rPr>
              <a:t>Figure </a:t>
            </a:r>
            <a:r>
              <a:rPr sz="1200" dirty="0">
                <a:latin typeface="Times New Roman"/>
                <a:cs typeface="Times New Roman"/>
              </a:rPr>
              <a:t>9 Continuous</a:t>
            </a:r>
            <a:r>
              <a:rPr sz="1200" spc="-10" dirty="0">
                <a:latin typeface="Times New Roman"/>
                <a:cs typeface="Times New Roman"/>
              </a:rPr>
              <a:t> </a:t>
            </a:r>
            <a:r>
              <a:rPr sz="1200" spc="-5" dirty="0">
                <a:latin typeface="Times New Roman"/>
                <a:cs typeface="Times New Roman"/>
              </a:rPr>
              <a:t>integration</a:t>
            </a:r>
            <a:endParaRPr sz="1200">
              <a:latin typeface="Times New Roman"/>
              <a:cs typeface="Times New Roman"/>
            </a:endParaRPr>
          </a:p>
          <a:p>
            <a:pPr>
              <a:lnSpc>
                <a:spcPct val="100000"/>
              </a:lnSpc>
            </a:pPr>
            <a:endParaRPr sz="1300">
              <a:latin typeface="Times New Roman"/>
              <a:cs typeface="Times New Roman"/>
            </a:endParaRPr>
          </a:p>
          <a:p>
            <a:pPr>
              <a:lnSpc>
                <a:spcPct val="100000"/>
              </a:lnSpc>
              <a:spcBef>
                <a:spcPts val="30"/>
              </a:spcBef>
            </a:pPr>
            <a:endParaRPr sz="1450">
              <a:latin typeface="Times New Roman"/>
              <a:cs typeface="Times New Roman"/>
            </a:endParaRPr>
          </a:p>
          <a:p>
            <a:pPr marL="240665" marR="10160" indent="-228600" algn="just">
              <a:lnSpc>
                <a:spcPct val="103299"/>
              </a:lnSpc>
              <a:buFont typeface="Symbol"/>
              <a:buChar char=""/>
              <a:tabLst>
                <a:tab pos="241300" algn="l"/>
              </a:tabLst>
            </a:pPr>
            <a:r>
              <a:rPr sz="1200" dirty="0">
                <a:latin typeface="Times New Roman"/>
                <a:cs typeface="Times New Roman"/>
              </a:rPr>
              <a:t>Continuous </a:t>
            </a:r>
            <a:r>
              <a:rPr sz="1200" spc="-5" dirty="0">
                <a:latin typeface="Times New Roman"/>
                <a:cs typeface="Times New Roman"/>
              </a:rPr>
              <a:t>integration </a:t>
            </a:r>
            <a:r>
              <a:rPr sz="1200" dirty="0">
                <a:latin typeface="Times New Roman"/>
                <a:cs typeface="Times New Roman"/>
              </a:rPr>
              <a:t>simply </a:t>
            </a:r>
            <a:r>
              <a:rPr sz="1200" spc="-5" dirty="0">
                <a:latin typeface="Times New Roman"/>
                <a:cs typeface="Times New Roman"/>
              </a:rPr>
              <a:t>means </a:t>
            </a:r>
            <a:r>
              <a:rPr sz="1200" dirty="0">
                <a:latin typeface="Times New Roman"/>
                <a:cs typeface="Times New Roman"/>
              </a:rPr>
              <a:t>that </a:t>
            </a:r>
            <a:r>
              <a:rPr sz="1200" spc="-5" dirty="0">
                <a:latin typeface="Times New Roman"/>
                <a:cs typeface="Times New Roman"/>
              </a:rPr>
              <a:t>an integrated </a:t>
            </a:r>
            <a:r>
              <a:rPr sz="1200" dirty="0">
                <a:latin typeface="Times New Roman"/>
                <a:cs typeface="Times New Roman"/>
              </a:rPr>
              <a:t>version of the system </a:t>
            </a:r>
            <a:r>
              <a:rPr sz="1200" spc="-5" dirty="0">
                <a:latin typeface="Times New Roman"/>
                <a:cs typeface="Times New Roman"/>
              </a:rPr>
              <a:t>is created  and tested </a:t>
            </a:r>
            <a:r>
              <a:rPr sz="1200" dirty="0">
                <a:latin typeface="Times New Roman"/>
                <a:cs typeface="Times New Roman"/>
              </a:rPr>
              <a:t>every time a change is </a:t>
            </a:r>
            <a:r>
              <a:rPr sz="1200" spc="-5" dirty="0">
                <a:latin typeface="Times New Roman"/>
                <a:cs typeface="Times New Roman"/>
              </a:rPr>
              <a:t>pushed </a:t>
            </a:r>
            <a:r>
              <a:rPr sz="1200" dirty="0">
                <a:latin typeface="Times New Roman"/>
                <a:cs typeface="Times New Roman"/>
              </a:rPr>
              <a:t>to the </a:t>
            </a:r>
            <a:r>
              <a:rPr sz="1200" spc="-5" dirty="0">
                <a:latin typeface="Times New Roman"/>
                <a:cs typeface="Times New Roman"/>
              </a:rPr>
              <a:t>system’s shared code</a:t>
            </a:r>
            <a:r>
              <a:rPr sz="1200" dirty="0">
                <a:latin typeface="Times New Roman"/>
                <a:cs typeface="Times New Roman"/>
              </a:rPr>
              <a:t> </a:t>
            </a:r>
            <a:r>
              <a:rPr sz="1200" spc="-5" dirty="0">
                <a:latin typeface="Times New Roman"/>
                <a:cs typeface="Times New Roman"/>
              </a:rPr>
              <a:t>repository.</a:t>
            </a:r>
            <a:endParaRPr sz="1200">
              <a:latin typeface="Times New Roman"/>
              <a:cs typeface="Times New Roman"/>
            </a:endParaRPr>
          </a:p>
          <a:p>
            <a:pPr marL="240665" marR="6350" indent="-228600" algn="just">
              <a:lnSpc>
                <a:spcPct val="103299"/>
              </a:lnSpc>
              <a:spcBef>
                <a:spcPts val="85"/>
              </a:spcBef>
              <a:buFont typeface="Symbol"/>
              <a:buChar char=""/>
              <a:tabLst>
                <a:tab pos="241300" algn="l"/>
              </a:tabLst>
            </a:pPr>
            <a:r>
              <a:rPr sz="1200" spc="-5" dirty="0">
                <a:latin typeface="Times New Roman"/>
                <a:cs typeface="Times New Roman"/>
              </a:rPr>
              <a:t>On completion </a:t>
            </a:r>
            <a:r>
              <a:rPr sz="1200" dirty="0">
                <a:latin typeface="Times New Roman"/>
                <a:cs typeface="Times New Roman"/>
              </a:rPr>
              <a:t>of the push </a:t>
            </a:r>
            <a:r>
              <a:rPr sz="1200" spc="-5" dirty="0">
                <a:latin typeface="Times New Roman"/>
                <a:cs typeface="Times New Roman"/>
              </a:rPr>
              <a:t>operation, </a:t>
            </a:r>
            <a:r>
              <a:rPr sz="1200" dirty="0">
                <a:latin typeface="Times New Roman"/>
                <a:cs typeface="Times New Roman"/>
              </a:rPr>
              <a:t>the repository </a:t>
            </a:r>
            <a:r>
              <a:rPr sz="1200" spc="-5" dirty="0">
                <a:latin typeface="Times New Roman"/>
                <a:cs typeface="Times New Roman"/>
              </a:rPr>
              <a:t>sends </a:t>
            </a:r>
            <a:r>
              <a:rPr sz="1200" dirty="0">
                <a:latin typeface="Times New Roman"/>
                <a:cs typeface="Times New Roman"/>
              </a:rPr>
              <a:t>a </a:t>
            </a:r>
            <a:r>
              <a:rPr sz="1200" spc="-5" dirty="0">
                <a:latin typeface="Times New Roman"/>
                <a:cs typeface="Times New Roman"/>
              </a:rPr>
              <a:t>message </a:t>
            </a:r>
            <a:r>
              <a:rPr sz="1200" dirty="0">
                <a:latin typeface="Times New Roman"/>
                <a:cs typeface="Times New Roman"/>
              </a:rPr>
              <a:t>to </a:t>
            </a:r>
            <a:r>
              <a:rPr sz="1200" spc="-5" dirty="0">
                <a:latin typeface="Times New Roman"/>
                <a:cs typeface="Times New Roman"/>
              </a:rPr>
              <a:t>an integration  server </a:t>
            </a:r>
            <a:r>
              <a:rPr sz="1200" dirty="0">
                <a:latin typeface="Times New Roman"/>
                <a:cs typeface="Times New Roman"/>
              </a:rPr>
              <a:t>to build a new </a:t>
            </a:r>
            <a:r>
              <a:rPr sz="1200" spc="-5" dirty="0">
                <a:latin typeface="Times New Roman"/>
                <a:cs typeface="Times New Roman"/>
              </a:rPr>
              <a:t>version </a:t>
            </a:r>
            <a:r>
              <a:rPr sz="1200" dirty="0">
                <a:latin typeface="Times New Roman"/>
                <a:cs typeface="Times New Roman"/>
              </a:rPr>
              <a:t>of the </a:t>
            </a:r>
            <a:r>
              <a:rPr sz="1200" spc="-5" dirty="0">
                <a:latin typeface="Times New Roman"/>
                <a:cs typeface="Times New Roman"/>
              </a:rPr>
              <a:t>product (Figure</a:t>
            </a:r>
            <a:r>
              <a:rPr sz="1200" spc="-10" dirty="0">
                <a:latin typeface="Times New Roman"/>
                <a:cs typeface="Times New Roman"/>
              </a:rPr>
              <a:t> </a:t>
            </a:r>
            <a:r>
              <a:rPr sz="1200" dirty="0">
                <a:latin typeface="Times New Roman"/>
                <a:cs typeface="Times New Roman"/>
              </a:rPr>
              <a:t>9).</a:t>
            </a:r>
            <a:endParaRPr sz="1200">
              <a:latin typeface="Times New Roman"/>
              <a:cs typeface="Times New Roman"/>
            </a:endParaRPr>
          </a:p>
          <a:p>
            <a:pPr marL="240665" marR="5080" indent="-228600" algn="just">
              <a:lnSpc>
                <a:spcPct val="103800"/>
              </a:lnSpc>
              <a:spcBef>
                <a:spcPts val="75"/>
              </a:spcBef>
              <a:buFont typeface="Symbol"/>
              <a:buChar char=""/>
              <a:tabLst>
                <a:tab pos="241300" algn="l"/>
              </a:tabLst>
            </a:pPr>
            <a:r>
              <a:rPr sz="1200" dirty="0">
                <a:latin typeface="Times New Roman"/>
                <a:cs typeface="Times New Roman"/>
              </a:rPr>
              <a:t>The </a:t>
            </a:r>
            <a:r>
              <a:rPr sz="1200" spc="-5" dirty="0">
                <a:latin typeface="Times New Roman"/>
                <a:cs typeface="Times New Roman"/>
              </a:rPr>
              <a:t>squares </a:t>
            </a:r>
            <a:r>
              <a:rPr sz="1200" dirty="0">
                <a:latin typeface="Times New Roman"/>
                <a:cs typeface="Times New Roman"/>
              </a:rPr>
              <a:t>in </a:t>
            </a:r>
            <a:r>
              <a:rPr sz="1200" spc="-5" dirty="0">
                <a:latin typeface="Times New Roman"/>
                <a:cs typeface="Times New Roman"/>
              </a:rPr>
              <a:t>Figure </a:t>
            </a:r>
            <a:r>
              <a:rPr sz="1200" dirty="0">
                <a:latin typeface="Times New Roman"/>
                <a:cs typeface="Times New Roman"/>
              </a:rPr>
              <a:t>9 </a:t>
            </a:r>
            <a:r>
              <a:rPr sz="1200" spc="-5" dirty="0">
                <a:latin typeface="Times New Roman"/>
                <a:cs typeface="Times New Roman"/>
              </a:rPr>
              <a:t>are </a:t>
            </a:r>
            <a:r>
              <a:rPr sz="1200" dirty="0">
                <a:latin typeface="Times New Roman"/>
                <a:cs typeface="Times New Roman"/>
              </a:rPr>
              <a:t>the </a:t>
            </a:r>
            <a:r>
              <a:rPr sz="1200" spc="-5" dirty="0">
                <a:latin typeface="Times New Roman"/>
                <a:cs typeface="Times New Roman"/>
              </a:rPr>
              <a:t>elements </a:t>
            </a:r>
            <a:r>
              <a:rPr sz="1200" dirty="0">
                <a:latin typeface="Times New Roman"/>
                <a:cs typeface="Times New Roman"/>
              </a:rPr>
              <a:t>of a </a:t>
            </a:r>
            <a:r>
              <a:rPr sz="1200" spc="-5" dirty="0">
                <a:latin typeface="Times New Roman"/>
                <a:cs typeface="Times New Roman"/>
              </a:rPr>
              <a:t>continuous integration </a:t>
            </a:r>
            <a:r>
              <a:rPr sz="1200" dirty="0">
                <a:latin typeface="Times New Roman"/>
                <a:cs typeface="Times New Roman"/>
              </a:rPr>
              <a:t>pipeline that </a:t>
            </a:r>
            <a:r>
              <a:rPr sz="1200" spc="-5" dirty="0">
                <a:latin typeface="Times New Roman"/>
                <a:cs typeface="Times New Roman"/>
              </a:rPr>
              <a:t>is  triggered </a:t>
            </a:r>
            <a:r>
              <a:rPr sz="1200" spc="10" dirty="0">
                <a:latin typeface="Times New Roman"/>
                <a:cs typeface="Times New Roman"/>
              </a:rPr>
              <a:t>by </a:t>
            </a:r>
            <a:r>
              <a:rPr sz="1200" dirty="0">
                <a:latin typeface="Times New Roman"/>
                <a:cs typeface="Times New Roman"/>
              </a:rPr>
              <a:t>a repository </a:t>
            </a:r>
            <a:r>
              <a:rPr sz="1200" spc="-5" dirty="0">
                <a:latin typeface="Times New Roman"/>
                <a:cs typeface="Times New Roman"/>
              </a:rPr>
              <a:t>notification </a:t>
            </a:r>
            <a:r>
              <a:rPr sz="1200" dirty="0">
                <a:latin typeface="Times New Roman"/>
                <a:cs typeface="Times New Roman"/>
              </a:rPr>
              <a:t>that a change </a:t>
            </a:r>
            <a:r>
              <a:rPr sz="1200" spc="-5" dirty="0">
                <a:latin typeface="Times New Roman"/>
                <a:cs typeface="Times New Roman"/>
              </a:rPr>
              <a:t>has been </a:t>
            </a:r>
            <a:r>
              <a:rPr sz="1200" dirty="0">
                <a:latin typeface="Times New Roman"/>
                <a:cs typeface="Times New Roman"/>
              </a:rPr>
              <a:t>made to the master </a:t>
            </a:r>
            <a:r>
              <a:rPr sz="1200" spc="-5" dirty="0">
                <a:latin typeface="Times New Roman"/>
                <a:cs typeface="Times New Roman"/>
              </a:rPr>
              <a:t>branch </a:t>
            </a:r>
            <a:r>
              <a:rPr sz="1200" dirty="0">
                <a:latin typeface="Times New Roman"/>
                <a:cs typeface="Times New Roman"/>
              </a:rPr>
              <a:t>of  the</a:t>
            </a:r>
            <a:r>
              <a:rPr sz="1200" spc="-5" dirty="0">
                <a:latin typeface="Times New Roman"/>
                <a:cs typeface="Times New Roman"/>
              </a:rPr>
              <a:t> system.</a:t>
            </a:r>
            <a:endParaRPr sz="1200">
              <a:latin typeface="Times New Roman"/>
              <a:cs typeface="Times New Roman"/>
            </a:endParaRPr>
          </a:p>
          <a:p>
            <a:pPr marL="12700">
              <a:lnSpc>
                <a:spcPct val="100000"/>
              </a:lnSpc>
              <a:spcBef>
                <a:spcPts val="120"/>
              </a:spcBef>
            </a:pPr>
            <a:r>
              <a:rPr sz="1200" dirty="0">
                <a:latin typeface="Symbol"/>
                <a:cs typeface="Symbol"/>
              </a:rPr>
              <a:t></a:t>
            </a:r>
            <a:endParaRPr sz="1200">
              <a:latin typeface="Symbol"/>
              <a:cs typeface="Symbol"/>
            </a:endParaRPr>
          </a:p>
        </p:txBody>
      </p:sp>
      <p:sp>
        <p:nvSpPr>
          <p:cNvPr id="6" name="object 6"/>
          <p:cNvSpPr/>
          <p:nvPr/>
        </p:nvSpPr>
        <p:spPr>
          <a:xfrm>
            <a:off x="914400" y="5965190"/>
            <a:ext cx="5181600" cy="277939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902004" y="8835338"/>
            <a:ext cx="16967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Figure </a:t>
            </a:r>
            <a:r>
              <a:rPr sz="1200" dirty="0">
                <a:latin typeface="Times New Roman"/>
                <a:cs typeface="Times New Roman"/>
              </a:rPr>
              <a:t>10 </a:t>
            </a:r>
            <a:r>
              <a:rPr sz="1200" spc="-5" dirty="0">
                <a:latin typeface="Times New Roman"/>
                <a:cs typeface="Times New Roman"/>
              </a:rPr>
              <a:t>Local</a:t>
            </a:r>
            <a:r>
              <a:rPr sz="1200" spc="-15" dirty="0">
                <a:latin typeface="Times New Roman"/>
                <a:cs typeface="Times New Roman"/>
              </a:rPr>
              <a:t> </a:t>
            </a:r>
            <a:r>
              <a:rPr sz="1200" spc="-5" dirty="0">
                <a:latin typeface="Times New Roman"/>
                <a:cs typeface="Times New Roman"/>
              </a:rPr>
              <a:t>integration</a:t>
            </a:r>
            <a:endParaRPr sz="1200">
              <a:latin typeface="Times New Roman"/>
              <a:cs typeface="Times New Roman"/>
            </a:endParaRPr>
          </a:p>
        </p:txBody>
      </p:sp>
      <p:sp>
        <p:nvSpPr>
          <p:cNvPr id="8" name="object 8"/>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50</a:t>
            </a:fld>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1130604" y="898906"/>
            <a:ext cx="5741035" cy="3265804"/>
          </a:xfrm>
          <a:prstGeom prst="rect">
            <a:avLst/>
          </a:prstGeom>
        </p:spPr>
        <p:txBody>
          <a:bodyPr vert="horz" wrap="square" lIns="0" tIns="6350" rIns="0" bIns="0" rtlCol="0">
            <a:spAutoFit/>
          </a:bodyPr>
          <a:lstStyle/>
          <a:p>
            <a:pPr marL="240665" marR="5080" indent="-228600" algn="just">
              <a:lnSpc>
                <a:spcPct val="103499"/>
              </a:lnSpc>
              <a:spcBef>
                <a:spcPts val="50"/>
              </a:spcBef>
              <a:buFont typeface="Symbol"/>
              <a:buChar char=""/>
              <a:tabLst>
                <a:tab pos="241300" algn="l"/>
              </a:tabLst>
            </a:pPr>
            <a:r>
              <a:rPr sz="1200" spc="-10" dirty="0">
                <a:latin typeface="Times New Roman"/>
                <a:cs typeface="Times New Roman"/>
              </a:rPr>
              <a:t>In </a:t>
            </a:r>
            <a:r>
              <a:rPr sz="1200" dirty="0">
                <a:latin typeface="Times New Roman"/>
                <a:cs typeface="Times New Roman"/>
              </a:rPr>
              <a:t>a </a:t>
            </a:r>
            <a:r>
              <a:rPr sz="1200" spc="-5" dirty="0">
                <a:latin typeface="Times New Roman"/>
                <a:cs typeface="Times New Roman"/>
              </a:rPr>
              <a:t>continuous integration environment, developers have </a:t>
            </a:r>
            <a:r>
              <a:rPr sz="1200" dirty="0">
                <a:latin typeface="Times New Roman"/>
                <a:cs typeface="Times New Roman"/>
              </a:rPr>
              <a:t>to make </a:t>
            </a:r>
            <a:r>
              <a:rPr sz="1200" spc="-5" dirty="0">
                <a:latin typeface="Times New Roman"/>
                <a:cs typeface="Times New Roman"/>
              </a:rPr>
              <a:t>sure </a:t>
            </a:r>
            <a:r>
              <a:rPr sz="1200" dirty="0">
                <a:latin typeface="Times New Roman"/>
                <a:cs typeface="Times New Roman"/>
              </a:rPr>
              <a:t>that they don’t  </a:t>
            </a:r>
            <a:r>
              <a:rPr sz="1200" spc="-5" dirty="0">
                <a:latin typeface="Times New Roman"/>
                <a:cs typeface="Times New Roman"/>
              </a:rPr>
              <a:t>“break </a:t>
            </a:r>
            <a:r>
              <a:rPr sz="1200" dirty="0">
                <a:latin typeface="Times New Roman"/>
                <a:cs typeface="Times New Roman"/>
              </a:rPr>
              <a:t>the build.” </a:t>
            </a:r>
            <a:r>
              <a:rPr sz="1200" spc="-5" dirty="0">
                <a:latin typeface="Times New Roman"/>
                <a:cs typeface="Times New Roman"/>
              </a:rPr>
              <a:t>Breaking </a:t>
            </a:r>
            <a:r>
              <a:rPr sz="1200" dirty="0">
                <a:latin typeface="Times New Roman"/>
                <a:cs typeface="Times New Roman"/>
              </a:rPr>
              <a:t>the build </a:t>
            </a:r>
            <a:r>
              <a:rPr sz="1200" spc="-5" dirty="0">
                <a:latin typeface="Times New Roman"/>
                <a:cs typeface="Times New Roman"/>
              </a:rPr>
              <a:t>means </a:t>
            </a:r>
            <a:r>
              <a:rPr sz="1200" dirty="0">
                <a:latin typeface="Times New Roman"/>
                <a:cs typeface="Times New Roman"/>
              </a:rPr>
              <a:t>pushing </a:t>
            </a:r>
            <a:r>
              <a:rPr sz="1200" spc="-5" dirty="0">
                <a:latin typeface="Times New Roman"/>
                <a:cs typeface="Times New Roman"/>
              </a:rPr>
              <a:t>code </a:t>
            </a:r>
            <a:r>
              <a:rPr sz="1200" dirty="0">
                <a:latin typeface="Times New Roman"/>
                <a:cs typeface="Times New Roman"/>
              </a:rPr>
              <a:t>to the </a:t>
            </a:r>
            <a:r>
              <a:rPr sz="1200" spc="-5" dirty="0">
                <a:latin typeface="Times New Roman"/>
                <a:cs typeface="Times New Roman"/>
              </a:rPr>
              <a:t>project repository, which  when integrated, causes </a:t>
            </a:r>
            <a:r>
              <a:rPr sz="1200" dirty="0">
                <a:latin typeface="Times New Roman"/>
                <a:cs typeface="Times New Roman"/>
              </a:rPr>
              <a:t>some of the </a:t>
            </a:r>
            <a:r>
              <a:rPr sz="1200" spc="-5" dirty="0">
                <a:latin typeface="Times New Roman"/>
                <a:cs typeface="Times New Roman"/>
              </a:rPr>
              <a:t>system tests </a:t>
            </a:r>
            <a:r>
              <a:rPr sz="1200" spc="5" dirty="0">
                <a:latin typeface="Times New Roman"/>
                <a:cs typeface="Times New Roman"/>
              </a:rPr>
              <a:t>to </a:t>
            </a:r>
            <a:r>
              <a:rPr sz="1200" spc="-5" dirty="0">
                <a:latin typeface="Times New Roman"/>
                <a:cs typeface="Times New Roman"/>
              </a:rPr>
              <a:t>fail. </a:t>
            </a:r>
            <a:r>
              <a:rPr sz="1200" dirty="0">
                <a:latin typeface="Times New Roman"/>
                <a:cs typeface="Times New Roman"/>
              </a:rPr>
              <a:t>This holds up other developers. </a:t>
            </a:r>
            <a:r>
              <a:rPr sz="1200" spc="-10" dirty="0">
                <a:latin typeface="Times New Roman"/>
                <a:cs typeface="Times New Roman"/>
              </a:rPr>
              <a:t>If  </a:t>
            </a:r>
            <a:r>
              <a:rPr sz="1200" dirty="0">
                <a:latin typeface="Times New Roman"/>
                <a:cs typeface="Times New Roman"/>
              </a:rPr>
              <a:t>this </a:t>
            </a:r>
            <a:r>
              <a:rPr sz="1200" spc="-5" dirty="0">
                <a:latin typeface="Times New Roman"/>
                <a:cs typeface="Times New Roman"/>
              </a:rPr>
              <a:t>happens </a:t>
            </a:r>
            <a:r>
              <a:rPr sz="1200" dirty="0">
                <a:latin typeface="Times New Roman"/>
                <a:cs typeface="Times New Roman"/>
              </a:rPr>
              <a:t>,our priority </a:t>
            </a:r>
            <a:r>
              <a:rPr sz="1200" spc="-5" dirty="0">
                <a:latin typeface="Times New Roman"/>
                <a:cs typeface="Times New Roman"/>
              </a:rPr>
              <a:t>is </a:t>
            </a:r>
            <a:r>
              <a:rPr sz="1200" dirty="0">
                <a:latin typeface="Times New Roman"/>
                <a:cs typeface="Times New Roman"/>
              </a:rPr>
              <a:t>to discover and fix the </a:t>
            </a:r>
            <a:r>
              <a:rPr sz="1200" spc="-5" dirty="0">
                <a:latin typeface="Times New Roman"/>
                <a:cs typeface="Times New Roman"/>
              </a:rPr>
              <a:t>problem so </a:t>
            </a:r>
            <a:r>
              <a:rPr sz="1200" dirty="0">
                <a:latin typeface="Times New Roman"/>
                <a:cs typeface="Times New Roman"/>
              </a:rPr>
              <a:t>that normal </a:t>
            </a:r>
            <a:r>
              <a:rPr sz="1200" spc="-5" dirty="0">
                <a:latin typeface="Times New Roman"/>
                <a:cs typeface="Times New Roman"/>
              </a:rPr>
              <a:t>development  can continue.</a:t>
            </a:r>
            <a:endParaRPr sz="1200">
              <a:latin typeface="Times New Roman"/>
              <a:cs typeface="Times New Roman"/>
            </a:endParaRPr>
          </a:p>
          <a:p>
            <a:pPr marL="240665" marR="5080" indent="-228600" algn="just">
              <a:lnSpc>
                <a:spcPct val="103299"/>
              </a:lnSpc>
              <a:spcBef>
                <a:spcPts val="85"/>
              </a:spcBef>
              <a:buFont typeface="Symbol"/>
              <a:buChar char=""/>
              <a:tabLst>
                <a:tab pos="241300" algn="l"/>
              </a:tabLst>
            </a:pPr>
            <a:r>
              <a:rPr sz="1200" dirty="0">
                <a:latin typeface="Times New Roman"/>
                <a:cs typeface="Times New Roman"/>
              </a:rPr>
              <a:t>To </a:t>
            </a:r>
            <a:r>
              <a:rPr sz="1200" spc="-5" dirty="0">
                <a:latin typeface="Times New Roman"/>
                <a:cs typeface="Times New Roman"/>
              </a:rPr>
              <a:t>avoid </a:t>
            </a:r>
            <a:r>
              <a:rPr sz="1200" dirty="0">
                <a:latin typeface="Times New Roman"/>
                <a:cs typeface="Times New Roman"/>
              </a:rPr>
              <a:t>breaking the build, </a:t>
            </a:r>
            <a:r>
              <a:rPr sz="1200" spc="-5" dirty="0">
                <a:latin typeface="Times New Roman"/>
                <a:cs typeface="Times New Roman"/>
              </a:rPr>
              <a:t>we should always adopt an “integrate </a:t>
            </a:r>
            <a:r>
              <a:rPr sz="1200" dirty="0">
                <a:latin typeface="Times New Roman"/>
                <a:cs typeface="Times New Roman"/>
              </a:rPr>
              <a:t>twice” approach to  </a:t>
            </a:r>
            <a:r>
              <a:rPr sz="1200" spc="-5" dirty="0">
                <a:latin typeface="Times New Roman"/>
                <a:cs typeface="Times New Roman"/>
              </a:rPr>
              <a:t>system integration. we </a:t>
            </a:r>
            <a:r>
              <a:rPr sz="1200" dirty="0">
                <a:latin typeface="Times New Roman"/>
                <a:cs typeface="Times New Roman"/>
              </a:rPr>
              <a:t>should </a:t>
            </a:r>
            <a:r>
              <a:rPr sz="1200" spc="-5" dirty="0">
                <a:latin typeface="Times New Roman"/>
                <a:cs typeface="Times New Roman"/>
              </a:rPr>
              <a:t>integrate and </a:t>
            </a:r>
            <a:r>
              <a:rPr sz="1200" dirty="0">
                <a:latin typeface="Times New Roman"/>
                <a:cs typeface="Times New Roman"/>
              </a:rPr>
              <a:t>test on our own </a:t>
            </a:r>
            <a:r>
              <a:rPr sz="1200" spc="-5" dirty="0">
                <a:latin typeface="Times New Roman"/>
                <a:cs typeface="Times New Roman"/>
              </a:rPr>
              <a:t>computer </a:t>
            </a:r>
            <a:r>
              <a:rPr sz="1200" dirty="0">
                <a:latin typeface="Times New Roman"/>
                <a:cs typeface="Times New Roman"/>
              </a:rPr>
              <a:t>before pushing</a:t>
            </a:r>
            <a:r>
              <a:rPr sz="1200" spc="-200" dirty="0">
                <a:latin typeface="Times New Roman"/>
                <a:cs typeface="Times New Roman"/>
              </a:rPr>
              <a:t> </a:t>
            </a:r>
            <a:r>
              <a:rPr sz="1200" dirty="0">
                <a:latin typeface="Times New Roman"/>
                <a:cs typeface="Times New Roman"/>
              </a:rPr>
              <a:t>code  to the </a:t>
            </a:r>
            <a:r>
              <a:rPr sz="1200" spc="-5" dirty="0">
                <a:latin typeface="Times New Roman"/>
                <a:cs typeface="Times New Roman"/>
              </a:rPr>
              <a:t>project </a:t>
            </a:r>
            <a:r>
              <a:rPr sz="1200" dirty="0">
                <a:latin typeface="Times New Roman"/>
                <a:cs typeface="Times New Roman"/>
              </a:rPr>
              <a:t>repository </a:t>
            </a:r>
            <a:r>
              <a:rPr sz="1200" spc="5" dirty="0">
                <a:latin typeface="Times New Roman"/>
                <a:cs typeface="Times New Roman"/>
              </a:rPr>
              <a:t>to </a:t>
            </a:r>
            <a:r>
              <a:rPr sz="1200" spc="-5" dirty="0">
                <a:latin typeface="Times New Roman"/>
                <a:cs typeface="Times New Roman"/>
              </a:rPr>
              <a:t>trigger </a:t>
            </a:r>
            <a:r>
              <a:rPr sz="1200" dirty="0">
                <a:latin typeface="Times New Roman"/>
                <a:cs typeface="Times New Roman"/>
              </a:rPr>
              <a:t>the </a:t>
            </a:r>
            <a:r>
              <a:rPr sz="1200" spc="-5" dirty="0">
                <a:latin typeface="Times New Roman"/>
                <a:cs typeface="Times New Roman"/>
              </a:rPr>
              <a:t>integration server</a:t>
            </a:r>
            <a:r>
              <a:rPr sz="1200" spc="-20" dirty="0">
                <a:latin typeface="Times New Roman"/>
                <a:cs typeface="Times New Roman"/>
              </a:rPr>
              <a:t> </a:t>
            </a:r>
            <a:r>
              <a:rPr sz="1200" spc="-5" dirty="0">
                <a:latin typeface="Times New Roman"/>
                <a:cs typeface="Times New Roman"/>
              </a:rPr>
              <a:t>(Figure10).</a:t>
            </a:r>
            <a:endParaRPr sz="1200">
              <a:latin typeface="Times New Roman"/>
              <a:cs typeface="Times New Roman"/>
            </a:endParaRPr>
          </a:p>
          <a:p>
            <a:pPr marL="240665" marR="5080" indent="-228600" algn="just">
              <a:lnSpc>
                <a:spcPct val="103600"/>
              </a:lnSpc>
              <a:spcBef>
                <a:spcPts val="80"/>
              </a:spcBef>
              <a:buFont typeface="Symbol"/>
              <a:buChar char=""/>
              <a:tabLst>
                <a:tab pos="241300" algn="l"/>
              </a:tabLst>
            </a:pPr>
            <a:r>
              <a:rPr sz="1200" dirty="0">
                <a:latin typeface="Times New Roman"/>
                <a:cs typeface="Times New Roman"/>
              </a:rPr>
              <a:t>The </a:t>
            </a:r>
            <a:r>
              <a:rPr sz="1200" spc="-5" dirty="0">
                <a:latin typeface="Times New Roman"/>
                <a:cs typeface="Times New Roman"/>
              </a:rPr>
              <a:t>advantage </a:t>
            </a:r>
            <a:r>
              <a:rPr sz="1200" dirty="0">
                <a:latin typeface="Times New Roman"/>
                <a:cs typeface="Times New Roman"/>
              </a:rPr>
              <a:t>of </a:t>
            </a:r>
            <a:r>
              <a:rPr sz="1200" spc="-5" dirty="0">
                <a:latin typeface="Times New Roman"/>
                <a:cs typeface="Times New Roman"/>
              </a:rPr>
              <a:t>continuous integration </a:t>
            </a:r>
            <a:r>
              <a:rPr sz="1200" dirty="0">
                <a:latin typeface="Times New Roman"/>
                <a:cs typeface="Times New Roman"/>
              </a:rPr>
              <a:t>compared to </a:t>
            </a:r>
            <a:r>
              <a:rPr sz="1200" spc="-5" dirty="0">
                <a:latin typeface="Times New Roman"/>
                <a:cs typeface="Times New Roman"/>
              </a:rPr>
              <a:t>less frequent integration is </a:t>
            </a:r>
            <a:r>
              <a:rPr sz="1200" dirty="0">
                <a:latin typeface="Times New Roman"/>
                <a:cs typeface="Times New Roman"/>
              </a:rPr>
              <a:t>that it </a:t>
            </a:r>
            <a:r>
              <a:rPr sz="1200" spc="-5" dirty="0">
                <a:latin typeface="Times New Roman"/>
                <a:cs typeface="Times New Roman"/>
              </a:rPr>
              <a:t>is  faster </a:t>
            </a:r>
            <a:r>
              <a:rPr sz="1200" dirty="0">
                <a:latin typeface="Times New Roman"/>
                <a:cs typeface="Times New Roman"/>
              </a:rPr>
              <a:t>to find </a:t>
            </a:r>
            <a:r>
              <a:rPr sz="1200" spc="-5" dirty="0">
                <a:latin typeface="Times New Roman"/>
                <a:cs typeface="Times New Roman"/>
              </a:rPr>
              <a:t>and </a:t>
            </a:r>
            <a:r>
              <a:rPr sz="1200" dirty="0">
                <a:latin typeface="Times New Roman"/>
                <a:cs typeface="Times New Roman"/>
              </a:rPr>
              <a:t>fix bugs in the </a:t>
            </a:r>
            <a:r>
              <a:rPr sz="1200" spc="-5" dirty="0">
                <a:latin typeface="Times New Roman"/>
                <a:cs typeface="Times New Roman"/>
              </a:rPr>
              <a:t>system. </a:t>
            </a:r>
            <a:r>
              <a:rPr sz="1200" spc="-10" dirty="0">
                <a:latin typeface="Times New Roman"/>
                <a:cs typeface="Times New Roman"/>
              </a:rPr>
              <a:t>If </a:t>
            </a:r>
            <a:r>
              <a:rPr sz="1200" spc="-5" dirty="0">
                <a:latin typeface="Times New Roman"/>
                <a:cs typeface="Times New Roman"/>
              </a:rPr>
              <a:t>we </a:t>
            </a:r>
            <a:r>
              <a:rPr sz="1200" dirty="0">
                <a:latin typeface="Times New Roman"/>
                <a:cs typeface="Times New Roman"/>
              </a:rPr>
              <a:t>make a small </a:t>
            </a:r>
            <a:r>
              <a:rPr sz="1200" spc="-5" dirty="0">
                <a:latin typeface="Times New Roman"/>
                <a:cs typeface="Times New Roman"/>
              </a:rPr>
              <a:t>change and </a:t>
            </a:r>
            <a:r>
              <a:rPr sz="1200" dirty="0">
                <a:latin typeface="Times New Roman"/>
                <a:cs typeface="Times New Roman"/>
              </a:rPr>
              <a:t>some </a:t>
            </a:r>
            <a:r>
              <a:rPr sz="1200" spc="-5" dirty="0">
                <a:latin typeface="Times New Roman"/>
                <a:cs typeface="Times New Roman"/>
              </a:rPr>
              <a:t>system tests  </a:t>
            </a:r>
            <a:r>
              <a:rPr sz="1200" dirty="0">
                <a:latin typeface="Times New Roman"/>
                <a:cs typeface="Times New Roman"/>
              </a:rPr>
              <a:t>then </a:t>
            </a:r>
            <a:r>
              <a:rPr sz="1200" spc="-5" dirty="0">
                <a:latin typeface="Times New Roman"/>
                <a:cs typeface="Times New Roman"/>
              </a:rPr>
              <a:t>fail, </a:t>
            </a:r>
            <a:r>
              <a:rPr sz="1200" dirty="0">
                <a:latin typeface="Times New Roman"/>
                <a:cs typeface="Times New Roman"/>
              </a:rPr>
              <a:t>the </a:t>
            </a:r>
            <a:r>
              <a:rPr sz="1200" spc="-5" dirty="0">
                <a:latin typeface="Times New Roman"/>
                <a:cs typeface="Times New Roman"/>
              </a:rPr>
              <a:t>problem almost </a:t>
            </a:r>
            <a:r>
              <a:rPr sz="1200" dirty="0">
                <a:latin typeface="Times New Roman"/>
                <a:cs typeface="Times New Roman"/>
              </a:rPr>
              <a:t>certainly </a:t>
            </a:r>
            <a:r>
              <a:rPr sz="1200" spc="-5" dirty="0">
                <a:latin typeface="Times New Roman"/>
                <a:cs typeface="Times New Roman"/>
              </a:rPr>
              <a:t>lies </a:t>
            </a:r>
            <a:r>
              <a:rPr sz="1200" dirty="0">
                <a:latin typeface="Times New Roman"/>
                <a:cs typeface="Times New Roman"/>
              </a:rPr>
              <a:t>in the </a:t>
            </a:r>
            <a:r>
              <a:rPr sz="1200" spc="-5" dirty="0">
                <a:latin typeface="Times New Roman"/>
                <a:cs typeface="Times New Roman"/>
              </a:rPr>
              <a:t>new code </a:t>
            </a:r>
            <a:r>
              <a:rPr sz="1200" dirty="0">
                <a:latin typeface="Times New Roman"/>
                <a:cs typeface="Times New Roman"/>
              </a:rPr>
              <a:t>that we have </a:t>
            </a:r>
            <a:r>
              <a:rPr sz="1200" spc="-5" dirty="0">
                <a:latin typeface="Times New Roman"/>
                <a:cs typeface="Times New Roman"/>
              </a:rPr>
              <a:t>pushed </a:t>
            </a:r>
            <a:r>
              <a:rPr sz="1200" dirty="0">
                <a:latin typeface="Times New Roman"/>
                <a:cs typeface="Times New Roman"/>
              </a:rPr>
              <a:t>to the  </a:t>
            </a:r>
            <a:r>
              <a:rPr sz="1200" spc="-5" dirty="0">
                <a:latin typeface="Times New Roman"/>
                <a:cs typeface="Times New Roman"/>
              </a:rPr>
              <a:t>project repo. we </a:t>
            </a:r>
            <a:r>
              <a:rPr sz="1200" dirty="0">
                <a:latin typeface="Times New Roman"/>
                <a:cs typeface="Times New Roman"/>
              </a:rPr>
              <a:t>can focus on this code to find the bug </a:t>
            </a:r>
            <a:r>
              <a:rPr sz="1200" spc="-5" dirty="0">
                <a:latin typeface="Times New Roman"/>
                <a:cs typeface="Times New Roman"/>
              </a:rPr>
              <a:t>that’s </a:t>
            </a:r>
            <a:r>
              <a:rPr sz="1200" dirty="0">
                <a:latin typeface="Times New Roman"/>
                <a:cs typeface="Times New Roman"/>
              </a:rPr>
              <a:t>causing the</a:t>
            </a:r>
            <a:r>
              <a:rPr sz="1200" spc="-40" dirty="0">
                <a:latin typeface="Times New Roman"/>
                <a:cs typeface="Times New Roman"/>
              </a:rPr>
              <a:t> </a:t>
            </a:r>
            <a:r>
              <a:rPr sz="1200" dirty="0">
                <a:latin typeface="Times New Roman"/>
                <a:cs typeface="Times New Roman"/>
              </a:rPr>
              <a:t>problem.</a:t>
            </a:r>
            <a:endParaRPr sz="1200">
              <a:latin typeface="Times New Roman"/>
              <a:cs typeface="Times New Roman"/>
            </a:endParaRPr>
          </a:p>
          <a:p>
            <a:pPr marL="240665" marR="5080" indent="-228600" algn="just">
              <a:lnSpc>
                <a:spcPct val="103099"/>
              </a:lnSpc>
              <a:spcBef>
                <a:spcPts val="90"/>
              </a:spcBef>
              <a:buFont typeface="Symbol"/>
              <a:buChar char=""/>
              <a:tabLst>
                <a:tab pos="241300" algn="l"/>
              </a:tabLst>
            </a:pPr>
            <a:r>
              <a:rPr sz="1200" spc="-10" dirty="0">
                <a:latin typeface="Times New Roman"/>
                <a:cs typeface="Times New Roman"/>
              </a:rPr>
              <a:t>If</a:t>
            </a:r>
            <a:r>
              <a:rPr sz="1200" spc="-20" dirty="0">
                <a:latin typeface="Times New Roman"/>
                <a:cs typeface="Times New Roman"/>
              </a:rPr>
              <a:t> </a:t>
            </a:r>
            <a:r>
              <a:rPr sz="1200" dirty="0">
                <a:latin typeface="Times New Roman"/>
                <a:cs typeface="Times New Roman"/>
              </a:rPr>
              <a:t>we</a:t>
            </a:r>
            <a:r>
              <a:rPr sz="1200" spc="-15" dirty="0">
                <a:latin typeface="Times New Roman"/>
                <a:cs typeface="Times New Roman"/>
              </a:rPr>
              <a:t> </a:t>
            </a:r>
            <a:r>
              <a:rPr sz="1200" dirty="0">
                <a:latin typeface="Times New Roman"/>
                <a:cs typeface="Times New Roman"/>
              </a:rPr>
              <a:t>continuously</a:t>
            </a:r>
            <a:r>
              <a:rPr sz="1200" spc="-45" dirty="0">
                <a:latin typeface="Times New Roman"/>
                <a:cs typeface="Times New Roman"/>
              </a:rPr>
              <a:t> </a:t>
            </a:r>
            <a:r>
              <a:rPr sz="1200" dirty="0">
                <a:latin typeface="Times New Roman"/>
                <a:cs typeface="Times New Roman"/>
              </a:rPr>
              <a:t>integrate,</a:t>
            </a:r>
            <a:r>
              <a:rPr sz="1200" spc="-30" dirty="0">
                <a:latin typeface="Times New Roman"/>
                <a:cs typeface="Times New Roman"/>
              </a:rPr>
              <a:t> </a:t>
            </a:r>
            <a:r>
              <a:rPr sz="1200" dirty="0">
                <a:latin typeface="Times New Roman"/>
                <a:cs typeface="Times New Roman"/>
              </a:rPr>
              <a:t>then</a:t>
            </a:r>
            <a:r>
              <a:rPr sz="1200" spc="-1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working</a:t>
            </a:r>
            <a:r>
              <a:rPr sz="1200" spc="-35" dirty="0">
                <a:latin typeface="Times New Roman"/>
                <a:cs typeface="Times New Roman"/>
              </a:rPr>
              <a:t> </a:t>
            </a:r>
            <a:r>
              <a:rPr sz="1200" spc="-5" dirty="0">
                <a:latin typeface="Times New Roman"/>
                <a:cs typeface="Times New Roman"/>
              </a:rPr>
              <a:t>system is</a:t>
            </a:r>
            <a:r>
              <a:rPr sz="1200" spc="-20" dirty="0">
                <a:latin typeface="Times New Roman"/>
                <a:cs typeface="Times New Roman"/>
              </a:rPr>
              <a:t> </a:t>
            </a:r>
            <a:r>
              <a:rPr sz="1200" spc="-5" dirty="0">
                <a:latin typeface="Times New Roman"/>
                <a:cs typeface="Times New Roman"/>
              </a:rPr>
              <a:t>always</a:t>
            </a:r>
            <a:r>
              <a:rPr sz="1200" spc="-15" dirty="0">
                <a:latin typeface="Times New Roman"/>
                <a:cs typeface="Times New Roman"/>
              </a:rPr>
              <a:t> </a:t>
            </a:r>
            <a:r>
              <a:rPr sz="1200" spc="-5" dirty="0">
                <a:latin typeface="Times New Roman"/>
                <a:cs typeface="Times New Roman"/>
              </a:rPr>
              <a:t>available</a:t>
            </a:r>
            <a:r>
              <a:rPr sz="1200"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whole</a:t>
            </a:r>
            <a:r>
              <a:rPr sz="1200" spc="-20" dirty="0">
                <a:latin typeface="Times New Roman"/>
                <a:cs typeface="Times New Roman"/>
              </a:rPr>
              <a:t> </a:t>
            </a:r>
            <a:r>
              <a:rPr sz="1200" spc="-5" dirty="0">
                <a:latin typeface="Times New Roman"/>
                <a:cs typeface="Times New Roman"/>
              </a:rPr>
              <a:t>team.  </a:t>
            </a:r>
            <a:r>
              <a:rPr sz="1200" dirty="0">
                <a:latin typeface="Times New Roman"/>
                <a:cs typeface="Times New Roman"/>
              </a:rPr>
              <a:t>This</a:t>
            </a:r>
            <a:r>
              <a:rPr sz="1200" spc="-25" dirty="0">
                <a:latin typeface="Times New Roman"/>
                <a:cs typeface="Times New Roman"/>
              </a:rPr>
              <a:t> </a:t>
            </a:r>
            <a:r>
              <a:rPr sz="1200" spc="-5" dirty="0">
                <a:latin typeface="Times New Roman"/>
                <a:cs typeface="Times New Roman"/>
              </a:rPr>
              <a:t>can</a:t>
            </a:r>
            <a:r>
              <a:rPr sz="1200" spc="-25" dirty="0">
                <a:latin typeface="Times New Roman"/>
                <a:cs typeface="Times New Roman"/>
              </a:rPr>
              <a:t> </a:t>
            </a:r>
            <a:r>
              <a:rPr sz="1200" dirty="0">
                <a:latin typeface="Times New Roman"/>
                <a:cs typeface="Times New Roman"/>
              </a:rPr>
              <a:t>be</a:t>
            </a:r>
            <a:r>
              <a:rPr sz="1200" spc="-25" dirty="0">
                <a:latin typeface="Times New Roman"/>
                <a:cs typeface="Times New Roman"/>
              </a:rPr>
              <a:t> </a:t>
            </a:r>
            <a:r>
              <a:rPr sz="1200" spc="-5" dirty="0">
                <a:latin typeface="Times New Roman"/>
                <a:cs typeface="Times New Roman"/>
              </a:rPr>
              <a:t>used</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test</a:t>
            </a:r>
            <a:r>
              <a:rPr sz="1200" spc="-25" dirty="0">
                <a:latin typeface="Times New Roman"/>
                <a:cs typeface="Times New Roman"/>
              </a:rPr>
              <a:t> </a:t>
            </a:r>
            <a:r>
              <a:rPr sz="1200" spc="-5" dirty="0">
                <a:latin typeface="Times New Roman"/>
                <a:cs typeface="Times New Roman"/>
              </a:rPr>
              <a:t>ideas</a:t>
            </a:r>
            <a:r>
              <a:rPr sz="1200" spc="-20" dirty="0">
                <a:latin typeface="Times New Roman"/>
                <a:cs typeface="Times New Roman"/>
              </a:rPr>
              <a:t> </a:t>
            </a:r>
            <a:r>
              <a:rPr sz="1200" spc="-5" dirty="0">
                <a:latin typeface="Times New Roman"/>
                <a:cs typeface="Times New Roman"/>
              </a:rPr>
              <a:t>and</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5" dirty="0">
                <a:latin typeface="Times New Roman"/>
                <a:cs typeface="Times New Roman"/>
              </a:rPr>
              <a:t>demonstrate</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features</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system</a:t>
            </a:r>
            <a:r>
              <a:rPr sz="1200" spc="-2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5" dirty="0">
                <a:latin typeface="Times New Roman"/>
                <a:cs typeface="Times New Roman"/>
              </a:rPr>
              <a:t>management  and customers. Furthermore, continuous integration creates </a:t>
            </a:r>
            <a:r>
              <a:rPr sz="1200" dirty="0">
                <a:latin typeface="Times New Roman"/>
                <a:cs typeface="Times New Roman"/>
              </a:rPr>
              <a:t>a “quality </a:t>
            </a:r>
            <a:r>
              <a:rPr sz="1200" spc="-5" dirty="0">
                <a:latin typeface="Times New Roman"/>
                <a:cs typeface="Times New Roman"/>
              </a:rPr>
              <a:t>culture” </a:t>
            </a:r>
            <a:r>
              <a:rPr sz="1200" dirty="0">
                <a:latin typeface="Times New Roman"/>
                <a:cs typeface="Times New Roman"/>
              </a:rPr>
              <a:t>in a  </a:t>
            </a:r>
            <a:r>
              <a:rPr sz="1200" spc="-5" dirty="0">
                <a:latin typeface="Times New Roman"/>
                <a:cs typeface="Times New Roman"/>
              </a:rPr>
              <a:t>development</a:t>
            </a:r>
            <a:r>
              <a:rPr sz="1200" spc="-35" dirty="0">
                <a:latin typeface="Times New Roman"/>
                <a:cs typeface="Times New Roman"/>
              </a:rPr>
              <a:t> </a:t>
            </a:r>
            <a:r>
              <a:rPr sz="1200" spc="-5" dirty="0">
                <a:latin typeface="Times New Roman"/>
                <a:cs typeface="Times New Roman"/>
              </a:rPr>
              <a:t>team.</a:t>
            </a:r>
            <a:r>
              <a:rPr sz="1200" spc="-30" dirty="0">
                <a:latin typeface="Times New Roman"/>
                <a:cs typeface="Times New Roman"/>
              </a:rPr>
              <a:t> </a:t>
            </a:r>
            <a:r>
              <a:rPr sz="1200" spc="-5" dirty="0">
                <a:latin typeface="Times New Roman"/>
                <a:cs typeface="Times New Roman"/>
              </a:rPr>
              <a:t>Team</a:t>
            </a:r>
            <a:r>
              <a:rPr sz="1200" spc="-20" dirty="0">
                <a:latin typeface="Times New Roman"/>
                <a:cs typeface="Times New Roman"/>
              </a:rPr>
              <a:t> </a:t>
            </a:r>
            <a:r>
              <a:rPr sz="1200" spc="-5" dirty="0">
                <a:latin typeface="Times New Roman"/>
                <a:cs typeface="Times New Roman"/>
              </a:rPr>
              <a:t>members</a:t>
            </a:r>
            <a:r>
              <a:rPr sz="1200" spc="-35" dirty="0">
                <a:latin typeface="Times New Roman"/>
                <a:cs typeface="Times New Roman"/>
              </a:rPr>
              <a:t> </a:t>
            </a:r>
            <a:r>
              <a:rPr sz="1200" spc="-5" dirty="0">
                <a:latin typeface="Times New Roman"/>
                <a:cs typeface="Times New Roman"/>
              </a:rPr>
              <a:t>want</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avoid</a:t>
            </a:r>
            <a:r>
              <a:rPr sz="1200" spc="-30" dirty="0">
                <a:latin typeface="Times New Roman"/>
                <a:cs typeface="Times New Roman"/>
              </a:rPr>
              <a:t> </a:t>
            </a:r>
            <a:r>
              <a:rPr sz="1200" spc="-5" dirty="0">
                <a:latin typeface="Times New Roman"/>
                <a:cs typeface="Times New Roman"/>
              </a:rPr>
              <a:t>the</a:t>
            </a:r>
            <a:r>
              <a:rPr sz="1200" spc="-40" dirty="0">
                <a:latin typeface="Times New Roman"/>
                <a:cs typeface="Times New Roman"/>
              </a:rPr>
              <a:t> </a:t>
            </a:r>
            <a:r>
              <a:rPr sz="1200" spc="-5" dirty="0">
                <a:latin typeface="Times New Roman"/>
                <a:cs typeface="Times New Roman"/>
              </a:rPr>
              <a:t>stigma</a:t>
            </a:r>
            <a:r>
              <a:rPr sz="1200" spc="-35"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dirty="0">
                <a:latin typeface="Times New Roman"/>
                <a:cs typeface="Times New Roman"/>
              </a:rPr>
              <a:t>disruption</a:t>
            </a:r>
            <a:r>
              <a:rPr sz="1200" spc="-3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breaking</a:t>
            </a:r>
            <a:r>
              <a:rPr sz="1200" spc="-45" dirty="0">
                <a:latin typeface="Times New Roman"/>
                <a:cs typeface="Times New Roman"/>
              </a:rPr>
              <a:t> </a:t>
            </a:r>
            <a:r>
              <a:rPr sz="1200" dirty="0">
                <a:latin typeface="Times New Roman"/>
                <a:cs typeface="Times New Roman"/>
              </a:rPr>
              <a:t>the  build. They are likely to </a:t>
            </a:r>
            <a:r>
              <a:rPr sz="1200" spc="-5" dirty="0">
                <a:latin typeface="Times New Roman"/>
                <a:cs typeface="Times New Roman"/>
              </a:rPr>
              <a:t>check </a:t>
            </a:r>
            <a:r>
              <a:rPr sz="1200" dirty="0">
                <a:latin typeface="Times New Roman"/>
                <a:cs typeface="Times New Roman"/>
              </a:rPr>
              <a:t>their </a:t>
            </a:r>
            <a:r>
              <a:rPr sz="1200" spc="-5" dirty="0">
                <a:latin typeface="Times New Roman"/>
                <a:cs typeface="Times New Roman"/>
              </a:rPr>
              <a:t>work </a:t>
            </a:r>
            <a:r>
              <a:rPr sz="1200" dirty="0">
                <a:latin typeface="Times New Roman"/>
                <a:cs typeface="Times New Roman"/>
              </a:rPr>
              <a:t>carefully </a:t>
            </a:r>
            <a:r>
              <a:rPr sz="1200" spc="-5" dirty="0">
                <a:latin typeface="Times New Roman"/>
                <a:cs typeface="Times New Roman"/>
              </a:rPr>
              <a:t>before </a:t>
            </a:r>
            <a:r>
              <a:rPr sz="1200" dirty="0">
                <a:latin typeface="Times New Roman"/>
                <a:cs typeface="Times New Roman"/>
              </a:rPr>
              <a:t>pushing it to the </a:t>
            </a:r>
            <a:r>
              <a:rPr sz="1200" spc="-5" dirty="0">
                <a:latin typeface="Times New Roman"/>
                <a:cs typeface="Times New Roman"/>
              </a:rPr>
              <a:t>project</a:t>
            </a:r>
            <a:r>
              <a:rPr sz="1200" spc="-50" dirty="0">
                <a:latin typeface="Times New Roman"/>
                <a:cs typeface="Times New Roman"/>
              </a:rPr>
              <a:t> </a:t>
            </a:r>
            <a:r>
              <a:rPr sz="1200" spc="-5" dirty="0">
                <a:latin typeface="Times New Roman"/>
                <a:cs typeface="Times New Roman"/>
              </a:rPr>
              <a:t>repo.</a:t>
            </a:r>
            <a:endParaRPr sz="1200">
              <a:latin typeface="Times New Roman"/>
              <a:cs typeface="Times New Roman"/>
            </a:endParaRPr>
          </a:p>
        </p:txBody>
      </p:sp>
      <p:sp>
        <p:nvSpPr>
          <p:cNvPr id="5" name="object 5"/>
          <p:cNvSpPr/>
          <p:nvPr/>
        </p:nvSpPr>
        <p:spPr>
          <a:xfrm>
            <a:off x="914400" y="4273550"/>
            <a:ext cx="5029200" cy="200977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130604" y="6373748"/>
            <a:ext cx="5741035" cy="2635250"/>
          </a:xfrm>
          <a:prstGeom prst="rect">
            <a:avLst/>
          </a:prstGeom>
        </p:spPr>
        <p:txBody>
          <a:bodyPr vert="horz" wrap="square" lIns="0" tIns="12700" rIns="0" bIns="0" rtlCol="0">
            <a:spAutoFit/>
          </a:bodyPr>
          <a:lstStyle/>
          <a:p>
            <a:pPr marL="697865">
              <a:lnSpc>
                <a:spcPct val="100000"/>
              </a:lnSpc>
              <a:spcBef>
                <a:spcPts val="100"/>
              </a:spcBef>
            </a:pPr>
            <a:r>
              <a:rPr sz="1200" spc="-5" dirty="0">
                <a:latin typeface="Times New Roman"/>
                <a:cs typeface="Times New Roman"/>
              </a:rPr>
              <a:t>Figure </a:t>
            </a:r>
            <a:r>
              <a:rPr sz="1200" dirty="0">
                <a:latin typeface="Times New Roman"/>
                <a:cs typeface="Times New Roman"/>
              </a:rPr>
              <a:t>11 </a:t>
            </a:r>
            <a:r>
              <a:rPr sz="1200" spc="-5" dirty="0">
                <a:latin typeface="Times New Roman"/>
                <a:cs typeface="Times New Roman"/>
              </a:rPr>
              <a:t>A </a:t>
            </a:r>
            <a:r>
              <a:rPr sz="1200" dirty="0">
                <a:latin typeface="Times New Roman"/>
                <a:cs typeface="Times New Roman"/>
              </a:rPr>
              <a:t>dependency</a:t>
            </a:r>
            <a:r>
              <a:rPr sz="1200" spc="-20" dirty="0">
                <a:latin typeface="Times New Roman"/>
                <a:cs typeface="Times New Roman"/>
              </a:rPr>
              <a:t> </a:t>
            </a:r>
            <a:r>
              <a:rPr sz="1200" dirty="0">
                <a:latin typeface="Times New Roman"/>
                <a:cs typeface="Times New Roman"/>
              </a:rPr>
              <a:t>model</a:t>
            </a:r>
            <a:endParaRPr sz="1200">
              <a:latin typeface="Times New Roman"/>
              <a:cs typeface="Times New Roman"/>
            </a:endParaRPr>
          </a:p>
          <a:p>
            <a:pPr marL="240665" marR="5080" indent="-228600" algn="just">
              <a:lnSpc>
                <a:spcPct val="104200"/>
              </a:lnSpc>
              <a:spcBef>
                <a:spcPts val="875"/>
              </a:spcBef>
              <a:buFont typeface="Symbol"/>
              <a:buChar char=""/>
              <a:tabLst>
                <a:tab pos="241300" algn="l"/>
              </a:tabLst>
            </a:pPr>
            <a:r>
              <a:rPr sz="1200" dirty="0">
                <a:latin typeface="Times New Roman"/>
                <a:cs typeface="Times New Roman"/>
              </a:rPr>
              <a:t>Continuous </a:t>
            </a:r>
            <a:r>
              <a:rPr sz="1200" spc="-5" dirty="0">
                <a:latin typeface="Times New Roman"/>
                <a:cs typeface="Times New Roman"/>
              </a:rPr>
              <a:t>integration is effective </a:t>
            </a:r>
            <a:r>
              <a:rPr sz="1200" spc="5" dirty="0">
                <a:latin typeface="Times New Roman"/>
                <a:cs typeface="Times New Roman"/>
              </a:rPr>
              <a:t>only </a:t>
            </a:r>
            <a:r>
              <a:rPr sz="1200" dirty="0">
                <a:latin typeface="Times New Roman"/>
                <a:cs typeface="Times New Roman"/>
              </a:rPr>
              <a:t>if the </a:t>
            </a:r>
            <a:r>
              <a:rPr sz="1200" spc="-5" dirty="0">
                <a:latin typeface="Times New Roman"/>
                <a:cs typeface="Times New Roman"/>
              </a:rPr>
              <a:t>integration process is fast and developers </a:t>
            </a:r>
            <a:r>
              <a:rPr sz="1200" dirty="0">
                <a:latin typeface="Times New Roman"/>
                <a:cs typeface="Times New Roman"/>
              </a:rPr>
              <a:t>do  not have to </a:t>
            </a:r>
            <a:r>
              <a:rPr sz="1200" spc="-5" dirty="0">
                <a:latin typeface="Times New Roman"/>
                <a:cs typeface="Times New Roman"/>
              </a:rPr>
              <a:t>wait </a:t>
            </a:r>
            <a:r>
              <a:rPr sz="1200" dirty="0">
                <a:latin typeface="Times New Roman"/>
                <a:cs typeface="Times New Roman"/>
              </a:rPr>
              <a:t>for the </a:t>
            </a:r>
            <a:r>
              <a:rPr sz="1200" spc="-5" dirty="0">
                <a:latin typeface="Times New Roman"/>
                <a:cs typeface="Times New Roman"/>
              </a:rPr>
              <a:t>results </a:t>
            </a:r>
            <a:r>
              <a:rPr sz="1200" dirty="0">
                <a:latin typeface="Times New Roman"/>
                <a:cs typeface="Times New Roman"/>
              </a:rPr>
              <a:t>of </a:t>
            </a:r>
            <a:r>
              <a:rPr sz="1200" spc="-5" dirty="0">
                <a:latin typeface="Times New Roman"/>
                <a:cs typeface="Times New Roman"/>
              </a:rPr>
              <a:t>their tests </a:t>
            </a:r>
            <a:r>
              <a:rPr sz="1200" dirty="0">
                <a:latin typeface="Times New Roman"/>
                <a:cs typeface="Times New Roman"/>
              </a:rPr>
              <a:t>of the </a:t>
            </a:r>
            <a:r>
              <a:rPr sz="1200" spc="-5" dirty="0">
                <a:latin typeface="Times New Roman"/>
                <a:cs typeface="Times New Roman"/>
              </a:rPr>
              <a:t>integrated</a:t>
            </a:r>
            <a:r>
              <a:rPr sz="1200" spc="15" dirty="0">
                <a:latin typeface="Times New Roman"/>
                <a:cs typeface="Times New Roman"/>
              </a:rPr>
              <a:t> </a:t>
            </a:r>
            <a:r>
              <a:rPr sz="1200" spc="-5" dirty="0">
                <a:latin typeface="Times New Roman"/>
                <a:cs typeface="Times New Roman"/>
              </a:rPr>
              <a:t>system.</a:t>
            </a:r>
            <a:endParaRPr sz="1200">
              <a:latin typeface="Times New Roman"/>
              <a:cs typeface="Times New Roman"/>
            </a:endParaRPr>
          </a:p>
          <a:p>
            <a:pPr marL="240665" marR="6350" indent="-228600" algn="just">
              <a:lnSpc>
                <a:spcPct val="103400"/>
              </a:lnSpc>
              <a:spcBef>
                <a:spcPts val="80"/>
              </a:spcBef>
              <a:buFont typeface="Symbol"/>
              <a:buChar char=""/>
              <a:tabLst>
                <a:tab pos="241300" algn="l"/>
              </a:tabLst>
            </a:pPr>
            <a:r>
              <a:rPr sz="1200" spc="-5" dirty="0">
                <a:latin typeface="Times New Roman"/>
                <a:cs typeface="Times New Roman"/>
              </a:rPr>
              <a:t>However, </a:t>
            </a:r>
            <a:r>
              <a:rPr sz="1200" dirty="0">
                <a:latin typeface="Times New Roman"/>
                <a:cs typeface="Times New Roman"/>
              </a:rPr>
              <a:t>some </a:t>
            </a:r>
            <a:r>
              <a:rPr sz="1200" spc="-5" dirty="0">
                <a:latin typeface="Times New Roman"/>
                <a:cs typeface="Times New Roman"/>
              </a:rPr>
              <a:t>activities </a:t>
            </a:r>
            <a:r>
              <a:rPr sz="1200" dirty="0">
                <a:latin typeface="Times New Roman"/>
                <a:cs typeface="Times New Roman"/>
              </a:rPr>
              <a:t>in the build </a:t>
            </a:r>
            <a:r>
              <a:rPr sz="1200" spc="-5" dirty="0">
                <a:latin typeface="Times New Roman"/>
                <a:cs typeface="Times New Roman"/>
              </a:rPr>
              <a:t>process, such as </a:t>
            </a:r>
            <a:r>
              <a:rPr sz="1200" dirty="0">
                <a:latin typeface="Times New Roman"/>
                <a:cs typeface="Times New Roman"/>
              </a:rPr>
              <a:t>populating a </a:t>
            </a:r>
            <a:r>
              <a:rPr sz="1200" spc="-5" dirty="0">
                <a:latin typeface="Times New Roman"/>
                <a:cs typeface="Times New Roman"/>
              </a:rPr>
              <a:t>database </a:t>
            </a:r>
            <a:r>
              <a:rPr sz="1200" dirty="0">
                <a:latin typeface="Times New Roman"/>
                <a:cs typeface="Times New Roman"/>
              </a:rPr>
              <a:t>or </a:t>
            </a:r>
            <a:r>
              <a:rPr sz="1200" spc="-5" dirty="0">
                <a:latin typeface="Times New Roman"/>
                <a:cs typeface="Times New Roman"/>
              </a:rPr>
              <a:t>compiling  hundreds </a:t>
            </a:r>
            <a:r>
              <a:rPr sz="1200" dirty="0">
                <a:latin typeface="Times New Roman"/>
                <a:cs typeface="Times New Roman"/>
              </a:rPr>
              <a:t>of </a:t>
            </a:r>
            <a:r>
              <a:rPr sz="1200" spc="-5" dirty="0">
                <a:latin typeface="Times New Roman"/>
                <a:cs typeface="Times New Roman"/>
              </a:rPr>
              <a:t>system files, are </a:t>
            </a:r>
            <a:r>
              <a:rPr sz="1200" dirty="0">
                <a:latin typeface="Times New Roman"/>
                <a:cs typeface="Times New Roman"/>
              </a:rPr>
              <a:t>inherently </a:t>
            </a:r>
            <a:r>
              <a:rPr sz="1200" spc="-5" dirty="0">
                <a:latin typeface="Times New Roman"/>
                <a:cs typeface="Times New Roman"/>
              </a:rPr>
              <a:t>slow. </a:t>
            </a:r>
            <a:r>
              <a:rPr sz="1200" spc="-10" dirty="0">
                <a:latin typeface="Times New Roman"/>
                <a:cs typeface="Times New Roman"/>
              </a:rPr>
              <a:t>It </a:t>
            </a:r>
            <a:r>
              <a:rPr sz="1200" spc="-5" dirty="0">
                <a:latin typeface="Times New Roman"/>
                <a:cs typeface="Times New Roman"/>
              </a:rPr>
              <a:t>is </a:t>
            </a:r>
            <a:r>
              <a:rPr sz="1200" dirty="0">
                <a:latin typeface="Times New Roman"/>
                <a:cs typeface="Times New Roman"/>
              </a:rPr>
              <a:t>therefore </a:t>
            </a:r>
            <a:r>
              <a:rPr sz="1200" spc="-5" dirty="0">
                <a:latin typeface="Times New Roman"/>
                <a:cs typeface="Times New Roman"/>
              </a:rPr>
              <a:t>essential </a:t>
            </a:r>
            <a:r>
              <a:rPr sz="1200" dirty="0">
                <a:latin typeface="Times New Roman"/>
                <a:cs typeface="Times New Roman"/>
              </a:rPr>
              <a:t>to </a:t>
            </a:r>
            <a:r>
              <a:rPr sz="1200" spc="-5" dirty="0">
                <a:latin typeface="Times New Roman"/>
                <a:cs typeface="Times New Roman"/>
              </a:rPr>
              <a:t>have an</a:t>
            </a:r>
            <a:r>
              <a:rPr sz="1200" spc="-165" dirty="0">
                <a:latin typeface="Times New Roman"/>
                <a:cs typeface="Times New Roman"/>
              </a:rPr>
              <a:t> </a:t>
            </a:r>
            <a:r>
              <a:rPr sz="1200" spc="-5" dirty="0">
                <a:latin typeface="Times New Roman"/>
                <a:cs typeface="Times New Roman"/>
              </a:rPr>
              <a:t>automated  </a:t>
            </a:r>
            <a:r>
              <a:rPr sz="1200" dirty="0">
                <a:latin typeface="Times New Roman"/>
                <a:cs typeface="Times New Roman"/>
              </a:rPr>
              <a:t>build </a:t>
            </a:r>
            <a:r>
              <a:rPr sz="1200" spc="-5" dirty="0">
                <a:latin typeface="Times New Roman"/>
                <a:cs typeface="Times New Roman"/>
              </a:rPr>
              <a:t>process that minimizes </a:t>
            </a:r>
            <a:r>
              <a:rPr sz="1200" dirty="0">
                <a:latin typeface="Times New Roman"/>
                <a:cs typeface="Times New Roman"/>
              </a:rPr>
              <a:t>the time </a:t>
            </a:r>
            <a:r>
              <a:rPr sz="1200" spc="-5" dirty="0">
                <a:latin typeface="Times New Roman"/>
                <a:cs typeface="Times New Roman"/>
              </a:rPr>
              <a:t>spent </a:t>
            </a:r>
            <a:r>
              <a:rPr sz="1200" dirty="0">
                <a:latin typeface="Times New Roman"/>
                <a:cs typeface="Times New Roman"/>
              </a:rPr>
              <a:t>on </a:t>
            </a:r>
            <a:r>
              <a:rPr sz="1200" spc="-5" dirty="0">
                <a:latin typeface="Times New Roman"/>
                <a:cs typeface="Times New Roman"/>
              </a:rPr>
              <a:t>these</a:t>
            </a:r>
            <a:r>
              <a:rPr sz="1200" spc="25" dirty="0">
                <a:latin typeface="Times New Roman"/>
                <a:cs typeface="Times New Roman"/>
              </a:rPr>
              <a:t> </a:t>
            </a:r>
            <a:r>
              <a:rPr sz="1200" spc="-5" dirty="0">
                <a:latin typeface="Times New Roman"/>
                <a:cs typeface="Times New Roman"/>
              </a:rPr>
              <a:t>activities.</a:t>
            </a:r>
            <a:endParaRPr sz="1200">
              <a:latin typeface="Times New Roman"/>
              <a:cs typeface="Times New Roman"/>
            </a:endParaRPr>
          </a:p>
          <a:p>
            <a:pPr marL="240665" marR="7620" indent="-228600" algn="just">
              <a:lnSpc>
                <a:spcPct val="104200"/>
              </a:lnSpc>
              <a:spcBef>
                <a:spcPts val="75"/>
              </a:spcBef>
              <a:buFont typeface="Symbol"/>
              <a:buChar char=""/>
              <a:tabLst>
                <a:tab pos="241300" algn="l"/>
              </a:tabLst>
            </a:pPr>
            <a:r>
              <a:rPr sz="1200" dirty="0">
                <a:latin typeface="Times New Roman"/>
                <a:cs typeface="Times New Roman"/>
              </a:rPr>
              <a:t>To </a:t>
            </a:r>
            <a:r>
              <a:rPr sz="1200" spc="-5" dirty="0">
                <a:latin typeface="Times New Roman"/>
                <a:cs typeface="Times New Roman"/>
              </a:rPr>
              <a:t>understand </a:t>
            </a:r>
            <a:r>
              <a:rPr sz="1200" dirty="0">
                <a:latin typeface="Times New Roman"/>
                <a:cs typeface="Times New Roman"/>
              </a:rPr>
              <a:t>incremental </a:t>
            </a:r>
            <a:r>
              <a:rPr sz="1200" spc="-5" dirty="0">
                <a:latin typeface="Times New Roman"/>
                <a:cs typeface="Times New Roman"/>
              </a:rPr>
              <a:t>system building, you need </a:t>
            </a:r>
            <a:r>
              <a:rPr sz="1200" dirty="0">
                <a:latin typeface="Times New Roman"/>
                <a:cs typeface="Times New Roman"/>
              </a:rPr>
              <a:t>to </a:t>
            </a:r>
            <a:r>
              <a:rPr sz="1200" spc="-5" dirty="0">
                <a:latin typeface="Times New Roman"/>
                <a:cs typeface="Times New Roman"/>
              </a:rPr>
              <a:t>understand </a:t>
            </a:r>
            <a:r>
              <a:rPr sz="1200" dirty="0">
                <a:latin typeface="Times New Roman"/>
                <a:cs typeface="Times New Roman"/>
              </a:rPr>
              <a:t>the </a:t>
            </a:r>
            <a:r>
              <a:rPr sz="1200" spc="-5" dirty="0">
                <a:latin typeface="Times New Roman"/>
                <a:cs typeface="Times New Roman"/>
              </a:rPr>
              <a:t>concept </a:t>
            </a:r>
            <a:r>
              <a:rPr sz="1200" dirty="0">
                <a:latin typeface="Times New Roman"/>
                <a:cs typeface="Times New Roman"/>
              </a:rPr>
              <a:t>of  </a:t>
            </a:r>
            <a:r>
              <a:rPr sz="1200" spc="-5" dirty="0">
                <a:latin typeface="Times New Roman"/>
                <a:cs typeface="Times New Roman"/>
              </a:rPr>
              <a:t>dependencies.</a:t>
            </a:r>
            <a:endParaRPr sz="1200">
              <a:latin typeface="Times New Roman"/>
              <a:cs typeface="Times New Roman"/>
            </a:endParaRPr>
          </a:p>
          <a:p>
            <a:pPr marL="278765" indent="-266700" algn="just">
              <a:lnSpc>
                <a:spcPct val="100000"/>
              </a:lnSpc>
              <a:spcBef>
                <a:spcPts val="130"/>
              </a:spcBef>
              <a:buFont typeface="Symbol"/>
              <a:buChar char=""/>
              <a:tabLst>
                <a:tab pos="279400" algn="l"/>
              </a:tabLst>
            </a:pPr>
            <a:r>
              <a:rPr sz="1200" spc="-5" dirty="0">
                <a:latin typeface="Times New Roman"/>
                <a:cs typeface="Times New Roman"/>
              </a:rPr>
              <a:t>Figure </a:t>
            </a:r>
            <a:r>
              <a:rPr sz="1200" dirty="0">
                <a:latin typeface="Times New Roman"/>
                <a:cs typeface="Times New Roman"/>
              </a:rPr>
              <a:t>11 </a:t>
            </a:r>
            <a:r>
              <a:rPr sz="1200" spc="-5" dirty="0">
                <a:latin typeface="Times New Roman"/>
                <a:cs typeface="Times New Roman"/>
              </a:rPr>
              <a:t>is </a:t>
            </a:r>
            <a:r>
              <a:rPr sz="1200" dirty="0">
                <a:latin typeface="Times New Roman"/>
                <a:cs typeface="Times New Roman"/>
              </a:rPr>
              <a:t>a dependency model </a:t>
            </a:r>
            <a:r>
              <a:rPr sz="1200" spc="-5" dirty="0">
                <a:latin typeface="Times New Roman"/>
                <a:cs typeface="Times New Roman"/>
              </a:rPr>
              <a:t>that shows </a:t>
            </a:r>
            <a:r>
              <a:rPr sz="1200" dirty="0">
                <a:latin typeface="Times New Roman"/>
                <a:cs typeface="Times New Roman"/>
              </a:rPr>
              <a:t>the </a:t>
            </a:r>
            <a:r>
              <a:rPr sz="1200" spc="-5" dirty="0">
                <a:latin typeface="Times New Roman"/>
                <a:cs typeface="Times New Roman"/>
              </a:rPr>
              <a:t>dependencies for </a:t>
            </a:r>
            <a:r>
              <a:rPr sz="1200" dirty="0">
                <a:latin typeface="Times New Roman"/>
                <a:cs typeface="Times New Roman"/>
              </a:rPr>
              <a:t>test</a:t>
            </a:r>
            <a:r>
              <a:rPr sz="1200" spc="55" dirty="0">
                <a:latin typeface="Times New Roman"/>
                <a:cs typeface="Times New Roman"/>
              </a:rPr>
              <a:t> </a:t>
            </a:r>
            <a:r>
              <a:rPr sz="1200" spc="-5" dirty="0">
                <a:latin typeface="Times New Roman"/>
                <a:cs typeface="Times New Roman"/>
              </a:rPr>
              <a:t>execution.</a:t>
            </a:r>
            <a:endParaRPr sz="1200">
              <a:latin typeface="Times New Roman"/>
              <a:cs typeface="Times New Roman"/>
            </a:endParaRPr>
          </a:p>
          <a:p>
            <a:pPr marL="240665" marR="5715" indent="-228600" algn="just">
              <a:lnSpc>
                <a:spcPct val="103299"/>
              </a:lnSpc>
              <a:spcBef>
                <a:spcPts val="85"/>
              </a:spcBef>
              <a:buFont typeface="Symbol"/>
              <a:buChar char=""/>
              <a:tabLst>
                <a:tab pos="279400" algn="l"/>
              </a:tabLst>
            </a:pPr>
            <a:r>
              <a:rPr dirty="0"/>
              <a:t>	</a:t>
            </a:r>
            <a:r>
              <a:rPr sz="1200" spc="-5" dirty="0">
                <a:latin typeface="Times New Roman"/>
                <a:cs typeface="Times New Roman"/>
              </a:rPr>
              <a:t>An upward-pointing arrow means “depends </a:t>
            </a:r>
            <a:r>
              <a:rPr sz="1200" dirty="0">
                <a:latin typeface="Times New Roman"/>
                <a:cs typeface="Times New Roman"/>
              </a:rPr>
              <a:t>on” </a:t>
            </a:r>
            <a:r>
              <a:rPr sz="1200" spc="-5" dirty="0">
                <a:latin typeface="Times New Roman"/>
                <a:cs typeface="Times New Roman"/>
              </a:rPr>
              <a:t>and shows </a:t>
            </a:r>
            <a:r>
              <a:rPr sz="1200" dirty="0">
                <a:latin typeface="Times New Roman"/>
                <a:cs typeface="Times New Roman"/>
              </a:rPr>
              <a:t>the </a:t>
            </a:r>
            <a:r>
              <a:rPr sz="1200" spc="-5" dirty="0">
                <a:latin typeface="Times New Roman"/>
                <a:cs typeface="Times New Roman"/>
              </a:rPr>
              <a:t>information required </a:t>
            </a:r>
            <a:r>
              <a:rPr sz="1200" dirty="0">
                <a:latin typeface="Times New Roman"/>
                <a:cs typeface="Times New Roman"/>
              </a:rPr>
              <a:t>to  </a:t>
            </a:r>
            <a:r>
              <a:rPr sz="1200" spc="-5" dirty="0">
                <a:latin typeface="Times New Roman"/>
                <a:cs typeface="Times New Roman"/>
              </a:rPr>
              <a:t>complete </a:t>
            </a:r>
            <a:r>
              <a:rPr sz="1200" dirty="0">
                <a:latin typeface="Times New Roman"/>
                <a:cs typeface="Times New Roman"/>
              </a:rPr>
              <a:t>the task </a:t>
            </a:r>
            <a:r>
              <a:rPr sz="1200" spc="-5" dirty="0">
                <a:latin typeface="Times New Roman"/>
                <a:cs typeface="Times New Roman"/>
              </a:rPr>
              <a:t>shown </a:t>
            </a:r>
            <a:r>
              <a:rPr sz="1200" dirty="0">
                <a:latin typeface="Times New Roman"/>
                <a:cs typeface="Times New Roman"/>
              </a:rPr>
              <a:t>in the </a:t>
            </a:r>
            <a:r>
              <a:rPr sz="1200" spc="-5" dirty="0">
                <a:latin typeface="Times New Roman"/>
                <a:cs typeface="Times New Roman"/>
              </a:rPr>
              <a:t>rectangle at </a:t>
            </a:r>
            <a:r>
              <a:rPr sz="1200" dirty="0">
                <a:latin typeface="Times New Roman"/>
                <a:cs typeface="Times New Roman"/>
              </a:rPr>
              <a:t>the </a:t>
            </a:r>
            <a:r>
              <a:rPr sz="1200" spc="-5" dirty="0">
                <a:latin typeface="Times New Roman"/>
                <a:cs typeface="Times New Roman"/>
              </a:rPr>
              <a:t>base </a:t>
            </a:r>
            <a:r>
              <a:rPr sz="1200" dirty="0">
                <a:latin typeface="Times New Roman"/>
                <a:cs typeface="Times New Roman"/>
              </a:rPr>
              <a:t>of the model. </a:t>
            </a:r>
            <a:r>
              <a:rPr sz="1200" spc="-5" dirty="0">
                <a:latin typeface="Times New Roman"/>
                <a:cs typeface="Times New Roman"/>
              </a:rPr>
              <a:t>Figure </a:t>
            </a:r>
            <a:r>
              <a:rPr sz="1200" dirty="0">
                <a:latin typeface="Times New Roman"/>
                <a:cs typeface="Times New Roman"/>
              </a:rPr>
              <a:t>11 </a:t>
            </a:r>
            <a:r>
              <a:rPr sz="1200" spc="-5" dirty="0">
                <a:latin typeface="Times New Roman"/>
                <a:cs typeface="Times New Roman"/>
              </a:rPr>
              <a:t>therefore  shows</a:t>
            </a:r>
            <a:r>
              <a:rPr sz="1200" spc="-40" dirty="0">
                <a:latin typeface="Times New Roman"/>
                <a:cs typeface="Times New Roman"/>
              </a:rPr>
              <a:t> </a:t>
            </a:r>
            <a:r>
              <a:rPr sz="1200" dirty="0">
                <a:latin typeface="Times New Roman"/>
                <a:cs typeface="Times New Roman"/>
              </a:rPr>
              <a:t>that</a:t>
            </a:r>
            <a:r>
              <a:rPr sz="1200" spc="-35" dirty="0">
                <a:latin typeface="Times New Roman"/>
                <a:cs typeface="Times New Roman"/>
              </a:rPr>
              <a:t> </a:t>
            </a:r>
            <a:r>
              <a:rPr sz="1200" dirty="0">
                <a:latin typeface="Times New Roman"/>
                <a:cs typeface="Times New Roman"/>
              </a:rPr>
              <a:t>running</a:t>
            </a:r>
            <a:r>
              <a:rPr sz="1200" spc="-4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dirty="0">
                <a:latin typeface="Times New Roman"/>
                <a:cs typeface="Times New Roman"/>
              </a:rPr>
              <a:t>set</a:t>
            </a:r>
            <a:r>
              <a:rPr sz="1200" spc="-3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spc="-5" dirty="0">
                <a:latin typeface="Times New Roman"/>
                <a:cs typeface="Times New Roman"/>
              </a:rPr>
              <a:t>system</a:t>
            </a:r>
            <a:r>
              <a:rPr sz="1200" spc="-30" dirty="0">
                <a:latin typeface="Times New Roman"/>
                <a:cs typeface="Times New Roman"/>
              </a:rPr>
              <a:t> </a:t>
            </a:r>
            <a:r>
              <a:rPr sz="1200" spc="-5" dirty="0">
                <a:latin typeface="Times New Roman"/>
                <a:cs typeface="Times New Roman"/>
              </a:rPr>
              <a:t>tests</a:t>
            </a:r>
            <a:r>
              <a:rPr sz="1200" spc="-30" dirty="0">
                <a:latin typeface="Times New Roman"/>
                <a:cs typeface="Times New Roman"/>
              </a:rPr>
              <a:t> </a:t>
            </a:r>
            <a:r>
              <a:rPr sz="1200" spc="-5" dirty="0">
                <a:latin typeface="Times New Roman"/>
                <a:cs typeface="Times New Roman"/>
              </a:rPr>
              <a:t>depends</a:t>
            </a:r>
            <a:r>
              <a:rPr sz="1200" spc="-30" dirty="0">
                <a:latin typeface="Times New Roman"/>
                <a:cs typeface="Times New Roman"/>
              </a:rPr>
              <a:t> </a:t>
            </a:r>
            <a:r>
              <a:rPr sz="1200" spc="5" dirty="0">
                <a:latin typeface="Times New Roman"/>
                <a:cs typeface="Times New Roman"/>
              </a:rPr>
              <a:t>on</a:t>
            </a:r>
            <a:r>
              <a:rPr sz="1200" spc="-4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5" dirty="0">
                <a:latin typeface="Times New Roman"/>
                <a:cs typeface="Times New Roman"/>
              </a:rPr>
              <a:t>existence</a:t>
            </a:r>
            <a:r>
              <a:rPr sz="1200" spc="-4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executable</a:t>
            </a:r>
            <a:r>
              <a:rPr sz="1200" spc="-35" dirty="0">
                <a:latin typeface="Times New Roman"/>
                <a:cs typeface="Times New Roman"/>
              </a:rPr>
              <a:t> </a:t>
            </a:r>
            <a:r>
              <a:rPr sz="1200" spc="-5" dirty="0">
                <a:latin typeface="Times New Roman"/>
                <a:cs typeface="Times New Roman"/>
              </a:rPr>
              <a:t>object</a:t>
            </a:r>
            <a:r>
              <a:rPr sz="1200" spc="-30" dirty="0">
                <a:latin typeface="Times New Roman"/>
                <a:cs typeface="Times New Roman"/>
              </a:rPr>
              <a:t> </a:t>
            </a:r>
            <a:r>
              <a:rPr sz="1200" spc="-5" dirty="0">
                <a:latin typeface="Times New Roman"/>
                <a:cs typeface="Times New Roman"/>
              </a:rPr>
              <a:t>code  </a:t>
            </a:r>
            <a:r>
              <a:rPr sz="1200" dirty="0">
                <a:latin typeface="Times New Roman"/>
                <a:cs typeface="Times New Roman"/>
              </a:rPr>
              <a:t>for both the </a:t>
            </a:r>
            <a:r>
              <a:rPr sz="1200" spc="-5" dirty="0">
                <a:latin typeface="Times New Roman"/>
                <a:cs typeface="Times New Roman"/>
              </a:rPr>
              <a:t>program </a:t>
            </a:r>
            <a:r>
              <a:rPr sz="1200" dirty="0">
                <a:latin typeface="Times New Roman"/>
                <a:cs typeface="Times New Roman"/>
              </a:rPr>
              <a:t>being </a:t>
            </a:r>
            <a:r>
              <a:rPr sz="1200" spc="-5" dirty="0">
                <a:latin typeface="Times New Roman"/>
                <a:cs typeface="Times New Roman"/>
              </a:rPr>
              <a:t>tested and </a:t>
            </a:r>
            <a:r>
              <a:rPr sz="1200" dirty="0">
                <a:latin typeface="Times New Roman"/>
                <a:cs typeface="Times New Roman"/>
              </a:rPr>
              <a:t>the </a:t>
            </a:r>
            <a:r>
              <a:rPr sz="1200" spc="-5" dirty="0">
                <a:latin typeface="Times New Roman"/>
                <a:cs typeface="Times New Roman"/>
              </a:rPr>
              <a:t>system</a:t>
            </a:r>
            <a:r>
              <a:rPr sz="1200" spc="5" dirty="0">
                <a:latin typeface="Times New Roman"/>
                <a:cs typeface="Times New Roman"/>
              </a:rPr>
              <a:t> </a:t>
            </a:r>
            <a:r>
              <a:rPr sz="1200" spc="-5" dirty="0">
                <a:latin typeface="Times New Roman"/>
                <a:cs typeface="Times New Roman"/>
              </a:rPr>
              <a:t>tests.</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51</a:t>
            </a:fld>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98906"/>
            <a:ext cx="5970270" cy="2912745"/>
          </a:xfrm>
          <a:prstGeom prst="rect">
            <a:avLst/>
          </a:prstGeom>
        </p:spPr>
        <p:txBody>
          <a:bodyPr vert="horz" wrap="square" lIns="0" tIns="6350" rIns="0" bIns="0" rtlCol="0">
            <a:spAutoFit/>
          </a:bodyPr>
          <a:lstStyle/>
          <a:p>
            <a:pPr marL="469265" marR="12065" indent="-228600" algn="just">
              <a:lnSpc>
                <a:spcPct val="103299"/>
              </a:lnSpc>
              <a:spcBef>
                <a:spcPts val="50"/>
              </a:spcBef>
              <a:buFont typeface="Symbol"/>
              <a:buChar char=""/>
              <a:tabLst>
                <a:tab pos="469900" algn="l"/>
              </a:tabLst>
            </a:pPr>
            <a:r>
              <a:rPr sz="1200" spc="-10" dirty="0">
                <a:latin typeface="Times New Roman"/>
                <a:cs typeface="Times New Roman"/>
              </a:rPr>
              <a:t>In </a:t>
            </a:r>
            <a:r>
              <a:rPr sz="1200" dirty="0">
                <a:latin typeface="Times New Roman"/>
                <a:cs typeface="Times New Roman"/>
              </a:rPr>
              <a:t>turn, these depend on the source code for the </a:t>
            </a:r>
            <a:r>
              <a:rPr sz="1200" spc="-5" dirty="0">
                <a:latin typeface="Times New Roman"/>
                <a:cs typeface="Times New Roman"/>
              </a:rPr>
              <a:t>system and </a:t>
            </a:r>
            <a:r>
              <a:rPr sz="1200" dirty="0">
                <a:latin typeface="Times New Roman"/>
                <a:cs typeface="Times New Roman"/>
              </a:rPr>
              <a:t>the tests that are </a:t>
            </a:r>
            <a:r>
              <a:rPr sz="1200" spc="-5" dirty="0">
                <a:latin typeface="Times New Roman"/>
                <a:cs typeface="Times New Roman"/>
              </a:rPr>
              <a:t>compiled </a:t>
            </a:r>
            <a:r>
              <a:rPr sz="1200" dirty="0">
                <a:latin typeface="Times New Roman"/>
                <a:cs typeface="Times New Roman"/>
              </a:rPr>
              <a:t>to  </a:t>
            </a:r>
            <a:r>
              <a:rPr sz="1200" spc="-5" dirty="0">
                <a:latin typeface="Times New Roman"/>
                <a:cs typeface="Times New Roman"/>
              </a:rPr>
              <a:t>create </a:t>
            </a:r>
            <a:r>
              <a:rPr sz="1200" dirty="0">
                <a:latin typeface="Times New Roman"/>
                <a:cs typeface="Times New Roman"/>
              </a:rPr>
              <a:t>the </a:t>
            </a:r>
            <a:r>
              <a:rPr sz="1200" spc="-5" dirty="0">
                <a:latin typeface="Times New Roman"/>
                <a:cs typeface="Times New Roman"/>
              </a:rPr>
              <a:t>object</a:t>
            </a:r>
            <a:r>
              <a:rPr sz="1200" spc="5" dirty="0">
                <a:latin typeface="Times New Roman"/>
                <a:cs typeface="Times New Roman"/>
              </a:rPr>
              <a:t> </a:t>
            </a:r>
            <a:r>
              <a:rPr sz="1200" spc="-5" dirty="0">
                <a:latin typeface="Times New Roman"/>
                <a:cs typeface="Times New Roman"/>
              </a:rPr>
              <a:t>code.</a:t>
            </a:r>
            <a:endParaRPr sz="1200">
              <a:latin typeface="Times New Roman"/>
              <a:cs typeface="Times New Roman"/>
            </a:endParaRPr>
          </a:p>
          <a:p>
            <a:pPr marL="469265" marR="7620" indent="-228600" algn="just">
              <a:lnSpc>
                <a:spcPct val="103600"/>
              </a:lnSpc>
              <a:spcBef>
                <a:spcPts val="80"/>
              </a:spcBef>
              <a:buFont typeface="Symbol"/>
              <a:buChar char=""/>
              <a:tabLst>
                <a:tab pos="469900" algn="l"/>
              </a:tabLst>
            </a:pPr>
            <a:r>
              <a:rPr sz="1200" dirty="0">
                <a:latin typeface="Times New Roman"/>
                <a:cs typeface="Times New Roman"/>
              </a:rPr>
              <a:t>The </a:t>
            </a:r>
            <a:r>
              <a:rPr sz="1200" spc="-5" dirty="0">
                <a:latin typeface="Times New Roman"/>
                <a:cs typeface="Times New Roman"/>
              </a:rPr>
              <a:t>first </a:t>
            </a:r>
            <a:r>
              <a:rPr sz="1200" dirty="0">
                <a:latin typeface="Times New Roman"/>
                <a:cs typeface="Times New Roman"/>
              </a:rPr>
              <a:t>time </a:t>
            </a:r>
            <a:r>
              <a:rPr sz="1200" spc="-5" dirty="0">
                <a:latin typeface="Times New Roman"/>
                <a:cs typeface="Times New Roman"/>
              </a:rPr>
              <a:t>we integrate </a:t>
            </a:r>
            <a:r>
              <a:rPr sz="1200" dirty="0">
                <a:latin typeface="Times New Roman"/>
                <a:cs typeface="Times New Roman"/>
              </a:rPr>
              <a:t>a </a:t>
            </a:r>
            <a:r>
              <a:rPr sz="1200" spc="-5" dirty="0">
                <a:latin typeface="Times New Roman"/>
                <a:cs typeface="Times New Roman"/>
              </a:rPr>
              <a:t>system, </a:t>
            </a:r>
            <a:r>
              <a:rPr sz="1200" dirty="0">
                <a:latin typeface="Times New Roman"/>
                <a:cs typeface="Times New Roman"/>
              </a:rPr>
              <a:t>the </a:t>
            </a:r>
            <a:r>
              <a:rPr sz="1200" spc="-5" dirty="0">
                <a:latin typeface="Times New Roman"/>
                <a:cs typeface="Times New Roman"/>
              </a:rPr>
              <a:t>incremental </a:t>
            </a:r>
            <a:r>
              <a:rPr sz="1200" dirty="0">
                <a:latin typeface="Times New Roman"/>
                <a:cs typeface="Times New Roman"/>
              </a:rPr>
              <a:t>build system </a:t>
            </a:r>
            <a:r>
              <a:rPr sz="1200" spc="-5" dirty="0">
                <a:latin typeface="Times New Roman"/>
                <a:cs typeface="Times New Roman"/>
              </a:rPr>
              <a:t>compiles all </a:t>
            </a:r>
            <a:r>
              <a:rPr sz="1200" dirty="0">
                <a:latin typeface="Times New Roman"/>
                <a:cs typeface="Times New Roman"/>
              </a:rPr>
              <a:t>the source  </a:t>
            </a:r>
            <a:r>
              <a:rPr sz="1200" spc="-5" dirty="0">
                <a:latin typeface="Times New Roman"/>
                <a:cs typeface="Times New Roman"/>
              </a:rPr>
              <a:t>code files and </a:t>
            </a:r>
            <a:r>
              <a:rPr sz="1200" dirty="0">
                <a:latin typeface="Times New Roman"/>
                <a:cs typeface="Times New Roman"/>
              </a:rPr>
              <a:t>executable test </a:t>
            </a:r>
            <a:r>
              <a:rPr sz="1200" spc="-5" dirty="0">
                <a:latin typeface="Times New Roman"/>
                <a:cs typeface="Times New Roman"/>
              </a:rPr>
              <a:t>files. </a:t>
            </a:r>
            <a:r>
              <a:rPr sz="1200" spc="-10" dirty="0">
                <a:latin typeface="Times New Roman"/>
                <a:cs typeface="Times New Roman"/>
              </a:rPr>
              <a:t>It </a:t>
            </a:r>
            <a:r>
              <a:rPr sz="1200" spc="-5" dirty="0">
                <a:latin typeface="Times New Roman"/>
                <a:cs typeface="Times New Roman"/>
              </a:rPr>
              <a:t>creates </a:t>
            </a:r>
            <a:r>
              <a:rPr sz="1200" dirty="0">
                <a:latin typeface="Times New Roman"/>
                <a:cs typeface="Times New Roman"/>
              </a:rPr>
              <a:t>their </a:t>
            </a:r>
            <a:r>
              <a:rPr sz="1200" spc="-5" dirty="0">
                <a:latin typeface="Times New Roman"/>
                <a:cs typeface="Times New Roman"/>
              </a:rPr>
              <a:t>object code </a:t>
            </a:r>
            <a:r>
              <a:rPr sz="1200" dirty="0">
                <a:latin typeface="Times New Roman"/>
                <a:cs typeface="Times New Roman"/>
              </a:rPr>
              <a:t>equivalents, </a:t>
            </a:r>
            <a:r>
              <a:rPr sz="1200" spc="-5" dirty="0">
                <a:latin typeface="Times New Roman"/>
                <a:cs typeface="Times New Roman"/>
              </a:rPr>
              <a:t>and </a:t>
            </a:r>
            <a:r>
              <a:rPr sz="1200" dirty="0">
                <a:latin typeface="Times New Roman"/>
                <a:cs typeface="Times New Roman"/>
              </a:rPr>
              <a:t>the  </a:t>
            </a:r>
            <a:r>
              <a:rPr sz="1200" spc="-5" dirty="0">
                <a:latin typeface="Times New Roman"/>
                <a:cs typeface="Times New Roman"/>
              </a:rPr>
              <a:t>executable tests are </a:t>
            </a:r>
            <a:r>
              <a:rPr sz="1200" dirty="0">
                <a:latin typeface="Times New Roman"/>
                <a:cs typeface="Times New Roman"/>
              </a:rPr>
              <a:t>run. </a:t>
            </a:r>
            <a:r>
              <a:rPr sz="1200" spc="-5" dirty="0">
                <a:latin typeface="Times New Roman"/>
                <a:cs typeface="Times New Roman"/>
              </a:rPr>
              <a:t>Subsequently, </a:t>
            </a:r>
            <a:r>
              <a:rPr sz="1200" dirty="0">
                <a:latin typeface="Times New Roman"/>
                <a:cs typeface="Times New Roman"/>
              </a:rPr>
              <a:t>however, </a:t>
            </a:r>
            <a:r>
              <a:rPr sz="1200" spc="-5" dirty="0">
                <a:latin typeface="Times New Roman"/>
                <a:cs typeface="Times New Roman"/>
              </a:rPr>
              <a:t>object </a:t>
            </a:r>
            <a:r>
              <a:rPr sz="1200" dirty="0">
                <a:latin typeface="Times New Roman"/>
                <a:cs typeface="Times New Roman"/>
              </a:rPr>
              <a:t>code </a:t>
            </a:r>
            <a:r>
              <a:rPr sz="1200" spc="-5" dirty="0">
                <a:latin typeface="Times New Roman"/>
                <a:cs typeface="Times New Roman"/>
              </a:rPr>
              <a:t>files </a:t>
            </a:r>
            <a:r>
              <a:rPr sz="1200" dirty="0">
                <a:latin typeface="Times New Roman"/>
                <a:cs typeface="Times New Roman"/>
              </a:rPr>
              <a:t>are </a:t>
            </a:r>
            <a:r>
              <a:rPr sz="1200" spc="-5" dirty="0">
                <a:latin typeface="Times New Roman"/>
                <a:cs typeface="Times New Roman"/>
              </a:rPr>
              <a:t>created </a:t>
            </a:r>
            <a:r>
              <a:rPr sz="1200" spc="5" dirty="0">
                <a:latin typeface="Times New Roman"/>
                <a:cs typeface="Times New Roman"/>
              </a:rPr>
              <a:t>only </a:t>
            </a:r>
            <a:r>
              <a:rPr sz="1200" dirty="0">
                <a:latin typeface="Times New Roman"/>
                <a:cs typeface="Times New Roman"/>
              </a:rPr>
              <a:t>for</a:t>
            </a:r>
            <a:r>
              <a:rPr sz="1200" spc="-195" dirty="0">
                <a:latin typeface="Times New Roman"/>
                <a:cs typeface="Times New Roman"/>
              </a:rPr>
              <a:t> </a:t>
            </a:r>
            <a:r>
              <a:rPr sz="1200" dirty="0">
                <a:latin typeface="Times New Roman"/>
                <a:cs typeface="Times New Roman"/>
              </a:rPr>
              <a:t>new  </a:t>
            </a:r>
            <a:r>
              <a:rPr sz="1200" spc="-5" dirty="0">
                <a:latin typeface="Times New Roman"/>
                <a:cs typeface="Times New Roman"/>
              </a:rPr>
              <a:t>and modified tests </a:t>
            </a:r>
            <a:r>
              <a:rPr sz="1200" dirty="0">
                <a:latin typeface="Times New Roman"/>
                <a:cs typeface="Times New Roman"/>
              </a:rPr>
              <a:t>and for </a:t>
            </a:r>
            <a:r>
              <a:rPr sz="1200" spc="-5" dirty="0">
                <a:latin typeface="Times New Roman"/>
                <a:cs typeface="Times New Roman"/>
              </a:rPr>
              <a:t>source code files </a:t>
            </a:r>
            <a:r>
              <a:rPr sz="1200" dirty="0">
                <a:latin typeface="Times New Roman"/>
                <a:cs typeface="Times New Roman"/>
              </a:rPr>
              <a:t>that have been</a:t>
            </a:r>
            <a:r>
              <a:rPr sz="1200" spc="35" dirty="0">
                <a:latin typeface="Times New Roman"/>
                <a:cs typeface="Times New Roman"/>
              </a:rPr>
              <a:t> </a:t>
            </a:r>
            <a:r>
              <a:rPr sz="1200" spc="-5" dirty="0">
                <a:latin typeface="Times New Roman"/>
                <a:cs typeface="Times New Roman"/>
              </a:rPr>
              <a:t>modified.</a:t>
            </a:r>
            <a:endParaRPr sz="1200">
              <a:latin typeface="Times New Roman"/>
              <a:cs typeface="Times New Roman"/>
            </a:endParaRPr>
          </a:p>
          <a:p>
            <a:pPr>
              <a:lnSpc>
                <a:spcPct val="100000"/>
              </a:lnSpc>
            </a:pPr>
            <a:endParaRPr sz="1300">
              <a:latin typeface="Times New Roman"/>
              <a:cs typeface="Times New Roman"/>
            </a:endParaRPr>
          </a:p>
          <a:p>
            <a:pPr marL="241300" lvl="1" indent="-228600">
              <a:lnSpc>
                <a:spcPct val="100000"/>
              </a:lnSpc>
              <a:spcBef>
                <a:spcPts val="860"/>
              </a:spcBef>
              <a:buAutoNum type="arabicPeriod" startAt="2"/>
              <a:tabLst>
                <a:tab pos="241300" algn="l"/>
              </a:tabLst>
            </a:pPr>
            <a:r>
              <a:rPr sz="1200" b="1" u="heavy" spc="-5" dirty="0">
                <a:uFill>
                  <a:solidFill>
                    <a:srgbClr val="000000"/>
                  </a:solidFill>
                </a:uFill>
                <a:latin typeface="Times New Roman"/>
                <a:cs typeface="Times New Roman"/>
              </a:rPr>
              <a:t>Continuous delivery and deployment</a:t>
            </a:r>
            <a:endParaRPr sz="1200">
              <a:latin typeface="Times New Roman"/>
              <a:cs typeface="Times New Roman"/>
            </a:endParaRPr>
          </a:p>
          <a:p>
            <a:pPr marL="469265" marR="5080" lvl="2" indent="-228600">
              <a:lnSpc>
                <a:spcPct val="104200"/>
              </a:lnSpc>
              <a:spcBef>
                <a:spcPts val="850"/>
              </a:spcBef>
              <a:buFont typeface="Symbol"/>
              <a:buChar char=""/>
              <a:tabLst>
                <a:tab pos="469265" algn="l"/>
                <a:tab pos="469900" algn="l"/>
              </a:tabLst>
            </a:pPr>
            <a:r>
              <a:rPr sz="1200" dirty="0">
                <a:latin typeface="Times New Roman"/>
                <a:cs typeface="Times New Roman"/>
              </a:rPr>
              <a:t>Continuous </a:t>
            </a:r>
            <a:r>
              <a:rPr sz="1200" spc="-5" dirty="0">
                <a:latin typeface="Times New Roman"/>
                <a:cs typeface="Times New Roman"/>
              </a:rPr>
              <a:t>delivery </a:t>
            </a:r>
            <a:r>
              <a:rPr sz="1200" dirty="0">
                <a:latin typeface="Times New Roman"/>
                <a:cs typeface="Times New Roman"/>
              </a:rPr>
              <a:t>means that, </a:t>
            </a:r>
            <a:r>
              <a:rPr sz="1200" spc="-5" dirty="0">
                <a:latin typeface="Times New Roman"/>
                <a:cs typeface="Times New Roman"/>
              </a:rPr>
              <a:t>after </a:t>
            </a:r>
            <a:r>
              <a:rPr sz="1200" dirty="0">
                <a:latin typeface="Times New Roman"/>
                <a:cs typeface="Times New Roman"/>
              </a:rPr>
              <a:t>making </a:t>
            </a:r>
            <a:r>
              <a:rPr sz="1200" spc="-5" dirty="0">
                <a:latin typeface="Times New Roman"/>
                <a:cs typeface="Times New Roman"/>
              </a:rPr>
              <a:t>changes </a:t>
            </a:r>
            <a:r>
              <a:rPr sz="1200" dirty="0">
                <a:latin typeface="Times New Roman"/>
                <a:cs typeface="Times New Roman"/>
              </a:rPr>
              <a:t>to a </a:t>
            </a:r>
            <a:r>
              <a:rPr sz="1200" spc="-5" dirty="0">
                <a:latin typeface="Times New Roman"/>
                <a:cs typeface="Times New Roman"/>
              </a:rPr>
              <a:t>system, we ensure </a:t>
            </a:r>
            <a:r>
              <a:rPr sz="1200" dirty="0">
                <a:latin typeface="Times New Roman"/>
                <a:cs typeface="Times New Roman"/>
              </a:rPr>
              <a:t>that the  </a:t>
            </a:r>
            <a:r>
              <a:rPr sz="1200" spc="-5" dirty="0">
                <a:latin typeface="Times New Roman"/>
                <a:cs typeface="Times New Roman"/>
              </a:rPr>
              <a:t>changed system is </a:t>
            </a:r>
            <a:r>
              <a:rPr sz="1200" dirty="0">
                <a:latin typeface="Times New Roman"/>
                <a:cs typeface="Times New Roman"/>
              </a:rPr>
              <a:t>ready for delivery to</a:t>
            </a:r>
            <a:r>
              <a:rPr sz="1200" spc="-40" dirty="0">
                <a:latin typeface="Times New Roman"/>
                <a:cs typeface="Times New Roman"/>
              </a:rPr>
              <a:t> </a:t>
            </a:r>
            <a:r>
              <a:rPr sz="1200" dirty="0">
                <a:latin typeface="Times New Roman"/>
                <a:cs typeface="Times New Roman"/>
              </a:rPr>
              <a:t>customers.</a:t>
            </a:r>
            <a:endParaRPr sz="1200">
              <a:latin typeface="Times New Roman"/>
              <a:cs typeface="Times New Roman"/>
            </a:endParaRPr>
          </a:p>
          <a:p>
            <a:pPr marL="469265" marR="7620" lvl="2" indent="-228600">
              <a:lnSpc>
                <a:spcPct val="103299"/>
              </a:lnSpc>
              <a:spcBef>
                <a:spcPts val="85"/>
              </a:spcBef>
              <a:buFont typeface="Symbol"/>
              <a:buChar char=""/>
              <a:tabLst>
                <a:tab pos="507365" algn="l"/>
                <a:tab pos="508000" algn="l"/>
              </a:tabLst>
            </a:pPr>
            <a:r>
              <a:rPr dirty="0"/>
              <a:t>	</a:t>
            </a:r>
            <a:r>
              <a:rPr sz="1200" dirty="0">
                <a:latin typeface="Times New Roman"/>
                <a:cs typeface="Times New Roman"/>
              </a:rPr>
              <a:t>This </a:t>
            </a:r>
            <a:r>
              <a:rPr sz="1200" spc="-5" dirty="0">
                <a:latin typeface="Times New Roman"/>
                <a:cs typeface="Times New Roman"/>
              </a:rPr>
              <a:t>means </a:t>
            </a:r>
            <a:r>
              <a:rPr sz="1200" dirty="0">
                <a:latin typeface="Times New Roman"/>
                <a:cs typeface="Times New Roman"/>
              </a:rPr>
              <a:t>that </a:t>
            </a:r>
            <a:r>
              <a:rPr sz="1200" spc="-10" dirty="0">
                <a:latin typeface="Times New Roman"/>
                <a:cs typeface="Times New Roman"/>
              </a:rPr>
              <a:t>you </a:t>
            </a:r>
            <a:r>
              <a:rPr sz="1200" dirty="0">
                <a:latin typeface="Times New Roman"/>
                <a:cs typeface="Times New Roman"/>
              </a:rPr>
              <a:t>have to test it in a production environment to make sure that  </a:t>
            </a:r>
            <a:r>
              <a:rPr sz="1200" spc="-5" dirty="0">
                <a:latin typeface="Times New Roman"/>
                <a:cs typeface="Times New Roman"/>
              </a:rPr>
              <a:t>environmental factors </a:t>
            </a:r>
            <a:r>
              <a:rPr sz="1200" dirty="0">
                <a:latin typeface="Times New Roman"/>
                <a:cs typeface="Times New Roman"/>
              </a:rPr>
              <a:t>do not </a:t>
            </a:r>
            <a:r>
              <a:rPr sz="1200" spc="-5" dirty="0">
                <a:latin typeface="Times New Roman"/>
                <a:cs typeface="Times New Roman"/>
              </a:rPr>
              <a:t>cause system </a:t>
            </a:r>
            <a:r>
              <a:rPr sz="1200" dirty="0">
                <a:latin typeface="Times New Roman"/>
                <a:cs typeface="Times New Roman"/>
              </a:rPr>
              <a:t>failures or </a:t>
            </a:r>
            <a:r>
              <a:rPr sz="1200" spc="-5" dirty="0">
                <a:latin typeface="Times New Roman"/>
                <a:cs typeface="Times New Roman"/>
              </a:rPr>
              <a:t>slow down its</a:t>
            </a:r>
            <a:r>
              <a:rPr sz="1200" spc="80" dirty="0">
                <a:latin typeface="Times New Roman"/>
                <a:cs typeface="Times New Roman"/>
              </a:rPr>
              <a:t> </a:t>
            </a:r>
            <a:r>
              <a:rPr sz="1200" spc="-5" dirty="0">
                <a:latin typeface="Times New Roman"/>
                <a:cs typeface="Times New Roman"/>
              </a:rPr>
              <a:t>performance.</a:t>
            </a:r>
            <a:endParaRPr sz="1200">
              <a:latin typeface="Times New Roman"/>
              <a:cs typeface="Times New Roman"/>
            </a:endParaRPr>
          </a:p>
          <a:p>
            <a:pPr marL="469265" marR="10795" lvl="2" indent="-228600">
              <a:lnSpc>
                <a:spcPct val="102499"/>
              </a:lnSpc>
              <a:spcBef>
                <a:spcPts val="100"/>
              </a:spcBef>
              <a:buFont typeface="Symbol"/>
              <a:buChar char=""/>
              <a:tabLst>
                <a:tab pos="469265" algn="l"/>
                <a:tab pos="469900" algn="l"/>
              </a:tabLst>
            </a:pPr>
            <a:r>
              <a:rPr sz="1200" dirty="0">
                <a:latin typeface="Times New Roman"/>
                <a:cs typeface="Times New Roman"/>
              </a:rPr>
              <a:t>Continuous </a:t>
            </a:r>
            <a:r>
              <a:rPr sz="1200" spc="-5" dirty="0">
                <a:latin typeface="Times New Roman"/>
                <a:cs typeface="Times New Roman"/>
              </a:rPr>
              <a:t>delivery </a:t>
            </a:r>
            <a:r>
              <a:rPr sz="1200" dirty="0">
                <a:latin typeface="Times New Roman"/>
                <a:cs typeface="Times New Roman"/>
              </a:rPr>
              <a:t>does not </a:t>
            </a:r>
            <a:r>
              <a:rPr sz="1200" spc="-5" dirty="0">
                <a:latin typeface="Times New Roman"/>
                <a:cs typeface="Times New Roman"/>
              </a:rPr>
              <a:t>mean </a:t>
            </a:r>
            <a:r>
              <a:rPr sz="1200" dirty="0">
                <a:latin typeface="Times New Roman"/>
                <a:cs typeface="Times New Roman"/>
              </a:rPr>
              <a:t>that the </a:t>
            </a:r>
            <a:r>
              <a:rPr sz="1200" spc="-5" dirty="0">
                <a:latin typeface="Times New Roman"/>
                <a:cs typeface="Times New Roman"/>
              </a:rPr>
              <a:t>software </a:t>
            </a:r>
            <a:r>
              <a:rPr sz="1200" dirty="0">
                <a:latin typeface="Times New Roman"/>
                <a:cs typeface="Times New Roman"/>
              </a:rPr>
              <a:t>will necessarily be </a:t>
            </a:r>
            <a:r>
              <a:rPr sz="1200" spc="-5" dirty="0">
                <a:latin typeface="Times New Roman"/>
                <a:cs typeface="Times New Roman"/>
              </a:rPr>
              <a:t>released  </a:t>
            </a:r>
            <a:r>
              <a:rPr sz="1200" dirty="0">
                <a:latin typeface="Times New Roman"/>
                <a:cs typeface="Times New Roman"/>
              </a:rPr>
              <a:t>immediately to </a:t>
            </a:r>
            <a:r>
              <a:rPr sz="1200" spc="-5" dirty="0">
                <a:latin typeface="Times New Roman"/>
                <a:cs typeface="Times New Roman"/>
              </a:rPr>
              <a:t>users </a:t>
            </a:r>
            <a:r>
              <a:rPr sz="1200" dirty="0">
                <a:latin typeface="Times New Roman"/>
                <a:cs typeface="Times New Roman"/>
              </a:rPr>
              <a:t>for</a:t>
            </a:r>
            <a:r>
              <a:rPr sz="1200" spc="-20"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p:txBody>
      </p:sp>
      <p:sp>
        <p:nvSpPr>
          <p:cNvPr id="5" name="object 5"/>
          <p:cNvSpPr/>
          <p:nvPr/>
        </p:nvSpPr>
        <p:spPr>
          <a:xfrm>
            <a:off x="914400" y="4212590"/>
            <a:ext cx="6134100" cy="24384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130604" y="6931532"/>
            <a:ext cx="5737860" cy="1475105"/>
          </a:xfrm>
          <a:prstGeom prst="rect">
            <a:avLst/>
          </a:prstGeom>
        </p:spPr>
        <p:txBody>
          <a:bodyPr vert="horz" wrap="square" lIns="0" tIns="12700" rIns="0" bIns="0" rtlCol="0">
            <a:spAutoFit/>
          </a:bodyPr>
          <a:lstStyle/>
          <a:p>
            <a:pPr marL="697865">
              <a:lnSpc>
                <a:spcPct val="100000"/>
              </a:lnSpc>
              <a:spcBef>
                <a:spcPts val="100"/>
              </a:spcBef>
            </a:pPr>
            <a:r>
              <a:rPr sz="1200" b="1" u="heavy" spc="-5" dirty="0">
                <a:uFill>
                  <a:solidFill>
                    <a:srgbClr val="000000"/>
                  </a:solidFill>
                </a:uFill>
                <a:latin typeface="Times New Roman"/>
                <a:cs typeface="Times New Roman"/>
              </a:rPr>
              <a:t>Figure </a:t>
            </a:r>
            <a:r>
              <a:rPr sz="1200" b="1" u="heavy" dirty="0">
                <a:uFill>
                  <a:solidFill>
                    <a:srgbClr val="000000"/>
                  </a:solidFill>
                </a:uFill>
                <a:latin typeface="Times New Roman"/>
                <a:cs typeface="Times New Roman"/>
              </a:rPr>
              <a:t>12 </a:t>
            </a:r>
            <a:r>
              <a:rPr sz="1200" b="1" u="heavy" spc="-5" dirty="0">
                <a:uFill>
                  <a:solidFill>
                    <a:srgbClr val="000000"/>
                  </a:solidFill>
                </a:uFill>
                <a:latin typeface="Times New Roman"/>
                <a:cs typeface="Times New Roman"/>
              </a:rPr>
              <a:t>Continuous delivery and</a:t>
            </a:r>
            <a:r>
              <a:rPr sz="1200" b="1" u="heavy" spc="2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deployment</a:t>
            </a:r>
            <a:endParaRPr sz="1200">
              <a:latin typeface="Times New Roman"/>
              <a:cs typeface="Times New Roman"/>
            </a:endParaRPr>
          </a:p>
          <a:p>
            <a:pPr marL="240665" marR="5080" indent="-228600">
              <a:lnSpc>
                <a:spcPct val="103499"/>
              </a:lnSpc>
              <a:spcBef>
                <a:spcPts val="869"/>
              </a:spcBef>
              <a:buFont typeface="Symbol"/>
              <a:buChar char=""/>
              <a:tabLst>
                <a:tab pos="240665" algn="l"/>
                <a:tab pos="241300" algn="l"/>
              </a:tabLst>
            </a:pPr>
            <a:r>
              <a:rPr sz="1200" spc="-5" dirty="0">
                <a:latin typeface="Times New Roman"/>
                <a:cs typeface="Times New Roman"/>
              </a:rPr>
              <a:t>Figure</a:t>
            </a:r>
            <a:r>
              <a:rPr sz="1200" spc="-30" dirty="0">
                <a:latin typeface="Times New Roman"/>
                <a:cs typeface="Times New Roman"/>
              </a:rPr>
              <a:t> </a:t>
            </a:r>
            <a:r>
              <a:rPr sz="1200" dirty="0">
                <a:latin typeface="Times New Roman"/>
                <a:cs typeface="Times New Roman"/>
              </a:rPr>
              <a:t>12</a:t>
            </a:r>
            <a:r>
              <a:rPr sz="1200" spc="-20" dirty="0">
                <a:latin typeface="Times New Roman"/>
                <a:cs typeface="Times New Roman"/>
              </a:rPr>
              <a:t> </a:t>
            </a:r>
            <a:r>
              <a:rPr sz="1200" spc="-5" dirty="0">
                <a:latin typeface="Times New Roman"/>
                <a:cs typeface="Times New Roman"/>
              </a:rPr>
              <a:t>illustrates</a:t>
            </a:r>
            <a:r>
              <a:rPr sz="1200" spc="-2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5" dirty="0">
                <a:latin typeface="Times New Roman"/>
                <a:cs typeface="Times New Roman"/>
              </a:rPr>
              <a:t>summarized</a:t>
            </a:r>
            <a:r>
              <a:rPr sz="1200" spc="-20" dirty="0">
                <a:latin typeface="Times New Roman"/>
                <a:cs typeface="Times New Roman"/>
              </a:rPr>
              <a:t> </a:t>
            </a:r>
            <a:r>
              <a:rPr sz="1200" spc="-5" dirty="0">
                <a:latin typeface="Times New Roman"/>
                <a:cs typeface="Times New Roman"/>
              </a:rPr>
              <a:t>version</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this</a:t>
            </a:r>
            <a:r>
              <a:rPr sz="1200" spc="-45" dirty="0">
                <a:latin typeface="Times New Roman"/>
                <a:cs typeface="Times New Roman"/>
              </a:rPr>
              <a:t> </a:t>
            </a:r>
            <a:r>
              <a:rPr sz="1200" spc="-5" dirty="0">
                <a:latin typeface="Times New Roman"/>
                <a:cs typeface="Times New Roman"/>
              </a:rPr>
              <a:t>deployment</a:t>
            </a:r>
            <a:r>
              <a:rPr sz="1200" spc="-15" dirty="0">
                <a:latin typeface="Times New Roman"/>
                <a:cs typeface="Times New Roman"/>
              </a:rPr>
              <a:t> </a:t>
            </a:r>
            <a:r>
              <a:rPr sz="1200" dirty="0">
                <a:latin typeface="Times New Roman"/>
                <a:cs typeface="Times New Roman"/>
              </a:rPr>
              <a:t>pipeline,</a:t>
            </a:r>
            <a:r>
              <a:rPr sz="1200" spc="-25" dirty="0">
                <a:latin typeface="Times New Roman"/>
                <a:cs typeface="Times New Roman"/>
              </a:rPr>
              <a:t> </a:t>
            </a:r>
            <a:r>
              <a:rPr sz="1200" dirty="0">
                <a:latin typeface="Times New Roman"/>
                <a:cs typeface="Times New Roman"/>
              </a:rPr>
              <a:t>showing</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5" dirty="0">
                <a:latin typeface="Times New Roman"/>
                <a:cs typeface="Times New Roman"/>
              </a:rPr>
              <a:t>stages  involved </a:t>
            </a:r>
            <a:r>
              <a:rPr sz="1200" dirty="0">
                <a:latin typeface="Times New Roman"/>
                <a:cs typeface="Times New Roman"/>
              </a:rPr>
              <a:t>in continuous delivery </a:t>
            </a:r>
            <a:r>
              <a:rPr sz="1200" spc="-5" dirty="0">
                <a:latin typeface="Times New Roman"/>
                <a:cs typeface="Times New Roman"/>
              </a:rPr>
              <a:t>and</a:t>
            </a:r>
            <a:r>
              <a:rPr sz="1200" spc="-20"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a:p>
            <a:pPr marL="240665" marR="7620" indent="-228600">
              <a:lnSpc>
                <a:spcPct val="103299"/>
              </a:lnSpc>
              <a:spcBef>
                <a:spcPts val="85"/>
              </a:spcBef>
              <a:buFont typeface="Symbol"/>
              <a:buChar char=""/>
              <a:tabLst>
                <a:tab pos="278765" algn="l"/>
                <a:tab pos="279400" algn="l"/>
              </a:tabLst>
            </a:pPr>
            <a:r>
              <a:rPr dirty="0"/>
              <a:t>	</a:t>
            </a:r>
            <a:r>
              <a:rPr sz="1200" spc="-5" dirty="0">
                <a:latin typeface="Times New Roman"/>
                <a:cs typeface="Times New Roman"/>
              </a:rPr>
              <a:t>After initial integration testing, </a:t>
            </a:r>
            <a:r>
              <a:rPr sz="1200" dirty="0">
                <a:latin typeface="Times New Roman"/>
                <a:cs typeface="Times New Roman"/>
              </a:rPr>
              <a:t>a </a:t>
            </a:r>
            <a:r>
              <a:rPr sz="1200" spc="-5" dirty="0">
                <a:latin typeface="Times New Roman"/>
                <a:cs typeface="Times New Roman"/>
              </a:rPr>
              <a:t>staged </a:t>
            </a:r>
            <a:r>
              <a:rPr sz="1200" dirty="0">
                <a:latin typeface="Times New Roman"/>
                <a:cs typeface="Times New Roman"/>
              </a:rPr>
              <a:t>test environment </a:t>
            </a:r>
            <a:r>
              <a:rPr sz="1200" spc="-5" dirty="0">
                <a:latin typeface="Times New Roman"/>
                <a:cs typeface="Times New Roman"/>
              </a:rPr>
              <a:t>is created. </a:t>
            </a:r>
            <a:r>
              <a:rPr sz="1200" dirty="0">
                <a:latin typeface="Times New Roman"/>
                <a:cs typeface="Times New Roman"/>
              </a:rPr>
              <a:t>This </a:t>
            </a:r>
            <a:r>
              <a:rPr sz="1200" spc="-5" dirty="0">
                <a:latin typeface="Times New Roman"/>
                <a:cs typeface="Times New Roman"/>
              </a:rPr>
              <a:t>is </a:t>
            </a:r>
            <a:r>
              <a:rPr sz="1200" dirty="0">
                <a:latin typeface="Times New Roman"/>
                <a:cs typeface="Times New Roman"/>
              </a:rPr>
              <a:t>a </a:t>
            </a:r>
            <a:r>
              <a:rPr sz="1200" spc="-5" dirty="0">
                <a:latin typeface="Times New Roman"/>
                <a:cs typeface="Times New Roman"/>
              </a:rPr>
              <a:t>replica </a:t>
            </a:r>
            <a:r>
              <a:rPr sz="1200" dirty="0">
                <a:latin typeface="Times New Roman"/>
                <a:cs typeface="Times New Roman"/>
              </a:rPr>
              <a:t>of  the </a:t>
            </a:r>
            <a:r>
              <a:rPr sz="1200" spc="-5" dirty="0">
                <a:latin typeface="Times New Roman"/>
                <a:cs typeface="Times New Roman"/>
              </a:rPr>
              <a:t>actual </a:t>
            </a:r>
            <a:r>
              <a:rPr sz="1200" dirty="0">
                <a:latin typeface="Times New Roman"/>
                <a:cs typeface="Times New Roman"/>
              </a:rPr>
              <a:t>production environment in </a:t>
            </a:r>
            <a:r>
              <a:rPr sz="1200" spc="-5" dirty="0">
                <a:latin typeface="Times New Roman"/>
                <a:cs typeface="Times New Roman"/>
              </a:rPr>
              <a:t>which </a:t>
            </a:r>
            <a:r>
              <a:rPr sz="1200" dirty="0">
                <a:latin typeface="Times New Roman"/>
                <a:cs typeface="Times New Roman"/>
              </a:rPr>
              <a:t>the </a:t>
            </a:r>
            <a:r>
              <a:rPr sz="1200" spc="-5" dirty="0">
                <a:latin typeface="Times New Roman"/>
                <a:cs typeface="Times New Roman"/>
              </a:rPr>
              <a:t>system </a:t>
            </a:r>
            <a:r>
              <a:rPr sz="1200" dirty="0">
                <a:latin typeface="Times New Roman"/>
                <a:cs typeface="Times New Roman"/>
              </a:rPr>
              <a:t>will</a:t>
            </a:r>
            <a:r>
              <a:rPr sz="1200" spc="5" dirty="0">
                <a:latin typeface="Times New Roman"/>
                <a:cs typeface="Times New Roman"/>
              </a:rPr>
              <a:t> </a:t>
            </a:r>
            <a:r>
              <a:rPr sz="1200" dirty="0">
                <a:latin typeface="Times New Roman"/>
                <a:cs typeface="Times New Roman"/>
              </a:rPr>
              <a:t>run.</a:t>
            </a:r>
            <a:endParaRPr sz="1200">
              <a:latin typeface="Times New Roman"/>
              <a:cs typeface="Times New Roman"/>
            </a:endParaRPr>
          </a:p>
          <a:p>
            <a:pPr marL="240665" marR="5080" indent="-228600">
              <a:lnSpc>
                <a:spcPct val="103299"/>
              </a:lnSpc>
              <a:spcBef>
                <a:spcPts val="85"/>
              </a:spcBef>
              <a:buFont typeface="Symbol"/>
              <a:buChar char=""/>
              <a:tabLst>
                <a:tab pos="240665" algn="l"/>
                <a:tab pos="241300" algn="l"/>
              </a:tabLst>
            </a:pPr>
            <a:r>
              <a:rPr sz="1200" dirty="0">
                <a:latin typeface="Times New Roman"/>
                <a:cs typeface="Times New Roman"/>
              </a:rPr>
              <a:t>The </a:t>
            </a:r>
            <a:r>
              <a:rPr sz="1200" spc="-5" dirty="0">
                <a:latin typeface="Times New Roman"/>
                <a:cs typeface="Times New Roman"/>
              </a:rPr>
              <a:t>system </a:t>
            </a:r>
            <a:r>
              <a:rPr sz="1200" dirty="0">
                <a:latin typeface="Times New Roman"/>
                <a:cs typeface="Times New Roman"/>
              </a:rPr>
              <a:t>acceptance tests, </a:t>
            </a:r>
            <a:r>
              <a:rPr sz="1200" spc="-5" dirty="0">
                <a:latin typeface="Times New Roman"/>
                <a:cs typeface="Times New Roman"/>
              </a:rPr>
              <a:t>which </a:t>
            </a:r>
            <a:r>
              <a:rPr sz="1200" dirty="0">
                <a:latin typeface="Times New Roman"/>
                <a:cs typeface="Times New Roman"/>
              </a:rPr>
              <a:t>include </a:t>
            </a:r>
            <a:r>
              <a:rPr sz="1200" spc="-5" dirty="0">
                <a:latin typeface="Times New Roman"/>
                <a:cs typeface="Times New Roman"/>
              </a:rPr>
              <a:t>functionality, </a:t>
            </a:r>
            <a:r>
              <a:rPr sz="1200" dirty="0">
                <a:latin typeface="Times New Roman"/>
                <a:cs typeface="Times New Roman"/>
              </a:rPr>
              <a:t>load, </a:t>
            </a:r>
            <a:r>
              <a:rPr sz="1200" spc="-5" dirty="0">
                <a:latin typeface="Times New Roman"/>
                <a:cs typeface="Times New Roman"/>
              </a:rPr>
              <a:t>and </a:t>
            </a:r>
            <a:r>
              <a:rPr sz="1200" dirty="0">
                <a:latin typeface="Times New Roman"/>
                <a:cs typeface="Times New Roman"/>
              </a:rPr>
              <a:t>performance tests, are  then run to </a:t>
            </a:r>
            <a:r>
              <a:rPr sz="1200" spc="-5" dirty="0">
                <a:latin typeface="Times New Roman"/>
                <a:cs typeface="Times New Roman"/>
              </a:rPr>
              <a:t>check </a:t>
            </a:r>
            <a:r>
              <a:rPr sz="1200" dirty="0">
                <a:latin typeface="Times New Roman"/>
                <a:cs typeface="Times New Roman"/>
              </a:rPr>
              <a:t>that the </a:t>
            </a:r>
            <a:r>
              <a:rPr sz="1200" spc="-5" dirty="0">
                <a:latin typeface="Times New Roman"/>
                <a:cs typeface="Times New Roman"/>
              </a:rPr>
              <a:t>software works as</a:t>
            </a:r>
            <a:r>
              <a:rPr sz="1200" spc="10" dirty="0">
                <a:latin typeface="Times New Roman"/>
                <a:cs typeface="Times New Roman"/>
              </a:rPr>
              <a:t> </a:t>
            </a:r>
            <a:r>
              <a:rPr sz="1200" dirty="0">
                <a:latin typeface="Times New Roman"/>
                <a:cs typeface="Times New Roman"/>
              </a:rPr>
              <a:t>expected.</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52</a:t>
            </a:fld>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943600" cy="386587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4762372"/>
            <a:ext cx="5969635" cy="3032125"/>
          </a:xfrm>
          <a:prstGeom prst="rect">
            <a:avLst/>
          </a:prstGeom>
        </p:spPr>
        <p:txBody>
          <a:bodyPr vert="horz" wrap="square" lIns="0" tIns="119380" rIns="0" bIns="0" rtlCol="0">
            <a:spAutoFit/>
          </a:bodyPr>
          <a:lstStyle/>
          <a:p>
            <a:pPr marL="1841500">
              <a:lnSpc>
                <a:spcPct val="100000"/>
              </a:lnSpc>
              <a:spcBef>
                <a:spcPts val="940"/>
              </a:spcBef>
            </a:pPr>
            <a:r>
              <a:rPr sz="1200" spc="-5" dirty="0">
                <a:latin typeface="Times New Roman"/>
                <a:cs typeface="Times New Roman"/>
              </a:rPr>
              <a:t>Table </a:t>
            </a:r>
            <a:r>
              <a:rPr sz="1200" dirty="0">
                <a:latin typeface="Times New Roman"/>
                <a:cs typeface="Times New Roman"/>
              </a:rPr>
              <a:t>6 </a:t>
            </a:r>
            <a:r>
              <a:rPr sz="1200" spc="-5" dirty="0">
                <a:latin typeface="Times New Roman"/>
                <a:cs typeface="Times New Roman"/>
              </a:rPr>
              <a:t>Benefits </a:t>
            </a:r>
            <a:r>
              <a:rPr sz="1200" dirty="0">
                <a:latin typeface="Times New Roman"/>
                <a:cs typeface="Times New Roman"/>
              </a:rPr>
              <a:t>of </a:t>
            </a:r>
            <a:r>
              <a:rPr sz="1200" spc="-5" dirty="0">
                <a:latin typeface="Times New Roman"/>
                <a:cs typeface="Times New Roman"/>
              </a:rPr>
              <a:t>continuous</a:t>
            </a:r>
            <a:r>
              <a:rPr sz="1200" spc="15"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a:p>
            <a:pPr marL="241300" lvl="1" indent="-228600">
              <a:lnSpc>
                <a:spcPct val="100000"/>
              </a:lnSpc>
              <a:spcBef>
                <a:spcPts val="845"/>
              </a:spcBef>
              <a:buFont typeface="Times New Roman"/>
              <a:buAutoNum type="arabicPeriod" startAt="3"/>
              <a:tabLst>
                <a:tab pos="241300" algn="l"/>
              </a:tabLst>
            </a:pPr>
            <a:r>
              <a:rPr sz="1200" b="1" u="heavy" spc="-5" dirty="0">
                <a:uFill>
                  <a:solidFill>
                    <a:srgbClr val="000000"/>
                  </a:solidFill>
                </a:uFill>
                <a:latin typeface="Times New Roman"/>
                <a:cs typeface="Times New Roman"/>
              </a:rPr>
              <a:t>Infrastructure as </a:t>
            </a:r>
            <a:r>
              <a:rPr sz="1200" b="1" u="heavy" dirty="0">
                <a:uFill>
                  <a:solidFill>
                    <a:srgbClr val="000000"/>
                  </a:solidFill>
                </a:uFill>
                <a:latin typeface="Times New Roman"/>
                <a:cs typeface="Times New Roman"/>
              </a:rPr>
              <a:t>code</a:t>
            </a:r>
            <a:endParaRPr sz="1200">
              <a:latin typeface="Times New Roman"/>
              <a:cs typeface="Times New Roman"/>
            </a:endParaRPr>
          </a:p>
          <a:p>
            <a:pPr marL="507365" marR="6985" lvl="2" indent="-228600" algn="just">
              <a:lnSpc>
                <a:spcPct val="103299"/>
              </a:lnSpc>
              <a:spcBef>
                <a:spcPts val="900"/>
              </a:spcBef>
              <a:buFont typeface="Symbol"/>
              <a:buChar char=""/>
              <a:tabLst>
                <a:tab pos="508000" algn="l"/>
              </a:tabLst>
            </a:pPr>
            <a:r>
              <a:rPr sz="1200" spc="-5" dirty="0">
                <a:latin typeface="Times New Roman"/>
                <a:cs typeface="Times New Roman"/>
              </a:rPr>
              <a:t>Rather </a:t>
            </a:r>
            <a:r>
              <a:rPr sz="1200" dirty="0">
                <a:latin typeface="Times New Roman"/>
                <a:cs typeface="Times New Roman"/>
              </a:rPr>
              <a:t>than manually updating the </a:t>
            </a:r>
            <a:r>
              <a:rPr sz="1200" spc="-5" dirty="0">
                <a:latin typeface="Times New Roman"/>
                <a:cs typeface="Times New Roman"/>
              </a:rPr>
              <a:t>software </a:t>
            </a:r>
            <a:r>
              <a:rPr sz="1200" dirty="0">
                <a:latin typeface="Times New Roman"/>
                <a:cs typeface="Times New Roman"/>
              </a:rPr>
              <a:t>on a </a:t>
            </a:r>
            <a:r>
              <a:rPr sz="1200" spc="-5" dirty="0">
                <a:latin typeface="Times New Roman"/>
                <a:cs typeface="Times New Roman"/>
              </a:rPr>
              <a:t>company’s servers, </a:t>
            </a:r>
            <a:r>
              <a:rPr sz="1200" dirty="0">
                <a:latin typeface="Times New Roman"/>
                <a:cs typeface="Times New Roman"/>
              </a:rPr>
              <a:t>the </a:t>
            </a:r>
            <a:r>
              <a:rPr sz="1200" spc="-5" dirty="0">
                <a:latin typeface="Times New Roman"/>
                <a:cs typeface="Times New Roman"/>
              </a:rPr>
              <a:t>process </a:t>
            </a:r>
            <a:r>
              <a:rPr sz="1200" dirty="0">
                <a:latin typeface="Times New Roman"/>
                <a:cs typeface="Times New Roman"/>
              </a:rPr>
              <a:t>can be  </a:t>
            </a:r>
            <a:r>
              <a:rPr sz="1200" spc="-5" dirty="0">
                <a:latin typeface="Times New Roman"/>
                <a:cs typeface="Times New Roman"/>
              </a:rPr>
              <a:t>automated </a:t>
            </a:r>
            <a:r>
              <a:rPr sz="1200" dirty="0">
                <a:latin typeface="Times New Roman"/>
                <a:cs typeface="Times New Roman"/>
              </a:rPr>
              <a:t>using a model of the </a:t>
            </a:r>
            <a:r>
              <a:rPr sz="1200" spc="-5" dirty="0">
                <a:latin typeface="Times New Roman"/>
                <a:cs typeface="Times New Roman"/>
              </a:rPr>
              <a:t>infrastructure </a:t>
            </a:r>
            <a:r>
              <a:rPr sz="1200" dirty="0">
                <a:latin typeface="Times New Roman"/>
                <a:cs typeface="Times New Roman"/>
              </a:rPr>
              <a:t>written in a </a:t>
            </a:r>
            <a:r>
              <a:rPr sz="1200" spc="-5" dirty="0">
                <a:latin typeface="Times New Roman"/>
                <a:cs typeface="Times New Roman"/>
              </a:rPr>
              <a:t>machine-processable</a:t>
            </a:r>
            <a:r>
              <a:rPr sz="1200" spc="80" dirty="0">
                <a:latin typeface="Times New Roman"/>
                <a:cs typeface="Times New Roman"/>
              </a:rPr>
              <a:t> </a:t>
            </a:r>
            <a:r>
              <a:rPr sz="1200" spc="-5" dirty="0">
                <a:latin typeface="Times New Roman"/>
                <a:cs typeface="Times New Roman"/>
              </a:rPr>
              <a:t>language.</a:t>
            </a:r>
            <a:endParaRPr sz="1200">
              <a:latin typeface="Times New Roman"/>
              <a:cs typeface="Times New Roman"/>
            </a:endParaRPr>
          </a:p>
          <a:p>
            <a:pPr marL="507365" marR="6985" lvl="2" indent="-228600" algn="just">
              <a:lnSpc>
                <a:spcPct val="103299"/>
              </a:lnSpc>
              <a:spcBef>
                <a:spcPts val="95"/>
              </a:spcBef>
              <a:buFont typeface="Symbol"/>
              <a:buChar char=""/>
              <a:tabLst>
                <a:tab pos="546100" algn="l"/>
              </a:tabLst>
            </a:pPr>
            <a:r>
              <a:rPr dirty="0"/>
              <a:t>	</a:t>
            </a:r>
            <a:r>
              <a:rPr sz="1200" spc="-5" dirty="0">
                <a:latin typeface="Times New Roman"/>
                <a:cs typeface="Times New Roman"/>
              </a:rPr>
              <a:t>Configuration management </a:t>
            </a:r>
            <a:r>
              <a:rPr sz="1200" dirty="0">
                <a:latin typeface="Times New Roman"/>
                <a:cs typeface="Times New Roman"/>
              </a:rPr>
              <a:t>(CM) tools, </a:t>
            </a:r>
            <a:r>
              <a:rPr sz="1200" spc="-5" dirty="0">
                <a:latin typeface="Times New Roman"/>
                <a:cs typeface="Times New Roman"/>
              </a:rPr>
              <a:t>such as Puppet and Chef, can automatically  install software and services </a:t>
            </a:r>
            <a:r>
              <a:rPr sz="1200" dirty="0">
                <a:latin typeface="Times New Roman"/>
                <a:cs typeface="Times New Roman"/>
              </a:rPr>
              <a:t>on </a:t>
            </a:r>
            <a:r>
              <a:rPr sz="1200" spc="-5" dirty="0">
                <a:latin typeface="Times New Roman"/>
                <a:cs typeface="Times New Roman"/>
              </a:rPr>
              <a:t>servers </a:t>
            </a:r>
            <a:r>
              <a:rPr sz="1200" dirty="0">
                <a:latin typeface="Times New Roman"/>
                <a:cs typeface="Times New Roman"/>
              </a:rPr>
              <a:t>according to the </a:t>
            </a:r>
            <a:r>
              <a:rPr sz="1200" spc="-5" dirty="0">
                <a:latin typeface="Times New Roman"/>
                <a:cs typeface="Times New Roman"/>
              </a:rPr>
              <a:t>infrastructure </a:t>
            </a:r>
            <a:r>
              <a:rPr sz="1200" dirty="0">
                <a:latin typeface="Times New Roman"/>
                <a:cs typeface="Times New Roman"/>
              </a:rPr>
              <a:t>definition. The</a:t>
            </a:r>
            <a:r>
              <a:rPr sz="1200" spc="-170" dirty="0">
                <a:latin typeface="Times New Roman"/>
                <a:cs typeface="Times New Roman"/>
              </a:rPr>
              <a:t> </a:t>
            </a:r>
            <a:r>
              <a:rPr sz="1200" spc="-5" dirty="0">
                <a:latin typeface="Times New Roman"/>
                <a:cs typeface="Times New Roman"/>
              </a:rPr>
              <a:t>CM  </a:t>
            </a:r>
            <a:r>
              <a:rPr sz="1200" dirty="0">
                <a:latin typeface="Times New Roman"/>
                <a:cs typeface="Times New Roman"/>
              </a:rPr>
              <a:t>tool </a:t>
            </a:r>
            <a:r>
              <a:rPr sz="1200" spc="-5" dirty="0">
                <a:latin typeface="Times New Roman"/>
                <a:cs typeface="Times New Roman"/>
              </a:rPr>
              <a:t>accesses </a:t>
            </a:r>
            <a:r>
              <a:rPr sz="1200" dirty="0">
                <a:latin typeface="Times New Roman"/>
                <a:cs typeface="Times New Roman"/>
              </a:rPr>
              <a:t>a master copy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software </a:t>
            </a:r>
            <a:r>
              <a:rPr sz="1200" dirty="0">
                <a:latin typeface="Times New Roman"/>
                <a:cs typeface="Times New Roman"/>
              </a:rPr>
              <a:t>to be </a:t>
            </a:r>
            <a:r>
              <a:rPr sz="1200" spc="-5" dirty="0">
                <a:latin typeface="Times New Roman"/>
                <a:cs typeface="Times New Roman"/>
              </a:rPr>
              <a:t>installed and pushes </a:t>
            </a:r>
            <a:r>
              <a:rPr sz="1200" dirty="0">
                <a:latin typeface="Times New Roman"/>
                <a:cs typeface="Times New Roman"/>
              </a:rPr>
              <a:t>this to the </a:t>
            </a:r>
            <a:r>
              <a:rPr sz="1200" spc="-5" dirty="0">
                <a:latin typeface="Times New Roman"/>
                <a:cs typeface="Times New Roman"/>
              </a:rPr>
              <a:t>servers  being </a:t>
            </a:r>
            <a:r>
              <a:rPr sz="1200" dirty="0">
                <a:latin typeface="Times New Roman"/>
                <a:cs typeface="Times New Roman"/>
              </a:rPr>
              <a:t>provisioned </a:t>
            </a:r>
            <a:r>
              <a:rPr sz="1200" spc="-5" dirty="0">
                <a:latin typeface="Times New Roman"/>
                <a:cs typeface="Times New Roman"/>
              </a:rPr>
              <a:t>(Figure</a:t>
            </a:r>
            <a:r>
              <a:rPr sz="1200" spc="-15" dirty="0">
                <a:latin typeface="Times New Roman"/>
                <a:cs typeface="Times New Roman"/>
              </a:rPr>
              <a:t> </a:t>
            </a:r>
            <a:r>
              <a:rPr sz="1200" dirty="0">
                <a:latin typeface="Times New Roman"/>
                <a:cs typeface="Times New Roman"/>
              </a:rPr>
              <a:t>13).</a:t>
            </a:r>
            <a:endParaRPr sz="1200">
              <a:latin typeface="Times New Roman"/>
              <a:cs typeface="Times New Roman"/>
            </a:endParaRPr>
          </a:p>
          <a:p>
            <a:pPr marL="507365" marR="5080" lvl="2" indent="-228600" algn="just">
              <a:lnSpc>
                <a:spcPct val="103299"/>
              </a:lnSpc>
              <a:spcBef>
                <a:spcPts val="85"/>
              </a:spcBef>
              <a:buFont typeface="Symbol"/>
              <a:buChar char=""/>
              <a:tabLst>
                <a:tab pos="508000" algn="l"/>
              </a:tabLst>
            </a:pPr>
            <a:r>
              <a:rPr sz="1200" dirty="0">
                <a:latin typeface="Times New Roman"/>
                <a:cs typeface="Times New Roman"/>
              </a:rPr>
              <a:t>When</a:t>
            </a:r>
            <a:r>
              <a:rPr sz="1200" spc="-75" dirty="0">
                <a:latin typeface="Times New Roman"/>
                <a:cs typeface="Times New Roman"/>
              </a:rPr>
              <a:t> </a:t>
            </a:r>
            <a:r>
              <a:rPr sz="1200" spc="-5" dirty="0">
                <a:latin typeface="Times New Roman"/>
                <a:cs typeface="Times New Roman"/>
              </a:rPr>
              <a:t>changes</a:t>
            </a:r>
            <a:r>
              <a:rPr sz="1200" spc="-70" dirty="0">
                <a:latin typeface="Times New Roman"/>
                <a:cs typeface="Times New Roman"/>
              </a:rPr>
              <a:t> </a:t>
            </a:r>
            <a:r>
              <a:rPr sz="1200" dirty="0">
                <a:latin typeface="Times New Roman"/>
                <a:cs typeface="Times New Roman"/>
              </a:rPr>
              <a:t>have</a:t>
            </a:r>
            <a:r>
              <a:rPr sz="1200" spc="-75" dirty="0">
                <a:latin typeface="Times New Roman"/>
                <a:cs typeface="Times New Roman"/>
              </a:rPr>
              <a:t> </a:t>
            </a:r>
            <a:r>
              <a:rPr sz="1200" dirty="0">
                <a:latin typeface="Times New Roman"/>
                <a:cs typeface="Times New Roman"/>
              </a:rPr>
              <a:t>to</a:t>
            </a:r>
            <a:r>
              <a:rPr sz="1200" spc="-65" dirty="0">
                <a:latin typeface="Times New Roman"/>
                <a:cs typeface="Times New Roman"/>
              </a:rPr>
              <a:t> </a:t>
            </a:r>
            <a:r>
              <a:rPr sz="1200" dirty="0">
                <a:latin typeface="Times New Roman"/>
                <a:cs typeface="Times New Roman"/>
              </a:rPr>
              <a:t>be</a:t>
            </a:r>
            <a:r>
              <a:rPr sz="1200" spc="-60" dirty="0">
                <a:latin typeface="Times New Roman"/>
                <a:cs typeface="Times New Roman"/>
              </a:rPr>
              <a:t> </a:t>
            </a:r>
            <a:r>
              <a:rPr sz="1200" spc="-5" dirty="0">
                <a:latin typeface="Times New Roman"/>
                <a:cs typeface="Times New Roman"/>
              </a:rPr>
              <a:t>made,</a:t>
            </a:r>
            <a:r>
              <a:rPr sz="1200" spc="-7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infrastructure</a:t>
            </a:r>
            <a:r>
              <a:rPr sz="1200" spc="-65" dirty="0">
                <a:latin typeface="Times New Roman"/>
                <a:cs typeface="Times New Roman"/>
              </a:rPr>
              <a:t> </a:t>
            </a:r>
            <a:r>
              <a:rPr sz="1200" dirty="0">
                <a:latin typeface="Times New Roman"/>
                <a:cs typeface="Times New Roman"/>
              </a:rPr>
              <a:t>model</a:t>
            </a:r>
            <a:r>
              <a:rPr sz="1200" spc="-70"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spc="-5" dirty="0">
                <a:latin typeface="Times New Roman"/>
                <a:cs typeface="Times New Roman"/>
              </a:rPr>
              <a:t>updated</a:t>
            </a:r>
            <a:r>
              <a:rPr sz="1200" spc="-70" dirty="0">
                <a:latin typeface="Times New Roman"/>
                <a:cs typeface="Times New Roman"/>
              </a:rPr>
              <a:t> </a:t>
            </a:r>
            <a:r>
              <a:rPr sz="1200" spc="-5" dirty="0">
                <a:latin typeface="Times New Roman"/>
                <a:cs typeface="Times New Roman"/>
              </a:rPr>
              <a:t>and</a:t>
            </a:r>
            <a:r>
              <a:rPr sz="1200" spc="-7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spc="-5" dirty="0">
                <a:latin typeface="Times New Roman"/>
                <a:cs typeface="Times New Roman"/>
              </a:rPr>
              <a:t>CM</a:t>
            </a:r>
            <a:r>
              <a:rPr sz="1200" spc="-70" dirty="0">
                <a:latin typeface="Times New Roman"/>
                <a:cs typeface="Times New Roman"/>
              </a:rPr>
              <a:t> </a:t>
            </a:r>
            <a:r>
              <a:rPr sz="1200" dirty="0">
                <a:latin typeface="Times New Roman"/>
                <a:cs typeface="Times New Roman"/>
              </a:rPr>
              <a:t>tool</a:t>
            </a:r>
            <a:r>
              <a:rPr sz="1200" spc="-65" dirty="0">
                <a:latin typeface="Times New Roman"/>
                <a:cs typeface="Times New Roman"/>
              </a:rPr>
              <a:t> </a:t>
            </a:r>
            <a:r>
              <a:rPr sz="1200" spc="-5" dirty="0">
                <a:latin typeface="Times New Roman"/>
                <a:cs typeface="Times New Roman"/>
              </a:rPr>
              <a:t>makes  </a:t>
            </a:r>
            <a:r>
              <a:rPr sz="1200" dirty="0">
                <a:latin typeface="Times New Roman"/>
                <a:cs typeface="Times New Roman"/>
              </a:rPr>
              <a:t>the </a:t>
            </a:r>
            <a:r>
              <a:rPr sz="1200" spc="-5" dirty="0">
                <a:latin typeface="Times New Roman"/>
                <a:cs typeface="Times New Roman"/>
              </a:rPr>
              <a:t>change </a:t>
            </a:r>
            <a:r>
              <a:rPr sz="1200" dirty="0">
                <a:latin typeface="Times New Roman"/>
                <a:cs typeface="Times New Roman"/>
              </a:rPr>
              <a:t>to </a:t>
            </a:r>
            <a:r>
              <a:rPr sz="1200" spc="-5" dirty="0">
                <a:latin typeface="Times New Roman"/>
                <a:cs typeface="Times New Roman"/>
              </a:rPr>
              <a:t>all</a:t>
            </a:r>
            <a:r>
              <a:rPr sz="1200" spc="5" dirty="0">
                <a:latin typeface="Times New Roman"/>
                <a:cs typeface="Times New Roman"/>
              </a:rPr>
              <a:t> </a:t>
            </a:r>
            <a:r>
              <a:rPr sz="1200" spc="-5" dirty="0">
                <a:latin typeface="Times New Roman"/>
                <a:cs typeface="Times New Roman"/>
              </a:rPr>
              <a:t>servers.</a:t>
            </a:r>
            <a:endParaRPr sz="1200">
              <a:latin typeface="Times New Roman"/>
              <a:cs typeface="Times New Roman"/>
            </a:endParaRPr>
          </a:p>
          <a:p>
            <a:pPr marL="507365" marR="6985" lvl="2" indent="-228600" algn="just">
              <a:lnSpc>
                <a:spcPct val="104200"/>
              </a:lnSpc>
              <a:spcBef>
                <a:spcPts val="70"/>
              </a:spcBef>
              <a:buFont typeface="Symbol"/>
              <a:buChar char=""/>
              <a:tabLst>
                <a:tab pos="508000" algn="l"/>
              </a:tabLst>
            </a:pPr>
            <a:r>
              <a:rPr sz="1200" spc="-5" dirty="0">
                <a:latin typeface="Times New Roman"/>
                <a:cs typeface="Times New Roman"/>
              </a:rPr>
              <a:t>Defining </a:t>
            </a:r>
            <a:r>
              <a:rPr sz="1200" dirty="0">
                <a:latin typeface="Times New Roman"/>
                <a:cs typeface="Times New Roman"/>
              </a:rPr>
              <a:t>our </a:t>
            </a:r>
            <a:r>
              <a:rPr sz="1200" spc="-5" dirty="0">
                <a:latin typeface="Times New Roman"/>
                <a:cs typeface="Times New Roman"/>
              </a:rPr>
              <a:t>software infrastructure as </a:t>
            </a:r>
            <a:r>
              <a:rPr sz="1200" dirty="0">
                <a:latin typeface="Times New Roman"/>
                <a:cs typeface="Times New Roman"/>
              </a:rPr>
              <a:t>code </a:t>
            </a:r>
            <a:r>
              <a:rPr sz="1200" spc="-5" dirty="0">
                <a:latin typeface="Times New Roman"/>
                <a:cs typeface="Times New Roman"/>
              </a:rPr>
              <a:t>is </a:t>
            </a:r>
            <a:r>
              <a:rPr sz="1200" dirty="0">
                <a:latin typeface="Times New Roman"/>
                <a:cs typeface="Times New Roman"/>
              </a:rPr>
              <a:t>obviously </a:t>
            </a:r>
            <a:r>
              <a:rPr sz="1200" spc="-5" dirty="0">
                <a:latin typeface="Times New Roman"/>
                <a:cs typeface="Times New Roman"/>
              </a:rPr>
              <a:t>relevant </a:t>
            </a:r>
            <a:r>
              <a:rPr sz="1200" dirty="0">
                <a:latin typeface="Times New Roman"/>
                <a:cs typeface="Times New Roman"/>
              </a:rPr>
              <a:t>to </a:t>
            </a:r>
            <a:r>
              <a:rPr sz="1200" spc="-5" dirty="0">
                <a:latin typeface="Times New Roman"/>
                <a:cs typeface="Times New Roman"/>
              </a:rPr>
              <a:t>products </a:t>
            </a:r>
            <a:r>
              <a:rPr sz="1200" dirty="0">
                <a:latin typeface="Times New Roman"/>
                <a:cs typeface="Times New Roman"/>
              </a:rPr>
              <a:t>that </a:t>
            </a:r>
            <a:r>
              <a:rPr sz="1200" spc="-5" dirty="0">
                <a:latin typeface="Times New Roman"/>
                <a:cs typeface="Times New Roman"/>
              </a:rPr>
              <a:t>are  delivered as</a:t>
            </a:r>
            <a:r>
              <a:rPr sz="1200" dirty="0">
                <a:latin typeface="Times New Roman"/>
                <a:cs typeface="Times New Roman"/>
              </a:rPr>
              <a:t> services.</a:t>
            </a:r>
            <a:endParaRPr sz="1200">
              <a:latin typeface="Times New Roman"/>
              <a:cs typeface="Times New Roman"/>
            </a:endParaRPr>
          </a:p>
          <a:p>
            <a:pPr marL="507365" marR="8890" lvl="2" indent="-228600" algn="just">
              <a:lnSpc>
                <a:spcPct val="102499"/>
              </a:lnSpc>
              <a:spcBef>
                <a:spcPts val="100"/>
              </a:spcBef>
              <a:buFont typeface="Symbol"/>
              <a:buChar char=""/>
              <a:tabLst>
                <a:tab pos="508000" algn="l"/>
              </a:tabLst>
            </a:pP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provider has to </a:t>
            </a:r>
            <a:r>
              <a:rPr sz="1200" spc="-5" dirty="0">
                <a:latin typeface="Times New Roman"/>
                <a:cs typeface="Times New Roman"/>
              </a:rPr>
              <a:t>manage </a:t>
            </a:r>
            <a:r>
              <a:rPr sz="1200" dirty="0">
                <a:latin typeface="Times New Roman"/>
                <a:cs typeface="Times New Roman"/>
              </a:rPr>
              <a:t>the infrastructure of their </a:t>
            </a:r>
            <a:r>
              <a:rPr sz="1200" spc="-5" dirty="0">
                <a:latin typeface="Times New Roman"/>
                <a:cs typeface="Times New Roman"/>
              </a:rPr>
              <a:t>services </a:t>
            </a:r>
            <a:r>
              <a:rPr sz="1200" dirty="0">
                <a:latin typeface="Times New Roman"/>
                <a:cs typeface="Times New Roman"/>
              </a:rPr>
              <a:t>on the </a:t>
            </a:r>
            <a:r>
              <a:rPr sz="1200" spc="-5" dirty="0">
                <a:latin typeface="Times New Roman"/>
                <a:cs typeface="Times New Roman"/>
              </a:rPr>
              <a:t>cloud.  However, </a:t>
            </a:r>
            <a:r>
              <a:rPr sz="1200" dirty="0">
                <a:latin typeface="Times New Roman"/>
                <a:cs typeface="Times New Roman"/>
              </a:rPr>
              <a:t>it </a:t>
            </a:r>
            <a:r>
              <a:rPr sz="1200" spc="-5" dirty="0">
                <a:latin typeface="Times New Roman"/>
                <a:cs typeface="Times New Roman"/>
              </a:rPr>
              <a:t>is also relevant </a:t>
            </a:r>
            <a:r>
              <a:rPr sz="1200" dirty="0">
                <a:latin typeface="Times New Roman"/>
                <a:cs typeface="Times New Roman"/>
              </a:rPr>
              <a:t>if </a:t>
            </a:r>
            <a:r>
              <a:rPr sz="1200" spc="-5" dirty="0">
                <a:latin typeface="Times New Roman"/>
                <a:cs typeface="Times New Roman"/>
              </a:rPr>
              <a:t>software is delivered through</a:t>
            </a:r>
            <a:r>
              <a:rPr sz="1200" spc="55" dirty="0">
                <a:latin typeface="Times New Roman"/>
                <a:cs typeface="Times New Roman"/>
              </a:rPr>
              <a:t> </a:t>
            </a:r>
            <a:r>
              <a:rPr sz="1200" dirty="0">
                <a:latin typeface="Times New Roman"/>
                <a:cs typeface="Times New Roman"/>
              </a:rPr>
              <a:t>downloads.</a:t>
            </a:r>
            <a:endParaRPr sz="1200">
              <a:latin typeface="Times New Roman"/>
              <a:cs typeface="Times New Roman"/>
            </a:endParaRPr>
          </a:p>
        </p:txBody>
      </p:sp>
      <p:sp>
        <p:nvSpPr>
          <p:cNvPr id="6" name="object 6"/>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914400" y="913130"/>
            <a:ext cx="5637530" cy="230568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02004" y="3206623"/>
            <a:ext cx="5970905" cy="2985770"/>
          </a:xfrm>
          <a:prstGeom prst="rect">
            <a:avLst/>
          </a:prstGeom>
        </p:spPr>
        <p:txBody>
          <a:bodyPr vert="horz" wrap="square" lIns="0" tIns="117475" rIns="0" bIns="0" rtlCol="0">
            <a:spAutoFit/>
          </a:bodyPr>
          <a:lstStyle/>
          <a:p>
            <a:pPr marL="926465">
              <a:lnSpc>
                <a:spcPct val="100000"/>
              </a:lnSpc>
              <a:spcBef>
                <a:spcPts val="925"/>
              </a:spcBef>
            </a:pPr>
            <a:r>
              <a:rPr sz="1200" b="1" u="heavy" spc="-5" dirty="0">
                <a:uFill>
                  <a:solidFill>
                    <a:srgbClr val="000000"/>
                  </a:solidFill>
                </a:uFill>
                <a:latin typeface="Times New Roman"/>
                <a:cs typeface="Times New Roman"/>
              </a:rPr>
              <a:t>Figure </a:t>
            </a:r>
            <a:r>
              <a:rPr sz="1200" b="1" u="heavy" dirty="0">
                <a:uFill>
                  <a:solidFill>
                    <a:srgbClr val="000000"/>
                  </a:solidFill>
                </a:uFill>
                <a:latin typeface="Times New Roman"/>
                <a:cs typeface="Times New Roman"/>
              </a:rPr>
              <a:t>13 </a:t>
            </a:r>
            <a:r>
              <a:rPr sz="1200" b="1" u="heavy" spc="-5" dirty="0">
                <a:uFill>
                  <a:solidFill>
                    <a:srgbClr val="000000"/>
                  </a:solidFill>
                </a:uFill>
                <a:latin typeface="Times New Roman"/>
                <a:cs typeface="Times New Roman"/>
              </a:rPr>
              <a:t>Infrastructure as code</a:t>
            </a:r>
            <a:endParaRPr sz="1200">
              <a:latin typeface="Times New Roman"/>
              <a:cs typeface="Times New Roman"/>
            </a:endParaRPr>
          </a:p>
          <a:p>
            <a:pPr marL="12700" marR="6985" algn="just">
              <a:lnSpc>
                <a:spcPct val="102499"/>
              </a:lnSpc>
              <a:spcBef>
                <a:spcPts val="795"/>
              </a:spcBef>
            </a:pPr>
            <a:r>
              <a:rPr sz="1200" spc="-5" dirty="0">
                <a:latin typeface="Times New Roman"/>
                <a:cs typeface="Times New Roman"/>
              </a:rPr>
              <a:t>Defining </a:t>
            </a:r>
            <a:r>
              <a:rPr sz="1200" dirty="0">
                <a:latin typeface="Times New Roman"/>
                <a:cs typeface="Times New Roman"/>
              </a:rPr>
              <a:t>our infrastructure </a:t>
            </a:r>
            <a:r>
              <a:rPr sz="1200" spc="-5" dirty="0">
                <a:latin typeface="Times New Roman"/>
                <a:cs typeface="Times New Roman"/>
              </a:rPr>
              <a:t>as </a:t>
            </a:r>
            <a:r>
              <a:rPr sz="1200" dirty="0">
                <a:latin typeface="Times New Roman"/>
                <a:cs typeface="Times New Roman"/>
              </a:rPr>
              <a:t>code </a:t>
            </a:r>
            <a:r>
              <a:rPr sz="1200" spc="-5" dirty="0">
                <a:latin typeface="Times New Roman"/>
                <a:cs typeface="Times New Roman"/>
              </a:rPr>
              <a:t>and </a:t>
            </a:r>
            <a:r>
              <a:rPr sz="1200" dirty="0">
                <a:latin typeface="Times New Roman"/>
                <a:cs typeface="Times New Roman"/>
              </a:rPr>
              <a:t>using a </a:t>
            </a:r>
            <a:r>
              <a:rPr sz="1200" spc="-5" dirty="0">
                <a:latin typeface="Times New Roman"/>
                <a:cs typeface="Times New Roman"/>
              </a:rPr>
              <a:t>configuration management system </a:t>
            </a:r>
            <a:r>
              <a:rPr sz="1200" dirty="0">
                <a:latin typeface="Times New Roman"/>
                <a:cs typeface="Times New Roman"/>
              </a:rPr>
              <a:t>solve </a:t>
            </a:r>
            <a:r>
              <a:rPr sz="1200" spc="-5" dirty="0">
                <a:latin typeface="Times New Roman"/>
                <a:cs typeface="Times New Roman"/>
              </a:rPr>
              <a:t>two </a:t>
            </a:r>
            <a:r>
              <a:rPr sz="1200" spc="5" dirty="0">
                <a:latin typeface="Times New Roman"/>
                <a:cs typeface="Times New Roman"/>
              </a:rPr>
              <a:t>key  </a:t>
            </a:r>
            <a:r>
              <a:rPr sz="1200" spc="-5" dirty="0">
                <a:latin typeface="Times New Roman"/>
                <a:cs typeface="Times New Roman"/>
              </a:rPr>
              <a:t>problems </a:t>
            </a:r>
            <a:r>
              <a:rPr sz="1200" dirty="0">
                <a:latin typeface="Times New Roman"/>
                <a:cs typeface="Times New Roman"/>
              </a:rPr>
              <a:t>of </a:t>
            </a:r>
            <a:r>
              <a:rPr sz="1200" spc="-5" dirty="0">
                <a:latin typeface="Times New Roman"/>
                <a:cs typeface="Times New Roman"/>
              </a:rPr>
              <a:t>continuous</a:t>
            </a:r>
            <a:r>
              <a:rPr sz="1200" spc="5" dirty="0">
                <a:latin typeface="Times New Roman"/>
                <a:cs typeface="Times New Roman"/>
              </a:rPr>
              <a:t> </a:t>
            </a:r>
            <a:r>
              <a:rPr sz="1200" spc="-5" dirty="0">
                <a:latin typeface="Times New Roman"/>
                <a:cs typeface="Times New Roman"/>
              </a:rPr>
              <a:t>deployment:</a:t>
            </a:r>
            <a:endParaRPr sz="1200">
              <a:latin typeface="Times New Roman"/>
              <a:cs typeface="Times New Roman"/>
            </a:endParaRPr>
          </a:p>
          <a:p>
            <a:pPr marL="12700" marR="8890" algn="just">
              <a:lnSpc>
                <a:spcPct val="102899"/>
              </a:lnSpc>
              <a:spcBef>
                <a:spcPts val="819"/>
              </a:spcBef>
              <a:buAutoNum type="arabicPeriod"/>
              <a:tabLst>
                <a:tab pos="185420" algn="l"/>
              </a:tabLst>
            </a:pPr>
            <a:r>
              <a:rPr sz="1200" dirty="0">
                <a:latin typeface="Times New Roman"/>
                <a:cs typeface="Times New Roman"/>
              </a:rPr>
              <a:t>our testing environment must be </a:t>
            </a:r>
            <a:r>
              <a:rPr sz="1200" spc="-5" dirty="0">
                <a:latin typeface="Times New Roman"/>
                <a:cs typeface="Times New Roman"/>
              </a:rPr>
              <a:t>exactly </a:t>
            </a:r>
            <a:r>
              <a:rPr sz="1200" dirty="0">
                <a:latin typeface="Times New Roman"/>
                <a:cs typeface="Times New Roman"/>
              </a:rPr>
              <a:t>the </a:t>
            </a:r>
            <a:r>
              <a:rPr sz="1200" spc="-5" dirty="0">
                <a:latin typeface="Times New Roman"/>
                <a:cs typeface="Times New Roman"/>
              </a:rPr>
              <a:t>same as your deployment environment. </a:t>
            </a:r>
            <a:r>
              <a:rPr sz="1200" spc="-10" dirty="0">
                <a:latin typeface="Times New Roman"/>
                <a:cs typeface="Times New Roman"/>
              </a:rPr>
              <a:t>If you  </a:t>
            </a:r>
            <a:r>
              <a:rPr sz="1200" spc="-5" dirty="0">
                <a:latin typeface="Times New Roman"/>
                <a:cs typeface="Times New Roman"/>
              </a:rPr>
              <a:t>change </a:t>
            </a:r>
            <a:r>
              <a:rPr sz="1200" dirty="0">
                <a:latin typeface="Times New Roman"/>
                <a:cs typeface="Times New Roman"/>
              </a:rPr>
              <a:t>the </a:t>
            </a:r>
            <a:r>
              <a:rPr sz="1200" spc="-5" dirty="0">
                <a:latin typeface="Times New Roman"/>
                <a:cs typeface="Times New Roman"/>
              </a:rPr>
              <a:t>deployment environment, </a:t>
            </a:r>
            <a:r>
              <a:rPr sz="1200" spc="-10" dirty="0">
                <a:latin typeface="Times New Roman"/>
                <a:cs typeface="Times New Roman"/>
              </a:rPr>
              <a:t>you </a:t>
            </a:r>
            <a:r>
              <a:rPr sz="1200" dirty="0">
                <a:latin typeface="Times New Roman"/>
                <a:cs typeface="Times New Roman"/>
              </a:rPr>
              <a:t>have to </a:t>
            </a:r>
            <a:r>
              <a:rPr sz="1200" spc="-5" dirty="0">
                <a:latin typeface="Times New Roman"/>
                <a:cs typeface="Times New Roman"/>
              </a:rPr>
              <a:t>mirror </a:t>
            </a:r>
            <a:r>
              <a:rPr sz="1200" dirty="0">
                <a:latin typeface="Times New Roman"/>
                <a:cs typeface="Times New Roman"/>
              </a:rPr>
              <a:t>those </a:t>
            </a:r>
            <a:r>
              <a:rPr sz="1200" spc="-5" dirty="0">
                <a:latin typeface="Times New Roman"/>
                <a:cs typeface="Times New Roman"/>
              </a:rPr>
              <a:t>changes </a:t>
            </a:r>
            <a:r>
              <a:rPr sz="1200" dirty="0">
                <a:latin typeface="Times New Roman"/>
                <a:cs typeface="Times New Roman"/>
              </a:rPr>
              <a:t>in </a:t>
            </a:r>
            <a:r>
              <a:rPr sz="1200" spc="-10" dirty="0">
                <a:latin typeface="Times New Roman"/>
                <a:cs typeface="Times New Roman"/>
              </a:rPr>
              <a:t>your </a:t>
            </a:r>
            <a:r>
              <a:rPr sz="1200" dirty="0">
                <a:latin typeface="Times New Roman"/>
                <a:cs typeface="Times New Roman"/>
              </a:rPr>
              <a:t>testing  </a:t>
            </a:r>
            <a:r>
              <a:rPr sz="1200" spc="-5" dirty="0">
                <a:latin typeface="Times New Roman"/>
                <a:cs typeface="Times New Roman"/>
              </a:rPr>
              <a:t>environment.</a:t>
            </a:r>
            <a:endParaRPr sz="1200">
              <a:latin typeface="Times New Roman"/>
              <a:cs typeface="Times New Roman"/>
            </a:endParaRPr>
          </a:p>
          <a:p>
            <a:pPr marL="12700" marR="5080" algn="just">
              <a:lnSpc>
                <a:spcPct val="102899"/>
              </a:lnSpc>
              <a:spcBef>
                <a:spcPts val="825"/>
              </a:spcBef>
              <a:buAutoNum type="arabicPeriod"/>
              <a:tabLst>
                <a:tab pos="159385" algn="l"/>
              </a:tabLst>
            </a:pPr>
            <a:r>
              <a:rPr sz="1200" dirty="0">
                <a:latin typeface="Times New Roman"/>
                <a:cs typeface="Times New Roman"/>
              </a:rPr>
              <a:t>When</a:t>
            </a:r>
            <a:r>
              <a:rPr sz="1200" spc="-50" dirty="0">
                <a:latin typeface="Times New Roman"/>
                <a:cs typeface="Times New Roman"/>
              </a:rPr>
              <a:t> </a:t>
            </a:r>
            <a:r>
              <a:rPr sz="1200" spc="-5" dirty="0">
                <a:latin typeface="Times New Roman"/>
                <a:cs typeface="Times New Roman"/>
              </a:rPr>
              <a:t>we</a:t>
            </a:r>
            <a:r>
              <a:rPr sz="1200" spc="-60" dirty="0">
                <a:latin typeface="Times New Roman"/>
                <a:cs typeface="Times New Roman"/>
              </a:rPr>
              <a:t> </a:t>
            </a:r>
            <a:r>
              <a:rPr sz="1200" spc="-5" dirty="0">
                <a:latin typeface="Times New Roman"/>
                <a:cs typeface="Times New Roman"/>
              </a:rPr>
              <a:t>change</a:t>
            </a:r>
            <a:r>
              <a:rPr sz="1200" spc="-50"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spc="-5" dirty="0">
                <a:latin typeface="Times New Roman"/>
                <a:cs typeface="Times New Roman"/>
              </a:rPr>
              <a:t>service,</a:t>
            </a:r>
            <a:r>
              <a:rPr sz="1200" spc="-45" dirty="0">
                <a:latin typeface="Times New Roman"/>
                <a:cs typeface="Times New Roman"/>
              </a:rPr>
              <a:t> </a:t>
            </a:r>
            <a:r>
              <a:rPr sz="1200" spc="-5" dirty="0">
                <a:latin typeface="Times New Roman"/>
                <a:cs typeface="Times New Roman"/>
              </a:rPr>
              <a:t>we</a:t>
            </a:r>
            <a:r>
              <a:rPr sz="1200" spc="-50" dirty="0">
                <a:latin typeface="Times New Roman"/>
                <a:cs typeface="Times New Roman"/>
              </a:rPr>
              <a:t> </a:t>
            </a:r>
            <a:r>
              <a:rPr sz="1200" spc="-5" dirty="0">
                <a:latin typeface="Times New Roman"/>
                <a:cs typeface="Times New Roman"/>
              </a:rPr>
              <a:t>have</a:t>
            </a:r>
            <a:r>
              <a:rPr sz="1200" spc="-50"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be</a:t>
            </a:r>
            <a:r>
              <a:rPr sz="1200" spc="-55" dirty="0">
                <a:latin typeface="Times New Roman"/>
                <a:cs typeface="Times New Roman"/>
              </a:rPr>
              <a:t> </a:t>
            </a:r>
            <a:r>
              <a:rPr sz="1200" spc="-5" dirty="0">
                <a:latin typeface="Times New Roman"/>
                <a:cs typeface="Times New Roman"/>
              </a:rPr>
              <a:t>able</a:t>
            </a:r>
            <a:r>
              <a:rPr sz="1200" spc="-50" dirty="0">
                <a:latin typeface="Times New Roman"/>
                <a:cs typeface="Times New Roman"/>
              </a:rPr>
              <a:t> </a:t>
            </a:r>
            <a:r>
              <a:rPr sz="1200" spc="5" dirty="0">
                <a:latin typeface="Times New Roman"/>
                <a:cs typeface="Times New Roman"/>
              </a:rPr>
              <a:t>to</a:t>
            </a:r>
            <a:r>
              <a:rPr sz="1200" spc="-50" dirty="0">
                <a:latin typeface="Times New Roman"/>
                <a:cs typeface="Times New Roman"/>
              </a:rPr>
              <a:t> </a:t>
            </a:r>
            <a:r>
              <a:rPr sz="1200" dirty="0">
                <a:latin typeface="Times New Roman"/>
                <a:cs typeface="Times New Roman"/>
              </a:rPr>
              <a:t>roll</a:t>
            </a:r>
            <a:r>
              <a:rPr sz="1200" spc="-45" dirty="0">
                <a:latin typeface="Times New Roman"/>
                <a:cs typeface="Times New Roman"/>
              </a:rPr>
              <a:t> </a:t>
            </a:r>
            <a:r>
              <a:rPr sz="1200" dirty="0">
                <a:latin typeface="Times New Roman"/>
                <a:cs typeface="Times New Roman"/>
              </a:rPr>
              <a:t>that</a:t>
            </a:r>
            <a:r>
              <a:rPr sz="1200" spc="-50" dirty="0">
                <a:latin typeface="Times New Roman"/>
                <a:cs typeface="Times New Roman"/>
              </a:rPr>
              <a:t> </a:t>
            </a:r>
            <a:r>
              <a:rPr sz="1200" spc="-5" dirty="0">
                <a:latin typeface="Times New Roman"/>
                <a:cs typeface="Times New Roman"/>
              </a:rPr>
              <a:t>change</a:t>
            </a:r>
            <a:r>
              <a:rPr sz="1200" spc="-50" dirty="0">
                <a:latin typeface="Times New Roman"/>
                <a:cs typeface="Times New Roman"/>
              </a:rPr>
              <a:t> </a:t>
            </a:r>
            <a:r>
              <a:rPr sz="1200" dirty="0">
                <a:latin typeface="Times New Roman"/>
                <a:cs typeface="Times New Roman"/>
              </a:rPr>
              <a:t>out</a:t>
            </a:r>
            <a:r>
              <a:rPr sz="1200" spc="-50"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spc="-5" dirty="0">
                <a:latin typeface="Times New Roman"/>
                <a:cs typeface="Times New Roman"/>
              </a:rPr>
              <a:t>all</a:t>
            </a:r>
            <a:r>
              <a:rPr sz="1200" spc="-40" dirty="0">
                <a:latin typeface="Times New Roman"/>
                <a:cs typeface="Times New Roman"/>
              </a:rPr>
              <a:t> </a:t>
            </a:r>
            <a:r>
              <a:rPr sz="1200" dirty="0">
                <a:latin typeface="Times New Roman"/>
                <a:cs typeface="Times New Roman"/>
              </a:rPr>
              <a:t>of</a:t>
            </a:r>
            <a:r>
              <a:rPr sz="1200" spc="-50" dirty="0">
                <a:latin typeface="Times New Roman"/>
                <a:cs typeface="Times New Roman"/>
              </a:rPr>
              <a:t> </a:t>
            </a:r>
            <a:r>
              <a:rPr sz="1200" dirty="0">
                <a:latin typeface="Times New Roman"/>
                <a:cs typeface="Times New Roman"/>
              </a:rPr>
              <a:t>our</a:t>
            </a:r>
            <a:r>
              <a:rPr sz="1200" spc="-50" dirty="0">
                <a:latin typeface="Times New Roman"/>
                <a:cs typeface="Times New Roman"/>
              </a:rPr>
              <a:t> </a:t>
            </a:r>
            <a:r>
              <a:rPr sz="1200" spc="-5" dirty="0">
                <a:latin typeface="Times New Roman"/>
                <a:cs typeface="Times New Roman"/>
              </a:rPr>
              <a:t>servers</a:t>
            </a:r>
            <a:r>
              <a:rPr sz="1200" spc="-55" dirty="0">
                <a:latin typeface="Times New Roman"/>
                <a:cs typeface="Times New Roman"/>
              </a:rPr>
              <a:t> </a:t>
            </a:r>
            <a:r>
              <a:rPr sz="1200" dirty="0">
                <a:latin typeface="Times New Roman"/>
                <a:cs typeface="Times New Roman"/>
              </a:rPr>
              <a:t>quickly  </a:t>
            </a:r>
            <a:r>
              <a:rPr sz="1200" spc="-5" dirty="0">
                <a:latin typeface="Times New Roman"/>
                <a:cs typeface="Times New Roman"/>
              </a:rPr>
              <a:t>and reliably. </a:t>
            </a:r>
            <a:r>
              <a:rPr sz="1200" spc="-10" dirty="0">
                <a:latin typeface="Times New Roman"/>
                <a:cs typeface="Times New Roman"/>
              </a:rPr>
              <a:t>If </a:t>
            </a:r>
            <a:r>
              <a:rPr sz="1200" dirty="0">
                <a:latin typeface="Times New Roman"/>
                <a:cs typeface="Times New Roman"/>
              </a:rPr>
              <a:t>there </a:t>
            </a:r>
            <a:r>
              <a:rPr sz="1200" spc="-5" dirty="0">
                <a:latin typeface="Times New Roman"/>
                <a:cs typeface="Times New Roman"/>
              </a:rPr>
              <a:t>is </a:t>
            </a:r>
            <a:r>
              <a:rPr sz="1200" dirty="0">
                <a:latin typeface="Times New Roman"/>
                <a:cs typeface="Times New Roman"/>
              </a:rPr>
              <a:t>a bug in our </a:t>
            </a:r>
            <a:r>
              <a:rPr sz="1200" spc="-5" dirty="0">
                <a:latin typeface="Times New Roman"/>
                <a:cs typeface="Times New Roman"/>
              </a:rPr>
              <a:t>changed </a:t>
            </a:r>
            <a:r>
              <a:rPr sz="1200" dirty="0">
                <a:latin typeface="Times New Roman"/>
                <a:cs typeface="Times New Roman"/>
              </a:rPr>
              <a:t>code that </a:t>
            </a:r>
            <a:r>
              <a:rPr sz="1200" spc="-5" dirty="0">
                <a:latin typeface="Times New Roman"/>
                <a:cs typeface="Times New Roman"/>
              </a:rPr>
              <a:t>affects </a:t>
            </a:r>
            <a:r>
              <a:rPr sz="1200" dirty="0">
                <a:latin typeface="Times New Roman"/>
                <a:cs typeface="Times New Roman"/>
              </a:rPr>
              <a:t>the </a:t>
            </a:r>
            <a:r>
              <a:rPr sz="1200" spc="-5" dirty="0">
                <a:latin typeface="Times New Roman"/>
                <a:cs typeface="Times New Roman"/>
              </a:rPr>
              <a:t>system’s reliability, we have </a:t>
            </a:r>
            <a:r>
              <a:rPr sz="1200" dirty="0">
                <a:latin typeface="Times New Roman"/>
                <a:cs typeface="Times New Roman"/>
              </a:rPr>
              <a:t>to  be </a:t>
            </a:r>
            <a:r>
              <a:rPr sz="1200" spc="-5" dirty="0">
                <a:latin typeface="Times New Roman"/>
                <a:cs typeface="Times New Roman"/>
              </a:rPr>
              <a:t>able </a:t>
            </a:r>
            <a:r>
              <a:rPr sz="1200" dirty="0">
                <a:latin typeface="Times New Roman"/>
                <a:cs typeface="Times New Roman"/>
              </a:rPr>
              <a:t>to seamlessly roll </a:t>
            </a:r>
            <a:r>
              <a:rPr sz="1200" spc="-5" dirty="0">
                <a:latin typeface="Times New Roman"/>
                <a:cs typeface="Times New Roman"/>
              </a:rPr>
              <a:t>back </a:t>
            </a:r>
            <a:r>
              <a:rPr sz="1200" dirty="0">
                <a:latin typeface="Times New Roman"/>
                <a:cs typeface="Times New Roman"/>
              </a:rPr>
              <a:t>to the older</a:t>
            </a:r>
            <a:r>
              <a:rPr sz="1200" spc="-30" dirty="0">
                <a:latin typeface="Times New Roman"/>
                <a:cs typeface="Times New Roman"/>
              </a:rPr>
              <a:t> </a:t>
            </a:r>
            <a:r>
              <a:rPr sz="1200" spc="-5" dirty="0">
                <a:latin typeface="Times New Roman"/>
                <a:cs typeface="Times New Roman"/>
              </a:rPr>
              <a:t>system.</a:t>
            </a:r>
            <a:endParaRPr sz="1200">
              <a:latin typeface="Times New Roman"/>
              <a:cs typeface="Times New Roman"/>
            </a:endParaRPr>
          </a:p>
          <a:p>
            <a:pPr marL="12700" marR="7620" algn="just">
              <a:lnSpc>
                <a:spcPct val="103099"/>
              </a:lnSpc>
              <a:spcBef>
                <a:spcPts val="819"/>
              </a:spcBef>
            </a:pP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business</a:t>
            </a:r>
            <a:r>
              <a:rPr sz="1200" spc="-25" dirty="0">
                <a:latin typeface="Times New Roman"/>
                <a:cs typeface="Times New Roman"/>
              </a:rPr>
              <a:t> </a:t>
            </a:r>
            <a:r>
              <a:rPr sz="1200" spc="-5" dirty="0">
                <a:latin typeface="Times New Roman"/>
                <a:cs typeface="Times New Roman"/>
              </a:rPr>
              <a:t>benefits</a:t>
            </a:r>
            <a:r>
              <a:rPr sz="1200" spc="-3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5" dirty="0">
                <a:latin typeface="Times New Roman"/>
                <a:cs typeface="Times New Roman"/>
              </a:rPr>
              <a:t>defining</a:t>
            </a:r>
            <a:r>
              <a:rPr sz="1200" spc="-35" dirty="0">
                <a:latin typeface="Times New Roman"/>
                <a:cs typeface="Times New Roman"/>
              </a:rPr>
              <a:t> </a:t>
            </a:r>
            <a:r>
              <a:rPr sz="1200" dirty="0">
                <a:latin typeface="Times New Roman"/>
                <a:cs typeface="Times New Roman"/>
              </a:rPr>
              <a:t>our</a:t>
            </a:r>
            <a:r>
              <a:rPr sz="1200" spc="-35" dirty="0">
                <a:latin typeface="Times New Roman"/>
                <a:cs typeface="Times New Roman"/>
              </a:rPr>
              <a:t> </a:t>
            </a:r>
            <a:r>
              <a:rPr sz="1200" dirty="0">
                <a:latin typeface="Times New Roman"/>
                <a:cs typeface="Times New Roman"/>
              </a:rPr>
              <a:t>infrastructure</a:t>
            </a:r>
            <a:r>
              <a:rPr sz="1200" spc="-35" dirty="0">
                <a:latin typeface="Times New Roman"/>
                <a:cs typeface="Times New Roman"/>
              </a:rPr>
              <a:t> </a:t>
            </a:r>
            <a:r>
              <a:rPr sz="1200" spc="-5" dirty="0">
                <a:latin typeface="Times New Roman"/>
                <a:cs typeface="Times New Roman"/>
              </a:rPr>
              <a:t>as</a:t>
            </a:r>
            <a:r>
              <a:rPr sz="1200" spc="-25" dirty="0">
                <a:latin typeface="Times New Roman"/>
                <a:cs typeface="Times New Roman"/>
              </a:rPr>
              <a:t> </a:t>
            </a:r>
            <a:r>
              <a:rPr sz="1200" spc="-5" dirty="0">
                <a:latin typeface="Times New Roman"/>
                <a:cs typeface="Times New Roman"/>
              </a:rPr>
              <a:t>code</a:t>
            </a:r>
            <a:r>
              <a:rPr sz="1200" spc="-25" dirty="0">
                <a:latin typeface="Times New Roman"/>
                <a:cs typeface="Times New Roman"/>
              </a:rPr>
              <a:t> </a:t>
            </a:r>
            <a:r>
              <a:rPr sz="1200" spc="-5" dirty="0">
                <a:latin typeface="Times New Roman"/>
                <a:cs typeface="Times New Roman"/>
              </a:rPr>
              <a:t>are</a:t>
            </a:r>
            <a:r>
              <a:rPr sz="1200" spc="-35" dirty="0">
                <a:latin typeface="Times New Roman"/>
                <a:cs typeface="Times New Roman"/>
              </a:rPr>
              <a:t> </a:t>
            </a:r>
            <a:r>
              <a:rPr sz="1200" dirty="0">
                <a:latin typeface="Times New Roman"/>
                <a:cs typeface="Times New Roman"/>
              </a:rPr>
              <a:t>lower</a:t>
            </a:r>
            <a:r>
              <a:rPr sz="1200" spc="-30" dirty="0">
                <a:latin typeface="Times New Roman"/>
                <a:cs typeface="Times New Roman"/>
              </a:rPr>
              <a:t> </a:t>
            </a:r>
            <a:r>
              <a:rPr sz="1200" spc="-5" dirty="0">
                <a:latin typeface="Times New Roman"/>
                <a:cs typeface="Times New Roman"/>
              </a:rPr>
              <a:t>costs</a:t>
            </a:r>
            <a:r>
              <a:rPr sz="1200" spc="-2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5" dirty="0">
                <a:latin typeface="Times New Roman"/>
                <a:cs typeface="Times New Roman"/>
              </a:rPr>
              <a:t>system</a:t>
            </a:r>
            <a:r>
              <a:rPr sz="1200" spc="-25" dirty="0">
                <a:latin typeface="Times New Roman"/>
                <a:cs typeface="Times New Roman"/>
              </a:rPr>
              <a:t> </a:t>
            </a:r>
            <a:r>
              <a:rPr sz="1200" spc="-5" dirty="0">
                <a:latin typeface="Times New Roman"/>
                <a:cs typeface="Times New Roman"/>
              </a:rPr>
              <a:t>management  and lower risks </a:t>
            </a:r>
            <a:r>
              <a:rPr sz="1200" dirty="0">
                <a:latin typeface="Times New Roman"/>
                <a:cs typeface="Times New Roman"/>
              </a:rPr>
              <a:t>of unexpected problems arising </a:t>
            </a:r>
            <a:r>
              <a:rPr sz="1200" spc="-5" dirty="0">
                <a:latin typeface="Times New Roman"/>
                <a:cs typeface="Times New Roman"/>
              </a:rPr>
              <a:t>when </a:t>
            </a:r>
            <a:r>
              <a:rPr sz="1200" dirty="0">
                <a:latin typeface="Times New Roman"/>
                <a:cs typeface="Times New Roman"/>
              </a:rPr>
              <a:t>infrastructure </a:t>
            </a:r>
            <a:r>
              <a:rPr sz="1200" spc="-5" dirty="0">
                <a:latin typeface="Times New Roman"/>
                <a:cs typeface="Times New Roman"/>
              </a:rPr>
              <a:t>changes </a:t>
            </a:r>
            <a:r>
              <a:rPr sz="1200" dirty="0">
                <a:latin typeface="Times New Roman"/>
                <a:cs typeface="Times New Roman"/>
              </a:rPr>
              <a:t>are </a:t>
            </a:r>
            <a:r>
              <a:rPr sz="1200" spc="-5" dirty="0">
                <a:latin typeface="Times New Roman"/>
                <a:cs typeface="Times New Roman"/>
              </a:rPr>
              <a:t>implemented.  These </a:t>
            </a:r>
            <a:r>
              <a:rPr sz="1200" dirty="0">
                <a:latin typeface="Times New Roman"/>
                <a:cs typeface="Times New Roman"/>
              </a:rPr>
              <a:t>benefits stem </a:t>
            </a:r>
            <a:r>
              <a:rPr sz="1200" spc="-5" dirty="0">
                <a:latin typeface="Times New Roman"/>
                <a:cs typeface="Times New Roman"/>
              </a:rPr>
              <a:t>from </a:t>
            </a:r>
            <a:r>
              <a:rPr sz="1200" dirty="0">
                <a:latin typeface="Times New Roman"/>
                <a:cs typeface="Times New Roman"/>
              </a:rPr>
              <a:t>four </a:t>
            </a:r>
            <a:r>
              <a:rPr sz="1200" spc="-5" dirty="0">
                <a:latin typeface="Times New Roman"/>
                <a:cs typeface="Times New Roman"/>
              </a:rPr>
              <a:t>fundamental characteristics </a:t>
            </a:r>
            <a:r>
              <a:rPr sz="1200" dirty="0">
                <a:latin typeface="Times New Roman"/>
                <a:cs typeface="Times New Roman"/>
              </a:rPr>
              <a:t>of </a:t>
            </a:r>
            <a:r>
              <a:rPr sz="1200" spc="-5" dirty="0">
                <a:latin typeface="Times New Roman"/>
                <a:cs typeface="Times New Roman"/>
              </a:rPr>
              <a:t>infrastructure as code, shown </a:t>
            </a:r>
            <a:r>
              <a:rPr sz="1200" dirty="0">
                <a:latin typeface="Times New Roman"/>
                <a:cs typeface="Times New Roman"/>
              </a:rPr>
              <a:t>in  </a:t>
            </a:r>
            <a:r>
              <a:rPr sz="1200" spc="-5" dirty="0">
                <a:latin typeface="Times New Roman"/>
                <a:cs typeface="Times New Roman"/>
              </a:rPr>
              <a:t>Table </a:t>
            </a:r>
            <a:r>
              <a:rPr sz="1200" dirty="0">
                <a:latin typeface="Times New Roman"/>
                <a:cs typeface="Times New Roman"/>
              </a:rPr>
              <a:t>7</a:t>
            </a:r>
            <a:endParaRPr sz="1200">
              <a:latin typeface="Times New Roman"/>
              <a:cs typeface="Times New Roman"/>
            </a:endParaRPr>
          </a:p>
        </p:txBody>
      </p:sp>
      <p:sp>
        <p:nvSpPr>
          <p:cNvPr id="6" name="object 6"/>
          <p:cNvSpPr/>
          <p:nvPr/>
        </p:nvSpPr>
        <p:spPr>
          <a:xfrm>
            <a:off x="914400" y="6300470"/>
            <a:ext cx="5554980" cy="282956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54</a:t>
            </a:fld>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5970270" cy="4051300"/>
          </a:xfrm>
          <a:prstGeom prst="rect">
            <a:avLst/>
          </a:prstGeom>
        </p:spPr>
        <p:txBody>
          <a:bodyPr vert="horz" wrap="square" lIns="0" tIns="12700" rIns="0" bIns="0" rtlCol="0">
            <a:spAutoFit/>
          </a:bodyPr>
          <a:lstStyle/>
          <a:p>
            <a:pPr marL="12700" algn="just">
              <a:lnSpc>
                <a:spcPct val="100000"/>
              </a:lnSpc>
              <a:spcBef>
                <a:spcPts val="100"/>
              </a:spcBef>
              <a:tabLst>
                <a:tab pos="5371465" algn="l"/>
              </a:tabLst>
            </a:pPr>
            <a:r>
              <a:rPr sz="1100" spc="-5" dirty="0">
                <a:latin typeface="Carlito"/>
                <a:cs typeface="Carlito"/>
              </a:rPr>
              <a:t>CST 309 MANAGEMENT </a:t>
            </a:r>
            <a:r>
              <a:rPr sz="1100" dirty="0">
                <a:latin typeface="Carlito"/>
                <a:cs typeface="Carlito"/>
              </a:rPr>
              <a:t>OF</a:t>
            </a:r>
            <a:r>
              <a:rPr sz="1100" spc="25" dirty="0">
                <a:latin typeface="Carlito"/>
                <a:cs typeface="Carlito"/>
              </a:rPr>
              <a:t> </a:t>
            </a:r>
            <a:r>
              <a:rPr sz="1100" spc="-5" dirty="0">
                <a:latin typeface="Carlito"/>
                <a:cs typeface="Carlito"/>
              </a:rPr>
              <a:t>SOFTWARE</a:t>
            </a:r>
            <a:r>
              <a:rPr sz="1100" spc="10" dirty="0">
                <a:latin typeface="Carlito"/>
                <a:cs typeface="Carlito"/>
              </a:rPr>
              <a:t> </a:t>
            </a:r>
            <a:r>
              <a:rPr sz="1100" spc="-5" dirty="0">
                <a:latin typeface="Carlito"/>
                <a:cs typeface="Carlito"/>
              </a:rPr>
              <a:t>SYSTEMS	S5</a:t>
            </a:r>
            <a:r>
              <a:rPr sz="1100" spc="-10" dirty="0">
                <a:latin typeface="Carlito"/>
                <a:cs typeface="Carlito"/>
              </a:rPr>
              <a:t> </a:t>
            </a:r>
            <a:r>
              <a:rPr sz="1100" spc="-5" dirty="0">
                <a:latin typeface="Carlito"/>
                <a:cs typeface="Carlito"/>
              </a:rPr>
              <a:t>CSE</a:t>
            </a:r>
            <a:endParaRPr sz="1100">
              <a:latin typeface="Carlito"/>
              <a:cs typeface="Carlito"/>
            </a:endParaRPr>
          </a:p>
          <a:p>
            <a:pPr>
              <a:lnSpc>
                <a:spcPct val="100000"/>
              </a:lnSpc>
            </a:pPr>
            <a:endParaRPr sz="1100">
              <a:latin typeface="Carlito"/>
              <a:cs typeface="Carlito"/>
            </a:endParaRPr>
          </a:p>
          <a:p>
            <a:pPr marL="926465">
              <a:lnSpc>
                <a:spcPct val="100000"/>
              </a:lnSpc>
              <a:spcBef>
                <a:spcPts val="890"/>
              </a:spcBef>
            </a:pPr>
            <a:r>
              <a:rPr sz="1200" spc="-5" dirty="0">
                <a:latin typeface="Times New Roman"/>
                <a:cs typeface="Times New Roman"/>
              </a:rPr>
              <a:t>Table </a:t>
            </a:r>
            <a:r>
              <a:rPr sz="1200" dirty="0">
                <a:latin typeface="Times New Roman"/>
                <a:cs typeface="Times New Roman"/>
              </a:rPr>
              <a:t>10.7 </a:t>
            </a:r>
            <a:r>
              <a:rPr sz="1200" spc="-5" dirty="0">
                <a:latin typeface="Times New Roman"/>
                <a:cs typeface="Times New Roman"/>
              </a:rPr>
              <a:t>Characteristics </a:t>
            </a:r>
            <a:r>
              <a:rPr sz="1200" dirty="0">
                <a:latin typeface="Times New Roman"/>
                <a:cs typeface="Times New Roman"/>
              </a:rPr>
              <a:t>of </a:t>
            </a:r>
            <a:r>
              <a:rPr sz="1200" spc="-5" dirty="0">
                <a:latin typeface="Times New Roman"/>
                <a:cs typeface="Times New Roman"/>
              </a:rPr>
              <a:t>infrastructure as</a:t>
            </a:r>
            <a:r>
              <a:rPr sz="1200" spc="15" dirty="0">
                <a:latin typeface="Times New Roman"/>
                <a:cs typeface="Times New Roman"/>
              </a:rPr>
              <a:t> </a:t>
            </a:r>
            <a:r>
              <a:rPr sz="1200" dirty="0">
                <a:latin typeface="Times New Roman"/>
                <a:cs typeface="Times New Roman"/>
              </a:rPr>
              <a:t>code</a:t>
            </a:r>
            <a:endParaRPr sz="1200">
              <a:latin typeface="Times New Roman"/>
              <a:cs typeface="Times New Roman"/>
            </a:endParaRPr>
          </a:p>
          <a:p>
            <a:pPr marL="12700" algn="just">
              <a:lnSpc>
                <a:spcPct val="100000"/>
              </a:lnSpc>
              <a:spcBef>
                <a:spcPts val="855"/>
              </a:spcBef>
            </a:pPr>
            <a:r>
              <a:rPr sz="1400" b="1" u="heavy" dirty="0">
                <a:uFill>
                  <a:solidFill>
                    <a:srgbClr val="000000"/>
                  </a:solidFill>
                </a:uFill>
                <a:latin typeface="Times New Roman"/>
                <a:cs typeface="Times New Roman"/>
              </a:rPr>
              <a:t>3 </a:t>
            </a:r>
            <a:r>
              <a:rPr sz="1400" b="1" u="heavy" spc="-5" dirty="0">
                <a:uFill>
                  <a:solidFill>
                    <a:srgbClr val="000000"/>
                  </a:solidFill>
                </a:uFill>
                <a:latin typeface="Times New Roman"/>
                <a:cs typeface="Times New Roman"/>
              </a:rPr>
              <a:t>DevOps</a:t>
            </a:r>
            <a:r>
              <a:rPr sz="1400" b="1" u="heavy" spc="5" dirty="0">
                <a:uFill>
                  <a:solidFill>
                    <a:srgbClr val="000000"/>
                  </a:solidFill>
                </a:uFill>
                <a:latin typeface="Times New Roman"/>
                <a:cs typeface="Times New Roman"/>
              </a:rPr>
              <a:t> </a:t>
            </a:r>
            <a:r>
              <a:rPr sz="1400" b="1" u="heavy" spc="-5" dirty="0">
                <a:uFill>
                  <a:solidFill>
                    <a:srgbClr val="000000"/>
                  </a:solidFill>
                </a:uFill>
                <a:latin typeface="Times New Roman"/>
                <a:cs typeface="Times New Roman"/>
              </a:rPr>
              <a:t>measurement</a:t>
            </a:r>
            <a:endParaRPr sz="1400">
              <a:latin typeface="Times New Roman"/>
              <a:cs typeface="Times New Roman"/>
            </a:endParaRPr>
          </a:p>
          <a:p>
            <a:pPr marL="12700" marR="7620" algn="just">
              <a:lnSpc>
                <a:spcPct val="103299"/>
              </a:lnSpc>
              <a:spcBef>
                <a:spcPts val="815"/>
              </a:spcBef>
            </a:pPr>
            <a:r>
              <a:rPr sz="1200" spc="-5" dirty="0">
                <a:latin typeface="Times New Roman"/>
                <a:cs typeface="Times New Roman"/>
              </a:rPr>
              <a:t>After </a:t>
            </a:r>
            <a:r>
              <a:rPr sz="1200" spc="-10" dirty="0">
                <a:latin typeface="Times New Roman"/>
                <a:cs typeface="Times New Roman"/>
              </a:rPr>
              <a:t>you </a:t>
            </a:r>
            <a:r>
              <a:rPr sz="1200" dirty="0">
                <a:latin typeface="Times New Roman"/>
                <a:cs typeface="Times New Roman"/>
              </a:rPr>
              <a:t>have adopted </a:t>
            </a:r>
            <a:r>
              <a:rPr sz="1200" spc="-5" dirty="0">
                <a:latin typeface="Times New Roman"/>
                <a:cs typeface="Times New Roman"/>
              </a:rPr>
              <a:t>DevOps, </a:t>
            </a:r>
            <a:r>
              <a:rPr sz="1200" spc="-10" dirty="0">
                <a:latin typeface="Times New Roman"/>
                <a:cs typeface="Times New Roman"/>
              </a:rPr>
              <a:t>you </a:t>
            </a:r>
            <a:r>
              <a:rPr sz="1200" dirty="0">
                <a:latin typeface="Times New Roman"/>
                <a:cs typeface="Times New Roman"/>
              </a:rPr>
              <a:t>should </a:t>
            </a:r>
            <a:r>
              <a:rPr sz="1200" spc="5" dirty="0">
                <a:latin typeface="Times New Roman"/>
                <a:cs typeface="Times New Roman"/>
              </a:rPr>
              <a:t>try to </a:t>
            </a:r>
            <a:r>
              <a:rPr sz="1200" dirty="0">
                <a:latin typeface="Times New Roman"/>
                <a:cs typeface="Times New Roman"/>
              </a:rPr>
              <a:t>continuously improve </a:t>
            </a:r>
            <a:r>
              <a:rPr sz="1200" spc="-5" dirty="0">
                <a:latin typeface="Times New Roman"/>
                <a:cs typeface="Times New Roman"/>
              </a:rPr>
              <a:t>your DevOps process</a:t>
            </a:r>
            <a:r>
              <a:rPr sz="1200" spc="-155" dirty="0">
                <a:latin typeface="Times New Roman"/>
                <a:cs typeface="Times New Roman"/>
              </a:rPr>
              <a:t> </a:t>
            </a:r>
            <a:r>
              <a:rPr sz="1200" dirty="0">
                <a:latin typeface="Times New Roman"/>
                <a:cs typeface="Times New Roman"/>
              </a:rPr>
              <a:t>to  </a:t>
            </a:r>
            <a:r>
              <a:rPr sz="1200" spc="-5" dirty="0">
                <a:latin typeface="Times New Roman"/>
                <a:cs typeface="Times New Roman"/>
              </a:rPr>
              <a:t>achieve</a:t>
            </a:r>
            <a:r>
              <a:rPr sz="1200" spc="-30" dirty="0">
                <a:latin typeface="Times New Roman"/>
                <a:cs typeface="Times New Roman"/>
              </a:rPr>
              <a:t> </a:t>
            </a:r>
            <a:r>
              <a:rPr sz="1200" dirty="0">
                <a:latin typeface="Times New Roman"/>
                <a:cs typeface="Times New Roman"/>
              </a:rPr>
              <a:t>faster</a:t>
            </a:r>
            <a:r>
              <a:rPr sz="1200" spc="-20" dirty="0">
                <a:latin typeface="Times New Roman"/>
                <a:cs typeface="Times New Roman"/>
              </a:rPr>
              <a:t> </a:t>
            </a:r>
            <a:r>
              <a:rPr sz="1200" dirty="0">
                <a:latin typeface="Times New Roman"/>
                <a:cs typeface="Times New Roman"/>
              </a:rPr>
              <a:t>deployment</a:t>
            </a:r>
            <a:r>
              <a:rPr sz="1200" spc="-2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5" dirty="0">
                <a:latin typeface="Times New Roman"/>
                <a:cs typeface="Times New Roman"/>
              </a:rPr>
              <a:t>better-quality</a:t>
            </a:r>
            <a:r>
              <a:rPr sz="1200" spc="-55" dirty="0">
                <a:latin typeface="Times New Roman"/>
                <a:cs typeface="Times New Roman"/>
              </a:rPr>
              <a:t> </a:t>
            </a:r>
            <a:r>
              <a:rPr sz="1200" spc="-5" dirty="0">
                <a:latin typeface="Times New Roman"/>
                <a:cs typeface="Times New Roman"/>
              </a:rPr>
              <a:t>software.</a:t>
            </a:r>
            <a:r>
              <a:rPr sz="1200" spc="-15"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5" dirty="0">
                <a:latin typeface="Times New Roman"/>
                <a:cs typeface="Times New Roman"/>
              </a:rPr>
              <a:t>means </a:t>
            </a:r>
            <a:r>
              <a:rPr sz="1200" spc="-15" dirty="0">
                <a:latin typeface="Times New Roman"/>
                <a:cs typeface="Times New Roman"/>
              </a:rPr>
              <a:t>you </a:t>
            </a:r>
            <a:r>
              <a:rPr sz="1200" dirty="0">
                <a:latin typeface="Times New Roman"/>
                <a:cs typeface="Times New Roman"/>
              </a:rPr>
              <a:t>need</a:t>
            </a:r>
            <a:r>
              <a:rPr sz="1200" spc="-2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5" dirty="0">
                <a:latin typeface="Times New Roman"/>
                <a:cs typeface="Times New Roman"/>
              </a:rPr>
              <a:t>have</a:t>
            </a:r>
            <a:r>
              <a:rPr sz="1200" spc="-2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5" dirty="0">
                <a:latin typeface="Times New Roman"/>
                <a:cs typeface="Times New Roman"/>
              </a:rPr>
              <a:t>measurement  program </a:t>
            </a:r>
            <a:r>
              <a:rPr sz="1200" dirty="0">
                <a:latin typeface="Times New Roman"/>
                <a:cs typeface="Times New Roman"/>
              </a:rPr>
              <a:t>in </a:t>
            </a:r>
            <a:r>
              <a:rPr sz="1200" spc="-5" dirty="0">
                <a:latin typeface="Times New Roman"/>
                <a:cs typeface="Times New Roman"/>
              </a:rPr>
              <a:t>place </a:t>
            </a:r>
            <a:r>
              <a:rPr sz="1200" dirty="0">
                <a:latin typeface="Times New Roman"/>
                <a:cs typeface="Times New Roman"/>
              </a:rPr>
              <a:t>in which </a:t>
            </a:r>
            <a:r>
              <a:rPr sz="1200" spc="-10" dirty="0">
                <a:latin typeface="Times New Roman"/>
                <a:cs typeface="Times New Roman"/>
              </a:rPr>
              <a:t>you </a:t>
            </a:r>
            <a:r>
              <a:rPr sz="1200" spc="-5" dirty="0">
                <a:latin typeface="Times New Roman"/>
                <a:cs typeface="Times New Roman"/>
              </a:rPr>
              <a:t>collect and analyze </a:t>
            </a:r>
            <a:r>
              <a:rPr sz="1200" dirty="0">
                <a:latin typeface="Times New Roman"/>
                <a:cs typeface="Times New Roman"/>
              </a:rPr>
              <a:t>product </a:t>
            </a:r>
            <a:r>
              <a:rPr sz="1200" spc="-5" dirty="0">
                <a:latin typeface="Times New Roman"/>
                <a:cs typeface="Times New Roman"/>
              </a:rPr>
              <a:t>and process data. </a:t>
            </a:r>
            <a:r>
              <a:rPr sz="1200" spc="5" dirty="0">
                <a:latin typeface="Times New Roman"/>
                <a:cs typeface="Times New Roman"/>
              </a:rPr>
              <a:t>By </a:t>
            </a:r>
            <a:r>
              <a:rPr sz="1200" dirty="0">
                <a:latin typeface="Times New Roman"/>
                <a:cs typeface="Times New Roman"/>
              </a:rPr>
              <a:t>making  </a:t>
            </a:r>
            <a:r>
              <a:rPr sz="1200" spc="-5" dirty="0">
                <a:latin typeface="Times New Roman"/>
                <a:cs typeface="Times New Roman"/>
              </a:rPr>
              <a:t>measurements </a:t>
            </a:r>
            <a:r>
              <a:rPr sz="1200" dirty="0">
                <a:latin typeface="Times New Roman"/>
                <a:cs typeface="Times New Roman"/>
              </a:rPr>
              <a:t>over time, </a:t>
            </a:r>
            <a:r>
              <a:rPr sz="1200" spc="-10" dirty="0">
                <a:latin typeface="Times New Roman"/>
                <a:cs typeface="Times New Roman"/>
              </a:rPr>
              <a:t>you </a:t>
            </a:r>
            <a:r>
              <a:rPr sz="1200" dirty="0">
                <a:latin typeface="Times New Roman"/>
                <a:cs typeface="Times New Roman"/>
              </a:rPr>
              <a:t>can </a:t>
            </a:r>
            <a:r>
              <a:rPr sz="1200" spc="-5" dirty="0">
                <a:latin typeface="Times New Roman"/>
                <a:cs typeface="Times New Roman"/>
              </a:rPr>
              <a:t>judge whether </a:t>
            </a:r>
            <a:r>
              <a:rPr sz="1200" dirty="0">
                <a:latin typeface="Times New Roman"/>
                <a:cs typeface="Times New Roman"/>
              </a:rPr>
              <a:t>or not </a:t>
            </a:r>
            <a:r>
              <a:rPr sz="1200" spc="-10" dirty="0">
                <a:latin typeface="Times New Roman"/>
                <a:cs typeface="Times New Roman"/>
              </a:rPr>
              <a:t>you </a:t>
            </a:r>
            <a:r>
              <a:rPr sz="1200" dirty="0">
                <a:latin typeface="Times New Roman"/>
                <a:cs typeface="Times New Roman"/>
              </a:rPr>
              <a:t>have </a:t>
            </a:r>
            <a:r>
              <a:rPr sz="1200" spc="-5" dirty="0">
                <a:latin typeface="Times New Roman"/>
                <a:cs typeface="Times New Roman"/>
              </a:rPr>
              <a:t>an effective and </a:t>
            </a:r>
            <a:r>
              <a:rPr sz="1200" dirty="0">
                <a:latin typeface="Times New Roman"/>
                <a:cs typeface="Times New Roman"/>
              </a:rPr>
              <a:t>improving  </a:t>
            </a:r>
            <a:r>
              <a:rPr sz="1200" spc="-5" dirty="0">
                <a:latin typeface="Times New Roman"/>
                <a:cs typeface="Times New Roman"/>
              </a:rPr>
              <a:t>process</a:t>
            </a:r>
            <a:endParaRPr sz="1200">
              <a:latin typeface="Times New Roman"/>
              <a:cs typeface="Times New Roman"/>
            </a:endParaRPr>
          </a:p>
          <a:p>
            <a:pPr marL="12700" algn="just">
              <a:lnSpc>
                <a:spcPct val="100000"/>
              </a:lnSpc>
              <a:spcBef>
                <a:spcPts val="840"/>
              </a:spcBef>
            </a:pPr>
            <a:r>
              <a:rPr sz="1200" spc="-5" dirty="0">
                <a:latin typeface="Times New Roman"/>
                <a:cs typeface="Times New Roman"/>
              </a:rPr>
              <a:t>Measurements about software development </a:t>
            </a:r>
            <a:r>
              <a:rPr sz="1200" dirty="0">
                <a:latin typeface="Times New Roman"/>
                <a:cs typeface="Times New Roman"/>
              </a:rPr>
              <a:t>and use </a:t>
            </a:r>
            <a:r>
              <a:rPr sz="1200" spc="-5" dirty="0">
                <a:latin typeface="Times New Roman"/>
                <a:cs typeface="Times New Roman"/>
              </a:rPr>
              <a:t>fall </a:t>
            </a:r>
            <a:r>
              <a:rPr sz="1200" dirty="0">
                <a:latin typeface="Times New Roman"/>
                <a:cs typeface="Times New Roman"/>
              </a:rPr>
              <a:t>into </a:t>
            </a:r>
            <a:r>
              <a:rPr sz="1200" spc="-5" dirty="0">
                <a:latin typeface="Times New Roman"/>
                <a:cs typeface="Times New Roman"/>
              </a:rPr>
              <a:t>four</a:t>
            </a:r>
            <a:r>
              <a:rPr sz="1200" spc="40" dirty="0">
                <a:latin typeface="Times New Roman"/>
                <a:cs typeface="Times New Roman"/>
              </a:rPr>
              <a:t> </a:t>
            </a:r>
            <a:r>
              <a:rPr sz="1200" spc="-5" dirty="0">
                <a:latin typeface="Times New Roman"/>
                <a:cs typeface="Times New Roman"/>
              </a:rPr>
              <a:t>categories:</a:t>
            </a:r>
            <a:endParaRPr sz="1200">
              <a:latin typeface="Times New Roman"/>
              <a:cs typeface="Times New Roman"/>
            </a:endParaRPr>
          </a:p>
          <a:p>
            <a:pPr marL="12700" marR="5080">
              <a:lnSpc>
                <a:spcPct val="102699"/>
              </a:lnSpc>
              <a:spcBef>
                <a:spcPts val="825"/>
              </a:spcBef>
              <a:buFont typeface="Times New Roman"/>
              <a:buAutoNum type="arabicPeriod"/>
              <a:tabLst>
                <a:tab pos="209550" algn="l"/>
              </a:tabLst>
            </a:pPr>
            <a:r>
              <a:rPr sz="1200" b="1" spc="-5" dirty="0">
                <a:latin typeface="Times New Roman"/>
                <a:cs typeface="Times New Roman"/>
              </a:rPr>
              <a:t>Process measurements </a:t>
            </a:r>
            <a:r>
              <a:rPr sz="1200" spc="-5" dirty="0">
                <a:latin typeface="Times New Roman"/>
                <a:cs typeface="Times New Roman"/>
              </a:rPr>
              <a:t>:collect and analyze data about </a:t>
            </a:r>
            <a:r>
              <a:rPr sz="1200" spc="-10" dirty="0">
                <a:latin typeface="Times New Roman"/>
                <a:cs typeface="Times New Roman"/>
              </a:rPr>
              <a:t>your </a:t>
            </a:r>
            <a:r>
              <a:rPr sz="1200" dirty="0">
                <a:latin typeface="Times New Roman"/>
                <a:cs typeface="Times New Roman"/>
              </a:rPr>
              <a:t>development, </a:t>
            </a:r>
            <a:r>
              <a:rPr sz="1200" spc="-5" dirty="0">
                <a:latin typeface="Times New Roman"/>
                <a:cs typeface="Times New Roman"/>
              </a:rPr>
              <a:t>testing, </a:t>
            </a:r>
            <a:r>
              <a:rPr sz="1200" spc="5" dirty="0">
                <a:latin typeface="Times New Roman"/>
                <a:cs typeface="Times New Roman"/>
              </a:rPr>
              <a:t>and </a:t>
            </a:r>
            <a:r>
              <a:rPr sz="1200" spc="310" dirty="0">
                <a:latin typeface="Times New Roman"/>
                <a:cs typeface="Times New Roman"/>
              </a:rPr>
              <a:t> </a:t>
            </a:r>
            <a:r>
              <a:rPr sz="1200" spc="-5" dirty="0">
                <a:latin typeface="Times New Roman"/>
                <a:cs typeface="Times New Roman"/>
              </a:rPr>
              <a:t>deployment processes.</a:t>
            </a:r>
            <a:endParaRPr sz="1200">
              <a:latin typeface="Times New Roman"/>
              <a:cs typeface="Times New Roman"/>
            </a:endParaRPr>
          </a:p>
          <a:p>
            <a:pPr marL="12700" marR="9525">
              <a:lnSpc>
                <a:spcPct val="102499"/>
              </a:lnSpc>
              <a:spcBef>
                <a:spcPts val="825"/>
              </a:spcBef>
              <a:buFont typeface="Times New Roman"/>
              <a:buAutoNum type="arabicPeriod"/>
              <a:tabLst>
                <a:tab pos="167005" algn="l"/>
              </a:tabLst>
            </a:pPr>
            <a:r>
              <a:rPr sz="1200" b="1" spc="-5" dirty="0">
                <a:latin typeface="Times New Roman"/>
                <a:cs typeface="Times New Roman"/>
              </a:rPr>
              <a:t>Service measurements </a:t>
            </a:r>
            <a:r>
              <a:rPr sz="1200" spc="-5" dirty="0">
                <a:latin typeface="Times New Roman"/>
                <a:cs typeface="Times New Roman"/>
              </a:rPr>
              <a:t>;collect and analyze </a:t>
            </a:r>
            <a:r>
              <a:rPr sz="1200" dirty="0">
                <a:latin typeface="Times New Roman"/>
                <a:cs typeface="Times New Roman"/>
              </a:rPr>
              <a:t>data </a:t>
            </a:r>
            <a:r>
              <a:rPr sz="1200" spc="-5" dirty="0">
                <a:latin typeface="Times New Roman"/>
                <a:cs typeface="Times New Roman"/>
              </a:rPr>
              <a:t>about </a:t>
            </a:r>
            <a:r>
              <a:rPr sz="1200" dirty="0">
                <a:latin typeface="Times New Roman"/>
                <a:cs typeface="Times New Roman"/>
              </a:rPr>
              <a:t>the </a:t>
            </a:r>
            <a:r>
              <a:rPr sz="1200" spc="-5" dirty="0">
                <a:latin typeface="Times New Roman"/>
                <a:cs typeface="Times New Roman"/>
              </a:rPr>
              <a:t>software’s performance, reliability,  and </a:t>
            </a:r>
            <a:r>
              <a:rPr sz="1200" dirty="0">
                <a:latin typeface="Times New Roman"/>
                <a:cs typeface="Times New Roman"/>
              </a:rPr>
              <a:t>acceptability to</a:t>
            </a:r>
            <a:r>
              <a:rPr sz="1200" spc="-25" dirty="0">
                <a:latin typeface="Times New Roman"/>
                <a:cs typeface="Times New Roman"/>
              </a:rPr>
              <a:t> </a:t>
            </a:r>
            <a:r>
              <a:rPr sz="1200" dirty="0">
                <a:latin typeface="Times New Roman"/>
                <a:cs typeface="Times New Roman"/>
              </a:rPr>
              <a:t>customers.</a:t>
            </a:r>
            <a:endParaRPr sz="1200">
              <a:latin typeface="Times New Roman"/>
              <a:cs typeface="Times New Roman"/>
            </a:endParaRPr>
          </a:p>
          <a:p>
            <a:pPr marL="165100" indent="-152400">
              <a:lnSpc>
                <a:spcPct val="100000"/>
              </a:lnSpc>
              <a:spcBef>
                <a:spcPts val="855"/>
              </a:spcBef>
              <a:buFont typeface="Times New Roman"/>
              <a:buAutoNum type="arabicPeriod"/>
              <a:tabLst>
                <a:tab pos="165100" algn="l"/>
              </a:tabLst>
            </a:pPr>
            <a:r>
              <a:rPr sz="1200" b="1" spc="-5" dirty="0">
                <a:latin typeface="Times New Roman"/>
                <a:cs typeface="Times New Roman"/>
              </a:rPr>
              <a:t>Usage measurements </a:t>
            </a:r>
            <a:r>
              <a:rPr sz="1200" dirty="0">
                <a:latin typeface="Times New Roman"/>
                <a:cs typeface="Times New Roman"/>
              </a:rPr>
              <a:t>: </a:t>
            </a:r>
            <a:r>
              <a:rPr sz="1200" spc="-5" dirty="0">
                <a:latin typeface="Times New Roman"/>
                <a:cs typeface="Times New Roman"/>
              </a:rPr>
              <a:t>collect </a:t>
            </a:r>
            <a:r>
              <a:rPr sz="1200" dirty="0">
                <a:latin typeface="Times New Roman"/>
                <a:cs typeface="Times New Roman"/>
              </a:rPr>
              <a:t>and </a:t>
            </a:r>
            <a:r>
              <a:rPr sz="1200" spc="-5" dirty="0">
                <a:latin typeface="Times New Roman"/>
                <a:cs typeface="Times New Roman"/>
              </a:rPr>
              <a:t>analyze </a:t>
            </a:r>
            <a:r>
              <a:rPr sz="1200" dirty="0">
                <a:latin typeface="Times New Roman"/>
                <a:cs typeface="Times New Roman"/>
              </a:rPr>
              <a:t>data </a:t>
            </a:r>
            <a:r>
              <a:rPr sz="1200" spc="-5" dirty="0">
                <a:latin typeface="Times New Roman"/>
                <a:cs typeface="Times New Roman"/>
              </a:rPr>
              <a:t>about </a:t>
            </a:r>
            <a:r>
              <a:rPr sz="1200" dirty="0">
                <a:latin typeface="Times New Roman"/>
                <a:cs typeface="Times New Roman"/>
              </a:rPr>
              <a:t>how </a:t>
            </a:r>
            <a:r>
              <a:rPr sz="1200" spc="-5" dirty="0">
                <a:latin typeface="Times New Roman"/>
                <a:cs typeface="Times New Roman"/>
              </a:rPr>
              <a:t>customers </a:t>
            </a:r>
            <a:r>
              <a:rPr sz="1200" dirty="0">
                <a:latin typeface="Times New Roman"/>
                <a:cs typeface="Times New Roman"/>
              </a:rPr>
              <a:t>use </a:t>
            </a:r>
            <a:r>
              <a:rPr sz="1200" spc="-5" dirty="0">
                <a:latin typeface="Times New Roman"/>
                <a:cs typeface="Times New Roman"/>
              </a:rPr>
              <a:t>your</a:t>
            </a:r>
            <a:r>
              <a:rPr sz="1200" spc="90" dirty="0">
                <a:latin typeface="Times New Roman"/>
                <a:cs typeface="Times New Roman"/>
              </a:rPr>
              <a:t> </a:t>
            </a:r>
            <a:r>
              <a:rPr sz="1200" spc="-5" dirty="0">
                <a:latin typeface="Times New Roman"/>
                <a:cs typeface="Times New Roman"/>
              </a:rPr>
              <a:t>product.</a:t>
            </a:r>
            <a:endParaRPr sz="1200">
              <a:latin typeface="Times New Roman"/>
              <a:cs typeface="Times New Roman"/>
            </a:endParaRPr>
          </a:p>
          <a:p>
            <a:pPr marL="12700" marR="6985">
              <a:lnSpc>
                <a:spcPct val="102499"/>
              </a:lnSpc>
              <a:spcBef>
                <a:spcPts val="825"/>
              </a:spcBef>
              <a:buFont typeface="Times New Roman"/>
              <a:buAutoNum type="arabicPeriod"/>
              <a:tabLst>
                <a:tab pos="162560" algn="l"/>
              </a:tabLst>
            </a:pPr>
            <a:r>
              <a:rPr sz="1200" b="1" spc="-5" dirty="0">
                <a:latin typeface="Times New Roman"/>
                <a:cs typeface="Times New Roman"/>
              </a:rPr>
              <a:t>Business success measurements </a:t>
            </a:r>
            <a:r>
              <a:rPr sz="1200" dirty="0">
                <a:latin typeface="Times New Roman"/>
                <a:cs typeface="Times New Roman"/>
              </a:rPr>
              <a:t>: </a:t>
            </a:r>
            <a:r>
              <a:rPr sz="1200" spc="-5" dirty="0">
                <a:latin typeface="Times New Roman"/>
                <a:cs typeface="Times New Roman"/>
              </a:rPr>
              <a:t>collect and analyze data about </a:t>
            </a:r>
            <a:r>
              <a:rPr sz="1200" dirty="0">
                <a:latin typeface="Times New Roman"/>
                <a:cs typeface="Times New Roman"/>
              </a:rPr>
              <a:t>how </a:t>
            </a:r>
            <a:r>
              <a:rPr sz="1200" spc="-5" dirty="0">
                <a:latin typeface="Times New Roman"/>
                <a:cs typeface="Times New Roman"/>
              </a:rPr>
              <a:t>your product contributes  </a:t>
            </a:r>
            <a:r>
              <a:rPr sz="1200" dirty="0">
                <a:latin typeface="Times New Roman"/>
                <a:cs typeface="Times New Roman"/>
              </a:rPr>
              <a:t>to the </a:t>
            </a:r>
            <a:r>
              <a:rPr sz="1200" spc="-5" dirty="0">
                <a:latin typeface="Times New Roman"/>
                <a:cs typeface="Times New Roman"/>
              </a:rPr>
              <a:t>overall success </a:t>
            </a:r>
            <a:r>
              <a:rPr sz="1200" dirty="0">
                <a:latin typeface="Times New Roman"/>
                <a:cs typeface="Times New Roman"/>
              </a:rPr>
              <a:t>of the</a:t>
            </a:r>
            <a:r>
              <a:rPr sz="1200" spc="-5" dirty="0">
                <a:latin typeface="Times New Roman"/>
                <a:cs typeface="Times New Roman"/>
              </a:rPr>
              <a:t> business.</a:t>
            </a:r>
            <a:endParaRPr sz="1200">
              <a:latin typeface="Times New Roman"/>
              <a:cs typeface="Times New Roman"/>
            </a:endParaRPr>
          </a:p>
        </p:txBody>
      </p:sp>
      <p:sp>
        <p:nvSpPr>
          <p:cNvPr id="3" name="object 3"/>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18104"/>
            <a:ext cx="6606540" cy="338554"/>
          </a:xfrm>
        </p:spPr>
        <p:txBody>
          <a:bodyPr/>
          <a:lstStyle/>
          <a:p>
            <a:r>
              <a:rPr lang="en-US" dirty="0" smtClean="0"/>
              <a:t>TESTING STRATEGIES</a:t>
            </a:r>
            <a:endParaRPr lang="en-US" dirty="0"/>
          </a:p>
        </p:txBody>
      </p:sp>
      <p:sp>
        <p:nvSpPr>
          <p:cNvPr id="3" name="Subtitle 2"/>
          <p:cNvSpPr>
            <a:spLocks noGrp="1"/>
          </p:cNvSpPr>
          <p:nvPr>
            <p:ph type="subTitle" idx="4294967295"/>
          </p:nvPr>
        </p:nvSpPr>
        <p:spPr>
          <a:xfrm>
            <a:off x="1165860" y="5699760"/>
            <a:ext cx="5440680" cy="2570480"/>
          </a:xfrm>
          <a:prstGeom prst="rect">
            <a:avLst/>
          </a:prstGeom>
        </p:spPr>
        <p:txBody>
          <a:bodyPr/>
          <a:lstStyle/>
          <a:p>
            <a:endParaRPr lang="en-US"/>
          </a:p>
        </p:txBody>
      </p:sp>
    </p:spTree>
    <p:extLst>
      <p:ext uri="{BB962C8B-B14F-4D97-AF65-F5344CB8AC3E}">
        <p14:creationId xmlns:p14="http://schemas.microsoft.com/office/powerpoint/2010/main" val="3915056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SOFTWARE TESTING STRATEGIES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A strategy for software testing provides a road map that describes the steps to be conducted as part of testing, when these steps are planned and then undertaken, and how much effort, time, and resources will be required. Therefore, any testing strategy must incorporate test planning, test-case design, test execution, and resultant data collection and evaluation.</a:t>
            </a:r>
          </a:p>
        </p:txBody>
      </p:sp>
    </p:spTree>
    <p:extLst>
      <p:ext uri="{BB962C8B-B14F-4D97-AF65-F5344CB8AC3E}">
        <p14:creationId xmlns:p14="http://schemas.microsoft.com/office/powerpoint/2010/main" val="2359872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22" y="0"/>
            <a:ext cx="6995160" cy="826558"/>
          </a:xfrm>
        </p:spPr>
        <p:txBody>
          <a:bodyPr>
            <a:normAutofit fontScale="90000"/>
          </a:bodyPr>
          <a:lstStyle/>
          <a:p>
            <a:pPr marL="857250" indent="-857250" algn="l">
              <a:buFont typeface="+mj-lt"/>
              <a:buAutoNum type="romanUcPeriod"/>
            </a:pPr>
            <a:r>
              <a:rPr lang="en-US" dirty="0" smtClean="0"/>
              <a:t>SOFTWARE TESTING STRATEGY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42499"/>
            <a:ext cx="7413674" cy="324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4882" y="3829002"/>
            <a:ext cx="7254240" cy="5355312"/>
          </a:xfrm>
          <a:prstGeom prst="rect">
            <a:avLst/>
          </a:prstGeom>
        </p:spPr>
        <p:txBody>
          <a:bodyPr wrap="square">
            <a:spAutoFit/>
          </a:bodyPr>
          <a:lstStyle/>
          <a:p>
            <a:r>
              <a:rPr lang="en-US" dirty="0"/>
              <a:t>What is the overall strategy for software testing?</a:t>
            </a:r>
          </a:p>
          <a:p>
            <a:endParaRPr lang="en-US" dirty="0"/>
          </a:p>
          <a:p>
            <a:pPr marL="285750" indent="-285750">
              <a:buFont typeface="Wingdings" panose="05000000000000000000" pitchFamily="2" charset="2"/>
              <a:buChar char="§"/>
            </a:pPr>
            <a:r>
              <a:rPr lang="en-US" dirty="0"/>
              <a:t>S</a:t>
            </a:r>
            <a:r>
              <a:rPr lang="en-US" dirty="0" smtClean="0"/>
              <a:t>oftware </a:t>
            </a:r>
            <a:r>
              <a:rPr lang="en-US" dirty="0"/>
              <a:t>testing may also be viewed in the context of the </a:t>
            </a:r>
            <a:r>
              <a:rPr lang="en-US" b="1" dirty="0" smtClean="0"/>
              <a:t>spiral </a:t>
            </a:r>
            <a:r>
              <a:rPr lang="en-US" dirty="0" smtClean="0"/>
              <a:t>(</a:t>
            </a:r>
            <a:r>
              <a:rPr lang="en-US" dirty="0"/>
              <a:t>Figure 22.1</a:t>
            </a:r>
            <a:r>
              <a:rPr lang="en-US" dirty="0" smtClean="0"/>
              <a:t>).</a:t>
            </a:r>
          </a:p>
          <a:p>
            <a:pPr marL="285750" indent="-285750">
              <a:buFont typeface="Wingdings" panose="05000000000000000000" pitchFamily="2" charset="2"/>
              <a:buChar char="§"/>
            </a:pPr>
            <a:r>
              <a:rPr lang="en-US" b="1" dirty="0" smtClean="0"/>
              <a:t> </a:t>
            </a:r>
            <a:r>
              <a:rPr lang="en-US" b="1" dirty="0"/>
              <a:t>Unit testing </a:t>
            </a:r>
            <a:r>
              <a:rPr lang="en-US" dirty="0"/>
              <a:t>begins at the vortex of the spiral and </a:t>
            </a:r>
            <a:r>
              <a:rPr lang="en-US" b="1" dirty="0"/>
              <a:t>concentrates on each unit (e.g., component, class, or </a:t>
            </a:r>
            <a:r>
              <a:rPr lang="en-US" b="1" dirty="0" err="1"/>
              <a:t>WebApp</a:t>
            </a:r>
            <a:r>
              <a:rPr lang="en-US" b="1" dirty="0"/>
              <a:t> content object) </a:t>
            </a:r>
            <a:r>
              <a:rPr lang="en-US" dirty="0"/>
              <a:t>of the software as implemented in source code. </a:t>
            </a:r>
            <a:endParaRPr lang="en-US" dirty="0" smtClean="0"/>
          </a:p>
          <a:p>
            <a:pPr marL="285750" indent="-285750">
              <a:buFont typeface="Wingdings" panose="05000000000000000000" pitchFamily="2" charset="2"/>
              <a:buChar char="§"/>
            </a:pPr>
            <a:r>
              <a:rPr lang="en-US" dirty="0" smtClean="0"/>
              <a:t>Testing </a:t>
            </a:r>
            <a:r>
              <a:rPr lang="en-US" dirty="0"/>
              <a:t>progresses by moving outward along the spiral to </a:t>
            </a:r>
            <a:r>
              <a:rPr lang="en-US" b="1" dirty="0"/>
              <a:t>integration testing</a:t>
            </a:r>
            <a:r>
              <a:rPr lang="en-US" dirty="0"/>
              <a:t>, where the focus is </a:t>
            </a:r>
            <a:r>
              <a:rPr lang="en-US" b="1" dirty="0"/>
              <a:t>on design and the construction of the software architecture</a:t>
            </a:r>
            <a:r>
              <a:rPr lang="en-US" dirty="0"/>
              <a:t>. </a:t>
            </a:r>
            <a:endParaRPr lang="en-US" dirty="0" smtClean="0"/>
          </a:p>
          <a:p>
            <a:pPr marL="285750" indent="-285750">
              <a:buFont typeface="Wingdings" panose="05000000000000000000" pitchFamily="2" charset="2"/>
              <a:buChar char="§"/>
            </a:pPr>
            <a:r>
              <a:rPr lang="en-US" dirty="0" smtClean="0"/>
              <a:t>Taking </a:t>
            </a:r>
            <a:r>
              <a:rPr lang="en-US" dirty="0"/>
              <a:t>another </a:t>
            </a:r>
            <a:r>
              <a:rPr lang="en-US" b="1" dirty="0"/>
              <a:t>turn outward on the spiral,</a:t>
            </a:r>
            <a:r>
              <a:rPr lang="en-US" dirty="0"/>
              <a:t> </a:t>
            </a:r>
            <a:r>
              <a:rPr lang="en-US" b="1" dirty="0"/>
              <a:t>you </a:t>
            </a:r>
            <a:r>
              <a:rPr lang="en-US" b="1" dirty="0" err="1"/>
              <a:t>en</a:t>
            </a:r>
            <a:r>
              <a:rPr lang="en-US" b="1" dirty="0"/>
              <a:t> counter validation testing</a:t>
            </a:r>
            <a:r>
              <a:rPr lang="en-US" dirty="0"/>
              <a:t>, where requirements established as part of </a:t>
            </a:r>
            <a:r>
              <a:rPr lang="en-US" dirty="0" smtClean="0"/>
              <a:t>requirements </a:t>
            </a:r>
            <a:r>
              <a:rPr lang="en-US" dirty="0"/>
              <a:t>modeling are validated against the software that has been constructed. </a:t>
            </a:r>
            <a:endParaRPr lang="en-US" dirty="0" smtClean="0"/>
          </a:p>
          <a:p>
            <a:pPr marL="285750" indent="-285750">
              <a:buFont typeface="Wingdings" panose="05000000000000000000" pitchFamily="2" charset="2"/>
              <a:buChar char="§"/>
            </a:pPr>
            <a:r>
              <a:rPr lang="en-US" b="1" dirty="0" smtClean="0"/>
              <a:t>Finally</a:t>
            </a:r>
            <a:r>
              <a:rPr lang="en-US" dirty="0"/>
              <a:t>, you arrive at </a:t>
            </a:r>
            <a:r>
              <a:rPr lang="en-US" b="1" dirty="0"/>
              <a:t>system testing</a:t>
            </a:r>
            <a:r>
              <a:rPr lang="en-US" dirty="0"/>
              <a:t>, where the software and other system </a:t>
            </a:r>
            <a:r>
              <a:rPr lang="en-US" dirty="0" smtClean="0"/>
              <a:t>elements </a:t>
            </a:r>
            <a:r>
              <a:rPr lang="en-US" dirty="0"/>
              <a:t>are tested as a whole. To test computer software, you spiral out along streamlines that broaden the scope of testing with each turn.</a:t>
            </a:r>
          </a:p>
          <a:p>
            <a:r>
              <a:rPr lang="en-US" dirty="0"/>
              <a:t/>
            </a:r>
            <a:br>
              <a:rPr lang="en-US" dirty="0"/>
            </a:br>
            <a:endParaRPr lang="en-US" dirty="0"/>
          </a:p>
        </p:txBody>
      </p:sp>
    </p:spTree>
    <p:extLst>
      <p:ext uri="{BB962C8B-B14F-4D97-AF65-F5344CB8AC3E}">
        <p14:creationId xmlns:p14="http://schemas.microsoft.com/office/powerpoint/2010/main" val="868970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7721" y="3339995"/>
            <a:ext cx="6136958" cy="465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485" y="4826636"/>
            <a:ext cx="2307431" cy="40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485" y="4826636"/>
            <a:ext cx="2307431" cy="40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69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p:nvPr/>
        </p:nvSpPr>
        <p:spPr>
          <a:xfrm>
            <a:off x="2187194" y="1897633"/>
            <a:ext cx="40005" cy="7620"/>
          </a:xfrm>
          <a:custGeom>
            <a:avLst/>
            <a:gdLst/>
            <a:ahLst/>
            <a:cxnLst/>
            <a:rect l="l" t="t" r="r" b="b"/>
            <a:pathLst>
              <a:path w="40005" h="7619">
                <a:moveTo>
                  <a:pt x="39624" y="0"/>
                </a:moveTo>
                <a:lnTo>
                  <a:pt x="0" y="0"/>
                </a:lnTo>
                <a:lnTo>
                  <a:pt x="0" y="7620"/>
                </a:lnTo>
                <a:lnTo>
                  <a:pt x="39624" y="7620"/>
                </a:lnTo>
                <a:lnTo>
                  <a:pt x="39624" y="0"/>
                </a:lnTo>
                <a:close/>
              </a:path>
            </a:pathLst>
          </a:custGeom>
          <a:solidFill>
            <a:srgbClr val="000000"/>
          </a:solidFill>
        </p:spPr>
        <p:txBody>
          <a:bodyPr wrap="square" lIns="0" tIns="0" rIns="0" bIns="0" rtlCol="0"/>
          <a:lstStyle/>
          <a:p>
            <a:endParaRPr/>
          </a:p>
        </p:txBody>
      </p:sp>
      <p:sp>
        <p:nvSpPr>
          <p:cNvPr id="5" name="object 5"/>
          <p:cNvSpPr/>
          <p:nvPr/>
        </p:nvSpPr>
        <p:spPr>
          <a:xfrm>
            <a:off x="1371853" y="3777107"/>
            <a:ext cx="38100" cy="7620"/>
          </a:xfrm>
          <a:custGeom>
            <a:avLst/>
            <a:gdLst/>
            <a:ahLst/>
            <a:cxnLst/>
            <a:rect l="l" t="t" r="r" b="b"/>
            <a:pathLst>
              <a:path w="38100" h="7620">
                <a:moveTo>
                  <a:pt x="38100" y="0"/>
                </a:moveTo>
                <a:lnTo>
                  <a:pt x="0" y="0"/>
                </a:lnTo>
                <a:lnTo>
                  <a:pt x="0" y="7620"/>
                </a:lnTo>
                <a:lnTo>
                  <a:pt x="38100" y="7620"/>
                </a:lnTo>
                <a:lnTo>
                  <a:pt x="38100" y="0"/>
                </a:lnTo>
                <a:close/>
              </a:path>
            </a:pathLst>
          </a:custGeom>
          <a:solidFill>
            <a:srgbClr val="000000"/>
          </a:solidFill>
        </p:spPr>
        <p:txBody>
          <a:bodyPr wrap="square" lIns="0" tIns="0" rIns="0" bIns="0" rtlCol="0"/>
          <a:lstStyle/>
          <a:p>
            <a:endParaRPr/>
          </a:p>
        </p:txBody>
      </p:sp>
      <p:sp>
        <p:nvSpPr>
          <p:cNvPr id="6" name="object 6"/>
          <p:cNvSpPr txBox="1"/>
          <p:nvPr/>
        </p:nvSpPr>
        <p:spPr>
          <a:xfrm>
            <a:off x="902004" y="880618"/>
            <a:ext cx="5970905" cy="7712075"/>
          </a:xfrm>
          <a:prstGeom prst="rect">
            <a:avLst/>
          </a:prstGeom>
        </p:spPr>
        <p:txBody>
          <a:bodyPr vert="horz" wrap="square" lIns="0" tIns="12065" rIns="0" bIns="0" rtlCol="0">
            <a:spAutoFit/>
          </a:bodyPr>
          <a:lstStyle/>
          <a:p>
            <a:pPr marL="469265" marR="9525" indent="-228600" algn="just">
              <a:lnSpc>
                <a:spcPct val="110400"/>
              </a:lnSpc>
              <a:spcBef>
                <a:spcPts val="95"/>
              </a:spcBef>
              <a:buFont typeface="Symbol"/>
              <a:buChar char=""/>
              <a:tabLst>
                <a:tab pos="469900" algn="l"/>
              </a:tabLst>
            </a:pPr>
            <a:r>
              <a:rPr sz="1200" dirty="0">
                <a:latin typeface="Times New Roman"/>
                <a:cs typeface="Times New Roman"/>
              </a:rPr>
              <a:t>The </a:t>
            </a:r>
            <a:r>
              <a:rPr sz="1200" spc="-5" dirty="0">
                <a:latin typeface="Times New Roman"/>
                <a:cs typeface="Times New Roman"/>
              </a:rPr>
              <a:t>project leader contacts </a:t>
            </a:r>
            <a:r>
              <a:rPr sz="1200" dirty="0">
                <a:latin typeface="Times New Roman"/>
                <a:cs typeface="Times New Roman"/>
              </a:rPr>
              <a:t>a review leader, who </a:t>
            </a:r>
            <a:r>
              <a:rPr sz="1200" spc="-5" dirty="0">
                <a:latin typeface="Times New Roman"/>
                <a:cs typeface="Times New Roman"/>
              </a:rPr>
              <a:t>evaluates </a:t>
            </a:r>
            <a:r>
              <a:rPr sz="1200" dirty="0">
                <a:latin typeface="Times New Roman"/>
                <a:cs typeface="Times New Roman"/>
              </a:rPr>
              <a:t>the product for </a:t>
            </a:r>
            <a:r>
              <a:rPr sz="1200" spc="-5" dirty="0">
                <a:latin typeface="Times New Roman"/>
                <a:cs typeface="Times New Roman"/>
              </a:rPr>
              <a:t>readiness,  generates copies </a:t>
            </a:r>
            <a:r>
              <a:rPr sz="1200" dirty="0">
                <a:latin typeface="Times New Roman"/>
                <a:cs typeface="Times New Roman"/>
              </a:rPr>
              <a:t>of product </a:t>
            </a:r>
            <a:r>
              <a:rPr sz="1200" spc="-5" dirty="0">
                <a:latin typeface="Times New Roman"/>
                <a:cs typeface="Times New Roman"/>
              </a:rPr>
              <a:t>materials, and </a:t>
            </a:r>
            <a:r>
              <a:rPr sz="1200" dirty="0">
                <a:latin typeface="Times New Roman"/>
                <a:cs typeface="Times New Roman"/>
              </a:rPr>
              <a:t>distributes them to </a:t>
            </a:r>
            <a:r>
              <a:rPr sz="1200" spc="-5" dirty="0">
                <a:latin typeface="Times New Roman"/>
                <a:cs typeface="Times New Roman"/>
              </a:rPr>
              <a:t>two </a:t>
            </a:r>
            <a:r>
              <a:rPr sz="1200" dirty="0">
                <a:latin typeface="Times New Roman"/>
                <a:cs typeface="Times New Roman"/>
              </a:rPr>
              <a:t>or three reviewers for  </a:t>
            </a:r>
            <a:r>
              <a:rPr sz="1200" spc="-5" dirty="0">
                <a:latin typeface="Times New Roman"/>
                <a:cs typeface="Times New Roman"/>
              </a:rPr>
              <a:t>advance</a:t>
            </a:r>
            <a:r>
              <a:rPr sz="1200" spc="-10" dirty="0">
                <a:latin typeface="Times New Roman"/>
                <a:cs typeface="Times New Roman"/>
              </a:rPr>
              <a:t> </a:t>
            </a:r>
            <a:r>
              <a:rPr sz="1200" spc="-5" dirty="0">
                <a:latin typeface="Times New Roman"/>
                <a:cs typeface="Times New Roman"/>
              </a:rPr>
              <a:t>preparation.</a:t>
            </a:r>
            <a:endParaRPr sz="1200">
              <a:latin typeface="Times New Roman"/>
              <a:cs typeface="Times New Roman"/>
            </a:endParaRPr>
          </a:p>
          <a:p>
            <a:pPr marL="469265" marR="10160" indent="-228600" algn="just">
              <a:lnSpc>
                <a:spcPct val="110000"/>
              </a:lnSpc>
              <a:spcBef>
                <a:spcPts val="80"/>
              </a:spcBef>
              <a:buFont typeface="Symbol"/>
              <a:buChar char=""/>
              <a:tabLst>
                <a:tab pos="469900" algn="l"/>
              </a:tabLst>
            </a:pPr>
            <a:r>
              <a:rPr sz="1200" spc="-5" dirty="0">
                <a:latin typeface="Times New Roman"/>
                <a:cs typeface="Times New Roman"/>
              </a:rPr>
              <a:t>Each </a:t>
            </a:r>
            <a:r>
              <a:rPr sz="1200" dirty="0">
                <a:latin typeface="Times New Roman"/>
                <a:cs typeface="Times New Roman"/>
              </a:rPr>
              <a:t>reviewer </a:t>
            </a:r>
            <a:r>
              <a:rPr sz="1200" spc="-5" dirty="0">
                <a:latin typeface="Times New Roman"/>
                <a:cs typeface="Times New Roman"/>
              </a:rPr>
              <a:t>is </a:t>
            </a:r>
            <a:r>
              <a:rPr sz="1200" dirty="0">
                <a:latin typeface="Times New Roman"/>
                <a:cs typeface="Times New Roman"/>
              </a:rPr>
              <a:t>expected to </a:t>
            </a:r>
            <a:r>
              <a:rPr sz="1200" spc="-5" dirty="0">
                <a:latin typeface="Times New Roman"/>
                <a:cs typeface="Times New Roman"/>
              </a:rPr>
              <a:t>spend between </a:t>
            </a:r>
            <a:r>
              <a:rPr sz="1200" dirty="0">
                <a:latin typeface="Times New Roman"/>
                <a:cs typeface="Times New Roman"/>
              </a:rPr>
              <a:t>one </a:t>
            </a:r>
            <a:r>
              <a:rPr sz="1200" spc="-5" dirty="0">
                <a:latin typeface="Times New Roman"/>
                <a:cs typeface="Times New Roman"/>
              </a:rPr>
              <a:t>and two </a:t>
            </a:r>
            <a:r>
              <a:rPr sz="1200" dirty="0">
                <a:latin typeface="Times New Roman"/>
                <a:cs typeface="Times New Roman"/>
              </a:rPr>
              <a:t>hours reviewing the </a:t>
            </a:r>
            <a:r>
              <a:rPr sz="1200" spc="-5" dirty="0">
                <a:latin typeface="Times New Roman"/>
                <a:cs typeface="Times New Roman"/>
              </a:rPr>
              <a:t>product,  </a:t>
            </a:r>
            <a:r>
              <a:rPr sz="1200" dirty="0">
                <a:latin typeface="Times New Roman"/>
                <a:cs typeface="Times New Roman"/>
              </a:rPr>
              <a:t>making</a:t>
            </a:r>
            <a:r>
              <a:rPr sz="1200" spc="-20" dirty="0">
                <a:latin typeface="Times New Roman"/>
                <a:cs typeface="Times New Roman"/>
              </a:rPr>
              <a:t> </a:t>
            </a:r>
            <a:r>
              <a:rPr sz="1200" spc="-5" dirty="0">
                <a:latin typeface="Times New Roman"/>
                <a:cs typeface="Times New Roman"/>
              </a:rPr>
              <a:t>notes.</a:t>
            </a:r>
            <a:endParaRPr sz="1200">
              <a:latin typeface="Times New Roman"/>
              <a:cs typeface="Times New Roman"/>
            </a:endParaRPr>
          </a:p>
          <a:p>
            <a:pPr marL="469265" indent="-228600" algn="just">
              <a:lnSpc>
                <a:spcPct val="100000"/>
              </a:lnSpc>
              <a:spcBef>
                <a:spcPts val="240"/>
              </a:spcBef>
              <a:buFont typeface="Symbol"/>
              <a:buChar char=""/>
              <a:tabLst>
                <a:tab pos="469900" algn="l"/>
              </a:tabLst>
            </a:pPr>
            <a:r>
              <a:rPr sz="1200" dirty="0">
                <a:latin typeface="Times New Roman"/>
                <a:cs typeface="Times New Roman"/>
              </a:rPr>
              <a:t>The </a:t>
            </a:r>
            <a:r>
              <a:rPr sz="1200" spc="-5" dirty="0">
                <a:latin typeface="Times New Roman"/>
                <a:cs typeface="Times New Roman"/>
              </a:rPr>
              <a:t>review </a:t>
            </a:r>
            <a:r>
              <a:rPr sz="1200" dirty="0">
                <a:latin typeface="Times New Roman"/>
                <a:cs typeface="Times New Roman"/>
              </a:rPr>
              <a:t>meeting </a:t>
            </a:r>
            <a:r>
              <a:rPr sz="1200" spc="-5" dirty="0">
                <a:latin typeface="Times New Roman"/>
                <a:cs typeface="Times New Roman"/>
              </a:rPr>
              <a:t>is attended </a:t>
            </a:r>
            <a:r>
              <a:rPr sz="1200" spc="10" dirty="0">
                <a:latin typeface="Times New Roman"/>
                <a:cs typeface="Times New Roman"/>
              </a:rPr>
              <a:t>by </a:t>
            </a:r>
            <a:r>
              <a:rPr sz="1200" dirty="0">
                <a:latin typeface="Times New Roman"/>
                <a:cs typeface="Times New Roman"/>
              </a:rPr>
              <a:t>the </a:t>
            </a:r>
            <a:r>
              <a:rPr sz="1200" spc="-5" dirty="0">
                <a:latin typeface="Times New Roman"/>
                <a:cs typeface="Times New Roman"/>
              </a:rPr>
              <a:t>review </a:t>
            </a:r>
            <a:r>
              <a:rPr sz="1200" dirty="0">
                <a:latin typeface="Times New Roman"/>
                <a:cs typeface="Times New Roman"/>
              </a:rPr>
              <a:t>leader, </a:t>
            </a:r>
            <a:r>
              <a:rPr sz="1200" spc="-5" dirty="0">
                <a:latin typeface="Times New Roman"/>
                <a:cs typeface="Times New Roman"/>
              </a:rPr>
              <a:t>all reviewers and </a:t>
            </a:r>
            <a:r>
              <a:rPr sz="1200" dirty="0">
                <a:latin typeface="Times New Roman"/>
                <a:cs typeface="Times New Roman"/>
              </a:rPr>
              <a:t>the</a:t>
            </a:r>
            <a:r>
              <a:rPr sz="1200" spc="45" dirty="0">
                <a:latin typeface="Times New Roman"/>
                <a:cs typeface="Times New Roman"/>
              </a:rPr>
              <a:t> </a:t>
            </a:r>
            <a:r>
              <a:rPr sz="1200" spc="-5" dirty="0">
                <a:latin typeface="Times New Roman"/>
                <a:cs typeface="Times New Roman"/>
              </a:rPr>
              <a:t>producer.</a:t>
            </a:r>
            <a:endParaRPr sz="1200">
              <a:latin typeface="Times New Roman"/>
              <a:cs typeface="Times New Roman"/>
            </a:endParaRPr>
          </a:p>
          <a:p>
            <a:pPr marL="469265" marR="5080" indent="-228600" algn="just">
              <a:lnSpc>
                <a:spcPct val="110000"/>
              </a:lnSpc>
              <a:spcBef>
                <a:spcPts val="85"/>
              </a:spcBef>
              <a:buFont typeface="Symbol"/>
              <a:buChar char=""/>
              <a:tabLst>
                <a:tab pos="469900" algn="l"/>
              </a:tabLst>
            </a:pPr>
            <a:r>
              <a:rPr sz="1200" spc="-5" dirty="0">
                <a:latin typeface="Times New Roman"/>
                <a:cs typeface="Times New Roman"/>
              </a:rPr>
              <a:t>One </a:t>
            </a:r>
            <a:r>
              <a:rPr sz="1200" dirty="0">
                <a:latin typeface="Times New Roman"/>
                <a:cs typeface="Times New Roman"/>
              </a:rPr>
              <a:t>of the reviewers takes on the role of a recorder, </a:t>
            </a:r>
            <a:r>
              <a:rPr sz="1200" spc="-5" dirty="0">
                <a:latin typeface="Times New Roman"/>
                <a:cs typeface="Times New Roman"/>
              </a:rPr>
              <a:t>that is, </a:t>
            </a:r>
            <a:r>
              <a:rPr sz="1200" dirty="0">
                <a:latin typeface="Times New Roman"/>
                <a:cs typeface="Times New Roman"/>
              </a:rPr>
              <a:t>the individual who </a:t>
            </a:r>
            <a:r>
              <a:rPr sz="1200" spc="-5" dirty="0">
                <a:latin typeface="Times New Roman"/>
                <a:cs typeface="Times New Roman"/>
              </a:rPr>
              <a:t>records (in  writing) all important issues raised </a:t>
            </a:r>
            <a:r>
              <a:rPr sz="1200" dirty="0">
                <a:latin typeface="Times New Roman"/>
                <a:cs typeface="Times New Roman"/>
              </a:rPr>
              <a:t>during the</a:t>
            </a:r>
            <a:r>
              <a:rPr sz="1200" spc="30" dirty="0">
                <a:latin typeface="Times New Roman"/>
                <a:cs typeface="Times New Roman"/>
              </a:rPr>
              <a:t> </a:t>
            </a:r>
            <a:r>
              <a:rPr sz="1200" spc="-5" dirty="0">
                <a:latin typeface="Times New Roman"/>
                <a:cs typeface="Times New Roman"/>
              </a:rPr>
              <a:t>review.</a:t>
            </a:r>
            <a:endParaRPr sz="1200">
              <a:latin typeface="Times New Roman"/>
              <a:cs typeface="Times New Roman"/>
            </a:endParaRPr>
          </a:p>
          <a:p>
            <a:pPr marL="469265" indent="-228600" algn="just">
              <a:lnSpc>
                <a:spcPct val="100000"/>
              </a:lnSpc>
              <a:spcBef>
                <a:spcPts val="240"/>
              </a:spcBef>
              <a:buFont typeface="Symbol"/>
              <a:buChar char=""/>
              <a:tabLst>
                <a:tab pos="469900" algn="l"/>
              </a:tabLst>
            </a:pPr>
            <a:r>
              <a:rPr sz="1200" dirty="0">
                <a:latin typeface="Times New Roman"/>
                <a:cs typeface="Times New Roman"/>
              </a:rPr>
              <a:t>The</a:t>
            </a:r>
            <a:r>
              <a:rPr sz="1200" spc="-75" dirty="0">
                <a:latin typeface="Times New Roman"/>
                <a:cs typeface="Times New Roman"/>
              </a:rPr>
              <a:t> </a:t>
            </a:r>
            <a:r>
              <a:rPr sz="1200" spc="-5" dirty="0">
                <a:latin typeface="Times New Roman"/>
                <a:cs typeface="Times New Roman"/>
              </a:rPr>
              <a:t>FTR</a:t>
            </a:r>
            <a:r>
              <a:rPr sz="1200" spc="-65" dirty="0">
                <a:latin typeface="Times New Roman"/>
                <a:cs typeface="Times New Roman"/>
              </a:rPr>
              <a:t> </a:t>
            </a:r>
            <a:r>
              <a:rPr sz="1200" spc="-5" dirty="0">
                <a:latin typeface="Times New Roman"/>
                <a:cs typeface="Times New Roman"/>
              </a:rPr>
              <a:t>begins</a:t>
            </a:r>
            <a:r>
              <a:rPr sz="1200" spc="-60" dirty="0">
                <a:latin typeface="Times New Roman"/>
                <a:cs typeface="Times New Roman"/>
              </a:rPr>
              <a:t> </a:t>
            </a:r>
            <a:r>
              <a:rPr sz="1200" dirty="0">
                <a:latin typeface="Times New Roman"/>
                <a:cs typeface="Times New Roman"/>
              </a:rPr>
              <a:t>with</a:t>
            </a:r>
            <a:r>
              <a:rPr sz="1200" spc="-65" dirty="0">
                <a:latin typeface="Times New Roman"/>
                <a:cs typeface="Times New Roman"/>
              </a:rPr>
              <a:t> </a:t>
            </a:r>
            <a:r>
              <a:rPr sz="1200" spc="-5" dirty="0">
                <a:latin typeface="Times New Roman"/>
                <a:cs typeface="Times New Roman"/>
              </a:rPr>
              <a:t>an</a:t>
            </a:r>
            <a:r>
              <a:rPr sz="1200" spc="-65" dirty="0">
                <a:latin typeface="Times New Roman"/>
                <a:cs typeface="Times New Roman"/>
              </a:rPr>
              <a:t> </a:t>
            </a:r>
            <a:r>
              <a:rPr sz="1200" spc="-5" dirty="0">
                <a:latin typeface="Times New Roman"/>
                <a:cs typeface="Times New Roman"/>
              </a:rPr>
              <a:t>introduction</a:t>
            </a:r>
            <a:r>
              <a:rPr sz="1200" spc="-70"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agenda</a:t>
            </a:r>
            <a:r>
              <a:rPr sz="1200" spc="-60" dirty="0">
                <a:latin typeface="Times New Roman"/>
                <a:cs typeface="Times New Roman"/>
              </a:rPr>
              <a:t> </a:t>
            </a:r>
            <a:r>
              <a:rPr sz="1200" spc="-5" dirty="0">
                <a:latin typeface="Times New Roman"/>
                <a:cs typeface="Times New Roman"/>
              </a:rPr>
              <a:t>and</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spc="-5" dirty="0">
                <a:latin typeface="Times New Roman"/>
                <a:cs typeface="Times New Roman"/>
              </a:rPr>
              <a:t>brief</a:t>
            </a:r>
            <a:r>
              <a:rPr sz="1200" spc="-70" dirty="0">
                <a:latin typeface="Times New Roman"/>
                <a:cs typeface="Times New Roman"/>
              </a:rPr>
              <a:t> </a:t>
            </a:r>
            <a:r>
              <a:rPr sz="1200" spc="-5" dirty="0">
                <a:latin typeface="Times New Roman"/>
                <a:cs typeface="Times New Roman"/>
              </a:rPr>
              <a:t>introduction</a:t>
            </a:r>
            <a:r>
              <a:rPr sz="1200" spc="-70" dirty="0">
                <a:latin typeface="Times New Roman"/>
                <a:cs typeface="Times New Roman"/>
              </a:rPr>
              <a:t> </a:t>
            </a:r>
            <a:r>
              <a:rPr sz="1200" dirty="0">
                <a:latin typeface="Times New Roman"/>
                <a:cs typeface="Times New Roman"/>
              </a:rPr>
              <a:t>by</a:t>
            </a:r>
            <a:r>
              <a:rPr sz="1200" spc="-6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producer.</a:t>
            </a:r>
            <a:endParaRPr sz="1200">
              <a:latin typeface="Times New Roman"/>
              <a:cs typeface="Times New Roman"/>
            </a:endParaRPr>
          </a:p>
          <a:p>
            <a:pPr marL="469265" marR="6350" indent="-228600" algn="just">
              <a:lnSpc>
                <a:spcPct val="110500"/>
              </a:lnSpc>
              <a:spcBef>
                <a:spcPts val="80"/>
              </a:spcBef>
              <a:buFont typeface="Symbol"/>
              <a:buChar char=""/>
              <a:tabLst>
                <a:tab pos="469900" algn="l"/>
              </a:tabLst>
            </a:pPr>
            <a:r>
              <a:rPr sz="1200" dirty="0">
                <a:latin typeface="Times New Roman"/>
                <a:cs typeface="Times New Roman"/>
              </a:rPr>
              <a:t>The </a:t>
            </a:r>
            <a:r>
              <a:rPr sz="1200" spc="-5" dirty="0">
                <a:latin typeface="Times New Roman"/>
                <a:cs typeface="Times New Roman"/>
              </a:rPr>
              <a:t>producer </a:t>
            </a:r>
            <a:r>
              <a:rPr sz="1200" dirty="0">
                <a:latin typeface="Times New Roman"/>
                <a:cs typeface="Times New Roman"/>
              </a:rPr>
              <a:t>then proceeds to </a:t>
            </a:r>
            <a:r>
              <a:rPr sz="1200" spc="-5" dirty="0">
                <a:latin typeface="Times New Roman"/>
                <a:cs typeface="Times New Roman"/>
              </a:rPr>
              <a:t>“walk through” </a:t>
            </a:r>
            <a:r>
              <a:rPr sz="1200" dirty="0">
                <a:latin typeface="Times New Roman"/>
                <a:cs typeface="Times New Roman"/>
              </a:rPr>
              <a:t>the </a:t>
            </a:r>
            <a:r>
              <a:rPr sz="1200" spc="-5" dirty="0">
                <a:latin typeface="Times New Roman"/>
                <a:cs typeface="Times New Roman"/>
              </a:rPr>
              <a:t>work product, </a:t>
            </a:r>
            <a:r>
              <a:rPr sz="1200" dirty="0">
                <a:latin typeface="Times New Roman"/>
                <a:cs typeface="Times New Roman"/>
              </a:rPr>
              <a:t>explaining the </a:t>
            </a:r>
            <a:r>
              <a:rPr sz="1200" spc="-5" dirty="0">
                <a:latin typeface="Times New Roman"/>
                <a:cs typeface="Times New Roman"/>
              </a:rPr>
              <a:t>material,  </a:t>
            </a:r>
            <a:r>
              <a:rPr sz="1200" dirty="0">
                <a:latin typeface="Times New Roman"/>
                <a:cs typeface="Times New Roman"/>
              </a:rPr>
              <a:t>while </a:t>
            </a:r>
            <a:r>
              <a:rPr sz="1200" spc="-5" dirty="0">
                <a:latin typeface="Times New Roman"/>
                <a:cs typeface="Times New Roman"/>
              </a:rPr>
              <a:t>reviewers </a:t>
            </a:r>
            <a:r>
              <a:rPr sz="1200" dirty="0">
                <a:latin typeface="Times New Roman"/>
                <a:cs typeface="Times New Roman"/>
              </a:rPr>
              <a:t>raise </a:t>
            </a:r>
            <a:r>
              <a:rPr sz="1200" spc="-5" dirty="0">
                <a:latin typeface="Times New Roman"/>
                <a:cs typeface="Times New Roman"/>
              </a:rPr>
              <a:t>issues based </a:t>
            </a:r>
            <a:r>
              <a:rPr sz="1200" dirty="0">
                <a:latin typeface="Times New Roman"/>
                <a:cs typeface="Times New Roman"/>
              </a:rPr>
              <a:t>on their </a:t>
            </a:r>
            <a:r>
              <a:rPr sz="1200" spc="-5" dirty="0">
                <a:latin typeface="Times New Roman"/>
                <a:cs typeface="Times New Roman"/>
              </a:rPr>
              <a:t>advance preparation. </a:t>
            </a:r>
            <a:r>
              <a:rPr sz="1200" dirty="0">
                <a:latin typeface="Times New Roman"/>
                <a:cs typeface="Times New Roman"/>
              </a:rPr>
              <a:t>When </a:t>
            </a:r>
            <a:r>
              <a:rPr sz="1200" spc="-5" dirty="0">
                <a:latin typeface="Times New Roman"/>
                <a:cs typeface="Times New Roman"/>
              </a:rPr>
              <a:t>valid problems </a:t>
            </a:r>
            <a:r>
              <a:rPr sz="1200" dirty="0">
                <a:latin typeface="Times New Roman"/>
                <a:cs typeface="Times New Roman"/>
              </a:rPr>
              <a:t>or  </a:t>
            </a:r>
            <a:r>
              <a:rPr sz="1200" spc="-5" dirty="0">
                <a:latin typeface="Times New Roman"/>
                <a:cs typeface="Times New Roman"/>
              </a:rPr>
              <a:t>errors are discovered, </a:t>
            </a:r>
            <a:r>
              <a:rPr sz="1200" dirty="0">
                <a:latin typeface="Times New Roman"/>
                <a:cs typeface="Times New Roman"/>
              </a:rPr>
              <a:t>the </a:t>
            </a:r>
            <a:r>
              <a:rPr sz="1200" spc="-5" dirty="0">
                <a:latin typeface="Times New Roman"/>
                <a:cs typeface="Times New Roman"/>
              </a:rPr>
              <a:t>recorder notes</a:t>
            </a:r>
            <a:r>
              <a:rPr sz="1200" spc="30" dirty="0">
                <a:latin typeface="Times New Roman"/>
                <a:cs typeface="Times New Roman"/>
              </a:rPr>
              <a:t> </a:t>
            </a:r>
            <a:r>
              <a:rPr sz="1200" spc="-5" dirty="0">
                <a:latin typeface="Times New Roman"/>
                <a:cs typeface="Times New Roman"/>
              </a:rPr>
              <a:t>each.</a:t>
            </a:r>
            <a:endParaRPr sz="1200">
              <a:latin typeface="Times New Roman"/>
              <a:cs typeface="Times New Roman"/>
            </a:endParaRPr>
          </a:p>
          <a:p>
            <a:pPr marL="469265" indent="-228600" algn="just">
              <a:lnSpc>
                <a:spcPct val="100000"/>
              </a:lnSpc>
              <a:spcBef>
                <a:spcPts val="225"/>
              </a:spcBef>
              <a:buFont typeface="Symbol"/>
              <a:buChar char=""/>
              <a:tabLst>
                <a:tab pos="469900" algn="l"/>
              </a:tabLst>
            </a:pPr>
            <a:r>
              <a:rPr sz="1200" spc="-5" dirty="0">
                <a:latin typeface="Times New Roman"/>
                <a:cs typeface="Times New Roman"/>
              </a:rPr>
              <a:t>At </a:t>
            </a:r>
            <a:r>
              <a:rPr sz="1200" dirty="0">
                <a:latin typeface="Times New Roman"/>
                <a:cs typeface="Times New Roman"/>
              </a:rPr>
              <a:t>the </a:t>
            </a:r>
            <a:r>
              <a:rPr sz="1200" spc="-5" dirty="0">
                <a:latin typeface="Times New Roman"/>
                <a:cs typeface="Times New Roman"/>
              </a:rPr>
              <a:t>end </a:t>
            </a:r>
            <a:r>
              <a:rPr sz="1200" dirty="0">
                <a:latin typeface="Times New Roman"/>
                <a:cs typeface="Times New Roman"/>
              </a:rPr>
              <a:t>of the </a:t>
            </a:r>
            <a:r>
              <a:rPr sz="1200" spc="-5" dirty="0">
                <a:latin typeface="Times New Roman"/>
                <a:cs typeface="Times New Roman"/>
              </a:rPr>
              <a:t>review, all attendees </a:t>
            </a:r>
            <a:r>
              <a:rPr sz="1200" dirty="0">
                <a:latin typeface="Times New Roman"/>
                <a:cs typeface="Times New Roman"/>
              </a:rPr>
              <a:t>of the </a:t>
            </a:r>
            <a:r>
              <a:rPr sz="1200" spc="-5" dirty="0">
                <a:latin typeface="Times New Roman"/>
                <a:cs typeface="Times New Roman"/>
              </a:rPr>
              <a:t>FTR </a:t>
            </a:r>
            <a:r>
              <a:rPr sz="1200" dirty="0">
                <a:latin typeface="Times New Roman"/>
                <a:cs typeface="Times New Roman"/>
              </a:rPr>
              <a:t>must </a:t>
            </a:r>
            <a:r>
              <a:rPr sz="1200" spc="-5" dirty="0">
                <a:latin typeface="Times New Roman"/>
                <a:cs typeface="Times New Roman"/>
              </a:rPr>
              <a:t>decide whether</a:t>
            </a:r>
            <a:r>
              <a:rPr sz="1200" spc="55" dirty="0">
                <a:latin typeface="Times New Roman"/>
                <a:cs typeface="Times New Roman"/>
              </a:rPr>
              <a:t> </a:t>
            </a:r>
            <a:r>
              <a:rPr sz="1200" dirty="0">
                <a:latin typeface="Times New Roman"/>
                <a:cs typeface="Times New Roman"/>
              </a:rPr>
              <a:t>to:</a:t>
            </a:r>
            <a:endParaRPr sz="1200">
              <a:latin typeface="Times New Roman"/>
              <a:cs typeface="Times New Roman"/>
            </a:endParaRPr>
          </a:p>
          <a:p>
            <a:pPr marL="507365" indent="-266700" algn="just">
              <a:lnSpc>
                <a:spcPct val="100000"/>
              </a:lnSpc>
              <a:spcBef>
                <a:spcPts val="229"/>
              </a:spcBef>
              <a:buFont typeface="Symbol"/>
              <a:buChar char=""/>
              <a:tabLst>
                <a:tab pos="508000" algn="l"/>
              </a:tabLst>
            </a:pPr>
            <a:r>
              <a:rPr sz="1200" spc="-5" dirty="0">
                <a:latin typeface="Times New Roman"/>
                <a:cs typeface="Times New Roman"/>
              </a:rPr>
              <a:t>A) accept </a:t>
            </a:r>
            <a:r>
              <a:rPr sz="1200" dirty="0">
                <a:latin typeface="Times New Roman"/>
                <a:cs typeface="Times New Roman"/>
              </a:rPr>
              <a:t>the product without </a:t>
            </a:r>
            <a:r>
              <a:rPr sz="1200" spc="-5" dirty="0">
                <a:latin typeface="Times New Roman"/>
                <a:cs typeface="Times New Roman"/>
              </a:rPr>
              <a:t>further</a:t>
            </a:r>
            <a:r>
              <a:rPr sz="1200" spc="-15" dirty="0">
                <a:latin typeface="Times New Roman"/>
                <a:cs typeface="Times New Roman"/>
              </a:rPr>
              <a:t> </a:t>
            </a:r>
            <a:r>
              <a:rPr sz="1200" spc="-5" dirty="0">
                <a:latin typeface="Times New Roman"/>
                <a:cs typeface="Times New Roman"/>
              </a:rPr>
              <a:t>modification,</a:t>
            </a:r>
            <a:endParaRPr sz="1200">
              <a:latin typeface="Times New Roman"/>
              <a:cs typeface="Times New Roman"/>
            </a:endParaRPr>
          </a:p>
          <a:p>
            <a:pPr marL="469265" marR="10795" indent="-228600">
              <a:lnSpc>
                <a:spcPct val="110000"/>
              </a:lnSpc>
              <a:spcBef>
                <a:spcPts val="95"/>
              </a:spcBef>
              <a:buFont typeface="Symbol"/>
              <a:buChar char=""/>
              <a:tabLst>
                <a:tab pos="469265" algn="l"/>
                <a:tab pos="469900" algn="l"/>
                <a:tab pos="5440045" algn="l"/>
              </a:tabLst>
            </a:pPr>
            <a:r>
              <a:rPr sz="1200" spc="-5" dirty="0">
                <a:latin typeface="Times New Roman"/>
                <a:cs typeface="Times New Roman"/>
              </a:rPr>
              <a:t>B)  reject  </a:t>
            </a: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due  to  </a:t>
            </a:r>
            <a:r>
              <a:rPr sz="1200" spc="-5" dirty="0">
                <a:latin typeface="Times New Roman"/>
                <a:cs typeface="Times New Roman"/>
              </a:rPr>
              <a:t>severe  errors  </a:t>
            </a:r>
            <a:r>
              <a:rPr sz="1200" dirty="0">
                <a:latin typeface="Times New Roman"/>
                <a:cs typeface="Times New Roman"/>
              </a:rPr>
              <a:t>(once  </a:t>
            </a:r>
            <a:r>
              <a:rPr sz="1200" spc="-5" dirty="0">
                <a:latin typeface="Times New Roman"/>
                <a:cs typeface="Times New Roman"/>
              </a:rPr>
              <a:t>corrected,</a:t>
            </a:r>
            <a:r>
              <a:rPr sz="1200" spc="95" dirty="0">
                <a:latin typeface="Times New Roman"/>
                <a:cs typeface="Times New Roman"/>
              </a:rPr>
              <a:t> </a:t>
            </a:r>
            <a:r>
              <a:rPr sz="1200" dirty="0">
                <a:latin typeface="Times New Roman"/>
                <a:cs typeface="Times New Roman"/>
              </a:rPr>
              <a:t>another</a:t>
            </a:r>
            <a:r>
              <a:rPr sz="1200" spc="265" dirty="0">
                <a:latin typeface="Times New Roman"/>
                <a:cs typeface="Times New Roman"/>
              </a:rPr>
              <a:t> </a:t>
            </a:r>
            <a:r>
              <a:rPr sz="1200" dirty="0">
                <a:latin typeface="Times New Roman"/>
                <a:cs typeface="Times New Roman"/>
              </a:rPr>
              <a:t>review	must be  </a:t>
            </a:r>
            <a:r>
              <a:rPr sz="1200" spc="-5" dirty="0">
                <a:latin typeface="Times New Roman"/>
                <a:cs typeface="Times New Roman"/>
              </a:rPr>
              <a:t>performed), </a:t>
            </a:r>
            <a:r>
              <a:rPr sz="1200" dirty="0">
                <a:latin typeface="Times New Roman"/>
                <a:cs typeface="Times New Roman"/>
              </a:rPr>
              <a:t>or</a:t>
            </a:r>
            <a:endParaRPr sz="1200">
              <a:latin typeface="Times New Roman"/>
              <a:cs typeface="Times New Roman"/>
            </a:endParaRPr>
          </a:p>
          <a:p>
            <a:pPr marL="469265" marR="8255" indent="-228600">
              <a:lnSpc>
                <a:spcPct val="110800"/>
              </a:lnSpc>
              <a:spcBef>
                <a:spcPts val="70"/>
              </a:spcBef>
              <a:buFont typeface="Symbol"/>
              <a:buChar char=""/>
              <a:tabLst>
                <a:tab pos="469265" algn="l"/>
                <a:tab pos="469900" algn="l"/>
              </a:tabLst>
            </a:pPr>
            <a:r>
              <a:rPr sz="1200" dirty="0">
                <a:latin typeface="Times New Roman"/>
                <a:cs typeface="Times New Roman"/>
              </a:rPr>
              <a:t>C) </a:t>
            </a:r>
            <a:r>
              <a:rPr sz="1200" spc="-5" dirty="0">
                <a:latin typeface="Times New Roman"/>
                <a:cs typeface="Times New Roman"/>
              </a:rPr>
              <a:t>Accept </a:t>
            </a: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provisionally (minor errors </a:t>
            </a:r>
            <a:r>
              <a:rPr sz="1200" spc="-5" dirty="0">
                <a:latin typeface="Times New Roman"/>
                <a:cs typeface="Times New Roman"/>
              </a:rPr>
              <a:t>have </a:t>
            </a:r>
            <a:r>
              <a:rPr sz="1200" dirty="0">
                <a:latin typeface="Times New Roman"/>
                <a:cs typeface="Times New Roman"/>
              </a:rPr>
              <a:t>been </a:t>
            </a:r>
            <a:r>
              <a:rPr sz="1200" spc="-5" dirty="0">
                <a:latin typeface="Times New Roman"/>
                <a:cs typeface="Times New Roman"/>
              </a:rPr>
              <a:t>encountered and </a:t>
            </a:r>
            <a:r>
              <a:rPr sz="1200" dirty="0">
                <a:latin typeface="Times New Roman"/>
                <a:cs typeface="Times New Roman"/>
              </a:rPr>
              <a:t>must be  </a:t>
            </a:r>
            <a:r>
              <a:rPr sz="1200" spc="-5" dirty="0">
                <a:latin typeface="Times New Roman"/>
                <a:cs typeface="Times New Roman"/>
              </a:rPr>
              <a:t>corrected, </a:t>
            </a:r>
            <a:r>
              <a:rPr sz="1200" dirty="0">
                <a:latin typeface="Times New Roman"/>
                <a:cs typeface="Times New Roman"/>
              </a:rPr>
              <a:t>but no additional </a:t>
            </a:r>
            <a:r>
              <a:rPr sz="1200" spc="-5" dirty="0">
                <a:latin typeface="Times New Roman"/>
                <a:cs typeface="Times New Roman"/>
              </a:rPr>
              <a:t>review will </a:t>
            </a:r>
            <a:r>
              <a:rPr sz="1200" dirty="0">
                <a:latin typeface="Times New Roman"/>
                <a:cs typeface="Times New Roman"/>
              </a:rPr>
              <a:t>be</a:t>
            </a:r>
            <a:r>
              <a:rPr sz="1200" spc="15" dirty="0">
                <a:latin typeface="Times New Roman"/>
                <a:cs typeface="Times New Roman"/>
              </a:rPr>
              <a:t> </a:t>
            </a:r>
            <a:r>
              <a:rPr sz="1200" spc="-5" dirty="0">
                <a:latin typeface="Times New Roman"/>
                <a:cs typeface="Times New Roman"/>
              </a:rPr>
              <a:t>required).</a:t>
            </a:r>
            <a:endParaRPr sz="1200">
              <a:latin typeface="Times New Roman"/>
              <a:cs typeface="Times New Roman"/>
            </a:endParaRPr>
          </a:p>
          <a:p>
            <a:pPr marL="469265" marR="7620" indent="-228600">
              <a:lnSpc>
                <a:spcPct val="110000"/>
              </a:lnSpc>
              <a:spcBef>
                <a:spcPts val="85"/>
              </a:spcBef>
              <a:buFont typeface="Symbol"/>
              <a:buChar char=""/>
              <a:tabLst>
                <a:tab pos="469265" algn="l"/>
                <a:tab pos="469900" algn="l"/>
              </a:tabLst>
            </a:pPr>
            <a:r>
              <a:rPr sz="1200" spc="-5" dirty="0">
                <a:latin typeface="Times New Roman"/>
                <a:cs typeface="Times New Roman"/>
              </a:rPr>
              <a:t>After </a:t>
            </a:r>
            <a:r>
              <a:rPr sz="1200" dirty="0">
                <a:latin typeface="Times New Roman"/>
                <a:cs typeface="Times New Roman"/>
              </a:rPr>
              <a:t>the decision </a:t>
            </a:r>
            <a:r>
              <a:rPr sz="1200" spc="-5" dirty="0">
                <a:latin typeface="Times New Roman"/>
                <a:cs typeface="Times New Roman"/>
              </a:rPr>
              <a:t>is made, all FTR attendees complete </a:t>
            </a:r>
            <a:r>
              <a:rPr sz="1200" dirty="0">
                <a:latin typeface="Times New Roman"/>
                <a:cs typeface="Times New Roman"/>
              </a:rPr>
              <a:t>a sign-off, indicating their  </a:t>
            </a:r>
            <a:r>
              <a:rPr sz="1200" spc="-5" dirty="0">
                <a:latin typeface="Times New Roman"/>
                <a:cs typeface="Times New Roman"/>
              </a:rPr>
              <a:t>participation </a:t>
            </a:r>
            <a:r>
              <a:rPr sz="1200" dirty="0">
                <a:latin typeface="Times New Roman"/>
                <a:cs typeface="Times New Roman"/>
              </a:rPr>
              <a:t>in the </a:t>
            </a:r>
            <a:r>
              <a:rPr sz="1200" spc="-5" dirty="0">
                <a:latin typeface="Times New Roman"/>
                <a:cs typeface="Times New Roman"/>
              </a:rPr>
              <a:t>review and </a:t>
            </a:r>
            <a:r>
              <a:rPr sz="1200" dirty="0">
                <a:latin typeface="Times New Roman"/>
                <a:cs typeface="Times New Roman"/>
              </a:rPr>
              <a:t>their </a:t>
            </a:r>
            <a:r>
              <a:rPr sz="1200" spc="-5" dirty="0">
                <a:latin typeface="Times New Roman"/>
                <a:cs typeface="Times New Roman"/>
              </a:rPr>
              <a:t>concurrence with </a:t>
            </a:r>
            <a:r>
              <a:rPr sz="1200" dirty="0">
                <a:latin typeface="Times New Roman"/>
                <a:cs typeface="Times New Roman"/>
              </a:rPr>
              <a:t>the </a:t>
            </a:r>
            <a:r>
              <a:rPr sz="1200" spc="-5" dirty="0">
                <a:latin typeface="Times New Roman"/>
                <a:cs typeface="Times New Roman"/>
              </a:rPr>
              <a:t>review </a:t>
            </a:r>
            <a:r>
              <a:rPr sz="1200" dirty="0">
                <a:latin typeface="Times New Roman"/>
                <a:cs typeface="Times New Roman"/>
              </a:rPr>
              <a:t>team’s</a:t>
            </a:r>
            <a:r>
              <a:rPr sz="1200" spc="60" dirty="0">
                <a:latin typeface="Times New Roman"/>
                <a:cs typeface="Times New Roman"/>
              </a:rPr>
              <a:t> </a:t>
            </a:r>
            <a:r>
              <a:rPr sz="1200" spc="-5" dirty="0">
                <a:latin typeface="Times New Roman"/>
                <a:cs typeface="Times New Roman"/>
              </a:rPr>
              <a:t>findings.</a:t>
            </a:r>
            <a:endParaRPr sz="1200">
              <a:latin typeface="Times New Roman"/>
              <a:cs typeface="Times New Roman"/>
            </a:endParaRPr>
          </a:p>
          <a:p>
            <a:pPr marL="12700">
              <a:lnSpc>
                <a:spcPct val="100000"/>
              </a:lnSpc>
              <a:spcBef>
                <a:spcPts val="1145"/>
              </a:spcBef>
            </a:pPr>
            <a:r>
              <a:rPr sz="1200" u="sng" spc="-5" dirty="0">
                <a:uFill>
                  <a:solidFill>
                    <a:srgbClr val="000000"/>
                  </a:solidFill>
                </a:uFill>
                <a:latin typeface="Times New Roman"/>
                <a:cs typeface="Times New Roman"/>
              </a:rPr>
              <a:t>Review Reporting and </a:t>
            </a:r>
            <a:r>
              <a:rPr sz="1200" u="sng" dirty="0">
                <a:uFill>
                  <a:solidFill>
                    <a:srgbClr val="000000"/>
                  </a:solidFill>
                </a:uFill>
                <a:latin typeface="Times New Roman"/>
                <a:cs typeface="Times New Roman"/>
              </a:rPr>
              <a:t>Record</a:t>
            </a:r>
            <a:r>
              <a:rPr sz="1200" u="sng" spc="5" dirty="0">
                <a:uFill>
                  <a:solidFill>
                    <a:srgbClr val="000000"/>
                  </a:solidFill>
                </a:uFill>
                <a:latin typeface="Times New Roman"/>
                <a:cs typeface="Times New Roman"/>
              </a:rPr>
              <a:t> </a:t>
            </a:r>
            <a:r>
              <a:rPr sz="1200" u="sng" dirty="0">
                <a:uFill>
                  <a:solidFill>
                    <a:srgbClr val="000000"/>
                  </a:solidFill>
                </a:uFill>
                <a:latin typeface="Times New Roman"/>
                <a:cs typeface="Times New Roman"/>
              </a:rPr>
              <a:t>Keeping</a:t>
            </a:r>
            <a:endParaRPr sz="1200">
              <a:latin typeface="Times New Roman"/>
              <a:cs typeface="Times New Roman"/>
            </a:endParaRPr>
          </a:p>
          <a:p>
            <a:pPr marL="469265" indent="-228600" algn="just">
              <a:lnSpc>
                <a:spcPct val="100000"/>
              </a:lnSpc>
              <a:spcBef>
                <a:spcPts val="860"/>
              </a:spcBef>
              <a:buAutoNum type="arabicPeriod"/>
              <a:tabLst>
                <a:tab pos="469900" algn="l"/>
              </a:tabLst>
            </a:pPr>
            <a:r>
              <a:rPr sz="1200" spc="-5" dirty="0">
                <a:latin typeface="Times New Roman"/>
                <a:cs typeface="Times New Roman"/>
              </a:rPr>
              <a:t>During </a:t>
            </a:r>
            <a:r>
              <a:rPr sz="1200" dirty="0">
                <a:latin typeface="Times New Roman"/>
                <a:cs typeface="Times New Roman"/>
              </a:rPr>
              <a:t>the </a:t>
            </a:r>
            <a:r>
              <a:rPr sz="1200" spc="-5" dirty="0">
                <a:latin typeface="Times New Roman"/>
                <a:cs typeface="Times New Roman"/>
              </a:rPr>
              <a:t>FTR, </a:t>
            </a:r>
            <a:r>
              <a:rPr sz="1200" dirty="0">
                <a:latin typeface="Times New Roman"/>
                <a:cs typeface="Times New Roman"/>
              </a:rPr>
              <a:t>a </a:t>
            </a:r>
            <a:r>
              <a:rPr sz="1200" spc="-5" dirty="0">
                <a:latin typeface="Times New Roman"/>
                <a:cs typeface="Times New Roman"/>
              </a:rPr>
              <a:t>reviewer </a:t>
            </a:r>
            <a:r>
              <a:rPr sz="1200" dirty="0">
                <a:latin typeface="Times New Roman"/>
                <a:cs typeface="Times New Roman"/>
              </a:rPr>
              <a:t>(the </a:t>
            </a:r>
            <a:r>
              <a:rPr sz="1200" spc="-5" dirty="0">
                <a:latin typeface="Times New Roman"/>
                <a:cs typeface="Times New Roman"/>
              </a:rPr>
              <a:t>recorder) actively records all issues </a:t>
            </a:r>
            <a:r>
              <a:rPr sz="1200" dirty="0">
                <a:latin typeface="Times New Roman"/>
                <a:cs typeface="Times New Roman"/>
              </a:rPr>
              <a:t>that </a:t>
            </a:r>
            <a:r>
              <a:rPr sz="1200" spc="-5" dirty="0">
                <a:latin typeface="Times New Roman"/>
                <a:cs typeface="Times New Roman"/>
              </a:rPr>
              <a:t>have been</a:t>
            </a:r>
            <a:r>
              <a:rPr sz="1200" spc="-80" dirty="0">
                <a:latin typeface="Times New Roman"/>
                <a:cs typeface="Times New Roman"/>
              </a:rPr>
              <a:t> </a:t>
            </a:r>
            <a:r>
              <a:rPr sz="1200" spc="-5" dirty="0">
                <a:latin typeface="Times New Roman"/>
                <a:cs typeface="Times New Roman"/>
              </a:rPr>
              <a:t>raised.</a:t>
            </a:r>
            <a:endParaRPr sz="1200">
              <a:latin typeface="Times New Roman"/>
              <a:cs typeface="Times New Roman"/>
            </a:endParaRPr>
          </a:p>
          <a:p>
            <a:pPr marL="469265" indent="-228600">
              <a:lnSpc>
                <a:spcPct val="100000"/>
              </a:lnSpc>
              <a:spcBef>
                <a:spcPts val="940"/>
              </a:spcBef>
              <a:buAutoNum type="arabicPeriod"/>
              <a:tabLst>
                <a:tab pos="469900" algn="l"/>
              </a:tabLst>
            </a:pPr>
            <a:r>
              <a:rPr sz="1200" spc="-5" dirty="0">
                <a:latin typeface="Times New Roman"/>
                <a:cs typeface="Times New Roman"/>
              </a:rPr>
              <a:t>These</a:t>
            </a:r>
            <a:r>
              <a:rPr sz="1200" spc="-75" dirty="0">
                <a:latin typeface="Times New Roman"/>
                <a:cs typeface="Times New Roman"/>
              </a:rPr>
              <a:t> </a:t>
            </a:r>
            <a:r>
              <a:rPr sz="1200" dirty="0">
                <a:latin typeface="Times New Roman"/>
                <a:cs typeface="Times New Roman"/>
              </a:rPr>
              <a:t>are</a:t>
            </a:r>
            <a:r>
              <a:rPr sz="1200" spc="-75" dirty="0">
                <a:latin typeface="Times New Roman"/>
                <a:cs typeface="Times New Roman"/>
              </a:rPr>
              <a:t> </a:t>
            </a:r>
            <a:r>
              <a:rPr sz="1200" spc="-5" dirty="0">
                <a:latin typeface="Times New Roman"/>
                <a:cs typeface="Times New Roman"/>
              </a:rPr>
              <a:t>summarized</a:t>
            </a:r>
            <a:r>
              <a:rPr sz="1200" spc="-70" dirty="0">
                <a:latin typeface="Times New Roman"/>
                <a:cs typeface="Times New Roman"/>
              </a:rPr>
              <a:t> </a:t>
            </a:r>
            <a:r>
              <a:rPr sz="1200" spc="-5" dirty="0">
                <a:latin typeface="Times New Roman"/>
                <a:cs typeface="Times New Roman"/>
              </a:rPr>
              <a:t>at</a:t>
            </a:r>
            <a:r>
              <a:rPr sz="1200" spc="-65"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end</a:t>
            </a:r>
            <a:r>
              <a:rPr sz="1200" spc="-70" dirty="0">
                <a:latin typeface="Times New Roman"/>
                <a:cs typeface="Times New Roman"/>
              </a:rPr>
              <a:t> </a:t>
            </a:r>
            <a:r>
              <a:rPr sz="1200" dirty="0">
                <a:latin typeface="Times New Roman"/>
                <a:cs typeface="Times New Roman"/>
              </a:rPr>
              <a:t>of</a:t>
            </a:r>
            <a:r>
              <a:rPr sz="1200" spc="-7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review</a:t>
            </a:r>
            <a:r>
              <a:rPr sz="1200" spc="-75" dirty="0">
                <a:latin typeface="Times New Roman"/>
                <a:cs typeface="Times New Roman"/>
              </a:rPr>
              <a:t> </a:t>
            </a:r>
            <a:r>
              <a:rPr sz="1200" spc="-5" dirty="0">
                <a:latin typeface="Times New Roman"/>
                <a:cs typeface="Times New Roman"/>
              </a:rPr>
              <a:t>meeting,</a:t>
            </a:r>
            <a:r>
              <a:rPr sz="1200" spc="-70" dirty="0">
                <a:latin typeface="Times New Roman"/>
                <a:cs typeface="Times New Roman"/>
              </a:rPr>
              <a:t> </a:t>
            </a:r>
            <a:r>
              <a:rPr sz="1200" spc="-5" dirty="0">
                <a:latin typeface="Times New Roman"/>
                <a:cs typeface="Times New Roman"/>
              </a:rPr>
              <a:t>and</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review</a:t>
            </a:r>
            <a:r>
              <a:rPr sz="1200" spc="-70" dirty="0">
                <a:latin typeface="Times New Roman"/>
                <a:cs typeface="Times New Roman"/>
              </a:rPr>
              <a:t> </a:t>
            </a:r>
            <a:r>
              <a:rPr sz="1200" spc="-5" dirty="0">
                <a:latin typeface="Times New Roman"/>
                <a:cs typeface="Times New Roman"/>
              </a:rPr>
              <a:t>issues</a:t>
            </a:r>
            <a:r>
              <a:rPr sz="1200" spc="-70" dirty="0">
                <a:latin typeface="Times New Roman"/>
                <a:cs typeface="Times New Roman"/>
              </a:rPr>
              <a:t> </a:t>
            </a:r>
            <a:r>
              <a:rPr sz="1200" dirty="0">
                <a:latin typeface="Times New Roman"/>
                <a:cs typeface="Times New Roman"/>
              </a:rPr>
              <a:t>list</a:t>
            </a:r>
            <a:r>
              <a:rPr sz="1200" spc="-65" dirty="0">
                <a:latin typeface="Times New Roman"/>
                <a:cs typeface="Times New Roman"/>
              </a:rPr>
              <a:t> </a:t>
            </a:r>
            <a:r>
              <a:rPr sz="1200" spc="-5" dirty="0">
                <a:latin typeface="Times New Roman"/>
                <a:cs typeface="Times New Roman"/>
              </a:rPr>
              <a:t>is</a:t>
            </a:r>
            <a:r>
              <a:rPr sz="1200" spc="-65" dirty="0">
                <a:latin typeface="Times New Roman"/>
                <a:cs typeface="Times New Roman"/>
              </a:rPr>
              <a:t> </a:t>
            </a:r>
            <a:r>
              <a:rPr sz="1200" spc="-5" dirty="0">
                <a:latin typeface="Times New Roman"/>
                <a:cs typeface="Times New Roman"/>
              </a:rPr>
              <a:t>produced.</a:t>
            </a:r>
            <a:endParaRPr sz="1200">
              <a:latin typeface="Times New Roman"/>
              <a:cs typeface="Times New Roman"/>
            </a:endParaRPr>
          </a:p>
          <a:p>
            <a:pPr marL="50800" marR="1341755" indent="190500">
              <a:lnSpc>
                <a:spcPct val="165000"/>
              </a:lnSpc>
              <a:buAutoNum type="arabicPeriod"/>
              <a:tabLst>
                <a:tab pos="469900" algn="l"/>
              </a:tabLst>
            </a:pPr>
            <a:r>
              <a:rPr sz="1200" spc="-10" dirty="0">
                <a:latin typeface="Times New Roman"/>
                <a:cs typeface="Times New Roman"/>
              </a:rPr>
              <a:t>In </a:t>
            </a:r>
            <a:r>
              <a:rPr sz="1200" spc="-5" dirty="0">
                <a:latin typeface="Times New Roman"/>
                <a:cs typeface="Times New Roman"/>
              </a:rPr>
              <a:t>addition, </a:t>
            </a:r>
            <a:r>
              <a:rPr sz="1200" dirty="0">
                <a:latin typeface="Times New Roman"/>
                <a:cs typeface="Times New Roman"/>
              </a:rPr>
              <a:t>a </a:t>
            </a:r>
            <a:r>
              <a:rPr sz="1200" spc="-5" dirty="0">
                <a:latin typeface="Times New Roman"/>
                <a:cs typeface="Times New Roman"/>
              </a:rPr>
              <a:t>formal </a:t>
            </a:r>
            <a:r>
              <a:rPr sz="1200" dirty="0">
                <a:latin typeface="Times New Roman"/>
                <a:cs typeface="Times New Roman"/>
              </a:rPr>
              <a:t>technical </a:t>
            </a:r>
            <a:r>
              <a:rPr sz="1200" spc="-5" dirty="0">
                <a:latin typeface="Times New Roman"/>
                <a:cs typeface="Times New Roman"/>
              </a:rPr>
              <a:t>review </a:t>
            </a:r>
            <a:r>
              <a:rPr sz="1200" dirty="0">
                <a:latin typeface="Times New Roman"/>
                <a:cs typeface="Times New Roman"/>
              </a:rPr>
              <a:t>summary report </a:t>
            </a:r>
            <a:r>
              <a:rPr sz="1200" spc="-5" dirty="0">
                <a:latin typeface="Times New Roman"/>
                <a:cs typeface="Times New Roman"/>
              </a:rPr>
              <a:t>is completed.  A review </a:t>
            </a:r>
            <a:r>
              <a:rPr sz="1200" dirty="0">
                <a:latin typeface="Times New Roman"/>
                <a:cs typeface="Times New Roman"/>
              </a:rPr>
              <a:t>summary report </a:t>
            </a:r>
            <a:r>
              <a:rPr sz="1200" spc="-5" dirty="0">
                <a:latin typeface="Times New Roman"/>
                <a:cs typeface="Times New Roman"/>
              </a:rPr>
              <a:t>answers </a:t>
            </a:r>
            <a:r>
              <a:rPr sz="1200" dirty="0">
                <a:latin typeface="Times New Roman"/>
                <a:cs typeface="Times New Roman"/>
              </a:rPr>
              <a:t>three</a:t>
            </a:r>
            <a:r>
              <a:rPr sz="1200" spc="-30" dirty="0">
                <a:latin typeface="Times New Roman"/>
                <a:cs typeface="Times New Roman"/>
              </a:rPr>
              <a:t> </a:t>
            </a:r>
            <a:r>
              <a:rPr sz="1200" dirty="0">
                <a:latin typeface="Times New Roman"/>
                <a:cs typeface="Times New Roman"/>
              </a:rPr>
              <a:t>questions:</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dirty="0">
                <a:latin typeface="Times New Roman"/>
                <a:cs typeface="Times New Roman"/>
              </a:rPr>
              <a:t>What </a:t>
            </a:r>
            <a:r>
              <a:rPr sz="1200" spc="-5" dirty="0">
                <a:latin typeface="Times New Roman"/>
                <a:cs typeface="Times New Roman"/>
              </a:rPr>
              <a:t>was reviewed?</a:t>
            </a:r>
            <a:endParaRPr sz="1200">
              <a:latin typeface="Times New Roman"/>
              <a:cs typeface="Times New Roman"/>
            </a:endParaRPr>
          </a:p>
          <a:p>
            <a:pPr marL="165100" indent="-152400">
              <a:lnSpc>
                <a:spcPct val="100000"/>
              </a:lnSpc>
              <a:spcBef>
                <a:spcPts val="840"/>
              </a:spcBef>
              <a:buFont typeface="Times New Roman"/>
              <a:buAutoNum type="arabicPeriod"/>
              <a:tabLst>
                <a:tab pos="165100" algn="l"/>
              </a:tabLst>
            </a:pPr>
            <a:r>
              <a:rPr sz="1200" dirty="0">
                <a:latin typeface="Times New Roman"/>
                <a:cs typeface="Times New Roman"/>
              </a:rPr>
              <a:t>Who </a:t>
            </a:r>
            <a:r>
              <a:rPr sz="1200" spc="-5" dirty="0">
                <a:latin typeface="Times New Roman"/>
                <a:cs typeface="Times New Roman"/>
              </a:rPr>
              <a:t>reviewed </a:t>
            </a:r>
            <a:r>
              <a:rPr sz="1200" dirty="0">
                <a:latin typeface="Times New Roman"/>
                <a:cs typeface="Times New Roman"/>
              </a:rPr>
              <a:t>it?</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dirty="0">
                <a:latin typeface="Times New Roman"/>
                <a:cs typeface="Times New Roman"/>
              </a:rPr>
              <a:t>What </a:t>
            </a:r>
            <a:r>
              <a:rPr sz="1200" spc="-5" dirty="0">
                <a:latin typeface="Times New Roman"/>
                <a:cs typeface="Times New Roman"/>
              </a:rPr>
              <a:t>were </a:t>
            </a:r>
            <a:r>
              <a:rPr sz="1200" dirty="0">
                <a:latin typeface="Times New Roman"/>
                <a:cs typeface="Times New Roman"/>
              </a:rPr>
              <a:t>the findings </a:t>
            </a:r>
            <a:r>
              <a:rPr sz="1200" spc="-5" dirty="0">
                <a:latin typeface="Times New Roman"/>
                <a:cs typeface="Times New Roman"/>
              </a:rPr>
              <a:t>and</a:t>
            </a:r>
            <a:r>
              <a:rPr sz="1200" spc="-10" dirty="0">
                <a:latin typeface="Times New Roman"/>
                <a:cs typeface="Times New Roman"/>
              </a:rPr>
              <a:t> </a:t>
            </a:r>
            <a:r>
              <a:rPr sz="1200" spc="-5" dirty="0">
                <a:latin typeface="Times New Roman"/>
                <a:cs typeface="Times New Roman"/>
              </a:rPr>
              <a:t>conclusions?</a:t>
            </a:r>
            <a:endParaRPr sz="1200">
              <a:latin typeface="Times New Roman"/>
              <a:cs typeface="Times New Roman"/>
            </a:endParaRPr>
          </a:p>
          <a:p>
            <a:pPr marL="12700" marR="6350">
              <a:lnSpc>
                <a:spcPct val="102499"/>
              </a:lnSpc>
              <a:spcBef>
                <a:spcPts val="835"/>
              </a:spcBef>
            </a:pPr>
            <a:r>
              <a:rPr sz="1200" dirty="0">
                <a:latin typeface="Times New Roman"/>
                <a:cs typeface="Times New Roman"/>
              </a:rPr>
              <a:t>The review summary report </a:t>
            </a:r>
            <a:r>
              <a:rPr sz="1200" spc="-5" dirty="0">
                <a:latin typeface="Times New Roman"/>
                <a:cs typeface="Times New Roman"/>
              </a:rPr>
              <a:t>is </a:t>
            </a:r>
            <a:r>
              <a:rPr sz="1200" dirty="0">
                <a:latin typeface="Times New Roman"/>
                <a:cs typeface="Times New Roman"/>
              </a:rPr>
              <a:t>a single-page form </a:t>
            </a:r>
            <a:r>
              <a:rPr sz="1200" spc="-5" dirty="0">
                <a:latin typeface="Times New Roman"/>
                <a:cs typeface="Times New Roman"/>
              </a:rPr>
              <a:t>(with </a:t>
            </a:r>
            <a:r>
              <a:rPr sz="1200" dirty="0">
                <a:latin typeface="Times New Roman"/>
                <a:cs typeface="Times New Roman"/>
              </a:rPr>
              <a:t>possible attachments). </a:t>
            </a:r>
            <a:r>
              <a:rPr sz="1200" spc="-10" dirty="0">
                <a:latin typeface="Times New Roman"/>
                <a:cs typeface="Times New Roman"/>
              </a:rPr>
              <a:t>It </a:t>
            </a:r>
            <a:r>
              <a:rPr sz="1200" dirty="0">
                <a:latin typeface="Times New Roman"/>
                <a:cs typeface="Times New Roman"/>
              </a:rPr>
              <a:t>becomes part </a:t>
            </a:r>
            <a:r>
              <a:rPr sz="1200" spc="5" dirty="0">
                <a:latin typeface="Times New Roman"/>
                <a:cs typeface="Times New Roman"/>
              </a:rPr>
              <a:t>of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project</a:t>
            </a:r>
            <a:r>
              <a:rPr sz="1200" spc="-60" dirty="0">
                <a:latin typeface="Times New Roman"/>
                <a:cs typeface="Times New Roman"/>
              </a:rPr>
              <a:t> </a:t>
            </a:r>
            <a:r>
              <a:rPr sz="1200" spc="-5" dirty="0">
                <a:latin typeface="Times New Roman"/>
                <a:cs typeface="Times New Roman"/>
              </a:rPr>
              <a:t>historical</a:t>
            </a:r>
            <a:r>
              <a:rPr sz="1200" spc="-65" dirty="0">
                <a:latin typeface="Times New Roman"/>
                <a:cs typeface="Times New Roman"/>
              </a:rPr>
              <a:t> </a:t>
            </a:r>
            <a:r>
              <a:rPr sz="1200" spc="-5" dirty="0">
                <a:latin typeface="Times New Roman"/>
                <a:cs typeface="Times New Roman"/>
              </a:rPr>
              <a:t>record</a:t>
            </a:r>
            <a:r>
              <a:rPr sz="1200" spc="-70" dirty="0">
                <a:latin typeface="Times New Roman"/>
                <a:cs typeface="Times New Roman"/>
              </a:rPr>
              <a:t> </a:t>
            </a:r>
            <a:r>
              <a:rPr sz="1200" spc="-5" dirty="0">
                <a:latin typeface="Times New Roman"/>
                <a:cs typeface="Times New Roman"/>
              </a:rPr>
              <a:t>and</a:t>
            </a:r>
            <a:r>
              <a:rPr sz="1200" spc="-65" dirty="0">
                <a:latin typeface="Times New Roman"/>
                <a:cs typeface="Times New Roman"/>
              </a:rPr>
              <a:t> </a:t>
            </a:r>
            <a:r>
              <a:rPr sz="1200" dirty="0">
                <a:latin typeface="Times New Roman"/>
                <a:cs typeface="Times New Roman"/>
              </a:rPr>
              <a:t>may</a:t>
            </a:r>
            <a:r>
              <a:rPr sz="1200" spc="-95" dirty="0">
                <a:latin typeface="Times New Roman"/>
                <a:cs typeface="Times New Roman"/>
              </a:rPr>
              <a:t> </a:t>
            </a:r>
            <a:r>
              <a:rPr sz="1200" spc="5" dirty="0">
                <a:latin typeface="Times New Roman"/>
                <a:cs typeface="Times New Roman"/>
              </a:rPr>
              <a:t>be</a:t>
            </a:r>
            <a:r>
              <a:rPr sz="1200" spc="-70" dirty="0">
                <a:latin typeface="Times New Roman"/>
                <a:cs typeface="Times New Roman"/>
              </a:rPr>
              <a:t> </a:t>
            </a:r>
            <a:r>
              <a:rPr sz="1200" spc="-5" dirty="0">
                <a:latin typeface="Times New Roman"/>
                <a:cs typeface="Times New Roman"/>
              </a:rPr>
              <a:t>distributed</a:t>
            </a:r>
            <a:r>
              <a:rPr sz="1200" spc="-70" dirty="0">
                <a:latin typeface="Times New Roman"/>
                <a:cs typeface="Times New Roman"/>
              </a:rPr>
              <a:t> </a:t>
            </a:r>
            <a:r>
              <a:rPr sz="1200" dirty="0">
                <a:latin typeface="Times New Roman"/>
                <a:cs typeface="Times New Roman"/>
              </a:rPr>
              <a:t>to</a:t>
            </a:r>
            <a:r>
              <a:rPr sz="1200" spc="-60" dirty="0">
                <a:latin typeface="Times New Roman"/>
                <a:cs typeface="Times New Roman"/>
              </a:rPr>
              <a:t> </a:t>
            </a:r>
            <a:r>
              <a:rPr sz="1200" dirty="0">
                <a:latin typeface="Times New Roman"/>
                <a:cs typeface="Times New Roman"/>
              </a:rPr>
              <a:t>the</a:t>
            </a:r>
            <a:r>
              <a:rPr sz="1200" spc="-70" dirty="0">
                <a:latin typeface="Times New Roman"/>
                <a:cs typeface="Times New Roman"/>
              </a:rPr>
              <a:t> </a:t>
            </a:r>
            <a:r>
              <a:rPr sz="1200" spc="-5" dirty="0">
                <a:latin typeface="Times New Roman"/>
                <a:cs typeface="Times New Roman"/>
              </a:rPr>
              <a:t>project</a:t>
            </a:r>
            <a:r>
              <a:rPr sz="1200" spc="-60" dirty="0">
                <a:latin typeface="Times New Roman"/>
                <a:cs typeface="Times New Roman"/>
              </a:rPr>
              <a:t> </a:t>
            </a:r>
            <a:r>
              <a:rPr sz="1200" spc="-5" dirty="0">
                <a:latin typeface="Times New Roman"/>
                <a:cs typeface="Times New Roman"/>
              </a:rPr>
              <a:t>leader</a:t>
            </a:r>
            <a:r>
              <a:rPr sz="1200" spc="-70" dirty="0">
                <a:latin typeface="Times New Roman"/>
                <a:cs typeface="Times New Roman"/>
              </a:rPr>
              <a:t> </a:t>
            </a:r>
            <a:r>
              <a:rPr sz="1200" dirty="0">
                <a:latin typeface="Times New Roman"/>
                <a:cs typeface="Times New Roman"/>
              </a:rPr>
              <a:t>and</a:t>
            </a:r>
            <a:r>
              <a:rPr sz="1200" spc="-70" dirty="0">
                <a:latin typeface="Times New Roman"/>
                <a:cs typeface="Times New Roman"/>
              </a:rPr>
              <a:t> </a:t>
            </a:r>
            <a:r>
              <a:rPr sz="1200" dirty="0">
                <a:latin typeface="Times New Roman"/>
                <a:cs typeface="Times New Roman"/>
              </a:rPr>
              <a:t>other</a:t>
            </a:r>
            <a:r>
              <a:rPr sz="1200" spc="-70" dirty="0">
                <a:latin typeface="Times New Roman"/>
                <a:cs typeface="Times New Roman"/>
              </a:rPr>
              <a:t> </a:t>
            </a:r>
            <a:r>
              <a:rPr sz="1200" spc="-5" dirty="0">
                <a:latin typeface="Times New Roman"/>
                <a:cs typeface="Times New Roman"/>
              </a:rPr>
              <a:t>interested</a:t>
            </a:r>
            <a:r>
              <a:rPr sz="1200" spc="-70" dirty="0">
                <a:latin typeface="Times New Roman"/>
                <a:cs typeface="Times New Roman"/>
              </a:rPr>
              <a:t> </a:t>
            </a:r>
            <a:r>
              <a:rPr sz="1200" dirty="0">
                <a:latin typeface="Times New Roman"/>
                <a:cs typeface="Times New Roman"/>
              </a:rPr>
              <a:t>parties.</a:t>
            </a:r>
            <a:endParaRPr sz="1200">
              <a:latin typeface="Times New Roman"/>
              <a:cs typeface="Times New Roman"/>
            </a:endParaRPr>
          </a:p>
          <a:p>
            <a:pPr marL="12700">
              <a:lnSpc>
                <a:spcPct val="100000"/>
              </a:lnSpc>
              <a:spcBef>
                <a:spcPts val="860"/>
              </a:spcBef>
            </a:pPr>
            <a:r>
              <a:rPr sz="1200" dirty="0">
                <a:latin typeface="Times New Roman"/>
                <a:cs typeface="Times New Roman"/>
              </a:rPr>
              <a:t>The</a:t>
            </a:r>
            <a:r>
              <a:rPr sz="1200" spc="50" dirty="0">
                <a:latin typeface="Times New Roman"/>
                <a:cs typeface="Times New Roman"/>
              </a:rPr>
              <a:t> </a:t>
            </a:r>
            <a:r>
              <a:rPr sz="1200" dirty="0">
                <a:latin typeface="Times New Roman"/>
                <a:cs typeface="Times New Roman"/>
              </a:rPr>
              <a:t>review</a:t>
            </a:r>
            <a:r>
              <a:rPr sz="1200" spc="55" dirty="0">
                <a:latin typeface="Times New Roman"/>
                <a:cs typeface="Times New Roman"/>
              </a:rPr>
              <a:t> </a:t>
            </a:r>
            <a:r>
              <a:rPr sz="1200" spc="-5" dirty="0">
                <a:latin typeface="Times New Roman"/>
                <a:cs typeface="Times New Roman"/>
              </a:rPr>
              <a:t>issues</a:t>
            </a:r>
            <a:r>
              <a:rPr sz="1200" spc="70" dirty="0">
                <a:latin typeface="Times New Roman"/>
                <a:cs typeface="Times New Roman"/>
              </a:rPr>
              <a:t> </a:t>
            </a:r>
            <a:r>
              <a:rPr sz="1200" dirty="0">
                <a:latin typeface="Times New Roman"/>
                <a:cs typeface="Times New Roman"/>
              </a:rPr>
              <a:t>list</a:t>
            </a:r>
            <a:r>
              <a:rPr sz="1200" spc="65" dirty="0">
                <a:latin typeface="Times New Roman"/>
                <a:cs typeface="Times New Roman"/>
              </a:rPr>
              <a:t> </a:t>
            </a:r>
            <a:r>
              <a:rPr sz="1200" spc="-5" dirty="0">
                <a:latin typeface="Times New Roman"/>
                <a:cs typeface="Times New Roman"/>
              </a:rPr>
              <a:t>serves</a:t>
            </a:r>
            <a:r>
              <a:rPr sz="1200" spc="60" dirty="0">
                <a:latin typeface="Times New Roman"/>
                <a:cs typeface="Times New Roman"/>
              </a:rPr>
              <a:t> </a:t>
            </a:r>
            <a:r>
              <a:rPr sz="1200" spc="-5" dirty="0">
                <a:latin typeface="Times New Roman"/>
                <a:cs typeface="Times New Roman"/>
              </a:rPr>
              <a:t>two</a:t>
            </a:r>
            <a:r>
              <a:rPr sz="1200" spc="60" dirty="0">
                <a:latin typeface="Times New Roman"/>
                <a:cs typeface="Times New Roman"/>
              </a:rPr>
              <a:t> </a:t>
            </a:r>
            <a:r>
              <a:rPr sz="1200" dirty="0">
                <a:latin typeface="Times New Roman"/>
                <a:cs typeface="Times New Roman"/>
              </a:rPr>
              <a:t>purposes:</a:t>
            </a:r>
            <a:r>
              <a:rPr sz="1200" spc="75" dirty="0">
                <a:latin typeface="Times New Roman"/>
                <a:cs typeface="Times New Roman"/>
              </a:rPr>
              <a:t> </a:t>
            </a:r>
            <a:r>
              <a:rPr sz="1200" dirty="0">
                <a:latin typeface="Times New Roman"/>
                <a:cs typeface="Times New Roman"/>
              </a:rPr>
              <a:t>(1)</a:t>
            </a:r>
            <a:r>
              <a:rPr sz="1200" spc="50" dirty="0">
                <a:latin typeface="Times New Roman"/>
                <a:cs typeface="Times New Roman"/>
              </a:rPr>
              <a:t> </a:t>
            </a:r>
            <a:r>
              <a:rPr sz="1200" dirty="0">
                <a:latin typeface="Times New Roman"/>
                <a:cs typeface="Times New Roman"/>
              </a:rPr>
              <a:t>to</a:t>
            </a:r>
            <a:r>
              <a:rPr sz="1200" spc="75" dirty="0">
                <a:latin typeface="Times New Roman"/>
                <a:cs typeface="Times New Roman"/>
              </a:rPr>
              <a:t> </a:t>
            </a:r>
            <a:r>
              <a:rPr sz="1200" dirty="0">
                <a:latin typeface="Times New Roman"/>
                <a:cs typeface="Times New Roman"/>
              </a:rPr>
              <a:t>identify</a:t>
            </a:r>
            <a:r>
              <a:rPr sz="1200" spc="45" dirty="0">
                <a:latin typeface="Times New Roman"/>
                <a:cs typeface="Times New Roman"/>
              </a:rPr>
              <a:t> </a:t>
            </a:r>
            <a:r>
              <a:rPr sz="1200" spc="-5" dirty="0">
                <a:latin typeface="Times New Roman"/>
                <a:cs typeface="Times New Roman"/>
              </a:rPr>
              <a:t>problem</a:t>
            </a:r>
            <a:r>
              <a:rPr sz="1200" spc="75" dirty="0">
                <a:latin typeface="Times New Roman"/>
                <a:cs typeface="Times New Roman"/>
              </a:rPr>
              <a:t> </a:t>
            </a:r>
            <a:r>
              <a:rPr sz="1200" spc="-5" dirty="0">
                <a:latin typeface="Times New Roman"/>
                <a:cs typeface="Times New Roman"/>
              </a:rPr>
              <a:t>areas</a:t>
            </a:r>
            <a:r>
              <a:rPr sz="1200" spc="70" dirty="0">
                <a:latin typeface="Times New Roman"/>
                <a:cs typeface="Times New Roman"/>
              </a:rPr>
              <a:t> </a:t>
            </a:r>
            <a:r>
              <a:rPr sz="1200" dirty="0">
                <a:latin typeface="Times New Roman"/>
                <a:cs typeface="Times New Roman"/>
              </a:rPr>
              <a:t>within</a:t>
            </a:r>
            <a:r>
              <a:rPr sz="1200" spc="6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spc="-5" dirty="0">
                <a:latin typeface="Times New Roman"/>
                <a:cs typeface="Times New Roman"/>
              </a:rPr>
              <a:t>product</a:t>
            </a:r>
            <a:r>
              <a:rPr sz="1200" spc="70" dirty="0">
                <a:latin typeface="Times New Roman"/>
                <a:cs typeface="Times New Roman"/>
              </a:rPr>
              <a:t> </a:t>
            </a:r>
            <a:r>
              <a:rPr sz="1200" spc="-5" dirty="0">
                <a:latin typeface="Times New Roman"/>
                <a:cs typeface="Times New Roman"/>
              </a:rPr>
              <a:t>and</a:t>
            </a:r>
            <a:endParaRPr sz="1200">
              <a:latin typeface="Times New Roman"/>
              <a:cs typeface="Times New Roman"/>
            </a:endParaRPr>
          </a:p>
          <a:p>
            <a:pPr marL="12700" marR="8890">
              <a:lnSpc>
                <a:spcPct val="102499"/>
              </a:lnSpc>
              <a:spcBef>
                <a:spcPts val="15"/>
              </a:spcBef>
            </a:pPr>
            <a:r>
              <a:rPr sz="1200" dirty="0">
                <a:latin typeface="Times New Roman"/>
                <a:cs typeface="Times New Roman"/>
              </a:rPr>
              <a:t>(2) to serve </a:t>
            </a:r>
            <a:r>
              <a:rPr sz="1200" spc="-5" dirty="0">
                <a:latin typeface="Times New Roman"/>
                <a:cs typeface="Times New Roman"/>
              </a:rPr>
              <a:t>as an action </a:t>
            </a:r>
            <a:r>
              <a:rPr sz="1200" dirty="0">
                <a:latin typeface="Times New Roman"/>
                <a:cs typeface="Times New Roman"/>
              </a:rPr>
              <a:t>item </a:t>
            </a:r>
            <a:r>
              <a:rPr sz="1200" spc="-5" dirty="0">
                <a:latin typeface="Times New Roman"/>
                <a:cs typeface="Times New Roman"/>
              </a:rPr>
              <a:t>checklist </a:t>
            </a:r>
            <a:r>
              <a:rPr sz="1200" dirty="0">
                <a:latin typeface="Times New Roman"/>
                <a:cs typeface="Times New Roman"/>
              </a:rPr>
              <a:t>that </a:t>
            </a:r>
            <a:r>
              <a:rPr sz="1200" spc="-5" dirty="0">
                <a:latin typeface="Times New Roman"/>
                <a:cs typeface="Times New Roman"/>
              </a:rPr>
              <a:t>guides </a:t>
            </a:r>
            <a:r>
              <a:rPr sz="1200" dirty="0">
                <a:latin typeface="Times New Roman"/>
                <a:cs typeface="Times New Roman"/>
              </a:rPr>
              <a:t>the </a:t>
            </a:r>
            <a:r>
              <a:rPr sz="1200" spc="-5" dirty="0">
                <a:latin typeface="Times New Roman"/>
                <a:cs typeface="Times New Roman"/>
              </a:rPr>
              <a:t>producer as corrections are made. An</a:t>
            </a:r>
            <a:r>
              <a:rPr sz="1200" spc="-180" dirty="0">
                <a:latin typeface="Times New Roman"/>
                <a:cs typeface="Times New Roman"/>
              </a:rPr>
              <a:t> </a:t>
            </a:r>
            <a:r>
              <a:rPr sz="1200" spc="-5" dirty="0">
                <a:latin typeface="Times New Roman"/>
                <a:cs typeface="Times New Roman"/>
              </a:rPr>
              <a:t>issues  </a:t>
            </a:r>
            <a:r>
              <a:rPr sz="1200" dirty="0">
                <a:latin typeface="Times New Roman"/>
                <a:cs typeface="Times New Roman"/>
              </a:rPr>
              <a:t>list </a:t>
            </a:r>
            <a:r>
              <a:rPr sz="1200" spc="-5" dirty="0">
                <a:latin typeface="Times New Roman"/>
                <a:cs typeface="Times New Roman"/>
              </a:rPr>
              <a:t>is </a:t>
            </a:r>
            <a:r>
              <a:rPr sz="1200" dirty="0">
                <a:latin typeface="Times New Roman"/>
                <a:cs typeface="Times New Roman"/>
              </a:rPr>
              <a:t>normally </a:t>
            </a:r>
            <a:r>
              <a:rPr sz="1200" spc="-5" dirty="0">
                <a:latin typeface="Times New Roman"/>
                <a:cs typeface="Times New Roman"/>
              </a:rPr>
              <a:t>attached </a:t>
            </a:r>
            <a:r>
              <a:rPr sz="1200" spc="5" dirty="0">
                <a:latin typeface="Times New Roman"/>
                <a:cs typeface="Times New Roman"/>
              </a:rPr>
              <a:t>to </a:t>
            </a:r>
            <a:r>
              <a:rPr sz="1200" dirty="0">
                <a:latin typeface="Times New Roman"/>
                <a:cs typeface="Times New Roman"/>
              </a:rPr>
              <a:t>the summary</a:t>
            </a:r>
            <a:r>
              <a:rPr sz="1200" spc="-55" dirty="0">
                <a:latin typeface="Times New Roman"/>
                <a:cs typeface="Times New Roman"/>
              </a:rPr>
              <a:t> </a:t>
            </a:r>
            <a:r>
              <a:rPr sz="1200" spc="-5" dirty="0">
                <a:latin typeface="Times New Roman"/>
                <a:cs typeface="Times New Roman"/>
              </a:rPr>
              <a:t>report.</a:t>
            </a:r>
            <a:endParaRPr sz="1200">
              <a:latin typeface="Times New Roman"/>
              <a:cs typeface="Times New Roman"/>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6</a:t>
            </a:fld>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r>
              <a:rPr lang="en-US" dirty="0" smtClean="0"/>
              <a:t>1.1)UNIT TESTING</a:t>
            </a:r>
            <a:endParaRPr lang="en-US" dirty="0"/>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Unit testing focuses </a:t>
            </a:r>
            <a:r>
              <a:rPr lang="en-US" b="1" dirty="0">
                <a:latin typeface="Times New Roman" panose="02020603050405020304" pitchFamily="18" charset="0"/>
                <a:cs typeface="Times New Roman" panose="02020603050405020304" pitchFamily="18" charset="0"/>
              </a:rPr>
              <a:t>verification effort on the smallest unit of software design the software component or module. </a:t>
            </a:r>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Using </a:t>
            </a:r>
            <a:r>
              <a:rPr lang="en-US" dirty="0">
                <a:latin typeface="Times New Roman" panose="02020603050405020304" pitchFamily="18" charset="0"/>
                <a:cs typeface="Times New Roman" panose="02020603050405020304" pitchFamily="18" charset="0"/>
              </a:rPr>
              <a:t>the component-level design </a:t>
            </a:r>
            <a:r>
              <a:rPr lang="en-US" dirty="0" smtClean="0">
                <a:latin typeface="Times New Roman" panose="02020603050405020304" pitchFamily="18" charset="0"/>
                <a:cs typeface="Times New Roman" panose="02020603050405020304" pitchFamily="18" charset="0"/>
              </a:rPr>
              <a:t>description </a:t>
            </a:r>
            <a:r>
              <a:rPr lang="en-US" dirty="0">
                <a:latin typeface="Times New Roman" panose="02020603050405020304" pitchFamily="18" charset="0"/>
                <a:cs typeface="Times New Roman" panose="02020603050405020304" pitchFamily="18" charset="0"/>
              </a:rPr>
              <a:t>as a guide, important </a:t>
            </a:r>
            <a:r>
              <a:rPr lang="en-US" b="1" dirty="0">
                <a:latin typeface="Times New Roman" panose="02020603050405020304" pitchFamily="18" charset="0"/>
                <a:cs typeface="Times New Roman" panose="02020603050405020304" pitchFamily="18" charset="0"/>
              </a:rPr>
              <a:t>control paths are tested to uncover errors within the boundary of the module</a:t>
            </a:r>
            <a:r>
              <a:rPr lang="en-US" dirty="0">
                <a:latin typeface="Times New Roman" panose="02020603050405020304" pitchFamily="18" charset="0"/>
                <a:cs typeface="Times New Roman" panose="02020603050405020304" pitchFamily="18" charset="0"/>
              </a:rPr>
              <a:t>. The relative complexity of tests and the errors those tests uncover is limited by the constrained scope established for unit testing.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Focuses </a:t>
            </a:r>
            <a:r>
              <a:rPr lang="en-US" dirty="0">
                <a:latin typeface="Times New Roman" panose="02020603050405020304" pitchFamily="18" charset="0"/>
                <a:cs typeface="Times New Roman" panose="02020603050405020304" pitchFamily="18" charset="0"/>
              </a:rPr>
              <a:t>on </a:t>
            </a:r>
            <a:r>
              <a:rPr lang="en-US" b="1" dirty="0">
                <a:latin typeface="Times New Roman" panose="02020603050405020304" pitchFamily="18" charset="0"/>
                <a:cs typeface="Times New Roman" panose="02020603050405020304" pitchFamily="18" charset="0"/>
              </a:rPr>
              <a:t>the internal processing logic and data structures within the boundaries of a component</a:t>
            </a:r>
            <a:r>
              <a:rPr lang="en-US" dirty="0">
                <a:latin typeface="Times New Roman" panose="02020603050405020304" pitchFamily="18" charset="0"/>
                <a:cs typeface="Times New Roman" panose="02020603050405020304" pitchFamily="18" charset="0"/>
              </a:rPr>
              <a:t>. This type of testing can be conducted in parallel for multiple components.</a:t>
            </a:r>
          </a:p>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5774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310" y="223520"/>
            <a:ext cx="7254240" cy="268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71550" y="3129281"/>
            <a:ext cx="6606540" cy="4247317"/>
          </a:xfrm>
          <a:prstGeom prst="rect">
            <a:avLst/>
          </a:prstGeom>
        </p:spPr>
        <p:txBody>
          <a:bodyPr wrap="square">
            <a:spAutoFit/>
          </a:bodyPr>
          <a:lstStyle/>
          <a:p>
            <a:pPr marL="285750" indent="-285750">
              <a:buFont typeface="Wingdings" panose="05000000000000000000" pitchFamily="2" charset="2"/>
              <a:buChar char="Ø"/>
            </a:pPr>
            <a:r>
              <a:rPr lang="en-US" b="1" dirty="0"/>
              <a:t>The module interface </a:t>
            </a:r>
            <a:r>
              <a:rPr lang="en-US" dirty="0"/>
              <a:t>is tested to ensure that </a:t>
            </a:r>
            <a:r>
              <a:rPr lang="en-US" b="1" dirty="0" smtClean="0"/>
              <a:t>information </a:t>
            </a:r>
            <a:r>
              <a:rPr lang="en-US" b="1" dirty="0"/>
              <a:t>properly flows into and out of the program unit under test</a:t>
            </a:r>
            <a:r>
              <a:rPr lang="en-US" b="1" dirty="0" smtClean="0"/>
              <a:t>.</a:t>
            </a:r>
          </a:p>
          <a:p>
            <a:pPr marL="285750" indent="-285750">
              <a:buFont typeface="Wingdings" panose="05000000000000000000" pitchFamily="2" charset="2"/>
              <a:buChar char="Ø"/>
            </a:pPr>
            <a:r>
              <a:rPr lang="en-US" b="1" dirty="0" smtClean="0"/>
              <a:t>Local </a:t>
            </a:r>
            <a:r>
              <a:rPr lang="en-US" b="1" dirty="0"/>
              <a:t>data structures are examined </a:t>
            </a:r>
            <a:r>
              <a:rPr lang="en-US" dirty="0"/>
              <a:t>to ensure that data stored temporarily </a:t>
            </a:r>
            <a:r>
              <a:rPr lang="en-US" b="1" dirty="0"/>
              <a:t>maintains its integrity during all steps in an algorithm's execution</a:t>
            </a:r>
            <a:r>
              <a:rPr lang="en-US" dirty="0"/>
              <a:t>. All independent paths through the control structure are exercised to ensure that all statements in a module have been executed at least once. Boundary conditions are tested to ensure that the module operates properly at boundaries established to limit or restrict processing. And finally, all error-handling paths are </a:t>
            </a:r>
            <a:r>
              <a:rPr lang="en-US" dirty="0" smtClean="0"/>
              <a:t>tested.</a:t>
            </a:r>
          </a:p>
          <a:p>
            <a:pPr marL="285750" indent="-285750">
              <a:buFont typeface="Wingdings" panose="05000000000000000000" pitchFamily="2" charset="2"/>
              <a:buChar char="Ø"/>
            </a:pPr>
            <a:r>
              <a:rPr lang="en-US" b="1" dirty="0" smtClean="0"/>
              <a:t>Data </a:t>
            </a:r>
            <a:r>
              <a:rPr lang="en-US" b="1" dirty="0"/>
              <a:t>flow </a:t>
            </a:r>
            <a:r>
              <a:rPr lang="en-US" dirty="0"/>
              <a:t>across a component interface is </a:t>
            </a:r>
            <a:r>
              <a:rPr lang="en-US" b="1" dirty="0"/>
              <a:t>tested before any other testing is initiated.</a:t>
            </a:r>
            <a:r>
              <a:rPr lang="en-US" dirty="0"/>
              <a:t> If data do not enter and exit properly, all other tests are moot. In ad </a:t>
            </a:r>
            <a:r>
              <a:rPr lang="en-US" dirty="0" err="1"/>
              <a:t>dition</a:t>
            </a:r>
            <a:r>
              <a:rPr lang="en-US" dirty="0"/>
              <a:t>, local data structures should be exercised and the local impact on global data should be ascertained (if possible) during unit testing.</a:t>
            </a:r>
          </a:p>
        </p:txBody>
      </p:sp>
    </p:spTree>
    <p:extLst>
      <p:ext uri="{BB962C8B-B14F-4D97-AF65-F5344CB8AC3E}">
        <p14:creationId xmlns:p14="http://schemas.microsoft.com/office/powerpoint/2010/main" val="33446663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2930" y="-48142"/>
            <a:ext cx="5634990" cy="18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3603" y="2123440"/>
            <a:ext cx="6865620" cy="6155531"/>
          </a:xfrm>
          <a:prstGeom prst="rect">
            <a:avLst/>
          </a:prstGeom>
        </p:spPr>
        <p:txBody>
          <a:bodyPr wrap="square">
            <a:spAutoFit/>
          </a:bodyPr>
          <a:lstStyle/>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Unit-Test Procedures. Unit testing normally considered an adjunct to coding step.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design unit tests </a:t>
            </a:r>
            <a:r>
              <a:rPr lang="en-US" sz="2000" dirty="0">
                <a:latin typeface="Times New Roman" panose="02020603050405020304" pitchFamily="18" charset="0"/>
                <a:cs typeface="Times New Roman" panose="02020603050405020304" pitchFamily="18" charset="0"/>
              </a:rPr>
              <a:t>can </a:t>
            </a:r>
            <a:r>
              <a:rPr lang="en-US" sz="2000" b="1" dirty="0">
                <a:latin typeface="Times New Roman" panose="02020603050405020304" pitchFamily="18" charset="0"/>
                <a:cs typeface="Times New Roman" panose="02020603050405020304" pitchFamily="18" charset="0"/>
              </a:rPr>
              <a:t>occur before coding </a:t>
            </a:r>
            <a:r>
              <a:rPr lang="en-US" sz="2000" b="1" dirty="0" smtClean="0">
                <a:latin typeface="Times New Roman" panose="02020603050405020304" pitchFamily="18" charset="0"/>
                <a:cs typeface="Times New Roman" panose="02020603050405020304" pitchFamily="18" charset="0"/>
              </a:rPr>
              <a:t>begins or after </a:t>
            </a:r>
            <a:r>
              <a:rPr lang="en-US" sz="2000" b="1" dirty="0">
                <a:latin typeface="Times New Roman" panose="02020603050405020304" pitchFamily="18" charset="0"/>
                <a:cs typeface="Times New Roman" panose="02020603050405020304" pitchFamily="18" charset="0"/>
              </a:rPr>
              <a:t>source code been generated.</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review of  </a:t>
            </a:r>
            <a:r>
              <a:rPr lang="en-US" sz="2000" dirty="0">
                <a:latin typeface="Times New Roman" panose="02020603050405020304" pitchFamily="18" charset="0"/>
                <a:cs typeface="Times New Roman" panose="02020603050405020304" pitchFamily="18" charset="0"/>
              </a:rPr>
              <a:t>design information provides guidance for establishing test cases that are likely to uncover errors in each of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categories discussed earlier. Each test case should be coupled with a set of </a:t>
            </a:r>
            <a:r>
              <a:rPr lang="en-US" sz="2000" dirty="0" smtClean="0">
                <a:latin typeface="Times New Roman" panose="02020603050405020304" pitchFamily="18" charset="0"/>
                <a:cs typeface="Times New Roman" panose="02020603050405020304" pitchFamily="18" charset="0"/>
              </a:rPr>
              <a:t>expected results.</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b="1" dirty="0" smtClean="0">
                <a:latin typeface="Times New Roman" panose="02020603050405020304" pitchFamily="18" charset="0"/>
                <a:cs typeface="Times New Roman" panose="02020603050405020304" pitchFamily="18" charset="0"/>
              </a:rPr>
              <a:t>Driver </a:t>
            </a:r>
            <a:r>
              <a:rPr lang="en-US" sz="2000" dirty="0">
                <a:latin typeface="Times New Roman" panose="02020603050405020304" pitchFamily="18" charset="0"/>
                <a:cs typeface="Times New Roman" panose="02020603050405020304" pitchFamily="18" charset="0"/>
              </a:rPr>
              <a:t>is nothing more than </a:t>
            </a:r>
            <a:r>
              <a:rPr lang="en-US" sz="2000" b="1" dirty="0">
                <a:latin typeface="Times New Roman" panose="02020603050405020304" pitchFamily="18" charset="0"/>
                <a:cs typeface="Times New Roman" panose="02020603050405020304" pitchFamily="18" charset="0"/>
              </a:rPr>
              <a:t>a "main program that accepts test-case data, passes such data to the component to be tested), and prints relevant results. </a:t>
            </a:r>
            <a:endParaRPr lang="en-US" sz="20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Stubs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serve </a:t>
            </a:r>
            <a:r>
              <a:rPr lang="en-US" sz="2000" b="1" dirty="0">
                <a:latin typeface="Times New Roman" panose="02020603050405020304" pitchFamily="18" charset="0"/>
                <a:cs typeface="Times New Roman" panose="02020603050405020304" pitchFamily="18" charset="0"/>
              </a:rPr>
              <a:t>to replace modules that are subordinate </a:t>
            </a:r>
            <a:r>
              <a:rPr lang="en-US" sz="2000" b="1" dirty="0" smtClean="0">
                <a:latin typeface="Times New Roman" panose="02020603050405020304" pitchFamily="18" charset="0"/>
                <a:cs typeface="Times New Roman" panose="02020603050405020304" pitchFamily="18" charset="0"/>
              </a:rPr>
              <a:t>(invoked </a:t>
            </a:r>
            <a:r>
              <a:rPr lang="en-US" sz="2000" b="1" dirty="0">
                <a:latin typeface="Times New Roman" panose="02020603050405020304" pitchFamily="18" charset="0"/>
                <a:cs typeface="Times New Roman" panose="02020603050405020304" pitchFamily="18" charset="0"/>
              </a:rPr>
              <a:t>by) the component to be tested. </a:t>
            </a:r>
            <a:r>
              <a:rPr lang="en-US" sz="2000" dirty="0">
                <a:latin typeface="Times New Roman" panose="02020603050405020304" pitchFamily="18" charset="0"/>
                <a:cs typeface="Times New Roman" panose="02020603050405020304" pitchFamily="18" charset="0"/>
              </a:rPr>
              <a:t>A stub or "dummy </a:t>
            </a:r>
            <a:r>
              <a:rPr lang="en-US" sz="2000" dirty="0" smtClean="0">
                <a:latin typeface="Times New Roman" panose="02020603050405020304" pitchFamily="18" charset="0"/>
                <a:cs typeface="Times New Roman" panose="02020603050405020304" pitchFamily="18" charset="0"/>
              </a:rPr>
              <a:t>subpro</a:t>
            </a:r>
            <a:r>
              <a:rPr lang="en-US" sz="2000" dirty="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ram </a:t>
            </a:r>
            <a:r>
              <a:rPr lang="en-US" sz="2000" dirty="0">
                <a:latin typeface="Times New Roman" panose="02020603050405020304" pitchFamily="18" charset="0"/>
                <a:cs typeface="Times New Roman" panose="02020603050405020304" pitchFamily="18" charset="0"/>
              </a:rPr>
              <a:t>uses the subordinate module's interface, may do minimal data </a:t>
            </a:r>
            <a:r>
              <a:rPr lang="en-US" sz="2000" dirty="0" smtClean="0">
                <a:latin typeface="Times New Roman" panose="02020603050405020304" pitchFamily="18" charset="0"/>
                <a:cs typeface="Times New Roman" panose="02020603050405020304" pitchFamily="18" charset="0"/>
              </a:rPr>
              <a:t>manipulation</a:t>
            </a:r>
            <a:r>
              <a:rPr lang="en-US" sz="2000" dirty="0">
                <a:latin typeface="Times New Roman" panose="02020603050405020304" pitchFamily="18" charset="0"/>
                <a:cs typeface="Times New Roman" panose="02020603050405020304" pitchFamily="18" charset="0"/>
              </a:rPr>
              <a:t>, prints verification of entry, and returns control to the module undergoing testing</a:t>
            </a:r>
          </a:p>
          <a:p>
            <a:r>
              <a:rPr lang="en-US" sz="2000" dirty="0" smtClean="0">
                <a:latin typeface="Times New Roman" panose="02020603050405020304" pitchFamily="18" charset="0"/>
                <a:cs typeface="Times New Roman" panose="02020603050405020304" pitchFamily="18" charset="0"/>
              </a:rPr>
              <a:t>Drivers </a:t>
            </a:r>
            <a:r>
              <a:rPr lang="en-US" sz="2000" dirty="0">
                <a:latin typeface="Times New Roman" panose="02020603050405020304" pitchFamily="18" charset="0"/>
                <a:cs typeface="Times New Roman" panose="02020603050405020304" pitchFamily="18" charset="0"/>
              </a:rPr>
              <a:t>and stubs represent testing "</a:t>
            </a:r>
            <a:r>
              <a:rPr lang="en-US" sz="2000">
                <a:latin typeface="Times New Roman" panose="02020603050405020304" pitchFamily="18" charset="0"/>
                <a:cs typeface="Times New Roman" panose="02020603050405020304" pitchFamily="18" charset="0"/>
              </a:rPr>
              <a:t>overhead</a:t>
            </a:r>
            <a:r>
              <a:rPr lang="en-US" sz="200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endParaRPr lang="en-US" dirty="0"/>
          </a:p>
          <a:p>
            <a:r>
              <a:rPr lang="en-US" dirty="0"/>
              <a:t/>
            </a:r>
            <a:br>
              <a:rPr lang="en-US" dirty="0"/>
            </a:br>
            <a:endParaRPr lang="en-US" dirty="0"/>
          </a:p>
        </p:txBody>
      </p:sp>
    </p:spTree>
    <p:extLst>
      <p:ext uri="{BB962C8B-B14F-4D97-AF65-F5344CB8AC3E}">
        <p14:creationId xmlns:p14="http://schemas.microsoft.com/office/powerpoint/2010/main" val="22265902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r>
              <a:rPr lang="en-US" dirty="0" smtClean="0"/>
              <a:t>1.2)INTEGRATION </a:t>
            </a:r>
            <a:r>
              <a:rPr lang="en-US" dirty="0"/>
              <a:t>TESTING</a:t>
            </a:r>
          </a:p>
        </p:txBody>
      </p:sp>
      <p:sp>
        <p:nvSpPr>
          <p:cNvPr id="3" name="Content Placeholder 2"/>
          <p:cNvSpPr>
            <a:spLocks noGrp="1"/>
          </p:cNvSpPr>
          <p:nvPr>
            <p:ph idx="1"/>
          </p:nvPr>
        </p:nvSpPr>
        <p:spPr/>
        <p:txBody>
          <a:bodyPr>
            <a:noAutofit/>
          </a:bodyPr>
          <a:lstStyle/>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Integration testing is a systematic technique </a:t>
            </a:r>
            <a:r>
              <a:rPr lang="en-US" sz="2000" b="1" dirty="0">
                <a:latin typeface="Times New Roman" panose="02020603050405020304" pitchFamily="18" charset="0"/>
                <a:cs typeface="Times New Roman" panose="02020603050405020304" pitchFamily="18" charset="0"/>
              </a:rPr>
              <a:t>for constructing the software </a:t>
            </a:r>
            <a:r>
              <a:rPr lang="en-US" sz="2000" b="1" dirty="0" smtClean="0">
                <a:latin typeface="Times New Roman" panose="02020603050405020304" pitchFamily="18" charset="0"/>
                <a:cs typeface="Times New Roman" panose="02020603050405020304" pitchFamily="18" charset="0"/>
              </a:rPr>
              <a:t>ar</a:t>
            </a:r>
            <a:r>
              <a:rPr lang="en-US" sz="2000" b="1" dirty="0">
                <a:latin typeface="Times New Roman" panose="02020603050405020304" pitchFamily="18" charset="0"/>
                <a:cs typeface="Times New Roman" panose="02020603050405020304" pitchFamily="18" charset="0"/>
              </a:rPr>
              <a:t>chitecture while at the same time conducting tests to uncover errors associated with interfacing. </a:t>
            </a:r>
            <a:endParaRPr lang="en-US" sz="20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objective is </a:t>
            </a:r>
            <a:r>
              <a:rPr lang="en-US" sz="2000" b="1" dirty="0">
                <a:latin typeface="Times New Roman" panose="02020603050405020304" pitchFamily="18" charset="0"/>
                <a:cs typeface="Times New Roman" panose="02020603050405020304" pitchFamily="18" charset="0"/>
              </a:rPr>
              <a:t>to take unit-tested components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build a pro gram structure that has been dictated by </a:t>
            </a:r>
            <a:r>
              <a:rPr lang="en-US" sz="2000" b="1" dirty="0" smtClean="0">
                <a:latin typeface="Times New Roman" panose="02020603050405020304" pitchFamily="18" charset="0"/>
                <a:cs typeface="Times New Roman" panose="02020603050405020304" pitchFamily="18" charset="0"/>
              </a:rPr>
              <a:t>design.</a:t>
            </a:r>
          </a:p>
          <a:p>
            <a:pPr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a:t>
            </a:r>
            <a:r>
              <a:rPr lang="en-US" sz="2000" b="1" dirty="0" smtClean="0">
                <a:latin typeface="Times New Roman" panose="02020603050405020304" pitchFamily="18" charset="0"/>
                <a:cs typeface="Times New Roman" panose="02020603050405020304" pitchFamily="18" charset="0"/>
              </a:rPr>
              <a:t>non incremental </a:t>
            </a:r>
            <a:r>
              <a:rPr lang="en-US" sz="2000" b="1" dirty="0">
                <a:latin typeface="Times New Roman" panose="02020603050405020304" pitchFamily="18" charset="0"/>
                <a:cs typeface="Times New Roman" panose="02020603050405020304" pitchFamily="18" charset="0"/>
              </a:rPr>
              <a:t>integration</a:t>
            </a:r>
            <a:r>
              <a:rPr lang="en-US" sz="2000" dirty="0">
                <a:latin typeface="Times New Roman" panose="02020603050405020304" pitchFamily="18" charset="0"/>
                <a:cs typeface="Times New Roman" panose="02020603050405020304" pitchFamily="18" charset="0"/>
              </a:rPr>
              <a:t>; that is, to construct the program using a "big bang' approach. </a:t>
            </a:r>
            <a:r>
              <a:rPr lang="en-US" sz="2000" b="1" dirty="0">
                <a:latin typeface="Times New Roman" panose="02020603050405020304" pitchFamily="18" charset="0"/>
                <a:cs typeface="Times New Roman" panose="02020603050405020304" pitchFamily="18" charset="0"/>
              </a:rPr>
              <a:t>All components are </a:t>
            </a:r>
            <a:r>
              <a:rPr lang="en-US" sz="2000" b="1" dirty="0" smtClean="0">
                <a:latin typeface="Times New Roman" panose="02020603050405020304" pitchFamily="18" charset="0"/>
                <a:cs typeface="Times New Roman" panose="02020603050405020304" pitchFamily="18" charset="0"/>
              </a:rPr>
              <a:t>combined</a:t>
            </a:r>
            <a:r>
              <a:rPr lang="en-US" sz="2000"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 advance </a:t>
            </a:r>
            <a:r>
              <a:rPr lang="en-US" sz="2000" dirty="0">
                <a:latin typeface="Times New Roman" panose="02020603050405020304" pitchFamily="18" charset="0"/>
                <a:cs typeface="Times New Roman" panose="02020603050405020304" pitchFamily="18" charset="0"/>
              </a:rPr>
              <a:t>and the </a:t>
            </a:r>
            <a:r>
              <a:rPr lang="en-US" sz="2000" b="1" dirty="0">
                <a:latin typeface="Times New Roman" panose="02020603050405020304" pitchFamily="18" charset="0"/>
                <a:cs typeface="Times New Roman" panose="02020603050405020304" pitchFamily="18" charset="0"/>
              </a:rPr>
              <a:t>entire program is tested as a whole. </a:t>
            </a:r>
            <a:r>
              <a:rPr lang="en-US" sz="2000" dirty="0">
                <a:latin typeface="Times New Roman" panose="02020603050405020304" pitchFamily="18" charset="0"/>
                <a:cs typeface="Times New Roman" panose="02020603050405020304" pitchFamily="18" charset="0"/>
              </a:rPr>
              <a:t>Chaos usually results! </a:t>
            </a:r>
            <a:r>
              <a:rPr lang="en-US" sz="2000" b="1" dirty="0">
                <a:latin typeface="Times New Roman" panose="02020603050405020304" pitchFamily="18" charset="0"/>
                <a:cs typeface="Times New Roman" panose="02020603050405020304" pitchFamily="18" charset="0"/>
              </a:rPr>
              <a:t>Errors are encountered, but correction is difficult </a:t>
            </a:r>
            <a:endParaRPr lang="en-US" sz="20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Incremental </a:t>
            </a:r>
            <a:r>
              <a:rPr lang="en-US" sz="2000" dirty="0">
                <a:latin typeface="Times New Roman" panose="02020603050405020304" pitchFamily="18" charset="0"/>
                <a:cs typeface="Times New Roman" panose="02020603050405020304" pitchFamily="18" charset="0"/>
              </a:rPr>
              <a:t>integration is the antithesis of the big bang approach. The pro </a:t>
            </a:r>
            <a:r>
              <a:rPr lang="en-US" sz="2000" b="1" dirty="0">
                <a:latin typeface="Times New Roman" panose="02020603050405020304" pitchFamily="18" charset="0"/>
                <a:cs typeface="Times New Roman" panose="02020603050405020304" pitchFamily="18" charset="0"/>
              </a:rPr>
              <a:t>gram is constructed and tested in small increments</a:t>
            </a:r>
            <a:r>
              <a:rPr lang="en-US" sz="2000" dirty="0">
                <a:latin typeface="Times New Roman" panose="02020603050405020304" pitchFamily="18" charset="0"/>
                <a:cs typeface="Times New Roman" panose="02020603050405020304" pitchFamily="18" charset="0"/>
              </a:rPr>
              <a:t>, where </a:t>
            </a:r>
            <a:r>
              <a:rPr lang="en-US" sz="2000" b="1" dirty="0">
                <a:latin typeface="Times New Roman" panose="02020603050405020304" pitchFamily="18" charset="0"/>
                <a:cs typeface="Times New Roman" panose="02020603050405020304" pitchFamily="18" charset="0"/>
              </a:rPr>
              <a:t>errors</a:t>
            </a:r>
            <a:r>
              <a:rPr lang="en-US" sz="2000" dirty="0">
                <a:latin typeface="Times New Roman" panose="02020603050405020304" pitchFamily="18" charset="0"/>
                <a:cs typeface="Times New Roman" panose="02020603050405020304" pitchFamily="18" charset="0"/>
              </a:rPr>
              <a:t> are </a:t>
            </a:r>
            <a:r>
              <a:rPr lang="en-US" sz="2000" b="1" dirty="0">
                <a:latin typeface="Times New Roman" panose="02020603050405020304" pitchFamily="18" charset="0"/>
                <a:cs typeface="Times New Roman" panose="02020603050405020304" pitchFamily="18" charset="0"/>
              </a:rPr>
              <a:t>easier to isolate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correct:</a:t>
            </a:r>
            <a:r>
              <a:rPr lang="en-US" sz="2000" dirty="0">
                <a:latin typeface="Times New Roman" panose="02020603050405020304" pitchFamily="18" charset="0"/>
                <a:cs typeface="Times New Roman" panose="02020603050405020304" pitchFamily="18" charset="0"/>
              </a:rPr>
              <a:t> interfaces are more likely to be tested completely; and </a:t>
            </a:r>
            <a:r>
              <a:rPr lang="en-US" sz="2000" b="1" dirty="0">
                <a:latin typeface="Times New Roman" panose="02020603050405020304" pitchFamily="18" charset="0"/>
                <a:cs typeface="Times New Roman" panose="02020603050405020304" pitchFamily="18" charset="0"/>
              </a:rPr>
              <a:t>a </a:t>
            </a:r>
            <a:r>
              <a:rPr lang="en-US" sz="2000" b="1" dirty="0" smtClean="0">
                <a:latin typeface="Times New Roman" panose="02020603050405020304" pitchFamily="18" charset="0"/>
                <a:cs typeface="Times New Roman" panose="02020603050405020304" pitchFamily="18" charset="0"/>
              </a:rPr>
              <a:t>systematic </a:t>
            </a:r>
            <a:r>
              <a:rPr lang="en-US" sz="2000" b="1" dirty="0">
                <a:latin typeface="Times New Roman" panose="02020603050405020304" pitchFamily="18" charset="0"/>
                <a:cs typeface="Times New Roman" panose="02020603050405020304" pitchFamily="18" charset="0"/>
              </a:rPr>
              <a:t>test approach </a:t>
            </a:r>
            <a:r>
              <a:rPr lang="en-US" sz="2000" dirty="0">
                <a:latin typeface="Times New Roman" panose="02020603050405020304" pitchFamily="18" charset="0"/>
                <a:cs typeface="Times New Roman" panose="02020603050405020304" pitchFamily="18" charset="0"/>
              </a:rPr>
              <a:t>may be applied.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3819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15" y="335281"/>
            <a:ext cx="7467005" cy="232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2666283"/>
            <a:ext cx="7642860" cy="10095071"/>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Top-Down Integration.</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Top-down </a:t>
            </a:r>
            <a:r>
              <a:rPr lang="en-US" dirty="0">
                <a:latin typeface="Times New Roman" panose="02020603050405020304" pitchFamily="18" charset="0"/>
                <a:cs typeface="Times New Roman" panose="02020603050405020304" pitchFamily="18" charset="0"/>
              </a:rPr>
              <a:t>integration testing is an incremental </a:t>
            </a:r>
            <a:r>
              <a:rPr lang="en-US" dirty="0" err="1" smtClean="0">
                <a:latin typeface="Times New Roman" panose="02020603050405020304" pitchFamily="18" charset="0"/>
                <a:cs typeface="Times New Roman" panose="02020603050405020304" pitchFamily="18" charset="0"/>
              </a:rPr>
              <a:t>appliction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software </a:t>
            </a:r>
            <a:r>
              <a:rPr lang="en-US" dirty="0" smtClean="0">
                <a:latin typeface="Times New Roman" panose="02020603050405020304" pitchFamily="18" charset="0"/>
                <a:cs typeface="Times New Roman" panose="02020603050405020304" pitchFamily="18" charset="0"/>
              </a:rPr>
              <a:t>architecture</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Modules </a:t>
            </a:r>
            <a:r>
              <a:rPr lang="en-US" dirty="0">
                <a:latin typeface="Times New Roman" panose="02020603050405020304" pitchFamily="18" charset="0"/>
                <a:cs typeface="Times New Roman" panose="02020603050405020304" pitchFamily="18" charset="0"/>
              </a:rPr>
              <a:t>are </a:t>
            </a:r>
            <a:r>
              <a:rPr lang="en-US" b="1" dirty="0">
                <a:latin typeface="Times New Roman" panose="02020603050405020304" pitchFamily="18" charset="0"/>
                <a:cs typeface="Times New Roman" panose="02020603050405020304" pitchFamily="18" charset="0"/>
              </a:rPr>
              <a:t>integrated </a:t>
            </a:r>
            <a:r>
              <a:rPr lang="en-US" b="1" dirty="0" smtClean="0">
                <a:latin typeface="Times New Roman" panose="02020603050405020304" pitchFamily="18" charset="0"/>
                <a:cs typeface="Times New Roman" panose="02020603050405020304" pitchFamily="18" charset="0"/>
              </a:rPr>
              <a:t>by </a:t>
            </a:r>
            <a:r>
              <a:rPr lang="en-US" b="1" dirty="0"/>
              <a:t>moving downward through the control hierarchy, beginning with the main </a:t>
            </a:r>
            <a:r>
              <a:rPr lang="en-US" b="1" dirty="0" smtClean="0"/>
              <a:t>control </a:t>
            </a:r>
            <a:r>
              <a:rPr lang="en-US" b="1" dirty="0"/>
              <a:t>module (main program). </a:t>
            </a:r>
            <a:r>
              <a:rPr lang="en-US" dirty="0"/>
              <a:t>Modules subordinate (and ultimately subordinate) to the main control module are incorporated into the structure in either a depth first or breadth-first manner</a:t>
            </a:r>
            <a:r>
              <a:rPr lang="en-US" dirty="0" smtClean="0"/>
              <a:t>.</a:t>
            </a:r>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r>
              <a:rPr lang="en-US" dirty="0"/>
              <a:t>Referring to Figure 22.5, depth-first integration integrates all components on a major control path of the program structure. </a:t>
            </a:r>
            <a:r>
              <a:rPr lang="en-US" b="1" dirty="0"/>
              <a:t>Selection of a major path is some what arbitrary and depends on application-specific characteristics. For example, selecting the left-hand path, components M1, M2, </a:t>
            </a:r>
            <a:r>
              <a:rPr lang="en-US" b="1" dirty="0" smtClean="0"/>
              <a:t>M5 </a:t>
            </a:r>
            <a:r>
              <a:rPr lang="en-US" b="1" dirty="0"/>
              <a:t>would be integrated first. Next, M8 or (if necessary for proper functioning of M2) M6 would be integrated. Then, the central and right-hand control paths are built. Breadth-first integration incorporates all components directly subordinate at each level, moving across the structure horizontally. From the figure, components M2, M3, and M4 would be integrated first. </a:t>
            </a:r>
            <a:r>
              <a:rPr lang="en-US" dirty="0"/>
              <a:t>The next control level, MS, M6, and so on, follows. </a:t>
            </a:r>
          </a:p>
          <a:p>
            <a:r>
              <a:rPr lang="en-US" dirty="0"/>
              <a:t/>
            </a:r>
            <a:br>
              <a:rPr lang="en-US" dirty="0"/>
            </a:br>
            <a:endParaRPr lang="en-US" dirty="0"/>
          </a:p>
          <a:p>
            <a:r>
              <a:rPr lang="en-US" dirty="0"/>
              <a:t>1. The main control module is used as a test driver and for all components directly subordinate to the main control module </a:t>
            </a:r>
            <a:r>
              <a:rPr lang="en-US" dirty="0" err="1"/>
              <a:t>ituted</a:t>
            </a:r>
            <a:endParaRPr lang="en-US" dirty="0"/>
          </a:p>
          <a:p>
            <a:r>
              <a:rPr lang="en-US" dirty="0"/>
              <a:t/>
            </a:r>
            <a:br>
              <a:rPr lang="en-US" dirty="0"/>
            </a:br>
            <a:endParaRPr lang="en-US" dirty="0"/>
          </a:p>
          <a:p>
            <a:r>
              <a:rPr lang="en-US" dirty="0"/>
              <a:t>What are the steps</a:t>
            </a:r>
          </a:p>
          <a:p>
            <a:r>
              <a:rPr lang="en-US" dirty="0"/>
              <a:t/>
            </a:r>
            <a:br>
              <a:rPr lang="en-US" dirty="0"/>
            </a:br>
            <a:endParaRPr lang="en-US" dirty="0"/>
          </a:p>
          <a:p>
            <a:r>
              <a:rPr lang="en-US" dirty="0"/>
              <a:t>2. Depending on the integration approach selected </a:t>
            </a:r>
            <a:r>
              <a:rPr lang="en-US" dirty="0" err="1"/>
              <a:t>f.e</a:t>
            </a:r>
            <a:r>
              <a:rPr lang="en-US" dirty="0"/>
              <a:t>, depth or</a:t>
            </a:r>
          </a:p>
          <a:p>
            <a:r>
              <a:rPr lang="en-US" dirty="0"/>
              <a:t/>
            </a:r>
            <a:br>
              <a:rPr lang="en-US" dirty="0"/>
            </a:br>
            <a:endParaRPr lang="en-US" dirty="0"/>
          </a:p>
          <a:p>
            <a:r>
              <a:rPr lang="en-US" dirty="0"/>
              <a:t>breadth first), subordinate stubs are replaced one at a time with actual</a:t>
            </a:r>
          </a:p>
          <a:p>
            <a:pPr algn="just"/>
            <a:endParaRPr lang="en-US" dirty="0"/>
          </a:p>
          <a:p>
            <a:pPr algn="just"/>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3075" name="Picture 3" descr="https://ssl.gstatic.com/ui/v1/icons/mail/no_pho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236" y="2214246"/>
            <a:ext cx="259080" cy="447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758236" y="189108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91621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a:xfrm>
            <a:off x="388620" y="2346961"/>
            <a:ext cx="7383780" cy="6638079"/>
          </a:xfrm>
        </p:spPr>
        <p:txBody>
          <a:bodyPr>
            <a:normAutofit fontScale="40000" lnSpcReduction="20000"/>
          </a:bodyPr>
          <a:lstStyle/>
          <a:p>
            <a:pPr algn="just">
              <a:buFont typeface="Wingdings" panose="05000000000000000000" pitchFamily="2" charset="2"/>
              <a:buChar char="Ø"/>
            </a:pPr>
            <a:r>
              <a:rPr lang="en-US" sz="5000" dirty="0">
                <a:latin typeface="Times New Roman" panose="02020603050405020304" pitchFamily="18" charset="0"/>
                <a:cs typeface="Times New Roman" panose="02020603050405020304" pitchFamily="18" charset="0"/>
              </a:rPr>
              <a:t>The </a:t>
            </a:r>
            <a:r>
              <a:rPr lang="en-US" sz="5000" dirty="0" smtClean="0">
                <a:latin typeface="Times New Roman" panose="02020603050405020304" pitchFamily="18" charset="0"/>
                <a:cs typeface="Times New Roman" panose="02020603050405020304" pitchFamily="18" charset="0"/>
              </a:rPr>
              <a:t>integration </a:t>
            </a:r>
            <a:r>
              <a:rPr lang="en-US" sz="5000" dirty="0">
                <a:latin typeface="Times New Roman" panose="02020603050405020304" pitchFamily="18" charset="0"/>
                <a:cs typeface="Times New Roman" panose="02020603050405020304" pitchFamily="18" charset="0"/>
              </a:rPr>
              <a:t>process is performed in a series of five steps</a:t>
            </a:r>
            <a:r>
              <a:rPr lang="en-US" sz="5000" dirty="0" smtClean="0">
                <a:latin typeface="Times New Roman" panose="02020603050405020304" pitchFamily="18" charset="0"/>
                <a:cs typeface="Times New Roman" panose="02020603050405020304" pitchFamily="18" charset="0"/>
              </a:rPr>
              <a:t>:</a:t>
            </a:r>
          </a:p>
          <a:p>
            <a:pPr algn="just"/>
            <a:endParaRPr lang="en-US" sz="5000" dirty="0" smtClean="0">
              <a:latin typeface="Times New Roman" panose="02020603050405020304" pitchFamily="18" charset="0"/>
              <a:cs typeface="Times New Roman" panose="02020603050405020304" pitchFamily="18" charset="0"/>
            </a:endParaRPr>
          </a:p>
          <a:p>
            <a:pPr marL="0" indent="0" algn="just">
              <a:buNone/>
            </a:pPr>
            <a:r>
              <a:rPr lang="en-US" sz="5000" dirty="0" smtClean="0">
                <a:latin typeface="Times New Roman" panose="02020603050405020304" pitchFamily="18" charset="0"/>
                <a:cs typeface="Times New Roman" panose="02020603050405020304" pitchFamily="18" charset="0"/>
              </a:rPr>
              <a:t>1. The </a:t>
            </a:r>
            <a:r>
              <a:rPr lang="en-US" sz="5000" dirty="0">
                <a:latin typeface="Times New Roman" panose="02020603050405020304" pitchFamily="18" charset="0"/>
                <a:cs typeface="Times New Roman" panose="02020603050405020304" pitchFamily="18" charset="0"/>
              </a:rPr>
              <a:t>main control module is used as a test driver and for all components directly subordinate to </a:t>
            </a:r>
            <a:r>
              <a:rPr lang="en-US" sz="5000" dirty="0" smtClean="0">
                <a:latin typeface="Times New Roman" panose="02020603050405020304" pitchFamily="18" charset="0"/>
                <a:cs typeface="Times New Roman" panose="02020603050405020304" pitchFamily="18" charset="0"/>
              </a:rPr>
              <a:t>the main </a:t>
            </a:r>
            <a:r>
              <a:rPr lang="en-US" sz="5000" dirty="0">
                <a:latin typeface="Times New Roman" panose="02020603050405020304" pitchFamily="18" charset="0"/>
                <a:cs typeface="Times New Roman" panose="02020603050405020304" pitchFamily="18" charset="0"/>
              </a:rPr>
              <a:t>control </a:t>
            </a:r>
            <a:r>
              <a:rPr lang="en-US" sz="5000" dirty="0" smtClean="0">
                <a:latin typeface="Times New Roman" panose="02020603050405020304" pitchFamily="18" charset="0"/>
                <a:cs typeface="Times New Roman" panose="02020603050405020304" pitchFamily="18" charset="0"/>
              </a:rPr>
              <a:t>module.</a:t>
            </a:r>
            <a:r>
              <a:rPr lang="en-US" sz="5000" dirty="0">
                <a:latin typeface="Times New Roman" panose="02020603050405020304" pitchFamily="18" charset="0"/>
                <a:cs typeface="Times New Roman" panose="02020603050405020304" pitchFamily="18" charset="0"/>
              </a:rPr>
              <a:t/>
            </a:r>
            <a:br>
              <a:rPr lang="en-US" sz="5000" dirty="0">
                <a:latin typeface="Times New Roman" panose="02020603050405020304" pitchFamily="18" charset="0"/>
                <a:cs typeface="Times New Roman" panose="02020603050405020304" pitchFamily="18" charset="0"/>
              </a:rPr>
            </a:br>
            <a:endParaRPr lang="en-US" sz="5000" dirty="0">
              <a:latin typeface="Times New Roman" panose="02020603050405020304" pitchFamily="18" charset="0"/>
              <a:cs typeface="Times New Roman" panose="02020603050405020304" pitchFamily="18" charset="0"/>
            </a:endParaRPr>
          </a:p>
          <a:p>
            <a:pPr marL="0" indent="0" algn="just">
              <a:buNone/>
            </a:pPr>
            <a:r>
              <a:rPr lang="en-US" sz="5000" dirty="0">
                <a:latin typeface="Times New Roman" panose="02020603050405020304" pitchFamily="18" charset="0"/>
                <a:cs typeface="Times New Roman" panose="02020603050405020304" pitchFamily="18" charset="0"/>
              </a:rPr>
              <a:t>2. Depending on the integration approach selected </a:t>
            </a:r>
            <a:r>
              <a:rPr lang="en-US" sz="5000" dirty="0" smtClean="0">
                <a:latin typeface="Times New Roman" panose="02020603050405020304" pitchFamily="18" charset="0"/>
                <a:cs typeface="Times New Roman" panose="02020603050405020304" pitchFamily="18" charset="0"/>
              </a:rPr>
              <a:t>(</a:t>
            </a:r>
            <a:r>
              <a:rPr lang="en-US" sz="5000" dirty="0" err="1">
                <a:latin typeface="Times New Roman" panose="02020603050405020304" pitchFamily="18" charset="0"/>
                <a:cs typeface="Times New Roman" panose="02020603050405020304" pitchFamily="18" charset="0"/>
              </a:rPr>
              <a:t>i</a:t>
            </a:r>
            <a:r>
              <a:rPr lang="en-US" sz="5000" dirty="0" err="1" smtClean="0">
                <a:latin typeface="Times New Roman" panose="02020603050405020304" pitchFamily="18" charset="0"/>
                <a:cs typeface="Times New Roman" panose="02020603050405020304" pitchFamily="18" charset="0"/>
              </a:rPr>
              <a:t>.e</a:t>
            </a:r>
            <a:r>
              <a:rPr lang="en-US" sz="5000" dirty="0">
                <a:latin typeface="Times New Roman" panose="02020603050405020304" pitchFamily="18" charset="0"/>
                <a:cs typeface="Times New Roman" panose="02020603050405020304" pitchFamily="18" charset="0"/>
              </a:rPr>
              <a:t>, depth </a:t>
            </a:r>
            <a:r>
              <a:rPr lang="en-US" sz="5000" dirty="0" smtClean="0">
                <a:latin typeface="Times New Roman" panose="02020603050405020304" pitchFamily="18" charset="0"/>
                <a:cs typeface="Times New Roman" panose="02020603050405020304" pitchFamily="18" charset="0"/>
              </a:rPr>
              <a:t>or breadth </a:t>
            </a:r>
            <a:r>
              <a:rPr lang="en-US" sz="5000" dirty="0">
                <a:latin typeface="Times New Roman" panose="02020603050405020304" pitchFamily="18" charset="0"/>
                <a:cs typeface="Times New Roman" panose="02020603050405020304" pitchFamily="18" charset="0"/>
              </a:rPr>
              <a:t>first), subordinate stubs are replaced one at a time with </a:t>
            </a:r>
            <a:r>
              <a:rPr lang="en-US" sz="5000" dirty="0" smtClean="0">
                <a:latin typeface="Times New Roman" panose="02020603050405020304" pitchFamily="18" charset="0"/>
                <a:cs typeface="Times New Roman" panose="02020603050405020304" pitchFamily="18" charset="0"/>
              </a:rPr>
              <a:t>actual </a:t>
            </a:r>
            <a:r>
              <a:rPr lang="en-US" sz="5000" dirty="0" err="1" smtClean="0">
                <a:latin typeface="Times New Roman" panose="02020603050405020304" pitchFamily="18" charset="0"/>
                <a:cs typeface="Times New Roman" panose="02020603050405020304" pitchFamily="18" charset="0"/>
              </a:rPr>
              <a:t>componenets</a:t>
            </a:r>
            <a:r>
              <a:rPr lang="en-US" sz="5000" dirty="0" smtClean="0">
                <a:latin typeface="Times New Roman" panose="02020603050405020304" pitchFamily="18" charset="0"/>
                <a:cs typeface="Times New Roman" panose="02020603050405020304" pitchFamily="18" charset="0"/>
              </a:rPr>
              <a:t>.</a:t>
            </a:r>
          </a:p>
          <a:p>
            <a:pPr marL="0" indent="0" algn="just">
              <a:buNone/>
            </a:pPr>
            <a:endParaRPr lang="en-US" sz="5000" dirty="0">
              <a:latin typeface="Times New Roman" panose="02020603050405020304" pitchFamily="18" charset="0"/>
              <a:cs typeface="Times New Roman" panose="02020603050405020304" pitchFamily="18" charset="0"/>
            </a:endParaRPr>
          </a:p>
          <a:p>
            <a:pPr marL="0" indent="0" algn="just">
              <a:buNone/>
            </a:pPr>
            <a:r>
              <a:rPr lang="en-US" sz="5000" dirty="0" smtClean="0">
                <a:latin typeface="Times New Roman" panose="02020603050405020304" pitchFamily="18" charset="0"/>
                <a:cs typeface="Times New Roman" panose="02020603050405020304" pitchFamily="18" charset="0"/>
              </a:rPr>
              <a:t>3</a:t>
            </a:r>
            <a:r>
              <a:rPr lang="en-US" sz="5000" dirty="0">
                <a:latin typeface="Times New Roman" panose="02020603050405020304" pitchFamily="18" charset="0"/>
                <a:cs typeface="Times New Roman" panose="02020603050405020304" pitchFamily="18" charset="0"/>
              </a:rPr>
              <a:t>. Tests are conducted as each component is integrated.</a:t>
            </a:r>
          </a:p>
          <a:p>
            <a:pPr marL="0" indent="0" algn="just">
              <a:buNone/>
            </a:pPr>
            <a:r>
              <a:rPr lang="en-US" sz="5000" dirty="0">
                <a:latin typeface="Times New Roman" panose="02020603050405020304" pitchFamily="18" charset="0"/>
                <a:cs typeface="Times New Roman" panose="02020603050405020304" pitchFamily="18" charset="0"/>
              </a:rPr>
              <a:t/>
            </a:r>
            <a:br>
              <a:rPr lang="en-US" sz="5000" dirty="0">
                <a:latin typeface="Times New Roman" panose="02020603050405020304" pitchFamily="18" charset="0"/>
                <a:cs typeface="Times New Roman" panose="02020603050405020304" pitchFamily="18" charset="0"/>
              </a:rPr>
            </a:br>
            <a:endParaRPr lang="en-US" sz="5000" dirty="0">
              <a:latin typeface="Times New Roman" panose="02020603050405020304" pitchFamily="18" charset="0"/>
              <a:cs typeface="Times New Roman" panose="02020603050405020304" pitchFamily="18" charset="0"/>
            </a:endParaRPr>
          </a:p>
          <a:p>
            <a:pPr marL="0" indent="0" algn="just">
              <a:buNone/>
            </a:pPr>
            <a:r>
              <a:rPr lang="en-US" sz="5000" dirty="0">
                <a:latin typeface="Times New Roman" panose="02020603050405020304" pitchFamily="18" charset="0"/>
                <a:cs typeface="Times New Roman" panose="02020603050405020304" pitchFamily="18" charset="0"/>
              </a:rPr>
              <a:t>4. On completion of each set of tests, another stub is replaced with the real component</a:t>
            </a:r>
            <a:r>
              <a:rPr lang="en-US" sz="5000" dirty="0" smtClean="0">
                <a:latin typeface="Times New Roman" panose="02020603050405020304" pitchFamily="18" charset="0"/>
                <a:cs typeface="Times New Roman" panose="02020603050405020304" pitchFamily="18" charset="0"/>
              </a:rPr>
              <a:t>.</a:t>
            </a:r>
          </a:p>
          <a:p>
            <a:pPr marL="0" indent="0" algn="just">
              <a:buNone/>
            </a:pPr>
            <a:endParaRPr lang="en-US" sz="5000" dirty="0">
              <a:latin typeface="Times New Roman" panose="02020603050405020304" pitchFamily="18" charset="0"/>
              <a:cs typeface="Times New Roman" panose="02020603050405020304" pitchFamily="18" charset="0"/>
            </a:endParaRPr>
          </a:p>
          <a:p>
            <a:pPr marL="0" indent="0" algn="just">
              <a:buNone/>
            </a:pPr>
            <a:r>
              <a:rPr lang="en-US" sz="5000" dirty="0">
                <a:latin typeface="Times New Roman" panose="02020603050405020304" pitchFamily="18" charset="0"/>
                <a:cs typeface="Times New Roman" panose="02020603050405020304" pitchFamily="18" charset="0"/>
              </a:rPr>
              <a:t>5. Regression testing (discussed later in this section) may be conducted to ensure that new errors have not been introduced.</a:t>
            </a:r>
          </a:p>
          <a:p>
            <a:pPr marL="0" indent="0" algn="just">
              <a:buNone/>
            </a:pPr>
            <a:r>
              <a:rPr lang="en-US" sz="5000" dirty="0">
                <a:latin typeface="Times New Roman" panose="02020603050405020304" pitchFamily="18" charset="0"/>
                <a:cs typeface="Times New Roman" panose="02020603050405020304" pitchFamily="18" charset="0"/>
              </a:rPr>
              <a:t/>
            </a:r>
            <a:br>
              <a:rPr lang="en-US" sz="5000" dirty="0">
                <a:latin typeface="Times New Roman" panose="02020603050405020304" pitchFamily="18" charset="0"/>
                <a:cs typeface="Times New Roman" panose="02020603050405020304" pitchFamily="18" charset="0"/>
              </a:rPr>
            </a:br>
            <a:endParaRPr lang="en-US" sz="5000" dirty="0">
              <a:latin typeface="Times New Roman" panose="02020603050405020304" pitchFamily="18" charset="0"/>
              <a:cs typeface="Times New Roman" panose="02020603050405020304" pitchFamily="18" charset="0"/>
            </a:endParaRPr>
          </a:p>
          <a:p>
            <a:pPr marL="0" indent="0">
              <a:buNone/>
            </a:pPr>
            <a:r>
              <a:rPr lang="en-US" sz="1800" dirty="0"/>
              <a:t/>
            </a:r>
            <a:br>
              <a:rPr lang="en-US" sz="1800" dirty="0"/>
            </a:br>
            <a:endParaRPr lang="en-US" sz="1800" dirty="0"/>
          </a:p>
          <a:p>
            <a:pPr marL="0" indent="0">
              <a:buNone/>
            </a:pPr>
            <a:r>
              <a:rPr lang="en-US" sz="1800" dirty="0"/>
              <a:t/>
            </a:r>
            <a:br>
              <a:rPr lang="en-US" sz="1800" dirty="0"/>
            </a:br>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590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Autofit/>
          </a:bodyPr>
          <a:lstStyle/>
          <a:p>
            <a:pPr algn="just"/>
            <a:r>
              <a:rPr lang="en-US" sz="2000" b="1" dirty="0" smtClean="0">
                <a:latin typeface="Times New Roman" panose="02020603050405020304" pitchFamily="18" charset="0"/>
                <a:cs typeface="Times New Roman" panose="02020603050405020304" pitchFamily="18" charset="0"/>
              </a:rPr>
              <a:t>Bottom-Up Integration</a:t>
            </a: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strategy </a:t>
            </a:r>
            <a:r>
              <a:rPr lang="en-US" sz="2000" dirty="0">
                <a:latin typeface="Times New Roman" panose="02020603050405020304" pitchFamily="18" charset="0"/>
                <a:cs typeface="Times New Roman" panose="02020603050405020304" pitchFamily="18" charset="0"/>
              </a:rPr>
              <a:t>may be implemented with the following steps:</a:t>
            </a:r>
          </a:p>
          <a:p>
            <a:pPr marL="0" indent="0" algn="just">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1. Low-level components are combined into clusters (sometimes called builds) that perform a specific software </a:t>
            </a:r>
            <a:r>
              <a:rPr lang="en-US" sz="2000" dirty="0" err="1" smtClean="0">
                <a:latin typeface="Times New Roman" panose="02020603050405020304" pitchFamily="18" charset="0"/>
                <a:cs typeface="Times New Roman" panose="02020603050405020304" pitchFamily="18" charset="0"/>
              </a:rPr>
              <a:t>subfunction</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2. A driver (a control program for testing) is written to coordinate test-case input and output</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The cluster is tested.</a:t>
            </a:r>
          </a:p>
          <a:p>
            <a:pPr algn="just"/>
            <a:r>
              <a:rPr lang="en-US" sz="2000" dirty="0" smtClean="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Drivers are removed and clusters are combined moving upward in the program structure.</a:t>
            </a:r>
          </a:p>
          <a:p>
            <a:pPr algn="just"/>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re</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s</a:t>
            </a:r>
          </a:p>
          <a:p>
            <a:pPr algn="just"/>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b="1"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034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err="1"/>
              <a:t>ntegration</a:t>
            </a:r>
            <a:r>
              <a:rPr lang="en-US" dirty="0"/>
              <a:t> follows the pattern illustrated </a:t>
            </a:r>
            <a:r>
              <a:rPr lang="en-US" dirty="0" smtClean="0"/>
              <a:t>in</a:t>
            </a:r>
          </a:p>
          <a:p>
            <a:r>
              <a:rPr lang="en-US" dirty="0"/>
              <a:t>Integration follows the pattern illustrated in Figure 22.6. Components are </a:t>
            </a:r>
            <a:endParaRPr lang="en-US" dirty="0" smtClean="0"/>
          </a:p>
          <a:p>
            <a:r>
              <a:rPr lang="en-US" dirty="0" smtClean="0"/>
              <a:t>Components are combined </a:t>
            </a:r>
            <a:r>
              <a:rPr lang="en-US" dirty="0"/>
              <a:t>to form clusters 1, 2, and 3. Each of the clusters is tested using a driver (shown as a dashed block). Components in clusters 1 and 2 are subordinate to M. Drivers D1 and D2 are removed and the clusters are interfaced directly to M.. Similarly, driver D3 for cluster 3 is removed prior to integration with module Mb. Both M and M, will ultimately be integrated with component M, and so forth.</a:t>
            </a:r>
          </a:p>
          <a:p>
            <a:pPr marL="0" indent="0">
              <a:buNone/>
            </a:pPr>
            <a:r>
              <a:rPr lang="en-US" dirty="0"/>
              <a:t/>
            </a:r>
            <a:br>
              <a:rPr lang="en-US" dirty="0"/>
            </a:br>
            <a:endParaRPr lang="en-US" dirty="0"/>
          </a:p>
          <a:p>
            <a:r>
              <a:rPr lang="en-US" dirty="0"/>
              <a:t>As integration moves upward, the need for separate test drivers lessens. In fact, if the top two levels of program structure are integrated top down, the </a:t>
            </a:r>
            <a:r>
              <a:rPr lang="en-US" dirty="0" err="1"/>
              <a:t>num</a:t>
            </a:r>
            <a:r>
              <a:rPr lang="en-US" dirty="0"/>
              <a:t> </a:t>
            </a:r>
            <a:r>
              <a:rPr lang="en-US" dirty="0" err="1"/>
              <a:t>ber</a:t>
            </a:r>
            <a:r>
              <a:rPr lang="en-US" dirty="0"/>
              <a:t> of drivers can be reduced substantially and integration of clusters is greatly simplified.</a:t>
            </a:r>
          </a:p>
          <a:p>
            <a:pPr marL="0" indent="0">
              <a:buNone/>
            </a:pPr>
            <a:r>
              <a:rPr lang="en-US" dirty="0"/>
              <a:t/>
            </a:r>
            <a:br>
              <a:rPr lang="en-US" dirty="0"/>
            </a:b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 y="0"/>
            <a:ext cx="6865619" cy="312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875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u="heavy" spc="-5" dirty="0" smtClean="0">
                <a:uFill>
                  <a:solidFill>
                    <a:srgbClr val="000000"/>
                  </a:solidFill>
                </a:uFill>
                <a:latin typeface="Times New Roman"/>
                <a:cs typeface="Times New Roman"/>
              </a:rPr>
              <a:t>1.3) Smoke</a:t>
            </a:r>
            <a:r>
              <a:rPr lang="en-US" sz="2800" b="1" u="heavy" spc="-10" dirty="0" smtClean="0">
                <a:uFill>
                  <a:solidFill>
                    <a:srgbClr val="000000"/>
                  </a:solidFill>
                </a:uFill>
                <a:latin typeface="Times New Roman"/>
                <a:cs typeface="Times New Roman"/>
              </a:rPr>
              <a:t> </a:t>
            </a:r>
            <a:r>
              <a:rPr lang="en-US" sz="2800" b="1" u="heavy" spc="-5" dirty="0">
                <a:uFill>
                  <a:solidFill>
                    <a:srgbClr val="000000"/>
                  </a:solidFill>
                </a:uFill>
                <a:latin typeface="Times New Roman"/>
                <a:cs typeface="Times New Roman"/>
              </a:rPr>
              <a:t>Testing</a:t>
            </a:r>
            <a:r>
              <a:rPr lang="en-US" sz="2800" b="1" spc="-5" dirty="0">
                <a:latin typeface="Times New Roman"/>
                <a:cs typeface="Times New Roman"/>
              </a:rPr>
              <a:t>.</a:t>
            </a:r>
            <a:r>
              <a:rPr lang="en-US" sz="2800" dirty="0">
                <a:latin typeface="Times New Roman"/>
                <a:cs typeface="Times New Roman"/>
              </a:rPr>
              <a:t/>
            </a:r>
            <a:br>
              <a:rPr lang="en-US" sz="2800" dirty="0">
                <a:latin typeface="Times New Roman"/>
                <a:cs typeface="Times New Roman"/>
              </a:rPr>
            </a:br>
            <a:endParaRPr lang="en-US" sz="2800" dirty="0"/>
          </a:p>
        </p:txBody>
      </p:sp>
      <p:sp>
        <p:nvSpPr>
          <p:cNvPr id="3" name="Content Placeholder 2"/>
          <p:cNvSpPr>
            <a:spLocks noGrp="1"/>
          </p:cNvSpPr>
          <p:nvPr>
            <p:ph idx="1"/>
          </p:nvPr>
        </p:nvSpPr>
        <p:spPr/>
        <p:txBody>
          <a:bodyPr>
            <a:normAutofit fontScale="62500" lnSpcReduction="20000"/>
          </a:bodyPr>
          <a:lstStyle/>
          <a:p>
            <a:pPr marL="469265" marR="10795" indent="-228600" algn="just">
              <a:lnSpc>
                <a:spcPct val="110000"/>
              </a:lnSpc>
              <a:spcBef>
                <a:spcPts val="60"/>
              </a:spcBef>
              <a:buFont typeface="Symbol"/>
              <a:buChar char=""/>
              <a:tabLst>
                <a:tab pos="469900" algn="l"/>
              </a:tabLst>
            </a:pPr>
            <a:r>
              <a:rPr lang="en-US" b="1" i="1" u="heavy" dirty="0" smtClean="0">
                <a:uFill>
                  <a:solidFill>
                    <a:srgbClr val="000000"/>
                  </a:solidFill>
                </a:uFill>
                <a:latin typeface="Times New Roman"/>
                <a:cs typeface="Times New Roman"/>
              </a:rPr>
              <a:t>Smoke </a:t>
            </a:r>
            <a:r>
              <a:rPr lang="en-US" b="1" i="1" u="heavy" dirty="0">
                <a:uFill>
                  <a:solidFill>
                    <a:srgbClr val="000000"/>
                  </a:solidFill>
                </a:uFill>
                <a:latin typeface="Times New Roman"/>
                <a:cs typeface="Times New Roman"/>
              </a:rPr>
              <a:t>testing</a:t>
            </a:r>
            <a:r>
              <a:rPr lang="en-US" b="1" i="1" dirty="0">
                <a:latin typeface="Times New Roman"/>
                <a:cs typeface="Times New Roman"/>
              </a:rPr>
              <a:t> </a:t>
            </a:r>
            <a:r>
              <a:rPr lang="en-US" spc="-5" dirty="0">
                <a:latin typeface="Times New Roman"/>
                <a:cs typeface="Times New Roman"/>
              </a:rPr>
              <a:t>is an integration </a:t>
            </a:r>
            <a:r>
              <a:rPr lang="en-US" dirty="0">
                <a:latin typeface="Times New Roman"/>
                <a:cs typeface="Times New Roman"/>
              </a:rPr>
              <a:t>testing </a:t>
            </a:r>
            <a:r>
              <a:rPr lang="en-US" spc="-5" dirty="0">
                <a:latin typeface="Times New Roman"/>
                <a:cs typeface="Times New Roman"/>
              </a:rPr>
              <a:t>approach </a:t>
            </a:r>
            <a:r>
              <a:rPr lang="en-US" dirty="0">
                <a:latin typeface="Times New Roman"/>
                <a:cs typeface="Times New Roman"/>
              </a:rPr>
              <a:t>that </a:t>
            </a:r>
            <a:r>
              <a:rPr lang="en-US" spc="-5" dirty="0">
                <a:latin typeface="Times New Roman"/>
                <a:cs typeface="Times New Roman"/>
              </a:rPr>
              <a:t>is </a:t>
            </a:r>
            <a:r>
              <a:rPr lang="en-US" dirty="0">
                <a:latin typeface="Times New Roman"/>
                <a:cs typeface="Times New Roman"/>
              </a:rPr>
              <a:t>commonly </a:t>
            </a:r>
            <a:r>
              <a:rPr lang="en-US" spc="-5" dirty="0">
                <a:latin typeface="Times New Roman"/>
                <a:cs typeface="Times New Roman"/>
              </a:rPr>
              <a:t>used when </a:t>
            </a:r>
            <a:r>
              <a:rPr lang="en-US" dirty="0">
                <a:latin typeface="Times New Roman"/>
                <a:cs typeface="Times New Roman"/>
              </a:rPr>
              <a:t>product  </a:t>
            </a:r>
            <a:r>
              <a:rPr lang="en-US" spc="-5" dirty="0">
                <a:latin typeface="Times New Roman"/>
                <a:cs typeface="Times New Roman"/>
              </a:rPr>
              <a:t>software is</a:t>
            </a:r>
            <a:r>
              <a:rPr lang="en-US" spc="-10" dirty="0">
                <a:latin typeface="Times New Roman"/>
                <a:cs typeface="Times New Roman"/>
              </a:rPr>
              <a:t> </a:t>
            </a:r>
            <a:r>
              <a:rPr lang="en-US" dirty="0">
                <a:latin typeface="Times New Roman"/>
                <a:cs typeface="Times New Roman"/>
              </a:rPr>
              <a:t>developed.</a:t>
            </a:r>
          </a:p>
          <a:p>
            <a:pPr marL="469265" marR="8890" indent="-228600" algn="just">
              <a:lnSpc>
                <a:spcPct val="95500"/>
              </a:lnSpc>
              <a:spcBef>
                <a:spcPts val="305"/>
              </a:spcBef>
              <a:buFont typeface="Symbol"/>
              <a:buChar char=""/>
              <a:tabLst>
                <a:tab pos="469900" algn="l"/>
              </a:tabLst>
            </a:pPr>
            <a:r>
              <a:rPr lang="en-US" spc="5" dirty="0">
                <a:solidFill>
                  <a:srgbClr val="273139"/>
                </a:solidFill>
                <a:latin typeface="Times New Roman"/>
                <a:cs typeface="Times New Roman"/>
              </a:rPr>
              <a:t>Smoke testing </a:t>
            </a:r>
            <a:r>
              <a:rPr lang="en-US" dirty="0">
                <a:solidFill>
                  <a:srgbClr val="273139"/>
                </a:solidFill>
                <a:latin typeface="Times New Roman"/>
                <a:cs typeface="Times New Roman"/>
              </a:rPr>
              <a:t>is a process </a:t>
            </a:r>
            <a:r>
              <a:rPr lang="en-US" spc="5" dirty="0">
                <a:solidFill>
                  <a:srgbClr val="273139"/>
                </a:solidFill>
                <a:latin typeface="Times New Roman"/>
                <a:cs typeface="Times New Roman"/>
              </a:rPr>
              <a:t>where the software build </a:t>
            </a:r>
            <a:r>
              <a:rPr lang="en-US" dirty="0">
                <a:solidFill>
                  <a:srgbClr val="273139"/>
                </a:solidFill>
                <a:latin typeface="Times New Roman"/>
                <a:cs typeface="Times New Roman"/>
              </a:rPr>
              <a:t>is deployed </a:t>
            </a:r>
            <a:r>
              <a:rPr lang="en-US" spc="5" dirty="0">
                <a:solidFill>
                  <a:srgbClr val="273139"/>
                </a:solidFill>
                <a:latin typeface="Times New Roman"/>
                <a:cs typeface="Times New Roman"/>
              </a:rPr>
              <a:t>to </a:t>
            </a:r>
            <a:r>
              <a:rPr lang="en-US" spc="10" dirty="0">
                <a:solidFill>
                  <a:srgbClr val="273139"/>
                </a:solidFill>
                <a:latin typeface="Times New Roman"/>
                <a:cs typeface="Times New Roman"/>
              </a:rPr>
              <a:t>quality </a:t>
            </a:r>
            <a:r>
              <a:rPr lang="en-US" spc="5" dirty="0">
                <a:solidFill>
                  <a:srgbClr val="273139"/>
                </a:solidFill>
                <a:latin typeface="Times New Roman"/>
                <a:cs typeface="Times New Roman"/>
              </a:rPr>
              <a:t>assurance </a:t>
            </a:r>
            <a:r>
              <a:rPr lang="en-US" spc="310" dirty="0">
                <a:solidFill>
                  <a:srgbClr val="273139"/>
                </a:solidFill>
                <a:latin typeface="Times New Roman"/>
                <a:cs typeface="Times New Roman"/>
              </a:rPr>
              <a:t> </a:t>
            </a:r>
            <a:r>
              <a:rPr lang="en-US" spc="5" dirty="0">
                <a:solidFill>
                  <a:srgbClr val="273139"/>
                </a:solidFill>
                <a:latin typeface="Times New Roman"/>
                <a:cs typeface="Times New Roman"/>
              </a:rPr>
              <a:t>environment and </a:t>
            </a:r>
            <a:r>
              <a:rPr lang="en-US" dirty="0">
                <a:solidFill>
                  <a:srgbClr val="273139"/>
                </a:solidFill>
                <a:latin typeface="Times New Roman"/>
                <a:cs typeface="Times New Roman"/>
              </a:rPr>
              <a:t>is </a:t>
            </a:r>
            <a:r>
              <a:rPr lang="en-US" spc="5" dirty="0">
                <a:solidFill>
                  <a:srgbClr val="273139"/>
                </a:solidFill>
                <a:latin typeface="Times New Roman"/>
                <a:cs typeface="Times New Roman"/>
              </a:rPr>
              <a:t>verified </a:t>
            </a:r>
            <a:r>
              <a:rPr lang="en-US" dirty="0">
                <a:solidFill>
                  <a:srgbClr val="273139"/>
                </a:solidFill>
                <a:latin typeface="Times New Roman"/>
                <a:cs typeface="Times New Roman"/>
              </a:rPr>
              <a:t>to </a:t>
            </a:r>
            <a:r>
              <a:rPr lang="en-US" spc="5" dirty="0">
                <a:solidFill>
                  <a:srgbClr val="273139"/>
                </a:solidFill>
                <a:latin typeface="Times New Roman"/>
                <a:cs typeface="Times New Roman"/>
              </a:rPr>
              <a:t>ensure the stability of the application. </a:t>
            </a:r>
            <a:r>
              <a:rPr lang="en-US" dirty="0">
                <a:solidFill>
                  <a:srgbClr val="273139"/>
                </a:solidFill>
                <a:latin typeface="Times New Roman"/>
                <a:cs typeface="Times New Roman"/>
              </a:rPr>
              <a:t>Smoke </a:t>
            </a:r>
            <a:r>
              <a:rPr lang="en-US" spc="5" dirty="0">
                <a:solidFill>
                  <a:srgbClr val="273139"/>
                </a:solidFill>
                <a:latin typeface="Times New Roman"/>
                <a:cs typeface="Times New Roman"/>
              </a:rPr>
              <a:t>Testing </a:t>
            </a:r>
            <a:r>
              <a:rPr lang="en-US" dirty="0">
                <a:solidFill>
                  <a:srgbClr val="273139"/>
                </a:solidFill>
                <a:latin typeface="Times New Roman"/>
                <a:cs typeface="Times New Roman"/>
              </a:rPr>
              <a:t>is  </a:t>
            </a:r>
            <a:r>
              <a:rPr lang="en-US" spc="5" dirty="0">
                <a:solidFill>
                  <a:srgbClr val="273139"/>
                </a:solidFill>
                <a:latin typeface="Times New Roman"/>
                <a:cs typeface="Times New Roman"/>
              </a:rPr>
              <a:t>also known </a:t>
            </a:r>
            <a:r>
              <a:rPr lang="en-US" spc="-5" dirty="0">
                <a:solidFill>
                  <a:srgbClr val="273139"/>
                </a:solidFill>
                <a:latin typeface="Times New Roman"/>
                <a:cs typeface="Times New Roman"/>
              </a:rPr>
              <a:t>as </a:t>
            </a:r>
            <a:r>
              <a:rPr lang="en-US" b="1" i="1" u="heavy" spc="5" dirty="0">
                <a:solidFill>
                  <a:srgbClr val="273139"/>
                </a:solidFill>
                <a:uFill>
                  <a:solidFill>
                    <a:srgbClr val="273139"/>
                  </a:solidFill>
                </a:uFill>
                <a:latin typeface="Times New Roman"/>
                <a:cs typeface="Times New Roman"/>
              </a:rPr>
              <a:t>Confidence Testing </a:t>
            </a:r>
            <a:r>
              <a:rPr lang="en-US" b="1" u="heavy" spc="5" dirty="0">
                <a:solidFill>
                  <a:srgbClr val="273139"/>
                </a:solidFill>
                <a:uFill>
                  <a:solidFill>
                    <a:srgbClr val="273139"/>
                  </a:solidFill>
                </a:uFill>
                <a:latin typeface="Times New Roman"/>
                <a:cs typeface="Times New Roman"/>
              </a:rPr>
              <a:t>or </a:t>
            </a:r>
            <a:r>
              <a:rPr lang="en-US" b="1" i="1" u="heavy" spc="5" dirty="0">
                <a:solidFill>
                  <a:srgbClr val="273139"/>
                </a:solidFill>
                <a:uFill>
                  <a:solidFill>
                    <a:srgbClr val="273139"/>
                  </a:solidFill>
                </a:uFill>
                <a:latin typeface="Times New Roman"/>
                <a:cs typeface="Times New Roman"/>
              </a:rPr>
              <a:t>Build Verification</a:t>
            </a:r>
            <a:r>
              <a:rPr lang="en-US" b="1" i="1" u="heavy" spc="155" dirty="0">
                <a:solidFill>
                  <a:srgbClr val="273139"/>
                </a:solidFill>
                <a:uFill>
                  <a:solidFill>
                    <a:srgbClr val="273139"/>
                  </a:solidFill>
                </a:uFill>
                <a:latin typeface="Times New Roman"/>
                <a:cs typeface="Times New Roman"/>
              </a:rPr>
              <a:t> </a:t>
            </a:r>
            <a:r>
              <a:rPr lang="en-US" b="1" i="1" u="heavy" spc="5" dirty="0">
                <a:solidFill>
                  <a:srgbClr val="273139"/>
                </a:solidFill>
                <a:uFill>
                  <a:solidFill>
                    <a:srgbClr val="273139"/>
                  </a:solidFill>
                </a:uFill>
                <a:latin typeface="Times New Roman"/>
                <a:cs typeface="Times New Roman"/>
              </a:rPr>
              <a:t>Testing</a:t>
            </a:r>
            <a:r>
              <a:rPr lang="en-US" b="1" u="heavy" spc="5" dirty="0">
                <a:solidFill>
                  <a:srgbClr val="273139"/>
                </a:solidFill>
                <a:uFill>
                  <a:solidFill>
                    <a:srgbClr val="273139"/>
                  </a:solidFill>
                </a:uFill>
                <a:latin typeface="Times New Roman"/>
                <a:cs typeface="Times New Roman"/>
              </a:rPr>
              <a:t>.</a:t>
            </a:r>
            <a:endParaRPr lang="en-US" dirty="0">
              <a:latin typeface="Times New Roman"/>
              <a:cs typeface="Times New Roman"/>
            </a:endParaRPr>
          </a:p>
          <a:p>
            <a:pPr marL="469265" marR="5080" indent="-228600" algn="just">
              <a:lnSpc>
                <a:spcPct val="95600"/>
              </a:lnSpc>
              <a:spcBef>
                <a:spcPts val="100"/>
              </a:spcBef>
              <a:buFont typeface="Symbol"/>
              <a:buChar char=""/>
              <a:tabLst>
                <a:tab pos="469900" algn="l"/>
              </a:tabLst>
            </a:pPr>
            <a:r>
              <a:rPr lang="en-US" b="1" spc="-5" dirty="0">
                <a:solidFill>
                  <a:srgbClr val="212121"/>
                </a:solidFill>
                <a:latin typeface="Times New Roman"/>
                <a:cs typeface="Times New Roman"/>
              </a:rPr>
              <a:t>Smoke</a:t>
            </a:r>
            <a:r>
              <a:rPr lang="en-US" b="1" spc="-75" dirty="0">
                <a:solidFill>
                  <a:srgbClr val="212121"/>
                </a:solidFill>
                <a:latin typeface="Times New Roman"/>
                <a:cs typeface="Times New Roman"/>
              </a:rPr>
              <a:t> </a:t>
            </a:r>
            <a:r>
              <a:rPr lang="en-US" b="1" spc="-5" dirty="0">
                <a:solidFill>
                  <a:srgbClr val="212121"/>
                </a:solidFill>
                <a:latin typeface="Times New Roman"/>
                <a:cs typeface="Times New Roman"/>
              </a:rPr>
              <a:t>Testing</a:t>
            </a:r>
            <a:r>
              <a:rPr lang="en-US" b="1" spc="-65" dirty="0">
                <a:solidFill>
                  <a:srgbClr val="212121"/>
                </a:solidFill>
                <a:latin typeface="Times New Roman"/>
                <a:cs typeface="Times New Roman"/>
              </a:rPr>
              <a:t> </a:t>
            </a:r>
            <a:r>
              <a:rPr lang="en-US" spc="-5" dirty="0">
                <a:solidFill>
                  <a:srgbClr val="212121"/>
                </a:solidFill>
                <a:latin typeface="Times New Roman"/>
                <a:cs typeface="Times New Roman"/>
              </a:rPr>
              <a:t>is</a:t>
            </a:r>
            <a:r>
              <a:rPr lang="en-US" spc="-65" dirty="0">
                <a:solidFill>
                  <a:srgbClr val="212121"/>
                </a:solidFill>
                <a:latin typeface="Times New Roman"/>
                <a:cs typeface="Times New Roman"/>
              </a:rPr>
              <a:t> </a:t>
            </a:r>
            <a:r>
              <a:rPr lang="en-US" dirty="0">
                <a:solidFill>
                  <a:srgbClr val="212121"/>
                </a:solidFill>
                <a:latin typeface="Times New Roman"/>
                <a:cs typeface="Times New Roman"/>
              </a:rPr>
              <a:t>a</a:t>
            </a:r>
            <a:r>
              <a:rPr lang="en-US" spc="-70" dirty="0">
                <a:solidFill>
                  <a:srgbClr val="212121"/>
                </a:solidFill>
                <a:latin typeface="Times New Roman"/>
                <a:cs typeface="Times New Roman"/>
              </a:rPr>
              <a:t> </a:t>
            </a:r>
            <a:r>
              <a:rPr lang="en-US" dirty="0">
                <a:solidFill>
                  <a:srgbClr val="212121"/>
                </a:solidFill>
                <a:latin typeface="Times New Roman"/>
                <a:cs typeface="Times New Roman"/>
              </a:rPr>
              <a:t>software</a:t>
            </a:r>
            <a:r>
              <a:rPr lang="en-US" spc="-80" dirty="0">
                <a:solidFill>
                  <a:srgbClr val="212121"/>
                </a:solidFill>
                <a:latin typeface="Times New Roman"/>
                <a:cs typeface="Times New Roman"/>
              </a:rPr>
              <a:t> </a:t>
            </a:r>
            <a:r>
              <a:rPr lang="en-US" dirty="0" smtClean="0">
                <a:solidFill>
                  <a:srgbClr val="212121"/>
                </a:solidFill>
                <a:latin typeface="Times New Roman"/>
                <a:cs typeface="Times New Roman"/>
              </a:rPr>
              <a:t>testing</a:t>
            </a:r>
          </a:p>
          <a:p>
            <a:pPr marL="469265" marR="5080" indent="-228600" algn="just">
              <a:lnSpc>
                <a:spcPct val="95600"/>
              </a:lnSpc>
              <a:spcBef>
                <a:spcPts val="100"/>
              </a:spcBef>
              <a:buFont typeface="Symbol"/>
              <a:buChar char=""/>
              <a:tabLst>
                <a:tab pos="469900" algn="l"/>
              </a:tabLst>
            </a:pPr>
            <a:r>
              <a:rPr lang="en-US" spc="-5" dirty="0" smtClean="0">
                <a:solidFill>
                  <a:srgbClr val="212121"/>
                </a:solidFill>
                <a:latin typeface="Times New Roman"/>
                <a:cs typeface="Times New Roman"/>
              </a:rPr>
              <a:t>. </a:t>
            </a:r>
            <a:r>
              <a:rPr lang="en-US" spc="-15" dirty="0">
                <a:solidFill>
                  <a:srgbClr val="212121"/>
                </a:solidFill>
                <a:latin typeface="Times New Roman"/>
                <a:cs typeface="Times New Roman"/>
              </a:rPr>
              <a:t>It </a:t>
            </a:r>
            <a:r>
              <a:rPr lang="en-US" dirty="0">
                <a:solidFill>
                  <a:srgbClr val="212121"/>
                </a:solidFill>
                <a:latin typeface="Times New Roman"/>
                <a:cs typeface="Times New Roman"/>
              </a:rPr>
              <a:t>consists of a </a:t>
            </a:r>
            <a:r>
              <a:rPr lang="en-US" spc="-5" dirty="0">
                <a:solidFill>
                  <a:srgbClr val="212121"/>
                </a:solidFill>
                <a:latin typeface="Times New Roman"/>
                <a:cs typeface="Times New Roman"/>
              </a:rPr>
              <a:t>minimal set </a:t>
            </a:r>
            <a:r>
              <a:rPr lang="en-US" dirty="0">
                <a:solidFill>
                  <a:srgbClr val="212121"/>
                </a:solidFill>
                <a:latin typeface="Times New Roman"/>
                <a:cs typeface="Times New Roman"/>
              </a:rPr>
              <a:t>of </a:t>
            </a:r>
            <a:r>
              <a:rPr lang="en-US" spc="-5" dirty="0">
                <a:solidFill>
                  <a:srgbClr val="212121"/>
                </a:solidFill>
                <a:latin typeface="Times New Roman"/>
                <a:cs typeface="Times New Roman"/>
              </a:rPr>
              <a:t>tests </a:t>
            </a:r>
            <a:r>
              <a:rPr lang="en-US" dirty="0">
                <a:solidFill>
                  <a:srgbClr val="212121"/>
                </a:solidFill>
                <a:latin typeface="Times New Roman"/>
                <a:cs typeface="Times New Roman"/>
              </a:rPr>
              <a:t>run on </a:t>
            </a:r>
            <a:r>
              <a:rPr lang="en-US" spc="-5" dirty="0">
                <a:solidFill>
                  <a:srgbClr val="212121"/>
                </a:solidFill>
                <a:latin typeface="Times New Roman"/>
                <a:cs typeface="Times New Roman"/>
              </a:rPr>
              <a:t>each </a:t>
            </a:r>
            <a:r>
              <a:rPr lang="en-US" dirty="0">
                <a:solidFill>
                  <a:srgbClr val="212121"/>
                </a:solidFill>
                <a:latin typeface="Times New Roman"/>
                <a:cs typeface="Times New Roman"/>
              </a:rPr>
              <a:t>build </a:t>
            </a:r>
            <a:r>
              <a:rPr lang="en-US" spc="-5" dirty="0">
                <a:solidFill>
                  <a:srgbClr val="212121"/>
                </a:solidFill>
                <a:latin typeface="Times New Roman"/>
                <a:cs typeface="Times New Roman"/>
              </a:rPr>
              <a:t>to </a:t>
            </a:r>
            <a:r>
              <a:rPr lang="en-US" dirty="0">
                <a:solidFill>
                  <a:srgbClr val="212121"/>
                </a:solidFill>
                <a:latin typeface="Times New Roman"/>
                <a:cs typeface="Times New Roman"/>
              </a:rPr>
              <a:t>test </a:t>
            </a:r>
            <a:r>
              <a:rPr lang="en-US" spc="-5" dirty="0">
                <a:solidFill>
                  <a:srgbClr val="212121"/>
                </a:solidFill>
                <a:latin typeface="Times New Roman"/>
                <a:cs typeface="Times New Roman"/>
              </a:rPr>
              <a:t>software  functionalities.</a:t>
            </a:r>
            <a:endParaRPr lang="en-US" dirty="0">
              <a:latin typeface="Times New Roman"/>
              <a:cs typeface="Times New Roman"/>
            </a:endParaRPr>
          </a:p>
          <a:p>
            <a:pPr marL="469265" indent="-228600" algn="just">
              <a:lnSpc>
                <a:spcPct val="100000"/>
              </a:lnSpc>
              <a:spcBef>
                <a:spcPts val="35"/>
              </a:spcBef>
              <a:buFont typeface="Symbol"/>
              <a:buChar char=""/>
              <a:tabLst>
                <a:tab pos="469900" algn="l"/>
              </a:tabLst>
            </a:pPr>
            <a:r>
              <a:rPr lang="en-US" spc="-10" dirty="0">
                <a:latin typeface="Times New Roman"/>
                <a:cs typeface="Times New Roman"/>
              </a:rPr>
              <a:t>It </a:t>
            </a:r>
            <a:r>
              <a:rPr lang="en-US" spc="-5" dirty="0">
                <a:latin typeface="Times New Roman"/>
                <a:cs typeface="Times New Roman"/>
              </a:rPr>
              <a:t>is designed as </a:t>
            </a:r>
            <a:r>
              <a:rPr lang="en-US" dirty="0">
                <a:latin typeface="Times New Roman"/>
                <a:cs typeface="Times New Roman"/>
              </a:rPr>
              <a:t>a pacing </a:t>
            </a:r>
            <a:r>
              <a:rPr lang="en-US" spc="-5" dirty="0">
                <a:latin typeface="Times New Roman"/>
                <a:cs typeface="Times New Roman"/>
              </a:rPr>
              <a:t>mechanism </a:t>
            </a:r>
            <a:r>
              <a:rPr lang="en-US" dirty="0">
                <a:latin typeface="Times New Roman"/>
                <a:cs typeface="Times New Roman"/>
              </a:rPr>
              <a:t>for </a:t>
            </a:r>
            <a:r>
              <a:rPr lang="en-US" spc="-5" dirty="0">
                <a:latin typeface="Times New Roman"/>
                <a:cs typeface="Times New Roman"/>
              </a:rPr>
              <a:t>time-critical projects, </a:t>
            </a:r>
            <a:r>
              <a:rPr lang="en-US" dirty="0">
                <a:latin typeface="Times New Roman"/>
                <a:cs typeface="Times New Roman"/>
              </a:rPr>
              <a:t>allowing the </a:t>
            </a:r>
            <a:r>
              <a:rPr lang="en-US" spc="-5" dirty="0">
                <a:latin typeface="Times New Roman"/>
                <a:cs typeface="Times New Roman"/>
              </a:rPr>
              <a:t>software</a:t>
            </a:r>
            <a:r>
              <a:rPr lang="en-US" spc="-60" dirty="0">
                <a:latin typeface="Times New Roman"/>
                <a:cs typeface="Times New Roman"/>
              </a:rPr>
              <a:t> </a:t>
            </a:r>
            <a:r>
              <a:rPr lang="en-US" dirty="0">
                <a:latin typeface="Times New Roman"/>
                <a:cs typeface="Times New Roman"/>
              </a:rPr>
              <a:t>team</a:t>
            </a:r>
          </a:p>
          <a:p>
            <a:pPr marL="469265" algn="just">
              <a:lnSpc>
                <a:spcPct val="100000"/>
              </a:lnSpc>
              <a:spcBef>
                <a:spcPts val="145"/>
              </a:spcBef>
            </a:pPr>
            <a:r>
              <a:rPr lang="en-US" dirty="0">
                <a:latin typeface="Times New Roman"/>
                <a:cs typeface="Times New Roman"/>
              </a:rPr>
              <a:t>to </a:t>
            </a:r>
            <a:r>
              <a:rPr lang="en-US" spc="-5" dirty="0">
                <a:latin typeface="Times New Roman"/>
                <a:cs typeface="Times New Roman"/>
              </a:rPr>
              <a:t>assess </a:t>
            </a:r>
            <a:r>
              <a:rPr lang="en-US" dirty="0">
                <a:latin typeface="Times New Roman"/>
                <a:cs typeface="Times New Roman"/>
              </a:rPr>
              <a:t>the </a:t>
            </a:r>
            <a:r>
              <a:rPr lang="en-US" spc="-5" dirty="0">
                <a:latin typeface="Times New Roman"/>
                <a:cs typeface="Times New Roman"/>
              </a:rPr>
              <a:t>project </a:t>
            </a:r>
            <a:r>
              <a:rPr lang="en-US" dirty="0">
                <a:latin typeface="Times New Roman"/>
                <a:cs typeface="Times New Roman"/>
              </a:rPr>
              <a:t>on a </a:t>
            </a:r>
            <a:r>
              <a:rPr lang="en-US" spc="-5" dirty="0">
                <a:latin typeface="Times New Roman"/>
                <a:cs typeface="Times New Roman"/>
              </a:rPr>
              <a:t>frequent</a:t>
            </a:r>
            <a:r>
              <a:rPr lang="en-US" spc="5" dirty="0">
                <a:latin typeface="Times New Roman"/>
                <a:cs typeface="Times New Roman"/>
              </a:rPr>
              <a:t> </a:t>
            </a:r>
            <a:r>
              <a:rPr lang="en-US" dirty="0">
                <a:latin typeface="Times New Roman"/>
                <a:cs typeface="Times New Roman"/>
              </a:rPr>
              <a:t>basis.</a:t>
            </a:r>
          </a:p>
          <a:p>
            <a:pPr marL="469265" marR="5080" indent="-228600" algn="just">
              <a:lnSpc>
                <a:spcPct val="110000"/>
              </a:lnSpc>
              <a:spcBef>
                <a:spcPts val="95"/>
              </a:spcBef>
              <a:buClr>
                <a:srgbClr val="000000"/>
              </a:buClr>
              <a:buFont typeface="Symbol"/>
              <a:buChar char=""/>
              <a:tabLst>
                <a:tab pos="469900" algn="l"/>
              </a:tabLst>
            </a:pPr>
            <a:r>
              <a:rPr lang="en-US" b="1" spc="-5" dirty="0">
                <a:solidFill>
                  <a:srgbClr val="212121"/>
                </a:solidFill>
                <a:latin typeface="Times New Roman"/>
                <a:cs typeface="Times New Roman"/>
              </a:rPr>
              <a:t>Smoke</a:t>
            </a:r>
            <a:r>
              <a:rPr lang="en-US" b="1" spc="-75" dirty="0">
                <a:solidFill>
                  <a:srgbClr val="212121"/>
                </a:solidFill>
                <a:latin typeface="Times New Roman"/>
                <a:cs typeface="Times New Roman"/>
              </a:rPr>
              <a:t> </a:t>
            </a:r>
            <a:r>
              <a:rPr lang="en-US" b="1" spc="-5" dirty="0">
                <a:solidFill>
                  <a:srgbClr val="212121"/>
                </a:solidFill>
                <a:latin typeface="Times New Roman"/>
                <a:cs typeface="Times New Roman"/>
              </a:rPr>
              <a:t>Testing</a:t>
            </a:r>
            <a:r>
              <a:rPr lang="en-US" b="1" spc="-65" dirty="0">
                <a:solidFill>
                  <a:srgbClr val="212121"/>
                </a:solidFill>
                <a:latin typeface="Times New Roman"/>
                <a:cs typeface="Times New Roman"/>
              </a:rPr>
              <a:t> </a:t>
            </a:r>
            <a:r>
              <a:rPr lang="en-US" spc="-5" dirty="0">
                <a:solidFill>
                  <a:srgbClr val="212121"/>
                </a:solidFill>
                <a:latin typeface="Times New Roman"/>
                <a:cs typeface="Times New Roman"/>
              </a:rPr>
              <a:t>is</a:t>
            </a:r>
            <a:r>
              <a:rPr lang="en-US" spc="-65" dirty="0">
                <a:solidFill>
                  <a:srgbClr val="212121"/>
                </a:solidFill>
                <a:latin typeface="Times New Roman"/>
                <a:cs typeface="Times New Roman"/>
              </a:rPr>
              <a:t> </a:t>
            </a:r>
            <a:r>
              <a:rPr lang="en-US" dirty="0">
                <a:solidFill>
                  <a:srgbClr val="212121"/>
                </a:solidFill>
                <a:latin typeface="Times New Roman"/>
                <a:cs typeface="Times New Roman"/>
              </a:rPr>
              <a:t>a</a:t>
            </a:r>
            <a:r>
              <a:rPr lang="en-US" spc="-70" dirty="0">
                <a:solidFill>
                  <a:srgbClr val="212121"/>
                </a:solidFill>
                <a:latin typeface="Times New Roman"/>
                <a:cs typeface="Times New Roman"/>
              </a:rPr>
              <a:t> </a:t>
            </a:r>
            <a:r>
              <a:rPr lang="en-US" dirty="0">
                <a:solidFill>
                  <a:srgbClr val="212121"/>
                </a:solidFill>
                <a:latin typeface="Times New Roman"/>
                <a:cs typeface="Times New Roman"/>
              </a:rPr>
              <a:t>software</a:t>
            </a:r>
            <a:r>
              <a:rPr lang="en-US" spc="-80" dirty="0">
                <a:solidFill>
                  <a:srgbClr val="212121"/>
                </a:solidFill>
                <a:latin typeface="Times New Roman"/>
                <a:cs typeface="Times New Roman"/>
              </a:rPr>
              <a:t> </a:t>
            </a:r>
            <a:r>
              <a:rPr lang="en-US" dirty="0">
                <a:solidFill>
                  <a:srgbClr val="212121"/>
                </a:solidFill>
                <a:latin typeface="Times New Roman"/>
                <a:cs typeface="Times New Roman"/>
              </a:rPr>
              <a:t>testing</a:t>
            </a:r>
            <a:r>
              <a:rPr lang="en-US" spc="-80" dirty="0">
                <a:solidFill>
                  <a:srgbClr val="212121"/>
                </a:solidFill>
                <a:latin typeface="Times New Roman"/>
                <a:cs typeface="Times New Roman"/>
              </a:rPr>
              <a:t> </a:t>
            </a:r>
            <a:r>
              <a:rPr lang="en-US" spc="-5" dirty="0">
                <a:solidFill>
                  <a:srgbClr val="212121"/>
                </a:solidFill>
                <a:latin typeface="Times New Roman"/>
                <a:cs typeface="Times New Roman"/>
              </a:rPr>
              <a:t>process</a:t>
            </a:r>
            <a:r>
              <a:rPr lang="en-US" spc="-60" dirty="0">
                <a:solidFill>
                  <a:srgbClr val="212121"/>
                </a:solidFill>
                <a:latin typeface="Times New Roman"/>
                <a:cs typeface="Times New Roman"/>
              </a:rPr>
              <a:t> </a:t>
            </a:r>
            <a:r>
              <a:rPr lang="en-US" dirty="0">
                <a:solidFill>
                  <a:srgbClr val="212121"/>
                </a:solidFill>
                <a:latin typeface="Times New Roman"/>
                <a:cs typeface="Times New Roman"/>
              </a:rPr>
              <a:t>that</a:t>
            </a:r>
            <a:r>
              <a:rPr lang="en-US" spc="-70" dirty="0">
                <a:solidFill>
                  <a:srgbClr val="212121"/>
                </a:solidFill>
                <a:latin typeface="Times New Roman"/>
                <a:cs typeface="Times New Roman"/>
              </a:rPr>
              <a:t> </a:t>
            </a:r>
            <a:r>
              <a:rPr lang="en-US" spc="-5" dirty="0">
                <a:solidFill>
                  <a:srgbClr val="212121"/>
                </a:solidFill>
                <a:latin typeface="Times New Roman"/>
                <a:cs typeface="Times New Roman"/>
              </a:rPr>
              <a:t>determines</a:t>
            </a:r>
            <a:r>
              <a:rPr lang="en-US" spc="-70" dirty="0">
                <a:solidFill>
                  <a:srgbClr val="212121"/>
                </a:solidFill>
                <a:latin typeface="Times New Roman"/>
                <a:cs typeface="Times New Roman"/>
              </a:rPr>
              <a:t> </a:t>
            </a:r>
            <a:r>
              <a:rPr lang="en-US" spc="-5" dirty="0">
                <a:solidFill>
                  <a:srgbClr val="212121"/>
                </a:solidFill>
                <a:latin typeface="Times New Roman"/>
                <a:cs typeface="Times New Roman"/>
              </a:rPr>
              <a:t>whether</a:t>
            </a:r>
            <a:r>
              <a:rPr lang="en-US" spc="-70" dirty="0">
                <a:solidFill>
                  <a:srgbClr val="212121"/>
                </a:solidFill>
                <a:latin typeface="Times New Roman"/>
                <a:cs typeface="Times New Roman"/>
              </a:rPr>
              <a:t> </a:t>
            </a:r>
            <a:r>
              <a:rPr lang="en-US" dirty="0">
                <a:solidFill>
                  <a:srgbClr val="212121"/>
                </a:solidFill>
                <a:latin typeface="Times New Roman"/>
                <a:cs typeface="Times New Roman"/>
              </a:rPr>
              <a:t>the</a:t>
            </a:r>
            <a:r>
              <a:rPr lang="en-US" spc="-70" dirty="0">
                <a:solidFill>
                  <a:srgbClr val="212121"/>
                </a:solidFill>
                <a:latin typeface="Times New Roman"/>
                <a:cs typeface="Times New Roman"/>
              </a:rPr>
              <a:t> </a:t>
            </a:r>
            <a:r>
              <a:rPr lang="en-US" spc="-5" dirty="0">
                <a:solidFill>
                  <a:srgbClr val="212121"/>
                </a:solidFill>
                <a:latin typeface="Times New Roman"/>
                <a:cs typeface="Times New Roman"/>
              </a:rPr>
              <a:t>deployed</a:t>
            </a:r>
            <a:r>
              <a:rPr lang="en-US" spc="-70" dirty="0">
                <a:solidFill>
                  <a:srgbClr val="212121"/>
                </a:solidFill>
                <a:latin typeface="Times New Roman"/>
                <a:cs typeface="Times New Roman"/>
              </a:rPr>
              <a:t> </a:t>
            </a:r>
            <a:r>
              <a:rPr lang="en-US" dirty="0">
                <a:solidFill>
                  <a:srgbClr val="212121"/>
                </a:solidFill>
                <a:latin typeface="Times New Roman"/>
                <a:cs typeface="Times New Roman"/>
              </a:rPr>
              <a:t>software  build</a:t>
            </a:r>
            <a:r>
              <a:rPr lang="en-US" spc="-20" dirty="0">
                <a:solidFill>
                  <a:srgbClr val="212121"/>
                </a:solidFill>
                <a:latin typeface="Times New Roman"/>
                <a:cs typeface="Times New Roman"/>
              </a:rPr>
              <a:t> </a:t>
            </a:r>
            <a:r>
              <a:rPr lang="en-US" spc="-5" dirty="0">
                <a:solidFill>
                  <a:srgbClr val="212121"/>
                </a:solidFill>
                <a:latin typeface="Times New Roman"/>
                <a:cs typeface="Times New Roman"/>
              </a:rPr>
              <a:t>is</a:t>
            </a:r>
            <a:r>
              <a:rPr lang="en-US" spc="-10" dirty="0">
                <a:solidFill>
                  <a:srgbClr val="212121"/>
                </a:solidFill>
                <a:latin typeface="Times New Roman"/>
                <a:cs typeface="Times New Roman"/>
              </a:rPr>
              <a:t> </a:t>
            </a:r>
            <a:r>
              <a:rPr lang="en-US" dirty="0">
                <a:solidFill>
                  <a:srgbClr val="212121"/>
                </a:solidFill>
                <a:latin typeface="Times New Roman"/>
                <a:cs typeface="Times New Roman"/>
              </a:rPr>
              <a:t>stable</a:t>
            </a:r>
            <a:r>
              <a:rPr lang="en-US" spc="-20" dirty="0">
                <a:solidFill>
                  <a:srgbClr val="212121"/>
                </a:solidFill>
                <a:latin typeface="Times New Roman"/>
                <a:cs typeface="Times New Roman"/>
              </a:rPr>
              <a:t> </a:t>
            </a:r>
            <a:r>
              <a:rPr lang="en-US" dirty="0">
                <a:solidFill>
                  <a:srgbClr val="212121"/>
                </a:solidFill>
                <a:latin typeface="Times New Roman"/>
                <a:cs typeface="Times New Roman"/>
              </a:rPr>
              <a:t>or</a:t>
            </a:r>
            <a:r>
              <a:rPr lang="en-US" spc="-25" dirty="0">
                <a:solidFill>
                  <a:srgbClr val="212121"/>
                </a:solidFill>
                <a:latin typeface="Times New Roman"/>
                <a:cs typeface="Times New Roman"/>
              </a:rPr>
              <a:t> </a:t>
            </a:r>
            <a:r>
              <a:rPr lang="en-US" dirty="0">
                <a:solidFill>
                  <a:srgbClr val="212121"/>
                </a:solidFill>
                <a:latin typeface="Times New Roman"/>
                <a:cs typeface="Times New Roman"/>
              </a:rPr>
              <a:t>not.</a:t>
            </a:r>
            <a:r>
              <a:rPr lang="en-US" spc="-10" dirty="0">
                <a:solidFill>
                  <a:srgbClr val="212121"/>
                </a:solidFill>
                <a:latin typeface="Times New Roman"/>
                <a:cs typeface="Times New Roman"/>
              </a:rPr>
              <a:t> </a:t>
            </a:r>
            <a:r>
              <a:rPr lang="en-US" dirty="0">
                <a:solidFill>
                  <a:srgbClr val="212121"/>
                </a:solidFill>
                <a:latin typeface="Times New Roman"/>
                <a:cs typeface="Times New Roman"/>
              </a:rPr>
              <a:t>Smoke</a:t>
            </a:r>
            <a:r>
              <a:rPr lang="en-US" spc="-15" dirty="0">
                <a:solidFill>
                  <a:srgbClr val="212121"/>
                </a:solidFill>
                <a:latin typeface="Times New Roman"/>
                <a:cs typeface="Times New Roman"/>
              </a:rPr>
              <a:t> </a:t>
            </a:r>
            <a:r>
              <a:rPr lang="en-US" dirty="0">
                <a:solidFill>
                  <a:srgbClr val="212121"/>
                </a:solidFill>
                <a:latin typeface="Times New Roman"/>
                <a:cs typeface="Times New Roman"/>
              </a:rPr>
              <a:t>testing</a:t>
            </a:r>
            <a:r>
              <a:rPr lang="en-US" spc="-30" dirty="0">
                <a:solidFill>
                  <a:srgbClr val="212121"/>
                </a:solidFill>
                <a:latin typeface="Times New Roman"/>
                <a:cs typeface="Times New Roman"/>
              </a:rPr>
              <a:t> </a:t>
            </a:r>
            <a:r>
              <a:rPr lang="en-US" spc="-5" dirty="0">
                <a:solidFill>
                  <a:srgbClr val="212121"/>
                </a:solidFill>
                <a:latin typeface="Times New Roman"/>
                <a:cs typeface="Times New Roman"/>
              </a:rPr>
              <a:t>is</a:t>
            </a:r>
            <a:r>
              <a:rPr lang="en-US" dirty="0">
                <a:solidFill>
                  <a:srgbClr val="212121"/>
                </a:solidFill>
                <a:latin typeface="Times New Roman"/>
                <a:cs typeface="Times New Roman"/>
              </a:rPr>
              <a:t> a</a:t>
            </a:r>
            <a:r>
              <a:rPr lang="en-US" spc="-15" dirty="0">
                <a:solidFill>
                  <a:srgbClr val="212121"/>
                </a:solidFill>
                <a:latin typeface="Times New Roman"/>
                <a:cs typeface="Times New Roman"/>
              </a:rPr>
              <a:t> </a:t>
            </a:r>
            <a:r>
              <a:rPr lang="en-US" dirty="0">
                <a:solidFill>
                  <a:srgbClr val="212121"/>
                </a:solidFill>
                <a:latin typeface="Times New Roman"/>
                <a:cs typeface="Times New Roman"/>
              </a:rPr>
              <a:t>confirmation</a:t>
            </a:r>
            <a:r>
              <a:rPr lang="en-US" spc="-15" dirty="0">
                <a:solidFill>
                  <a:srgbClr val="212121"/>
                </a:solidFill>
                <a:latin typeface="Times New Roman"/>
                <a:cs typeface="Times New Roman"/>
              </a:rPr>
              <a:t> </a:t>
            </a:r>
            <a:r>
              <a:rPr lang="en-US" dirty="0">
                <a:solidFill>
                  <a:srgbClr val="212121"/>
                </a:solidFill>
                <a:latin typeface="Times New Roman"/>
                <a:cs typeface="Times New Roman"/>
              </a:rPr>
              <a:t>for</a:t>
            </a:r>
            <a:r>
              <a:rPr lang="en-US" spc="-20" dirty="0">
                <a:solidFill>
                  <a:srgbClr val="212121"/>
                </a:solidFill>
                <a:latin typeface="Times New Roman"/>
                <a:cs typeface="Times New Roman"/>
              </a:rPr>
              <a:t> </a:t>
            </a:r>
            <a:r>
              <a:rPr lang="en-US" spc="-5" dirty="0">
                <a:solidFill>
                  <a:srgbClr val="212121"/>
                </a:solidFill>
                <a:latin typeface="Times New Roman"/>
                <a:cs typeface="Times New Roman"/>
              </a:rPr>
              <a:t>QA</a:t>
            </a:r>
            <a:r>
              <a:rPr lang="en-US" spc="-20" dirty="0">
                <a:solidFill>
                  <a:srgbClr val="212121"/>
                </a:solidFill>
                <a:latin typeface="Times New Roman"/>
                <a:cs typeface="Times New Roman"/>
              </a:rPr>
              <a:t> </a:t>
            </a:r>
            <a:r>
              <a:rPr lang="en-US" dirty="0">
                <a:solidFill>
                  <a:srgbClr val="212121"/>
                </a:solidFill>
                <a:latin typeface="Times New Roman"/>
                <a:cs typeface="Times New Roman"/>
              </a:rPr>
              <a:t>team</a:t>
            </a:r>
            <a:r>
              <a:rPr lang="en-US" spc="-15" dirty="0">
                <a:solidFill>
                  <a:srgbClr val="212121"/>
                </a:solidFill>
                <a:latin typeface="Times New Roman"/>
                <a:cs typeface="Times New Roman"/>
              </a:rPr>
              <a:t> </a:t>
            </a:r>
            <a:r>
              <a:rPr lang="en-US" dirty="0">
                <a:solidFill>
                  <a:srgbClr val="212121"/>
                </a:solidFill>
                <a:latin typeface="Times New Roman"/>
                <a:cs typeface="Times New Roman"/>
              </a:rPr>
              <a:t>to</a:t>
            </a:r>
            <a:r>
              <a:rPr lang="en-US" spc="-10" dirty="0">
                <a:solidFill>
                  <a:srgbClr val="212121"/>
                </a:solidFill>
                <a:latin typeface="Times New Roman"/>
                <a:cs typeface="Times New Roman"/>
              </a:rPr>
              <a:t> </a:t>
            </a:r>
            <a:r>
              <a:rPr lang="en-US" dirty="0">
                <a:solidFill>
                  <a:srgbClr val="212121"/>
                </a:solidFill>
                <a:latin typeface="Times New Roman"/>
                <a:cs typeface="Times New Roman"/>
              </a:rPr>
              <a:t>proceed</a:t>
            </a:r>
            <a:r>
              <a:rPr lang="en-US" spc="-15" dirty="0">
                <a:solidFill>
                  <a:srgbClr val="212121"/>
                </a:solidFill>
                <a:latin typeface="Times New Roman"/>
                <a:cs typeface="Times New Roman"/>
              </a:rPr>
              <a:t> </a:t>
            </a:r>
            <a:r>
              <a:rPr lang="en-US" dirty="0">
                <a:solidFill>
                  <a:srgbClr val="212121"/>
                </a:solidFill>
                <a:latin typeface="Times New Roman"/>
                <a:cs typeface="Times New Roman"/>
              </a:rPr>
              <a:t>with</a:t>
            </a:r>
            <a:r>
              <a:rPr lang="en-US" spc="-15" dirty="0">
                <a:solidFill>
                  <a:srgbClr val="212121"/>
                </a:solidFill>
                <a:latin typeface="Times New Roman"/>
                <a:cs typeface="Times New Roman"/>
              </a:rPr>
              <a:t> </a:t>
            </a:r>
            <a:r>
              <a:rPr lang="en-US" spc="-5" dirty="0">
                <a:solidFill>
                  <a:srgbClr val="212121"/>
                </a:solidFill>
                <a:latin typeface="Times New Roman"/>
                <a:cs typeface="Times New Roman"/>
              </a:rPr>
              <a:t>further  software</a:t>
            </a:r>
            <a:r>
              <a:rPr lang="en-US" spc="-15" dirty="0">
                <a:solidFill>
                  <a:srgbClr val="212121"/>
                </a:solidFill>
                <a:latin typeface="Times New Roman"/>
                <a:cs typeface="Times New Roman"/>
              </a:rPr>
              <a:t> </a:t>
            </a:r>
            <a:r>
              <a:rPr lang="en-US" spc="-5" dirty="0">
                <a:solidFill>
                  <a:srgbClr val="212121"/>
                </a:solidFill>
                <a:latin typeface="Times New Roman"/>
                <a:cs typeface="Times New Roman"/>
              </a:rPr>
              <a:t>testing.</a:t>
            </a:r>
            <a:endParaRPr lang="en-US" dirty="0">
              <a:latin typeface="Times New Roman"/>
              <a:cs typeface="Times New Roman"/>
            </a:endParaRPr>
          </a:p>
        </p:txBody>
      </p:sp>
    </p:spTree>
    <p:extLst>
      <p:ext uri="{BB962C8B-B14F-4D97-AF65-F5344CB8AC3E}">
        <p14:creationId xmlns:p14="http://schemas.microsoft.com/office/powerpoint/2010/main" val="22163603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dirty="0"/>
          </a:p>
        </p:txBody>
      </p:sp>
      <p:sp>
        <p:nvSpPr>
          <p:cNvPr id="3" name="Content Placeholder 2"/>
          <p:cNvSpPr>
            <a:spLocks noGrp="1"/>
          </p:cNvSpPr>
          <p:nvPr>
            <p:ph idx="1"/>
          </p:nvPr>
        </p:nvSpPr>
        <p:spPr>
          <a:xfrm>
            <a:off x="453390" y="2011680"/>
            <a:ext cx="6995160" cy="8158480"/>
          </a:xfrm>
        </p:spPr>
        <p:txBody>
          <a:bodyPr>
            <a:normAutofit/>
          </a:bodyPr>
          <a:lstStyle/>
          <a:p>
            <a:pPr marL="469265" marR="5715" indent="-228600" algn="just">
              <a:lnSpc>
                <a:spcPct val="111000"/>
              </a:lnSpc>
              <a:spcBef>
                <a:spcPts val="70"/>
              </a:spcBef>
              <a:buClr>
                <a:srgbClr val="000000"/>
              </a:buClr>
              <a:buFont typeface="Symbol"/>
              <a:buChar char=""/>
              <a:tabLst>
                <a:tab pos="469900" algn="l"/>
              </a:tabLst>
            </a:pPr>
            <a:r>
              <a:rPr lang="en-US" sz="1600" spc="-10" dirty="0">
                <a:solidFill>
                  <a:srgbClr val="212121"/>
                </a:solidFill>
                <a:latin typeface="Times New Roman"/>
                <a:cs typeface="Times New Roman"/>
              </a:rPr>
              <a:t>It</a:t>
            </a:r>
            <a:r>
              <a:rPr lang="en-US" sz="1600" spc="-45" dirty="0">
                <a:solidFill>
                  <a:srgbClr val="212121"/>
                </a:solidFill>
                <a:latin typeface="Times New Roman"/>
                <a:cs typeface="Times New Roman"/>
              </a:rPr>
              <a:t> </a:t>
            </a:r>
            <a:r>
              <a:rPr lang="en-US" sz="1600" spc="-5" dirty="0">
                <a:solidFill>
                  <a:srgbClr val="212121"/>
                </a:solidFill>
                <a:latin typeface="Times New Roman"/>
                <a:cs typeface="Times New Roman"/>
              </a:rPr>
              <a:t>consists</a:t>
            </a:r>
            <a:r>
              <a:rPr lang="en-US" sz="1600" spc="-40" dirty="0">
                <a:solidFill>
                  <a:srgbClr val="212121"/>
                </a:solidFill>
                <a:latin typeface="Times New Roman"/>
                <a:cs typeface="Times New Roman"/>
              </a:rPr>
              <a:t> </a:t>
            </a:r>
            <a:r>
              <a:rPr lang="en-US" sz="1600" dirty="0">
                <a:solidFill>
                  <a:srgbClr val="212121"/>
                </a:solidFill>
                <a:latin typeface="Times New Roman"/>
                <a:cs typeface="Times New Roman"/>
              </a:rPr>
              <a:t>of</a:t>
            </a:r>
            <a:r>
              <a:rPr lang="en-US" sz="1600" spc="-50" dirty="0">
                <a:solidFill>
                  <a:srgbClr val="212121"/>
                </a:solidFill>
                <a:latin typeface="Times New Roman"/>
                <a:cs typeface="Times New Roman"/>
              </a:rPr>
              <a:t> </a:t>
            </a:r>
            <a:r>
              <a:rPr lang="en-US" sz="1600" dirty="0">
                <a:solidFill>
                  <a:srgbClr val="212121"/>
                </a:solidFill>
                <a:latin typeface="Times New Roman"/>
                <a:cs typeface="Times New Roman"/>
              </a:rPr>
              <a:t>a</a:t>
            </a:r>
            <a:r>
              <a:rPr lang="en-US" sz="1600" spc="-45" dirty="0">
                <a:solidFill>
                  <a:srgbClr val="212121"/>
                </a:solidFill>
                <a:latin typeface="Times New Roman"/>
                <a:cs typeface="Times New Roman"/>
              </a:rPr>
              <a:t> </a:t>
            </a:r>
            <a:r>
              <a:rPr lang="en-US" sz="1600" spc="-5" dirty="0">
                <a:solidFill>
                  <a:srgbClr val="212121"/>
                </a:solidFill>
                <a:latin typeface="Times New Roman"/>
                <a:cs typeface="Times New Roman"/>
              </a:rPr>
              <a:t>minimal</a:t>
            </a:r>
            <a:r>
              <a:rPr lang="en-US" sz="1600" spc="-45" dirty="0">
                <a:solidFill>
                  <a:srgbClr val="212121"/>
                </a:solidFill>
                <a:latin typeface="Times New Roman"/>
                <a:cs typeface="Times New Roman"/>
              </a:rPr>
              <a:t> </a:t>
            </a:r>
            <a:r>
              <a:rPr lang="en-US" sz="1600" spc="-10" dirty="0">
                <a:solidFill>
                  <a:srgbClr val="212121"/>
                </a:solidFill>
                <a:latin typeface="Times New Roman"/>
                <a:cs typeface="Times New Roman"/>
              </a:rPr>
              <a:t>set</a:t>
            </a:r>
            <a:r>
              <a:rPr lang="en-US" sz="1600" spc="-45" dirty="0">
                <a:solidFill>
                  <a:srgbClr val="212121"/>
                </a:solidFill>
                <a:latin typeface="Times New Roman"/>
                <a:cs typeface="Times New Roman"/>
              </a:rPr>
              <a:t> </a:t>
            </a:r>
            <a:r>
              <a:rPr lang="en-US" sz="1600" dirty="0">
                <a:solidFill>
                  <a:srgbClr val="212121"/>
                </a:solidFill>
                <a:latin typeface="Times New Roman"/>
                <a:cs typeface="Times New Roman"/>
              </a:rPr>
              <a:t>of</a:t>
            </a:r>
            <a:r>
              <a:rPr lang="en-US" sz="1600" spc="-50" dirty="0">
                <a:solidFill>
                  <a:srgbClr val="212121"/>
                </a:solidFill>
                <a:latin typeface="Times New Roman"/>
                <a:cs typeface="Times New Roman"/>
              </a:rPr>
              <a:t> </a:t>
            </a:r>
            <a:r>
              <a:rPr lang="en-US" sz="1600" spc="-5" dirty="0">
                <a:solidFill>
                  <a:srgbClr val="212121"/>
                </a:solidFill>
                <a:latin typeface="Times New Roman"/>
                <a:cs typeface="Times New Roman"/>
              </a:rPr>
              <a:t>tests</a:t>
            </a:r>
            <a:r>
              <a:rPr lang="en-US" sz="1600" spc="-40" dirty="0">
                <a:solidFill>
                  <a:srgbClr val="212121"/>
                </a:solidFill>
                <a:latin typeface="Times New Roman"/>
                <a:cs typeface="Times New Roman"/>
              </a:rPr>
              <a:t> </a:t>
            </a:r>
            <a:r>
              <a:rPr lang="en-US" sz="1600" dirty="0">
                <a:solidFill>
                  <a:srgbClr val="212121"/>
                </a:solidFill>
                <a:latin typeface="Times New Roman"/>
                <a:cs typeface="Times New Roman"/>
              </a:rPr>
              <a:t>run</a:t>
            </a:r>
            <a:r>
              <a:rPr lang="en-US" sz="1600" spc="-50" dirty="0">
                <a:solidFill>
                  <a:srgbClr val="212121"/>
                </a:solidFill>
                <a:latin typeface="Times New Roman"/>
                <a:cs typeface="Times New Roman"/>
              </a:rPr>
              <a:t> </a:t>
            </a:r>
            <a:r>
              <a:rPr lang="en-US" sz="1600" dirty="0">
                <a:solidFill>
                  <a:srgbClr val="212121"/>
                </a:solidFill>
                <a:latin typeface="Times New Roman"/>
                <a:cs typeface="Times New Roman"/>
              </a:rPr>
              <a:t>on</a:t>
            </a:r>
            <a:r>
              <a:rPr lang="en-US" sz="1600" spc="-45" dirty="0">
                <a:solidFill>
                  <a:srgbClr val="212121"/>
                </a:solidFill>
                <a:latin typeface="Times New Roman"/>
                <a:cs typeface="Times New Roman"/>
              </a:rPr>
              <a:t> </a:t>
            </a:r>
            <a:r>
              <a:rPr lang="en-US" sz="1600" spc="-5" dirty="0">
                <a:solidFill>
                  <a:srgbClr val="212121"/>
                </a:solidFill>
                <a:latin typeface="Times New Roman"/>
                <a:cs typeface="Times New Roman"/>
              </a:rPr>
              <a:t>each</a:t>
            </a:r>
            <a:r>
              <a:rPr lang="en-US" sz="1600" spc="-45" dirty="0">
                <a:solidFill>
                  <a:srgbClr val="212121"/>
                </a:solidFill>
                <a:latin typeface="Times New Roman"/>
                <a:cs typeface="Times New Roman"/>
              </a:rPr>
              <a:t> </a:t>
            </a:r>
            <a:r>
              <a:rPr lang="en-US" sz="1600" dirty="0">
                <a:solidFill>
                  <a:srgbClr val="212121"/>
                </a:solidFill>
                <a:latin typeface="Times New Roman"/>
                <a:cs typeface="Times New Roman"/>
              </a:rPr>
              <a:t>build</a:t>
            </a:r>
            <a:r>
              <a:rPr lang="en-US" sz="1600" spc="-40" dirty="0">
                <a:solidFill>
                  <a:srgbClr val="212121"/>
                </a:solidFill>
                <a:latin typeface="Times New Roman"/>
                <a:cs typeface="Times New Roman"/>
              </a:rPr>
              <a:t> </a:t>
            </a:r>
            <a:r>
              <a:rPr lang="en-US" sz="1600" dirty="0">
                <a:solidFill>
                  <a:srgbClr val="212121"/>
                </a:solidFill>
                <a:latin typeface="Times New Roman"/>
                <a:cs typeface="Times New Roman"/>
              </a:rPr>
              <a:t>to</a:t>
            </a:r>
            <a:r>
              <a:rPr lang="en-US" sz="1600" spc="-45" dirty="0">
                <a:solidFill>
                  <a:srgbClr val="212121"/>
                </a:solidFill>
                <a:latin typeface="Times New Roman"/>
                <a:cs typeface="Times New Roman"/>
              </a:rPr>
              <a:t> </a:t>
            </a:r>
            <a:r>
              <a:rPr lang="en-US" sz="1600" dirty="0">
                <a:solidFill>
                  <a:srgbClr val="212121"/>
                </a:solidFill>
                <a:latin typeface="Times New Roman"/>
                <a:cs typeface="Times New Roman"/>
              </a:rPr>
              <a:t>test</a:t>
            </a:r>
            <a:r>
              <a:rPr lang="en-US" sz="1600" spc="-55" dirty="0">
                <a:solidFill>
                  <a:srgbClr val="212121"/>
                </a:solidFill>
                <a:latin typeface="Times New Roman"/>
                <a:cs typeface="Times New Roman"/>
              </a:rPr>
              <a:t> </a:t>
            </a:r>
            <a:r>
              <a:rPr lang="en-US" sz="1600" spc="-5" dirty="0">
                <a:solidFill>
                  <a:srgbClr val="212121"/>
                </a:solidFill>
                <a:latin typeface="Times New Roman"/>
                <a:cs typeface="Times New Roman"/>
              </a:rPr>
              <a:t>software</a:t>
            </a:r>
            <a:r>
              <a:rPr lang="en-US" sz="1600" spc="-55" dirty="0">
                <a:solidFill>
                  <a:srgbClr val="212121"/>
                </a:solidFill>
                <a:latin typeface="Times New Roman"/>
                <a:cs typeface="Times New Roman"/>
              </a:rPr>
              <a:t> </a:t>
            </a:r>
            <a:r>
              <a:rPr lang="en-US" sz="1600" spc="-5" dirty="0">
                <a:solidFill>
                  <a:srgbClr val="212121"/>
                </a:solidFill>
                <a:latin typeface="Times New Roman"/>
                <a:cs typeface="Times New Roman"/>
              </a:rPr>
              <a:t>functionalities.</a:t>
            </a:r>
            <a:r>
              <a:rPr lang="en-US" sz="1600" spc="-40" dirty="0">
                <a:solidFill>
                  <a:srgbClr val="212121"/>
                </a:solidFill>
                <a:latin typeface="Times New Roman"/>
                <a:cs typeface="Times New Roman"/>
              </a:rPr>
              <a:t> </a:t>
            </a:r>
            <a:r>
              <a:rPr lang="en-US" sz="1600" dirty="0">
                <a:solidFill>
                  <a:srgbClr val="212121"/>
                </a:solidFill>
                <a:latin typeface="Times New Roman"/>
                <a:cs typeface="Times New Roman"/>
              </a:rPr>
              <a:t>Smoke  testing is also known </a:t>
            </a:r>
            <a:r>
              <a:rPr lang="en-US" sz="1600" spc="-5" dirty="0">
                <a:solidFill>
                  <a:srgbClr val="212121"/>
                </a:solidFill>
                <a:latin typeface="Times New Roman"/>
                <a:cs typeface="Times New Roman"/>
              </a:rPr>
              <a:t>as </a:t>
            </a:r>
            <a:r>
              <a:rPr lang="en-US" sz="1600" dirty="0">
                <a:solidFill>
                  <a:srgbClr val="212121"/>
                </a:solidFill>
                <a:latin typeface="Times New Roman"/>
                <a:cs typeface="Times New Roman"/>
              </a:rPr>
              <a:t>“</a:t>
            </a:r>
            <a:r>
              <a:rPr lang="en-US" sz="1600" b="1" u="heavy" dirty="0">
                <a:solidFill>
                  <a:srgbClr val="212121"/>
                </a:solidFill>
                <a:uFill>
                  <a:solidFill>
                    <a:srgbClr val="212121"/>
                  </a:solidFill>
                </a:uFill>
                <a:latin typeface="Times New Roman"/>
                <a:cs typeface="Times New Roman"/>
              </a:rPr>
              <a:t>Build </a:t>
            </a:r>
            <a:r>
              <a:rPr lang="en-US" sz="1600" b="1" u="heavy" spc="-5" dirty="0">
                <a:solidFill>
                  <a:srgbClr val="212121"/>
                </a:solidFill>
                <a:uFill>
                  <a:solidFill>
                    <a:srgbClr val="212121"/>
                  </a:solidFill>
                </a:uFill>
                <a:latin typeface="Times New Roman"/>
                <a:cs typeface="Times New Roman"/>
              </a:rPr>
              <a:t>Verification Testing” </a:t>
            </a:r>
            <a:r>
              <a:rPr lang="en-US" sz="1600" b="1" u="heavy" dirty="0">
                <a:solidFill>
                  <a:srgbClr val="212121"/>
                </a:solidFill>
                <a:uFill>
                  <a:solidFill>
                    <a:srgbClr val="212121"/>
                  </a:solidFill>
                </a:uFill>
                <a:latin typeface="Times New Roman"/>
                <a:cs typeface="Times New Roman"/>
              </a:rPr>
              <a:t>or “Confidence</a:t>
            </a:r>
            <a:r>
              <a:rPr lang="en-US" sz="1600" b="1" u="heavy" spc="-10" dirty="0">
                <a:solidFill>
                  <a:srgbClr val="212121"/>
                </a:solidFill>
                <a:uFill>
                  <a:solidFill>
                    <a:srgbClr val="212121"/>
                  </a:solidFill>
                </a:uFill>
                <a:latin typeface="Times New Roman"/>
                <a:cs typeface="Times New Roman"/>
              </a:rPr>
              <a:t> </a:t>
            </a:r>
            <a:r>
              <a:rPr lang="en-US" sz="1600" b="1" u="heavy" spc="-5" dirty="0">
                <a:solidFill>
                  <a:srgbClr val="212121"/>
                </a:solidFill>
                <a:uFill>
                  <a:solidFill>
                    <a:srgbClr val="212121"/>
                  </a:solidFill>
                </a:uFill>
                <a:latin typeface="Times New Roman"/>
                <a:cs typeface="Times New Roman"/>
              </a:rPr>
              <a:t>Testing</a:t>
            </a:r>
            <a:r>
              <a:rPr lang="en-US" sz="1600" spc="-5" dirty="0" smtClean="0">
                <a:solidFill>
                  <a:srgbClr val="212121"/>
                </a:solidFill>
                <a:latin typeface="Times New Roman"/>
                <a:cs typeface="Times New Roman"/>
              </a:rPr>
              <a:t>.”</a:t>
            </a:r>
          </a:p>
          <a:p>
            <a:pPr marL="240665" marR="5715" indent="0" algn="just">
              <a:lnSpc>
                <a:spcPct val="111000"/>
              </a:lnSpc>
              <a:spcBef>
                <a:spcPts val="70"/>
              </a:spcBef>
              <a:buClr>
                <a:srgbClr val="000000"/>
              </a:buClr>
              <a:buNone/>
              <a:tabLst>
                <a:tab pos="469900" algn="l"/>
              </a:tabLst>
            </a:pPr>
            <a:endParaRPr lang="en-US" sz="1600" dirty="0">
              <a:latin typeface="Times New Roman"/>
              <a:cs typeface="Times New Roman"/>
            </a:endParaRPr>
          </a:p>
          <a:p>
            <a:pPr marL="12700" algn="just">
              <a:lnSpc>
                <a:spcPct val="100000"/>
              </a:lnSpc>
              <a:spcBef>
                <a:spcPts val="145"/>
              </a:spcBef>
            </a:pPr>
            <a:r>
              <a:rPr lang="en-US" sz="1600" spc="-10" dirty="0">
                <a:latin typeface="Times New Roman"/>
                <a:cs typeface="Times New Roman"/>
              </a:rPr>
              <a:t>In </a:t>
            </a:r>
            <a:r>
              <a:rPr lang="en-US" sz="1600" spc="-5" dirty="0">
                <a:latin typeface="Times New Roman"/>
                <a:cs typeface="Times New Roman"/>
              </a:rPr>
              <a:t>essence, </a:t>
            </a:r>
            <a:r>
              <a:rPr lang="en-US" sz="1600" dirty="0">
                <a:latin typeface="Times New Roman"/>
                <a:cs typeface="Times New Roman"/>
              </a:rPr>
              <a:t>the </a:t>
            </a:r>
            <a:r>
              <a:rPr lang="en-US" sz="1600" spc="-5" dirty="0">
                <a:latin typeface="Times New Roman"/>
                <a:cs typeface="Times New Roman"/>
              </a:rPr>
              <a:t>smoke-testing approach </a:t>
            </a:r>
            <a:r>
              <a:rPr lang="en-US" sz="1600" dirty="0">
                <a:latin typeface="Times New Roman"/>
                <a:cs typeface="Times New Roman"/>
              </a:rPr>
              <a:t>encompasses the </a:t>
            </a:r>
            <a:r>
              <a:rPr lang="en-US" sz="1600" spc="-5" dirty="0">
                <a:latin typeface="Times New Roman"/>
                <a:cs typeface="Times New Roman"/>
              </a:rPr>
              <a:t>following</a:t>
            </a:r>
            <a:r>
              <a:rPr lang="en-US" sz="1600" spc="35" dirty="0">
                <a:latin typeface="Times New Roman"/>
                <a:cs typeface="Times New Roman"/>
              </a:rPr>
              <a:t> </a:t>
            </a:r>
            <a:r>
              <a:rPr lang="en-US" sz="1600" spc="-5" dirty="0">
                <a:latin typeface="Times New Roman"/>
                <a:cs typeface="Times New Roman"/>
              </a:rPr>
              <a:t>activities</a:t>
            </a:r>
            <a:r>
              <a:rPr lang="en-US" sz="1600" spc="-5" dirty="0" smtClean="0">
                <a:latin typeface="Times New Roman"/>
                <a:cs typeface="Times New Roman"/>
              </a:rPr>
              <a:t>:</a:t>
            </a:r>
          </a:p>
          <a:p>
            <a:pPr marL="0" indent="0" algn="just">
              <a:lnSpc>
                <a:spcPct val="100000"/>
              </a:lnSpc>
              <a:spcBef>
                <a:spcPts val="145"/>
              </a:spcBef>
              <a:buNone/>
            </a:pPr>
            <a:endParaRPr lang="en-US" sz="1600" dirty="0">
              <a:latin typeface="Times New Roman"/>
              <a:cs typeface="Times New Roman"/>
            </a:endParaRPr>
          </a:p>
          <a:p>
            <a:pPr marL="469265" indent="-228600" algn="just">
              <a:lnSpc>
                <a:spcPct val="100000"/>
              </a:lnSpc>
              <a:spcBef>
                <a:spcPts val="145"/>
              </a:spcBef>
              <a:buAutoNum type="arabicPeriod"/>
              <a:tabLst>
                <a:tab pos="469900" algn="l"/>
              </a:tabLst>
            </a:pPr>
            <a:r>
              <a:rPr lang="en-US" sz="1600" spc="-5" dirty="0">
                <a:latin typeface="Times New Roman"/>
                <a:cs typeface="Times New Roman"/>
              </a:rPr>
              <a:t>Software</a:t>
            </a:r>
            <a:r>
              <a:rPr lang="en-US" sz="1600" spc="135" dirty="0">
                <a:latin typeface="Times New Roman"/>
                <a:cs typeface="Times New Roman"/>
              </a:rPr>
              <a:t> </a:t>
            </a:r>
            <a:r>
              <a:rPr lang="en-US" sz="1600" spc="-5" dirty="0">
                <a:latin typeface="Times New Roman"/>
                <a:cs typeface="Times New Roman"/>
              </a:rPr>
              <a:t>components</a:t>
            </a:r>
            <a:r>
              <a:rPr lang="en-US" sz="1600" spc="140" dirty="0">
                <a:latin typeface="Times New Roman"/>
                <a:cs typeface="Times New Roman"/>
              </a:rPr>
              <a:t> </a:t>
            </a:r>
            <a:r>
              <a:rPr lang="en-US" sz="1600" dirty="0">
                <a:latin typeface="Times New Roman"/>
                <a:cs typeface="Times New Roman"/>
              </a:rPr>
              <a:t>that</a:t>
            </a:r>
            <a:r>
              <a:rPr lang="en-US" sz="1600" spc="140" dirty="0">
                <a:latin typeface="Times New Roman"/>
                <a:cs typeface="Times New Roman"/>
              </a:rPr>
              <a:t> </a:t>
            </a:r>
            <a:r>
              <a:rPr lang="en-US" sz="1600" spc="-5" dirty="0">
                <a:latin typeface="Times New Roman"/>
                <a:cs typeface="Times New Roman"/>
              </a:rPr>
              <a:t>have</a:t>
            </a:r>
            <a:r>
              <a:rPr lang="en-US" sz="1600" spc="135" dirty="0">
                <a:latin typeface="Times New Roman"/>
                <a:cs typeface="Times New Roman"/>
              </a:rPr>
              <a:t> </a:t>
            </a:r>
            <a:r>
              <a:rPr lang="en-US" sz="1600" dirty="0">
                <a:latin typeface="Times New Roman"/>
                <a:cs typeface="Times New Roman"/>
              </a:rPr>
              <a:t>been</a:t>
            </a:r>
            <a:r>
              <a:rPr lang="en-US" sz="1600" spc="140" dirty="0">
                <a:latin typeface="Times New Roman"/>
                <a:cs typeface="Times New Roman"/>
              </a:rPr>
              <a:t> </a:t>
            </a:r>
            <a:r>
              <a:rPr lang="en-US" sz="1600" spc="-5" dirty="0">
                <a:latin typeface="Times New Roman"/>
                <a:cs typeface="Times New Roman"/>
              </a:rPr>
              <a:t>translated</a:t>
            </a:r>
            <a:r>
              <a:rPr lang="en-US" sz="1600" spc="140" dirty="0">
                <a:latin typeface="Times New Roman"/>
                <a:cs typeface="Times New Roman"/>
              </a:rPr>
              <a:t> </a:t>
            </a:r>
            <a:r>
              <a:rPr lang="en-US" sz="1600" dirty="0">
                <a:latin typeface="Times New Roman"/>
                <a:cs typeface="Times New Roman"/>
              </a:rPr>
              <a:t>into</a:t>
            </a:r>
            <a:r>
              <a:rPr lang="en-US" sz="1600" spc="135" dirty="0">
                <a:latin typeface="Times New Roman"/>
                <a:cs typeface="Times New Roman"/>
              </a:rPr>
              <a:t> </a:t>
            </a:r>
            <a:r>
              <a:rPr lang="en-US" sz="1600" spc="-5" dirty="0">
                <a:latin typeface="Times New Roman"/>
                <a:cs typeface="Times New Roman"/>
              </a:rPr>
              <a:t>code</a:t>
            </a:r>
            <a:r>
              <a:rPr lang="en-US" sz="1600" spc="135" dirty="0">
                <a:latin typeface="Times New Roman"/>
                <a:cs typeface="Times New Roman"/>
              </a:rPr>
              <a:t> </a:t>
            </a:r>
            <a:r>
              <a:rPr lang="en-US" sz="1600" dirty="0">
                <a:latin typeface="Times New Roman"/>
                <a:cs typeface="Times New Roman"/>
              </a:rPr>
              <a:t>are</a:t>
            </a:r>
            <a:r>
              <a:rPr lang="en-US" sz="1600" spc="130" dirty="0">
                <a:latin typeface="Times New Roman"/>
                <a:cs typeface="Times New Roman"/>
              </a:rPr>
              <a:t> </a:t>
            </a:r>
            <a:r>
              <a:rPr lang="en-US" sz="1600" spc="-5" dirty="0">
                <a:latin typeface="Times New Roman"/>
                <a:cs typeface="Times New Roman"/>
              </a:rPr>
              <a:t>integrated</a:t>
            </a:r>
            <a:r>
              <a:rPr lang="en-US" sz="1600" spc="135" dirty="0">
                <a:latin typeface="Times New Roman"/>
                <a:cs typeface="Times New Roman"/>
              </a:rPr>
              <a:t> </a:t>
            </a:r>
            <a:r>
              <a:rPr lang="en-US" sz="1600" dirty="0">
                <a:latin typeface="Times New Roman"/>
                <a:cs typeface="Times New Roman"/>
              </a:rPr>
              <a:t>into</a:t>
            </a:r>
            <a:r>
              <a:rPr lang="en-US" sz="1600" spc="140" dirty="0">
                <a:latin typeface="Times New Roman"/>
                <a:cs typeface="Times New Roman"/>
              </a:rPr>
              <a:t> </a:t>
            </a:r>
            <a:r>
              <a:rPr lang="en-US" sz="1600" dirty="0">
                <a:latin typeface="Times New Roman"/>
                <a:cs typeface="Times New Roman"/>
              </a:rPr>
              <a:t>a</a:t>
            </a:r>
            <a:r>
              <a:rPr lang="en-US" sz="1600" spc="170" dirty="0">
                <a:latin typeface="Times New Roman"/>
                <a:cs typeface="Times New Roman"/>
              </a:rPr>
              <a:t> </a:t>
            </a:r>
            <a:r>
              <a:rPr lang="en-US" sz="1600" i="1" dirty="0">
                <a:latin typeface="Times New Roman"/>
                <a:cs typeface="Times New Roman"/>
              </a:rPr>
              <a:t>build.</a:t>
            </a:r>
            <a:r>
              <a:rPr lang="en-US" sz="1600" i="1" spc="140" dirty="0">
                <a:latin typeface="Times New Roman"/>
                <a:cs typeface="Times New Roman"/>
              </a:rPr>
              <a:t> </a:t>
            </a:r>
            <a:r>
              <a:rPr lang="en-US" sz="1600" spc="-5" dirty="0">
                <a:latin typeface="Times New Roman"/>
                <a:cs typeface="Times New Roman"/>
              </a:rPr>
              <a:t>A</a:t>
            </a:r>
            <a:endParaRPr lang="en-US" sz="1600" dirty="0">
              <a:latin typeface="Times New Roman"/>
              <a:cs typeface="Times New Roman"/>
            </a:endParaRPr>
          </a:p>
          <a:p>
            <a:pPr marL="469265" marR="7620" algn="just">
              <a:lnSpc>
                <a:spcPct val="110000"/>
              </a:lnSpc>
              <a:spcBef>
                <a:spcPts val="10"/>
              </a:spcBef>
            </a:pPr>
            <a:r>
              <a:rPr lang="en-US" sz="1600" dirty="0">
                <a:latin typeface="Times New Roman"/>
                <a:cs typeface="Times New Roman"/>
              </a:rPr>
              <a:t>build </a:t>
            </a:r>
            <a:r>
              <a:rPr lang="en-US" sz="1600" spc="-5" dirty="0">
                <a:latin typeface="Times New Roman"/>
                <a:cs typeface="Times New Roman"/>
              </a:rPr>
              <a:t>includes all data </a:t>
            </a:r>
            <a:r>
              <a:rPr lang="en-US" sz="1600" dirty="0">
                <a:latin typeface="Times New Roman"/>
                <a:cs typeface="Times New Roman"/>
              </a:rPr>
              <a:t>files, </a:t>
            </a:r>
            <a:r>
              <a:rPr lang="en-US" sz="1600" spc="-5" dirty="0">
                <a:latin typeface="Times New Roman"/>
                <a:cs typeface="Times New Roman"/>
              </a:rPr>
              <a:t>libraries, reusable modules, and engineered </a:t>
            </a:r>
            <a:r>
              <a:rPr lang="en-US" sz="1600" dirty="0">
                <a:latin typeface="Times New Roman"/>
                <a:cs typeface="Times New Roman"/>
              </a:rPr>
              <a:t>components that  </a:t>
            </a:r>
            <a:r>
              <a:rPr lang="en-US" sz="1600" spc="-5" dirty="0">
                <a:latin typeface="Times New Roman"/>
                <a:cs typeface="Times New Roman"/>
              </a:rPr>
              <a:t>are required </a:t>
            </a:r>
            <a:r>
              <a:rPr lang="en-US" sz="1600" dirty="0">
                <a:latin typeface="Times New Roman"/>
                <a:cs typeface="Times New Roman"/>
              </a:rPr>
              <a:t>to implement one or more product</a:t>
            </a:r>
            <a:r>
              <a:rPr lang="en-US" sz="1600" spc="-30" dirty="0">
                <a:latin typeface="Times New Roman"/>
                <a:cs typeface="Times New Roman"/>
              </a:rPr>
              <a:t> </a:t>
            </a:r>
            <a:r>
              <a:rPr lang="en-US" sz="1600" dirty="0">
                <a:latin typeface="Times New Roman"/>
                <a:cs typeface="Times New Roman"/>
              </a:rPr>
              <a:t>functions</a:t>
            </a:r>
            <a:r>
              <a:rPr lang="en-US" sz="1600" dirty="0" smtClean="0">
                <a:latin typeface="Times New Roman"/>
                <a:cs typeface="Times New Roman"/>
              </a:rPr>
              <a:t>.</a:t>
            </a:r>
          </a:p>
          <a:p>
            <a:pPr marL="126365" marR="7620" indent="0" algn="just">
              <a:lnSpc>
                <a:spcPct val="110000"/>
              </a:lnSpc>
              <a:spcBef>
                <a:spcPts val="10"/>
              </a:spcBef>
              <a:buNone/>
            </a:pPr>
            <a:endParaRPr lang="en-US" sz="1600" dirty="0">
              <a:latin typeface="Times New Roman"/>
              <a:cs typeface="Times New Roman"/>
            </a:endParaRPr>
          </a:p>
          <a:p>
            <a:pPr marL="469265" marR="5715" indent="-228600" algn="just">
              <a:lnSpc>
                <a:spcPct val="110000"/>
              </a:lnSpc>
              <a:buAutoNum type="arabicPeriod" startAt="2"/>
              <a:tabLst>
                <a:tab pos="469900" algn="l"/>
              </a:tabLst>
            </a:pPr>
            <a:r>
              <a:rPr lang="en-US" sz="1600" spc="-5" dirty="0">
                <a:latin typeface="Times New Roman"/>
                <a:cs typeface="Times New Roman"/>
              </a:rPr>
              <a:t>A series </a:t>
            </a:r>
            <a:r>
              <a:rPr lang="en-US" sz="1600" dirty="0">
                <a:latin typeface="Times New Roman"/>
                <a:cs typeface="Times New Roman"/>
              </a:rPr>
              <a:t>of </a:t>
            </a:r>
            <a:r>
              <a:rPr lang="en-US" sz="1600" spc="-5" dirty="0">
                <a:latin typeface="Times New Roman"/>
                <a:cs typeface="Times New Roman"/>
              </a:rPr>
              <a:t>tests is designed </a:t>
            </a:r>
            <a:r>
              <a:rPr lang="en-US" sz="1600" dirty="0">
                <a:latin typeface="Times New Roman"/>
                <a:cs typeface="Times New Roman"/>
              </a:rPr>
              <a:t>to expose </a:t>
            </a:r>
            <a:r>
              <a:rPr lang="en-US" sz="1600" spc="-5" dirty="0">
                <a:latin typeface="Times New Roman"/>
                <a:cs typeface="Times New Roman"/>
              </a:rPr>
              <a:t>errors </a:t>
            </a:r>
            <a:r>
              <a:rPr lang="en-US" sz="1600" dirty="0">
                <a:latin typeface="Times New Roman"/>
                <a:cs typeface="Times New Roman"/>
              </a:rPr>
              <a:t>that </a:t>
            </a:r>
            <a:r>
              <a:rPr lang="en-US" sz="1600" spc="-5" dirty="0">
                <a:latin typeface="Times New Roman"/>
                <a:cs typeface="Times New Roman"/>
              </a:rPr>
              <a:t>will keep </a:t>
            </a:r>
            <a:r>
              <a:rPr lang="en-US" sz="1600" dirty="0">
                <a:latin typeface="Times New Roman"/>
                <a:cs typeface="Times New Roman"/>
              </a:rPr>
              <a:t>the build </a:t>
            </a:r>
            <a:r>
              <a:rPr lang="en-US" sz="1600" spc="-5" dirty="0">
                <a:latin typeface="Times New Roman"/>
                <a:cs typeface="Times New Roman"/>
              </a:rPr>
              <a:t>from </a:t>
            </a:r>
            <a:r>
              <a:rPr lang="en-US" sz="1600" dirty="0">
                <a:latin typeface="Times New Roman"/>
                <a:cs typeface="Times New Roman"/>
              </a:rPr>
              <a:t>properly  </a:t>
            </a:r>
            <a:r>
              <a:rPr lang="en-US" sz="1600" spc="-5" dirty="0">
                <a:latin typeface="Times New Roman"/>
                <a:cs typeface="Times New Roman"/>
              </a:rPr>
              <a:t>performing</a:t>
            </a:r>
            <a:r>
              <a:rPr lang="en-US" sz="1600" spc="35" dirty="0">
                <a:latin typeface="Times New Roman"/>
                <a:cs typeface="Times New Roman"/>
              </a:rPr>
              <a:t> </a:t>
            </a:r>
            <a:r>
              <a:rPr lang="en-US" sz="1600" dirty="0">
                <a:latin typeface="Times New Roman"/>
                <a:cs typeface="Times New Roman"/>
              </a:rPr>
              <a:t>its</a:t>
            </a:r>
            <a:r>
              <a:rPr lang="en-US" sz="1600" spc="65" dirty="0">
                <a:latin typeface="Times New Roman"/>
                <a:cs typeface="Times New Roman"/>
              </a:rPr>
              <a:t> </a:t>
            </a:r>
            <a:r>
              <a:rPr lang="en-US" sz="1600" spc="-5" dirty="0">
                <a:latin typeface="Times New Roman"/>
                <a:cs typeface="Times New Roman"/>
              </a:rPr>
              <a:t>function.</a:t>
            </a:r>
            <a:r>
              <a:rPr lang="en-US" sz="1600" spc="60" dirty="0">
                <a:latin typeface="Times New Roman"/>
                <a:cs typeface="Times New Roman"/>
              </a:rPr>
              <a:t> </a:t>
            </a:r>
            <a:r>
              <a:rPr lang="en-US" sz="1600" dirty="0">
                <a:latin typeface="Times New Roman"/>
                <a:cs typeface="Times New Roman"/>
              </a:rPr>
              <a:t>The</a:t>
            </a:r>
            <a:r>
              <a:rPr lang="en-US" sz="1600" spc="50" dirty="0">
                <a:latin typeface="Times New Roman"/>
                <a:cs typeface="Times New Roman"/>
              </a:rPr>
              <a:t> </a:t>
            </a:r>
            <a:r>
              <a:rPr lang="en-US" sz="1600" spc="-5" dirty="0">
                <a:latin typeface="Times New Roman"/>
                <a:cs typeface="Times New Roman"/>
              </a:rPr>
              <a:t>intent</a:t>
            </a:r>
            <a:r>
              <a:rPr lang="en-US" sz="1600" spc="55" dirty="0">
                <a:latin typeface="Times New Roman"/>
                <a:cs typeface="Times New Roman"/>
              </a:rPr>
              <a:t> </a:t>
            </a:r>
            <a:r>
              <a:rPr lang="en-US" sz="1600" spc="-5" dirty="0">
                <a:latin typeface="Times New Roman"/>
                <a:cs typeface="Times New Roman"/>
              </a:rPr>
              <a:t>should</a:t>
            </a:r>
            <a:r>
              <a:rPr lang="en-US" sz="1600" spc="50" dirty="0">
                <a:latin typeface="Times New Roman"/>
                <a:cs typeface="Times New Roman"/>
              </a:rPr>
              <a:t> </a:t>
            </a:r>
            <a:r>
              <a:rPr lang="en-US" sz="1600" spc="5" dirty="0">
                <a:latin typeface="Times New Roman"/>
                <a:cs typeface="Times New Roman"/>
              </a:rPr>
              <a:t>be</a:t>
            </a:r>
            <a:r>
              <a:rPr lang="en-US" sz="1600" spc="50" dirty="0">
                <a:latin typeface="Times New Roman"/>
                <a:cs typeface="Times New Roman"/>
              </a:rPr>
              <a:t> </a:t>
            </a:r>
            <a:r>
              <a:rPr lang="en-US" sz="1600" dirty="0">
                <a:latin typeface="Times New Roman"/>
                <a:cs typeface="Times New Roman"/>
              </a:rPr>
              <a:t>to</a:t>
            </a:r>
            <a:r>
              <a:rPr lang="en-US" sz="1600" spc="65" dirty="0">
                <a:latin typeface="Times New Roman"/>
                <a:cs typeface="Times New Roman"/>
              </a:rPr>
              <a:t> </a:t>
            </a:r>
            <a:r>
              <a:rPr lang="en-US" sz="1600" dirty="0">
                <a:latin typeface="Times New Roman"/>
                <a:cs typeface="Times New Roman"/>
              </a:rPr>
              <a:t>uncover</a:t>
            </a:r>
            <a:r>
              <a:rPr lang="en-US" sz="1600" spc="60" dirty="0">
                <a:latin typeface="Times New Roman"/>
                <a:cs typeface="Times New Roman"/>
              </a:rPr>
              <a:t> </a:t>
            </a:r>
            <a:r>
              <a:rPr lang="en-US" sz="1600" spc="-5" dirty="0">
                <a:latin typeface="Times New Roman"/>
                <a:cs typeface="Times New Roman"/>
              </a:rPr>
              <a:t>“show-stopper”</a:t>
            </a:r>
            <a:r>
              <a:rPr lang="en-US" sz="1600" spc="55" dirty="0">
                <a:latin typeface="Times New Roman"/>
                <a:cs typeface="Times New Roman"/>
              </a:rPr>
              <a:t> </a:t>
            </a:r>
            <a:r>
              <a:rPr lang="en-US" sz="1600" spc="-5" dirty="0">
                <a:latin typeface="Times New Roman"/>
                <a:cs typeface="Times New Roman"/>
              </a:rPr>
              <a:t>errors</a:t>
            </a:r>
            <a:r>
              <a:rPr lang="en-US" sz="1600" spc="45" dirty="0">
                <a:latin typeface="Times New Roman"/>
                <a:cs typeface="Times New Roman"/>
              </a:rPr>
              <a:t> </a:t>
            </a:r>
            <a:r>
              <a:rPr lang="en-US" sz="1600" dirty="0">
                <a:latin typeface="Times New Roman"/>
                <a:cs typeface="Times New Roman"/>
              </a:rPr>
              <a:t>that</a:t>
            </a:r>
            <a:r>
              <a:rPr lang="en-US" sz="1600" spc="65" dirty="0">
                <a:latin typeface="Times New Roman"/>
                <a:cs typeface="Times New Roman"/>
              </a:rPr>
              <a:t> </a:t>
            </a:r>
            <a:r>
              <a:rPr lang="en-US" sz="1600" dirty="0">
                <a:latin typeface="Times New Roman"/>
                <a:cs typeface="Times New Roman"/>
              </a:rPr>
              <a:t>have</a:t>
            </a:r>
          </a:p>
          <a:p>
            <a:pPr marL="126365" indent="0" algn="just">
              <a:lnSpc>
                <a:spcPct val="100000"/>
              </a:lnSpc>
              <a:spcBef>
                <a:spcPts val="155"/>
              </a:spcBef>
              <a:buNone/>
            </a:pPr>
            <a:r>
              <a:rPr lang="en-US" sz="1600" dirty="0" smtClean="0">
                <a:latin typeface="Times New Roman"/>
                <a:cs typeface="Times New Roman"/>
              </a:rPr>
              <a:t>          the </a:t>
            </a:r>
            <a:r>
              <a:rPr lang="en-US" sz="1600" spc="-5" dirty="0">
                <a:latin typeface="Times New Roman"/>
                <a:cs typeface="Times New Roman"/>
              </a:rPr>
              <a:t>highest </a:t>
            </a:r>
            <a:r>
              <a:rPr lang="en-US" sz="1600" dirty="0">
                <a:latin typeface="Times New Roman"/>
                <a:cs typeface="Times New Roman"/>
              </a:rPr>
              <a:t>likelihood of </a:t>
            </a:r>
            <a:r>
              <a:rPr lang="en-US" sz="1600" spc="-5" dirty="0">
                <a:latin typeface="Times New Roman"/>
                <a:cs typeface="Times New Roman"/>
              </a:rPr>
              <a:t>throwing </a:t>
            </a:r>
            <a:r>
              <a:rPr lang="en-US" sz="1600" dirty="0">
                <a:latin typeface="Times New Roman"/>
                <a:cs typeface="Times New Roman"/>
              </a:rPr>
              <a:t>the software </a:t>
            </a:r>
            <a:r>
              <a:rPr lang="en-US" sz="1600" spc="-5" dirty="0">
                <a:latin typeface="Times New Roman"/>
                <a:cs typeface="Times New Roman"/>
              </a:rPr>
              <a:t>project </a:t>
            </a:r>
            <a:r>
              <a:rPr lang="en-US" sz="1600" dirty="0">
                <a:latin typeface="Times New Roman"/>
                <a:cs typeface="Times New Roman"/>
              </a:rPr>
              <a:t>behind</a:t>
            </a:r>
            <a:r>
              <a:rPr lang="en-US" sz="1600" spc="5" dirty="0">
                <a:latin typeface="Times New Roman"/>
                <a:cs typeface="Times New Roman"/>
              </a:rPr>
              <a:t> </a:t>
            </a:r>
            <a:r>
              <a:rPr lang="en-US" sz="1600" spc="-5" dirty="0">
                <a:latin typeface="Times New Roman"/>
                <a:cs typeface="Times New Roman"/>
              </a:rPr>
              <a:t>schedule</a:t>
            </a:r>
            <a:r>
              <a:rPr lang="en-US" sz="1600" spc="-5" dirty="0" smtClean="0">
                <a:latin typeface="Times New Roman"/>
                <a:cs typeface="Times New Roman"/>
              </a:rPr>
              <a:t>.</a:t>
            </a:r>
          </a:p>
          <a:p>
            <a:pPr marL="126365" indent="0" algn="just">
              <a:lnSpc>
                <a:spcPct val="100000"/>
              </a:lnSpc>
              <a:spcBef>
                <a:spcPts val="155"/>
              </a:spcBef>
              <a:buNone/>
            </a:pPr>
            <a:endParaRPr lang="en-US" sz="1600" dirty="0">
              <a:latin typeface="Times New Roman"/>
              <a:cs typeface="Times New Roman"/>
            </a:endParaRPr>
          </a:p>
          <a:p>
            <a:pPr marL="469265" marR="9525" indent="-228600" algn="just">
              <a:lnSpc>
                <a:spcPct val="110000"/>
              </a:lnSpc>
              <a:buAutoNum type="arabicPeriod" startAt="3"/>
              <a:tabLst>
                <a:tab pos="469900" algn="l"/>
              </a:tabLst>
            </a:pPr>
            <a:r>
              <a:rPr lang="en-US" sz="1600" dirty="0">
                <a:latin typeface="Times New Roman"/>
                <a:cs typeface="Times New Roman"/>
              </a:rPr>
              <a:t>The build </a:t>
            </a:r>
            <a:r>
              <a:rPr lang="en-US" sz="1600" spc="-5" dirty="0">
                <a:latin typeface="Times New Roman"/>
                <a:cs typeface="Times New Roman"/>
              </a:rPr>
              <a:t>is integrated </a:t>
            </a:r>
            <a:r>
              <a:rPr lang="en-US" sz="1600" dirty="0">
                <a:latin typeface="Times New Roman"/>
                <a:cs typeface="Times New Roman"/>
              </a:rPr>
              <a:t>with other builds, </a:t>
            </a:r>
            <a:r>
              <a:rPr lang="en-US" sz="1600" spc="-5" dirty="0">
                <a:latin typeface="Times New Roman"/>
                <a:cs typeface="Times New Roman"/>
              </a:rPr>
              <a:t>and the entire product </a:t>
            </a:r>
            <a:r>
              <a:rPr lang="en-US" sz="1600" dirty="0">
                <a:latin typeface="Times New Roman"/>
                <a:cs typeface="Times New Roman"/>
              </a:rPr>
              <a:t>(in </a:t>
            </a:r>
            <a:r>
              <a:rPr lang="en-US" sz="1600" spc="-5" dirty="0">
                <a:latin typeface="Times New Roman"/>
                <a:cs typeface="Times New Roman"/>
              </a:rPr>
              <a:t>its current form) is  </a:t>
            </a:r>
            <a:r>
              <a:rPr lang="en-US" sz="1600" dirty="0">
                <a:latin typeface="Times New Roman"/>
                <a:cs typeface="Times New Roman"/>
              </a:rPr>
              <a:t>smoke </a:t>
            </a:r>
            <a:r>
              <a:rPr lang="en-US" sz="1600" spc="-5" dirty="0">
                <a:latin typeface="Times New Roman"/>
                <a:cs typeface="Times New Roman"/>
              </a:rPr>
              <a:t>tested daily. </a:t>
            </a:r>
            <a:r>
              <a:rPr lang="en-US" sz="1600" dirty="0">
                <a:latin typeface="Times New Roman"/>
                <a:cs typeface="Times New Roman"/>
              </a:rPr>
              <a:t>The </a:t>
            </a:r>
            <a:r>
              <a:rPr lang="en-US" sz="1600" spc="-5" dirty="0">
                <a:latin typeface="Times New Roman"/>
                <a:cs typeface="Times New Roman"/>
              </a:rPr>
              <a:t>integration approach </a:t>
            </a:r>
            <a:r>
              <a:rPr lang="en-US" sz="1600" spc="5" dirty="0">
                <a:latin typeface="Times New Roman"/>
                <a:cs typeface="Times New Roman"/>
              </a:rPr>
              <a:t>may </a:t>
            </a:r>
            <a:r>
              <a:rPr lang="en-US" sz="1600" dirty="0">
                <a:latin typeface="Times New Roman"/>
                <a:cs typeface="Times New Roman"/>
              </a:rPr>
              <a:t>be top down or bottom</a:t>
            </a:r>
            <a:r>
              <a:rPr lang="en-US" sz="1600" spc="-15" dirty="0">
                <a:latin typeface="Times New Roman"/>
                <a:cs typeface="Times New Roman"/>
              </a:rPr>
              <a:t> </a:t>
            </a:r>
            <a:r>
              <a:rPr lang="en-US" sz="1600" dirty="0">
                <a:latin typeface="Times New Roman"/>
                <a:cs typeface="Times New Roman"/>
              </a:rPr>
              <a:t>up</a:t>
            </a:r>
            <a:r>
              <a:rPr lang="en-US" sz="1600" dirty="0" smtClean="0">
                <a:latin typeface="Times New Roman"/>
                <a:cs typeface="Times New Roman"/>
              </a:rPr>
              <a:t>.</a:t>
            </a:r>
            <a:endParaRPr lang="en-US" sz="1600" dirty="0">
              <a:latin typeface="Times New Roman"/>
              <a:cs typeface="Times New Roman"/>
            </a:endParaRPr>
          </a:p>
        </p:txBody>
      </p:sp>
    </p:spTree>
    <p:extLst>
      <p:ext uri="{BB962C8B-B14F-4D97-AF65-F5344CB8AC3E}">
        <p14:creationId xmlns:p14="http://schemas.microsoft.com/office/powerpoint/2010/main" val="2369499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5" name="object 5"/>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7</a:t>
            </a:fld>
            <a:endParaRPr dirty="0"/>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784097"/>
            <a:ext cx="5970270" cy="6553834"/>
          </a:xfrm>
          <a:prstGeom prst="rect">
            <a:avLst/>
          </a:prstGeom>
        </p:spPr>
        <p:txBody>
          <a:bodyPr vert="horz" wrap="square" lIns="0" tIns="118110" rIns="0" bIns="0" rtlCol="0">
            <a:spAutoFit/>
          </a:bodyPr>
          <a:lstStyle/>
          <a:p>
            <a:pPr marL="12700">
              <a:lnSpc>
                <a:spcPct val="100000"/>
              </a:lnSpc>
              <a:spcBef>
                <a:spcPts val="930"/>
              </a:spcBef>
            </a:pPr>
            <a:r>
              <a:rPr sz="1200" b="1" u="heavy" spc="-5" dirty="0">
                <a:uFill>
                  <a:solidFill>
                    <a:srgbClr val="000000"/>
                  </a:solidFill>
                </a:uFill>
                <a:latin typeface="Times New Roman"/>
                <a:cs typeface="Times New Roman"/>
              </a:rPr>
              <a:t>Review</a:t>
            </a:r>
            <a:r>
              <a:rPr sz="1200" b="1" u="heavy"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Guidelines</a:t>
            </a:r>
            <a:endParaRPr sz="1200">
              <a:latin typeface="Times New Roman"/>
              <a:cs typeface="Times New Roman"/>
            </a:endParaRPr>
          </a:p>
          <a:p>
            <a:pPr marL="12700">
              <a:lnSpc>
                <a:spcPct val="100000"/>
              </a:lnSpc>
              <a:spcBef>
                <a:spcPts val="830"/>
              </a:spcBef>
            </a:pPr>
            <a:r>
              <a:rPr sz="1200" dirty="0">
                <a:latin typeface="Times New Roman"/>
                <a:cs typeface="Times New Roman"/>
              </a:rPr>
              <a:t>The following </a:t>
            </a:r>
            <a:r>
              <a:rPr sz="1200" spc="-5" dirty="0">
                <a:latin typeface="Times New Roman"/>
                <a:cs typeface="Times New Roman"/>
              </a:rPr>
              <a:t>represents </a:t>
            </a:r>
            <a:r>
              <a:rPr sz="1200" dirty="0">
                <a:latin typeface="Times New Roman"/>
                <a:cs typeface="Times New Roman"/>
              </a:rPr>
              <a:t>a minimum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guidelines for formal technical</a:t>
            </a:r>
            <a:r>
              <a:rPr sz="1200" spc="50" dirty="0">
                <a:latin typeface="Times New Roman"/>
                <a:cs typeface="Times New Roman"/>
              </a:rPr>
              <a:t> </a:t>
            </a:r>
            <a:r>
              <a:rPr sz="1200" spc="-5" dirty="0">
                <a:latin typeface="Times New Roman"/>
                <a:cs typeface="Times New Roman"/>
              </a:rPr>
              <a:t>reviews:</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spc="-5" dirty="0">
                <a:latin typeface="Times New Roman"/>
                <a:cs typeface="Times New Roman"/>
              </a:rPr>
              <a:t>Review </a:t>
            </a:r>
            <a:r>
              <a:rPr sz="1200" dirty="0">
                <a:latin typeface="Times New Roman"/>
                <a:cs typeface="Times New Roman"/>
              </a:rPr>
              <a:t>the </a:t>
            </a:r>
            <a:r>
              <a:rPr sz="1200" spc="-5" dirty="0">
                <a:latin typeface="Times New Roman"/>
                <a:cs typeface="Times New Roman"/>
              </a:rPr>
              <a:t>product, </a:t>
            </a:r>
            <a:r>
              <a:rPr sz="1200" dirty="0">
                <a:latin typeface="Times New Roman"/>
                <a:cs typeface="Times New Roman"/>
              </a:rPr>
              <a:t>not the</a:t>
            </a:r>
            <a:r>
              <a:rPr sz="1200" spc="-5" dirty="0">
                <a:latin typeface="Times New Roman"/>
                <a:cs typeface="Times New Roman"/>
              </a:rPr>
              <a:t> producer.</a:t>
            </a:r>
            <a:endParaRPr sz="1200">
              <a:latin typeface="Times New Roman"/>
              <a:cs typeface="Times New Roman"/>
            </a:endParaRPr>
          </a:p>
          <a:p>
            <a:pPr marL="165100" indent="-152400">
              <a:lnSpc>
                <a:spcPct val="100000"/>
              </a:lnSpc>
              <a:spcBef>
                <a:spcPts val="840"/>
              </a:spcBef>
              <a:buFont typeface="Times New Roman"/>
              <a:buAutoNum type="arabicPeriod"/>
              <a:tabLst>
                <a:tab pos="165100" algn="l"/>
              </a:tabLst>
            </a:pPr>
            <a:r>
              <a:rPr sz="1200" spc="-5" dirty="0">
                <a:latin typeface="Times New Roman"/>
                <a:cs typeface="Times New Roman"/>
              </a:rPr>
              <a:t>Set </a:t>
            </a:r>
            <a:r>
              <a:rPr sz="1200" dirty="0">
                <a:latin typeface="Times New Roman"/>
                <a:cs typeface="Times New Roman"/>
              </a:rPr>
              <a:t>an </a:t>
            </a:r>
            <a:r>
              <a:rPr sz="1200" spc="-5" dirty="0">
                <a:latin typeface="Times New Roman"/>
                <a:cs typeface="Times New Roman"/>
              </a:rPr>
              <a:t>agenda and </a:t>
            </a:r>
            <a:r>
              <a:rPr sz="1200" dirty="0">
                <a:latin typeface="Times New Roman"/>
                <a:cs typeface="Times New Roman"/>
              </a:rPr>
              <a:t>maintain</a:t>
            </a:r>
            <a:r>
              <a:rPr sz="1200" spc="15" dirty="0">
                <a:latin typeface="Times New Roman"/>
                <a:cs typeface="Times New Roman"/>
              </a:rPr>
              <a:t> </a:t>
            </a:r>
            <a:r>
              <a:rPr sz="1200" dirty="0">
                <a:latin typeface="Times New Roman"/>
                <a:cs typeface="Times New Roman"/>
              </a:rPr>
              <a:t>it.</a:t>
            </a:r>
            <a:endParaRPr sz="1200">
              <a:latin typeface="Times New Roman"/>
              <a:cs typeface="Times New Roman"/>
            </a:endParaRPr>
          </a:p>
          <a:p>
            <a:pPr marL="166370" indent="-154305">
              <a:lnSpc>
                <a:spcPct val="100000"/>
              </a:lnSpc>
              <a:spcBef>
                <a:spcPts val="855"/>
              </a:spcBef>
              <a:buFont typeface="Times New Roman"/>
              <a:buAutoNum type="arabicPeriod"/>
              <a:tabLst>
                <a:tab pos="167005" algn="l"/>
              </a:tabLst>
            </a:pPr>
            <a:r>
              <a:rPr sz="1200" spc="-10" dirty="0">
                <a:latin typeface="Times New Roman"/>
                <a:cs typeface="Times New Roman"/>
              </a:rPr>
              <a:t>Limit </a:t>
            </a:r>
            <a:r>
              <a:rPr sz="1200" spc="-5" dirty="0">
                <a:latin typeface="Times New Roman"/>
                <a:cs typeface="Times New Roman"/>
              </a:rPr>
              <a:t>debate and</a:t>
            </a:r>
            <a:r>
              <a:rPr sz="1200" spc="15" dirty="0">
                <a:latin typeface="Times New Roman"/>
                <a:cs typeface="Times New Roman"/>
              </a:rPr>
              <a:t> </a:t>
            </a:r>
            <a:r>
              <a:rPr sz="1200" dirty="0">
                <a:latin typeface="Times New Roman"/>
                <a:cs typeface="Times New Roman"/>
              </a:rPr>
              <a:t>rebuttal.</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spc="-5" dirty="0">
                <a:latin typeface="Times New Roman"/>
                <a:cs typeface="Times New Roman"/>
              </a:rPr>
              <a:t>Enunciate problem areas, </a:t>
            </a:r>
            <a:r>
              <a:rPr sz="1200" dirty="0">
                <a:latin typeface="Times New Roman"/>
                <a:cs typeface="Times New Roman"/>
              </a:rPr>
              <a:t>but </a:t>
            </a:r>
            <a:r>
              <a:rPr sz="1200" spc="-5" dirty="0">
                <a:latin typeface="Times New Roman"/>
                <a:cs typeface="Times New Roman"/>
              </a:rPr>
              <a:t>don't </a:t>
            </a:r>
            <a:r>
              <a:rPr sz="1200" dirty="0">
                <a:latin typeface="Times New Roman"/>
                <a:cs typeface="Times New Roman"/>
              </a:rPr>
              <a:t>attempt to solve every problem</a:t>
            </a:r>
            <a:r>
              <a:rPr sz="1200" spc="5" dirty="0">
                <a:latin typeface="Times New Roman"/>
                <a:cs typeface="Times New Roman"/>
              </a:rPr>
              <a:t> </a:t>
            </a:r>
            <a:r>
              <a:rPr sz="1200" dirty="0">
                <a:latin typeface="Times New Roman"/>
                <a:cs typeface="Times New Roman"/>
              </a:rPr>
              <a:t>noted.</a:t>
            </a:r>
            <a:endParaRPr sz="1200">
              <a:latin typeface="Times New Roman"/>
              <a:cs typeface="Times New Roman"/>
            </a:endParaRPr>
          </a:p>
          <a:p>
            <a:pPr marL="165100" indent="-152400">
              <a:lnSpc>
                <a:spcPct val="100000"/>
              </a:lnSpc>
              <a:spcBef>
                <a:spcPts val="850"/>
              </a:spcBef>
              <a:buFont typeface="Times New Roman"/>
              <a:buAutoNum type="arabicPeriod"/>
              <a:tabLst>
                <a:tab pos="165100" algn="l"/>
              </a:tabLst>
            </a:pPr>
            <a:r>
              <a:rPr sz="1200" spc="-5" dirty="0">
                <a:latin typeface="Times New Roman"/>
                <a:cs typeface="Times New Roman"/>
              </a:rPr>
              <a:t>Take written notes.</a:t>
            </a:r>
            <a:endParaRPr sz="1200">
              <a:latin typeface="Times New Roman"/>
              <a:cs typeface="Times New Roman"/>
            </a:endParaRPr>
          </a:p>
          <a:p>
            <a:pPr marL="166370" indent="-154305">
              <a:lnSpc>
                <a:spcPct val="100000"/>
              </a:lnSpc>
              <a:spcBef>
                <a:spcPts val="840"/>
              </a:spcBef>
              <a:buFont typeface="Times New Roman"/>
              <a:buAutoNum type="arabicPeriod"/>
              <a:tabLst>
                <a:tab pos="167005" algn="l"/>
              </a:tabLst>
            </a:pPr>
            <a:r>
              <a:rPr sz="1200" spc="-10" dirty="0">
                <a:latin typeface="Times New Roman"/>
                <a:cs typeface="Times New Roman"/>
              </a:rPr>
              <a:t>Limit </a:t>
            </a:r>
            <a:r>
              <a:rPr sz="1200" dirty="0">
                <a:latin typeface="Times New Roman"/>
                <a:cs typeface="Times New Roman"/>
              </a:rPr>
              <a:t>the </a:t>
            </a:r>
            <a:r>
              <a:rPr sz="1200" spc="-5" dirty="0">
                <a:latin typeface="Times New Roman"/>
                <a:cs typeface="Times New Roman"/>
              </a:rPr>
              <a:t>number </a:t>
            </a:r>
            <a:r>
              <a:rPr sz="1200" dirty="0">
                <a:latin typeface="Times New Roman"/>
                <a:cs typeface="Times New Roman"/>
              </a:rPr>
              <a:t>of participants </a:t>
            </a:r>
            <a:r>
              <a:rPr sz="1200" spc="-5" dirty="0">
                <a:latin typeface="Times New Roman"/>
                <a:cs typeface="Times New Roman"/>
              </a:rPr>
              <a:t>and insist </a:t>
            </a:r>
            <a:r>
              <a:rPr sz="1200" dirty="0">
                <a:latin typeface="Times New Roman"/>
                <a:cs typeface="Times New Roman"/>
              </a:rPr>
              <a:t>upon </a:t>
            </a:r>
            <a:r>
              <a:rPr sz="1200" spc="-5" dirty="0">
                <a:latin typeface="Times New Roman"/>
                <a:cs typeface="Times New Roman"/>
              </a:rPr>
              <a:t>advance</a:t>
            </a:r>
            <a:r>
              <a:rPr sz="1200" spc="20" dirty="0">
                <a:latin typeface="Times New Roman"/>
                <a:cs typeface="Times New Roman"/>
              </a:rPr>
              <a:t> </a:t>
            </a:r>
            <a:r>
              <a:rPr sz="1200" spc="-5" dirty="0">
                <a:latin typeface="Times New Roman"/>
                <a:cs typeface="Times New Roman"/>
              </a:rPr>
              <a:t>preparation.</a:t>
            </a:r>
            <a:endParaRPr sz="1200">
              <a:latin typeface="Times New Roman"/>
              <a:cs typeface="Times New Roman"/>
            </a:endParaRPr>
          </a:p>
          <a:p>
            <a:pPr marL="165100" indent="-152400">
              <a:lnSpc>
                <a:spcPct val="100000"/>
              </a:lnSpc>
              <a:spcBef>
                <a:spcPts val="855"/>
              </a:spcBef>
              <a:buFont typeface="Times New Roman"/>
              <a:buAutoNum type="arabicPeriod"/>
              <a:tabLst>
                <a:tab pos="165100" algn="l"/>
              </a:tabLst>
            </a:pPr>
            <a:r>
              <a:rPr sz="1200" spc="-5" dirty="0">
                <a:latin typeface="Times New Roman"/>
                <a:cs typeface="Times New Roman"/>
              </a:rPr>
              <a:t>Develop </a:t>
            </a:r>
            <a:r>
              <a:rPr sz="1200" dirty="0">
                <a:latin typeface="Times New Roman"/>
                <a:cs typeface="Times New Roman"/>
              </a:rPr>
              <a:t>a </a:t>
            </a:r>
            <a:r>
              <a:rPr sz="1200" spc="-5" dirty="0">
                <a:latin typeface="Times New Roman"/>
                <a:cs typeface="Times New Roman"/>
              </a:rPr>
              <a:t>checklist </a:t>
            </a:r>
            <a:r>
              <a:rPr sz="1200" dirty="0">
                <a:latin typeface="Times New Roman"/>
                <a:cs typeface="Times New Roman"/>
              </a:rPr>
              <a:t>for </a:t>
            </a:r>
            <a:r>
              <a:rPr sz="1200" spc="-5" dirty="0">
                <a:latin typeface="Times New Roman"/>
                <a:cs typeface="Times New Roman"/>
              </a:rPr>
              <a:t>each </a:t>
            </a:r>
            <a:r>
              <a:rPr sz="1200" dirty="0">
                <a:latin typeface="Times New Roman"/>
                <a:cs typeface="Times New Roman"/>
              </a:rPr>
              <a:t>product </a:t>
            </a:r>
            <a:r>
              <a:rPr sz="1200" spc="-5" dirty="0">
                <a:latin typeface="Times New Roman"/>
                <a:cs typeface="Times New Roman"/>
              </a:rPr>
              <a:t>that is </a:t>
            </a:r>
            <a:r>
              <a:rPr sz="1200" dirty="0">
                <a:latin typeface="Times New Roman"/>
                <a:cs typeface="Times New Roman"/>
              </a:rPr>
              <a:t>likely to be</a:t>
            </a:r>
            <a:r>
              <a:rPr sz="1200" spc="10" dirty="0">
                <a:latin typeface="Times New Roman"/>
                <a:cs typeface="Times New Roman"/>
              </a:rPr>
              <a:t> </a:t>
            </a:r>
            <a:r>
              <a:rPr sz="1200" spc="-5" dirty="0">
                <a:latin typeface="Times New Roman"/>
                <a:cs typeface="Times New Roman"/>
              </a:rPr>
              <a:t>reviewed.</a:t>
            </a:r>
            <a:endParaRPr sz="1200">
              <a:latin typeface="Times New Roman"/>
              <a:cs typeface="Times New Roman"/>
            </a:endParaRPr>
          </a:p>
          <a:p>
            <a:pPr marL="165100" indent="-152400">
              <a:lnSpc>
                <a:spcPct val="100000"/>
              </a:lnSpc>
              <a:spcBef>
                <a:spcPts val="855"/>
              </a:spcBef>
              <a:buFont typeface="Times New Roman"/>
              <a:buAutoNum type="arabicPeriod"/>
              <a:tabLst>
                <a:tab pos="165100" algn="l"/>
              </a:tabLst>
            </a:pPr>
            <a:r>
              <a:rPr sz="1200" spc="-5" dirty="0">
                <a:latin typeface="Times New Roman"/>
                <a:cs typeface="Times New Roman"/>
              </a:rPr>
              <a:t>Allocate resources and schedule </a:t>
            </a:r>
            <a:r>
              <a:rPr sz="1200" dirty="0">
                <a:latin typeface="Times New Roman"/>
                <a:cs typeface="Times New Roman"/>
              </a:rPr>
              <a:t>time for</a:t>
            </a:r>
            <a:r>
              <a:rPr sz="1200" spc="35" dirty="0">
                <a:latin typeface="Times New Roman"/>
                <a:cs typeface="Times New Roman"/>
              </a:rPr>
              <a:t> </a:t>
            </a:r>
            <a:r>
              <a:rPr sz="1200" spc="-5" dirty="0">
                <a:latin typeface="Times New Roman"/>
                <a:cs typeface="Times New Roman"/>
              </a:rPr>
              <a:t>FTRs.</a:t>
            </a:r>
            <a:endParaRPr sz="1200">
              <a:latin typeface="Times New Roman"/>
              <a:cs typeface="Times New Roman"/>
            </a:endParaRPr>
          </a:p>
          <a:p>
            <a:pPr marL="165100" indent="-152400">
              <a:lnSpc>
                <a:spcPct val="100000"/>
              </a:lnSpc>
              <a:spcBef>
                <a:spcPts val="850"/>
              </a:spcBef>
              <a:buAutoNum type="arabicPeriod"/>
              <a:tabLst>
                <a:tab pos="165100" algn="l"/>
              </a:tabLst>
            </a:pPr>
            <a:r>
              <a:rPr sz="1200" spc="-5" dirty="0">
                <a:latin typeface="Times New Roman"/>
                <a:cs typeface="Times New Roman"/>
              </a:rPr>
              <a:t>Conduct meaningful training </a:t>
            </a:r>
            <a:r>
              <a:rPr sz="1200" dirty="0">
                <a:latin typeface="Times New Roman"/>
                <a:cs typeface="Times New Roman"/>
              </a:rPr>
              <a:t>for </a:t>
            </a:r>
            <a:r>
              <a:rPr sz="1200" spc="-5" dirty="0">
                <a:latin typeface="Times New Roman"/>
                <a:cs typeface="Times New Roman"/>
              </a:rPr>
              <a:t>all</a:t>
            </a:r>
            <a:r>
              <a:rPr sz="1200" dirty="0">
                <a:latin typeface="Times New Roman"/>
                <a:cs typeface="Times New Roman"/>
              </a:rPr>
              <a:t> </a:t>
            </a:r>
            <a:r>
              <a:rPr sz="1200" spc="-5" dirty="0">
                <a:latin typeface="Times New Roman"/>
                <a:cs typeface="Times New Roman"/>
              </a:rPr>
              <a:t>reviewers.</a:t>
            </a:r>
            <a:endParaRPr sz="1200">
              <a:latin typeface="Times New Roman"/>
              <a:cs typeface="Times New Roman"/>
            </a:endParaRPr>
          </a:p>
          <a:p>
            <a:pPr marL="241300" indent="-228600">
              <a:lnSpc>
                <a:spcPct val="100000"/>
              </a:lnSpc>
              <a:spcBef>
                <a:spcPts val="840"/>
              </a:spcBef>
              <a:buFont typeface="Times New Roman"/>
              <a:buAutoNum type="arabicPeriod"/>
              <a:tabLst>
                <a:tab pos="241300" algn="l"/>
              </a:tabLst>
            </a:pPr>
            <a:r>
              <a:rPr sz="1200" spc="-5" dirty="0">
                <a:latin typeface="Times New Roman"/>
                <a:cs typeface="Times New Roman"/>
              </a:rPr>
              <a:t>Review </a:t>
            </a:r>
            <a:r>
              <a:rPr sz="1200" spc="-10" dirty="0">
                <a:latin typeface="Times New Roman"/>
                <a:cs typeface="Times New Roman"/>
              </a:rPr>
              <a:t>your </a:t>
            </a:r>
            <a:r>
              <a:rPr sz="1200" dirty="0">
                <a:latin typeface="Times New Roman"/>
                <a:cs typeface="Times New Roman"/>
              </a:rPr>
              <a:t>early </a:t>
            </a:r>
            <a:r>
              <a:rPr sz="1200" spc="-5" dirty="0">
                <a:latin typeface="Times New Roman"/>
                <a:cs typeface="Times New Roman"/>
              </a:rPr>
              <a:t>reviews</a:t>
            </a:r>
            <a:endParaRPr sz="1200">
              <a:latin typeface="Times New Roman"/>
              <a:cs typeface="Times New Roman"/>
            </a:endParaRPr>
          </a:p>
          <a:p>
            <a:pPr marL="12700">
              <a:lnSpc>
                <a:spcPct val="100000"/>
              </a:lnSpc>
              <a:spcBef>
                <a:spcPts val="875"/>
              </a:spcBef>
            </a:pPr>
            <a:r>
              <a:rPr sz="1200" b="1" u="heavy" spc="-5" dirty="0">
                <a:uFill>
                  <a:solidFill>
                    <a:srgbClr val="000000"/>
                  </a:solidFill>
                </a:uFill>
                <a:latin typeface="Times New Roman"/>
                <a:cs typeface="Times New Roman"/>
              </a:rPr>
              <a:t>POST-MORTEM</a:t>
            </a:r>
            <a:r>
              <a:rPr sz="1200" b="1" u="heavy" spc="-10"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EVALUATIONS</a:t>
            </a:r>
            <a:endParaRPr sz="1200">
              <a:latin typeface="Times New Roman"/>
              <a:cs typeface="Times New Roman"/>
            </a:endParaRPr>
          </a:p>
          <a:p>
            <a:pPr marL="469265" marR="5080" lvl="1" indent="-228600" algn="just">
              <a:lnSpc>
                <a:spcPct val="110400"/>
              </a:lnSpc>
              <a:spcBef>
                <a:spcPts val="775"/>
              </a:spcBef>
              <a:buFont typeface="Symbol"/>
              <a:buChar char=""/>
              <a:tabLst>
                <a:tab pos="469900" algn="l"/>
              </a:tabLst>
            </a:pPr>
            <a:r>
              <a:rPr sz="1200" b="1" i="1" u="heavy" spc="-5" dirty="0">
                <a:uFill>
                  <a:solidFill>
                    <a:srgbClr val="000000"/>
                  </a:solidFill>
                </a:uFill>
                <a:latin typeface="Times New Roman"/>
                <a:cs typeface="Times New Roman"/>
              </a:rPr>
              <a:t>Post-mortem evaluation</a:t>
            </a:r>
            <a:r>
              <a:rPr sz="1200" b="1" i="1" spc="-5" dirty="0">
                <a:latin typeface="Times New Roman"/>
                <a:cs typeface="Times New Roman"/>
              </a:rPr>
              <a:t> </a:t>
            </a:r>
            <a:r>
              <a:rPr sz="1200" spc="-5" dirty="0">
                <a:latin typeface="Times New Roman"/>
                <a:cs typeface="Times New Roman"/>
              </a:rPr>
              <a:t>(PME) as </a:t>
            </a:r>
            <a:r>
              <a:rPr sz="1200" dirty="0">
                <a:latin typeface="Times New Roman"/>
                <a:cs typeface="Times New Roman"/>
              </a:rPr>
              <a:t>a </a:t>
            </a:r>
            <a:r>
              <a:rPr sz="1200" spc="-5" dirty="0">
                <a:latin typeface="Times New Roman"/>
                <a:cs typeface="Times New Roman"/>
              </a:rPr>
              <a:t>mechanism </a:t>
            </a:r>
            <a:r>
              <a:rPr sz="1200" dirty="0">
                <a:latin typeface="Times New Roman"/>
                <a:cs typeface="Times New Roman"/>
              </a:rPr>
              <a:t>to </a:t>
            </a:r>
            <a:r>
              <a:rPr sz="1200" spc="-5" dirty="0">
                <a:latin typeface="Times New Roman"/>
                <a:cs typeface="Times New Roman"/>
              </a:rPr>
              <a:t>determine what went right and what  went </a:t>
            </a:r>
            <a:r>
              <a:rPr sz="1200" dirty="0">
                <a:latin typeface="Times New Roman"/>
                <a:cs typeface="Times New Roman"/>
              </a:rPr>
              <a:t>wrong </a:t>
            </a:r>
            <a:r>
              <a:rPr sz="1200" spc="-5" dirty="0">
                <a:latin typeface="Times New Roman"/>
                <a:cs typeface="Times New Roman"/>
              </a:rPr>
              <a:t>when </a:t>
            </a:r>
            <a:r>
              <a:rPr sz="1200" dirty="0">
                <a:latin typeface="Times New Roman"/>
                <a:cs typeface="Times New Roman"/>
              </a:rPr>
              <a:t>software </a:t>
            </a:r>
            <a:r>
              <a:rPr sz="1200" spc="-5" dirty="0">
                <a:latin typeface="Times New Roman"/>
                <a:cs typeface="Times New Roman"/>
              </a:rPr>
              <a:t>engineering process and practice are applied </a:t>
            </a:r>
            <a:r>
              <a:rPr sz="1200" dirty="0">
                <a:latin typeface="Times New Roman"/>
                <a:cs typeface="Times New Roman"/>
              </a:rPr>
              <a:t>in a specific  </a:t>
            </a:r>
            <a:r>
              <a:rPr sz="1200" spc="-5" dirty="0">
                <a:latin typeface="Times New Roman"/>
                <a:cs typeface="Times New Roman"/>
              </a:rPr>
              <a:t>project.</a:t>
            </a:r>
            <a:endParaRPr sz="1200">
              <a:latin typeface="Times New Roman"/>
              <a:cs typeface="Times New Roman"/>
            </a:endParaRPr>
          </a:p>
          <a:p>
            <a:pPr marL="469265" marR="7620" lvl="1" indent="-228600" algn="just">
              <a:lnSpc>
                <a:spcPct val="110000"/>
              </a:lnSpc>
              <a:spcBef>
                <a:spcPts val="85"/>
              </a:spcBef>
              <a:buFont typeface="Symbol"/>
              <a:buChar char=""/>
              <a:tabLst>
                <a:tab pos="469900" algn="l"/>
              </a:tabLst>
            </a:pPr>
            <a:r>
              <a:rPr sz="1200" dirty="0">
                <a:latin typeface="Times New Roman"/>
                <a:cs typeface="Times New Roman"/>
              </a:rPr>
              <a:t>Unlike</a:t>
            </a:r>
            <a:r>
              <a:rPr sz="1200" spc="-75" dirty="0">
                <a:latin typeface="Times New Roman"/>
                <a:cs typeface="Times New Roman"/>
              </a:rPr>
              <a:t> </a:t>
            </a:r>
            <a:r>
              <a:rPr sz="1200" spc="-5" dirty="0">
                <a:latin typeface="Times New Roman"/>
                <a:cs typeface="Times New Roman"/>
              </a:rPr>
              <a:t>an</a:t>
            </a:r>
            <a:r>
              <a:rPr sz="1200" spc="-70" dirty="0">
                <a:latin typeface="Times New Roman"/>
                <a:cs typeface="Times New Roman"/>
              </a:rPr>
              <a:t> </a:t>
            </a:r>
            <a:r>
              <a:rPr sz="1200" spc="-5" dirty="0">
                <a:latin typeface="Times New Roman"/>
                <a:cs typeface="Times New Roman"/>
              </a:rPr>
              <a:t>FTR</a:t>
            </a:r>
            <a:r>
              <a:rPr sz="1200" spc="-65" dirty="0">
                <a:latin typeface="Times New Roman"/>
                <a:cs typeface="Times New Roman"/>
              </a:rPr>
              <a:t> </a:t>
            </a:r>
            <a:r>
              <a:rPr sz="1200" dirty="0">
                <a:latin typeface="Times New Roman"/>
                <a:cs typeface="Times New Roman"/>
              </a:rPr>
              <a:t>that</a:t>
            </a:r>
            <a:r>
              <a:rPr sz="1200" spc="-70" dirty="0">
                <a:latin typeface="Times New Roman"/>
                <a:cs typeface="Times New Roman"/>
              </a:rPr>
              <a:t> </a:t>
            </a:r>
            <a:r>
              <a:rPr sz="1200" spc="-5" dirty="0">
                <a:latin typeface="Times New Roman"/>
                <a:cs typeface="Times New Roman"/>
              </a:rPr>
              <a:t>focuses</a:t>
            </a:r>
            <a:r>
              <a:rPr sz="1200" spc="-70" dirty="0">
                <a:latin typeface="Times New Roman"/>
                <a:cs typeface="Times New Roman"/>
              </a:rPr>
              <a:t> </a:t>
            </a:r>
            <a:r>
              <a:rPr sz="1200" dirty="0">
                <a:latin typeface="Times New Roman"/>
                <a:cs typeface="Times New Roman"/>
              </a:rPr>
              <a:t>on</a:t>
            </a:r>
            <a:r>
              <a:rPr sz="1200" spc="-70"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specific</a:t>
            </a:r>
            <a:r>
              <a:rPr sz="1200" spc="-75" dirty="0">
                <a:latin typeface="Times New Roman"/>
                <a:cs typeface="Times New Roman"/>
              </a:rPr>
              <a:t> </a:t>
            </a:r>
            <a:r>
              <a:rPr sz="1200" dirty="0">
                <a:latin typeface="Times New Roman"/>
                <a:cs typeface="Times New Roman"/>
              </a:rPr>
              <a:t>work</a:t>
            </a:r>
            <a:r>
              <a:rPr sz="1200" spc="-80" dirty="0">
                <a:latin typeface="Times New Roman"/>
                <a:cs typeface="Times New Roman"/>
              </a:rPr>
              <a:t> </a:t>
            </a:r>
            <a:r>
              <a:rPr sz="1200" dirty="0">
                <a:latin typeface="Times New Roman"/>
                <a:cs typeface="Times New Roman"/>
              </a:rPr>
              <a:t>product,</a:t>
            </a:r>
            <a:r>
              <a:rPr sz="1200" spc="-65"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spc="-5" dirty="0">
                <a:latin typeface="Times New Roman"/>
                <a:cs typeface="Times New Roman"/>
              </a:rPr>
              <a:t>PME</a:t>
            </a:r>
            <a:r>
              <a:rPr sz="1200" spc="-70" dirty="0">
                <a:latin typeface="Times New Roman"/>
                <a:cs typeface="Times New Roman"/>
              </a:rPr>
              <a:t> </a:t>
            </a:r>
            <a:r>
              <a:rPr sz="1200" spc="-5" dirty="0">
                <a:latin typeface="Times New Roman"/>
                <a:cs typeface="Times New Roman"/>
              </a:rPr>
              <a:t>examines</a:t>
            </a:r>
            <a:r>
              <a:rPr sz="1200" spc="-70"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spc="-5" dirty="0">
                <a:latin typeface="Times New Roman"/>
                <a:cs typeface="Times New Roman"/>
              </a:rPr>
              <a:t>entire</a:t>
            </a:r>
            <a:r>
              <a:rPr sz="1200" spc="-80" dirty="0">
                <a:latin typeface="Times New Roman"/>
                <a:cs typeface="Times New Roman"/>
              </a:rPr>
              <a:t> </a:t>
            </a:r>
            <a:r>
              <a:rPr sz="1200" spc="-5" dirty="0">
                <a:latin typeface="Times New Roman"/>
                <a:cs typeface="Times New Roman"/>
              </a:rPr>
              <a:t>software  project, </a:t>
            </a:r>
            <a:r>
              <a:rPr sz="1200" dirty="0">
                <a:latin typeface="Times New Roman"/>
                <a:cs typeface="Times New Roman"/>
              </a:rPr>
              <a:t>focusing on both “ </a:t>
            </a:r>
            <a:r>
              <a:rPr sz="1200" b="1" i="1" spc="-5" dirty="0">
                <a:latin typeface="Times New Roman"/>
                <a:cs typeface="Times New Roman"/>
              </a:rPr>
              <a:t>excellences </a:t>
            </a:r>
            <a:r>
              <a:rPr sz="1200" spc="-5" dirty="0">
                <a:latin typeface="Times New Roman"/>
                <a:cs typeface="Times New Roman"/>
              </a:rPr>
              <a:t>(that is, achievements and </a:t>
            </a:r>
            <a:r>
              <a:rPr sz="1200" dirty="0">
                <a:latin typeface="Times New Roman"/>
                <a:cs typeface="Times New Roman"/>
              </a:rPr>
              <a:t>positive </a:t>
            </a:r>
            <a:r>
              <a:rPr sz="1200" spc="-5" dirty="0">
                <a:latin typeface="Times New Roman"/>
                <a:cs typeface="Times New Roman"/>
              </a:rPr>
              <a:t>experiences)  and </a:t>
            </a:r>
            <a:r>
              <a:rPr sz="1200" b="1" i="1" spc="-5" dirty="0">
                <a:latin typeface="Times New Roman"/>
                <a:cs typeface="Times New Roman"/>
              </a:rPr>
              <a:t>challenges </a:t>
            </a:r>
            <a:r>
              <a:rPr sz="1200" dirty="0">
                <a:latin typeface="Times New Roman"/>
                <a:cs typeface="Times New Roman"/>
              </a:rPr>
              <a:t>(problems </a:t>
            </a:r>
            <a:r>
              <a:rPr sz="1200" spc="-5" dirty="0">
                <a:latin typeface="Times New Roman"/>
                <a:cs typeface="Times New Roman"/>
              </a:rPr>
              <a:t>and negative</a:t>
            </a:r>
            <a:r>
              <a:rPr sz="1200" spc="10" dirty="0">
                <a:latin typeface="Times New Roman"/>
                <a:cs typeface="Times New Roman"/>
              </a:rPr>
              <a:t> </a:t>
            </a:r>
            <a:r>
              <a:rPr sz="1200" spc="-5" dirty="0">
                <a:latin typeface="Times New Roman"/>
                <a:cs typeface="Times New Roman"/>
              </a:rPr>
              <a:t>experiences)”</a:t>
            </a:r>
            <a:endParaRPr sz="1200">
              <a:latin typeface="Times New Roman"/>
              <a:cs typeface="Times New Roman"/>
            </a:endParaRPr>
          </a:p>
          <a:p>
            <a:pPr marL="469265" marR="8255" lvl="1" indent="-228600" algn="just">
              <a:lnSpc>
                <a:spcPct val="110000"/>
              </a:lnSpc>
              <a:spcBef>
                <a:spcPts val="100"/>
              </a:spcBef>
              <a:buFont typeface="Symbol"/>
              <a:buChar char=""/>
              <a:tabLst>
                <a:tab pos="469900" algn="l"/>
              </a:tabLst>
            </a:pPr>
            <a:r>
              <a:rPr sz="1200" spc="-5" dirty="0">
                <a:latin typeface="Times New Roman"/>
                <a:cs typeface="Times New Roman"/>
              </a:rPr>
              <a:t>PME is attended </a:t>
            </a:r>
            <a:r>
              <a:rPr sz="1200" spc="5" dirty="0">
                <a:latin typeface="Times New Roman"/>
                <a:cs typeface="Times New Roman"/>
              </a:rPr>
              <a:t>by </a:t>
            </a:r>
            <a:r>
              <a:rPr sz="1200" spc="-5" dirty="0">
                <a:latin typeface="Times New Roman"/>
                <a:cs typeface="Times New Roman"/>
              </a:rPr>
              <a:t>members </a:t>
            </a:r>
            <a:r>
              <a:rPr sz="1200" dirty="0">
                <a:latin typeface="Times New Roman"/>
                <a:cs typeface="Times New Roman"/>
              </a:rPr>
              <a:t>of the </a:t>
            </a:r>
            <a:r>
              <a:rPr sz="1200" spc="-5" dirty="0">
                <a:latin typeface="Times New Roman"/>
                <a:cs typeface="Times New Roman"/>
              </a:rPr>
              <a:t>software team and stakeholders. </a:t>
            </a:r>
            <a:r>
              <a:rPr sz="1200" dirty="0">
                <a:latin typeface="Times New Roman"/>
                <a:cs typeface="Times New Roman"/>
              </a:rPr>
              <a:t>The </a:t>
            </a:r>
            <a:r>
              <a:rPr sz="1200" spc="-5" dirty="0">
                <a:latin typeface="Times New Roman"/>
                <a:cs typeface="Times New Roman"/>
              </a:rPr>
              <a:t>intent is </a:t>
            </a:r>
            <a:r>
              <a:rPr sz="1200" dirty="0">
                <a:latin typeface="Times New Roman"/>
                <a:cs typeface="Times New Roman"/>
              </a:rPr>
              <a:t>to  identify </a:t>
            </a:r>
            <a:r>
              <a:rPr sz="1200" spc="-5" dirty="0">
                <a:latin typeface="Times New Roman"/>
                <a:cs typeface="Times New Roman"/>
              </a:rPr>
              <a:t>excellences and challenges and </a:t>
            </a:r>
            <a:r>
              <a:rPr sz="1200" dirty="0">
                <a:latin typeface="Times New Roman"/>
                <a:cs typeface="Times New Roman"/>
              </a:rPr>
              <a:t>to </a:t>
            </a:r>
            <a:r>
              <a:rPr sz="1200" spc="-5" dirty="0">
                <a:latin typeface="Times New Roman"/>
                <a:cs typeface="Times New Roman"/>
              </a:rPr>
              <a:t>extract lessons learned from</a:t>
            </a:r>
            <a:r>
              <a:rPr sz="1200" spc="60" dirty="0">
                <a:latin typeface="Times New Roman"/>
                <a:cs typeface="Times New Roman"/>
              </a:rPr>
              <a:t> </a:t>
            </a:r>
            <a:r>
              <a:rPr sz="1200" dirty="0">
                <a:latin typeface="Times New Roman"/>
                <a:cs typeface="Times New Roman"/>
              </a:rPr>
              <a:t>both.</a:t>
            </a:r>
            <a:endParaRPr sz="1200">
              <a:latin typeface="Times New Roman"/>
              <a:cs typeface="Times New Roman"/>
            </a:endParaRPr>
          </a:p>
          <a:p>
            <a:pPr marL="469265" marR="5080" lvl="1" indent="-228600" algn="just">
              <a:lnSpc>
                <a:spcPct val="110200"/>
              </a:lnSpc>
              <a:spcBef>
                <a:spcPts val="80"/>
              </a:spcBef>
              <a:buFont typeface="Symbol"/>
              <a:buChar char=""/>
              <a:tabLst>
                <a:tab pos="469900" algn="l"/>
              </a:tabLst>
            </a:pPr>
            <a:r>
              <a:rPr sz="1200" dirty="0">
                <a:latin typeface="Times New Roman"/>
                <a:cs typeface="Times New Roman"/>
              </a:rPr>
              <a:t>To </a:t>
            </a:r>
            <a:r>
              <a:rPr sz="1200" spc="-5" dirty="0">
                <a:latin typeface="Times New Roman"/>
                <a:cs typeface="Times New Roman"/>
              </a:rPr>
              <a:t>determine whether </a:t>
            </a:r>
            <a:r>
              <a:rPr sz="1200" dirty="0">
                <a:latin typeface="Times New Roman"/>
                <a:cs typeface="Times New Roman"/>
              </a:rPr>
              <a:t>quality </a:t>
            </a:r>
            <a:r>
              <a:rPr sz="1200" spc="-5" dirty="0">
                <a:latin typeface="Times New Roman"/>
                <a:cs typeface="Times New Roman"/>
              </a:rPr>
              <a:t>control activities are working, </a:t>
            </a:r>
            <a:r>
              <a:rPr sz="1200" dirty="0">
                <a:latin typeface="Times New Roman"/>
                <a:cs typeface="Times New Roman"/>
              </a:rPr>
              <a:t>a set of metrics should be  </a:t>
            </a:r>
            <a:r>
              <a:rPr sz="1200" spc="-5" dirty="0">
                <a:latin typeface="Times New Roman"/>
                <a:cs typeface="Times New Roman"/>
              </a:rPr>
              <a:t>collected. </a:t>
            </a:r>
            <a:r>
              <a:rPr sz="1200" dirty="0">
                <a:latin typeface="Times New Roman"/>
                <a:cs typeface="Times New Roman"/>
              </a:rPr>
              <a:t>Review metrics </a:t>
            </a:r>
            <a:r>
              <a:rPr sz="1200" spc="-5" dirty="0">
                <a:latin typeface="Times New Roman"/>
                <a:cs typeface="Times New Roman"/>
              </a:rPr>
              <a:t>focus </a:t>
            </a:r>
            <a:r>
              <a:rPr sz="1200" dirty="0">
                <a:latin typeface="Times New Roman"/>
                <a:cs typeface="Times New Roman"/>
              </a:rPr>
              <a:t>on the </a:t>
            </a:r>
            <a:r>
              <a:rPr sz="1200" spc="-5" dirty="0">
                <a:latin typeface="Times New Roman"/>
                <a:cs typeface="Times New Roman"/>
              </a:rPr>
              <a:t>effort required </a:t>
            </a:r>
            <a:r>
              <a:rPr sz="1200" dirty="0">
                <a:latin typeface="Times New Roman"/>
                <a:cs typeface="Times New Roman"/>
              </a:rPr>
              <a:t>to conduct the </a:t>
            </a:r>
            <a:r>
              <a:rPr sz="1200" spc="-5" dirty="0">
                <a:latin typeface="Times New Roman"/>
                <a:cs typeface="Times New Roman"/>
              </a:rPr>
              <a:t>review and </a:t>
            </a:r>
            <a:r>
              <a:rPr sz="1200" dirty="0">
                <a:latin typeface="Times New Roman"/>
                <a:cs typeface="Times New Roman"/>
              </a:rPr>
              <a:t>the </a:t>
            </a:r>
            <a:r>
              <a:rPr sz="1200" spc="-5" dirty="0">
                <a:latin typeface="Times New Roman"/>
                <a:cs typeface="Times New Roman"/>
              </a:rPr>
              <a:t>types  and </a:t>
            </a:r>
            <a:r>
              <a:rPr sz="1200" dirty="0">
                <a:latin typeface="Times New Roman"/>
                <a:cs typeface="Times New Roman"/>
              </a:rPr>
              <a:t>severity </a:t>
            </a:r>
            <a:r>
              <a:rPr sz="1200" spc="5" dirty="0">
                <a:latin typeface="Times New Roman"/>
                <a:cs typeface="Times New Roman"/>
              </a:rPr>
              <a:t>of </a:t>
            </a:r>
            <a:r>
              <a:rPr sz="1200" spc="-5" dirty="0">
                <a:latin typeface="Times New Roman"/>
                <a:cs typeface="Times New Roman"/>
              </a:rPr>
              <a:t>errors uncovered </a:t>
            </a:r>
            <a:r>
              <a:rPr sz="1200" dirty="0">
                <a:latin typeface="Times New Roman"/>
                <a:cs typeface="Times New Roman"/>
              </a:rPr>
              <a:t>during the review. </a:t>
            </a:r>
            <a:r>
              <a:rPr sz="1200" spc="-5" dirty="0">
                <a:latin typeface="Times New Roman"/>
                <a:cs typeface="Times New Roman"/>
              </a:rPr>
              <a:t>Once metrics data are collected, </a:t>
            </a:r>
            <a:r>
              <a:rPr sz="1200" spc="5" dirty="0">
                <a:latin typeface="Times New Roman"/>
                <a:cs typeface="Times New Roman"/>
              </a:rPr>
              <a:t>they </a:t>
            </a:r>
            <a:r>
              <a:rPr sz="1200" spc="310" dirty="0">
                <a:latin typeface="Times New Roman"/>
                <a:cs typeface="Times New Roman"/>
              </a:rPr>
              <a:t> </a:t>
            </a:r>
            <a:r>
              <a:rPr sz="1200" spc="-5" dirty="0">
                <a:latin typeface="Times New Roman"/>
                <a:cs typeface="Times New Roman"/>
              </a:rPr>
              <a:t>can </a:t>
            </a:r>
            <a:r>
              <a:rPr sz="1200" dirty="0">
                <a:latin typeface="Times New Roman"/>
                <a:cs typeface="Times New Roman"/>
              </a:rPr>
              <a:t>be </a:t>
            </a:r>
            <a:r>
              <a:rPr sz="1200" spc="-5" dirty="0">
                <a:latin typeface="Times New Roman"/>
                <a:cs typeface="Times New Roman"/>
              </a:rPr>
              <a:t>used </a:t>
            </a:r>
            <a:r>
              <a:rPr sz="1200" dirty="0">
                <a:latin typeface="Times New Roman"/>
                <a:cs typeface="Times New Roman"/>
              </a:rPr>
              <a:t>to </a:t>
            </a:r>
            <a:r>
              <a:rPr sz="1200" spc="-5" dirty="0">
                <a:latin typeface="Times New Roman"/>
                <a:cs typeface="Times New Roman"/>
              </a:rPr>
              <a:t>assess </a:t>
            </a:r>
            <a:r>
              <a:rPr sz="1200" dirty="0">
                <a:latin typeface="Times New Roman"/>
                <a:cs typeface="Times New Roman"/>
              </a:rPr>
              <a:t>the efficacy </a:t>
            </a:r>
            <a:r>
              <a:rPr sz="1200" spc="5" dirty="0">
                <a:latin typeface="Times New Roman"/>
                <a:cs typeface="Times New Roman"/>
              </a:rPr>
              <a:t>of </a:t>
            </a:r>
            <a:r>
              <a:rPr sz="1200" dirty="0">
                <a:latin typeface="Times New Roman"/>
                <a:cs typeface="Times New Roman"/>
              </a:rPr>
              <a:t>the </a:t>
            </a:r>
            <a:r>
              <a:rPr sz="1200" spc="-5" dirty="0">
                <a:latin typeface="Times New Roman"/>
                <a:cs typeface="Times New Roman"/>
              </a:rPr>
              <a:t>reviews you </a:t>
            </a:r>
            <a:r>
              <a:rPr sz="1200" dirty="0">
                <a:latin typeface="Times New Roman"/>
                <a:cs typeface="Times New Roman"/>
              </a:rPr>
              <a:t>do </a:t>
            </a:r>
            <a:r>
              <a:rPr sz="1200" spc="-5" dirty="0">
                <a:latin typeface="Times New Roman"/>
                <a:cs typeface="Times New Roman"/>
              </a:rPr>
              <a:t>conduct. Industry data </a:t>
            </a:r>
            <a:r>
              <a:rPr sz="1200" dirty="0">
                <a:latin typeface="Times New Roman"/>
                <a:cs typeface="Times New Roman"/>
              </a:rPr>
              <a:t>indicates  that </a:t>
            </a:r>
            <a:r>
              <a:rPr sz="1200" spc="-5" dirty="0">
                <a:latin typeface="Times New Roman"/>
                <a:cs typeface="Times New Roman"/>
              </a:rPr>
              <a:t>reviews </a:t>
            </a:r>
            <a:r>
              <a:rPr sz="1200" dirty="0">
                <a:latin typeface="Times New Roman"/>
                <a:cs typeface="Times New Roman"/>
              </a:rPr>
              <a:t>provide a </a:t>
            </a:r>
            <a:r>
              <a:rPr sz="1200" spc="-5" dirty="0">
                <a:latin typeface="Times New Roman"/>
                <a:cs typeface="Times New Roman"/>
              </a:rPr>
              <a:t>significant return </a:t>
            </a:r>
            <a:r>
              <a:rPr sz="1200" dirty="0">
                <a:latin typeface="Times New Roman"/>
                <a:cs typeface="Times New Roman"/>
              </a:rPr>
              <a:t>on</a:t>
            </a:r>
            <a:r>
              <a:rPr sz="1200" spc="15" dirty="0">
                <a:latin typeface="Times New Roman"/>
                <a:cs typeface="Times New Roman"/>
              </a:rPr>
              <a:t> </a:t>
            </a:r>
            <a:r>
              <a:rPr sz="1200" dirty="0">
                <a:latin typeface="Times New Roman"/>
                <a:cs typeface="Times New Roman"/>
              </a:rPr>
              <a:t>investment.</a:t>
            </a:r>
            <a:endParaRPr sz="1200">
              <a:latin typeface="Times New Roman"/>
              <a:cs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a:xfrm>
            <a:off x="388620" y="2346960"/>
            <a:ext cx="6995160" cy="7152640"/>
          </a:xfrm>
        </p:spPr>
        <p:txBody>
          <a:bodyPr>
            <a:noAutofit/>
          </a:bodyPr>
          <a:lstStyle/>
          <a:p>
            <a:pPr marL="526415" indent="-285750" algn="just">
              <a:spcBef>
                <a:spcPts val="229"/>
              </a:spcBef>
              <a:tabLst>
                <a:tab pos="469265" algn="l"/>
                <a:tab pos="469900" algn="l"/>
              </a:tabLst>
            </a:pPr>
            <a:r>
              <a:rPr lang="en-US" sz="1600" dirty="0">
                <a:latin typeface="Times New Roman"/>
                <a:cs typeface="Times New Roman"/>
              </a:rPr>
              <a:t>The smoke test should </a:t>
            </a:r>
            <a:r>
              <a:rPr lang="en-US" sz="1600" spc="-5" dirty="0">
                <a:latin typeface="Times New Roman"/>
                <a:cs typeface="Times New Roman"/>
              </a:rPr>
              <a:t>exercise </a:t>
            </a:r>
            <a:r>
              <a:rPr lang="en-US" sz="1600" dirty="0">
                <a:latin typeface="Times New Roman"/>
                <a:cs typeface="Times New Roman"/>
              </a:rPr>
              <a:t>the </a:t>
            </a:r>
            <a:r>
              <a:rPr lang="en-US" sz="1600" spc="-5" dirty="0">
                <a:latin typeface="Times New Roman"/>
                <a:cs typeface="Times New Roman"/>
              </a:rPr>
              <a:t>entire system </a:t>
            </a:r>
            <a:r>
              <a:rPr lang="en-US" sz="1600" dirty="0">
                <a:latin typeface="Times New Roman"/>
                <a:cs typeface="Times New Roman"/>
              </a:rPr>
              <a:t>from </a:t>
            </a:r>
            <a:r>
              <a:rPr lang="en-US" sz="1600" spc="-5" dirty="0">
                <a:latin typeface="Times New Roman"/>
                <a:cs typeface="Times New Roman"/>
              </a:rPr>
              <a:t>end </a:t>
            </a:r>
            <a:r>
              <a:rPr lang="en-US" sz="1600" dirty="0">
                <a:latin typeface="Times New Roman"/>
                <a:cs typeface="Times New Roman"/>
              </a:rPr>
              <a:t>to</a:t>
            </a:r>
            <a:r>
              <a:rPr lang="en-US" sz="1600" spc="10" dirty="0">
                <a:latin typeface="Times New Roman"/>
                <a:cs typeface="Times New Roman"/>
              </a:rPr>
              <a:t> </a:t>
            </a:r>
            <a:r>
              <a:rPr lang="en-US" sz="1600" dirty="0">
                <a:latin typeface="Times New Roman"/>
                <a:cs typeface="Times New Roman"/>
              </a:rPr>
              <a:t>end</a:t>
            </a:r>
          </a:p>
          <a:p>
            <a:pPr marL="469265" marR="6350" indent="-228600" algn="just">
              <a:lnSpc>
                <a:spcPct val="110000"/>
              </a:lnSpc>
              <a:spcBef>
                <a:spcPts val="100"/>
              </a:spcBef>
              <a:buFont typeface="Symbol"/>
              <a:buChar char=""/>
              <a:tabLst>
                <a:tab pos="469900" algn="l"/>
              </a:tabLst>
            </a:pPr>
            <a:r>
              <a:rPr lang="en-US" sz="1600" dirty="0" smtClean="0">
                <a:latin typeface="Times New Roman"/>
                <a:cs typeface="Times New Roman"/>
              </a:rPr>
              <a:t>Smoke testing </a:t>
            </a:r>
            <a:r>
              <a:rPr lang="en-US" sz="1600" spc="-5" dirty="0" smtClean="0">
                <a:latin typeface="Times New Roman"/>
                <a:cs typeface="Times New Roman"/>
              </a:rPr>
              <a:t>provides </a:t>
            </a:r>
            <a:r>
              <a:rPr lang="en-US" sz="1600" dirty="0" smtClean="0">
                <a:latin typeface="Times New Roman"/>
                <a:cs typeface="Times New Roman"/>
              </a:rPr>
              <a:t>a number of benefits </a:t>
            </a:r>
            <a:r>
              <a:rPr lang="en-US" sz="1600" spc="-5" dirty="0" smtClean="0">
                <a:latin typeface="Times New Roman"/>
                <a:cs typeface="Times New Roman"/>
              </a:rPr>
              <a:t>when </a:t>
            </a:r>
            <a:r>
              <a:rPr lang="en-US" sz="1600" dirty="0" smtClean="0">
                <a:latin typeface="Times New Roman"/>
                <a:cs typeface="Times New Roman"/>
              </a:rPr>
              <a:t>it </a:t>
            </a:r>
            <a:r>
              <a:rPr lang="en-US" sz="1600" spc="-5" dirty="0" smtClean="0">
                <a:latin typeface="Times New Roman"/>
                <a:cs typeface="Times New Roman"/>
              </a:rPr>
              <a:t>is applied </a:t>
            </a:r>
            <a:r>
              <a:rPr lang="en-US" sz="1600" dirty="0" smtClean="0">
                <a:latin typeface="Times New Roman"/>
                <a:cs typeface="Times New Roman"/>
              </a:rPr>
              <a:t>on </a:t>
            </a:r>
            <a:r>
              <a:rPr lang="en-US" sz="1600" spc="-5" dirty="0" err="1" smtClean="0">
                <a:latin typeface="Times New Roman"/>
                <a:cs typeface="Times New Roman"/>
              </a:rPr>
              <a:t>complex,time</a:t>
            </a:r>
            <a:r>
              <a:rPr lang="en-US" sz="1600" spc="-5" dirty="0" smtClean="0">
                <a:latin typeface="Times New Roman"/>
                <a:cs typeface="Times New Roman"/>
              </a:rPr>
              <a:t>-critical  software</a:t>
            </a:r>
            <a:r>
              <a:rPr lang="en-US" sz="1600" spc="-15" dirty="0" smtClean="0">
                <a:latin typeface="Times New Roman"/>
                <a:cs typeface="Times New Roman"/>
              </a:rPr>
              <a:t> </a:t>
            </a:r>
            <a:r>
              <a:rPr lang="en-US" sz="1600" spc="-5" dirty="0" smtClean="0">
                <a:latin typeface="Times New Roman"/>
                <a:cs typeface="Times New Roman"/>
              </a:rPr>
              <a:t>projects:</a:t>
            </a:r>
            <a:endParaRPr lang="en-US" sz="1600" dirty="0" smtClean="0">
              <a:latin typeface="Times New Roman"/>
              <a:cs typeface="Times New Roman"/>
            </a:endParaRPr>
          </a:p>
          <a:p>
            <a:pPr marL="469265" marR="5080" indent="-228600" algn="just">
              <a:lnSpc>
                <a:spcPct val="110400"/>
              </a:lnSpc>
              <a:spcBef>
                <a:spcPts val="75"/>
              </a:spcBef>
              <a:buFont typeface="Symbol"/>
              <a:buChar char=""/>
              <a:tabLst>
                <a:tab pos="469900" algn="l"/>
              </a:tabLst>
            </a:pPr>
            <a:r>
              <a:rPr lang="en-US" sz="1600" b="1" i="1" u="heavy" spc="-5" dirty="0" smtClean="0">
                <a:uFill>
                  <a:solidFill>
                    <a:srgbClr val="000000"/>
                  </a:solidFill>
                </a:uFill>
                <a:latin typeface="Times New Roman"/>
                <a:cs typeface="Times New Roman"/>
              </a:rPr>
              <a:t>Integration </a:t>
            </a:r>
            <a:r>
              <a:rPr lang="en-US" sz="1600" b="1" i="1" u="heavy" spc="-5" dirty="0">
                <a:uFill>
                  <a:solidFill>
                    <a:srgbClr val="000000"/>
                  </a:solidFill>
                </a:uFill>
                <a:latin typeface="Times New Roman"/>
                <a:cs typeface="Times New Roman"/>
              </a:rPr>
              <a:t>risk is </a:t>
            </a:r>
            <a:r>
              <a:rPr lang="en-US" sz="1600" b="1" i="1" u="heavy" dirty="0">
                <a:uFill>
                  <a:solidFill>
                    <a:srgbClr val="000000"/>
                  </a:solidFill>
                </a:uFill>
                <a:latin typeface="Times New Roman"/>
                <a:cs typeface="Times New Roman"/>
              </a:rPr>
              <a:t>minimized</a:t>
            </a:r>
            <a:r>
              <a:rPr lang="en-US" sz="1600" i="1" dirty="0">
                <a:latin typeface="Times New Roman"/>
                <a:cs typeface="Times New Roman"/>
              </a:rPr>
              <a:t>. </a:t>
            </a:r>
            <a:r>
              <a:rPr lang="en-US" sz="1600" spc="-5" dirty="0">
                <a:latin typeface="Times New Roman"/>
                <a:cs typeface="Times New Roman"/>
              </a:rPr>
              <a:t>Because </a:t>
            </a:r>
            <a:r>
              <a:rPr lang="en-US" sz="1600" dirty="0">
                <a:latin typeface="Times New Roman"/>
                <a:cs typeface="Times New Roman"/>
              </a:rPr>
              <a:t>smoke </a:t>
            </a:r>
            <a:r>
              <a:rPr lang="en-US" sz="1600" spc="-5" dirty="0">
                <a:latin typeface="Times New Roman"/>
                <a:cs typeface="Times New Roman"/>
              </a:rPr>
              <a:t>tests are conducted daily, </a:t>
            </a:r>
            <a:r>
              <a:rPr lang="en-US" sz="1600" dirty="0">
                <a:latin typeface="Times New Roman"/>
                <a:cs typeface="Times New Roman"/>
              </a:rPr>
              <a:t>incompatibilities  </a:t>
            </a:r>
            <a:r>
              <a:rPr lang="en-US" sz="1600" spc="-5" dirty="0">
                <a:latin typeface="Times New Roman"/>
                <a:cs typeface="Times New Roman"/>
              </a:rPr>
              <a:t>and </a:t>
            </a:r>
            <a:r>
              <a:rPr lang="en-US" sz="1600" dirty="0">
                <a:latin typeface="Times New Roman"/>
                <a:cs typeface="Times New Roman"/>
              </a:rPr>
              <a:t>other show-stopper </a:t>
            </a:r>
            <a:r>
              <a:rPr lang="en-US" sz="1600" spc="-5" dirty="0">
                <a:latin typeface="Times New Roman"/>
                <a:cs typeface="Times New Roman"/>
              </a:rPr>
              <a:t>errors </a:t>
            </a:r>
            <a:r>
              <a:rPr lang="en-US" sz="1600" dirty="0">
                <a:latin typeface="Times New Roman"/>
                <a:cs typeface="Times New Roman"/>
              </a:rPr>
              <a:t>are </a:t>
            </a:r>
            <a:r>
              <a:rPr lang="en-US" sz="1600" spc="-5" dirty="0">
                <a:latin typeface="Times New Roman"/>
                <a:cs typeface="Times New Roman"/>
              </a:rPr>
              <a:t>uncovered early, </a:t>
            </a:r>
            <a:r>
              <a:rPr lang="en-US" sz="1600" dirty="0">
                <a:latin typeface="Times New Roman"/>
                <a:cs typeface="Times New Roman"/>
              </a:rPr>
              <a:t>thereby </a:t>
            </a:r>
            <a:r>
              <a:rPr lang="en-US" sz="1600" spc="-5" dirty="0">
                <a:latin typeface="Times New Roman"/>
                <a:cs typeface="Times New Roman"/>
              </a:rPr>
              <a:t>reducing </a:t>
            </a:r>
            <a:r>
              <a:rPr lang="en-US" sz="1600" dirty="0">
                <a:latin typeface="Times New Roman"/>
                <a:cs typeface="Times New Roman"/>
              </a:rPr>
              <a:t>the </a:t>
            </a:r>
            <a:r>
              <a:rPr lang="en-US" sz="1600" spc="-5" dirty="0">
                <a:latin typeface="Times New Roman"/>
                <a:cs typeface="Times New Roman"/>
              </a:rPr>
              <a:t>likelihood </a:t>
            </a:r>
            <a:r>
              <a:rPr lang="en-US" sz="1600" dirty="0">
                <a:latin typeface="Times New Roman"/>
                <a:cs typeface="Times New Roman"/>
              </a:rPr>
              <a:t>of  </a:t>
            </a:r>
            <a:r>
              <a:rPr lang="en-US" sz="1600" spc="-5" dirty="0">
                <a:latin typeface="Times New Roman"/>
                <a:cs typeface="Times New Roman"/>
              </a:rPr>
              <a:t>serious schedule </a:t>
            </a:r>
            <a:r>
              <a:rPr lang="en-US" sz="1600" dirty="0">
                <a:latin typeface="Times New Roman"/>
                <a:cs typeface="Times New Roman"/>
              </a:rPr>
              <a:t>impact </a:t>
            </a:r>
            <a:r>
              <a:rPr lang="en-US" sz="1600" spc="-5" dirty="0">
                <a:latin typeface="Times New Roman"/>
                <a:cs typeface="Times New Roman"/>
              </a:rPr>
              <a:t>when errors </a:t>
            </a:r>
            <a:r>
              <a:rPr lang="en-US" sz="1600" dirty="0">
                <a:latin typeface="Times New Roman"/>
                <a:cs typeface="Times New Roman"/>
              </a:rPr>
              <a:t>are</a:t>
            </a:r>
            <a:r>
              <a:rPr lang="en-US" sz="1600" spc="5" dirty="0">
                <a:latin typeface="Times New Roman"/>
                <a:cs typeface="Times New Roman"/>
              </a:rPr>
              <a:t> </a:t>
            </a:r>
            <a:r>
              <a:rPr lang="en-US" sz="1600" dirty="0">
                <a:latin typeface="Times New Roman"/>
                <a:cs typeface="Times New Roman"/>
              </a:rPr>
              <a:t>uncovered.</a:t>
            </a:r>
          </a:p>
          <a:p>
            <a:pPr marL="469265" marR="6350" indent="-228600" algn="just">
              <a:lnSpc>
                <a:spcPct val="110800"/>
              </a:lnSpc>
              <a:spcBef>
                <a:spcPts val="75"/>
              </a:spcBef>
              <a:buFont typeface="Symbol"/>
              <a:buChar char=""/>
              <a:tabLst>
                <a:tab pos="469900" algn="l"/>
              </a:tabLst>
            </a:pPr>
            <a:r>
              <a:rPr lang="en-US" sz="1600" b="1" i="1" u="heavy" spc="-5" dirty="0">
                <a:uFill>
                  <a:solidFill>
                    <a:srgbClr val="000000"/>
                  </a:solidFill>
                </a:uFill>
                <a:latin typeface="Times New Roman"/>
                <a:cs typeface="Times New Roman"/>
              </a:rPr>
              <a:t>The </a:t>
            </a:r>
            <a:r>
              <a:rPr lang="en-US" sz="1600" b="1" i="1" u="heavy" dirty="0">
                <a:uFill>
                  <a:solidFill>
                    <a:srgbClr val="000000"/>
                  </a:solidFill>
                </a:uFill>
                <a:latin typeface="Times New Roman"/>
                <a:cs typeface="Times New Roman"/>
              </a:rPr>
              <a:t>quality of </a:t>
            </a:r>
            <a:r>
              <a:rPr lang="en-US" sz="1600" b="1" i="1" u="heavy" spc="-5" dirty="0">
                <a:uFill>
                  <a:solidFill>
                    <a:srgbClr val="000000"/>
                  </a:solidFill>
                </a:uFill>
                <a:latin typeface="Times New Roman"/>
                <a:cs typeface="Times New Roman"/>
              </a:rPr>
              <a:t>the end product is </a:t>
            </a:r>
            <a:r>
              <a:rPr lang="en-US" sz="1600" b="1" i="1" u="heavy" dirty="0">
                <a:uFill>
                  <a:solidFill>
                    <a:srgbClr val="000000"/>
                  </a:solidFill>
                </a:uFill>
                <a:latin typeface="Times New Roman"/>
                <a:cs typeface="Times New Roman"/>
              </a:rPr>
              <a:t>improved</a:t>
            </a:r>
            <a:r>
              <a:rPr lang="en-US" sz="1600" i="1" dirty="0">
                <a:latin typeface="Times New Roman"/>
                <a:cs typeface="Times New Roman"/>
              </a:rPr>
              <a:t>. </a:t>
            </a:r>
            <a:r>
              <a:rPr lang="en-US" sz="1600" spc="-5" dirty="0">
                <a:latin typeface="Times New Roman"/>
                <a:cs typeface="Times New Roman"/>
              </a:rPr>
              <a:t>Because </a:t>
            </a:r>
            <a:r>
              <a:rPr lang="en-US" sz="1600" dirty="0">
                <a:latin typeface="Times New Roman"/>
                <a:cs typeface="Times New Roman"/>
              </a:rPr>
              <a:t>the </a:t>
            </a:r>
            <a:r>
              <a:rPr lang="en-US" sz="1600" spc="-5" dirty="0">
                <a:latin typeface="Times New Roman"/>
                <a:cs typeface="Times New Roman"/>
              </a:rPr>
              <a:t>approach </a:t>
            </a:r>
            <a:r>
              <a:rPr lang="en-US" sz="1600" dirty="0">
                <a:latin typeface="Times New Roman"/>
                <a:cs typeface="Times New Roman"/>
              </a:rPr>
              <a:t>is </a:t>
            </a:r>
            <a:r>
              <a:rPr lang="en-US" sz="1600" spc="-5" dirty="0">
                <a:latin typeface="Times New Roman"/>
                <a:cs typeface="Times New Roman"/>
              </a:rPr>
              <a:t>construction  (integration) oriented, </a:t>
            </a:r>
            <a:r>
              <a:rPr lang="en-US" sz="1600" dirty="0">
                <a:latin typeface="Times New Roman"/>
                <a:cs typeface="Times New Roman"/>
              </a:rPr>
              <a:t>smoke testing </a:t>
            </a:r>
            <a:r>
              <a:rPr lang="en-US" sz="1600" spc="-5" dirty="0">
                <a:latin typeface="Times New Roman"/>
                <a:cs typeface="Times New Roman"/>
              </a:rPr>
              <a:t>is </a:t>
            </a:r>
            <a:r>
              <a:rPr lang="en-US" sz="1600" dirty="0">
                <a:latin typeface="Times New Roman"/>
                <a:cs typeface="Times New Roman"/>
              </a:rPr>
              <a:t>likely </a:t>
            </a:r>
            <a:r>
              <a:rPr lang="en-US" sz="1600" spc="5" dirty="0">
                <a:latin typeface="Times New Roman"/>
                <a:cs typeface="Times New Roman"/>
              </a:rPr>
              <a:t>to </a:t>
            </a:r>
            <a:r>
              <a:rPr lang="en-US" sz="1600" spc="-5" dirty="0">
                <a:latin typeface="Times New Roman"/>
                <a:cs typeface="Times New Roman"/>
              </a:rPr>
              <a:t>uncover functional errors as well</a:t>
            </a:r>
            <a:r>
              <a:rPr lang="en-US" sz="1600" spc="95" dirty="0">
                <a:latin typeface="Times New Roman"/>
                <a:cs typeface="Times New Roman"/>
              </a:rPr>
              <a:t> </a:t>
            </a:r>
            <a:r>
              <a:rPr lang="en-US" sz="1600" spc="-5" dirty="0">
                <a:latin typeface="Times New Roman"/>
                <a:cs typeface="Times New Roman"/>
              </a:rPr>
              <a:t>as</a:t>
            </a:r>
            <a:endParaRPr lang="en-US" sz="1600" dirty="0">
              <a:latin typeface="Times New Roman"/>
              <a:cs typeface="Times New Roman"/>
            </a:endParaRPr>
          </a:p>
          <a:p>
            <a:pPr marL="469265" marR="10795" algn="just">
              <a:lnSpc>
                <a:spcPct val="110100"/>
              </a:lnSpc>
              <a:spcBef>
                <a:spcPts val="100"/>
              </a:spcBef>
            </a:pPr>
            <a:r>
              <a:rPr lang="en-US" sz="1600" spc="-5" dirty="0" smtClean="0">
                <a:latin typeface="Times New Roman"/>
                <a:cs typeface="Times New Roman"/>
              </a:rPr>
              <a:t>architectural </a:t>
            </a:r>
            <a:r>
              <a:rPr lang="en-US" sz="1600" spc="-5" dirty="0">
                <a:latin typeface="Times New Roman"/>
                <a:cs typeface="Times New Roman"/>
              </a:rPr>
              <a:t>and component-level design errors. </a:t>
            </a:r>
            <a:r>
              <a:rPr lang="en-US" sz="1600" spc="-10" dirty="0">
                <a:latin typeface="Times New Roman"/>
                <a:cs typeface="Times New Roman"/>
              </a:rPr>
              <a:t>If </a:t>
            </a:r>
            <a:r>
              <a:rPr lang="en-US" sz="1600" dirty="0">
                <a:latin typeface="Times New Roman"/>
                <a:cs typeface="Times New Roman"/>
              </a:rPr>
              <a:t>these </a:t>
            </a:r>
            <a:r>
              <a:rPr lang="en-US" sz="1600" spc="-5" dirty="0">
                <a:latin typeface="Times New Roman"/>
                <a:cs typeface="Times New Roman"/>
              </a:rPr>
              <a:t>errors </a:t>
            </a:r>
            <a:r>
              <a:rPr lang="en-US" sz="1600" dirty="0">
                <a:latin typeface="Times New Roman"/>
                <a:cs typeface="Times New Roman"/>
              </a:rPr>
              <a:t>are corrected </a:t>
            </a:r>
            <a:r>
              <a:rPr lang="en-US" sz="1600" spc="-5" dirty="0">
                <a:latin typeface="Times New Roman"/>
                <a:cs typeface="Times New Roman"/>
              </a:rPr>
              <a:t>early, better  product </a:t>
            </a:r>
            <a:r>
              <a:rPr lang="en-US" sz="1600" dirty="0">
                <a:latin typeface="Times New Roman"/>
                <a:cs typeface="Times New Roman"/>
              </a:rPr>
              <a:t>quality </a:t>
            </a:r>
            <a:r>
              <a:rPr lang="en-US" sz="1600" spc="-5" dirty="0">
                <a:latin typeface="Times New Roman"/>
                <a:cs typeface="Times New Roman"/>
              </a:rPr>
              <a:t>will</a:t>
            </a:r>
            <a:r>
              <a:rPr lang="en-US" sz="1600" spc="-25" dirty="0">
                <a:latin typeface="Times New Roman"/>
                <a:cs typeface="Times New Roman"/>
              </a:rPr>
              <a:t> </a:t>
            </a:r>
            <a:r>
              <a:rPr lang="en-US" sz="1600" dirty="0">
                <a:latin typeface="Times New Roman"/>
                <a:cs typeface="Times New Roman"/>
              </a:rPr>
              <a:t>result.</a:t>
            </a:r>
          </a:p>
          <a:p>
            <a:pPr marL="469265" marR="6985" indent="-228600" algn="just">
              <a:lnSpc>
                <a:spcPct val="110300"/>
              </a:lnSpc>
              <a:spcBef>
                <a:spcPts val="80"/>
              </a:spcBef>
              <a:buFont typeface="Symbol"/>
              <a:buChar char=""/>
              <a:tabLst>
                <a:tab pos="469900" algn="l"/>
              </a:tabLst>
            </a:pPr>
            <a:r>
              <a:rPr lang="en-US" sz="1600" b="1" i="1" u="heavy" spc="-5" dirty="0">
                <a:uFill>
                  <a:solidFill>
                    <a:srgbClr val="000000"/>
                  </a:solidFill>
                </a:uFill>
                <a:latin typeface="Times New Roman"/>
                <a:cs typeface="Times New Roman"/>
              </a:rPr>
              <a:t>Error diagnosis and correction are </a:t>
            </a:r>
            <a:r>
              <a:rPr lang="en-US" sz="1600" b="1" i="1" u="heavy" dirty="0">
                <a:uFill>
                  <a:solidFill>
                    <a:srgbClr val="000000"/>
                  </a:solidFill>
                </a:uFill>
                <a:latin typeface="Times New Roman"/>
                <a:cs typeface="Times New Roman"/>
              </a:rPr>
              <a:t>simplified</a:t>
            </a:r>
            <a:r>
              <a:rPr lang="en-US" sz="1600" i="1" dirty="0">
                <a:latin typeface="Times New Roman"/>
                <a:cs typeface="Times New Roman"/>
              </a:rPr>
              <a:t>. </a:t>
            </a:r>
            <a:r>
              <a:rPr lang="en-US" sz="1600" spc="-5" dirty="0">
                <a:latin typeface="Times New Roman"/>
                <a:cs typeface="Times New Roman"/>
              </a:rPr>
              <a:t>Like all integration </a:t>
            </a:r>
            <a:r>
              <a:rPr lang="en-US" sz="1600" dirty="0">
                <a:latin typeface="Times New Roman"/>
                <a:cs typeface="Times New Roman"/>
              </a:rPr>
              <a:t>testing </a:t>
            </a:r>
            <a:r>
              <a:rPr lang="en-US" sz="1600" spc="-5" dirty="0">
                <a:latin typeface="Times New Roman"/>
                <a:cs typeface="Times New Roman"/>
              </a:rPr>
              <a:t>approaches,  errors </a:t>
            </a:r>
            <a:r>
              <a:rPr lang="en-US" sz="1600" dirty="0">
                <a:latin typeface="Times New Roman"/>
                <a:cs typeface="Times New Roman"/>
              </a:rPr>
              <a:t>uncovered during smoke testing are likely to be </a:t>
            </a:r>
            <a:r>
              <a:rPr lang="en-US" sz="1600" spc="-5" dirty="0" err="1">
                <a:latin typeface="Times New Roman"/>
                <a:cs typeface="Times New Roman"/>
              </a:rPr>
              <a:t>associatedwith</a:t>
            </a:r>
            <a:r>
              <a:rPr lang="en-US" sz="1600" spc="-5" dirty="0">
                <a:latin typeface="Times New Roman"/>
                <a:cs typeface="Times New Roman"/>
              </a:rPr>
              <a:t> “new software  increments”—that is, </a:t>
            </a:r>
            <a:r>
              <a:rPr lang="en-US" sz="1600" dirty="0">
                <a:latin typeface="Times New Roman"/>
                <a:cs typeface="Times New Roman"/>
              </a:rPr>
              <a:t>the </a:t>
            </a:r>
            <a:r>
              <a:rPr lang="en-US" sz="1600" spc="-5" dirty="0">
                <a:latin typeface="Times New Roman"/>
                <a:cs typeface="Times New Roman"/>
              </a:rPr>
              <a:t>software </a:t>
            </a:r>
            <a:r>
              <a:rPr lang="en-US" sz="1600" dirty="0">
                <a:latin typeface="Times New Roman"/>
                <a:cs typeface="Times New Roman"/>
              </a:rPr>
              <a:t>that </a:t>
            </a:r>
            <a:r>
              <a:rPr lang="en-US" sz="1600" spc="-5" dirty="0">
                <a:latin typeface="Times New Roman"/>
                <a:cs typeface="Times New Roman"/>
              </a:rPr>
              <a:t>has </a:t>
            </a:r>
            <a:r>
              <a:rPr lang="en-US" sz="1600" dirty="0" err="1">
                <a:latin typeface="Times New Roman"/>
                <a:cs typeface="Times New Roman"/>
              </a:rPr>
              <a:t>justbeen</a:t>
            </a:r>
            <a:r>
              <a:rPr lang="en-US" sz="1600" dirty="0">
                <a:latin typeface="Times New Roman"/>
                <a:cs typeface="Times New Roman"/>
              </a:rPr>
              <a:t> </a:t>
            </a:r>
            <a:r>
              <a:rPr lang="en-US" sz="1600" spc="-5" dirty="0">
                <a:latin typeface="Times New Roman"/>
                <a:cs typeface="Times New Roman"/>
              </a:rPr>
              <a:t>added </a:t>
            </a:r>
            <a:r>
              <a:rPr lang="en-US" sz="1600" dirty="0">
                <a:latin typeface="Times New Roman"/>
                <a:cs typeface="Times New Roman"/>
              </a:rPr>
              <a:t>to the build(s) </a:t>
            </a:r>
            <a:r>
              <a:rPr lang="en-US" sz="1600" spc="-5" dirty="0">
                <a:latin typeface="Times New Roman"/>
                <a:cs typeface="Times New Roman"/>
              </a:rPr>
              <a:t>is </a:t>
            </a:r>
            <a:r>
              <a:rPr lang="en-US" sz="1600" dirty="0">
                <a:latin typeface="Times New Roman"/>
                <a:cs typeface="Times New Roman"/>
              </a:rPr>
              <a:t>a </a:t>
            </a:r>
            <a:r>
              <a:rPr lang="en-US" sz="1600" spc="-5" dirty="0">
                <a:latin typeface="Times New Roman"/>
                <a:cs typeface="Times New Roman"/>
              </a:rPr>
              <a:t>probable  cause </a:t>
            </a:r>
            <a:r>
              <a:rPr lang="en-US" sz="1600" dirty="0">
                <a:latin typeface="Times New Roman"/>
                <a:cs typeface="Times New Roman"/>
              </a:rPr>
              <a:t>of a newly discovered</a:t>
            </a:r>
            <a:r>
              <a:rPr lang="en-US" sz="1600" spc="-30" dirty="0">
                <a:latin typeface="Times New Roman"/>
                <a:cs typeface="Times New Roman"/>
              </a:rPr>
              <a:t> </a:t>
            </a:r>
            <a:r>
              <a:rPr lang="en-US" sz="1600" spc="-5" dirty="0">
                <a:latin typeface="Times New Roman"/>
                <a:cs typeface="Times New Roman"/>
              </a:rPr>
              <a:t>error.</a:t>
            </a:r>
            <a:endParaRPr lang="en-US" sz="1600" dirty="0">
              <a:latin typeface="Times New Roman"/>
              <a:cs typeface="Times New Roman"/>
            </a:endParaRPr>
          </a:p>
          <a:p>
            <a:pPr marL="469265" marR="6985" indent="-228600" algn="just">
              <a:lnSpc>
                <a:spcPct val="110000"/>
              </a:lnSpc>
              <a:spcBef>
                <a:spcPts val="95"/>
              </a:spcBef>
              <a:buFont typeface="Symbol"/>
              <a:buChar char=""/>
              <a:tabLst>
                <a:tab pos="469900" algn="l"/>
              </a:tabLst>
            </a:pPr>
            <a:r>
              <a:rPr lang="en-US" sz="1600" b="1" i="1" u="heavy" spc="-5" dirty="0">
                <a:uFill>
                  <a:solidFill>
                    <a:srgbClr val="000000"/>
                  </a:solidFill>
                </a:uFill>
                <a:latin typeface="Times New Roman"/>
                <a:cs typeface="Times New Roman"/>
              </a:rPr>
              <a:t>Progress is easier </a:t>
            </a:r>
            <a:r>
              <a:rPr lang="en-US" sz="1600" b="1" i="1" u="heavy" dirty="0">
                <a:uFill>
                  <a:solidFill>
                    <a:srgbClr val="000000"/>
                  </a:solidFill>
                </a:uFill>
                <a:latin typeface="Times New Roman"/>
                <a:cs typeface="Times New Roman"/>
              </a:rPr>
              <a:t>to assess</a:t>
            </a:r>
            <a:r>
              <a:rPr lang="en-US" sz="1600" i="1" dirty="0">
                <a:latin typeface="Times New Roman"/>
                <a:cs typeface="Times New Roman"/>
              </a:rPr>
              <a:t>. </a:t>
            </a:r>
            <a:r>
              <a:rPr lang="en-US" sz="1600" dirty="0">
                <a:latin typeface="Times New Roman"/>
                <a:cs typeface="Times New Roman"/>
              </a:rPr>
              <a:t>With </a:t>
            </a:r>
            <a:r>
              <a:rPr lang="en-US" sz="1600" spc="-5" dirty="0">
                <a:latin typeface="Times New Roman"/>
                <a:cs typeface="Times New Roman"/>
              </a:rPr>
              <a:t>each </a:t>
            </a:r>
            <a:r>
              <a:rPr lang="en-US" sz="1600" dirty="0">
                <a:latin typeface="Times New Roman"/>
                <a:cs typeface="Times New Roman"/>
              </a:rPr>
              <a:t>passing </a:t>
            </a:r>
            <a:r>
              <a:rPr lang="en-US" sz="1600" spc="-5" dirty="0">
                <a:latin typeface="Times New Roman"/>
                <a:cs typeface="Times New Roman"/>
              </a:rPr>
              <a:t>day, </a:t>
            </a:r>
            <a:r>
              <a:rPr lang="en-US" sz="1600" dirty="0">
                <a:latin typeface="Times New Roman"/>
                <a:cs typeface="Times New Roman"/>
              </a:rPr>
              <a:t>more of the software has been  </a:t>
            </a:r>
            <a:r>
              <a:rPr lang="en-US" sz="1600" spc="-5" dirty="0">
                <a:latin typeface="Times New Roman"/>
                <a:cs typeface="Times New Roman"/>
              </a:rPr>
              <a:t>integrated and </a:t>
            </a:r>
            <a:r>
              <a:rPr lang="en-US" sz="1600" dirty="0">
                <a:latin typeface="Times New Roman"/>
                <a:cs typeface="Times New Roman"/>
              </a:rPr>
              <a:t>more </a:t>
            </a:r>
            <a:r>
              <a:rPr lang="en-US" sz="1600" spc="-5" dirty="0">
                <a:latin typeface="Times New Roman"/>
                <a:cs typeface="Times New Roman"/>
              </a:rPr>
              <a:t>has been demonstrated </a:t>
            </a:r>
            <a:r>
              <a:rPr lang="en-US" sz="1600" dirty="0">
                <a:latin typeface="Times New Roman"/>
                <a:cs typeface="Times New Roman"/>
              </a:rPr>
              <a:t>to work. This </a:t>
            </a:r>
            <a:r>
              <a:rPr lang="en-US" sz="1600" spc="-5" dirty="0">
                <a:latin typeface="Times New Roman"/>
                <a:cs typeface="Times New Roman"/>
              </a:rPr>
              <a:t>improves </a:t>
            </a:r>
            <a:r>
              <a:rPr lang="en-US" sz="1600" dirty="0">
                <a:latin typeface="Times New Roman"/>
                <a:cs typeface="Times New Roman"/>
              </a:rPr>
              <a:t>team </a:t>
            </a:r>
            <a:r>
              <a:rPr lang="en-US" sz="1600" spc="-5" dirty="0">
                <a:latin typeface="Times New Roman"/>
                <a:cs typeface="Times New Roman"/>
              </a:rPr>
              <a:t>morale and</a:t>
            </a:r>
            <a:r>
              <a:rPr lang="en-US" sz="1600" spc="-130" dirty="0">
                <a:latin typeface="Times New Roman"/>
                <a:cs typeface="Times New Roman"/>
              </a:rPr>
              <a:t> </a:t>
            </a:r>
            <a:r>
              <a:rPr lang="en-US" sz="1600" spc="-5" dirty="0">
                <a:latin typeface="Times New Roman"/>
                <a:cs typeface="Times New Roman"/>
              </a:rPr>
              <a:t>gives  managers </a:t>
            </a:r>
            <a:r>
              <a:rPr lang="en-US" sz="1600" dirty="0">
                <a:latin typeface="Times New Roman"/>
                <a:cs typeface="Times New Roman"/>
              </a:rPr>
              <a:t>a </a:t>
            </a:r>
            <a:r>
              <a:rPr lang="en-US" sz="1600" spc="-5" dirty="0">
                <a:latin typeface="Times New Roman"/>
                <a:cs typeface="Times New Roman"/>
              </a:rPr>
              <a:t>good </a:t>
            </a:r>
            <a:r>
              <a:rPr lang="en-US" sz="1600" dirty="0">
                <a:latin typeface="Times New Roman"/>
                <a:cs typeface="Times New Roman"/>
              </a:rPr>
              <a:t>indication that </a:t>
            </a:r>
            <a:r>
              <a:rPr lang="en-US" sz="1600" spc="-5" dirty="0">
                <a:latin typeface="Times New Roman"/>
                <a:cs typeface="Times New Roman"/>
              </a:rPr>
              <a:t>progress is </a:t>
            </a:r>
            <a:r>
              <a:rPr lang="en-US" sz="1600" dirty="0">
                <a:latin typeface="Times New Roman"/>
                <a:cs typeface="Times New Roman"/>
              </a:rPr>
              <a:t>being</a:t>
            </a:r>
            <a:r>
              <a:rPr lang="en-US" sz="1600" spc="20" dirty="0">
                <a:latin typeface="Times New Roman"/>
                <a:cs typeface="Times New Roman"/>
              </a:rPr>
              <a:t> </a:t>
            </a:r>
            <a:r>
              <a:rPr lang="en-US" sz="1600" spc="-5" dirty="0">
                <a:latin typeface="Times New Roman"/>
                <a:cs typeface="Times New Roman"/>
              </a:rPr>
              <a:t>made.</a:t>
            </a:r>
            <a:endParaRPr lang="en-US" sz="1600" dirty="0">
              <a:latin typeface="Times New Roman"/>
              <a:cs typeface="Times New Roman"/>
            </a:endParaRPr>
          </a:p>
          <a:p>
            <a:pPr>
              <a:lnSpc>
                <a:spcPct val="100000"/>
              </a:lnSpc>
              <a:spcBef>
                <a:spcPts val="40"/>
              </a:spcBef>
            </a:pPr>
            <a:endParaRPr lang="en-US" sz="1600" dirty="0">
              <a:latin typeface="Times New Roman"/>
              <a:cs typeface="Times New Roman"/>
            </a:endParaRPr>
          </a:p>
        </p:txBody>
      </p:sp>
    </p:spTree>
    <p:extLst>
      <p:ext uri="{BB962C8B-B14F-4D97-AF65-F5344CB8AC3E}">
        <p14:creationId xmlns:p14="http://schemas.microsoft.com/office/powerpoint/2010/main" val="32744132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273598"/>
          </a:xfrm>
        </p:spPr>
        <p:txBody>
          <a:bodyPr>
            <a:normAutofit/>
          </a:bodyPr>
          <a:lstStyle/>
          <a:p>
            <a:pPr algn="l"/>
            <a:r>
              <a:rPr lang="en-US" sz="2700" b="1" dirty="0" smtClean="0">
                <a:uFill>
                  <a:solidFill>
                    <a:srgbClr val="000000"/>
                  </a:solidFill>
                </a:uFill>
                <a:latin typeface="Times New Roman"/>
                <a:cs typeface="Times New Roman"/>
              </a:rPr>
              <a:t>II . TEST </a:t>
            </a:r>
            <a:r>
              <a:rPr lang="en-US" sz="2700" b="1" spc="-5" dirty="0">
                <a:uFill>
                  <a:solidFill>
                    <a:srgbClr val="000000"/>
                  </a:solidFill>
                </a:uFill>
                <a:latin typeface="Times New Roman"/>
                <a:cs typeface="Times New Roman"/>
              </a:rPr>
              <a:t>STRATEGIES </a:t>
            </a:r>
            <a:r>
              <a:rPr lang="en-US" sz="2700" b="1" spc="-10" dirty="0">
                <a:uFill>
                  <a:solidFill>
                    <a:srgbClr val="000000"/>
                  </a:solidFill>
                </a:uFill>
                <a:latin typeface="Times New Roman"/>
                <a:cs typeface="Times New Roman"/>
              </a:rPr>
              <a:t>FOR </a:t>
            </a:r>
            <a:r>
              <a:rPr lang="en-US" sz="2700" b="1" spc="-5" dirty="0">
                <a:uFill>
                  <a:solidFill>
                    <a:srgbClr val="000000"/>
                  </a:solidFill>
                </a:uFill>
                <a:latin typeface="Times New Roman"/>
                <a:cs typeface="Times New Roman"/>
              </a:rPr>
              <a:t>WEBAPPS</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259080" y="1452880"/>
            <a:ext cx="7059930" cy="8270240"/>
          </a:xfrm>
        </p:spPr>
        <p:txBody>
          <a:bodyPr>
            <a:normAutofit/>
          </a:bodyPr>
          <a:lstStyle/>
          <a:p>
            <a:pPr marL="12700" marR="6350" algn="just">
              <a:lnSpc>
                <a:spcPts val="1580"/>
              </a:lnSpc>
              <a:spcBef>
                <a:spcPts val="60"/>
              </a:spcBef>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strategy for </a:t>
            </a:r>
            <a:r>
              <a:rPr lang="en-US" sz="1600" dirty="0" err="1">
                <a:latin typeface="Times New Roman" panose="02020603050405020304" pitchFamily="18" charset="0"/>
                <a:cs typeface="Times New Roman" panose="02020603050405020304" pitchFamily="18" charset="0"/>
              </a:rPr>
              <a:t>WebApp</a:t>
            </a:r>
            <a:r>
              <a:rPr lang="en-US" sz="1600" dirty="0">
                <a:latin typeface="Times New Roman" panose="02020603050405020304" pitchFamily="18" charset="0"/>
                <a:cs typeface="Times New Roman" panose="02020603050405020304" pitchFamily="18" charset="0"/>
              </a:rPr>
              <a:t> testing </a:t>
            </a:r>
            <a:r>
              <a:rPr lang="en-US" sz="1600" spc="-5" dirty="0">
                <a:latin typeface="Times New Roman" panose="02020603050405020304" pitchFamily="18" charset="0"/>
                <a:cs typeface="Times New Roman" panose="02020603050405020304" pitchFamily="18" charset="0"/>
              </a:rPr>
              <a:t>adopts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basic principles </a:t>
            </a:r>
            <a:r>
              <a:rPr lang="en-US" sz="1600" dirty="0">
                <a:latin typeface="Times New Roman" panose="02020603050405020304" pitchFamily="18" charset="0"/>
                <a:cs typeface="Times New Roman" panose="02020603050405020304" pitchFamily="18" charset="0"/>
              </a:rPr>
              <a:t>for </a:t>
            </a:r>
            <a:r>
              <a:rPr lang="en-US" sz="1600" spc="-5" dirty="0">
                <a:latin typeface="Times New Roman" panose="02020603050405020304" pitchFamily="18" charset="0"/>
                <a:cs typeface="Times New Roman" panose="02020603050405020304" pitchFamily="18" charset="0"/>
              </a:rPr>
              <a:t>all software </a:t>
            </a:r>
            <a:r>
              <a:rPr lang="en-US" sz="1600" dirty="0">
                <a:latin typeface="Times New Roman" panose="02020603050405020304" pitchFamily="18" charset="0"/>
                <a:cs typeface="Times New Roman" panose="02020603050405020304" pitchFamily="18" charset="0"/>
              </a:rPr>
              <a:t>testing </a:t>
            </a:r>
            <a:r>
              <a:rPr lang="en-US" sz="1600" spc="-5" dirty="0">
                <a:latin typeface="Times New Roman" panose="02020603050405020304" pitchFamily="18" charset="0"/>
                <a:cs typeface="Times New Roman" panose="02020603050405020304" pitchFamily="18" charset="0"/>
              </a:rPr>
              <a:t>and applies </a:t>
            </a:r>
            <a:r>
              <a:rPr lang="en-US" sz="1600" dirty="0">
                <a:latin typeface="Times New Roman" panose="02020603050405020304" pitchFamily="18" charset="0"/>
                <a:cs typeface="Times New Roman" panose="02020603050405020304" pitchFamily="18" charset="0"/>
              </a:rPr>
              <a:t>a  strategy </a:t>
            </a:r>
            <a:r>
              <a:rPr lang="en-US" sz="1600" spc="-5" dirty="0">
                <a:latin typeface="Times New Roman" panose="02020603050405020304" pitchFamily="18" charset="0"/>
                <a:cs typeface="Times New Roman" panose="02020603050405020304" pitchFamily="18" charset="0"/>
              </a:rPr>
              <a:t>and tactics </a:t>
            </a:r>
            <a:r>
              <a:rPr lang="en-US" sz="1600" dirty="0">
                <a:latin typeface="Times New Roman" panose="02020603050405020304" pitchFamily="18" charset="0"/>
                <a:cs typeface="Times New Roman" panose="02020603050405020304" pitchFamily="18" charset="0"/>
              </a:rPr>
              <a:t>that are </a:t>
            </a:r>
            <a:r>
              <a:rPr lang="en-US" sz="1600" spc="-5" dirty="0">
                <a:latin typeface="Times New Roman" panose="02020603050405020304" pitchFamily="18" charset="0"/>
                <a:cs typeface="Times New Roman" panose="02020603050405020304" pitchFamily="18" charset="0"/>
              </a:rPr>
              <a:t>used </a:t>
            </a:r>
            <a:r>
              <a:rPr lang="en-US" sz="1600" dirty="0">
                <a:latin typeface="Times New Roman" panose="02020603050405020304" pitchFamily="18" charset="0"/>
                <a:cs typeface="Times New Roman" panose="02020603050405020304" pitchFamily="18" charset="0"/>
              </a:rPr>
              <a:t>for </a:t>
            </a:r>
            <a:r>
              <a:rPr lang="en-US" sz="1600" spc="-5" dirty="0">
                <a:latin typeface="Times New Roman" panose="02020603050405020304" pitchFamily="18" charset="0"/>
                <a:cs typeface="Times New Roman" panose="02020603050405020304" pitchFamily="18" charset="0"/>
              </a:rPr>
              <a:t>object-oriented</a:t>
            </a:r>
            <a:r>
              <a:rPr lang="en-US" sz="1600" spc="-1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systems</a:t>
            </a:r>
            <a:r>
              <a:rPr lang="en-US" sz="1600" spc="-5" dirty="0" smtClean="0">
                <a:latin typeface="Times New Roman" panose="02020603050405020304" pitchFamily="18" charset="0"/>
                <a:cs typeface="Times New Roman" panose="02020603050405020304" pitchFamily="18" charset="0"/>
              </a:rPr>
              <a:t>.</a:t>
            </a:r>
          </a:p>
          <a:p>
            <a:pPr marL="0" marR="6350" indent="0" algn="just">
              <a:lnSpc>
                <a:spcPts val="1580"/>
              </a:lnSpc>
              <a:spcBef>
                <a:spcPts val="60"/>
              </a:spcBef>
              <a:buNone/>
            </a:pPr>
            <a:endParaRPr lang="en-US" sz="1600" dirty="0">
              <a:latin typeface="Times New Roman" panose="02020603050405020304" pitchFamily="18" charset="0"/>
              <a:cs typeface="Times New Roman" panose="02020603050405020304" pitchFamily="18" charset="0"/>
            </a:endParaRPr>
          </a:p>
          <a:p>
            <a:pPr marL="12700" algn="just">
              <a:lnSpc>
                <a:spcPct val="100000"/>
              </a:lnSpc>
              <a:spcBef>
                <a:spcPts val="70"/>
              </a:spcBef>
            </a:pPr>
            <a:r>
              <a:rPr lang="en-US" sz="1600" dirty="0">
                <a:latin typeface="Times New Roman" panose="02020603050405020304" pitchFamily="18" charset="0"/>
                <a:cs typeface="Times New Roman" panose="02020603050405020304" pitchFamily="18" charset="0"/>
              </a:rPr>
              <a:t>The following </a:t>
            </a:r>
            <a:r>
              <a:rPr lang="en-US" sz="1600" spc="-5" dirty="0">
                <a:latin typeface="Times New Roman" panose="02020603050405020304" pitchFamily="18" charset="0"/>
                <a:cs typeface="Times New Roman" panose="02020603050405020304" pitchFamily="18" charset="0"/>
              </a:rPr>
              <a:t>steps </a:t>
            </a:r>
            <a:r>
              <a:rPr lang="en-US" sz="1600" dirty="0">
                <a:latin typeface="Times New Roman" panose="02020603050405020304" pitchFamily="18" charset="0"/>
                <a:cs typeface="Times New Roman" panose="02020603050405020304" pitchFamily="18" charset="0"/>
              </a:rPr>
              <a:t>summarize the</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approach</a:t>
            </a:r>
            <a:r>
              <a:rPr lang="en-US" sz="1600" spc="-5" dirty="0" smtClean="0">
                <a:latin typeface="Times New Roman" panose="02020603050405020304" pitchFamily="18" charset="0"/>
                <a:cs typeface="Times New Roman" panose="02020603050405020304" pitchFamily="18" charset="0"/>
              </a:rPr>
              <a:t>:</a:t>
            </a:r>
          </a:p>
          <a:p>
            <a:pPr marL="0" indent="0" algn="just">
              <a:lnSpc>
                <a:spcPct val="100000"/>
              </a:lnSpc>
              <a:spcBef>
                <a:spcPts val="70"/>
              </a:spcBef>
              <a:buNone/>
            </a:pPr>
            <a:endParaRPr lang="en-US" sz="1600" dirty="0">
              <a:latin typeface="Times New Roman" panose="02020603050405020304" pitchFamily="18" charset="0"/>
              <a:cs typeface="Times New Roman" panose="02020603050405020304" pitchFamily="18" charset="0"/>
            </a:endParaRPr>
          </a:p>
          <a:p>
            <a:pPr marL="469265" indent="-228600" algn="just">
              <a:lnSpc>
                <a:spcPct val="100000"/>
              </a:lnSpc>
              <a:spcBef>
                <a:spcPts val="155"/>
              </a:spcBef>
              <a:buAutoNum type="arabicPeriod"/>
              <a:tabLst>
                <a:tab pos="469900" algn="l"/>
              </a:tabLst>
            </a:pP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content </a:t>
            </a:r>
            <a:r>
              <a:rPr lang="en-US" sz="1600" dirty="0">
                <a:latin typeface="Times New Roman" panose="02020603050405020304" pitchFamily="18" charset="0"/>
                <a:cs typeface="Times New Roman" panose="02020603050405020304" pitchFamily="18" charset="0"/>
              </a:rPr>
              <a:t>model </a:t>
            </a:r>
            <a:r>
              <a:rPr lang="en-US" sz="1600" spc="-5" dirty="0">
                <a:latin typeface="Times New Roman" panose="02020603050405020304" pitchFamily="18" charset="0"/>
                <a:cs typeface="Times New Roman" panose="02020603050405020304" pitchFamily="18" charset="0"/>
              </a:rPr>
              <a:t>for </a:t>
            </a:r>
            <a:r>
              <a:rPr lang="en-US" sz="1600" dirty="0">
                <a:latin typeface="Times New Roman" panose="02020603050405020304" pitchFamily="18" charset="0"/>
                <a:cs typeface="Times New Roman" panose="02020603050405020304" pitchFamily="18" charset="0"/>
              </a:rPr>
              <a:t>the </a:t>
            </a:r>
            <a:r>
              <a:rPr lang="en-US" sz="1600" dirty="0" smtClean="0">
                <a:latin typeface="Times New Roman" panose="02020603050405020304" pitchFamily="18" charset="0"/>
                <a:cs typeface="Times New Roman" panose="02020603050405020304" pitchFamily="18" charset="0"/>
              </a:rPr>
              <a:t>Web App </a:t>
            </a:r>
            <a:r>
              <a:rPr lang="en-US" sz="1600" spc="-5" dirty="0">
                <a:latin typeface="Times New Roman" panose="02020603050405020304" pitchFamily="18" charset="0"/>
                <a:cs typeface="Times New Roman" panose="02020603050405020304" pitchFamily="18" charset="0"/>
              </a:rPr>
              <a:t>is reviewed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uncover</a:t>
            </a:r>
            <a:r>
              <a:rPr lang="en-US" sz="1600" spc="1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errors</a:t>
            </a:r>
            <a:r>
              <a:rPr lang="en-US" sz="1600" spc="-5"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469265" indent="-228600" algn="just">
              <a:lnSpc>
                <a:spcPct val="100000"/>
              </a:lnSpc>
              <a:spcBef>
                <a:spcPts val="145"/>
              </a:spcBef>
              <a:buAutoNum type="arabicPeriod"/>
              <a:tabLst>
                <a:tab pos="469900" algn="l"/>
              </a:tabLst>
            </a:pP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interface </a:t>
            </a:r>
            <a:r>
              <a:rPr lang="en-US" sz="1600" dirty="0">
                <a:latin typeface="Times New Roman" panose="02020603050405020304" pitchFamily="18" charset="0"/>
                <a:cs typeface="Times New Roman" panose="02020603050405020304" pitchFamily="18" charset="0"/>
              </a:rPr>
              <a:t>model </a:t>
            </a:r>
            <a:r>
              <a:rPr lang="en-US" sz="1600" spc="-5" dirty="0">
                <a:latin typeface="Times New Roman" panose="02020603050405020304" pitchFamily="18" charset="0"/>
                <a:cs typeface="Times New Roman" panose="02020603050405020304" pitchFamily="18" charset="0"/>
              </a:rPr>
              <a:t>is </a:t>
            </a:r>
            <a:r>
              <a:rPr lang="en-US" sz="1600" dirty="0">
                <a:latin typeface="Times New Roman" panose="02020603050405020304" pitchFamily="18" charset="0"/>
                <a:cs typeface="Times New Roman" panose="02020603050405020304" pitchFamily="18" charset="0"/>
              </a:rPr>
              <a:t>reviewed to ensure that </a:t>
            </a:r>
            <a:r>
              <a:rPr lang="en-US" sz="1600" spc="-5" dirty="0">
                <a:latin typeface="Times New Roman" panose="02020603050405020304" pitchFamily="18" charset="0"/>
                <a:cs typeface="Times New Roman" panose="02020603050405020304" pitchFamily="18" charset="0"/>
              </a:rPr>
              <a:t>all use cases can </a:t>
            </a:r>
            <a:r>
              <a:rPr lang="en-US" sz="1600" dirty="0">
                <a:latin typeface="Times New Roman" panose="02020603050405020304" pitchFamily="18" charset="0"/>
                <a:cs typeface="Times New Roman" panose="02020603050405020304" pitchFamily="18" charset="0"/>
              </a:rPr>
              <a:t>be</a:t>
            </a:r>
            <a:r>
              <a:rPr lang="en-US" sz="1600" spc="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accommodated.</a:t>
            </a:r>
          </a:p>
          <a:p>
            <a:pPr marL="469265" indent="-228600" algn="just">
              <a:lnSpc>
                <a:spcPct val="100000"/>
              </a:lnSpc>
              <a:spcBef>
                <a:spcPts val="145"/>
              </a:spcBef>
              <a:buAutoNum type="arabicPeriod"/>
              <a:tabLst>
                <a:tab pos="469900" algn="l"/>
              </a:tabLst>
            </a:pP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design </a:t>
            </a:r>
            <a:r>
              <a:rPr lang="en-US" sz="1600" dirty="0">
                <a:latin typeface="Times New Roman" panose="02020603050405020304" pitchFamily="18" charset="0"/>
                <a:cs typeface="Times New Roman" panose="02020603050405020304" pitchFamily="18" charset="0"/>
              </a:rPr>
              <a:t>model </a:t>
            </a:r>
            <a:r>
              <a:rPr lang="en-US" sz="1600" spc="-5" dirty="0">
                <a:latin typeface="Times New Roman" panose="02020603050405020304" pitchFamily="18" charset="0"/>
                <a:cs typeface="Times New Roman" panose="02020603050405020304" pitchFamily="18" charset="0"/>
              </a:rPr>
              <a:t>for </a:t>
            </a:r>
            <a:r>
              <a:rPr lang="en-US" sz="1600" dirty="0">
                <a:latin typeface="Times New Roman" panose="02020603050405020304" pitchFamily="18" charset="0"/>
                <a:cs typeface="Times New Roman" panose="02020603050405020304" pitchFamily="18" charset="0"/>
              </a:rPr>
              <a:t>the </a:t>
            </a:r>
            <a:r>
              <a:rPr lang="en-US" sz="1600" dirty="0" smtClean="0">
                <a:latin typeface="Times New Roman" panose="02020603050405020304" pitchFamily="18" charset="0"/>
                <a:cs typeface="Times New Roman" panose="02020603050405020304" pitchFamily="18" charset="0"/>
              </a:rPr>
              <a:t>Web App </a:t>
            </a:r>
            <a:r>
              <a:rPr lang="en-US" sz="1600" spc="-5" dirty="0">
                <a:latin typeface="Times New Roman" panose="02020603050405020304" pitchFamily="18" charset="0"/>
                <a:cs typeface="Times New Roman" panose="02020603050405020304" pitchFamily="18" charset="0"/>
              </a:rPr>
              <a:t>is reviewed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uncover navigation</a:t>
            </a:r>
            <a:r>
              <a:rPr lang="en-US" sz="1600" spc="3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errors.</a:t>
            </a:r>
          </a:p>
          <a:p>
            <a:pPr marL="469265" indent="-228600" algn="just">
              <a:lnSpc>
                <a:spcPct val="100000"/>
              </a:lnSpc>
              <a:spcBef>
                <a:spcPts val="145"/>
              </a:spcBef>
              <a:buAutoNum type="arabicPeriod"/>
              <a:tabLst>
                <a:tab pos="469900" algn="l"/>
              </a:tabLst>
            </a:pP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user interface is </a:t>
            </a:r>
            <a:r>
              <a:rPr lang="en-US" sz="1600" dirty="0">
                <a:latin typeface="Times New Roman" panose="02020603050405020304" pitchFamily="18" charset="0"/>
                <a:cs typeface="Times New Roman" panose="02020603050405020304" pitchFamily="18" charset="0"/>
              </a:rPr>
              <a:t>tested to </a:t>
            </a:r>
            <a:r>
              <a:rPr lang="en-US" sz="1600" spc="-5" dirty="0">
                <a:latin typeface="Times New Roman" panose="02020603050405020304" pitchFamily="18" charset="0"/>
                <a:cs typeface="Times New Roman" panose="02020603050405020304" pitchFamily="18" charset="0"/>
              </a:rPr>
              <a:t>uncover errors </a:t>
            </a:r>
            <a:r>
              <a:rPr lang="en-US" sz="1600" dirty="0">
                <a:latin typeface="Times New Roman" panose="02020603050405020304" pitchFamily="18" charset="0"/>
                <a:cs typeface="Times New Roman" panose="02020603050405020304" pitchFamily="18" charset="0"/>
              </a:rPr>
              <a:t>in presentation and/or navigation</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mechanics.</a:t>
            </a:r>
            <a:endParaRPr lang="en-US" sz="1600" dirty="0">
              <a:latin typeface="Times New Roman" panose="02020603050405020304" pitchFamily="18" charset="0"/>
              <a:cs typeface="Times New Roman" panose="02020603050405020304" pitchFamily="18" charset="0"/>
            </a:endParaRPr>
          </a:p>
          <a:p>
            <a:pPr marL="469265" indent="-228600" algn="just">
              <a:lnSpc>
                <a:spcPct val="100000"/>
              </a:lnSpc>
              <a:spcBef>
                <a:spcPts val="155"/>
              </a:spcBef>
              <a:buAutoNum type="arabicPeriod"/>
              <a:tabLst>
                <a:tab pos="469900" algn="l"/>
              </a:tabLst>
            </a:pPr>
            <a:r>
              <a:rPr lang="en-US" sz="1600" spc="-5" dirty="0">
                <a:latin typeface="Times New Roman" panose="02020603050405020304" pitchFamily="18" charset="0"/>
                <a:cs typeface="Times New Roman" panose="02020603050405020304" pitchFamily="18" charset="0"/>
              </a:rPr>
              <a:t>Each functional </a:t>
            </a:r>
            <a:r>
              <a:rPr lang="en-US" sz="1600" dirty="0">
                <a:latin typeface="Times New Roman" panose="02020603050405020304" pitchFamily="18" charset="0"/>
                <a:cs typeface="Times New Roman" panose="02020603050405020304" pitchFamily="18" charset="0"/>
              </a:rPr>
              <a:t>component </a:t>
            </a:r>
            <a:r>
              <a:rPr lang="en-US" sz="1600" spc="-5" dirty="0">
                <a:latin typeface="Times New Roman" panose="02020603050405020304" pitchFamily="18" charset="0"/>
                <a:cs typeface="Times New Roman" panose="02020603050405020304" pitchFamily="18" charset="0"/>
              </a:rPr>
              <a:t>is </a:t>
            </a:r>
            <a:r>
              <a:rPr lang="en-US" sz="1600" dirty="0">
                <a:latin typeface="Times New Roman" panose="02020603050405020304" pitchFamily="18" charset="0"/>
                <a:cs typeface="Times New Roman" panose="02020603050405020304" pitchFamily="18" charset="0"/>
              </a:rPr>
              <a:t>unit</a:t>
            </a:r>
            <a:r>
              <a:rPr lang="en-US" sz="1600" spc="1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tested.</a:t>
            </a:r>
            <a:endParaRPr lang="en-US" sz="1600" dirty="0">
              <a:latin typeface="Times New Roman" panose="02020603050405020304" pitchFamily="18" charset="0"/>
              <a:cs typeface="Times New Roman" panose="02020603050405020304" pitchFamily="18" charset="0"/>
            </a:endParaRPr>
          </a:p>
          <a:p>
            <a:pPr marL="469265" indent="-228600" algn="just">
              <a:lnSpc>
                <a:spcPct val="100000"/>
              </a:lnSpc>
              <a:spcBef>
                <a:spcPts val="145"/>
              </a:spcBef>
              <a:buAutoNum type="arabicPeriod"/>
              <a:tabLst>
                <a:tab pos="469900" algn="l"/>
              </a:tabLst>
            </a:pPr>
            <a:r>
              <a:rPr lang="en-US" sz="1600" spc="-5" dirty="0">
                <a:latin typeface="Times New Roman" panose="02020603050405020304" pitchFamily="18" charset="0"/>
                <a:cs typeface="Times New Roman" panose="02020603050405020304" pitchFamily="18" charset="0"/>
              </a:rPr>
              <a:t>Navigation throughout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architecture is</a:t>
            </a:r>
            <a:r>
              <a:rPr lang="en-US" sz="1600" spc="1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tested.</a:t>
            </a:r>
            <a:endParaRPr lang="en-US" sz="1600" dirty="0">
              <a:latin typeface="Times New Roman" panose="02020603050405020304" pitchFamily="18" charset="0"/>
              <a:cs typeface="Times New Roman" panose="02020603050405020304" pitchFamily="18" charset="0"/>
            </a:endParaRPr>
          </a:p>
          <a:p>
            <a:pPr marL="469265" marR="9525" indent="-228600" algn="just">
              <a:lnSpc>
                <a:spcPct val="110000"/>
              </a:lnSpc>
              <a:buAutoNum type="arabicPeriod"/>
              <a:tabLst>
                <a:tab pos="469900" algn="l"/>
              </a:tabLst>
            </a:pPr>
            <a:r>
              <a:rPr lang="en-US" sz="1600" dirty="0">
                <a:latin typeface="Times New Roman" panose="02020603050405020304" pitchFamily="18" charset="0"/>
                <a:cs typeface="Times New Roman" panose="02020603050405020304" pitchFamily="18" charset="0"/>
              </a:rPr>
              <a:t>The </a:t>
            </a:r>
            <a:r>
              <a:rPr lang="en-US" sz="1600" dirty="0" smtClean="0">
                <a:latin typeface="Times New Roman" panose="02020603050405020304" pitchFamily="18" charset="0"/>
                <a:cs typeface="Times New Roman" panose="02020603050405020304" pitchFamily="18" charset="0"/>
              </a:rPr>
              <a:t>Web App </a:t>
            </a:r>
            <a:r>
              <a:rPr lang="en-US" sz="1600" spc="-5" dirty="0">
                <a:latin typeface="Times New Roman" panose="02020603050405020304" pitchFamily="18" charset="0"/>
                <a:cs typeface="Times New Roman" panose="02020603050405020304" pitchFamily="18" charset="0"/>
              </a:rPr>
              <a:t>is implemented </a:t>
            </a:r>
            <a:r>
              <a:rPr lang="en-US" sz="1600" dirty="0">
                <a:latin typeface="Times New Roman" panose="02020603050405020304" pitchFamily="18" charset="0"/>
                <a:cs typeface="Times New Roman" panose="02020603050405020304" pitchFamily="18" charset="0"/>
              </a:rPr>
              <a:t>in a variety </a:t>
            </a:r>
            <a:r>
              <a:rPr lang="en-US" sz="1600" spc="5" dirty="0">
                <a:latin typeface="Times New Roman" panose="02020603050405020304" pitchFamily="18" charset="0"/>
                <a:cs typeface="Times New Roman" panose="02020603050405020304" pitchFamily="18" charset="0"/>
              </a:rPr>
              <a:t>of </a:t>
            </a:r>
            <a:r>
              <a:rPr lang="en-US" sz="1600" spc="-5" dirty="0">
                <a:latin typeface="Times New Roman" panose="02020603050405020304" pitchFamily="18" charset="0"/>
                <a:cs typeface="Times New Roman" panose="02020603050405020304" pitchFamily="18" charset="0"/>
              </a:rPr>
              <a:t>different environmental configurations and is  tested for </a:t>
            </a:r>
            <a:r>
              <a:rPr lang="en-US" sz="1600" dirty="0">
                <a:latin typeface="Times New Roman" panose="02020603050405020304" pitchFamily="18" charset="0"/>
                <a:cs typeface="Times New Roman" panose="02020603050405020304" pitchFamily="18" charset="0"/>
              </a:rPr>
              <a:t>compatibility with </a:t>
            </a:r>
            <a:r>
              <a:rPr lang="en-US" sz="1600" spc="-5" dirty="0">
                <a:latin typeface="Times New Roman" panose="02020603050405020304" pitchFamily="18" charset="0"/>
                <a:cs typeface="Times New Roman" panose="02020603050405020304" pitchFamily="18" charset="0"/>
              </a:rPr>
              <a:t>each</a:t>
            </a:r>
            <a:r>
              <a:rPr lang="en-US" sz="1600" spc="-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configuration.</a:t>
            </a:r>
          </a:p>
          <a:p>
            <a:pPr marL="469265" marR="10160" indent="-228600" algn="just">
              <a:lnSpc>
                <a:spcPct val="110000"/>
              </a:lnSpc>
              <a:spcBef>
                <a:spcPts val="10"/>
              </a:spcBef>
              <a:buAutoNum type="arabicPeriod"/>
              <a:tabLst>
                <a:tab pos="469900" algn="l"/>
              </a:tabLst>
            </a:pPr>
            <a:r>
              <a:rPr lang="en-US" sz="1600" dirty="0">
                <a:latin typeface="Times New Roman" panose="02020603050405020304" pitchFamily="18" charset="0"/>
                <a:cs typeface="Times New Roman" panose="02020603050405020304" pitchFamily="18" charset="0"/>
              </a:rPr>
              <a:t>Security tests are conducted in </a:t>
            </a:r>
            <a:r>
              <a:rPr lang="en-US" sz="1600" spc="-5" dirty="0">
                <a:latin typeface="Times New Roman" panose="02020603050405020304" pitchFamily="18" charset="0"/>
                <a:cs typeface="Times New Roman" panose="02020603050405020304" pitchFamily="18" charset="0"/>
              </a:rPr>
              <a:t>an attempt </a:t>
            </a:r>
            <a:r>
              <a:rPr lang="en-US" sz="1600" dirty="0">
                <a:latin typeface="Times New Roman" panose="02020603050405020304" pitchFamily="18" charset="0"/>
                <a:cs typeface="Times New Roman" panose="02020603050405020304" pitchFamily="18" charset="0"/>
              </a:rPr>
              <a:t>to exploit </a:t>
            </a:r>
            <a:r>
              <a:rPr lang="en-US" sz="1600" spc="-5" dirty="0">
                <a:latin typeface="Times New Roman" panose="02020603050405020304" pitchFamily="18" charset="0"/>
                <a:cs typeface="Times New Roman" panose="02020603050405020304" pitchFamily="18" charset="0"/>
              </a:rPr>
              <a:t>vulnerabilities </a:t>
            </a:r>
            <a:r>
              <a:rPr lang="en-US" sz="1600" dirty="0">
                <a:latin typeface="Times New Roman" panose="02020603050405020304" pitchFamily="18" charset="0"/>
                <a:cs typeface="Times New Roman" panose="02020603050405020304" pitchFamily="18" charset="0"/>
              </a:rPr>
              <a:t>in the </a:t>
            </a:r>
            <a:r>
              <a:rPr lang="en-US" sz="1600" dirty="0" err="1">
                <a:latin typeface="Times New Roman" panose="02020603050405020304" pitchFamily="18" charset="0"/>
                <a:cs typeface="Times New Roman" panose="02020603050405020304" pitchFamily="18" charset="0"/>
              </a:rPr>
              <a:t>WebApp</a:t>
            </a:r>
            <a:r>
              <a:rPr lang="en-US" sz="160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or  </a:t>
            </a:r>
            <a:r>
              <a:rPr lang="en-US" sz="1600" dirty="0">
                <a:latin typeface="Times New Roman" panose="02020603050405020304" pitchFamily="18" charset="0"/>
                <a:cs typeface="Times New Roman" panose="02020603050405020304" pitchFamily="18" charset="0"/>
              </a:rPr>
              <a:t>within </a:t>
            </a:r>
            <a:r>
              <a:rPr lang="en-US" sz="1600" spc="-5" dirty="0">
                <a:latin typeface="Times New Roman" panose="02020603050405020304" pitchFamily="18" charset="0"/>
                <a:cs typeface="Times New Roman" panose="02020603050405020304" pitchFamily="18" charset="0"/>
              </a:rPr>
              <a:t>its environment.</a:t>
            </a:r>
            <a:endParaRPr lang="en-US" sz="1600" dirty="0">
              <a:latin typeface="Times New Roman" panose="02020603050405020304" pitchFamily="18" charset="0"/>
              <a:cs typeface="Times New Roman" panose="02020603050405020304" pitchFamily="18" charset="0"/>
            </a:endParaRPr>
          </a:p>
          <a:p>
            <a:pPr marL="469265" indent="-228600" algn="just">
              <a:lnSpc>
                <a:spcPct val="100000"/>
              </a:lnSpc>
              <a:spcBef>
                <a:spcPts val="145"/>
              </a:spcBef>
              <a:buAutoNum type="arabicPeriod"/>
              <a:tabLst>
                <a:tab pos="469900" algn="l"/>
              </a:tabLst>
            </a:pPr>
            <a:r>
              <a:rPr lang="en-US" sz="1600" spc="-5" dirty="0">
                <a:latin typeface="Times New Roman" panose="02020603050405020304" pitchFamily="18" charset="0"/>
                <a:cs typeface="Times New Roman" panose="02020603050405020304" pitchFamily="18" charset="0"/>
              </a:rPr>
              <a:t>Performance tests </a:t>
            </a:r>
            <a:r>
              <a:rPr lang="en-US" sz="1600" dirty="0">
                <a:latin typeface="Times New Roman" panose="02020603050405020304" pitchFamily="18" charset="0"/>
                <a:cs typeface="Times New Roman" panose="02020603050405020304" pitchFamily="18" charset="0"/>
              </a:rPr>
              <a:t>are</a:t>
            </a:r>
            <a:r>
              <a:rPr lang="en-US" sz="1600" spc="-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conducted.</a:t>
            </a:r>
          </a:p>
          <a:p>
            <a:pPr marL="469265" marR="9525" indent="-228600" algn="just">
              <a:lnSpc>
                <a:spcPts val="1600"/>
              </a:lnSpc>
              <a:spcBef>
                <a:spcPts val="65"/>
              </a:spcBef>
              <a:buAutoNum type="arabicPeriod"/>
              <a:tabLst>
                <a:tab pos="469900" algn="l"/>
              </a:tabLst>
            </a:pPr>
            <a:r>
              <a:rPr lang="en-US" sz="1600" dirty="0">
                <a:latin typeface="Times New Roman" panose="02020603050405020304" pitchFamily="18" charset="0"/>
                <a:cs typeface="Times New Roman" panose="02020603050405020304" pitchFamily="18" charset="0"/>
              </a:rPr>
              <a:t>The </a:t>
            </a:r>
            <a:r>
              <a:rPr lang="en-US" sz="1600" dirty="0" smtClean="0">
                <a:latin typeface="Times New Roman" panose="02020603050405020304" pitchFamily="18" charset="0"/>
                <a:cs typeface="Times New Roman" panose="02020603050405020304" pitchFamily="18" charset="0"/>
              </a:rPr>
              <a:t>Web App </a:t>
            </a:r>
            <a:r>
              <a:rPr lang="en-US" sz="1600" spc="-5" dirty="0">
                <a:latin typeface="Times New Roman" panose="02020603050405020304" pitchFamily="18" charset="0"/>
                <a:cs typeface="Times New Roman" panose="02020603050405020304" pitchFamily="18" charset="0"/>
              </a:rPr>
              <a:t>is tested </a:t>
            </a:r>
            <a:r>
              <a:rPr lang="en-US" sz="1600" dirty="0">
                <a:latin typeface="Times New Roman" panose="02020603050405020304" pitchFamily="18" charset="0"/>
                <a:cs typeface="Times New Roman" panose="02020603050405020304" pitchFamily="18" charset="0"/>
              </a:rPr>
              <a:t>by a controlled </a:t>
            </a:r>
            <a:r>
              <a:rPr lang="en-US" sz="1600" spc="-5" dirty="0">
                <a:latin typeface="Times New Roman" panose="02020603050405020304" pitchFamily="18" charset="0"/>
                <a:cs typeface="Times New Roman" panose="02020603050405020304" pitchFamily="18" charset="0"/>
              </a:rPr>
              <a:t>and monitored </a:t>
            </a:r>
            <a:r>
              <a:rPr lang="en-US" sz="1600" dirty="0">
                <a:latin typeface="Times New Roman" panose="02020603050405020304" pitchFamily="18" charset="0"/>
                <a:cs typeface="Times New Roman" panose="02020603050405020304" pitchFamily="18" charset="0"/>
              </a:rPr>
              <a:t>population of </a:t>
            </a:r>
            <a:r>
              <a:rPr lang="en-US" sz="1600" spc="-5" dirty="0">
                <a:latin typeface="Times New Roman" panose="02020603050405020304" pitchFamily="18" charset="0"/>
                <a:cs typeface="Times New Roman" panose="02020603050405020304" pitchFamily="18" charset="0"/>
              </a:rPr>
              <a:t>end </a:t>
            </a:r>
            <a:r>
              <a:rPr lang="en-US" sz="1600" dirty="0">
                <a:latin typeface="Times New Roman" panose="02020603050405020304" pitchFamily="18" charset="0"/>
                <a:cs typeface="Times New Roman" panose="02020603050405020304" pitchFamily="18" charset="0"/>
              </a:rPr>
              <a:t>users. The </a:t>
            </a:r>
            <a:r>
              <a:rPr lang="en-US" sz="1600" spc="-5" dirty="0">
                <a:latin typeface="Times New Roman" panose="02020603050405020304" pitchFamily="18" charset="0"/>
                <a:cs typeface="Times New Roman" panose="02020603050405020304" pitchFamily="18" charset="0"/>
              </a:rPr>
              <a:t>results  </a:t>
            </a:r>
            <a:r>
              <a:rPr lang="en-US" sz="1600" dirty="0">
                <a:latin typeface="Times New Roman" panose="02020603050405020304" pitchFamily="18" charset="0"/>
                <a:cs typeface="Times New Roman" panose="02020603050405020304" pitchFamily="18" charset="0"/>
              </a:rPr>
              <a:t>of </a:t>
            </a:r>
            <a:r>
              <a:rPr lang="en-US" sz="1600" spc="-5" dirty="0">
                <a:latin typeface="Times New Roman" panose="02020603050405020304" pitchFamily="18" charset="0"/>
                <a:cs typeface="Times New Roman" panose="02020603050405020304" pitchFamily="18" charset="0"/>
              </a:rPr>
              <a:t>their interaction </a:t>
            </a:r>
            <a:r>
              <a:rPr lang="en-US" sz="1600" dirty="0">
                <a:latin typeface="Times New Roman" panose="02020603050405020304" pitchFamily="18" charset="0"/>
                <a:cs typeface="Times New Roman" panose="02020603050405020304" pitchFamily="18" charset="0"/>
              </a:rPr>
              <a:t>with the </a:t>
            </a:r>
            <a:r>
              <a:rPr lang="en-US" sz="1600" spc="-5" dirty="0">
                <a:latin typeface="Times New Roman" panose="02020603050405020304" pitchFamily="18" charset="0"/>
                <a:cs typeface="Times New Roman" panose="02020603050405020304" pitchFamily="18" charset="0"/>
              </a:rPr>
              <a:t>system are evaluated </a:t>
            </a:r>
            <a:r>
              <a:rPr lang="en-US" sz="1600" dirty="0">
                <a:latin typeface="Times New Roman" panose="02020603050405020304" pitchFamily="18" charset="0"/>
                <a:cs typeface="Times New Roman" panose="02020603050405020304" pitchFamily="18" charset="0"/>
              </a:rPr>
              <a:t>for</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errors.</a:t>
            </a:r>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9517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335280"/>
            <a:ext cx="6995160" cy="1273598"/>
          </a:xfrm>
        </p:spPr>
        <p:txBody>
          <a:bodyPr>
            <a:normAutofit/>
          </a:bodyPr>
          <a:lstStyle/>
          <a:p>
            <a:pPr algn="l"/>
            <a:r>
              <a:rPr lang="en-US" sz="2700" b="1" u="heavy" dirty="0" smtClean="0">
                <a:uFill>
                  <a:solidFill>
                    <a:srgbClr val="000000"/>
                  </a:solidFill>
                </a:uFill>
                <a:latin typeface="Times New Roman"/>
                <a:cs typeface="Times New Roman"/>
              </a:rPr>
              <a:t> </a:t>
            </a:r>
            <a:r>
              <a:rPr lang="en-US" sz="2700" b="1" dirty="0" smtClean="0">
                <a:uFill>
                  <a:solidFill>
                    <a:srgbClr val="000000"/>
                  </a:solidFill>
                </a:uFill>
                <a:latin typeface="Times New Roman"/>
                <a:cs typeface="Times New Roman"/>
              </a:rPr>
              <a:t>III .  TEST </a:t>
            </a:r>
            <a:r>
              <a:rPr lang="en-US" sz="2700" b="1" spc="-5" dirty="0">
                <a:uFill>
                  <a:solidFill>
                    <a:srgbClr val="000000"/>
                  </a:solidFill>
                </a:uFill>
                <a:latin typeface="Times New Roman"/>
                <a:cs typeface="Times New Roman"/>
              </a:rPr>
              <a:t>STRATEGIES </a:t>
            </a:r>
            <a:r>
              <a:rPr lang="en-US" sz="2700" b="1" spc="-10" dirty="0">
                <a:uFill>
                  <a:solidFill>
                    <a:srgbClr val="000000"/>
                  </a:solidFill>
                </a:uFill>
                <a:latin typeface="Times New Roman"/>
                <a:cs typeface="Times New Roman"/>
              </a:rPr>
              <a:t>FOR</a:t>
            </a:r>
            <a:r>
              <a:rPr lang="en-US" sz="2700" b="1" spc="-20" dirty="0">
                <a:uFill>
                  <a:solidFill>
                    <a:srgbClr val="000000"/>
                  </a:solidFill>
                </a:uFill>
                <a:latin typeface="Times New Roman"/>
                <a:cs typeface="Times New Roman"/>
              </a:rPr>
              <a:t> </a:t>
            </a:r>
            <a:r>
              <a:rPr lang="en-US" sz="2700" b="1" spc="-5" dirty="0">
                <a:uFill>
                  <a:solidFill>
                    <a:srgbClr val="000000"/>
                  </a:solidFill>
                </a:uFill>
                <a:latin typeface="Times New Roman"/>
                <a:cs typeface="Times New Roman"/>
              </a:rPr>
              <a:t>MOBILEAPPS</a:t>
            </a:r>
            <a:r>
              <a:rPr lang="en-US" dirty="0">
                <a:latin typeface="Times New Roman"/>
                <a:cs typeface="Times New Roman"/>
              </a:rPr>
              <a:t/>
            </a:r>
            <a:br>
              <a:rPr lang="en-US" dirty="0">
                <a:latin typeface="Times New Roman"/>
                <a:cs typeface="Times New Roman"/>
              </a:rPr>
            </a:br>
            <a:endParaRPr lang="en-US" dirty="0"/>
          </a:p>
        </p:txBody>
      </p:sp>
      <p:sp>
        <p:nvSpPr>
          <p:cNvPr id="3" name="Content Placeholder 2"/>
          <p:cNvSpPr>
            <a:spLocks noGrp="1"/>
          </p:cNvSpPr>
          <p:nvPr>
            <p:ph idx="1"/>
          </p:nvPr>
        </p:nvSpPr>
        <p:spPr>
          <a:xfrm>
            <a:off x="422499" y="2011681"/>
            <a:ext cx="7319010" cy="9649187"/>
          </a:xfrm>
        </p:spPr>
        <p:txBody>
          <a:bodyPr>
            <a:normAutofit/>
          </a:bodyPr>
          <a:lstStyle/>
          <a:p>
            <a:pPr marL="0" marR="6350" indent="0" algn="just">
              <a:lnSpc>
                <a:spcPts val="1580"/>
              </a:lnSpc>
              <a:spcBef>
                <a:spcPts val="55"/>
              </a:spcBef>
              <a:buNone/>
            </a:pPr>
            <a:r>
              <a:rPr lang="en-US" sz="1800" dirty="0" smtClean="0">
                <a:latin typeface="Times New Roman"/>
                <a:cs typeface="Times New Roman"/>
              </a:rPr>
              <a:t>The </a:t>
            </a:r>
            <a:r>
              <a:rPr lang="en-US" sz="1800" dirty="0">
                <a:latin typeface="Times New Roman"/>
                <a:cs typeface="Times New Roman"/>
              </a:rPr>
              <a:t>strategy for testing mobile applications adopts the </a:t>
            </a:r>
            <a:r>
              <a:rPr lang="en-US" sz="1800" spc="-5" dirty="0">
                <a:latin typeface="Times New Roman"/>
                <a:cs typeface="Times New Roman"/>
              </a:rPr>
              <a:t>basic principles </a:t>
            </a:r>
            <a:r>
              <a:rPr lang="en-US" sz="1800" dirty="0">
                <a:latin typeface="Times New Roman"/>
                <a:cs typeface="Times New Roman"/>
              </a:rPr>
              <a:t>for </a:t>
            </a:r>
            <a:r>
              <a:rPr lang="en-US" sz="1800" spc="-5" dirty="0">
                <a:latin typeface="Times New Roman"/>
                <a:cs typeface="Times New Roman"/>
              </a:rPr>
              <a:t>all </a:t>
            </a:r>
            <a:r>
              <a:rPr lang="en-US" sz="1800" dirty="0">
                <a:latin typeface="Times New Roman"/>
                <a:cs typeface="Times New Roman"/>
              </a:rPr>
              <a:t>software </a:t>
            </a:r>
            <a:r>
              <a:rPr lang="en-US" sz="1800" spc="-5" dirty="0">
                <a:latin typeface="Times New Roman"/>
                <a:cs typeface="Times New Roman"/>
              </a:rPr>
              <a:t>testing.  However,</a:t>
            </a:r>
            <a:r>
              <a:rPr lang="en-US" sz="1800" spc="-30" dirty="0">
                <a:latin typeface="Times New Roman"/>
                <a:cs typeface="Times New Roman"/>
              </a:rPr>
              <a:t> </a:t>
            </a:r>
            <a:r>
              <a:rPr lang="en-US" sz="1800" dirty="0">
                <a:latin typeface="Times New Roman"/>
                <a:cs typeface="Times New Roman"/>
              </a:rPr>
              <a:t>the</a:t>
            </a:r>
            <a:r>
              <a:rPr lang="en-US" sz="1800" spc="-30" dirty="0">
                <a:latin typeface="Times New Roman"/>
                <a:cs typeface="Times New Roman"/>
              </a:rPr>
              <a:t> </a:t>
            </a:r>
            <a:r>
              <a:rPr lang="en-US" sz="1800" dirty="0">
                <a:latin typeface="Times New Roman"/>
                <a:cs typeface="Times New Roman"/>
              </a:rPr>
              <a:t>unique</a:t>
            </a:r>
            <a:r>
              <a:rPr lang="en-US" sz="1800" spc="-30" dirty="0">
                <a:latin typeface="Times New Roman"/>
                <a:cs typeface="Times New Roman"/>
              </a:rPr>
              <a:t> </a:t>
            </a:r>
            <a:r>
              <a:rPr lang="en-US" sz="1800" dirty="0">
                <a:latin typeface="Times New Roman"/>
                <a:cs typeface="Times New Roman"/>
              </a:rPr>
              <a:t>nature</a:t>
            </a:r>
            <a:r>
              <a:rPr lang="en-US" sz="1800" spc="-30" dirty="0">
                <a:latin typeface="Times New Roman"/>
                <a:cs typeface="Times New Roman"/>
              </a:rPr>
              <a:t> </a:t>
            </a:r>
            <a:r>
              <a:rPr lang="en-US" sz="1800" dirty="0">
                <a:latin typeface="Times New Roman"/>
                <a:cs typeface="Times New Roman"/>
              </a:rPr>
              <a:t>of</a:t>
            </a:r>
            <a:r>
              <a:rPr lang="en-US" sz="1800" spc="-20" dirty="0">
                <a:latin typeface="Times New Roman"/>
                <a:cs typeface="Times New Roman"/>
              </a:rPr>
              <a:t> </a:t>
            </a:r>
            <a:r>
              <a:rPr lang="en-US" sz="1800" dirty="0" err="1">
                <a:latin typeface="Times New Roman"/>
                <a:cs typeface="Times New Roman"/>
              </a:rPr>
              <a:t>MobileApps</a:t>
            </a:r>
            <a:r>
              <a:rPr lang="en-US" sz="1800" spc="-30" dirty="0">
                <a:latin typeface="Times New Roman"/>
                <a:cs typeface="Times New Roman"/>
              </a:rPr>
              <a:t> </a:t>
            </a:r>
            <a:r>
              <a:rPr lang="en-US" sz="1800" dirty="0">
                <a:latin typeface="Times New Roman"/>
                <a:cs typeface="Times New Roman"/>
              </a:rPr>
              <a:t>demands</a:t>
            </a:r>
            <a:r>
              <a:rPr lang="en-US" sz="1800" spc="-25" dirty="0">
                <a:latin typeface="Times New Roman"/>
                <a:cs typeface="Times New Roman"/>
              </a:rPr>
              <a:t> </a:t>
            </a:r>
            <a:r>
              <a:rPr lang="en-US" sz="1800" dirty="0">
                <a:latin typeface="Times New Roman"/>
                <a:cs typeface="Times New Roman"/>
              </a:rPr>
              <a:t>the</a:t>
            </a:r>
            <a:r>
              <a:rPr lang="en-US" sz="1800" spc="-25" dirty="0">
                <a:latin typeface="Times New Roman"/>
                <a:cs typeface="Times New Roman"/>
              </a:rPr>
              <a:t> </a:t>
            </a:r>
            <a:r>
              <a:rPr lang="en-US" sz="1800" spc="-5" dirty="0">
                <a:latin typeface="Times New Roman"/>
                <a:cs typeface="Times New Roman"/>
              </a:rPr>
              <a:t>consideration</a:t>
            </a:r>
            <a:r>
              <a:rPr lang="en-US" sz="1800" spc="-15" dirty="0">
                <a:latin typeface="Times New Roman"/>
                <a:cs typeface="Times New Roman"/>
              </a:rPr>
              <a:t> </a:t>
            </a:r>
            <a:r>
              <a:rPr lang="en-US" sz="1800" dirty="0">
                <a:latin typeface="Times New Roman"/>
                <a:cs typeface="Times New Roman"/>
              </a:rPr>
              <a:t>of</a:t>
            </a:r>
            <a:r>
              <a:rPr lang="en-US" sz="1800" spc="-20" dirty="0">
                <a:latin typeface="Times New Roman"/>
                <a:cs typeface="Times New Roman"/>
              </a:rPr>
              <a:t> </a:t>
            </a:r>
            <a:r>
              <a:rPr lang="en-US" sz="1800" dirty="0">
                <a:latin typeface="Times New Roman"/>
                <a:cs typeface="Times New Roman"/>
              </a:rPr>
              <a:t>a</a:t>
            </a:r>
            <a:r>
              <a:rPr lang="en-US" sz="1800" spc="-15" dirty="0">
                <a:latin typeface="Times New Roman"/>
                <a:cs typeface="Times New Roman"/>
              </a:rPr>
              <a:t> </a:t>
            </a:r>
            <a:r>
              <a:rPr lang="en-US" sz="1800" dirty="0">
                <a:latin typeface="Times New Roman"/>
                <a:cs typeface="Times New Roman"/>
              </a:rPr>
              <a:t>number</a:t>
            </a:r>
            <a:r>
              <a:rPr lang="en-US" sz="1800" spc="-30" dirty="0">
                <a:latin typeface="Times New Roman"/>
                <a:cs typeface="Times New Roman"/>
              </a:rPr>
              <a:t> </a:t>
            </a:r>
            <a:r>
              <a:rPr lang="en-US" sz="1800" spc="5" dirty="0">
                <a:latin typeface="Times New Roman"/>
                <a:cs typeface="Times New Roman"/>
              </a:rPr>
              <a:t>of</a:t>
            </a:r>
            <a:r>
              <a:rPr lang="en-US" sz="1800" spc="-30" dirty="0">
                <a:latin typeface="Times New Roman"/>
                <a:cs typeface="Times New Roman"/>
              </a:rPr>
              <a:t> </a:t>
            </a:r>
            <a:r>
              <a:rPr lang="en-US" sz="1800" dirty="0">
                <a:latin typeface="Times New Roman"/>
                <a:cs typeface="Times New Roman"/>
              </a:rPr>
              <a:t>specialized</a:t>
            </a:r>
          </a:p>
          <a:p>
            <a:pPr marL="0" indent="0" algn="just">
              <a:lnSpc>
                <a:spcPct val="100000"/>
              </a:lnSpc>
              <a:spcBef>
                <a:spcPts val="85"/>
              </a:spcBef>
              <a:buNone/>
            </a:pPr>
            <a:r>
              <a:rPr lang="en-US" sz="1800" dirty="0">
                <a:latin typeface="Times New Roman"/>
                <a:cs typeface="Times New Roman"/>
              </a:rPr>
              <a:t>testing</a:t>
            </a:r>
            <a:r>
              <a:rPr lang="en-US" sz="1800" spc="-15" dirty="0">
                <a:latin typeface="Times New Roman"/>
                <a:cs typeface="Times New Roman"/>
              </a:rPr>
              <a:t> </a:t>
            </a:r>
            <a:r>
              <a:rPr lang="en-US" sz="1800" spc="-5" dirty="0">
                <a:latin typeface="Times New Roman"/>
                <a:cs typeface="Times New Roman"/>
              </a:rPr>
              <a:t>approaches</a:t>
            </a:r>
            <a:r>
              <a:rPr lang="en-US" sz="1800" spc="-5" dirty="0" smtClean="0">
                <a:latin typeface="Times New Roman"/>
                <a:cs typeface="Times New Roman"/>
              </a:rPr>
              <a:t>:</a:t>
            </a:r>
          </a:p>
          <a:p>
            <a:pPr marL="0" indent="0" algn="just">
              <a:lnSpc>
                <a:spcPct val="100000"/>
              </a:lnSpc>
              <a:spcBef>
                <a:spcPts val="85"/>
              </a:spcBef>
              <a:buNone/>
            </a:pPr>
            <a:endParaRPr lang="en-US" sz="1800" dirty="0">
              <a:latin typeface="Times New Roman"/>
              <a:cs typeface="Times New Roman"/>
            </a:endParaRPr>
          </a:p>
          <a:p>
            <a:pPr marL="469265" marR="6985" indent="-228600" algn="just">
              <a:lnSpc>
                <a:spcPct val="110100"/>
              </a:lnSpc>
              <a:spcBef>
                <a:spcPts val="80"/>
              </a:spcBef>
              <a:buFont typeface="Symbol"/>
              <a:buChar char=""/>
              <a:tabLst>
                <a:tab pos="469900" algn="l"/>
              </a:tabLst>
            </a:pPr>
            <a:r>
              <a:rPr lang="en-US" sz="1800" i="1" spc="-5" dirty="0">
                <a:latin typeface="Times New Roman"/>
                <a:cs typeface="Times New Roman"/>
              </a:rPr>
              <a:t>User-experience</a:t>
            </a:r>
            <a:r>
              <a:rPr lang="en-US" sz="1800" i="1" spc="-60" dirty="0">
                <a:latin typeface="Times New Roman"/>
                <a:cs typeface="Times New Roman"/>
              </a:rPr>
              <a:t> </a:t>
            </a:r>
            <a:r>
              <a:rPr lang="en-US" sz="1800" i="1" dirty="0">
                <a:latin typeface="Times New Roman"/>
                <a:cs typeface="Times New Roman"/>
              </a:rPr>
              <a:t>testing.</a:t>
            </a:r>
            <a:r>
              <a:rPr lang="en-US" sz="1800" i="1" spc="-35" dirty="0">
                <a:latin typeface="Times New Roman"/>
                <a:cs typeface="Times New Roman"/>
              </a:rPr>
              <a:t> </a:t>
            </a:r>
            <a:r>
              <a:rPr lang="en-US" sz="1800" spc="-5" dirty="0">
                <a:latin typeface="Times New Roman"/>
                <a:cs typeface="Times New Roman"/>
              </a:rPr>
              <a:t>Users</a:t>
            </a:r>
            <a:r>
              <a:rPr lang="en-US" sz="1800" spc="-55" dirty="0">
                <a:latin typeface="Times New Roman"/>
                <a:cs typeface="Times New Roman"/>
              </a:rPr>
              <a:t> </a:t>
            </a:r>
            <a:r>
              <a:rPr lang="en-US" sz="1800" dirty="0">
                <a:latin typeface="Times New Roman"/>
                <a:cs typeface="Times New Roman"/>
              </a:rPr>
              <a:t>are</a:t>
            </a:r>
            <a:r>
              <a:rPr lang="en-US" sz="1800" spc="-65" dirty="0">
                <a:latin typeface="Times New Roman"/>
                <a:cs typeface="Times New Roman"/>
              </a:rPr>
              <a:t> </a:t>
            </a:r>
            <a:r>
              <a:rPr lang="en-US" sz="1800" spc="-5" dirty="0">
                <a:latin typeface="Times New Roman"/>
                <a:cs typeface="Times New Roman"/>
              </a:rPr>
              <a:t>involved</a:t>
            </a:r>
            <a:r>
              <a:rPr lang="en-US" sz="1800" spc="-40" dirty="0">
                <a:latin typeface="Times New Roman"/>
                <a:cs typeface="Times New Roman"/>
              </a:rPr>
              <a:t> </a:t>
            </a:r>
            <a:r>
              <a:rPr lang="en-US" sz="1800" dirty="0">
                <a:latin typeface="Times New Roman"/>
                <a:cs typeface="Times New Roman"/>
              </a:rPr>
              <a:t>early</a:t>
            </a:r>
            <a:r>
              <a:rPr lang="en-US" sz="1800" spc="-80" dirty="0">
                <a:latin typeface="Times New Roman"/>
                <a:cs typeface="Times New Roman"/>
              </a:rPr>
              <a:t> </a:t>
            </a:r>
            <a:r>
              <a:rPr lang="en-US" sz="1800" spc="5" dirty="0">
                <a:latin typeface="Times New Roman"/>
                <a:cs typeface="Times New Roman"/>
              </a:rPr>
              <a:t>in</a:t>
            </a:r>
            <a:r>
              <a:rPr lang="en-US" sz="1800" spc="-55" dirty="0">
                <a:latin typeface="Times New Roman"/>
                <a:cs typeface="Times New Roman"/>
              </a:rPr>
              <a:t> </a:t>
            </a:r>
            <a:r>
              <a:rPr lang="en-US" sz="1800" dirty="0">
                <a:latin typeface="Times New Roman"/>
                <a:cs typeface="Times New Roman"/>
              </a:rPr>
              <a:t>the</a:t>
            </a:r>
            <a:r>
              <a:rPr lang="en-US" sz="1800" spc="-55" dirty="0">
                <a:latin typeface="Times New Roman"/>
                <a:cs typeface="Times New Roman"/>
              </a:rPr>
              <a:t> </a:t>
            </a:r>
            <a:r>
              <a:rPr lang="en-US" sz="1800" spc="-5" dirty="0">
                <a:latin typeface="Times New Roman"/>
                <a:cs typeface="Times New Roman"/>
              </a:rPr>
              <a:t>development</a:t>
            </a:r>
            <a:r>
              <a:rPr lang="en-US" sz="1800" spc="-55" dirty="0">
                <a:latin typeface="Times New Roman"/>
                <a:cs typeface="Times New Roman"/>
              </a:rPr>
              <a:t> </a:t>
            </a:r>
            <a:r>
              <a:rPr lang="en-US" sz="1800" dirty="0">
                <a:latin typeface="Times New Roman"/>
                <a:cs typeface="Times New Roman"/>
              </a:rPr>
              <a:t>process</a:t>
            </a:r>
            <a:r>
              <a:rPr lang="en-US" sz="1800" spc="-50" dirty="0">
                <a:latin typeface="Times New Roman"/>
                <a:cs typeface="Times New Roman"/>
              </a:rPr>
              <a:t> </a:t>
            </a:r>
            <a:r>
              <a:rPr lang="en-US" sz="1800" dirty="0">
                <a:latin typeface="Times New Roman"/>
                <a:cs typeface="Times New Roman"/>
              </a:rPr>
              <a:t>to</a:t>
            </a:r>
            <a:r>
              <a:rPr lang="en-US" sz="1800" spc="-35" dirty="0">
                <a:latin typeface="Times New Roman"/>
                <a:cs typeface="Times New Roman"/>
              </a:rPr>
              <a:t> </a:t>
            </a:r>
            <a:r>
              <a:rPr lang="en-US" sz="1800" spc="-5" dirty="0">
                <a:latin typeface="Times New Roman"/>
                <a:cs typeface="Times New Roman"/>
              </a:rPr>
              <a:t>ensure</a:t>
            </a:r>
            <a:r>
              <a:rPr lang="en-US" sz="1800" spc="-60" dirty="0">
                <a:latin typeface="Times New Roman"/>
                <a:cs typeface="Times New Roman"/>
              </a:rPr>
              <a:t> </a:t>
            </a:r>
            <a:r>
              <a:rPr lang="en-US" sz="1800" dirty="0">
                <a:latin typeface="Times New Roman"/>
                <a:cs typeface="Times New Roman"/>
              </a:rPr>
              <a:t>that  the </a:t>
            </a:r>
            <a:r>
              <a:rPr lang="en-US" sz="1800" spc="-5" dirty="0" err="1">
                <a:latin typeface="Times New Roman"/>
                <a:cs typeface="Times New Roman"/>
              </a:rPr>
              <a:t>MobileApp</a:t>
            </a:r>
            <a:r>
              <a:rPr lang="en-US" sz="1800" spc="-5" dirty="0">
                <a:latin typeface="Times New Roman"/>
                <a:cs typeface="Times New Roman"/>
              </a:rPr>
              <a:t> lives </a:t>
            </a:r>
            <a:r>
              <a:rPr lang="en-US" sz="1800" dirty="0">
                <a:latin typeface="Times New Roman"/>
                <a:cs typeface="Times New Roman"/>
              </a:rPr>
              <a:t>up </a:t>
            </a:r>
            <a:r>
              <a:rPr lang="en-US" sz="1800" spc="5" dirty="0">
                <a:latin typeface="Times New Roman"/>
                <a:cs typeface="Times New Roman"/>
              </a:rPr>
              <a:t>to </a:t>
            </a:r>
            <a:r>
              <a:rPr lang="en-US" sz="1800" dirty="0">
                <a:latin typeface="Times New Roman"/>
                <a:cs typeface="Times New Roman"/>
              </a:rPr>
              <a:t>the usability </a:t>
            </a:r>
            <a:r>
              <a:rPr lang="en-US" sz="1800" spc="-5" dirty="0">
                <a:latin typeface="Times New Roman"/>
                <a:cs typeface="Times New Roman"/>
              </a:rPr>
              <a:t>and </a:t>
            </a:r>
            <a:r>
              <a:rPr lang="en-US" sz="1800" dirty="0">
                <a:latin typeface="Times New Roman"/>
                <a:cs typeface="Times New Roman"/>
              </a:rPr>
              <a:t>accessibility </a:t>
            </a:r>
            <a:r>
              <a:rPr lang="en-US" sz="1800" spc="-5" dirty="0">
                <a:latin typeface="Times New Roman"/>
                <a:cs typeface="Times New Roman"/>
              </a:rPr>
              <a:t>expectations </a:t>
            </a:r>
            <a:r>
              <a:rPr lang="en-US" sz="1800" dirty="0">
                <a:latin typeface="Times New Roman"/>
                <a:cs typeface="Times New Roman"/>
              </a:rPr>
              <a:t>of the </a:t>
            </a:r>
            <a:r>
              <a:rPr lang="en-US" sz="1800" spc="-5" dirty="0">
                <a:latin typeface="Times New Roman"/>
                <a:cs typeface="Times New Roman"/>
              </a:rPr>
              <a:t>stakeholders  </a:t>
            </a:r>
            <a:r>
              <a:rPr lang="en-US" sz="1800" dirty="0">
                <a:latin typeface="Times New Roman"/>
                <a:cs typeface="Times New Roman"/>
              </a:rPr>
              <a:t>on </a:t>
            </a:r>
            <a:r>
              <a:rPr lang="en-US" sz="1800" spc="-5" dirty="0">
                <a:latin typeface="Times New Roman"/>
                <a:cs typeface="Times New Roman"/>
              </a:rPr>
              <a:t>all supported</a:t>
            </a:r>
            <a:r>
              <a:rPr lang="en-US" sz="1800" dirty="0">
                <a:latin typeface="Times New Roman"/>
                <a:cs typeface="Times New Roman"/>
              </a:rPr>
              <a:t> </a:t>
            </a:r>
            <a:r>
              <a:rPr lang="en-US" sz="1800" spc="-5" dirty="0">
                <a:latin typeface="Times New Roman"/>
                <a:cs typeface="Times New Roman"/>
              </a:rPr>
              <a:t>devices.</a:t>
            </a:r>
            <a:endParaRPr lang="en-US" sz="1800" dirty="0">
              <a:latin typeface="Times New Roman"/>
              <a:cs typeface="Times New Roman"/>
            </a:endParaRPr>
          </a:p>
          <a:p>
            <a:pPr marL="469265" marR="8255" indent="-228600" algn="just">
              <a:lnSpc>
                <a:spcPct val="110000"/>
              </a:lnSpc>
              <a:spcBef>
                <a:spcPts val="95"/>
              </a:spcBef>
              <a:buFont typeface="Symbol"/>
              <a:buChar char=""/>
              <a:tabLst>
                <a:tab pos="469900" algn="l"/>
              </a:tabLst>
            </a:pPr>
            <a:r>
              <a:rPr lang="en-US" sz="1800" i="1" spc="-5" dirty="0">
                <a:latin typeface="Times New Roman"/>
                <a:cs typeface="Times New Roman"/>
              </a:rPr>
              <a:t>Device compatibility </a:t>
            </a:r>
            <a:r>
              <a:rPr lang="en-US" sz="1800" i="1" dirty="0">
                <a:latin typeface="Times New Roman"/>
                <a:cs typeface="Times New Roman"/>
              </a:rPr>
              <a:t>testing. </a:t>
            </a:r>
            <a:r>
              <a:rPr lang="en-US" sz="1800" spc="-5" dirty="0">
                <a:latin typeface="Times New Roman"/>
                <a:cs typeface="Times New Roman"/>
              </a:rPr>
              <a:t>Testers </a:t>
            </a:r>
            <a:r>
              <a:rPr lang="en-US" sz="1800" dirty="0">
                <a:latin typeface="Times New Roman"/>
                <a:cs typeface="Times New Roman"/>
              </a:rPr>
              <a:t>verify that the </a:t>
            </a:r>
            <a:r>
              <a:rPr lang="en-US" sz="1800" spc="-5" dirty="0" err="1">
                <a:latin typeface="Times New Roman"/>
                <a:cs typeface="Times New Roman"/>
              </a:rPr>
              <a:t>MobileApp</a:t>
            </a:r>
            <a:r>
              <a:rPr lang="en-US" sz="1800" spc="-5" dirty="0">
                <a:latin typeface="Times New Roman"/>
                <a:cs typeface="Times New Roman"/>
              </a:rPr>
              <a:t> works </a:t>
            </a:r>
            <a:r>
              <a:rPr lang="en-US" sz="1800" dirty="0">
                <a:latin typeface="Times New Roman"/>
                <a:cs typeface="Times New Roman"/>
              </a:rPr>
              <a:t>correctly on </a:t>
            </a:r>
            <a:r>
              <a:rPr lang="en-US" sz="1800" spc="-5" dirty="0">
                <a:latin typeface="Times New Roman"/>
                <a:cs typeface="Times New Roman"/>
              </a:rPr>
              <a:t>all  required </a:t>
            </a:r>
            <a:r>
              <a:rPr lang="en-US" sz="1800" dirty="0">
                <a:latin typeface="Times New Roman"/>
                <a:cs typeface="Times New Roman"/>
              </a:rPr>
              <a:t>hardware </a:t>
            </a:r>
            <a:r>
              <a:rPr lang="en-US" sz="1800" spc="-5" dirty="0">
                <a:latin typeface="Times New Roman"/>
                <a:cs typeface="Times New Roman"/>
              </a:rPr>
              <a:t>and software</a:t>
            </a:r>
            <a:r>
              <a:rPr lang="en-US" sz="1800" spc="5" dirty="0">
                <a:latin typeface="Times New Roman"/>
                <a:cs typeface="Times New Roman"/>
              </a:rPr>
              <a:t> </a:t>
            </a:r>
            <a:r>
              <a:rPr lang="en-US" sz="1800" dirty="0">
                <a:latin typeface="Times New Roman"/>
                <a:cs typeface="Times New Roman"/>
              </a:rPr>
              <a:t>combinations.</a:t>
            </a:r>
          </a:p>
          <a:p>
            <a:pPr marL="469265" marR="7620" indent="-228600" algn="just">
              <a:lnSpc>
                <a:spcPct val="110800"/>
              </a:lnSpc>
              <a:spcBef>
                <a:spcPts val="75"/>
              </a:spcBef>
              <a:buFont typeface="Symbol"/>
              <a:buChar char=""/>
              <a:tabLst>
                <a:tab pos="469900" algn="l"/>
              </a:tabLst>
            </a:pPr>
            <a:r>
              <a:rPr lang="en-US" sz="1800" i="1" spc="-5" dirty="0">
                <a:latin typeface="Times New Roman"/>
                <a:cs typeface="Times New Roman"/>
              </a:rPr>
              <a:t>Performance </a:t>
            </a:r>
            <a:r>
              <a:rPr lang="en-US" sz="1800" i="1" dirty="0">
                <a:latin typeface="Times New Roman"/>
                <a:cs typeface="Times New Roman"/>
              </a:rPr>
              <a:t>testing. </a:t>
            </a:r>
            <a:r>
              <a:rPr lang="en-US" sz="1800" spc="-5" dirty="0">
                <a:latin typeface="Times New Roman"/>
                <a:cs typeface="Times New Roman"/>
              </a:rPr>
              <a:t>Testers check nonfunctional requirements </a:t>
            </a:r>
            <a:r>
              <a:rPr lang="en-US" sz="1800" dirty="0">
                <a:latin typeface="Times New Roman"/>
                <a:cs typeface="Times New Roman"/>
              </a:rPr>
              <a:t>unique to mobile </a:t>
            </a:r>
            <a:r>
              <a:rPr lang="en-US" sz="1800" spc="-5" dirty="0">
                <a:latin typeface="Times New Roman"/>
                <a:cs typeface="Times New Roman"/>
              </a:rPr>
              <a:t>devices  (e.g., download </a:t>
            </a:r>
            <a:r>
              <a:rPr lang="en-US" sz="1800" dirty="0">
                <a:latin typeface="Times New Roman"/>
                <a:cs typeface="Times New Roman"/>
              </a:rPr>
              <a:t>times, </a:t>
            </a:r>
            <a:r>
              <a:rPr lang="en-US" sz="1800" spc="-5" dirty="0">
                <a:latin typeface="Times New Roman"/>
                <a:cs typeface="Times New Roman"/>
              </a:rPr>
              <a:t>processor </a:t>
            </a:r>
            <a:r>
              <a:rPr lang="en-US" sz="1800" dirty="0">
                <a:latin typeface="Times New Roman"/>
                <a:cs typeface="Times New Roman"/>
              </a:rPr>
              <a:t>speed, </a:t>
            </a:r>
            <a:r>
              <a:rPr lang="en-US" sz="1800" spc="-5" dirty="0">
                <a:latin typeface="Times New Roman"/>
                <a:cs typeface="Times New Roman"/>
              </a:rPr>
              <a:t>storage capacity, </a:t>
            </a:r>
            <a:r>
              <a:rPr lang="en-US" sz="1800" dirty="0">
                <a:latin typeface="Times New Roman"/>
                <a:cs typeface="Times New Roman"/>
              </a:rPr>
              <a:t>power</a:t>
            </a:r>
            <a:r>
              <a:rPr lang="en-US" sz="1800" spc="55" dirty="0">
                <a:latin typeface="Times New Roman"/>
                <a:cs typeface="Times New Roman"/>
              </a:rPr>
              <a:t> </a:t>
            </a:r>
            <a:r>
              <a:rPr lang="en-US" sz="1800" spc="-5" dirty="0">
                <a:latin typeface="Times New Roman"/>
                <a:cs typeface="Times New Roman"/>
              </a:rPr>
              <a:t>availability</a:t>
            </a:r>
            <a:r>
              <a:rPr lang="en-US" sz="1800" spc="-5" dirty="0" smtClean="0">
                <a:latin typeface="Times New Roman"/>
                <a:cs typeface="Times New Roman"/>
              </a:rPr>
              <a:t>).</a:t>
            </a:r>
            <a:endParaRPr lang="en-US" sz="1800" dirty="0">
              <a:latin typeface="Times New Roman"/>
              <a:cs typeface="Times New Roman"/>
            </a:endParaRPr>
          </a:p>
        </p:txBody>
      </p:sp>
    </p:spTree>
    <p:extLst>
      <p:ext uri="{BB962C8B-B14F-4D97-AF65-F5344CB8AC3E}">
        <p14:creationId xmlns:p14="http://schemas.microsoft.com/office/powerpoint/2010/main" val="40384729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rmAutofit/>
          </a:bodyPr>
          <a:lstStyle/>
          <a:p>
            <a:pPr marL="469265" marR="9525" indent="-228600" algn="just">
              <a:lnSpc>
                <a:spcPct val="110000"/>
              </a:lnSpc>
              <a:spcBef>
                <a:spcPts val="100"/>
              </a:spcBef>
              <a:buFont typeface="Symbol"/>
              <a:buChar char=""/>
              <a:tabLst>
                <a:tab pos="469265" algn="l"/>
                <a:tab pos="469900" algn="l"/>
              </a:tabLst>
            </a:pPr>
            <a:endParaRPr lang="en-US" sz="1800" i="1" spc="-5" dirty="0" smtClean="0">
              <a:latin typeface="Times New Roman"/>
              <a:cs typeface="Times New Roman"/>
            </a:endParaRPr>
          </a:p>
          <a:p>
            <a:pPr marL="469265" marR="5080" indent="-228600" algn="just">
              <a:lnSpc>
                <a:spcPct val="110000"/>
              </a:lnSpc>
              <a:spcBef>
                <a:spcPts val="85"/>
              </a:spcBef>
              <a:buFont typeface="Symbol"/>
              <a:buChar char=""/>
              <a:tabLst>
                <a:tab pos="469900" algn="l"/>
              </a:tabLst>
            </a:pPr>
            <a:r>
              <a:rPr lang="en-US" sz="1800" i="1" spc="-5" dirty="0">
                <a:latin typeface="Times New Roman"/>
                <a:cs typeface="Times New Roman"/>
              </a:rPr>
              <a:t>Connectivity </a:t>
            </a:r>
            <a:r>
              <a:rPr lang="en-US" sz="1800" i="1" dirty="0">
                <a:latin typeface="Times New Roman"/>
                <a:cs typeface="Times New Roman"/>
              </a:rPr>
              <a:t>testing. </a:t>
            </a:r>
            <a:r>
              <a:rPr lang="en-US" sz="1800" spc="-5" dirty="0">
                <a:latin typeface="Times New Roman"/>
                <a:cs typeface="Times New Roman"/>
              </a:rPr>
              <a:t>Testers </a:t>
            </a:r>
            <a:r>
              <a:rPr lang="en-US" sz="1800" dirty="0">
                <a:latin typeface="Times New Roman"/>
                <a:cs typeface="Times New Roman"/>
              </a:rPr>
              <a:t>ensure that the </a:t>
            </a:r>
            <a:r>
              <a:rPr lang="en-US" sz="1800" dirty="0" err="1">
                <a:latin typeface="Times New Roman"/>
                <a:cs typeface="Times New Roman"/>
              </a:rPr>
              <a:t>MobileApp</a:t>
            </a:r>
            <a:r>
              <a:rPr lang="en-US" sz="1800" dirty="0">
                <a:latin typeface="Times New Roman"/>
                <a:cs typeface="Times New Roman"/>
              </a:rPr>
              <a:t> </a:t>
            </a:r>
            <a:r>
              <a:rPr lang="en-US" sz="1800" spc="-5" dirty="0">
                <a:latin typeface="Times New Roman"/>
                <a:cs typeface="Times New Roman"/>
              </a:rPr>
              <a:t>can access </a:t>
            </a:r>
            <a:r>
              <a:rPr lang="en-US" sz="1800" spc="5" dirty="0">
                <a:latin typeface="Times New Roman"/>
                <a:cs typeface="Times New Roman"/>
              </a:rPr>
              <a:t>any </a:t>
            </a:r>
            <a:r>
              <a:rPr lang="en-US" sz="1800" spc="-5" dirty="0">
                <a:latin typeface="Times New Roman"/>
                <a:cs typeface="Times New Roman"/>
              </a:rPr>
              <a:t>needed </a:t>
            </a:r>
            <a:r>
              <a:rPr lang="en-US" sz="1800" dirty="0">
                <a:latin typeface="Times New Roman"/>
                <a:cs typeface="Times New Roman"/>
              </a:rPr>
              <a:t>networks  or </a:t>
            </a:r>
            <a:r>
              <a:rPr lang="en-US" sz="1800" spc="-5" dirty="0">
                <a:latin typeface="Times New Roman"/>
                <a:cs typeface="Times New Roman"/>
              </a:rPr>
              <a:t>Web services and can tolerate weak </a:t>
            </a:r>
            <a:r>
              <a:rPr lang="en-US" sz="1800" dirty="0">
                <a:latin typeface="Times New Roman"/>
                <a:cs typeface="Times New Roman"/>
              </a:rPr>
              <a:t>or interrupted </a:t>
            </a:r>
            <a:r>
              <a:rPr lang="en-US" sz="1800" spc="-5" dirty="0">
                <a:latin typeface="Times New Roman"/>
                <a:cs typeface="Times New Roman"/>
              </a:rPr>
              <a:t>network</a:t>
            </a:r>
            <a:r>
              <a:rPr lang="en-US" sz="1800" spc="55" dirty="0">
                <a:latin typeface="Times New Roman"/>
                <a:cs typeface="Times New Roman"/>
              </a:rPr>
              <a:t> </a:t>
            </a:r>
            <a:r>
              <a:rPr lang="en-US" sz="1800" spc="-5" dirty="0">
                <a:latin typeface="Times New Roman"/>
                <a:cs typeface="Times New Roman"/>
              </a:rPr>
              <a:t>access.</a:t>
            </a:r>
            <a:endParaRPr lang="en-US" sz="1800" dirty="0">
              <a:latin typeface="Times New Roman"/>
              <a:cs typeface="Times New Roman"/>
            </a:endParaRPr>
          </a:p>
          <a:p>
            <a:pPr marL="469265" marR="9525" indent="-228600" algn="just">
              <a:lnSpc>
                <a:spcPct val="110000"/>
              </a:lnSpc>
              <a:spcBef>
                <a:spcPts val="100"/>
              </a:spcBef>
              <a:buFont typeface="Symbol"/>
              <a:buChar char=""/>
              <a:tabLst>
                <a:tab pos="469265" algn="l"/>
                <a:tab pos="469900" algn="l"/>
              </a:tabLst>
            </a:pPr>
            <a:r>
              <a:rPr lang="en-US" sz="1800" i="1" spc="-5" dirty="0" smtClean="0">
                <a:latin typeface="Times New Roman"/>
                <a:cs typeface="Times New Roman"/>
              </a:rPr>
              <a:t>Security </a:t>
            </a:r>
            <a:r>
              <a:rPr lang="en-US" sz="1800" i="1" dirty="0">
                <a:latin typeface="Times New Roman"/>
                <a:cs typeface="Times New Roman"/>
              </a:rPr>
              <a:t>testing </a:t>
            </a:r>
            <a:r>
              <a:rPr lang="en-US" sz="1800" dirty="0">
                <a:latin typeface="Times New Roman"/>
                <a:cs typeface="Times New Roman"/>
              </a:rPr>
              <a:t>. </a:t>
            </a:r>
            <a:r>
              <a:rPr lang="en-US" sz="1800" spc="-5" dirty="0">
                <a:latin typeface="Times New Roman"/>
                <a:cs typeface="Times New Roman"/>
              </a:rPr>
              <a:t>Testers ensure </a:t>
            </a:r>
            <a:r>
              <a:rPr lang="en-US" sz="1800" dirty="0">
                <a:latin typeface="Times New Roman"/>
                <a:cs typeface="Times New Roman"/>
              </a:rPr>
              <a:t>that the </a:t>
            </a:r>
            <a:r>
              <a:rPr lang="en-US" sz="1800" spc="-5" dirty="0" err="1">
                <a:latin typeface="Times New Roman"/>
                <a:cs typeface="Times New Roman"/>
              </a:rPr>
              <a:t>MobileApp</a:t>
            </a:r>
            <a:r>
              <a:rPr lang="en-US" sz="1800" spc="-5" dirty="0">
                <a:latin typeface="Times New Roman"/>
                <a:cs typeface="Times New Roman"/>
              </a:rPr>
              <a:t> does </a:t>
            </a:r>
            <a:r>
              <a:rPr lang="en-US" sz="1800" dirty="0">
                <a:latin typeface="Times New Roman"/>
                <a:cs typeface="Times New Roman"/>
              </a:rPr>
              <a:t>not </a:t>
            </a:r>
            <a:r>
              <a:rPr lang="en-US" sz="1800" spc="-5" dirty="0">
                <a:latin typeface="Times New Roman"/>
                <a:cs typeface="Times New Roman"/>
              </a:rPr>
              <a:t>compromise </a:t>
            </a:r>
            <a:r>
              <a:rPr lang="en-US" sz="1800" dirty="0">
                <a:latin typeface="Times New Roman"/>
                <a:cs typeface="Times New Roman"/>
              </a:rPr>
              <a:t>the privacy </a:t>
            </a:r>
            <a:r>
              <a:rPr lang="en-US" sz="1800" spc="5" dirty="0">
                <a:latin typeface="Times New Roman"/>
                <a:cs typeface="Times New Roman"/>
              </a:rPr>
              <a:t>or </a:t>
            </a:r>
            <a:r>
              <a:rPr lang="en-US" sz="1800" spc="310" dirty="0">
                <a:latin typeface="Times New Roman"/>
                <a:cs typeface="Times New Roman"/>
              </a:rPr>
              <a:t> </a:t>
            </a:r>
            <a:r>
              <a:rPr lang="en-US" sz="1800" dirty="0">
                <a:latin typeface="Times New Roman"/>
                <a:cs typeface="Times New Roman"/>
              </a:rPr>
              <a:t>security </a:t>
            </a:r>
            <a:r>
              <a:rPr lang="en-US" sz="1800" spc="-5" dirty="0">
                <a:latin typeface="Times New Roman"/>
                <a:cs typeface="Times New Roman"/>
              </a:rPr>
              <a:t>requirements </a:t>
            </a:r>
            <a:r>
              <a:rPr lang="en-US" sz="1800" dirty="0">
                <a:latin typeface="Times New Roman"/>
                <a:cs typeface="Times New Roman"/>
              </a:rPr>
              <a:t>of </a:t>
            </a:r>
            <a:r>
              <a:rPr lang="en-US" sz="1800" spc="-5" dirty="0">
                <a:latin typeface="Times New Roman"/>
                <a:cs typeface="Times New Roman"/>
              </a:rPr>
              <a:t>its</a:t>
            </a:r>
            <a:r>
              <a:rPr lang="en-US" sz="1800" spc="-20" dirty="0">
                <a:latin typeface="Times New Roman"/>
                <a:cs typeface="Times New Roman"/>
              </a:rPr>
              <a:t> </a:t>
            </a:r>
            <a:r>
              <a:rPr lang="en-US" sz="1800" spc="-5" dirty="0">
                <a:latin typeface="Times New Roman"/>
                <a:cs typeface="Times New Roman"/>
              </a:rPr>
              <a:t>users.</a:t>
            </a:r>
            <a:endParaRPr lang="en-US" sz="1800" dirty="0">
              <a:latin typeface="Times New Roman"/>
              <a:cs typeface="Times New Roman"/>
            </a:endParaRPr>
          </a:p>
          <a:p>
            <a:pPr marL="469265" marR="6985" indent="-228600" algn="just">
              <a:lnSpc>
                <a:spcPct val="110000"/>
              </a:lnSpc>
              <a:spcBef>
                <a:spcPts val="95"/>
              </a:spcBef>
              <a:buFont typeface="Symbol"/>
              <a:buChar char=""/>
              <a:tabLst>
                <a:tab pos="469265" algn="l"/>
                <a:tab pos="469900" algn="l"/>
              </a:tabLst>
            </a:pPr>
            <a:r>
              <a:rPr lang="en-US" sz="1800" i="1" spc="-5" dirty="0">
                <a:latin typeface="Times New Roman"/>
                <a:cs typeface="Times New Roman"/>
              </a:rPr>
              <a:t>Testing-in-the-wild </a:t>
            </a:r>
            <a:r>
              <a:rPr lang="en-US" sz="1800" dirty="0">
                <a:latin typeface="Times New Roman"/>
                <a:cs typeface="Times New Roman"/>
              </a:rPr>
              <a:t>. The </a:t>
            </a:r>
            <a:r>
              <a:rPr lang="en-US" sz="1800" spc="-5" dirty="0">
                <a:latin typeface="Times New Roman"/>
                <a:cs typeface="Times New Roman"/>
              </a:rPr>
              <a:t>app is tested under </a:t>
            </a:r>
            <a:r>
              <a:rPr lang="en-US" sz="1800" dirty="0">
                <a:latin typeface="Times New Roman"/>
                <a:cs typeface="Times New Roman"/>
              </a:rPr>
              <a:t>realistic </a:t>
            </a:r>
            <a:r>
              <a:rPr lang="en-US" sz="1800" spc="-5" dirty="0">
                <a:latin typeface="Times New Roman"/>
                <a:cs typeface="Times New Roman"/>
              </a:rPr>
              <a:t>conditions </a:t>
            </a:r>
            <a:r>
              <a:rPr lang="en-US" sz="1800" dirty="0">
                <a:latin typeface="Times New Roman"/>
                <a:cs typeface="Times New Roman"/>
              </a:rPr>
              <a:t>on </a:t>
            </a:r>
            <a:r>
              <a:rPr lang="en-US" sz="1800" spc="-5" dirty="0">
                <a:latin typeface="Times New Roman"/>
                <a:cs typeface="Times New Roman"/>
              </a:rPr>
              <a:t>actual user devices </a:t>
            </a:r>
            <a:r>
              <a:rPr lang="en-US" sz="1800" dirty="0">
                <a:latin typeface="Times New Roman"/>
                <a:cs typeface="Times New Roman"/>
              </a:rPr>
              <a:t>in  a variety of networking environments </a:t>
            </a:r>
            <a:r>
              <a:rPr lang="en-US" sz="1800" spc="-5" dirty="0">
                <a:latin typeface="Times New Roman"/>
                <a:cs typeface="Times New Roman"/>
              </a:rPr>
              <a:t>around </a:t>
            </a:r>
            <a:r>
              <a:rPr lang="en-US" sz="1800" dirty="0">
                <a:latin typeface="Times New Roman"/>
                <a:cs typeface="Times New Roman"/>
              </a:rPr>
              <a:t>the</a:t>
            </a:r>
            <a:r>
              <a:rPr lang="en-US" sz="1800" spc="-40" dirty="0">
                <a:latin typeface="Times New Roman"/>
                <a:cs typeface="Times New Roman"/>
              </a:rPr>
              <a:t> </a:t>
            </a:r>
            <a:r>
              <a:rPr lang="en-US" sz="1800" spc="-5" dirty="0">
                <a:latin typeface="Times New Roman"/>
                <a:cs typeface="Times New Roman"/>
              </a:rPr>
              <a:t>globe.</a:t>
            </a:r>
            <a:endParaRPr lang="en-US" sz="1800" dirty="0">
              <a:latin typeface="Times New Roman"/>
              <a:cs typeface="Times New Roman"/>
            </a:endParaRPr>
          </a:p>
          <a:p>
            <a:pPr marL="469265" marR="5715" indent="-228600" algn="just">
              <a:lnSpc>
                <a:spcPct val="110800"/>
              </a:lnSpc>
              <a:spcBef>
                <a:spcPts val="70"/>
              </a:spcBef>
              <a:buFont typeface="Symbol"/>
              <a:buChar char=""/>
              <a:tabLst>
                <a:tab pos="469265" algn="l"/>
                <a:tab pos="469900" algn="l"/>
              </a:tabLst>
            </a:pPr>
            <a:r>
              <a:rPr lang="en-US" sz="1800" spc="-5" dirty="0">
                <a:latin typeface="Times New Roman"/>
                <a:cs typeface="Times New Roman"/>
              </a:rPr>
              <a:t>Certification</a:t>
            </a:r>
            <a:r>
              <a:rPr lang="en-US" sz="1800" spc="-35" dirty="0">
                <a:latin typeface="Times New Roman"/>
                <a:cs typeface="Times New Roman"/>
              </a:rPr>
              <a:t> </a:t>
            </a:r>
            <a:r>
              <a:rPr lang="en-US" sz="1800" spc="-5" dirty="0">
                <a:latin typeface="Times New Roman"/>
                <a:cs typeface="Times New Roman"/>
              </a:rPr>
              <a:t>testing.</a:t>
            </a:r>
            <a:r>
              <a:rPr lang="en-US" sz="1800" spc="-30" dirty="0">
                <a:latin typeface="Times New Roman"/>
                <a:cs typeface="Times New Roman"/>
              </a:rPr>
              <a:t> </a:t>
            </a:r>
            <a:r>
              <a:rPr lang="en-US" sz="1800" spc="-5" dirty="0">
                <a:latin typeface="Times New Roman"/>
                <a:cs typeface="Times New Roman"/>
              </a:rPr>
              <a:t>Testers</a:t>
            </a:r>
            <a:r>
              <a:rPr lang="en-US" sz="1800" spc="-25" dirty="0">
                <a:latin typeface="Times New Roman"/>
                <a:cs typeface="Times New Roman"/>
              </a:rPr>
              <a:t> </a:t>
            </a:r>
            <a:r>
              <a:rPr lang="en-US" sz="1800" dirty="0">
                <a:latin typeface="Times New Roman"/>
                <a:cs typeface="Times New Roman"/>
              </a:rPr>
              <a:t>ensure</a:t>
            </a:r>
            <a:r>
              <a:rPr lang="en-US" sz="1800" spc="-35" dirty="0">
                <a:latin typeface="Times New Roman"/>
                <a:cs typeface="Times New Roman"/>
              </a:rPr>
              <a:t> </a:t>
            </a:r>
            <a:r>
              <a:rPr lang="en-US" sz="1800" dirty="0">
                <a:latin typeface="Times New Roman"/>
                <a:cs typeface="Times New Roman"/>
              </a:rPr>
              <a:t>that</a:t>
            </a:r>
            <a:r>
              <a:rPr lang="en-US" sz="1800" spc="-30" dirty="0">
                <a:latin typeface="Times New Roman"/>
                <a:cs typeface="Times New Roman"/>
              </a:rPr>
              <a:t> </a:t>
            </a:r>
            <a:r>
              <a:rPr lang="en-US" sz="1800" dirty="0">
                <a:latin typeface="Times New Roman"/>
                <a:cs typeface="Times New Roman"/>
              </a:rPr>
              <a:t>the</a:t>
            </a:r>
            <a:r>
              <a:rPr lang="en-US" sz="1800" spc="-30" dirty="0">
                <a:latin typeface="Times New Roman"/>
                <a:cs typeface="Times New Roman"/>
              </a:rPr>
              <a:t> </a:t>
            </a:r>
            <a:r>
              <a:rPr lang="en-US" sz="1800" spc="-5" dirty="0" err="1">
                <a:latin typeface="Times New Roman"/>
                <a:cs typeface="Times New Roman"/>
              </a:rPr>
              <a:t>MobileApp</a:t>
            </a:r>
            <a:r>
              <a:rPr lang="en-US" sz="1800" spc="-30" dirty="0">
                <a:latin typeface="Times New Roman"/>
                <a:cs typeface="Times New Roman"/>
              </a:rPr>
              <a:t> </a:t>
            </a:r>
            <a:r>
              <a:rPr lang="en-US" sz="1800" spc="-5" dirty="0">
                <a:latin typeface="Times New Roman"/>
                <a:cs typeface="Times New Roman"/>
              </a:rPr>
              <a:t>meets</a:t>
            </a:r>
            <a:r>
              <a:rPr lang="en-US" sz="1800" spc="-25" dirty="0">
                <a:latin typeface="Times New Roman"/>
                <a:cs typeface="Times New Roman"/>
              </a:rPr>
              <a:t> </a:t>
            </a:r>
            <a:r>
              <a:rPr lang="en-US" sz="1800" dirty="0">
                <a:latin typeface="Times New Roman"/>
                <a:cs typeface="Times New Roman"/>
              </a:rPr>
              <a:t>the</a:t>
            </a:r>
            <a:r>
              <a:rPr lang="en-US" sz="1800" spc="-30" dirty="0">
                <a:latin typeface="Times New Roman"/>
                <a:cs typeface="Times New Roman"/>
              </a:rPr>
              <a:t> </a:t>
            </a:r>
            <a:r>
              <a:rPr lang="en-US" sz="1800" dirty="0">
                <a:latin typeface="Times New Roman"/>
                <a:cs typeface="Times New Roman"/>
              </a:rPr>
              <a:t>standards</a:t>
            </a:r>
            <a:r>
              <a:rPr lang="en-US" sz="1800" spc="-20" dirty="0">
                <a:latin typeface="Times New Roman"/>
                <a:cs typeface="Times New Roman"/>
              </a:rPr>
              <a:t> </a:t>
            </a:r>
            <a:r>
              <a:rPr lang="en-US" sz="1800" spc="-5" dirty="0">
                <a:latin typeface="Times New Roman"/>
                <a:cs typeface="Times New Roman"/>
              </a:rPr>
              <a:t>established</a:t>
            </a:r>
            <a:r>
              <a:rPr lang="en-US" sz="1800" spc="-30" dirty="0">
                <a:latin typeface="Times New Roman"/>
                <a:cs typeface="Times New Roman"/>
              </a:rPr>
              <a:t> </a:t>
            </a:r>
            <a:r>
              <a:rPr lang="en-US" sz="1800" spc="10" dirty="0">
                <a:latin typeface="Times New Roman"/>
                <a:cs typeface="Times New Roman"/>
              </a:rPr>
              <a:t>by  </a:t>
            </a:r>
            <a:r>
              <a:rPr lang="en-US" sz="1800" dirty="0">
                <a:latin typeface="Times New Roman"/>
                <a:cs typeface="Times New Roman"/>
              </a:rPr>
              <a:t>the </a:t>
            </a:r>
            <a:r>
              <a:rPr lang="en-US" sz="1800" spc="-5" dirty="0">
                <a:latin typeface="Times New Roman"/>
                <a:cs typeface="Times New Roman"/>
              </a:rPr>
              <a:t>app stores </a:t>
            </a:r>
            <a:r>
              <a:rPr lang="en-US" sz="1800" dirty="0">
                <a:latin typeface="Times New Roman"/>
                <a:cs typeface="Times New Roman"/>
              </a:rPr>
              <a:t>that will distribute it</a:t>
            </a:r>
            <a:r>
              <a:rPr lang="en-US" sz="1800" dirty="0" smtClean="0">
                <a:latin typeface="Times New Roman"/>
                <a:cs typeface="Times New Roman"/>
              </a:rPr>
              <a:t>.</a:t>
            </a:r>
            <a:endParaRPr lang="en-US" sz="1800" dirty="0">
              <a:latin typeface="Times New Roman"/>
              <a:cs typeface="Times New Roman"/>
            </a:endParaRPr>
          </a:p>
        </p:txBody>
      </p:sp>
    </p:spTree>
    <p:extLst>
      <p:ext uri="{BB962C8B-B14F-4D97-AF65-F5344CB8AC3E}">
        <p14:creationId xmlns:p14="http://schemas.microsoft.com/office/powerpoint/2010/main" val="32528020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385358"/>
          </a:xfrm>
        </p:spPr>
        <p:txBody>
          <a:bodyPr>
            <a:normAutofit/>
          </a:bodyPr>
          <a:lstStyle/>
          <a:p>
            <a:pPr algn="l"/>
            <a:r>
              <a:rPr lang="en-US" sz="3200" b="1" spc="-5" dirty="0" smtClean="0">
                <a:uFill>
                  <a:solidFill>
                    <a:srgbClr val="000000"/>
                  </a:solidFill>
                </a:uFill>
                <a:latin typeface="Times New Roman"/>
                <a:cs typeface="Times New Roman"/>
              </a:rPr>
              <a:t>IV.VALIDATION</a:t>
            </a:r>
            <a:r>
              <a:rPr lang="en-US" sz="3200" b="1" dirty="0" smtClean="0">
                <a:uFill>
                  <a:solidFill>
                    <a:srgbClr val="000000"/>
                  </a:solidFill>
                </a:uFill>
                <a:latin typeface="Times New Roman"/>
                <a:cs typeface="Times New Roman"/>
              </a:rPr>
              <a:t> </a:t>
            </a:r>
            <a:r>
              <a:rPr lang="en-US" sz="3200" b="1" spc="-5" dirty="0">
                <a:uFill>
                  <a:solidFill>
                    <a:srgbClr val="000000"/>
                  </a:solidFill>
                </a:uFill>
                <a:latin typeface="Times New Roman"/>
                <a:cs typeface="Times New Roman"/>
              </a:rPr>
              <a:t>TESTING</a:t>
            </a:r>
            <a:r>
              <a:rPr lang="en-US" sz="3200" dirty="0">
                <a:latin typeface="Times New Roman"/>
                <a:cs typeface="Times New Roman"/>
              </a:rPr>
              <a:t/>
            </a:r>
            <a:br>
              <a:rPr lang="en-US" sz="3200" dirty="0">
                <a:latin typeface="Times New Roman"/>
                <a:cs typeface="Times New Roman"/>
              </a:rPr>
            </a:br>
            <a:endParaRPr lang="en-US" sz="3200" dirty="0"/>
          </a:p>
        </p:txBody>
      </p:sp>
      <p:sp>
        <p:nvSpPr>
          <p:cNvPr id="3" name="Content Placeholder 2"/>
          <p:cNvSpPr>
            <a:spLocks noGrp="1"/>
          </p:cNvSpPr>
          <p:nvPr>
            <p:ph idx="1"/>
          </p:nvPr>
        </p:nvSpPr>
        <p:spPr>
          <a:xfrm>
            <a:off x="194310" y="1452881"/>
            <a:ext cx="6995160" cy="6638079"/>
          </a:xfrm>
        </p:spPr>
        <p:txBody>
          <a:bodyPr>
            <a:normAutofit fontScale="32500" lnSpcReduction="20000"/>
          </a:bodyPr>
          <a:lstStyle/>
          <a:p>
            <a:pPr>
              <a:lnSpc>
                <a:spcPct val="100000"/>
              </a:lnSpc>
              <a:spcBef>
                <a:spcPts val="30"/>
              </a:spcBef>
              <a:buFont typeface="Symbol"/>
              <a:buChar char=""/>
            </a:pPr>
            <a:endParaRPr lang="en-US" sz="4000" dirty="0">
              <a:latin typeface="Times New Roman"/>
              <a:cs typeface="Times New Roman"/>
            </a:endParaRPr>
          </a:p>
          <a:p>
            <a:pPr marL="469265" marR="42545" indent="-228600" algn="just">
              <a:lnSpc>
                <a:spcPct val="110800"/>
              </a:lnSpc>
              <a:spcBef>
                <a:spcPts val="650"/>
              </a:spcBef>
              <a:buFont typeface="Symbol"/>
              <a:buChar char=""/>
              <a:tabLst>
                <a:tab pos="469900" algn="l"/>
              </a:tabLst>
            </a:pPr>
            <a:r>
              <a:rPr lang="en-US" sz="6400" dirty="0" smtClean="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process </a:t>
            </a:r>
            <a:r>
              <a:rPr lang="en-US" sz="6400" dirty="0">
                <a:latin typeface="Times New Roman" panose="02020603050405020304" pitchFamily="18" charset="0"/>
                <a:cs typeface="Times New Roman" panose="02020603050405020304" pitchFamily="18" charset="0"/>
              </a:rPr>
              <a:t>of evaluating software during the development </a:t>
            </a:r>
            <a:r>
              <a:rPr lang="en-US" sz="6400" spc="-5" dirty="0">
                <a:latin typeface="Times New Roman" panose="02020603050405020304" pitchFamily="18" charset="0"/>
                <a:cs typeface="Times New Roman" panose="02020603050405020304" pitchFamily="18" charset="0"/>
              </a:rPr>
              <a:t>process </a:t>
            </a:r>
            <a:r>
              <a:rPr lang="en-US" sz="6400" dirty="0">
                <a:latin typeface="Times New Roman" panose="02020603050405020304" pitchFamily="18" charset="0"/>
                <a:cs typeface="Times New Roman" panose="02020603050405020304" pitchFamily="18" charset="0"/>
              </a:rPr>
              <a:t>or </a:t>
            </a:r>
            <a:r>
              <a:rPr lang="en-US" sz="6400" spc="-5" dirty="0">
                <a:latin typeface="Times New Roman" panose="02020603050405020304" pitchFamily="18" charset="0"/>
                <a:cs typeface="Times New Roman" panose="02020603050405020304" pitchFamily="18" charset="0"/>
              </a:rPr>
              <a:t>at </a:t>
            </a:r>
            <a:r>
              <a:rPr lang="en-US" sz="6400" dirty="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end </a:t>
            </a:r>
            <a:r>
              <a:rPr lang="en-US" sz="6400" spc="5" dirty="0">
                <a:latin typeface="Times New Roman" panose="02020603050405020304" pitchFamily="18" charset="0"/>
                <a:cs typeface="Times New Roman" panose="02020603050405020304" pitchFamily="18" charset="0"/>
              </a:rPr>
              <a:t>of </a:t>
            </a:r>
            <a:r>
              <a:rPr lang="en-US" sz="6400" dirty="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development process </a:t>
            </a:r>
            <a:r>
              <a:rPr lang="en-US" sz="6400" dirty="0">
                <a:latin typeface="Times New Roman" panose="02020603050405020304" pitchFamily="18" charset="0"/>
                <a:cs typeface="Times New Roman" panose="02020603050405020304" pitchFamily="18" charset="0"/>
              </a:rPr>
              <a:t>to </a:t>
            </a:r>
            <a:r>
              <a:rPr lang="en-US" sz="6400" spc="-5" dirty="0">
                <a:latin typeface="Times New Roman" panose="02020603050405020304" pitchFamily="18" charset="0"/>
                <a:cs typeface="Times New Roman" panose="02020603050405020304" pitchFamily="18" charset="0"/>
              </a:rPr>
              <a:t>determine whether </a:t>
            </a:r>
            <a:r>
              <a:rPr lang="en-US" sz="6400" dirty="0">
                <a:latin typeface="Times New Roman" panose="02020603050405020304" pitchFamily="18" charset="0"/>
                <a:cs typeface="Times New Roman" panose="02020603050405020304" pitchFamily="18" charset="0"/>
              </a:rPr>
              <a:t>it satisfies </a:t>
            </a:r>
            <a:r>
              <a:rPr lang="en-US" sz="6400" spc="-5" dirty="0">
                <a:latin typeface="Times New Roman" panose="02020603050405020304" pitchFamily="18" charset="0"/>
                <a:cs typeface="Times New Roman" panose="02020603050405020304" pitchFamily="18" charset="0"/>
              </a:rPr>
              <a:t>specified business</a:t>
            </a:r>
            <a:r>
              <a:rPr lang="en-US" sz="6400" spc="8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requirements.</a:t>
            </a:r>
          </a:p>
          <a:p>
            <a:pPr marL="469265" marR="36195" indent="-228600" algn="just">
              <a:lnSpc>
                <a:spcPct val="110400"/>
              </a:lnSpc>
              <a:spcBef>
                <a:spcPts val="680"/>
              </a:spcBef>
              <a:buFont typeface="Symbol"/>
              <a:buChar char=""/>
              <a:tabLst>
                <a:tab pos="469900" algn="l"/>
              </a:tabLst>
            </a:pPr>
            <a:r>
              <a:rPr lang="en-US" sz="6400" spc="-5" dirty="0">
                <a:latin typeface="Times New Roman" panose="02020603050405020304" pitchFamily="18" charset="0"/>
                <a:cs typeface="Times New Roman" panose="02020603050405020304" pitchFamily="18" charset="0"/>
              </a:rPr>
              <a:t>Validation</a:t>
            </a:r>
            <a:r>
              <a:rPr lang="en-US" sz="6400" spc="-25"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Testing</a:t>
            </a:r>
            <a:r>
              <a:rPr lang="en-US" sz="6400" spc="-4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ensures</a:t>
            </a:r>
            <a:r>
              <a:rPr lang="en-US" sz="6400" spc="-2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that</a:t>
            </a:r>
            <a:r>
              <a:rPr lang="en-US" sz="6400" spc="-2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the</a:t>
            </a:r>
            <a:r>
              <a:rPr lang="en-US" sz="6400" spc="-25"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product</a:t>
            </a:r>
            <a:r>
              <a:rPr lang="en-US" sz="6400" spc="-2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actually</a:t>
            </a:r>
            <a:r>
              <a:rPr lang="en-US" sz="6400" spc="-3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meets</a:t>
            </a:r>
            <a:r>
              <a:rPr lang="en-US" sz="6400" spc="-2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the</a:t>
            </a:r>
            <a:r>
              <a:rPr lang="en-US" sz="6400" spc="-25"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client's</a:t>
            </a:r>
            <a:r>
              <a:rPr lang="en-US" sz="6400" spc="-2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needs.</a:t>
            </a:r>
            <a:r>
              <a:rPr lang="en-US" sz="6400" spc="-10" dirty="0">
                <a:latin typeface="Times New Roman" panose="02020603050405020304" pitchFamily="18" charset="0"/>
                <a:cs typeface="Times New Roman" panose="02020603050405020304" pitchFamily="18" charset="0"/>
              </a:rPr>
              <a:t> </a:t>
            </a:r>
            <a:r>
              <a:rPr lang="en-US" sz="6400" spc="-15" dirty="0">
                <a:latin typeface="Times New Roman" panose="02020603050405020304" pitchFamily="18" charset="0"/>
                <a:cs typeface="Times New Roman" panose="02020603050405020304" pitchFamily="18" charset="0"/>
              </a:rPr>
              <a:t>It</a:t>
            </a:r>
            <a:r>
              <a:rPr lang="en-US" sz="6400" spc="-2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can </a:t>
            </a:r>
            <a:r>
              <a:rPr lang="en-US" sz="6400" spc="-5" dirty="0">
                <a:latin typeface="Times New Roman" panose="02020603050405020304" pitchFamily="18" charset="0"/>
                <a:cs typeface="Times New Roman" panose="02020603050405020304" pitchFamily="18" charset="0"/>
              </a:rPr>
              <a:t>also</a:t>
            </a:r>
            <a:r>
              <a:rPr lang="en-US" sz="6400" spc="-2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be  </a:t>
            </a:r>
            <a:r>
              <a:rPr lang="en-US" sz="6400" spc="-5" dirty="0">
                <a:latin typeface="Times New Roman" panose="02020603050405020304" pitchFamily="18" charset="0"/>
                <a:cs typeface="Times New Roman" panose="02020603050405020304" pitchFamily="18" charset="0"/>
              </a:rPr>
              <a:t>defined as </a:t>
            </a:r>
            <a:r>
              <a:rPr lang="en-US" sz="6400" dirty="0">
                <a:latin typeface="Times New Roman" panose="02020603050405020304" pitchFamily="18" charset="0"/>
                <a:cs typeface="Times New Roman" panose="02020603050405020304" pitchFamily="18" charset="0"/>
              </a:rPr>
              <a:t>to </a:t>
            </a:r>
            <a:r>
              <a:rPr lang="en-US" sz="6400" spc="-5" dirty="0">
                <a:latin typeface="Times New Roman" panose="02020603050405020304" pitchFamily="18" charset="0"/>
                <a:cs typeface="Times New Roman" panose="02020603050405020304" pitchFamily="18" charset="0"/>
              </a:rPr>
              <a:t>demonstrate </a:t>
            </a:r>
            <a:r>
              <a:rPr lang="en-US" sz="6400" dirty="0">
                <a:latin typeface="Times New Roman" panose="02020603050405020304" pitchFamily="18" charset="0"/>
                <a:cs typeface="Times New Roman" panose="02020603050405020304" pitchFamily="18" charset="0"/>
              </a:rPr>
              <a:t>that the </a:t>
            </a:r>
            <a:r>
              <a:rPr lang="en-US" sz="6400" spc="-5" dirty="0">
                <a:latin typeface="Times New Roman" panose="02020603050405020304" pitchFamily="18" charset="0"/>
                <a:cs typeface="Times New Roman" panose="02020603050405020304" pitchFamily="18" charset="0"/>
              </a:rPr>
              <a:t>product fulfills its intended use when deployed </a:t>
            </a:r>
            <a:r>
              <a:rPr lang="en-US" sz="6400" dirty="0">
                <a:latin typeface="Times New Roman" panose="02020603050405020304" pitchFamily="18" charset="0"/>
                <a:cs typeface="Times New Roman" panose="02020603050405020304" pitchFamily="18" charset="0"/>
              </a:rPr>
              <a:t>on  </a:t>
            </a:r>
            <a:r>
              <a:rPr lang="en-US" sz="6400" spc="-5" dirty="0">
                <a:latin typeface="Times New Roman" panose="02020603050405020304" pitchFamily="18" charset="0"/>
                <a:cs typeface="Times New Roman" panose="02020603050405020304" pitchFamily="18" charset="0"/>
              </a:rPr>
              <a:t>appropriate</a:t>
            </a:r>
            <a:r>
              <a:rPr lang="en-US" sz="6400"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environment.</a:t>
            </a:r>
            <a:endParaRPr lang="en-US" sz="6400" dirty="0">
              <a:latin typeface="Times New Roman" panose="02020603050405020304" pitchFamily="18" charset="0"/>
              <a:cs typeface="Times New Roman" panose="02020603050405020304" pitchFamily="18" charset="0"/>
            </a:endParaRPr>
          </a:p>
          <a:p>
            <a:pPr marL="469265" marR="5080" indent="-228600" algn="just">
              <a:lnSpc>
                <a:spcPct val="110400"/>
              </a:lnSpc>
              <a:spcBef>
                <a:spcPts val="75"/>
              </a:spcBef>
              <a:buFont typeface="Symbol"/>
              <a:buChar char=""/>
              <a:tabLst>
                <a:tab pos="469900" algn="l"/>
              </a:tabLst>
            </a:pPr>
            <a:r>
              <a:rPr lang="en-US" sz="6400" spc="-5" dirty="0">
                <a:latin typeface="Times New Roman" panose="02020603050405020304" pitchFamily="18" charset="0"/>
                <a:cs typeface="Times New Roman" panose="02020603050405020304" pitchFamily="18" charset="0"/>
              </a:rPr>
              <a:t>Validation </a:t>
            </a:r>
            <a:r>
              <a:rPr lang="en-US" sz="6400" dirty="0">
                <a:latin typeface="Times New Roman" panose="02020603050405020304" pitchFamily="18" charset="0"/>
                <a:cs typeface="Times New Roman" panose="02020603050405020304" pitchFamily="18" charset="0"/>
              </a:rPr>
              <a:t>testing begins </a:t>
            </a:r>
            <a:r>
              <a:rPr lang="en-US" sz="6400" spc="-5" dirty="0">
                <a:latin typeface="Times New Roman" panose="02020603050405020304" pitchFamily="18" charset="0"/>
                <a:cs typeface="Times New Roman" panose="02020603050405020304" pitchFamily="18" charset="0"/>
              </a:rPr>
              <a:t>at </a:t>
            </a:r>
            <a:r>
              <a:rPr lang="en-US" sz="6400" dirty="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culmination </a:t>
            </a:r>
            <a:r>
              <a:rPr lang="en-US" sz="6400" dirty="0">
                <a:latin typeface="Times New Roman" panose="02020603050405020304" pitchFamily="18" charset="0"/>
                <a:cs typeface="Times New Roman" panose="02020603050405020304" pitchFamily="18" charset="0"/>
              </a:rPr>
              <a:t>of </a:t>
            </a:r>
            <a:r>
              <a:rPr lang="en-US" sz="6400" spc="-5" dirty="0">
                <a:latin typeface="Times New Roman" panose="02020603050405020304" pitchFamily="18" charset="0"/>
                <a:cs typeface="Times New Roman" panose="02020603050405020304" pitchFamily="18" charset="0"/>
              </a:rPr>
              <a:t>integration testing, when </a:t>
            </a:r>
            <a:r>
              <a:rPr lang="en-US" sz="6400" dirty="0">
                <a:latin typeface="Times New Roman" panose="02020603050405020304" pitchFamily="18" charset="0"/>
                <a:cs typeface="Times New Roman" panose="02020603050405020304" pitchFamily="18" charset="0"/>
              </a:rPr>
              <a:t>individual  </a:t>
            </a:r>
            <a:r>
              <a:rPr lang="en-US" sz="6400" spc="-5" dirty="0">
                <a:latin typeface="Times New Roman" panose="02020603050405020304" pitchFamily="18" charset="0"/>
                <a:cs typeface="Times New Roman" panose="02020603050405020304" pitchFamily="18" charset="0"/>
              </a:rPr>
              <a:t>components have been </a:t>
            </a:r>
            <a:r>
              <a:rPr lang="en-US" sz="6400" dirty="0">
                <a:latin typeface="Times New Roman" panose="02020603050405020304" pitchFamily="18" charset="0"/>
                <a:cs typeface="Times New Roman" panose="02020603050405020304" pitchFamily="18" charset="0"/>
              </a:rPr>
              <a:t>exercised, the software </a:t>
            </a:r>
            <a:r>
              <a:rPr lang="en-US" sz="6400" spc="-5" dirty="0">
                <a:latin typeface="Times New Roman" panose="02020603050405020304" pitchFamily="18" charset="0"/>
                <a:cs typeface="Times New Roman" panose="02020603050405020304" pitchFamily="18" charset="0"/>
              </a:rPr>
              <a:t>is </a:t>
            </a:r>
            <a:r>
              <a:rPr lang="en-US" sz="6400" dirty="0">
                <a:latin typeface="Times New Roman" panose="02020603050405020304" pitchFamily="18" charset="0"/>
                <a:cs typeface="Times New Roman" panose="02020603050405020304" pitchFamily="18" charset="0"/>
              </a:rPr>
              <a:t>completely </a:t>
            </a:r>
            <a:r>
              <a:rPr lang="en-US" sz="6400" spc="-5" dirty="0">
                <a:latin typeface="Times New Roman" panose="02020603050405020304" pitchFamily="18" charset="0"/>
                <a:cs typeface="Times New Roman" panose="02020603050405020304" pitchFamily="18" charset="0"/>
              </a:rPr>
              <a:t>assembled as </a:t>
            </a:r>
            <a:r>
              <a:rPr lang="en-US" sz="6400" dirty="0">
                <a:latin typeface="Times New Roman" panose="02020603050405020304" pitchFamily="18" charset="0"/>
                <a:cs typeface="Times New Roman" panose="02020603050405020304" pitchFamily="18" charset="0"/>
              </a:rPr>
              <a:t>a </a:t>
            </a:r>
            <a:r>
              <a:rPr lang="en-US" sz="6400" spc="-5" dirty="0">
                <a:latin typeface="Times New Roman" panose="02020603050405020304" pitchFamily="18" charset="0"/>
                <a:cs typeface="Times New Roman" panose="02020603050405020304" pitchFamily="18" charset="0"/>
              </a:rPr>
              <a:t>package, and  interfacing errors </a:t>
            </a:r>
            <a:r>
              <a:rPr lang="en-US" sz="6400" dirty="0">
                <a:latin typeface="Times New Roman" panose="02020603050405020304" pitchFamily="18" charset="0"/>
                <a:cs typeface="Times New Roman" panose="02020603050405020304" pitchFamily="18" charset="0"/>
              </a:rPr>
              <a:t>have been </a:t>
            </a:r>
            <a:r>
              <a:rPr lang="en-US" sz="6400" spc="-5" dirty="0">
                <a:latin typeface="Times New Roman" panose="02020603050405020304" pitchFamily="18" charset="0"/>
                <a:cs typeface="Times New Roman" panose="02020603050405020304" pitchFamily="18" charset="0"/>
              </a:rPr>
              <a:t>uncovered and corrected. At </a:t>
            </a:r>
            <a:r>
              <a:rPr lang="en-US" sz="6400" spc="-5" dirty="0" err="1">
                <a:latin typeface="Times New Roman" panose="02020603050405020304" pitchFamily="18" charset="0"/>
                <a:cs typeface="Times New Roman" panose="02020603050405020304" pitchFamily="18" charset="0"/>
              </a:rPr>
              <a:t>thevalidation</a:t>
            </a:r>
            <a:r>
              <a:rPr lang="en-US" sz="6400" spc="-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or </a:t>
            </a:r>
            <a:r>
              <a:rPr lang="en-US" sz="6400" spc="-5" dirty="0">
                <a:latin typeface="Times New Roman" panose="02020603050405020304" pitchFamily="18" charset="0"/>
                <a:cs typeface="Times New Roman" panose="02020603050405020304" pitchFamily="18" charset="0"/>
              </a:rPr>
              <a:t>system level,</a:t>
            </a:r>
            <a:r>
              <a:rPr lang="en-US" sz="6400" spc="-14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the  distinction </a:t>
            </a:r>
            <a:r>
              <a:rPr lang="en-US" sz="6400" spc="-5" dirty="0">
                <a:latin typeface="Times New Roman" panose="02020603050405020304" pitchFamily="18" charset="0"/>
                <a:cs typeface="Times New Roman" panose="02020603050405020304" pitchFamily="18" charset="0"/>
              </a:rPr>
              <a:t>between different software categories disappears. </a:t>
            </a:r>
            <a:r>
              <a:rPr lang="en-US" sz="6400" dirty="0">
                <a:latin typeface="Times New Roman" panose="02020603050405020304" pitchFamily="18" charset="0"/>
                <a:cs typeface="Times New Roman" panose="02020603050405020304" pitchFamily="18" charset="0"/>
              </a:rPr>
              <a:t>Testing </a:t>
            </a:r>
            <a:r>
              <a:rPr lang="en-US" sz="6400" spc="-5" dirty="0">
                <a:latin typeface="Times New Roman" panose="02020603050405020304" pitchFamily="18" charset="0"/>
                <a:cs typeface="Times New Roman" panose="02020603050405020304" pitchFamily="18" charset="0"/>
              </a:rPr>
              <a:t>focuses </a:t>
            </a:r>
            <a:r>
              <a:rPr lang="en-US" sz="6400" dirty="0">
                <a:latin typeface="Times New Roman" panose="02020603050405020304" pitchFamily="18" charset="0"/>
                <a:cs typeface="Times New Roman" panose="02020603050405020304" pitchFamily="18" charset="0"/>
              </a:rPr>
              <a:t>on </a:t>
            </a:r>
            <a:r>
              <a:rPr lang="en-US" sz="6400" spc="-5" dirty="0">
                <a:latin typeface="Times New Roman" panose="02020603050405020304" pitchFamily="18" charset="0"/>
                <a:cs typeface="Times New Roman" panose="02020603050405020304" pitchFamily="18" charset="0"/>
              </a:rPr>
              <a:t>user-  </a:t>
            </a:r>
            <a:r>
              <a:rPr lang="en-US" sz="6400" dirty="0">
                <a:latin typeface="Times New Roman" panose="02020603050405020304" pitchFamily="18" charset="0"/>
                <a:cs typeface="Times New Roman" panose="02020603050405020304" pitchFamily="18" charset="0"/>
              </a:rPr>
              <a:t>visible </a:t>
            </a:r>
            <a:r>
              <a:rPr lang="en-US" sz="6400" spc="-5" dirty="0">
                <a:latin typeface="Times New Roman" panose="02020603050405020304" pitchFamily="18" charset="0"/>
                <a:cs typeface="Times New Roman" panose="02020603050405020304" pitchFamily="18" charset="0"/>
              </a:rPr>
              <a:t>actions and user-recognizable </a:t>
            </a:r>
            <a:r>
              <a:rPr lang="en-US" sz="6400" dirty="0">
                <a:latin typeface="Times New Roman" panose="02020603050405020304" pitchFamily="18" charset="0"/>
                <a:cs typeface="Times New Roman" panose="02020603050405020304" pitchFamily="18" charset="0"/>
              </a:rPr>
              <a:t>output </a:t>
            </a:r>
            <a:r>
              <a:rPr lang="en-US" sz="6400" spc="-5" dirty="0">
                <a:latin typeface="Times New Roman" panose="02020603050405020304" pitchFamily="18" charset="0"/>
                <a:cs typeface="Times New Roman" panose="02020603050405020304" pitchFamily="18" charset="0"/>
              </a:rPr>
              <a:t>from </a:t>
            </a:r>
            <a:r>
              <a:rPr lang="en-US" sz="6400" dirty="0">
                <a:latin typeface="Times New Roman" panose="02020603050405020304" pitchFamily="18" charset="0"/>
                <a:cs typeface="Times New Roman" panose="02020603050405020304" pitchFamily="18" charset="0"/>
              </a:rPr>
              <a:t>the</a:t>
            </a:r>
            <a:r>
              <a:rPr lang="en-US" sz="6400" spc="30"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system</a:t>
            </a:r>
            <a:r>
              <a:rPr lang="en-US" sz="6400" spc="-5" dirty="0" smtClean="0">
                <a:latin typeface="Times New Roman" panose="02020603050405020304" pitchFamily="18" charset="0"/>
                <a:cs typeface="Times New Roman" panose="02020603050405020304" pitchFamily="18" charset="0"/>
              </a:rPr>
              <a:t>.</a:t>
            </a:r>
            <a:endParaRPr lang="en-US" sz="6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5829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1"/>
            <a:ext cx="6995160" cy="8985039"/>
          </a:xfrm>
        </p:spPr>
        <p:txBody>
          <a:bodyPr>
            <a:normAutofit fontScale="25000" lnSpcReduction="20000"/>
          </a:bodyPr>
          <a:lstStyle/>
          <a:p>
            <a:pPr marL="469265" marR="6985" algn="just">
              <a:lnSpc>
                <a:spcPct val="110100"/>
              </a:lnSpc>
              <a:spcBef>
                <a:spcPts val="100"/>
              </a:spcBef>
            </a:pPr>
            <a:endParaRPr lang="en-US" sz="1200"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a:latin typeface="Times New Roman"/>
              <a:cs typeface="Times New Roman"/>
            </a:endParaRPr>
          </a:p>
          <a:p>
            <a:pPr marL="469265" marR="5715" lvl="2" algn="just">
              <a:lnSpc>
                <a:spcPct val="110200"/>
              </a:lnSpc>
              <a:spcBef>
                <a:spcPts val="80"/>
              </a:spcBef>
              <a:buFont typeface="Symbol"/>
              <a:buChar char=""/>
              <a:tabLst>
                <a:tab pos="469900" algn="l"/>
              </a:tabLst>
            </a:pPr>
            <a:endParaRPr lang="en-US" sz="1200" spc="-5" dirty="0" smtClean="0">
              <a:latin typeface="Times New Roman"/>
              <a:cs typeface="Times New Roman"/>
            </a:endParaRPr>
          </a:p>
          <a:p>
            <a:pPr marL="469265" marR="5715" lvl="2" algn="just">
              <a:lnSpc>
                <a:spcPct val="110200"/>
              </a:lnSpc>
              <a:spcBef>
                <a:spcPts val="80"/>
              </a:spcBef>
              <a:buFont typeface="Symbol"/>
              <a:buChar char=""/>
              <a:tabLst>
                <a:tab pos="469900" algn="l"/>
              </a:tabLst>
            </a:pPr>
            <a:r>
              <a:rPr lang="en-US" sz="1200" spc="-5" dirty="0" smtClean="0">
                <a:latin typeface="Times New Roman"/>
                <a:cs typeface="Times New Roman"/>
              </a:rPr>
              <a:t>i..0.</a:t>
            </a:r>
          </a:p>
          <a:p>
            <a:pPr marL="469265" marR="5715" lvl="2" algn="just">
              <a:lnSpc>
                <a:spcPct val="110200"/>
              </a:lnSpc>
              <a:spcBef>
                <a:spcPts val="80"/>
              </a:spcBef>
              <a:buFont typeface="Symbol"/>
              <a:buChar char=""/>
              <a:tabLst>
                <a:tab pos="469900" algn="l"/>
              </a:tabLst>
            </a:pPr>
            <a:r>
              <a:rPr lang="en-US" sz="1200" spc="-5" dirty="0">
                <a:latin typeface="Times New Roman"/>
                <a:cs typeface="Times New Roman"/>
              </a:rPr>
              <a:t>0</a:t>
            </a:r>
            <a:r>
              <a:rPr lang="en-US" sz="1200" spc="-5" dirty="0" smtClean="0">
                <a:latin typeface="Times New Roman"/>
                <a:cs typeface="Times New Roman"/>
              </a:rPr>
              <a:t>tself</a:t>
            </a:r>
            <a:r>
              <a:rPr lang="en-US" sz="1200" spc="-5" dirty="0">
                <a:latin typeface="Times New Roman"/>
                <a:cs typeface="Times New Roman"/>
              </a:rPr>
              <a:t>), </a:t>
            </a:r>
            <a:r>
              <a:rPr lang="en-US" sz="1200" spc="-5" dirty="0" err="1">
                <a:latin typeface="Times New Roman"/>
                <a:cs typeface="Times New Roman"/>
              </a:rPr>
              <a:t>reinitialization</a:t>
            </a:r>
            <a:r>
              <a:rPr lang="en-US" sz="1200" spc="-5" dirty="0">
                <a:latin typeface="Times New Roman"/>
                <a:cs typeface="Times New Roman"/>
              </a:rPr>
              <a:t>, </a:t>
            </a:r>
            <a:r>
              <a:rPr lang="en-US" sz="1200" spc="-5" dirty="0" err="1">
                <a:latin typeface="Times New Roman"/>
                <a:cs typeface="Times New Roman"/>
              </a:rPr>
              <a:t>checkpointing</a:t>
            </a:r>
            <a:r>
              <a:rPr lang="en-US" sz="1200" spc="-5" dirty="0">
                <a:latin typeface="Times New Roman"/>
                <a:cs typeface="Times New Roman"/>
              </a:rPr>
              <a:t> mechanisms, data recovery, and restart are  evaluated</a:t>
            </a:r>
            <a:r>
              <a:rPr lang="en-US" sz="1200" spc="-45" dirty="0">
                <a:latin typeface="Times New Roman"/>
                <a:cs typeface="Times New Roman"/>
              </a:rPr>
              <a:t> </a:t>
            </a:r>
            <a:r>
              <a:rPr lang="en-US" sz="1200" dirty="0">
                <a:latin typeface="Times New Roman"/>
                <a:cs typeface="Times New Roman"/>
              </a:rPr>
              <a:t>for</a:t>
            </a:r>
            <a:r>
              <a:rPr lang="en-US" sz="1200" spc="-50" dirty="0">
                <a:latin typeface="Times New Roman"/>
                <a:cs typeface="Times New Roman"/>
              </a:rPr>
              <a:t> </a:t>
            </a:r>
            <a:r>
              <a:rPr lang="en-US" sz="1200" spc="-5" dirty="0">
                <a:latin typeface="Times New Roman"/>
                <a:cs typeface="Times New Roman"/>
              </a:rPr>
              <a:t>correctness.</a:t>
            </a:r>
            <a:r>
              <a:rPr lang="en-US" sz="1200" spc="-30" dirty="0">
                <a:latin typeface="Times New Roman"/>
                <a:cs typeface="Times New Roman"/>
              </a:rPr>
              <a:t> </a:t>
            </a:r>
            <a:r>
              <a:rPr lang="en-US" sz="1200" spc="-10" dirty="0">
                <a:latin typeface="Times New Roman"/>
                <a:cs typeface="Times New Roman"/>
              </a:rPr>
              <a:t>If</a:t>
            </a:r>
            <a:r>
              <a:rPr lang="en-US" sz="1200" spc="-50" dirty="0">
                <a:latin typeface="Times New Roman"/>
                <a:cs typeface="Times New Roman"/>
              </a:rPr>
              <a:t> </a:t>
            </a:r>
            <a:r>
              <a:rPr lang="en-US" sz="1200" dirty="0">
                <a:latin typeface="Times New Roman"/>
                <a:cs typeface="Times New Roman"/>
              </a:rPr>
              <a:t>recovery</a:t>
            </a:r>
            <a:r>
              <a:rPr lang="en-US" sz="1200" spc="-60" dirty="0">
                <a:latin typeface="Times New Roman"/>
                <a:cs typeface="Times New Roman"/>
              </a:rPr>
              <a:t> </a:t>
            </a:r>
            <a:r>
              <a:rPr lang="en-US" sz="1200" spc="-5" dirty="0">
                <a:latin typeface="Times New Roman"/>
                <a:cs typeface="Times New Roman"/>
              </a:rPr>
              <a:t>requires</a:t>
            </a:r>
            <a:r>
              <a:rPr lang="en-US" sz="1200" spc="-45" dirty="0">
                <a:latin typeface="Times New Roman"/>
                <a:cs typeface="Times New Roman"/>
              </a:rPr>
              <a:t> </a:t>
            </a:r>
            <a:r>
              <a:rPr lang="en-US" sz="1200" dirty="0">
                <a:latin typeface="Times New Roman"/>
                <a:cs typeface="Times New Roman"/>
              </a:rPr>
              <a:t>human</a:t>
            </a:r>
            <a:r>
              <a:rPr lang="en-US" sz="1200" spc="-45" dirty="0">
                <a:latin typeface="Times New Roman"/>
                <a:cs typeface="Times New Roman"/>
              </a:rPr>
              <a:t> </a:t>
            </a:r>
            <a:r>
              <a:rPr lang="en-US" sz="1200" spc="-5" dirty="0">
                <a:latin typeface="Times New Roman"/>
                <a:cs typeface="Times New Roman"/>
              </a:rPr>
              <a:t>intervention,</a:t>
            </a:r>
            <a:r>
              <a:rPr lang="en-US" sz="1200" spc="-40" dirty="0">
                <a:latin typeface="Times New Roman"/>
                <a:cs typeface="Times New Roman"/>
              </a:rPr>
              <a:t> </a:t>
            </a:r>
            <a:r>
              <a:rPr lang="en-US" sz="1200" dirty="0">
                <a:latin typeface="Times New Roman"/>
                <a:cs typeface="Times New Roman"/>
              </a:rPr>
              <a:t>the</a:t>
            </a:r>
            <a:r>
              <a:rPr lang="en-US" sz="1200" spc="-50" dirty="0">
                <a:latin typeface="Times New Roman"/>
                <a:cs typeface="Times New Roman"/>
              </a:rPr>
              <a:t> </a:t>
            </a:r>
            <a:r>
              <a:rPr lang="en-US" sz="1200" spc="-5" dirty="0">
                <a:latin typeface="Times New Roman"/>
                <a:cs typeface="Times New Roman"/>
              </a:rPr>
              <a:t>mean-time-to-repair  (MTTR) is evaluated </a:t>
            </a:r>
            <a:r>
              <a:rPr lang="en-US" sz="1200" dirty="0">
                <a:latin typeface="Times New Roman"/>
                <a:cs typeface="Times New Roman"/>
              </a:rPr>
              <a:t>to </a:t>
            </a:r>
            <a:r>
              <a:rPr lang="en-US" sz="1200" spc="-5" dirty="0">
                <a:latin typeface="Times New Roman"/>
                <a:cs typeface="Times New Roman"/>
              </a:rPr>
              <a:t>determine whether </a:t>
            </a:r>
            <a:r>
              <a:rPr lang="en-US" sz="1200" dirty="0">
                <a:latin typeface="Times New Roman"/>
                <a:cs typeface="Times New Roman"/>
              </a:rPr>
              <a:t>it </a:t>
            </a:r>
            <a:r>
              <a:rPr lang="en-US" sz="1200" spc="-5" dirty="0">
                <a:latin typeface="Times New Roman"/>
                <a:cs typeface="Times New Roman"/>
              </a:rPr>
              <a:t>is </a:t>
            </a:r>
            <a:r>
              <a:rPr lang="en-US" sz="1200" dirty="0">
                <a:latin typeface="Times New Roman"/>
                <a:cs typeface="Times New Roman"/>
              </a:rPr>
              <a:t>within </a:t>
            </a:r>
            <a:r>
              <a:rPr lang="en-US" sz="1200" spc="-5" dirty="0">
                <a:latin typeface="Times New Roman"/>
                <a:cs typeface="Times New Roman"/>
              </a:rPr>
              <a:t>acceptable</a:t>
            </a:r>
            <a:r>
              <a:rPr lang="en-US" sz="1200" spc="55" dirty="0">
                <a:latin typeface="Times New Roman"/>
                <a:cs typeface="Times New Roman"/>
              </a:rPr>
              <a:t> </a:t>
            </a:r>
            <a:r>
              <a:rPr lang="en-US" sz="1200" dirty="0">
                <a:latin typeface="Times New Roman"/>
                <a:cs typeface="Times New Roman"/>
              </a:rPr>
              <a:t>limits.</a:t>
            </a:r>
          </a:p>
          <a:p>
            <a:pPr>
              <a:lnSpc>
                <a:spcPct val="100000"/>
              </a:lnSpc>
              <a:spcBef>
                <a:spcPts val="25"/>
              </a:spcBef>
            </a:pPr>
            <a:endParaRPr lang="en-US" sz="1500" dirty="0">
              <a:latin typeface="Times New Roman"/>
              <a:cs typeface="Times New Roman"/>
            </a:endParaRPr>
          </a:p>
          <a:p>
            <a:pPr marL="12700" algn="just">
              <a:lnSpc>
                <a:spcPct val="100000"/>
              </a:lnSpc>
            </a:pPr>
            <a:r>
              <a:rPr lang="en-US" sz="1200" b="1" spc="-5" dirty="0">
                <a:latin typeface="Times New Roman"/>
                <a:cs typeface="Times New Roman"/>
              </a:rPr>
              <a:t>D.2: Security </a:t>
            </a:r>
            <a:r>
              <a:rPr lang="en-US" sz="1200" b="1" dirty="0">
                <a:latin typeface="Times New Roman"/>
                <a:cs typeface="Times New Roman"/>
              </a:rPr>
              <a:t>Testing</a:t>
            </a:r>
            <a:endParaRPr lang="en-US" sz="1200" dirty="0">
              <a:latin typeface="Times New Roman"/>
              <a:cs typeface="Times New Roman"/>
            </a:endParaRPr>
          </a:p>
          <a:p>
            <a:pPr marL="469265" marR="5080" indent="-228600" algn="just">
              <a:lnSpc>
                <a:spcPct val="110300"/>
              </a:lnSpc>
              <a:spcBef>
                <a:spcPts val="70"/>
              </a:spcBef>
              <a:buFont typeface="Symbol"/>
              <a:buChar char=""/>
              <a:tabLst>
                <a:tab pos="469900" algn="l"/>
              </a:tabLst>
            </a:pPr>
            <a:r>
              <a:rPr lang="en-US" sz="1200" dirty="0">
                <a:latin typeface="Times New Roman"/>
                <a:cs typeface="Times New Roman"/>
              </a:rPr>
              <a:t>Any </a:t>
            </a:r>
            <a:r>
              <a:rPr lang="en-US" sz="1200" spc="-5" dirty="0">
                <a:latin typeface="Times New Roman"/>
                <a:cs typeface="Times New Roman"/>
              </a:rPr>
              <a:t>computer-based system that manages </a:t>
            </a:r>
            <a:r>
              <a:rPr lang="en-US" sz="1200" dirty="0">
                <a:latin typeface="Times New Roman"/>
                <a:cs typeface="Times New Roman"/>
              </a:rPr>
              <a:t>sensitive </a:t>
            </a:r>
            <a:r>
              <a:rPr lang="en-US" sz="1200" spc="-5" dirty="0">
                <a:latin typeface="Times New Roman"/>
                <a:cs typeface="Times New Roman"/>
              </a:rPr>
              <a:t>information </a:t>
            </a:r>
            <a:r>
              <a:rPr lang="en-US" sz="1200" dirty="0">
                <a:latin typeface="Times New Roman"/>
                <a:cs typeface="Times New Roman"/>
              </a:rPr>
              <a:t>or </a:t>
            </a:r>
            <a:r>
              <a:rPr lang="en-US" sz="1200" spc="-5" dirty="0">
                <a:latin typeface="Times New Roman"/>
                <a:cs typeface="Times New Roman"/>
              </a:rPr>
              <a:t>causes </a:t>
            </a:r>
            <a:r>
              <a:rPr lang="en-US" sz="1200" dirty="0">
                <a:latin typeface="Times New Roman"/>
                <a:cs typeface="Times New Roman"/>
              </a:rPr>
              <a:t>actions </a:t>
            </a:r>
            <a:r>
              <a:rPr lang="en-US" sz="1200" spc="-5" dirty="0">
                <a:latin typeface="Times New Roman"/>
                <a:cs typeface="Times New Roman"/>
              </a:rPr>
              <a:t>that can  improperly harm </a:t>
            </a:r>
            <a:r>
              <a:rPr lang="en-US" sz="1200" dirty="0">
                <a:latin typeface="Times New Roman"/>
                <a:cs typeface="Times New Roman"/>
              </a:rPr>
              <a:t>(or benefit) individuals </a:t>
            </a:r>
            <a:r>
              <a:rPr lang="en-US" sz="1200" spc="-5" dirty="0">
                <a:latin typeface="Times New Roman"/>
                <a:cs typeface="Times New Roman"/>
              </a:rPr>
              <a:t>is </a:t>
            </a:r>
            <a:r>
              <a:rPr lang="en-US" sz="1200" dirty="0">
                <a:latin typeface="Times New Roman"/>
                <a:cs typeface="Times New Roman"/>
              </a:rPr>
              <a:t>a </a:t>
            </a:r>
            <a:r>
              <a:rPr lang="en-US" sz="1200" spc="-5" dirty="0">
                <a:latin typeface="Times New Roman"/>
                <a:cs typeface="Times New Roman"/>
              </a:rPr>
              <a:t>target </a:t>
            </a:r>
            <a:r>
              <a:rPr lang="en-US" sz="1200" dirty="0">
                <a:latin typeface="Times New Roman"/>
                <a:cs typeface="Times New Roman"/>
              </a:rPr>
              <a:t>for </a:t>
            </a:r>
            <a:r>
              <a:rPr lang="en-US" sz="1200" spc="-5" dirty="0">
                <a:latin typeface="Times New Roman"/>
                <a:cs typeface="Times New Roman"/>
              </a:rPr>
              <a:t>improper </a:t>
            </a:r>
            <a:r>
              <a:rPr lang="en-US" sz="1200" spc="5" dirty="0">
                <a:latin typeface="Times New Roman"/>
                <a:cs typeface="Times New Roman"/>
              </a:rPr>
              <a:t>or </a:t>
            </a:r>
            <a:r>
              <a:rPr lang="en-US" sz="1200" dirty="0">
                <a:latin typeface="Times New Roman"/>
                <a:cs typeface="Times New Roman"/>
              </a:rPr>
              <a:t>illegal </a:t>
            </a:r>
            <a:r>
              <a:rPr lang="en-US" sz="1200" spc="-5" dirty="0">
                <a:latin typeface="Times New Roman"/>
                <a:cs typeface="Times New Roman"/>
              </a:rPr>
              <a:t>penetration.  Penetration spans </a:t>
            </a:r>
            <a:r>
              <a:rPr lang="en-US" sz="1200" dirty="0">
                <a:latin typeface="Times New Roman"/>
                <a:cs typeface="Times New Roman"/>
              </a:rPr>
              <a:t>a </a:t>
            </a:r>
            <a:r>
              <a:rPr lang="en-US" sz="1200" spc="-5" dirty="0">
                <a:latin typeface="Times New Roman"/>
                <a:cs typeface="Times New Roman"/>
              </a:rPr>
              <a:t>broad range </a:t>
            </a:r>
            <a:r>
              <a:rPr lang="en-US" sz="1200" spc="5" dirty="0">
                <a:latin typeface="Times New Roman"/>
                <a:cs typeface="Times New Roman"/>
              </a:rPr>
              <a:t>of </a:t>
            </a:r>
            <a:r>
              <a:rPr lang="en-US" sz="1200" dirty="0">
                <a:latin typeface="Times New Roman"/>
                <a:cs typeface="Times New Roman"/>
              </a:rPr>
              <a:t>activities: </a:t>
            </a:r>
            <a:r>
              <a:rPr lang="en-US" sz="1200" spc="-5" dirty="0">
                <a:latin typeface="Times New Roman"/>
                <a:cs typeface="Times New Roman"/>
              </a:rPr>
              <a:t>hackers </a:t>
            </a:r>
            <a:r>
              <a:rPr lang="en-US" sz="1200" dirty="0">
                <a:latin typeface="Times New Roman"/>
                <a:cs typeface="Times New Roman"/>
              </a:rPr>
              <a:t>who </a:t>
            </a:r>
            <a:r>
              <a:rPr lang="en-US" sz="1200" spc="-5" dirty="0">
                <a:latin typeface="Times New Roman"/>
                <a:cs typeface="Times New Roman"/>
              </a:rPr>
              <a:t>attempt </a:t>
            </a:r>
            <a:r>
              <a:rPr lang="en-US" sz="1200" dirty="0">
                <a:latin typeface="Times New Roman"/>
                <a:cs typeface="Times New Roman"/>
              </a:rPr>
              <a:t>to penetrate</a:t>
            </a:r>
            <a:r>
              <a:rPr lang="en-US" sz="1200" spc="-210" dirty="0">
                <a:latin typeface="Times New Roman"/>
                <a:cs typeface="Times New Roman"/>
              </a:rPr>
              <a:t> </a:t>
            </a:r>
            <a:r>
              <a:rPr lang="en-US" sz="1200" spc="-5" dirty="0">
                <a:latin typeface="Times New Roman"/>
                <a:cs typeface="Times New Roman"/>
              </a:rPr>
              <a:t>systems </a:t>
            </a:r>
            <a:r>
              <a:rPr lang="en-US" sz="1200" dirty="0">
                <a:latin typeface="Times New Roman"/>
                <a:cs typeface="Times New Roman"/>
              </a:rPr>
              <a:t>for  sport, </a:t>
            </a:r>
            <a:r>
              <a:rPr lang="en-US" sz="1200" spc="-5" dirty="0">
                <a:latin typeface="Times New Roman"/>
                <a:cs typeface="Times New Roman"/>
              </a:rPr>
              <a:t>disgruntled employees </a:t>
            </a:r>
            <a:r>
              <a:rPr lang="en-US" sz="1200" dirty="0">
                <a:latin typeface="Times New Roman"/>
                <a:cs typeface="Times New Roman"/>
              </a:rPr>
              <a:t>who </a:t>
            </a:r>
            <a:r>
              <a:rPr lang="en-US" sz="1200" spc="-5" dirty="0">
                <a:latin typeface="Times New Roman"/>
                <a:cs typeface="Times New Roman"/>
              </a:rPr>
              <a:t>attempt </a:t>
            </a:r>
            <a:r>
              <a:rPr lang="en-US" sz="1200" dirty="0">
                <a:latin typeface="Times New Roman"/>
                <a:cs typeface="Times New Roman"/>
              </a:rPr>
              <a:t>to </a:t>
            </a:r>
            <a:r>
              <a:rPr lang="en-US" sz="1200" spc="-5" dirty="0">
                <a:latin typeface="Times New Roman"/>
                <a:cs typeface="Times New Roman"/>
              </a:rPr>
              <a:t>penetrate </a:t>
            </a:r>
            <a:r>
              <a:rPr lang="en-US" sz="1200" dirty="0">
                <a:latin typeface="Times New Roman"/>
                <a:cs typeface="Times New Roman"/>
              </a:rPr>
              <a:t>for </a:t>
            </a:r>
            <a:r>
              <a:rPr lang="en-US" sz="1200" spc="-5" dirty="0">
                <a:latin typeface="Times New Roman"/>
                <a:cs typeface="Times New Roman"/>
              </a:rPr>
              <a:t>revenge, </a:t>
            </a:r>
            <a:r>
              <a:rPr lang="en-US" sz="1200" dirty="0">
                <a:latin typeface="Times New Roman"/>
                <a:cs typeface="Times New Roman"/>
              </a:rPr>
              <a:t>dishonest individuals  who </a:t>
            </a:r>
            <a:r>
              <a:rPr lang="en-US" sz="1200" spc="-5" dirty="0">
                <a:latin typeface="Times New Roman"/>
                <a:cs typeface="Times New Roman"/>
              </a:rPr>
              <a:t>attempt </a:t>
            </a:r>
            <a:r>
              <a:rPr lang="en-US" sz="1200" dirty="0">
                <a:latin typeface="Times New Roman"/>
                <a:cs typeface="Times New Roman"/>
              </a:rPr>
              <a:t>to </a:t>
            </a:r>
            <a:r>
              <a:rPr lang="en-US" sz="1200" spc="-5" dirty="0">
                <a:latin typeface="Times New Roman"/>
                <a:cs typeface="Times New Roman"/>
              </a:rPr>
              <a:t>penetrate </a:t>
            </a:r>
            <a:r>
              <a:rPr lang="en-US" sz="1200" dirty="0">
                <a:latin typeface="Times New Roman"/>
                <a:cs typeface="Times New Roman"/>
              </a:rPr>
              <a:t>for </a:t>
            </a:r>
            <a:r>
              <a:rPr lang="en-US" sz="1200" spc="-5" dirty="0">
                <a:latin typeface="Times New Roman"/>
                <a:cs typeface="Times New Roman"/>
              </a:rPr>
              <a:t>illicit personal</a:t>
            </a:r>
            <a:r>
              <a:rPr lang="en-US" sz="1200" spc="20" dirty="0">
                <a:latin typeface="Times New Roman"/>
                <a:cs typeface="Times New Roman"/>
              </a:rPr>
              <a:t> </a:t>
            </a:r>
            <a:r>
              <a:rPr lang="en-US" sz="1200" spc="-5" dirty="0">
                <a:latin typeface="Times New Roman"/>
                <a:cs typeface="Times New Roman"/>
              </a:rPr>
              <a:t>gain.</a:t>
            </a:r>
            <a:endParaRPr lang="en-US" sz="1200" dirty="0">
              <a:latin typeface="Times New Roman"/>
              <a:cs typeface="Times New Roman"/>
            </a:endParaRPr>
          </a:p>
          <a:p>
            <a:pPr marL="469265" marR="7620" indent="-228600" algn="just">
              <a:lnSpc>
                <a:spcPct val="95400"/>
              </a:lnSpc>
              <a:spcBef>
                <a:spcPts val="295"/>
              </a:spcBef>
              <a:buFont typeface="Symbol"/>
              <a:buChar char=""/>
              <a:tabLst>
                <a:tab pos="469900" algn="l"/>
              </a:tabLst>
            </a:pPr>
            <a:r>
              <a:rPr lang="en-US" sz="1200" dirty="0">
                <a:solidFill>
                  <a:srgbClr val="333333"/>
                </a:solidFill>
                <a:latin typeface="Times New Roman"/>
                <a:cs typeface="Times New Roman"/>
              </a:rPr>
              <a:t>Security testing </a:t>
            </a:r>
            <a:r>
              <a:rPr lang="en-US" sz="1200" spc="-5" dirty="0">
                <a:solidFill>
                  <a:srgbClr val="333333"/>
                </a:solidFill>
                <a:latin typeface="Times New Roman"/>
                <a:cs typeface="Times New Roman"/>
              </a:rPr>
              <a:t>is an integral part </a:t>
            </a:r>
            <a:r>
              <a:rPr lang="en-US" sz="1200" dirty="0">
                <a:solidFill>
                  <a:srgbClr val="333333"/>
                </a:solidFill>
                <a:latin typeface="Times New Roman"/>
                <a:cs typeface="Times New Roman"/>
              </a:rPr>
              <a:t>of </a:t>
            </a:r>
            <a:r>
              <a:rPr lang="en-US" sz="1200" spc="-5" dirty="0">
                <a:solidFill>
                  <a:srgbClr val="333333"/>
                </a:solidFill>
                <a:latin typeface="Times New Roman"/>
                <a:cs typeface="Times New Roman"/>
              </a:rPr>
              <a:t>software testing, which is used </a:t>
            </a:r>
            <a:r>
              <a:rPr lang="en-US" sz="1200" dirty="0">
                <a:solidFill>
                  <a:srgbClr val="333333"/>
                </a:solidFill>
                <a:latin typeface="Times New Roman"/>
                <a:cs typeface="Times New Roman"/>
              </a:rPr>
              <a:t>to </a:t>
            </a:r>
            <a:r>
              <a:rPr lang="en-US" sz="1200" spc="-5" dirty="0">
                <a:solidFill>
                  <a:srgbClr val="333333"/>
                </a:solidFill>
                <a:latin typeface="Times New Roman"/>
                <a:cs typeface="Times New Roman"/>
              </a:rPr>
              <a:t>discover </a:t>
            </a:r>
            <a:r>
              <a:rPr lang="en-US" sz="1200" dirty="0">
                <a:solidFill>
                  <a:srgbClr val="333333"/>
                </a:solidFill>
                <a:latin typeface="Times New Roman"/>
                <a:cs typeface="Times New Roman"/>
              </a:rPr>
              <a:t>the  </a:t>
            </a:r>
            <a:r>
              <a:rPr lang="en-US" sz="1200" spc="-5" dirty="0">
                <a:solidFill>
                  <a:srgbClr val="333333"/>
                </a:solidFill>
                <a:latin typeface="Times New Roman"/>
                <a:cs typeface="Times New Roman"/>
              </a:rPr>
              <a:t>weaknesses, risks, </a:t>
            </a:r>
            <a:r>
              <a:rPr lang="en-US" sz="1200" spc="5" dirty="0">
                <a:solidFill>
                  <a:srgbClr val="333333"/>
                </a:solidFill>
                <a:latin typeface="Times New Roman"/>
                <a:cs typeface="Times New Roman"/>
              </a:rPr>
              <a:t>or </a:t>
            </a:r>
            <a:r>
              <a:rPr lang="en-US" sz="1200" spc="-5" dirty="0">
                <a:solidFill>
                  <a:srgbClr val="333333"/>
                </a:solidFill>
                <a:latin typeface="Times New Roman"/>
                <a:cs typeface="Times New Roman"/>
              </a:rPr>
              <a:t>threats </a:t>
            </a:r>
            <a:r>
              <a:rPr lang="en-US" sz="1200" dirty="0">
                <a:solidFill>
                  <a:srgbClr val="333333"/>
                </a:solidFill>
                <a:latin typeface="Times New Roman"/>
                <a:cs typeface="Times New Roman"/>
              </a:rPr>
              <a:t>in the </a:t>
            </a:r>
            <a:r>
              <a:rPr lang="en-US" sz="1200" spc="-5" dirty="0">
                <a:solidFill>
                  <a:srgbClr val="333333"/>
                </a:solidFill>
                <a:latin typeface="Times New Roman"/>
                <a:cs typeface="Times New Roman"/>
              </a:rPr>
              <a:t>software </a:t>
            </a:r>
            <a:r>
              <a:rPr lang="en-US" sz="1200" dirty="0">
                <a:solidFill>
                  <a:srgbClr val="333333"/>
                </a:solidFill>
                <a:latin typeface="Times New Roman"/>
                <a:cs typeface="Times New Roman"/>
              </a:rPr>
              <a:t>application </a:t>
            </a:r>
            <a:r>
              <a:rPr lang="en-US" sz="1200" spc="-5" dirty="0">
                <a:solidFill>
                  <a:srgbClr val="333333"/>
                </a:solidFill>
                <a:latin typeface="Times New Roman"/>
                <a:cs typeface="Times New Roman"/>
              </a:rPr>
              <a:t>and also </a:t>
            </a:r>
            <a:r>
              <a:rPr lang="en-US" sz="1200" dirty="0">
                <a:solidFill>
                  <a:srgbClr val="333333"/>
                </a:solidFill>
                <a:latin typeface="Times New Roman"/>
                <a:cs typeface="Times New Roman"/>
              </a:rPr>
              <a:t>help </a:t>
            </a:r>
            <a:r>
              <a:rPr lang="en-US" sz="1200" spc="-5" dirty="0">
                <a:solidFill>
                  <a:srgbClr val="333333"/>
                </a:solidFill>
                <a:latin typeface="Times New Roman"/>
                <a:cs typeface="Times New Roman"/>
              </a:rPr>
              <a:t>us </a:t>
            </a:r>
            <a:r>
              <a:rPr lang="en-US" sz="1200" spc="5" dirty="0">
                <a:solidFill>
                  <a:srgbClr val="333333"/>
                </a:solidFill>
                <a:latin typeface="Times New Roman"/>
                <a:cs typeface="Times New Roman"/>
              </a:rPr>
              <a:t>to </a:t>
            </a:r>
            <a:r>
              <a:rPr lang="en-US" sz="1200" dirty="0">
                <a:solidFill>
                  <a:srgbClr val="333333"/>
                </a:solidFill>
                <a:latin typeface="Times New Roman"/>
                <a:cs typeface="Times New Roman"/>
              </a:rPr>
              <a:t>stop the nasty  </a:t>
            </a:r>
            <a:r>
              <a:rPr lang="en-US" sz="1200" spc="-5" dirty="0">
                <a:solidFill>
                  <a:srgbClr val="333333"/>
                </a:solidFill>
                <a:latin typeface="Times New Roman"/>
                <a:cs typeface="Times New Roman"/>
              </a:rPr>
              <a:t>attack from </a:t>
            </a:r>
            <a:r>
              <a:rPr lang="en-US" sz="1200" dirty="0">
                <a:solidFill>
                  <a:srgbClr val="333333"/>
                </a:solidFill>
                <a:latin typeface="Times New Roman"/>
                <a:cs typeface="Times New Roman"/>
              </a:rPr>
              <a:t>the outsiders </a:t>
            </a:r>
            <a:r>
              <a:rPr lang="en-US" sz="1200" spc="-5" dirty="0">
                <a:solidFill>
                  <a:srgbClr val="333333"/>
                </a:solidFill>
                <a:latin typeface="Times New Roman"/>
                <a:cs typeface="Times New Roman"/>
              </a:rPr>
              <a:t>and </a:t>
            </a:r>
            <a:r>
              <a:rPr lang="en-US" sz="1200" dirty="0">
                <a:solidFill>
                  <a:srgbClr val="333333"/>
                </a:solidFill>
                <a:latin typeface="Times New Roman"/>
                <a:cs typeface="Times New Roman"/>
              </a:rPr>
              <a:t>make sure the </a:t>
            </a:r>
            <a:r>
              <a:rPr lang="en-US" sz="1200" spc="-5" dirty="0">
                <a:solidFill>
                  <a:srgbClr val="333333"/>
                </a:solidFill>
                <a:latin typeface="Times New Roman"/>
                <a:cs typeface="Times New Roman"/>
              </a:rPr>
              <a:t>security </a:t>
            </a:r>
            <a:r>
              <a:rPr lang="en-US" sz="1200" dirty="0">
                <a:solidFill>
                  <a:srgbClr val="333333"/>
                </a:solidFill>
                <a:latin typeface="Times New Roman"/>
                <a:cs typeface="Times New Roman"/>
              </a:rPr>
              <a:t>of our </a:t>
            </a:r>
            <a:r>
              <a:rPr lang="en-US" sz="1200" spc="-5" dirty="0">
                <a:solidFill>
                  <a:srgbClr val="333333"/>
                </a:solidFill>
                <a:latin typeface="Times New Roman"/>
                <a:cs typeface="Times New Roman"/>
              </a:rPr>
              <a:t>software</a:t>
            </a:r>
            <a:r>
              <a:rPr lang="en-US" sz="1200" spc="-20" dirty="0">
                <a:solidFill>
                  <a:srgbClr val="333333"/>
                </a:solidFill>
                <a:latin typeface="Times New Roman"/>
                <a:cs typeface="Times New Roman"/>
              </a:rPr>
              <a:t> </a:t>
            </a:r>
            <a:r>
              <a:rPr lang="en-US" sz="1200" dirty="0">
                <a:solidFill>
                  <a:srgbClr val="333333"/>
                </a:solidFill>
                <a:latin typeface="Times New Roman"/>
                <a:cs typeface="Times New Roman"/>
              </a:rPr>
              <a:t>applications.</a:t>
            </a:r>
            <a:endParaRPr lang="en-US" sz="1200" dirty="0">
              <a:latin typeface="Times New Roman"/>
              <a:cs typeface="Times New Roman"/>
            </a:endParaRPr>
          </a:p>
          <a:p>
            <a:pPr marL="469265" marR="5080" indent="-228600" algn="just">
              <a:lnSpc>
                <a:spcPct val="95500"/>
              </a:lnSpc>
              <a:spcBef>
                <a:spcPts val="100"/>
              </a:spcBef>
              <a:buFont typeface="Symbol"/>
              <a:buChar char=""/>
              <a:tabLst>
                <a:tab pos="469900" algn="l"/>
              </a:tabLst>
            </a:pPr>
            <a:r>
              <a:rPr lang="en-US" sz="1200" dirty="0">
                <a:solidFill>
                  <a:srgbClr val="333333"/>
                </a:solidFill>
                <a:latin typeface="Times New Roman"/>
                <a:cs typeface="Times New Roman"/>
              </a:rPr>
              <a:t>The primary objective of security testing </a:t>
            </a:r>
            <a:r>
              <a:rPr lang="en-US" sz="1200" spc="-5" dirty="0">
                <a:solidFill>
                  <a:srgbClr val="333333"/>
                </a:solidFill>
                <a:latin typeface="Times New Roman"/>
                <a:cs typeface="Times New Roman"/>
              </a:rPr>
              <a:t>is </a:t>
            </a:r>
            <a:r>
              <a:rPr lang="en-US" sz="1200" dirty="0">
                <a:solidFill>
                  <a:srgbClr val="333333"/>
                </a:solidFill>
                <a:latin typeface="Times New Roman"/>
                <a:cs typeface="Times New Roman"/>
              </a:rPr>
              <a:t>to find </a:t>
            </a:r>
            <a:r>
              <a:rPr lang="en-US" sz="1200" spc="-5" dirty="0">
                <a:solidFill>
                  <a:srgbClr val="333333"/>
                </a:solidFill>
                <a:latin typeface="Times New Roman"/>
                <a:cs typeface="Times New Roman"/>
              </a:rPr>
              <a:t>all </a:t>
            </a:r>
            <a:r>
              <a:rPr lang="en-US" sz="1200" dirty="0">
                <a:solidFill>
                  <a:srgbClr val="333333"/>
                </a:solidFill>
                <a:latin typeface="Times New Roman"/>
                <a:cs typeface="Times New Roman"/>
              </a:rPr>
              <a:t>the potential </a:t>
            </a:r>
            <a:r>
              <a:rPr lang="en-US" sz="1200" spc="-5" dirty="0">
                <a:solidFill>
                  <a:srgbClr val="333333"/>
                </a:solidFill>
                <a:latin typeface="Times New Roman"/>
                <a:cs typeface="Times New Roman"/>
              </a:rPr>
              <a:t>ambiguities and  vulnerabilities </a:t>
            </a:r>
            <a:r>
              <a:rPr lang="en-US" sz="1200" dirty="0">
                <a:solidFill>
                  <a:srgbClr val="333333"/>
                </a:solidFill>
                <a:latin typeface="Times New Roman"/>
                <a:cs typeface="Times New Roman"/>
              </a:rPr>
              <a:t>of the </a:t>
            </a:r>
            <a:r>
              <a:rPr lang="en-US" sz="1200" spc="-5" dirty="0">
                <a:solidFill>
                  <a:srgbClr val="333333"/>
                </a:solidFill>
                <a:latin typeface="Times New Roman"/>
                <a:cs typeface="Times New Roman"/>
              </a:rPr>
              <a:t>application so </a:t>
            </a:r>
            <a:r>
              <a:rPr lang="en-US" sz="1200" dirty="0">
                <a:solidFill>
                  <a:srgbClr val="333333"/>
                </a:solidFill>
                <a:latin typeface="Times New Roman"/>
                <a:cs typeface="Times New Roman"/>
              </a:rPr>
              <a:t>that the </a:t>
            </a:r>
            <a:r>
              <a:rPr lang="en-US" sz="1200" spc="-5" dirty="0">
                <a:solidFill>
                  <a:srgbClr val="333333"/>
                </a:solidFill>
                <a:latin typeface="Times New Roman"/>
                <a:cs typeface="Times New Roman"/>
              </a:rPr>
              <a:t>software does </a:t>
            </a:r>
            <a:r>
              <a:rPr lang="en-US" sz="1200" dirty="0">
                <a:solidFill>
                  <a:srgbClr val="333333"/>
                </a:solidFill>
                <a:latin typeface="Times New Roman"/>
                <a:cs typeface="Times New Roman"/>
              </a:rPr>
              <a:t>not stop </a:t>
            </a:r>
            <a:r>
              <a:rPr lang="en-US" sz="1200" spc="-5" dirty="0">
                <a:solidFill>
                  <a:srgbClr val="333333"/>
                </a:solidFill>
                <a:latin typeface="Times New Roman"/>
                <a:cs typeface="Times New Roman"/>
              </a:rPr>
              <a:t>working. </a:t>
            </a:r>
            <a:r>
              <a:rPr lang="en-US" sz="1200" spc="-15" dirty="0">
                <a:solidFill>
                  <a:srgbClr val="333333"/>
                </a:solidFill>
                <a:latin typeface="Times New Roman"/>
                <a:cs typeface="Times New Roman"/>
              </a:rPr>
              <a:t>If </a:t>
            </a:r>
            <a:r>
              <a:rPr lang="en-US" sz="1200" dirty="0">
                <a:solidFill>
                  <a:srgbClr val="333333"/>
                </a:solidFill>
                <a:latin typeface="Times New Roman"/>
                <a:cs typeface="Times New Roman"/>
              </a:rPr>
              <a:t>we </a:t>
            </a:r>
            <a:r>
              <a:rPr lang="en-US" sz="1200" spc="-5" dirty="0">
                <a:solidFill>
                  <a:srgbClr val="333333"/>
                </a:solidFill>
                <a:latin typeface="Times New Roman"/>
                <a:cs typeface="Times New Roman"/>
              </a:rPr>
              <a:t>perform  </a:t>
            </a:r>
            <a:r>
              <a:rPr lang="en-US" sz="1200" dirty="0">
                <a:solidFill>
                  <a:srgbClr val="333333"/>
                </a:solidFill>
                <a:latin typeface="Times New Roman"/>
                <a:cs typeface="Times New Roman"/>
              </a:rPr>
              <a:t>security </a:t>
            </a:r>
            <a:r>
              <a:rPr lang="en-US" sz="1200" spc="-5" dirty="0">
                <a:solidFill>
                  <a:srgbClr val="333333"/>
                </a:solidFill>
                <a:latin typeface="Times New Roman"/>
                <a:cs typeface="Times New Roman"/>
              </a:rPr>
              <a:t>testing, </a:t>
            </a:r>
            <a:r>
              <a:rPr lang="en-US" sz="1200" dirty="0">
                <a:solidFill>
                  <a:srgbClr val="333333"/>
                </a:solidFill>
                <a:latin typeface="Times New Roman"/>
                <a:cs typeface="Times New Roman"/>
              </a:rPr>
              <a:t>then it helps </a:t>
            </a:r>
            <a:r>
              <a:rPr lang="en-US" sz="1200" spc="-5" dirty="0">
                <a:solidFill>
                  <a:srgbClr val="333333"/>
                </a:solidFill>
                <a:latin typeface="Times New Roman"/>
                <a:cs typeface="Times New Roman"/>
              </a:rPr>
              <a:t>us </a:t>
            </a:r>
            <a:r>
              <a:rPr lang="en-US" sz="1200" dirty="0">
                <a:solidFill>
                  <a:srgbClr val="333333"/>
                </a:solidFill>
                <a:latin typeface="Times New Roman"/>
                <a:cs typeface="Times New Roman"/>
              </a:rPr>
              <a:t>to identify </a:t>
            </a:r>
            <a:r>
              <a:rPr lang="en-US" sz="1200" spc="-5" dirty="0">
                <a:solidFill>
                  <a:srgbClr val="333333"/>
                </a:solidFill>
                <a:latin typeface="Times New Roman"/>
                <a:cs typeface="Times New Roman"/>
              </a:rPr>
              <a:t>all </a:t>
            </a:r>
            <a:r>
              <a:rPr lang="en-US" sz="1200" dirty="0">
                <a:solidFill>
                  <a:srgbClr val="333333"/>
                </a:solidFill>
                <a:latin typeface="Times New Roman"/>
                <a:cs typeface="Times New Roman"/>
              </a:rPr>
              <a:t>the possible security </a:t>
            </a:r>
            <a:r>
              <a:rPr lang="en-US" sz="1200" spc="-5" dirty="0">
                <a:solidFill>
                  <a:srgbClr val="333333"/>
                </a:solidFill>
                <a:latin typeface="Times New Roman"/>
                <a:cs typeface="Times New Roman"/>
              </a:rPr>
              <a:t>threats and also help  </a:t>
            </a:r>
            <a:r>
              <a:rPr lang="en-US" sz="1200" dirty="0">
                <a:solidFill>
                  <a:srgbClr val="333333"/>
                </a:solidFill>
                <a:latin typeface="Times New Roman"/>
                <a:cs typeface="Times New Roman"/>
              </a:rPr>
              <a:t>the </a:t>
            </a:r>
            <a:r>
              <a:rPr lang="en-US" sz="1200" spc="-5" dirty="0">
                <a:solidFill>
                  <a:srgbClr val="333333"/>
                </a:solidFill>
                <a:latin typeface="Times New Roman"/>
                <a:cs typeface="Times New Roman"/>
              </a:rPr>
              <a:t>programmer </a:t>
            </a:r>
            <a:r>
              <a:rPr lang="en-US" sz="1200" dirty="0">
                <a:solidFill>
                  <a:srgbClr val="333333"/>
                </a:solidFill>
                <a:latin typeface="Times New Roman"/>
                <a:cs typeface="Times New Roman"/>
              </a:rPr>
              <a:t>to fix </a:t>
            </a:r>
            <a:r>
              <a:rPr lang="en-US" sz="1200" spc="-5" dirty="0">
                <a:solidFill>
                  <a:srgbClr val="333333"/>
                </a:solidFill>
                <a:latin typeface="Times New Roman"/>
                <a:cs typeface="Times New Roman"/>
              </a:rPr>
              <a:t>those</a:t>
            </a:r>
            <a:r>
              <a:rPr lang="en-US" sz="1200" spc="5" dirty="0">
                <a:solidFill>
                  <a:srgbClr val="333333"/>
                </a:solidFill>
                <a:latin typeface="Times New Roman"/>
                <a:cs typeface="Times New Roman"/>
              </a:rPr>
              <a:t> </a:t>
            </a:r>
            <a:r>
              <a:rPr lang="en-US" sz="1200" spc="-5" dirty="0">
                <a:solidFill>
                  <a:srgbClr val="333333"/>
                </a:solidFill>
                <a:latin typeface="Times New Roman"/>
                <a:cs typeface="Times New Roman"/>
              </a:rPr>
              <a:t>errors.</a:t>
            </a:r>
            <a:endParaRPr lang="en-US" sz="1200" dirty="0">
              <a:latin typeface="Times New Roman"/>
              <a:cs typeface="Times New Roman"/>
            </a:endParaRPr>
          </a:p>
          <a:p>
            <a:endParaRPr lang="en-US" dirty="0"/>
          </a:p>
        </p:txBody>
      </p:sp>
      <p:sp>
        <p:nvSpPr>
          <p:cNvPr id="4" name="Rectangle 3"/>
          <p:cNvSpPr/>
          <p:nvPr/>
        </p:nvSpPr>
        <p:spPr>
          <a:xfrm>
            <a:off x="0" y="558800"/>
            <a:ext cx="7707630" cy="7046416"/>
          </a:xfrm>
          <a:prstGeom prst="rect">
            <a:avLst/>
          </a:prstGeom>
        </p:spPr>
        <p:txBody>
          <a:bodyPr wrap="square">
            <a:spAutoFit/>
          </a:bodyPr>
          <a:lstStyle/>
          <a:p>
            <a:pPr marL="12700" algn="just">
              <a:lnSpc>
                <a:spcPct val="100000"/>
              </a:lnSpc>
              <a:spcBef>
                <a:spcPts val="170"/>
              </a:spcBef>
            </a:pPr>
            <a:r>
              <a:rPr lang="en-US" b="1" spc="-5" dirty="0" smtClean="0">
                <a:uFill>
                  <a:solidFill>
                    <a:srgbClr val="000000"/>
                  </a:solidFill>
                </a:uFill>
                <a:latin typeface="Times New Roman" panose="02020603050405020304" pitchFamily="18" charset="0"/>
                <a:cs typeface="Times New Roman" panose="02020603050405020304" pitchFamily="18" charset="0"/>
              </a:rPr>
              <a:t>1 </a:t>
            </a:r>
            <a:r>
              <a:rPr lang="en-US" b="1" spc="-5" dirty="0">
                <a:uFill>
                  <a:solidFill>
                    <a:srgbClr val="000000"/>
                  </a:solidFill>
                </a:uFill>
                <a:latin typeface="Times New Roman" panose="02020603050405020304" pitchFamily="18" charset="0"/>
                <a:cs typeface="Times New Roman" panose="02020603050405020304" pitchFamily="18" charset="0"/>
              </a:rPr>
              <a:t>:Validation-Test</a:t>
            </a:r>
            <a:r>
              <a:rPr lang="en-US" b="1" dirty="0">
                <a:uFill>
                  <a:solidFill>
                    <a:srgbClr val="000000"/>
                  </a:solidFill>
                </a:uFill>
                <a:latin typeface="Times New Roman" panose="02020603050405020304" pitchFamily="18" charset="0"/>
                <a:cs typeface="Times New Roman" panose="02020603050405020304" pitchFamily="18" charset="0"/>
              </a:rPr>
              <a:t> </a:t>
            </a:r>
            <a:r>
              <a:rPr lang="en-US" b="1" spc="-5" dirty="0">
                <a:uFill>
                  <a:solidFill>
                    <a:srgbClr val="000000"/>
                  </a:solidFill>
                </a:uFill>
                <a:latin typeface="Times New Roman" panose="02020603050405020304" pitchFamily="18" charset="0"/>
                <a:cs typeface="Times New Roman" panose="02020603050405020304" pitchFamily="18" charset="0"/>
              </a:rPr>
              <a:t>Criteria</a:t>
            </a:r>
            <a:endParaRPr lang="en-US" dirty="0">
              <a:latin typeface="Times New Roman" panose="02020603050405020304" pitchFamily="18" charset="0"/>
              <a:cs typeface="Times New Roman" panose="02020603050405020304" pitchFamily="18" charset="0"/>
            </a:endParaRPr>
          </a:p>
          <a:p>
            <a:pPr marL="469265" marR="11430" indent="-228600" algn="just">
              <a:lnSpc>
                <a:spcPct val="110000"/>
              </a:lnSpc>
              <a:spcBef>
                <a:spcPts val="60"/>
              </a:spcBef>
              <a:buFont typeface="Symbol"/>
              <a:buChar char=""/>
              <a:tabLst>
                <a:tab pos="469900" algn="l"/>
              </a:tabLst>
            </a:pPr>
            <a:r>
              <a:rPr lang="en-US" spc="-5" dirty="0">
                <a:latin typeface="Times New Roman" panose="02020603050405020304" pitchFamily="18" charset="0"/>
                <a:cs typeface="Times New Roman" panose="02020603050405020304" pitchFamily="18" charset="0"/>
              </a:rPr>
              <a:t>Software validation is achieved through </a:t>
            </a:r>
            <a:r>
              <a:rPr lang="en-US" dirty="0">
                <a:latin typeface="Times New Roman" panose="02020603050405020304" pitchFamily="18" charset="0"/>
                <a:cs typeface="Times New Roman" panose="02020603050405020304" pitchFamily="18" charset="0"/>
              </a:rPr>
              <a:t>a </a:t>
            </a:r>
            <a:r>
              <a:rPr lang="en-US" spc="-5" dirty="0">
                <a:latin typeface="Times New Roman" panose="02020603050405020304" pitchFamily="18" charset="0"/>
                <a:cs typeface="Times New Roman" panose="02020603050405020304" pitchFamily="18" charset="0"/>
              </a:rPr>
              <a:t>series </a:t>
            </a:r>
            <a:r>
              <a:rPr lang="en-US" spc="5" dirty="0">
                <a:latin typeface="Times New Roman" panose="02020603050405020304" pitchFamily="18" charset="0"/>
                <a:cs typeface="Times New Roman" panose="02020603050405020304" pitchFamily="18" charset="0"/>
              </a:rPr>
              <a:t>of </a:t>
            </a:r>
            <a:r>
              <a:rPr lang="en-US" spc="-5" dirty="0">
                <a:latin typeface="Times New Roman" panose="02020603050405020304" pitchFamily="18" charset="0"/>
                <a:cs typeface="Times New Roman" panose="02020603050405020304" pitchFamily="18" charset="0"/>
              </a:rPr>
              <a:t>tests </a:t>
            </a:r>
            <a:r>
              <a:rPr lang="en-US" dirty="0">
                <a:latin typeface="Times New Roman" panose="02020603050405020304" pitchFamily="18" charset="0"/>
                <a:cs typeface="Times New Roman" panose="02020603050405020304" pitchFamily="18" charset="0"/>
              </a:rPr>
              <a:t>that </a:t>
            </a:r>
            <a:r>
              <a:rPr lang="en-US" spc="-5" dirty="0">
                <a:latin typeface="Times New Roman" panose="02020603050405020304" pitchFamily="18" charset="0"/>
                <a:cs typeface="Times New Roman" panose="02020603050405020304" pitchFamily="18" charset="0"/>
              </a:rPr>
              <a:t>demonstrate </a:t>
            </a:r>
            <a:r>
              <a:rPr lang="en-US" dirty="0">
                <a:latin typeface="Times New Roman" panose="02020603050405020304" pitchFamily="18" charset="0"/>
                <a:cs typeface="Times New Roman" panose="02020603050405020304" pitchFamily="18" charset="0"/>
              </a:rPr>
              <a:t>conformity with  </a:t>
            </a:r>
            <a:r>
              <a:rPr lang="en-US" spc="-5" dirty="0">
                <a:latin typeface="Times New Roman" panose="02020603050405020304" pitchFamily="18" charset="0"/>
                <a:cs typeface="Times New Roman" panose="02020603050405020304" pitchFamily="18" charset="0"/>
              </a:rPr>
              <a:t>requirements.</a:t>
            </a:r>
            <a:endParaRPr lang="en-US" dirty="0">
              <a:latin typeface="Times New Roman" panose="02020603050405020304" pitchFamily="18" charset="0"/>
              <a:cs typeface="Times New Roman" panose="02020603050405020304" pitchFamily="18" charset="0"/>
            </a:endParaRPr>
          </a:p>
          <a:p>
            <a:pPr marL="469265" marR="5715" indent="-228600" algn="just">
              <a:lnSpc>
                <a:spcPct val="110200"/>
              </a:lnSpc>
              <a:spcBef>
                <a:spcPts val="95"/>
              </a:spcBef>
              <a:buFont typeface="Symbol"/>
              <a:buChar char=""/>
              <a:tabLst>
                <a:tab pos="469900" algn="l"/>
              </a:tabLst>
            </a:pPr>
            <a:r>
              <a:rPr lang="en-US" spc="-5" dirty="0">
                <a:latin typeface="Times New Roman" panose="02020603050405020304" pitchFamily="18" charset="0"/>
                <a:cs typeface="Times New Roman" panose="02020603050405020304" pitchFamily="18" charset="0"/>
              </a:rPr>
              <a:t>A</a:t>
            </a:r>
            <a:r>
              <a:rPr lang="en-US" spc="-5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test</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plan</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outlines</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a:t>
            </a:r>
            <a:r>
              <a:rPr lang="en-US" spc="-4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classes</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en-US" spc="-4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tests</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a:t>
            </a:r>
            <a:r>
              <a:rPr lang="en-US" spc="-5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be</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conducted,</a:t>
            </a:r>
            <a:r>
              <a:rPr lang="en-US" spc="-5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and</a:t>
            </a:r>
            <a:r>
              <a:rPr lang="en-US" spc="-4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4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test</a:t>
            </a:r>
            <a:r>
              <a:rPr lang="en-US" spc="-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procedure</a:t>
            </a:r>
            <a:r>
              <a:rPr lang="en-US" spc="-4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define</a:t>
            </a:r>
            <a:r>
              <a:rPr lang="en-US" spc="-4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specific  test </a:t>
            </a:r>
            <a:r>
              <a:rPr lang="en-US" spc="-5" dirty="0">
                <a:latin typeface="Times New Roman" panose="02020603050405020304" pitchFamily="18" charset="0"/>
                <a:cs typeface="Times New Roman" panose="02020603050405020304" pitchFamily="18" charset="0"/>
              </a:rPr>
              <a:t>cases </a:t>
            </a:r>
            <a:r>
              <a:rPr lang="en-US" dirty="0">
                <a:latin typeface="Times New Roman" panose="02020603050405020304" pitchFamily="18" charset="0"/>
                <a:cs typeface="Times New Roman" panose="02020603050405020304" pitchFamily="18" charset="0"/>
              </a:rPr>
              <a:t>that </a:t>
            </a:r>
            <a:r>
              <a:rPr lang="en-US" spc="-5" dirty="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designed to </a:t>
            </a:r>
            <a:r>
              <a:rPr lang="en-US" spc="-5" dirty="0">
                <a:latin typeface="Times New Roman" panose="02020603050405020304" pitchFamily="18" charset="0"/>
                <a:cs typeface="Times New Roman" panose="02020603050405020304" pitchFamily="18" charset="0"/>
              </a:rPr>
              <a:t>ensure </a:t>
            </a:r>
            <a:r>
              <a:rPr lang="en-US" b="1" dirty="0">
                <a:latin typeface="Times New Roman" panose="02020603050405020304" pitchFamily="18" charset="0"/>
                <a:cs typeface="Times New Roman" panose="02020603050405020304" pitchFamily="18" charset="0"/>
              </a:rPr>
              <a:t>that </a:t>
            </a:r>
            <a:r>
              <a:rPr lang="en-US" b="1" spc="-5" dirty="0">
                <a:latin typeface="Times New Roman" panose="02020603050405020304" pitchFamily="18" charset="0"/>
                <a:cs typeface="Times New Roman" panose="02020603050405020304" pitchFamily="18" charset="0"/>
              </a:rPr>
              <a:t>all functional requirements </a:t>
            </a:r>
            <a:r>
              <a:rPr lang="en-US" b="1" dirty="0">
                <a:latin typeface="Times New Roman" panose="02020603050405020304" pitchFamily="18" charset="0"/>
                <a:cs typeface="Times New Roman" panose="02020603050405020304" pitchFamily="18" charset="0"/>
              </a:rPr>
              <a:t>are </a:t>
            </a:r>
            <a:r>
              <a:rPr lang="en-US" b="1" spc="-5" dirty="0">
                <a:latin typeface="Times New Roman" panose="02020603050405020304" pitchFamily="18" charset="0"/>
                <a:cs typeface="Times New Roman" panose="02020603050405020304" pitchFamily="18" charset="0"/>
              </a:rPr>
              <a:t>satisfied</a:t>
            </a:r>
            <a:r>
              <a:rPr lang="en-US" spc="-5"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all  behavioral characteristics are achieved</a:t>
            </a:r>
            <a:r>
              <a:rPr lang="en-US" spc="-5"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all content is accurate and </a:t>
            </a:r>
            <a:r>
              <a:rPr lang="en-US" b="1" dirty="0">
                <a:latin typeface="Times New Roman" panose="02020603050405020304" pitchFamily="18" charset="0"/>
                <a:cs typeface="Times New Roman" panose="02020603050405020304" pitchFamily="18" charset="0"/>
              </a:rPr>
              <a:t>properly </a:t>
            </a:r>
            <a:r>
              <a:rPr lang="en-US" b="1" spc="-5" dirty="0">
                <a:latin typeface="Times New Roman" panose="02020603050405020304" pitchFamily="18" charset="0"/>
                <a:cs typeface="Times New Roman" panose="02020603050405020304" pitchFamily="18" charset="0"/>
              </a:rPr>
              <a:t>presented</a:t>
            </a:r>
            <a:r>
              <a:rPr lang="en-US" spc="-5" dirty="0">
                <a:latin typeface="Times New Roman" panose="02020603050405020304" pitchFamily="18" charset="0"/>
                <a:cs typeface="Times New Roman" panose="02020603050405020304" pitchFamily="18" charset="0"/>
              </a:rPr>
              <a:t>, </a:t>
            </a:r>
            <a:r>
              <a:rPr lang="en-US" b="1" spc="-5" dirty="0">
                <a:latin typeface="Times New Roman" panose="02020603050405020304" pitchFamily="18" charset="0"/>
                <a:cs typeface="Times New Roman" panose="02020603050405020304" pitchFamily="18" charset="0"/>
              </a:rPr>
              <a:t>all  performance </a:t>
            </a:r>
            <a:r>
              <a:rPr lang="en-US" b="1" dirty="0">
                <a:latin typeface="Times New Roman" panose="02020603050405020304" pitchFamily="18" charset="0"/>
                <a:cs typeface="Times New Roman" panose="02020603050405020304" pitchFamily="18" charset="0"/>
              </a:rPr>
              <a:t>requirements </a:t>
            </a:r>
            <a:r>
              <a:rPr lang="en-US" b="1" spc="-5" dirty="0">
                <a:latin typeface="Times New Roman" panose="02020603050405020304" pitchFamily="18" charset="0"/>
                <a:cs typeface="Times New Roman" panose="02020603050405020304" pitchFamily="18" charset="0"/>
              </a:rPr>
              <a:t>are attained, </a:t>
            </a:r>
            <a:r>
              <a:rPr lang="en-US" b="1" dirty="0">
                <a:latin typeface="Times New Roman" panose="02020603050405020304" pitchFamily="18" charset="0"/>
                <a:cs typeface="Times New Roman" panose="02020603050405020304" pitchFamily="18" charset="0"/>
              </a:rPr>
              <a:t>documentation </a:t>
            </a:r>
            <a:r>
              <a:rPr lang="en-US" b="1" spc="-5" dirty="0">
                <a:latin typeface="Times New Roman" panose="02020603050405020304" pitchFamily="18" charset="0"/>
                <a:cs typeface="Times New Roman" panose="02020603050405020304" pitchFamily="18" charset="0"/>
              </a:rPr>
              <a:t>is correct, </a:t>
            </a:r>
            <a:r>
              <a:rPr lang="en-US" b="1" spc="5"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usability </a:t>
            </a:r>
            <a:r>
              <a:rPr lang="en-US" b="1" spc="-5"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other  </a:t>
            </a:r>
            <a:r>
              <a:rPr lang="en-US" b="1" spc="-5" dirty="0">
                <a:latin typeface="Times New Roman" panose="02020603050405020304" pitchFamily="18" charset="0"/>
                <a:cs typeface="Times New Roman" panose="02020603050405020304" pitchFamily="18" charset="0"/>
              </a:rPr>
              <a:t>requirements </a:t>
            </a:r>
            <a:r>
              <a:rPr lang="en-US" b="1" dirty="0">
                <a:latin typeface="Times New Roman" panose="02020603050405020304" pitchFamily="18" charset="0"/>
                <a:cs typeface="Times New Roman" panose="02020603050405020304" pitchFamily="18" charset="0"/>
              </a:rPr>
              <a:t>are met </a:t>
            </a:r>
            <a:r>
              <a:rPr lang="en-US" dirty="0">
                <a:latin typeface="Times New Roman" panose="02020603050405020304" pitchFamily="18" charset="0"/>
                <a:cs typeface="Times New Roman" panose="02020603050405020304" pitchFamily="18" charset="0"/>
              </a:rPr>
              <a:t>(e.g., </a:t>
            </a:r>
            <a:r>
              <a:rPr lang="en-US" spc="-5" dirty="0">
                <a:latin typeface="Times New Roman" panose="02020603050405020304" pitchFamily="18" charset="0"/>
                <a:cs typeface="Times New Roman" panose="02020603050405020304" pitchFamily="18" charset="0"/>
              </a:rPr>
              <a:t>transportability, compatibility, </a:t>
            </a:r>
            <a:r>
              <a:rPr lang="en-US" dirty="0">
                <a:latin typeface="Times New Roman" panose="02020603050405020304" pitchFamily="18" charset="0"/>
                <a:cs typeface="Times New Roman" panose="02020603050405020304" pitchFamily="18" charset="0"/>
              </a:rPr>
              <a:t>error </a:t>
            </a:r>
            <a:r>
              <a:rPr lang="en-US" spc="-5" dirty="0">
                <a:latin typeface="Times New Roman" panose="02020603050405020304" pitchFamily="18" charset="0"/>
                <a:cs typeface="Times New Roman" panose="02020603050405020304" pitchFamily="18" charset="0"/>
              </a:rPr>
              <a:t>recovery,</a:t>
            </a:r>
            <a:r>
              <a:rPr lang="en-US" spc="-14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maintainability).</a:t>
            </a:r>
            <a:endParaRPr lang="en-US" dirty="0">
              <a:latin typeface="Times New Roman" panose="02020603050405020304" pitchFamily="18" charset="0"/>
              <a:cs typeface="Times New Roman" panose="02020603050405020304" pitchFamily="18" charset="0"/>
            </a:endParaRPr>
          </a:p>
          <a:p>
            <a:pPr marL="469265" marR="5715" indent="-228600" algn="just">
              <a:lnSpc>
                <a:spcPct val="110000"/>
              </a:lnSpc>
              <a:spcBef>
                <a:spcPts val="85"/>
              </a:spcBef>
              <a:buFont typeface="Symbol"/>
              <a:buChar char=""/>
              <a:tabLst>
                <a:tab pos="509905" algn="l"/>
              </a:tabLst>
            </a:pPr>
            <a:r>
              <a:rPr lang="en-US"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 deviation from </a:t>
            </a:r>
            <a:r>
              <a:rPr lang="en-US" spc="-5" dirty="0">
                <a:latin typeface="Times New Roman" panose="02020603050405020304" pitchFamily="18" charset="0"/>
                <a:cs typeface="Times New Roman" panose="02020603050405020304" pitchFamily="18" charset="0"/>
              </a:rPr>
              <a:t>specification is uncovered, </a:t>
            </a:r>
            <a:r>
              <a:rPr lang="en-US" dirty="0">
                <a:latin typeface="Times New Roman" panose="02020603050405020304" pitchFamily="18" charset="0"/>
                <a:cs typeface="Times New Roman" panose="02020603050405020304" pitchFamily="18" charset="0"/>
              </a:rPr>
              <a:t>a </a:t>
            </a:r>
            <a:r>
              <a:rPr lang="en-US" i="1" spc="-5" dirty="0">
                <a:latin typeface="Times New Roman" panose="02020603050405020304" pitchFamily="18" charset="0"/>
                <a:cs typeface="Times New Roman" panose="02020603050405020304" pitchFamily="18" charset="0"/>
              </a:rPr>
              <a:t>deficiency </a:t>
            </a:r>
            <a:r>
              <a:rPr lang="en-US" i="1" dirty="0">
                <a:latin typeface="Times New Roman" panose="02020603050405020304" pitchFamily="18" charset="0"/>
                <a:cs typeface="Times New Roman" panose="02020603050405020304" pitchFamily="18" charset="0"/>
              </a:rPr>
              <a:t>list </a:t>
            </a:r>
            <a:r>
              <a:rPr lang="en-US" spc="-5" dirty="0">
                <a:latin typeface="Times New Roman" panose="02020603050405020304" pitchFamily="18" charset="0"/>
                <a:cs typeface="Times New Roman" panose="02020603050405020304" pitchFamily="18" charset="0"/>
              </a:rPr>
              <a:t>is created. A </a:t>
            </a:r>
            <a:r>
              <a:rPr lang="en-US" dirty="0">
                <a:latin typeface="Times New Roman" panose="02020603050405020304" pitchFamily="18" charset="0"/>
                <a:cs typeface="Times New Roman" panose="02020603050405020304" pitchFamily="18" charset="0"/>
              </a:rPr>
              <a:t>method for  </a:t>
            </a:r>
            <a:r>
              <a:rPr lang="en-US" spc="-5" dirty="0">
                <a:latin typeface="Times New Roman" panose="02020603050405020304" pitchFamily="18" charset="0"/>
                <a:cs typeface="Times New Roman" panose="02020603050405020304" pitchFamily="18" charset="0"/>
              </a:rPr>
              <a:t>resolving deficiencies (acceptable </a:t>
            </a:r>
            <a:r>
              <a:rPr lang="en-US" dirty="0">
                <a:latin typeface="Times New Roman" panose="02020603050405020304" pitchFamily="18" charset="0"/>
                <a:cs typeface="Times New Roman" panose="02020603050405020304" pitchFamily="18" charset="0"/>
              </a:rPr>
              <a:t>to </a:t>
            </a:r>
            <a:r>
              <a:rPr lang="en-US" spc="-5" dirty="0">
                <a:latin typeface="Times New Roman" panose="02020603050405020304" pitchFamily="18" charset="0"/>
                <a:cs typeface="Times New Roman" panose="02020603050405020304" pitchFamily="18" charset="0"/>
              </a:rPr>
              <a:t>stakeholders) </a:t>
            </a:r>
            <a:r>
              <a:rPr lang="en-US" dirty="0">
                <a:latin typeface="Times New Roman" panose="02020603050405020304" pitchFamily="18" charset="0"/>
                <a:cs typeface="Times New Roman" panose="02020603050405020304" pitchFamily="18" charset="0"/>
              </a:rPr>
              <a:t>must be</a:t>
            </a:r>
            <a:r>
              <a:rPr lang="en-US" spc="3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established.</a:t>
            </a:r>
            <a:endParaRPr lang="en-US" dirty="0">
              <a:latin typeface="Times New Roman" panose="02020603050405020304" pitchFamily="18" charset="0"/>
              <a:cs typeface="Times New Roman" panose="02020603050405020304" pitchFamily="18" charset="0"/>
            </a:endParaRPr>
          </a:p>
          <a:p>
            <a:pPr algn="just">
              <a:lnSpc>
                <a:spcPct val="100000"/>
              </a:lnSpc>
              <a:spcBef>
                <a:spcPts val="35"/>
              </a:spcBef>
            </a:pPr>
            <a:endParaRPr lang="en-US" dirty="0">
              <a:latin typeface="Times New Roman" panose="02020603050405020304" pitchFamily="18" charset="0"/>
              <a:cs typeface="Times New Roman" panose="02020603050405020304" pitchFamily="18" charset="0"/>
            </a:endParaRPr>
          </a:p>
          <a:p>
            <a:pPr marL="12700" algn="just">
              <a:lnSpc>
                <a:spcPct val="100000"/>
              </a:lnSpc>
              <a:spcBef>
                <a:spcPts val="5"/>
              </a:spcBef>
            </a:pPr>
            <a:r>
              <a:rPr lang="en-US" b="1" spc="-5" dirty="0" smtClean="0">
                <a:latin typeface="Times New Roman" panose="02020603050405020304" pitchFamily="18" charset="0"/>
                <a:cs typeface="Times New Roman" panose="02020603050405020304" pitchFamily="18" charset="0"/>
              </a:rPr>
              <a:t>2 </a:t>
            </a:r>
            <a:r>
              <a:rPr lang="en-US" b="1" spc="-5" dirty="0">
                <a:latin typeface="Times New Roman" panose="02020603050405020304" pitchFamily="18" charset="0"/>
                <a:cs typeface="Times New Roman" panose="02020603050405020304" pitchFamily="18" charset="0"/>
              </a:rPr>
              <a:t>:</a:t>
            </a:r>
            <a:r>
              <a:rPr lang="en-US" b="1" spc="-5" dirty="0">
                <a:uFill>
                  <a:solidFill>
                    <a:srgbClr val="000000"/>
                  </a:solidFill>
                </a:uFill>
                <a:latin typeface="Times New Roman" panose="02020603050405020304" pitchFamily="18" charset="0"/>
                <a:cs typeface="Times New Roman" panose="02020603050405020304" pitchFamily="18" charset="0"/>
              </a:rPr>
              <a:t>Alpha and Beta</a:t>
            </a:r>
            <a:r>
              <a:rPr lang="en-US" b="1" spc="10" dirty="0">
                <a:uFill>
                  <a:solidFill>
                    <a:srgbClr val="000000"/>
                  </a:solidFill>
                </a:uFill>
                <a:latin typeface="Times New Roman" panose="02020603050405020304" pitchFamily="18" charset="0"/>
                <a:cs typeface="Times New Roman" panose="02020603050405020304" pitchFamily="18" charset="0"/>
              </a:rPr>
              <a:t> </a:t>
            </a:r>
            <a:r>
              <a:rPr lang="en-US" b="1" spc="-5" dirty="0">
                <a:uFill>
                  <a:solidFill>
                    <a:srgbClr val="000000"/>
                  </a:solidFill>
                </a:uFill>
                <a:latin typeface="Times New Roman" panose="02020603050405020304" pitchFamily="18" charset="0"/>
                <a:cs typeface="Times New Roman" panose="02020603050405020304" pitchFamily="18" charset="0"/>
              </a:rPr>
              <a:t>Testing</a:t>
            </a:r>
            <a:endParaRPr lang="en-US" dirty="0">
              <a:latin typeface="Times New Roman" panose="02020603050405020304" pitchFamily="18" charset="0"/>
              <a:cs typeface="Times New Roman" panose="02020603050405020304" pitchFamily="18" charset="0"/>
            </a:endParaRPr>
          </a:p>
          <a:p>
            <a:pPr marL="469265" marR="8890" indent="-228600" algn="just">
              <a:lnSpc>
                <a:spcPct val="111000"/>
              </a:lnSpc>
              <a:spcBef>
                <a:spcPts val="45"/>
              </a:spcBef>
              <a:buFont typeface="Symbol"/>
              <a:buChar char=""/>
              <a:tabLst>
                <a:tab pos="469900" algn="l"/>
              </a:tabLst>
            </a:pPr>
            <a:r>
              <a:rPr lang="en-US" dirty="0">
                <a:latin typeface="Times New Roman" panose="02020603050405020304" pitchFamily="18" charset="0"/>
                <a:cs typeface="Times New Roman" panose="02020603050405020304" pitchFamily="18" charset="0"/>
              </a:rPr>
              <a:t>When</a:t>
            </a:r>
            <a:r>
              <a:rPr lang="en-US" spc="-2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custom</a:t>
            </a:r>
            <a:r>
              <a:rPr lang="en-US" spc="-1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software</a:t>
            </a:r>
            <a:r>
              <a:rPr lang="en-US" spc="-3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is</a:t>
            </a:r>
            <a:r>
              <a:rPr lang="en-US" spc="-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built</a:t>
            </a:r>
            <a:r>
              <a:rPr lang="en-US" spc="-1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one</a:t>
            </a:r>
            <a:r>
              <a:rPr lang="en-US" spc="-2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customer,</a:t>
            </a:r>
            <a:r>
              <a:rPr lang="en-US" spc="-25"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series</a:t>
            </a:r>
            <a:r>
              <a:rPr lang="en-US" spc="-2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a:t>
            </a:r>
            <a:r>
              <a:rPr lang="en-US" spc="-2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acceptance</a:t>
            </a:r>
            <a:r>
              <a:rPr lang="en-US" spc="-2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tests</a:t>
            </a:r>
            <a:r>
              <a:rPr lang="en-US"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are</a:t>
            </a:r>
            <a:r>
              <a:rPr lang="en-US" spc="-3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conducted  to </a:t>
            </a:r>
            <a:r>
              <a:rPr lang="en-US" spc="-5" dirty="0">
                <a:latin typeface="Times New Roman" panose="02020603050405020304" pitchFamily="18" charset="0"/>
                <a:cs typeface="Times New Roman" panose="02020603050405020304" pitchFamily="18" charset="0"/>
              </a:rPr>
              <a:t>enable </a:t>
            </a:r>
            <a:r>
              <a:rPr lang="en-US" dirty="0">
                <a:latin typeface="Times New Roman" panose="02020603050405020304" pitchFamily="18" charset="0"/>
                <a:cs typeface="Times New Roman" panose="02020603050405020304" pitchFamily="18" charset="0"/>
              </a:rPr>
              <a:t>the customer to </a:t>
            </a:r>
            <a:r>
              <a:rPr lang="en-US" spc="-5" dirty="0">
                <a:latin typeface="Times New Roman" panose="02020603050405020304" pitchFamily="18" charset="0"/>
                <a:cs typeface="Times New Roman" panose="02020603050405020304" pitchFamily="18" charset="0"/>
              </a:rPr>
              <a:t>validate all</a:t>
            </a:r>
            <a:r>
              <a:rPr lang="en-US" dirty="0">
                <a:latin typeface="Times New Roman" panose="02020603050405020304" pitchFamily="18" charset="0"/>
                <a:cs typeface="Times New Roman" panose="02020603050405020304" pitchFamily="18" charset="0"/>
              </a:rPr>
              <a:t> requirements.</a:t>
            </a:r>
          </a:p>
          <a:p>
            <a:pPr marL="469265" marR="6985" indent="-228600" algn="just">
              <a:lnSpc>
                <a:spcPct val="110300"/>
              </a:lnSpc>
              <a:spcBef>
                <a:spcPts val="80"/>
              </a:spcBef>
              <a:buFont typeface="Symbol"/>
              <a:buChar char=""/>
              <a:tabLst>
                <a:tab pos="469900" algn="l"/>
              </a:tabLst>
            </a:pPr>
            <a:r>
              <a:rPr lang="en-US" spc="-5" dirty="0">
                <a:latin typeface="Times New Roman" panose="02020603050405020304" pitchFamily="18" charset="0"/>
                <a:cs typeface="Times New Roman" panose="02020603050405020304" pitchFamily="18" charset="0"/>
              </a:rPr>
              <a:t>Conducted </a:t>
            </a:r>
            <a:r>
              <a:rPr lang="en-US" spc="5" dirty="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the </a:t>
            </a:r>
            <a:r>
              <a:rPr lang="en-US" spc="-5" dirty="0">
                <a:latin typeface="Times New Roman" panose="02020603050405020304" pitchFamily="18" charset="0"/>
                <a:cs typeface="Times New Roman" panose="02020603050405020304" pitchFamily="18" charset="0"/>
              </a:rPr>
              <a:t>end </a:t>
            </a:r>
            <a:r>
              <a:rPr lang="en-US" dirty="0">
                <a:latin typeface="Times New Roman" panose="02020603050405020304" pitchFamily="18" charset="0"/>
                <a:cs typeface="Times New Roman" panose="02020603050405020304" pitchFamily="18" charset="0"/>
              </a:rPr>
              <a:t>user </a:t>
            </a:r>
            <a:r>
              <a:rPr lang="en-US" spc="-5" dirty="0">
                <a:latin typeface="Times New Roman" panose="02020603050405020304" pitchFamily="18" charset="0"/>
                <a:cs typeface="Times New Roman" panose="02020603050405020304" pitchFamily="18" charset="0"/>
              </a:rPr>
              <a:t>rather </a:t>
            </a:r>
            <a:r>
              <a:rPr lang="en-US" dirty="0">
                <a:latin typeface="Times New Roman" panose="02020603050405020304" pitchFamily="18" charset="0"/>
                <a:cs typeface="Times New Roman" panose="02020603050405020304" pitchFamily="18" charset="0"/>
              </a:rPr>
              <a:t>than software engineers, </a:t>
            </a:r>
            <a:r>
              <a:rPr lang="en-US" spc="-5" dirty="0">
                <a:latin typeface="Times New Roman" panose="02020603050405020304" pitchFamily="18" charset="0"/>
                <a:cs typeface="Times New Roman" panose="02020603050405020304" pitchFamily="18" charset="0"/>
              </a:rPr>
              <a:t>an acceptance </a:t>
            </a:r>
            <a:r>
              <a:rPr lang="en-US" dirty="0">
                <a:latin typeface="Times New Roman" panose="02020603050405020304" pitchFamily="18" charset="0"/>
                <a:cs typeface="Times New Roman" panose="02020603050405020304" pitchFamily="18" charset="0"/>
              </a:rPr>
              <a:t>test </a:t>
            </a:r>
            <a:r>
              <a:rPr lang="en-US" spc="-5" dirty="0">
                <a:latin typeface="Times New Roman" panose="02020603050405020304" pitchFamily="18" charset="0"/>
                <a:cs typeface="Times New Roman" panose="02020603050405020304" pitchFamily="18" charset="0"/>
              </a:rPr>
              <a:t>can range  from an informal “test </a:t>
            </a:r>
            <a:r>
              <a:rPr lang="en-US" dirty="0">
                <a:latin typeface="Times New Roman" panose="02020603050405020304" pitchFamily="18" charset="0"/>
                <a:cs typeface="Times New Roman" panose="02020603050405020304" pitchFamily="18" charset="0"/>
              </a:rPr>
              <a:t>drive” to a planned and </a:t>
            </a:r>
            <a:r>
              <a:rPr lang="en-US" spc="-5" dirty="0">
                <a:latin typeface="Times New Roman" panose="02020603050405020304" pitchFamily="18" charset="0"/>
                <a:cs typeface="Times New Roman" panose="02020603050405020304" pitchFamily="18" charset="0"/>
              </a:rPr>
              <a:t>systematically executed </a:t>
            </a:r>
            <a:r>
              <a:rPr lang="en-US" dirty="0">
                <a:latin typeface="Times New Roman" panose="02020603050405020304" pitchFamily="18" charset="0"/>
                <a:cs typeface="Times New Roman" panose="02020603050405020304" pitchFamily="18" charset="0"/>
              </a:rPr>
              <a:t>series of tests. </a:t>
            </a:r>
            <a:r>
              <a:rPr lang="en-US" spc="-10" dirty="0">
                <a:latin typeface="Times New Roman" panose="02020603050405020304" pitchFamily="18" charset="0"/>
                <a:cs typeface="Times New Roman" panose="02020603050405020304" pitchFamily="18" charset="0"/>
              </a:rPr>
              <a:t>In  </a:t>
            </a:r>
            <a:r>
              <a:rPr lang="en-US" spc="-5" dirty="0">
                <a:latin typeface="Times New Roman" panose="02020603050405020304" pitchFamily="18" charset="0"/>
                <a:cs typeface="Times New Roman" panose="02020603050405020304" pitchFamily="18" charset="0"/>
              </a:rPr>
              <a:t>fact, acceptance </a:t>
            </a:r>
            <a:r>
              <a:rPr lang="en-US" dirty="0">
                <a:latin typeface="Times New Roman" panose="02020603050405020304" pitchFamily="18" charset="0"/>
                <a:cs typeface="Times New Roman" panose="02020603050405020304" pitchFamily="18" charset="0"/>
              </a:rPr>
              <a:t>testing </a:t>
            </a:r>
            <a:r>
              <a:rPr lang="en-US" spc="-5" dirty="0">
                <a:latin typeface="Times New Roman" panose="02020603050405020304" pitchFamily="18" charset="0"/>
                <a:cs typeface="Times New Roman" panose="02020603050405020304" pitchFamily="18" charset="0"/>
              </a:rPr>
              <a:t>can </a:t>
            </a:r>
            <a:r>
              <a:rPr lang="en-US" dirty="0">
                <a:latin typeface="Times New Roman" panose="02020603050405020304" pitchFamily="18" charset="0"/>
                <a:cs typeface="Times New Roman" panose="02020603050405020304" pitchFamily="18" charset="0"/>
              </a:rPr>
              <a:t>be conducted over a </a:t>
            </a:r>
            <a:r>
              <a:rPr lang="en-US" spc="-5" dirty="0">
                <a:latin typeface="Times New Roman" panose="02020603050405020304" pitchFamily="18" charset="0"/>
                <a:cs typeface="Times New Roman" panose="02020603050405020304" pitchFamily="18" charset="0"/>
              </a:rPr>
              <a:t>period </a:t>
            </a:r>
            <a:r>
              <a:rPr lang="en-US" spc="5" dirty="0">
                <a:latin typeface="Times New Roman" panose="02020603050405020304" pitchFamily="18" charset="0"/>
                <a:cs typeface="Times New Roman" panose="02020603050405020304" pitchFamily="18" charset="0"/>
              </a:rPr>
              <a:t>of </a:t>
            </a:r>
            <a:r>
              <a:rPr lang="en-US" spc="-5" dirty="0">
                <a:latin typeface="Times New Roman" panose="02020603050405020304" pitchFamily="18" charset="0"/>
                <a:cs typeface="Times New Roman" panose="02020603050405020304" pitchFamily="18" charset="0"/>
              </a:rPr>
              <a:t>weeks </a:t>
            </a:r>
            <a:r>
              <a:rPr lang="en-US" spc="5" dirty="0">
                <a:latin typeface="Times New Roman" panose="02020603050405020304" pitchFamily="18" charset="0"/>
                <a:cs typeface="Times New Roman" panose="02020603050405020304" pitchFamily="18" charset="0"/>
              </a:rPr>
              <a:t>or </a:t>
            </a:r>
            <a:r>
              <a:rPr lang="en-US" dirty="0">
                <a:latin typeface="Times New Roman" panose="02020603050405020304" pitchFamily="18" charset="0"/>
                <a:cs typeface="Times New Roman" panose="02020603050405020304" pitchFamily="18" charset="0"/>
              </a:rPr>
              <a:t>months, thereby  </a:t>
            </a:r>
            <a:r>
              <a:rPr lang="en-US" spc="-5" dirty="0">
                <a:latin typeface="Times New Roman" panose="02020603050405020304" pitchFamily="18" charset="0"/>
                <a:cs typeface="Times New Roman" panose="02020603050405020304" pitchFamily="18" charset="0"/>
              </a:rPr>
              <a:t>uncovering cumulative errors </a:t>
            </a:r>
            <a:r>
              <a:rPr lang="en-US" dirty="0">
                <a:latin typeface="Times New Roman" panose="02020603050405020304" pitchFamily="18" charset="0"/>
                <a:cs typeface="Times New Roman" panose="02020603050405020304" pitchFamily="18" charset="0"/>
              </a:rPr>
              <a:t>that </a:t>
            </a:r>
            <a:r>
              <a:rPr lang="en-US" spc="-5" dirty="0">
                <a:latin typeface="Times New Roman" panose="02020603050405020304" pitchFamily="18" charset="0"/>
                <a:cs typeface="Times New Roman" panose="02020603050405020304" pitchFamily="18" charset="0"/>
              </a:rPr>
              <a:t>might </a:t>
            </a:r>
            <a:r>
              <a:rPr lang="en-US" dirty="0">
                <a:latin typeface="Times New Roman" panose="02020603050405020304" pitchFamily="18" charset="0"/>
                <a:cs typeface="Times New Roman" panose="02020603050405020304" pitchFamily="18" charset="0"/>
              </a:rPr>
              <a:t>degrade the </a:t>
            </a:r>
            <a:r>
              <a:rPr lang="en-US" spc="-5" dirty="0">
                <a:latin typeface="Times New Roman" panose="02020603050405020304" pitchFamily="18" charset="0"/>
                <a:cs typeface="Times New Roman" panose="02020603050405020304" pitchFamily="18" charset="0"/>
              </a:rPr>
              <a:t>system </a:t>
            </a:r>
            <a:r>
              <a:rPr lang="en-US" dirty="0">
                <a:latin typeface="Times New Roman" panose="02020603050405020304" pitchFamily="18" charset="0"/>
                <a:cs typeface="Times New Roman" panose="02020603050405020304" pitchFamily="18" charset="0"/>
              </a:rPr>
              <a:t>over</a:t>
            </a:r>
            <a:r>
              <a:rPr lang="en-US" spc="2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time.</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6730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286" y="894081"/>
            <a:ext cx="6995160" cy="6638079"/>
          </a:xfrm>
        </p:spPr>
        <p:txBody>
          <a:bodyPr>
            <a:normAutofit fontScale="25000" lnSpcReduction="20000"/>
          </a:bodyPr>
          <a:lstStyle/>
          <a:p>
            <a:pPr marL="469265" marR="6985" algn="just">
              <a:lnSpc>
                <a:spcPct val="110100"/>
              </a:lnSpc>
              <a:spcBef>
                <a:spcPts val="100"/>
              </a:spcBef>
            </a:pPr>
            <a:endParaRPr lang="en-US" sz="1200" dirty="0" smtClean="0">
              <a:latin typeface="Times New Roman"/>
              <a:cs typeface="Times New Roman"/>
            </a:endParaRPr>
          </a:p>
          <a:p>
            <a:pPr marL="469265" marR="8255" indent="-228600" algn="just">
              <a:lnSpc>
                <a:spcPct val="110000"/>
              </a:lnSpc>
              <a:spcBef>
                <a:spcPts val="85"/>
              </a:spcBef>
              <a:buFont typeface="Symbol"/>
              <a:buChar char=""/>
              <a:tabLst>
                <a:tab pos="469900" algn="l"/>
              </a:tabLst>
            </a:pPr>
            <a:r>
              <a:rPr lang="en-US" sz="6400" dirty="0">
                <a:latin typeface="Times New Roman" panose="02020603050405020304" pitchFamily="18" charset="0"/>
                <a:cs typeface="Times New Roman" panose="02020603050405020304" pitchFamily="18" charset="0"/>
              </a:rPr>
              <a:t>The </a:t>
            </a:r>
            <a:r>
              <a:rPr lang="en-US" sz="6400" b="1" i="1" dirty="0">
                <a:uFill>
                  <a:solidFill>
                    <a:srgbClr val="000000"/>
                  </a:solidFill>
                </a:uFill>
                <a:latin typeface="Times New Roman" panose="02020603050405020304" pitchFamily="18" charset="0"/>
                <a:cs typeface="Times New Roman" panose="02020603050405020304" pitchFamily="18" charset="0"/>
              </a:rPr>
              <a:t>alpha test</a:t>
            </a:r>
            <a:r>
              <a:rPr lang="en-US" sz="6400" b="1" i="1"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is </a:t>
            </a:r>
            <a:r>
              <a:rPr lang="en-US" sz="6400" spc="-5" dirty="0">
                <a:latin typeface="Times New Roman" panose="02020603050405020304" pitchFamily="18" charset="0"/>
                <a:cs typeface="Times New Roman" panose="02020603050405020304" pitchFamily="18" charset="0"/>
              </a:rPr>
              <a:t>conducted </a:t>
            </a:r>
            <a:r>
              <a:rPr lang="en-US" sz="6400" b="1" spc="-5" dirty="0">
                <a:latin typeface="Times New Roman" panose="02020603050405020304" pitchFamily="18" charset="0"/>
                <a:cs typeface="Times New Roman" panose="02020603050405020304" pitchFamily="18" charset="0"/>
              </a:rPr>
              <a:t>at </a:t>
            </a:r>
            <a:r>
              <a:rPr lang="en-US" sz="6400" b="1" dirty="0">
                <a:latin typeface="Times New Roman" panose="02020603050405020304" pitchFamily="18" charset="0"/>
                <a:cs typeface="Times New Roman" panose="02020603050405020304" pitchFamily="18" charset="0"/>
              </a:rPr>
              <a:t>the </a:t>
            </a:r>
            <a:r>
              <a:rPr lang="en-US" sz="6400" b="1" spc="-5" dirty="0">
                <a:latin typeface="Times New Roman" panose="02020603050405020304" pitchFamily="18" charset="0"/>
                <a:cs typeface="Times New Roman" panose="02020603050405020304" pitchFamily="18" charset="0"/>
              </a:rPr>
              <a:t>developer’s site </a:t>
            </a:r>
            <a:r>
              <a:rPr lang="en-US" sz="6400" b="1" spc="5" dirty="0">
                <a:latin typeface="Times New Roman" panose="02020603050405020304" pitchFamily="18" charset="0"/>
                <a:cs typeface="Times New Roman" panose="02020603050405020304" pitchFamily="18" charset="0"/>
              </a:rPr>
              <a:t>by </a:t>
            </a:r>
            <a:r>
              <a:rPr lang="en-US" sz="6400" b="1" dirty="0">
                <a:latin typeface="Times New Roman" panose="02020603050405020304" pitchFamily="18" charset="0"/>
                <a:cs typeface="Times New Roman" panose="02020603050405020304" pitchFamily="18" charset="0"/>
              </a:rPr>
              <a:t>a </a:t>
            </a:r>
            <a:r>
              <a:rPr lang="en-US" sz="6400" b="1" spc="-5" dirty="0">
                <a:latin typeface="Times New Roman" panose="02020603050405020304" pitchFamily="18" charset="0"/>
                <a:cs typeface="Times New Roman" panose="02020603050405020304" pitchFamily="18" charset="0"/>
              </a:rPr>
              <a:t>representative </a:t>
            </a:r>
            <a:r>
              <a:rPr lang="en-US" sz="6400" b="1" dirty="0">
                <a:latin typeface="Times New Roman" panose="02020603050405020304" pitchFamily="18" charset="0"/>
                <a:cs typeface="Times New Roman" panose="02020603050405020304" pitchFamily="18" charset="0"/>
              </a:rPr>
              <a:t>group of </a:t>
            </a:r>
            <a:r>
              <a:rPr lang="en-US" sz="6400" b="1" spc="-5" dirty="0">
                <a:latin typeface="Times New Roman" panose="02020603050405020304" pitchFamily="18" charset="0"/>
                <a:cs typeface="Times New Roman" panose="02020603050405020304" pitchFamily="18" charset="0"/>
              </a:rPr>
              <a:t>end users.  </a:t>
            </a:r>
            <a:r>
              <a:rPr lang="en-US" sz="6400" dirty="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software </a:t>
            </a:r>
            <a:r>
              <a:rPr lang="en-US" sz="6400" dirty="0">
                <a:latin typeface="Times New Roman" panose="02020603050405020304" pitchFamily="18" charset="0"/>
                <a:cs typeface="Times New Roman" panose="02020603050405020304" pitchFamily="18" charset="0"/>
              </a:rPr>
              <a:t>is </a:t>
            </a:r>
            <a:r>
              <a:rPr lang="en-US" sz="6400" spc="-5" dirty="0">
                <a:latin typeface="Times New Roman" panose="02020603050405020304" pitchFamily="18" charset="0"/>
                <a:cs typeface="Times New Roman" panose="02020603050405020304" pitchFamily="18" charset="0"/>
              </a:rPr>
              <a:t>used </a:t>
            </a:r>
            <a:r>
              <a:rPr lang="en-US" sz="6400" dirty="0">
                <a:latin typeface="Times New Roman" panose="02020603050405020304" pitchFamily="18" charset="0"/>
                <a:cs typeface="Times New Roman" panose="02020603050405020304" pitchFamily="18" charset="0"/>
              </a:rPr>
              <a:t>in a </a:t>
            </a:r>
            <a:r>
              <a:rPr lang="en-US" sz="6400" spc="-5" dirty="0">
                <a:latin typeface="Times New Roman" panose="02020603050405020304" pitchFamily="18" charset="0"/>
                <a:cs typeface="Times New Roman" panose="02020603050405020304" pitchFamily="18" charset="0"/>
              </a:rPr>
              <a:t>natural setting with </a:t>
            </a:r>
            <a:r>
              <a:rPr lang="en-US" sz="6400" dirty="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developer </a:t>
            </a:r>
            <a:r>
              <a:rPr lang="en-US" sz="6400" dirty="0">
                <a:latin typeface="Times New Roman" panose="02020603050405020304" pitchFamily="18" charset="0"/>
                <a:cs typeface="Times New Roman" panose="02020603050405020304" pitchFamily="18" charset="0"/>
              </a:rPr>
              <a:t>“looking </a:t>
            </a:r>
            <a:r>
              <a:rPr lang="en-US" sz="6400" spc="-5" dirty="0">
                <a:latin typeface="Times New Roman" panose="02020603050405020304" pitchFamily="18" charset="0"/>
                <a:cs typeface="Times New Roman" panose="02020603050405020304" pitchFamily="18" charset="0"/>
              </a:rPr>
              <a:t>over </a:t>
            </a:r>
            <a:r>
              <a:rPr lang="en-US" sz="6400" dirty="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shoulder”</a:t>
            </a:r>
            <a:r>
              <a:rPr lang="en-US" sz="6400" spc="-5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of</a:t>
            </a:r>
          </a:p>
          <a:p>
            <a:pPr marL="469265" marR="6985" algn="just">
              <a:lnSpc>
                <a:spcPct val="110100"/>
              </a:lnSpc>
              <a:spcBef>
                <a:spcPts val="100"/>
              </a:spcBef>
            </a:pPr>
            <a:r>
              <a:rPr lang="en-US" sz="6400" dirty="0" smtClean="0">
                <a:latin typeface="Times New Roman"/>
                <a:cs typeface="Times New Roman"/>
              </a:rPr>
              <a:t>the </a:t>
            </a:r>
            <a:r>
              <a:rPr lang="en-US" sz="6400" spc="-5" dirty="0">
                <a:latin typeface="Times New Roman"/>
                <a:cs typeface="Times New Roman"/>
              </a:rPr>
              <a:t>users and </a:t>
            </a:r>
            <a:r>
              <a:rPr lang="en-US" sz="6400" dirty="0">
                <a:latin typeface="Times New Roman"/>
                <a:cs typeface="Times New Roman"/>
              </a:rPr>
              <a:t>recording </a:t>
            </a:r>
            <a:r>
              <a:rPr lang="en-US" sz="6400" spc="-5" dirty="0">
                <a:latin typeface="Times New Roman"/>
                <a:cs typeface="Times New Roman"/>
              </a:rPr>
              <a:t>errors and </a:t>
            </a:r>
            <a:r>
              <a:rPr lang="en-US" sz="6400" dirty="0">
                <a:latin typeface="Times New Roman"/>
                <a:cs typeface="Times New Roman"/>
              </a:rPr>
              <a:t>usage problems. Alpha </a:t>
            </a:r>
            <a:r>
              <a:rPr lang="en-US" sz="6400" spc="-5" dirty="0">
                <a:latin typeface="Times New Roman"/>
                <a:cs typeface="Times New Roman"/>
              </a:rPr>
              <a:t>tests </a:t>
            </a:r>
            <a:r>
              <a:rPr lang="en-US" sz="6400" dirty="0">
                <a:latin typeface="Times New Roman"/>
                <a:cs typeface="Times New Roman"/>
              </a:rPr>
              <a:t>are conducted in a  </a:t>
            </a:r>
            <a:r>
              <a:rPr lang="en-US" sz="6400" spc="-5" dirty="0">
                <a:latin typeface="Times New Roman"/>
                <a:cs typeface="Times New Roman"/>
              </a:rPr>
              <a:t>controlled environment.</a:t>
            </a:r>
            <a:endParaRPr lang="en-US" sz="6400" dirty="0">
              <a:latin typeface="Times New Roman"/>
              <a:cs typeface="Times New Roman"/>
            </a:endParaRPr>
          </a:p>
          <a:p>
            <a:pPr marL="469265" marR="6350" indent="-228600" algn="just">
              <a:lnSpc>
                <a:spcPct val="110400"/>
              </a:lnSpc>
              <a:spcBef>
                <a:spcPts val="75"/>
              </a:spcBef>
              <a:buFont typeface="Symbol"/>
              <a:buChar char=""/>
              <a:tabLst>
                <a:tab pos="469900" algn="l"/>
              </a:tabLst>
            </a:pPr>
            <a:r>
              <a:rPr lang="en-US" sz="6400" dirty="0">
                <a:latin typeface="Times New Roman"/>
                <a:cs typeface="Times New Roman"/>
              </a:rPr>
              <a:t>The</a:t>
            </a:r>
            <a:r>
              <a:rPr lang="en-US" sz="6400" spc="-75" dirty="0">
                <a:latin typeface="Times New Roman"/>
                <a:cs typeface="Times New Roman"/>
              </a:rPr>
              <a:t> </a:t>
            </a:r>
            <a:r>
              <a:rPr lang="en-US" sz="6400" b="1" i="1" u="heavy" spc="-5" dirty="0">
                <a:uFill>
                  <a:solidFill>
                    <a:srgbClr val="000000"/>
                  </a:solidFill>
                </a:uFill>
                <a:latin typeface="Times New Roman"/>
                <a:cs typeface="Times New Roman"/>
              </a:rPr>
              <a:t>beta</a:t>
            </a:r>
            <a:r>
              <a:rPr lang="en-US" sz="6400" b="1" i="1" u="heavy" spc="-50" dirty="0">
                <a:uFill>
                  <a:solidFill>
                    <a:srgbClr val="000000"/>
                  </a:solidFill>
                </a:uFill>
                <a:latin typeface="Times New Roman"/>
                <a:cs typeface="Times New Roman"/>
              </a:rPr>
              <a:t> </a:t>
            </a:r>
            <a:r>
              <a:rPr lang="en-US" sz="6400" b="1" i="1" u="heavy" dirty="0">
                <a:uFill>
                  <a:solidFill>
                    <a:srgbClr val="000000"/>
                  </a:solidFill>
                </a:uFill>
                <a:latin typeface="Times New Roman"/>
                <a:cs typeface="Times New Roman"/>
              </a:rPr>
              <a:t>test</a:t>
            </a:r>
            <a:r>
              <a:rPr lang="en-US" sz="6400" b="1" i="1" spc="-60" dirty="0">
                <a:latin typeface="Times New Roman"/>
                <a:cs typeface="Times New Roman"/>
              </a:rPr>
              <a:t> </a:t>
            </a:r>
            <a:r>
              <a:rPr lang="en-US" sz="6400" spc="-5" dirty="0">
                <a:latin typeface="Times New Roman"/>
                <a:cs typeface="Times New Roman"/>
              </a:rPr>
              <a:t>is</a:t>
            </a:r>
            <a:r>
              <a:rPr lang="en-US" sz="6400" spc="-60" dirty="0">
                <a:latin typeface="Times New Roman"/>
                <a:cs typeface="Times New Roman"/>
              </a:rPr>
              <a:t> </a:t>
            </a:r>
            <a:r>
              <a:rPr lang="en-US" sz="6400" dirty="0">
                <a:latin typeface="Times New Roman"/>
                <a:cs typeface="Times New Roman"/>
              </a:rPr>
              <a:t>conducted</a:t>
            </a:r>
            <a:r>
              <a:rPr lang="en-US" sz="6400" spc="-60" dirty="0">
                <a:latin typeface="Times New Roman"/>
                <a:cs typeface="Times New Roman"/>
              </a:rPr>
              <a:t> </a:t>
            </a:r>
            <a:r>
              <a:rPr lang="en-US" sz="6400" spc="-5" dirty="0">
                <a:latin typeface="Times New Roman"/>
                <a:cs typeface="Times New Roman"/>
              </a:rPr>
              <a:t>at</a:t>
            </a:r>
            <a:r>
              <a:rPr lang="en-US" sz="6400" spc="-60" dirty="0">
                <a:latin typeface="Times New Roman"/>
                <a:cs typeface="Times New Roman"/>
              </a:rPr>
              <a:t> </a:t>
            </a:r>
            <a:r>
              <a:rPr lang="en-US" sz="6400" dirty="0">
                <a:latin typeface="Times New Roman"/>
                <a:cs typeface="Times New Roman"/>
              </a:rPr>
              <a:t>one</a:t>
            </a:r>
            <a:r>
              <a:rPr lang="en-US" sz="6400" spc="-55" dirty="0">
                <a:latin typeface="Times New Roman"/>
                <a:cs typeface="Times New Roman"/>
              </a:rPr>
              <a:t> </a:t>
            </a:r>
            <a:r>
              <a:rPr lang="en-US" sz="6400" dirty="0">
                <a:latin typeface="Times New Roman"/>
                <a:cs typeface="Times New Roman"/>
              </a:rPr>
              <a:t>or</a:t>
            </a:r>
            <a:r>
              <a:rPr lang="en-US" sz="6400" spc="-60" dirty="0">
                <a:latin typeface="Times New Roman"/>
                <a:cs typeface="Times New Roman"/>
              </a:rPr>
              <a:t> </a:t>
            </a:r>
            <a:r>
              <a:rPr lang="en-US" sz="6400" dirty="0">
                <a:latin typeface="Times New Roman"/>
                <a:cs typeface="Times New Roman"/>
              </a:rPr>
              <a:t>more</a:t>
            </a:r>
            <a:r>
              <a:rPr lang="en-US" sz="6400" spc="-60" dirty="0">
                <a:latin typeface="Times New Roman"/>
                <a:cs typeface="Times New Roman"/>
              </a:rPr>
              <a:t> </a:t>
            </a:r>
            <a:r>
              <a:rPr lang="en-US" sz="6400" dirty="0">
                <a:latin typeface="Times New Roman"/>
                <a:cs typeface="Times New Roman"/>
              </a:rPr>
              <a:t>end-user</a:t>
            </a:r>
            <a:r>
              <a:rPr lang="en-US" sz="6400" spc="-55" dirty="0">
                <a:latin typeface="Times New Roman"/>
                <a:cs typeface="Times New Roman"/>
              </a:rPr>
              <a:t> </a:t>
            </a:r>
            <a:r>
              <a:rPr lang="en-US" sz="6400" spc="-5" dirty="0">
                <a:latin typeface="Times New Roman"/>
                <a:cs typeface="Times New Roman"/>
              </a:rPr>
              <a:t>sites.</a:t>
            </a:r>
            <a:r>
              <a:rPr lang="en-US" sz="6400" spc="-60" dirty="0">
                <a:latin typeface="Times New Roman"/>
                <a:cs typeface="Times New Roman"/>
              </a:rPr>
              <a:t> </a:t>
            </a:r>
            <a:r>
              <a:rPr lang="en-US" sz="6400" dirty="0">
                <a:latin typeface="Times New Roman"/>
                <a:cs typeface="Times New Roman"/>
              </a:rPr>
              <a:t>Unlike</a:t>
            </a:r>
            <a:r>
              <a:rPr lang="en-US" sz="6400" spc="-65" dirty="0">
                <a:latin typeface="Times New Roman"/>
                <a:cs typeface="Times New Roman"/>
              </a:rPr>
              <a:t> </a:t>
            </a:r>
            <a:r>
              <a:rPr lang="en-US" sz="6400" spc="-5" dirty="0">
                <a:latin typeface="Times New Roman"/>
                <a:cs typeface="Times New Roman"/>
              </a:rPr>
              <a:t>alpha</a:t>
            </a:r>
            <a:r>
              <a:rPr lang="en-US" sz="6400" spc="-55" dirty="0">
                <a:latin typeface="Times New Roman"/>
                <a:cs typeface="Times New Roman"/>
              </a:rPr>
              <a:t> </a:t>
            </a:r>
            <a:r>
              <a:rPr lang="en-US" sz="6400" dirty="0">
                <a:latin typeface="Times New Roman"/>
                <a:cs typeface="Times New Roman"/>
              </a:rPr>
              <a:t>testing,</a:t>
            </a:r>
            <a:r>
              <a:rPr lang="en-US" sz="6400" spc="-60" dirty="0">
                <a:latin typeface="Times New Roman"/>
                <a:cs typeface="Times New Roman"/>
              </a:rPr>
              <a:t> </a:t>
            </a:r>
            <a:r>
              <a:rPr lang="en-US" sz="6400" dirty="0">
                <a:latin typeface="Times New Roman"/>
                <a:cs typeface="Times New Roman"/>
              </a:rPr>
              <a:t>the</a:t>
            </a:r>
            <a:r>
              <a:rPr lang="en-US" sz="6400" spc="-70" dirty="0">
                <a:latin typeface="Times New Roman"/>
                <a:cs typeface="Times New Roman"/>
              </a:rPr>
              <a:t> </a:t>
            </a:r>
            <a:r>
              <a:rPr lang="en-US" sz="6400" dirty="0">
                <a:latin typeface="Times New Roman"/>
                <a:cs typeface="Times New Roman"/>
              </a:rPr>
              <a:t>developer  generally is not </a:t>
            </a:r>
            <a:r>
              <a:rPr lang="en-US" sz="6400" spc="-5" dirty="0">
                <a:latin typeface="Times New Roman"/>
                <a:cs typeface="Times New Roman"/>
              </a:rPr>
              <a:t>present. Therefore, </a:t>
            </a:r>
            <a:r>
              <a:rPr lang="en-US" sz="6400" dirty="0">
                <a:latin typeface="Times New Roman"/>
                <a:cs typeface="Times New Roman"/>
              </a:rPr>
              <a:t>the </a:t>
            </a:r>
            <a:r>
              <a:rPr lang="en-US" sz="6400" spc="-5" dirty="0">
                <a:latin typeface="Times New Roman"/>
                <a:cs typeface="Times New Roman"/>
              </a:rPr>
              <a:t>beta </a:t>
            </a:r>
            <a:r>
              <a:rPr lang="en-US" sz="6400" dirty="0">
                <a:latin typeface="Times New Roman"/>
                <a:cs typeface="Times New Roman"/>
              </a:rPr>
              <a:t>test </a:t>
            </a:r>
            <a:r>
              <a:rPr lang="en-US" sz="6400" spc="5" dirty="0">
                <a:latin typeface="Times New Roman"/>
                <a:cs typeface="Times New Roman"/>
              </a:rPr>
              <a:t>is </a:t>
            </a:r>
            <a:r>
              <a:rPr lang="en-US" sz="6400" dirty="0">
                <a:latin typeface="Times New Roman"/>
                <a:cs typeface="Times New Roman"/>
              </a:rPr>
              <a:t>a </a:t>
            </a:r>
            <a:r>
              <a:rPr lang="en-US" sz="6400" spc="-5" dirty="0">
                <a:latin typeface="Times New Roman"/>
                <a:cs typeface="Times New Roman"/>
              </a:rPr>
              <a:t>“live” application </a:t>
            </a:r>
            <a:r>
              <a:rPr lang="en-US" sz="6400" dirty="0">
                <a:latin typeface="Times New Roman"/>
                <a:cs typeface="Times New Roman"/>
              </a:rPr>
              <a:t>of the </a:t>
            </a:r>
            <a:r>
              <a:rPr lang="en-US" sz="6400" spc="-5" dirty="0">
                <a:latin typeface="Times New Roman"/>
                <a:cs typeface="Times New Roman"/>
              </a:rPr>
              <a:t>software </a:t>
            </a:r>
            <a:r>
              <a:rPr lang="en-US" sz="6400" dirty="0">
                <a:latin typeface="Times New Roman"/>
                <a:cs typeface="Times New Roman"/>
              </a:rPr>
              <a:t>in  </a:t>
            </a:r>
            <a:r>
              <a:rPr lang="en-US" sz="6400" spc="-5" dirty="0">
                <a:latin typeface="Times New Roman"/>
                <a:cs typeface="Times New Roman"/>
              </a:rPr>
              <a:t>an environment that </a:t>
            </a:r>
            <a:r>
              <a:rPr lang="en-US" sz="6400" dirty="0">
                <a:latin typeface="Times New Roman"/>
                <a:cs typeface="Times New Roman"/>
              </a:rPr>
              <a:t>cannot be </a:t>
            </a:r>
            <a:r>
              <a:rPr lang="en-US" sz="6400" spc="-5" dirty="0">
                <a:latin typeface="Times New Roman"/>
                <a:cs typeface="Times New Roman"/>
              </a:rPr>
              <a:t>controlled </a:t>
            </a:r>
            <a:r>
              <a:rPr lang="en-US" sz="6400" spc="10" dirty="0">
                <a:latin typeface="Times New Roman"/>
                <a:cs typeface="Times New Roman"/>
              </a:rPr>
              <a:t>by </a:t>
            </a:r>
            <a:r>
              <a:rPr lang="en-US" sz="6400" dirty="0">
                <a:latin typeface="Times New Roman"/>
                <a:cs typeface="Times New Roman"/>
              </a:rPr>
              <a:t>the</a:t>
            </a:r>
            <a:r>
              <a:rPr lang="en-US" sz="6400" spc="-10" dirty="0">
                <a:latin typeface="Times New Roman"/>
                <a:cs typeface="Times New Roman"/>
              </a:rPr>
              <a:t> </a:t>
            </a:r>
            <a:r>
              <a:rPr lang="en-US" sz="6400" spc="-5" dirty="0">
                <a:latin typeface="Times New Roman"/>
                <a:cs typeface="Times New Roman"/>
              </a:rPr>
              <a:t>developer.</a:t>
            </a:r>
            <a:endParaRPr lang="en-US" sz="6400" dirty="0">
              <a:latin typeface="Times New Roman"/>
              <a:cs typeface="Times New Roman"/>
            </a:endParaRPr>
          </a:p>
          <a:p>
            <a:pPr marL="469265" marR="6985" indent="-228600" algn="just">
              <a:lnSpc>
                <a:spcPct val="110300"/>
              </a:lnSpc>
              <a:spcBef>
                <a:spcPts val="80"/>
              </a:spcBef>
              <a:buFont typeface="Symbol"/>
              <a:buChar char=""/>
              <a:tabLst>
                <a:tab pos="469900" algn="l"/>
              </a:tabLst>
            </a:pPr>
            <a:r>
              <a:rPr lang="en-US" sz="6400" dirty="0">
                <a:latin typeface="Times New Roman"/>
                <a:cs typeface="Times New Roman"/>
              </a:rPr>
              <a:t>The </a:t>
            </a:r>
            <a:r>
              <a:rPr lang="en-US" sz="6400" spc="-5" dirty="0">
                <a:latin typeface="Times New Roman"/>
                <a:cs typeface="Times New Roman"/>
              </a:rPr>
              <a:t>customer records all problems (real </a:t>
            </a:r>
            <a:r>
              <a:rPr lang="en-US" sz="6400" dirty="0">
                <a:latin typeface="Times New Roman" panose="02020603050405020304" pitchFamily="18" charset="0"/>
                <a:cs typeface="Times New Roman" panose="02020603050405020304" pitchFamily="18" charset="0"/>
              </a:rPr>
              <a:t>or </a:t>
            </a:r>
            <a:r>
              <a:rPr lang="en-US" sz="6400" spc="-5" dirty="0">
                <a:latin typeface="Times New Roman" panose="02020603050405020304" pitchFamily="18" charset="0"/>
                <a:cs typeface="Times New Roman" panose="02020603050405020304" pitchFamily="18" charset="0"/>
              </a:rPr>
              <a:t>imagined) </a:t>
            </a:r>
            <a:r>
              <a:rPr lang="en-US" sz="6400" dirty="0">
                <a:latin typeface="Times New Roman" panose="02020603050405020304" pitchFamily="18" charset="0"/>
                <a:cs typeface="Times New Roman" panose="02020603050405020304" pitchFamily="18" charset="0"/>
              </a:rPr>
              <a:t>that </a:t>
            </a:r>
            <a:r>
              <a:rPr lang="en-US" sz="6400" spc="-5" dirty="0">
                <a:latin typeface="Times New Roman" panose="02020603050405020304" pitchFamily="18" charset="0"/>
                <a:cs typeface="Times New Roman" panose="02020603050405020304" pitchFamily="18" charset="0"/>
              </a:rPr>
              <a:t>are encountered </a:t>
            </a:r>
            <a:r>
              <a:rPr lang="en-US" sz="6400" dirty="0">
                <a:latin typeface="Times New Roman" panose="02020603050405020304" pitchFamily="18" charset="0"/>
                <a:cs typeface="Times New Roman" panose="02020603050405020304" pitchFamily="18" charset="0"/>
              </a:rPr>
              <a:t>during </a:t>
            </a:r>
            <a:r>
              <a:rPr lang="en-US" sz="6400" spc="-5" dirty="0">
                <a:latin typeface="Times New Roman" panose="02020603050405020304" pitchFamily="18" charset="0"/>
                <a:cs typeface="Times New Roman" panose="02020603050405020304" pitchFamily="18" charset="0"/>
              </a:rPr>
              <a:t>beta  </a:t>
            </a:r>
            <a:r>
              <a:rPr lang="en-US" sz="6400" dirty="0">
                <a:latin typeface="Times New Roman" panose="02020603050405020304" pitchFamily="18" charset="0"/>
                <a:cs typeface="Times New Roman" panose="02020603050405020304" pitchFamily="18" charset="0"/>
              </a:rPr>
              <a:t>testing </a:t>
            </a:r>
            <a:r>
              <a:rPr lang="en-US" sz="6400" spc="-5" dirty="0">
                <a:latin typeface="Times New Roman" panose="02020603050405020304" pitchFamily="18" charset="0"/>
                <a:cs typeface="Times New Roman" panose="02020603050405020304" pitchFamily="18" charset="0"/>
              </a:rPr>
              <a:t>and reports </a:t>
            </a:r>
            <a:r>
              <a:rPr lang="en-US" sz="6400" dirty="0">
                <a:latin typeface="Times New Roman" panose="02020603050405020304" pitchFamily="18" charset="0"/>
                <a:cs typeface="Times New Roman" panose="02020603050405020304" pitchFamily="18" charset="0"/>
              </a:rPr>
              <a:t>these to the </a:t>
            </a:r>
            <a:r>
              <a:rPr lang="en-US" sz="6400" spc="-5" dirty="0">
                <a:latin typeface="Times New Roman" panose="02020603050405020304" pitchFamily="18" charset="0"/>
                <a:cs typeface="Times New Roman" panose="02020603050405020304" pitchFamily="18" charset="0"/>
              </a:rPr>
              <a:t>developer at regular intervals. As </a:t>
            </a:r>
            <a:r>
              <a:rPr lang="en-US" sz="6400" dirty="0">
                <a:latin typeface="Times New Roman" panose="02020603050405020304" pitchFamily="18" charset="0"/>
                <a:cs typeface="Times New Roman" panose="02020603050405020304" pitchFamily="18" charset="0"/>
              </a:rPr>
              <a:t>a </a:t>
            </a:r>
            <a:r>
              <a:rPr lang="en-US" sz="6400" spc="-5" dirty="0">
                <a:latin typeface="Times New Roman" panose="02020603050405020304" pitchFamily="18" charset="0"/>
                <a:cs typeface="Times New Roman" panose="02020603050405020304" pitchFamily="18" charset="0"/>
              </a:rPr>
              <a:t>result </a:t>
            </a:r>
            <a:r>
              <a:rPr lang="en-US" sz="6400" dirty="0">
                <a:latin typeface="Times New Roman" panose="02020603050405020304" pitchFamily="18" charset="0"/>
                <a:cs typeface="Times New Roman" panose="02020603050405020304" pitchFamily="18" charset="0"/>
              </a:rPr>
              <a:t>of </a:t>
            </a:r>
            <a:r>
              <a:rPr lang="en-US" sz="6400" spc="-5" dirty="0">
                <a:latin typeface="Times New Roman" panose="02020603050405020304" pitchFamily="18" charset="0"/>
                <a:cs typeface="Times New Roman" panose="02020603050405020304" pitchFamily="18" charset="0"/>
              </a:rPr>
              <a:t>problems  reported </a:t>
            </a:r>
            <a:r>
              <a:rPr lang="en-US" sz="6400" dirty="0">
                <a:latin typeface="Times New Roman" panose="02020603050405020304" pitchFamily="18" charset="0"/>
                <a:cs typeface="Times New Roman" panose="02020603050405020304" pitchFamily="18" charset="0"/>
              </a:rPr>
              <a:t>during </a:t>
            </a:r>
            <a:r>
              <a:rPr lang="en-US" sz="6400" spc="-5" dirty="0">
                <a:latin typeface="Times New Roman" panose="02020603050405020304" pitchFamily="18" charset="0"/>
                <a:cs typeface="Times New Roman" panose="02020603050405020304" pitchFamily="18" charset="0"/>
              </a:rPr>
              <a:t>beta </a:t>
            </a:r>
            <a:r>
              <a:rPr lang="en-US" sz="6400" dirty="0">
                <a:latin typeface="Times New Roman" panose="02020603050405020304" pitchFamily="18" charset="0"/>
                <a:cs typeface="Times New Roman" panose="02020603050405020304" pitchFamily="18" charset="0"/>
              </a:rPr>
              <a:t>tests, </a:t>
            </a:r>
            <a:r>
              <a:rPr lang="en-US" sz="6400" spc="-10" dirty="0">
                <a:latin typeface="Times New Roman" panose="02020603050405020304" pitchFamily="18" charset="0"/>
                <a:cs typeface="Times New Roman" panose="02020603050405020304" pitchFamily="18" charset="0"/>
              </a:rPr>
              <a:t>you </a:t>
            </a:r>
            <a:r>
              <a:rPr lang="en-US" sz="6400" dirty="0">
                <a:latin typeface="Times New Roman" panose="02020603050405020304" pitchFamily="18" charset="0"/>
                <a:cs typeface="Times New Roman" panose="02020603050405020304" pitchFamily="18" charset="0"/>
              </a:rPr>
              <a:t>make </a:t>
            </a:r>
            <a:r>
              <a:rPr lang="en-US" sz="6400" spc="-5" dirty="0">
                <a:latin typeface="Times New Roman" panose="02020603050405020304" pitchFamily="18" charset="0"/>
                <a:cs typeface="Times New Roman" panose="02020603050405020304" pitchFamily="18" charset="0"/>
              </a:rPr>
              <a:t>modifications and </a:t>
            </a:r>
            <a:r>
              <a:rPr lang="en-US" sz="6400" dirty="0">
                <a:latin typeface="Times New Roman" panose="02020603050405020304" pitchFamily="18" charset="0"/>
                <a:cs typeface="Times New Roman" panose="02020603050405020304" pitchFamily="18" charset="0"/>
              </a:rPr>
              <a:t>then </a:t>
            </a:r>
            <a:r>
              <a:rPr lang="en-US" sz="6400" spc="-5" dirty="0">
                <a:latin typeface="Times New Roman" panose="02020603050405020304" pitchFamily="18" charset="0"/>
                <a:cs typeface="Times New Roman" panose="02020603050405020304" pitchFamily="18" charset="0"/>
              </a:rPr>
              <a:t>prepare </a:t>
            </a:r>
            <a:r>
              <a:rPr lang="en-US" sz="6400" dirty="0">
                <a:latin typeface="Times New Roman" panose="02020603050405020304" pitchFamily="18" charset="0"/>
                <a:cs typeface="Times New Roman" panose="02020603050405020304" pitchFamily="18" charset="0"/>
              </a:rPr>
              <a:t>for </a:t>
            </a:r>
            <a:r>
              <a:rPr lang="en-US" sz="6400" spc="-5" dirty="0">
                <a:latin typeface="Times New Roman" panose="02020603050405020304" pitchFamily="18" charset="0"/>
                <a:cs typeface="Times New Roman" panose="02020603050405020304" pitchFamily="18" charset="0"/>
              </a:rPr>
              <a:t>release </a:t>
            </a:r>
            <a:r>
              <a:rPr lang="en-US" sz="6400" dirty="0">
                <a:latin typeface="Times New Roman" panose="02020603050405020304" pitchFamily="18" charset="0"/>
                <a:cs typeface="Times New Roman" panose="02020603050405020304" pitchFamily="18" charset="0"/>
              </a:rPr>
              <a:t>of the  </a:t>
            </a:r>
            <a:r>
              <a:rPr lang="en-US" sz="6400" spc="-5" dirty="0">
                <a:latin typeface="Times New Roman" panose="02020603050405020304" pitchFamily="18" charset="0"/>
                <a:cs typeface="Times New Roman" panose="02020603050405020304" pitchFamily="18" charset="0"/>
              </a:rPr>
              <a:t>software </a:t>
            </a:r>
            <a:r>
              <a:rPr lang="en-US" sz="6400" dirty="0">
                <a:latin typeface="Times New Roman" panose="02020603050405020304" pitchFamily="18" charset="0"/>
                <a:cs typeface="Times New Roman" panose="02020603050405020304" pitchFamily="18" charset="0"/>
              </a:rPr>
              <a:t>product to the entire </a:t>
            </a:r>
            <a:r>
              <a:rPr lang="en-US" sz="6400" spc="-5" dirty="0">
                <a:latin typeface="Times New Roman" panose="02020603050405020304" pitchFamily="18" charset="0"/>
                <a:cs typeface="Times New Roman" panose="02020603050405020304" pitchFamily="18" charset="0"/>
              </a:rPr>
              <a:t>customer</a:t>
            </a:r>
            <a:r>
              <a:rPr lang="en-US" sz="6400" spc="-20"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base.</a:t>
            </a:r>
            <a:endParaRPr lang="en-US" sz="6400" dirty="0">
              <a:latin typeface="Times New Roman" panose="02020603050405020304" pitchFamily="18" charset="0"/>
              <a:cs typeface="Times New Roman" panose="02020603050405020304" pitchFamily="18" charset="0"/>
            </a:endParaRPr>
          </a:p>
          <a:p>
            <a:pPr marL="469265" marR="5715" indent="-228600" algn="just">
              <a:lnSpc>
                <a:spcPct val="110100"/>
              </a:lnSpc>
              <a:spcBef>
                <a:spcPts val="15"/>
              </a:spcBef>
              <a:buSzPct val="75000"/>
              <a:buFont typeface="Symbol"/>
              <a:buChar char=""/>
              <a:tabLst>
                <a:tab pos="469900" algn="l"/>
              </a:tabLst>
            </a:pPr>
            <a:r>
              <a:rPr lang="en-US" sz="6400" spc="-5" dirty="0">
                <a:latin typeface="Times New Roman" panose="02020603050405020304" pitchFamily="18" charset="0"/>
                <a:cs typeface="Times New Roman" panose="02020603050405020304" pitchFamily="18" charset="0"/>
              </a:rPr>
              <a:t>A variation </a:t>
            </a:r>
            <a:r>
              <a:rPr lang="en-US" sz="6400" dirty="0">
                <a:latin typeface="Times New Roman" panose="02020603050405020304" pitchFamily="18" charset="0"/>
                <a:cs typeface="Times New Roman" panose="02020603050405020304" pitchFamily="18" charset="0"/>
              </a:rPr>
              <a:t>on </a:t>
            </a:r>
            <a:r>
              <a:rPr lang="en-US" sz="6400" spc="-5" dirty="0">
                <a:latin typeface="Times New Roman" panose="02020603050405020304" pitchFamily="18" charset="0"/>
                <a:cs typeface="Times New Roman" panose="02020603050405020304" pitchFamily="18" charset="0"/>
              </a:rPr>
              <a:t>beta testing, called </a:t>
            </a:r>
            <a:r>
              <a:rPr lang="en-US" sz="6400" b="1" i="1" dirty="0">
                <a:latin typeface="Times New Roman" panose="02020603050405020304" pitchFamily="18" charset="0"/>
                <a:cs typeface="Times New Roman" panose="02020603050405020304" pitchFamily="18" charset="0"/>
              </a:rPr>
              <a:t>customer </a:t>
            </a:r>
            <a:r>
              <a:rPr lang="en-US" sz="6400" b="1" i="1" spc="-5" dirty="0">
                <a:latin typeface="Times New Roman" panose="02020603050405020304" pitchFamily="18" charset="0"/>
                <a:cs typeface="Times New Roman" panose="02020603050405020304" pitchFamily="18" charset="0"/>
              </a:rPr>
              <a:t>acceptance </a:t>
            </a:r>
            <a:r>
              <a:rPr lang="en-US" sz="6400" b="1" i="1" dirty="0">
                <a:latin typeface="Times New Roman" panose="02020603050405020304" pitchFamily="18" charset="0"/>
                <a:cs typeface="Times New Roman" panose="02020603050405020304" pitchFamily="18" charset="0"/>
              </a:rPr>
              <a:t>testing</a:t>
            </a:r>
            <a:r>
              <a:rPr lang="en-US" sz="6400" i="1"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is </a:t>
            </a:r>
            <a:r>
              <a:rPr lang="en-US" sz="6400" dirty="0">
                <a:latin typeface="Times New Roman" panose="02020603050405020304" pitchFamily="18" charset="0"/>
                <a:cs typeface="Times New Roman" panose="02020603050405020304" pitchFamily="18" charset="0"/>
              </a:rPr>
              <a:t>sometimes </a:t>
            </a:r>
            <a:r>
              <a:rPr lang="en-US" sz="6400" spc="-5" dirty="0">
                <a:latin typeface="Times New Roman" panose="02020603050405020304" pitchFamily="18" charset="0"/>
                <a:cs typeface="Times New Roman" panose="02020603050405020304" pitchFamily="18" charset="0"/>
              </a:rPr>
              <a:t>performed  when custom software is delivered </a:t>
            </a:r>
            <a:r>
              <a:rPr lang="en-US" sz="6400" dirty="0">
                <a:latin typeface="Times New Roman" panose="02020603050405020304" pitchFamily="18" charset="0"/>
                <a:cs typeface="Times New Roman" panose="02020603050405020304" pitchFamily="18" charset="0"/>
              </a:rPr>
              <a:t>to a </a:t>
            </a:r>
            <a:r>
              <a:rPr lang="en-US" sz="6400" spc="-5" dirty="0">
                <a:latin typeface="Times New Roman" panose="02020603050405020304" pitchFamily="18" charset="0"/>
                <a:cs typeface="Times New Roman" panose="02020603050405020304" pitchFamily="18" charset="0"/>
              </a:rPr>
              <a:t>customer under </a:t>
            </a:r>
            <a:r>
              <a:rPr lang="en-US" sz="6400" dirty="0">
                <a:latin typeface="Times New Roman" panose="02020603050405020304" pitchFamily="18" charset="0"/>
                <a:cs typeface="Times New Roman" panose="02020603050405020304" pitchFamily="18" charset="0"/>
              </a:rPr>
              <a:t>contract. The </a:t>
            </a:r>
            <a:r>
              <a:rPr lang="en-US" sz="6400" spc="-5" dirty="0">
                <a:latin typeface="Times New Roman" panose="02020603050405020304" pitchFamily="18" charset="0"/>
                <a:cs typeface="Times New Roman" panose="02020603050405020304" pitchFamily="18" charset="0"/>
              </a:rPr>
              <a:t>customer performs </a:t>
            </a:r>
            <a:r>
              <a:rPr lang="en-US" sz="6400" dirty="0">
                <a:latin typeface="Times New Roman" panose="02020603050405020304" pitchFamily="18" charset="0"/>
                <a:cs typeface="Times New Roman" panose="02020603050405020304" pitchFamily="18" charset="0"/>
              </a:rPr>
              <a:t>a  </a:t>
            </a:r>
            <a:r>
              <a:rPr lang="en-US" sz="6400" spc="-5" dirty="0">
                <a:latin typeface="Times New Roman" panose="02020603050405020304" pitchFamily="18" charset="0"/>
                <a:cs typeface="Times New Roman" panose="02020603050405020304" pitchFamily="18" charset="0"/>
              </a:rPr>
              <a:t>series </a:t>
            </a:r>
            <a:r>
              <a:rPr lang="en-US" sz="6400" dirty="0">
                <a:latin typeface="Times New Roman" panose="02020603050405020304" pitchFamily="18" charset="0"/>
                <a:cs typeface="Times New Roman" panose="02020603050405020304" pitchFamily="18" charset="0"/>
              </a:rPr>
              <a:t>of specific </a:t>
            </a:r>
            <a:r>
              <a:rPr lang="en-US" sz="6400" spc="-5" dirty="0">
                <a:latin typeface="Times New Roman" panose="02020603050405020304" pitchFamily="18" charset="0"/>
                <a:cs typeface="Times New Roman" panose="02020603050405020304" pitchFamily="18" charset="0"/>
              </a:rPr>
              <a:t>tests </a:t>
            </a:r>
            <a:r>
              <a:rPr lang="en-US" sz="6400" dirty="0">
                <a:latin typeface="Times New Roman" panose="02020603050405020304" pitchFamily="18" charset="0"/>
                <a:cs typeface="Times New Roman" panose="02020603050405020304" pitchFamily="18" charset="0"/>
              </a:rPr>
              <a:t>in </a:t>
            </a:r>
            <a:r>
              <a:rPr lang="en-US" sz="6400" spc="-5" dirty="0">
                <a:latin typeface="Times New Roman" panose="02020603050405020304" pitchFamily="18" charset="0"/>
                <a:cs typeface="Times New Roman" panose="02020603050405020304" pitchFamily="18" charset="0"/>
              </a:rPr>
              <a:t>an attempt </a:t>
            </a:r>
            <a:r>
              <a:rPr lang="en-US" sz="6400" dirty="0">
                <a:latin typeface="Times New Roman" panose="02020603050405020304" pitchFamily="18" charset="0"/>
                <a:cs typeface="Times New Roman" panose="02020603050405020304" pitchFamily="18" charset="0"/>
              </a:rPr>
              <a:t>to uncover </a:t>
            </a:r>
            <a:r>
              <a:rPr lang="en-US" sz="6400" spc="-5" dirty="0">
                <a:latin typeface="Times New Roman" panose="02020603050405020304" pitchFamily="18" charset="0"/>
                <a:cs typeface="Times New Roman" panose="02020603050405020304" pitchFamily="18" charset="0"/>
              </a:rPr>
              <a:t>errors </a:t>
            </a:r>
            <a:r>
              <a:rPr lang="en-US" sz="6400" dirty="0">
                <a:latin typeface="Times New Roman" panose="02020603050405020304" pitchFamily="18" charset="0"/>
                <a:cs typeface="Times New Roman" panose="02020603050405020304" pitchFamily="18" charset="0"/>
              </a:rPr>
              <a:t>before </a:t>
            </a:r>
            <a:r>
              <a:rPr lang="en-US" sz="6400" spc="-5" dirty="0">
                <a:latin typeface="Times New Roman" panose="02020603050405020304" pitchFamily="18" charset="0"/>
                <a:cs typeface="Times New Roman" panose="02020603050405020304" pitchFamily="18" charset="0"/>
              </a:rPr>
              <a:t>accepting </a:t>
            </a:r>
            <a:r>
              <a:rPr lang="en-US" sz="6400" dirty="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software from  </a:t>
            </a:r>
            <a:r>
              <a:rPr lang="en-US" sz="6400" dirty="0">
                <a:latin typeface="Times New Roman" panose="02020603050405020304" pitchFamily="18" charset="0"/>
                <a:cs typeface="Times New Roman" panose="02020603050405020304" pitchFamily="18" charset="0"/>
              </a:rPr>
              <a:t>the</a:t>
            </a:r>
            <a:r>
              <a:rPr lang="en-US" sz="6400" spc="-5" dirty="0">
                <a:latin typeface="Times New Roman" panose="02020603050405020304" pitchFamily="18" charset="0"/>
                <a:cs typeface="Times New Roman" panose="02020603050405020304" pitchFamily="18" charset="0"/>
              </a:rPr>
              <a:t> developer.</a:t>
            </a:r>
            <a:r>
              <a:rPr lang="en-US" sz="6400" i="1" dirty="0">
                <a:latin typeface="Times New Roman" panose="02020603050405020304" pitchFamily="18" charset="0"/>
                <a:cs typeface="Times New Roman" panose="02020603050405020304" pitchFamily="18" charset="0"/>
              </a:rPr>
              <a:t> </a:t>
            </a:r>
            <a:endParaRPr lang="en-US" sz="6400" dirty="0">
              <a:latin typeface="Times New Roman" panose="02020603050405020304" pitchFamily="18" charset="0"/>
              <a:cs typeface="Times New Roman" panose="02020603050405020304" pitchFamily="18" charset="0"/>
            </a:endParaRPr>
          </a:p>
          <a:p>
            <a:pPr marL="469265" algn="just">
              <a:lnSpc>
                <a:spcPct val="100000"/>
              </a:lnSpc>
              <a:spcBef>
                <a:spcPts val="200"/>
              </a:spcBef>
            </a:pPr>
            <a:r>
              <a:rPr lang="en-US" sz="6400" i="1" dirty="0">
                <a:latin typeface="Times New Roman" panose="02020603050405020304" pitchFamily="18" charset="0"/>
                <a:cs typeface="Times New Roman" panose="02020603050405020304" pitchFamily="18" charset="0"/>
              </a:rPr>
              <a:t> </a:t>
            </a:r>
            <a:endParaRPr lang="en-US" sz="6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214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050078"/>
          </a:xfrm>
        </p:spPr>
        <p:txBody>
          <a:bodyPr>
            <a:normAutofit/>
          </a:bodyPr>
          <a:lstStyle/>
          <a:p>
            <a:pPr algn="l"/>
            <a:r>
              <a:rPr lang="en-US" sz="2800" b="1" dirty="0" smtClean="0">
                <a:latin typeface="Times New Roman" panose="02020603050405020304" pitchFamily="18" charset="0"/>
                <a:cs typeface="Times New Roman" panose="02020603050405020304" pitchFamily="18" charset="0"/>
              </a:rPr>
              <a:t>V</a:t>
            </a:r>
            <a:r>
              <a:rPr lang="en-US" sz="2800" b="1" spc="-5" dirty="0">
                <a:latin typeface="Times New Roman" panose="02020603050405020304" pitchFamily="18" charset="0"/>
                <a:cs typeface="Times New Roman" panose="02020603050405020304" pitchFamily="18" charset="0"/>
              </a:rPr>
              <a:t>.</a:t>
            </a:r>
            <a:r>
              <a:rPr lang="en-US" sz="2800" b="1" spc="-5" dirty="0" smtClean="0">
                <a:latin typeface="Times New Roman" panose="02020603050405020304" pitchFamily="18" charset="0"/>
                <a:cs typeface="Times New Roman" panose="02020603050405020304" pitchFamily="18" charset="0"/>
              </a:rPr>
              <a:t> </a:t>
            </a:r>
            <a:r>
              <a:rPr lang="en-US" sz="2800" b="1" spc="-5" dirty="0">
                <a:latin typeface="Times New Roman" panose="02020603050405020304" pitchFamily="18" charset="0"/>
                <a:cs typeface="Times New Roman" panose="02020603050405020304" pitchFamily="18" charset="0"/>
              </a:rPr>
              <a:t>SYSTEM</a:t>
            </a:r>
            <a:r>
              <a:rPr lang="en-US" sz="2800" b="1" spc="-10" dirty="0">
                <a:latin typeface="Times New Roman" panose="02020603050405020304" pitchFamily="18" charset="0"/>
                <a:cs typeface="Times New Roman" panose="02020603050405020304" pitchFamily="18" charset="0"/>
              </a:rPr>
              <a:t> </a:t>
            </a:r>
            <a:r>
              <a:rPr lang="en-US" sz="2800" b="1" spc="-5" dirty="0">
                <a:latin typeface="Times New Roman" panose="02020603050405020304" pitchFamily="18" charset="0"/>
                <a:cs typeface="Times New Roman" panose="02020603050405020304" pitchFamily="18" charset="0"/>
              </a:rPr>
              <a:t>TESTING</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8620" y="1341120"/>
            <a:ext cx="6995160" cy="8493760"/>
          </a:xfrm>
        </p:spPr>
        <p:txBody>
          <a:bodyPr>
            <a:normAutofit fontScale="40000" lnSpcReduction="20000"/>
          </a:bodyPr>
          <a:lstStyle/>
          <a:p>
            <a:pPr marL="12700" algn="just">
              <a:lnSpc>
                <a:spcPct val="100000"/>
              </a:lnSpc>
              <a:spcBef>
                <a:spcPts val="160"/>
              </a:spcBef>
            </a:pPr>
            <a:endParaRPr lang="en-US" sz="6400" dirty="0">
              <a:latin typeface="Times New Roman" panose="02020603050405020304" pitchFamily="18" charset="0"/>
              <a:cs typeface="Times New Roman" panose="02020603050405020304" pitchFamily="18" charset="0"/>
            </a:endParaRPr>
          </a:p>
          <a:p>
            <a:pPr marL="274320" lvl="1" indent="-262255" algn="just">
              <a:lnSpc>
                <a:spcPct val="100000"/>
              </a:lnSpc>
              <a:spcBef>
                <a:spcPts val="140"/>
              </a:spcBef>
              <a:buAutoNum type="arabicPeriod"/>
              <a:tabLst>
                <a:tab pos="274955" algn="l"/>
              </a:tabLst>
            </a:pPr>
            <a:r>
              <a:rPr lang="en-US" sz="6400" b="1" spc="-5" dirty="0" smtClean="0">
                <a:latin typeface="Times New Roman" panose="02020603050405020304" pitchFamily="18" charset="0"/>
                <a:cs typeface="Times New Roman" panose="02020603050405020304" pitchFamily="18" charset="0"/>
              </a:rPr>
              <a:t>Recovery </a:t>
            </a:r>
            <a:r>
              <a:rPr lang="en-US" sz="6400" b="1" dirty="0" smtClean="0">
                <a:latin typeface="Times New Roman" panose="02020603050405020304" pitchFamily="18" charset="0"/>
                <a:cs typeface="Times New Roman" panose="02020603050405020304" pitchFamily="18" charset="0"/>
              </a:rPr>
              <a:t>Testing</a:t>
            </a:r>
          </a:p>
          <a:p>
            <a:pPr marL="12065" lvl="1" indent="0" algn="just">
              <a:lnSpc>
                <a:spcPct val="100000"/>
              </a:lnSpc>
              <a:spcBef>
                <a:spcPts val="140"/>
              </a:spcBef>
              <a:buNone/>
              <a:tabLst>
                <a:tab pos="274955" algn="l"/>
              </a:tabLst>
            </a:pPr>
            <a:endParaRPr lang="en-US" sz="6400" dirty="0">
              <a:latin typeface="Times New Roman" panose="02020603050405020304" pitchFamily="18" charset="0"/>
              <a:cs typeface="Times New Roman" panose="02020603050405020304" pitchFamily="18" charset="0"/>
            </a:endParaRPr>
          </a:p>
          <a:p>
            <a:pPr marL="469265" marR="6985" lvl="2" algn="just">
              <a:lnSpc>
                <a:spcPct val="110800"/>
              </a:lnSpc>
              <a:spcBef>
                <a:spcPts val="50"/>
              </a:spcBef>
              <a:buFont typeface="Symbol"/>
              <a:buChar char=""/>
              <a:tabLst>
                <a:tab pos="469900" algn="l"/>
              </a:tabLst>
            </a:pPr>
            <a:r>
              <a:rPr lang="en-US" sz="6400" dirty="0">
                <a:latin typeface="Times New Roman" panose="02020603050405020304" pitchFamily="18" charset="0"/>
                <a:cs typeface="Times New Roman" panose="02020603050405020304" pitchFamily="18" charset="0"/>
              </a:rPr>
              <a:t>Many </a:t>
            </a:r>
            <a:r>
              <a:rPr lang="en-US" sz="6400" spc="-5" dirty="0">
                <a:latin typeface="Times New Roman" panose="02020603050405020304" pitchFamily="18" charset="0"/>
                <a:cs typeface="Times New Roman" panose="02020603050405020304" pitchFamily="18" charset="0"/>
              </a:rPr>
              <a:t>computer-based </a:t>
            </a:r>
            <a:r>
              <a:rPr lang="en-US" sz="6400" dirty="0">
                <a:latin typeface="Times New Roman" panose="02020603050405020304" pitchFamily="18" charset="0"/>
                <a:cs typeface="Times New Roman" panose="02020603050405020304" pitchFamily="18" charset="0"/>
              </a:rPr>
              <a:t>systems must </a:t>
            </a:r>
            <a:r>
              <a:rPr lang="en-US" sz="6400" spc="-5" dirty="0">
                <a:latin typeface="Times New Roman" panose="02020603050405020304" pitchFamily="18" charset="0"/>
                <a:cs typeface="Times New Roman" panose="02020603050405020304" pitchFamily="18" charset="0"/>
              </a:rPr>
              <a:t>recover </a:t>
            </a:r>
            <a:r>
              <a:rPr lang="en-US" sz="6400" dirty="0">
                <a:latin typeface="Times New Roman" panose="02020603050405020304" pitchFamily="18" charset="0"/>
                <a:cs typeface="Times New Roman" panose="02020603050405020304" pitchFamily="18" charset="0"/>
              </a:rPr>
              <a:t>from </a:t>
            </a:r>
            <a:r>
              <a:rPr lang="en-US" sz="6400" spc="-5" dirty="0">
                <a:latin typeface="Times New Roman" panose="02020603050405020304" pitchFamily="18" charset="0"/>
                <a:cs typeface="Times New Roman" panose="02020603050405020304" pitchFamily="18" charset="0"/>
              </a:rPr>
              <a:t>faults and resume </a:t>
            </a:r>
            <a:r>
              <a:rPr lang="en-US" sz="6400" dirty="0">
                <a:latin typeface="Times New Roman" panose="02020603050405020304" pitchFamily="18" charset="0"/>
                <a:cs typeface="Times New Roman" panose="02020603050405020304" pitchFamily="18" charset="0"/>
              </a:rPr>
              <a:t>processing with little  or no</a:t>
            </a:r>
            <a:r>
              <a:rPr lang="en-US" sz="6400" spc="-10"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downtime.</a:t>
            </a:r>
            <a:endParaRPr lang="en-US" sz="6400" dirty="0">
              <a:latin typeface="Times New Roman" panose="02020603050405020304" pitchFamily="18" charset="0"/>
              <a:cs typeface="Times New Roman" panose="02020603050405020304" pitchFamily="18" charset="0"/>
            </a:endParaRPr>
          </a:p>
          <a:p>
            <a:pPr marL="469265" marR="7620" lvl="2" algn="just">
              <a:lnSpc>
                <a:spcPct val="110400"/>
              </a:lnSpc>
              <a:spcBef>
                <a:spcPts val="80"/>
              </a:spcBef>
              <a:buFont typeface="Symbol"/>
              <a:buChar char=""/>
              <a:tabLst>
                <a:tab pos="469900" algn="l"/>
              </a:tabLst>
            </a:pPr>
            <a:r>
              <a:rPr lang="en-US" sz="6400" spc="-10" dirty="0">
                <a:latin typeface="Times New Roman" panose="02020603050405020304" pitchFamily="18" charset="0"/>
                <a:cs typeface="Times New Roman" panose="02020603050405020304" pitchFamily="18" charset="0"/>
              </a:rPr>
              <a:t>In </a:t>
            </a:r>
            <a:r>
              <a:rPr lang="en-US" sz="6400" dirty="0">
                <a:latin typeface="Times New Roman" panose="02020603050405020304" pitchFamily="18" charset="0"/>
                <a:cs typeface="Times New Roman" panose="02020603050405020304" pitchFamily="18" charset="0"/>
              </a:rPr>
              <a:t>some </a:t>
            </a:r>
            <a:r>
              <a:rPr lang="en-US" sz="6400" spc="-5" dirty="0">
                <a:latin typeface="Times New Roman" panose="02020603050405020304" pitchFamily="18" charset="0"/>
                <a:cs typeface="Times New Roman" panose="02020603050405020304" pitchFamily="18" charset="0"/>
              </a:rPr>
              <a:t>cases, </a:t>
            </a:r>
            <a:r>
              <a:rPr lang="en-US" sz="6400" dirty="0">
                <a:latin typeface="Times New Roman" panose="02020603050405020304" pitchFamily="18" charset="0"/>
                <a:cs typeface="Times New Roman" panose="02020603050405020304" pitchFamily="18" charset="0"/>
              </a:rPr>
              <a:t>a </a:t>
            </a:r>
            <a:r>
              <a:rPr lang="en-US" sz="6400" spc="-5" dirty="0">
                <a:latin typeface="Times New Roman" panose="02020603050405020304" pitchFamily="18" charset="0"/>
                <a:cs typeface="Times New Roman" panose="02020603050405020304" pitchFamily="18" charset="0"/>
              </a:rPr>
              <a:t>system </a:t>
            </a:r>
            <a:r>
              <a:rPr lang="en-US" sz="6400" dirty="0">
                <a:latin typeface="Times New Roman" panose="02020603050405020304" pitchFamily="18" charset="0"/>
                <a:cs typeface="Times New Roman" panose="02020603050405020304" pitchFamily="18" charset="0"/>
              </a:rPr>
              <a:t>must be </a:t>
            </a:r>
            <a:r>
              <a:rPr lang="en-US" sz="6400" spc="-5" dirty="0">
                <a:latin typeface="Times New Roman" panose="02020603050405020304" pitchFamily="18" charset="0"/>
                <a:cs typeface="Times New Roman" panose="02020603050405020304" pitchFamily="18" charset="0"/>
              </a:rPr>
              <a:t>fault tolerant; that is, processing </a:t>
            </a:r>
            <a:r>
              <a:rPr lang="en-US" sz="6400" dirty="0">
                <a:latin typeface="Times New Roman" panose="02020603050405020304" pitchFamily="18" charset="0"/>
                <a:cs typeface="Times New Roman" panose="02020603050405020304" pitchFamily="18" charset="0"/>
              </a:rPr>
              <a:t>faults must not </a:t>
            </a:r>
            <a:r>
              <a:rPr lang="en-US" sz="6400" spc="-5" dirty="0">
                <a:latin typeface="Times New Roman" panose="02020603050405020304" pitchFamily="18" charset="0"/>
                <a:cs typeface="Times New Roman" panose="02020603050405020304" pitchFamily="18" charset="0"/>
              </a:rPr>
              <a:t>cause  overall system </a:t>
            </a:r>
            <a:r>
              <a:rPr lang="en-US" sz="6400" dirty="0">
                <a:latin typeface="Times New Roman" panose="02020603050405020304" pitchFamily="18" charset="0"/>
                <a:cs typeface="Times New Roman" panose="02020603050405020304" pitchFamily="18" charset="0"/>
              </a:rPr>
              <a:t>function to </a:t>
            </a:r>
            <a:r>
              <a:rPr lang="en-US" sz="6400" spc="-5" dirty="0">
                <a:latin typeface="Times New Roman" panose="02020603050405020304" pitchFamily="18" charset="0"/>
                <a:cs typeface="Times New Roman" panose="02020603050405020304" pitchFamily="18" charset="0"/>
              </a:rPr>
              <a:t>cease. </a:t>
            </a:r>
            <a:r>
              <a:rPr lang="en-US" sz="6400" spc="-10" dirty="0">
                <a:latin typeface="Times New Roman" panose="02020603050405020304" pitchFamily="18" charset="0"/>
                <a:cs typeface="Times New Roman" panose="02020603050405020304" pitchFamily="18" charset="0"/>
              </a:rPr>
              <a:t>In </a:t>
            </a:r>
            <a:r>
              <a:rPr lang="en-US" sz="6400" dirty="0">
                <a:latin typeface="Times New Roman" panose="02020603050405020304" pitchFamily="18" charset="0"/>
                <a:cs typeface="Times New Roman" panose="02020603050405020304" pitchFamily="18" charset="0"/>
              </a:rPr>
              <a:t>other </a:t>
            </a:r>
            <a:r>
              <a:rPr lang="en-US" sz="6400" spc="-5" dirty="0">
                <a:latin typeface="Times New Roman" panose="02020603050405020304" pitchFamily="18" charset="0"/>
                <a:cs typeface="Times New Roman" panose="02020603050405020304" pitchFamily="18" charset="0"/>
              </a:rPr>
              <a:t>cases, </a:t>
            </a:r>
            <a:r>
              <a:rPr lang="en-US" sz="6400" dirty="0">
                <a:latin typeface="Times New Roman" panose="02020603050405020304" pitchFamily="18" charset="0"/>
                <a:cs typeface="Times New Roman" panose="02020603050405020304" pitchFamily="18" charset="0"/>
              </a:rPr>
              <a:t>a </a:t>
            </a:r>
            <a:r>
              <a:rPr lang="en-US" sz="6400" spc="-5" dirty="0">
                <a:latin typeface="Times New Roman" panose="02020603050405020304" pitchFamily="18" charset="0"/>
                <a:cs typeface="Times New Roman" panose="02020603050405020304" pitchFamily="18" charset="0"/>
              </a:rPr>
              <a:t>system </a:t>
            </a:r>
            <a:r>
              <a:rPr lang="en-US" sz="6400" dirty="0">
                <a:latin typeface="Times New Roman" panose="02020603050405020304" pitchFamily="18" charset="0"/>
                <a:cs typeface="Times New Roman" panose="02020603050405020304" pitchFamily="18" charset="0"/>
              </a:rPr>
              <a:t>failure must be </a:t>
            </a:r>
            <a:r>
              <a:rPr lang="en-US" sz="6400" spc="-5" dirty="0">
                <a:latin typeface="Times New Roman" panose="02020603050405020304" pitchFamily="18" charset="0"/>
                <a:cs typeface="Times New Roman" panose="02020603050405020304" pitchFamily="18" charset="0"/>
              </a:rPr>
              <a:t>corrected </a:t>
            </a:r>
            <a:r>
              <a:rPr lang="en-US" sz="6400" dirty="0">
                <a:latin typeface="Times New Roman" panose="02020603050405020304" pitchFamily="18" charset="0"/>
                <a:cs typeface="Times New Roman" panose="02020603050405020304" pitchFamily="18" charset="0"/>
              </a:rPr>
              <a:t>within  a </a:t>
            </a:r>
            <a:r>
              <a:rPr lang="en-US" sz="6400" spc="-5" dirty="0">
                <a:latin typeface="Times New Roman" panose="02020603050405020304" pitchFamily="18" charset="0"/>
                <a:cs typeface="Times New Roman" panose="02020603050405020304" pitchFamily="18" charset="0"/>
              </a:rPr>
              <a:t>specified </a:t>
            </a:r>
            <a:r>
              <a:rPr lang="en-US" sz="6400" dirty="0">
                <a:latin typeface="Times New Roman" panose="02020603050405020304" pitchFamily="18" charset="0"/>
                <a:cs typeface="Times New Roman" panose="02020603050405020304" pitchFamily="18" charset="0"/>
              </a:rPr>
              <a:t>period of time or </a:t>
            </a:r>
            <a:r>
              <a:rPr lang="en-US" sz="6400" spc="-5" dirty="0">
                <a:latin typeface="Times New Roman" panose="02020603050405020304" pitchFamily="18" charset="0"/>
                <a:cs typeface="Times New Roman" panose="02020603050405020304" pitchFamily="18" charset="0"/>
              </a:rPr>
              <a:t>severe economic </a:t>
            </a:r>
            <a:r>
              <a:rPr lang="en-US" sz="6400" dirty="0">
                <a:latin typeface="Times New Roman" panose="02020603050405020304" pitchFamily="18" charset="0"/>
                <a:cs typeface="Times New Roman" panose="02020603050405020304" pitchFamily="18" charset="0"/>
              </a:rPr>
              <a:t>damage </a:t>
            </a:r>
            <a:r>
              <a:rPr lang="en-US" sz="6400" spc="-5" dirty="0">
                <a:latin typeface="Times New Roman" panose="02020603050405020304" pitchFamily="18" charset="0"/>
                <a:cs typeface="Times New Roman" panose="02020603050405020304" pitchFamily="18" charset="0"/>
              </a:rPr>
              <a:t>will</a:t>
            </a:r>
            <a:r>
              <a:rPr lang="en-US" sz="6400"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occur</a:t>
            </a:r>
            <a:r>
              <a:rPr lang="en-US" sz="6400" spc="-5" dirty="0" smtClean="0">
                <a:latin typeface="Times New Roman" panose="02020603050405020304" pitchFamily="18" charset="0"/>
                <a:cs typeface="Times New Roman" panose="02020603050405020304" pitchFamily="18" charset="0"/>
              </a:rPr>
              <a:t>.</a:t>
            </a:r>
          </a:p>
          <a:p>
            <a:pPr marL="240665" marR="7620" lvl="2" indent="0" algn="just">
              <a:lnSpc>
                <a:spcPct val="110400"/>
              </a:lnSpc>
              <a:spcBef>
                <a:spcPts val="80"/>
              </a:spcBef>
              <a:buNone/>
              <a:tabLst>
                <a:tab pos="469900" algn="l"/>
              </a:tabLst>
            </a:pPr>
            <a:endParaRPr lang="en-US" sz="6400" dirty="0">
              <a:latin typeface="Times New Roman" panose="02020603050405020304" pitchFamily="18" charset="0"/>
              <a:cs typeface="Times New Roman" panose="02020603050405020304" pitchFamily="18" charset="0"/>
            </a:endParaRPr>
          </a:p>
          <a:p>
            <a:pPr marL="469265" marR="5715" lvl="2" algn="just">
              <a:lnSpc>
                <a:spcPct val="110200"/>
              </a:lnSpc>
              <a:spcBef>
                <a:spcPts val="80"/>
              </a:spcBef>
              <a:buFont typeface="Symbol"/>
              <a:buChar char=""/>
              <a:tabLst>
                <a:tab pos="469900" algn="l"/>
              </a:tabLst>
            </a:pPr>
            <a:r>
              <a:rPr lang="en-US" sz="6400" b="1" i="1" spc="-5" dirty="0">
                <a:uFill>
                  <a:solidFill>
                    <a:srgbClr val="000000"/>
                  </a:solidFill>
                </a:uFill>
                <a:latin typeface="Times New Roman" panose="02020603050405020304" pitchFamily="18" charset="0"/>
                <a:cs typeface="Times New Roman" panose="02020603050405020304" pitchFamily="18" charset="0"/>
              </a:rPr>
              <a:t>Recovery </a:t>
            </a:r>
            <a:r>
              <a:rPr lang="en-US" sz="6400" b="1" i="1" dirty="0">
                <a:uFill>
                  <a:solidFill>
                    <a:srgbClr val="000000"/>
                  </a:solidFill>
                </a:uFill>
                <a:latin typeface="Times New Roman" panose="02020603050405020304" pitchFamily="18" charset="0"/>
                <a:cs typeface="Times New Roman" panose="02020603050405020304" pitchFamily="18" charset="0"/>
              </a:rPr>
              <a:t>testing</a:t>
            </a:r>
            <a:r>
              <a:rPr lang="en-US" sz="6400" b="1" i="1"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is </a:t>
            </a:r>
            <a:r>
              <a:rPr lang="en-US" sz="6400" dirty="0">
                <a:latin typeface="Times New Roman" panose="02020603050405020304" pitchFamily="18" charset="0"/>
                <a:cs typeface="Times New Roman" panose="02020603050405020304" pitchFamily="18" charset="0"/>
              </a:rPr>
              <a:t>a system test that </a:t>
            </a:r>
            <a:r>
              <a:rPr lang="en-US" sz="6400" b="1" dirty="0">
                <a:latin typeface="Times New Roman" panose="02020603050405020304" pitchFamily="18" charset="0"/>
                <a:cs typeface="Times New Roman" panose="02020603050405020304" pitchFamily="18" charset="0"/>
              </a:rPr>
              <a:t>forces the </a:t>
            </a:r>
            <a:r>
              <a:rPr lang="en-US" sz="6400" b="1" spc="-5" dirty="0">
                <a:latin typeface="Times New Roman" panose="02020603050405020304" pitchFamily="18" charset="0"/>
                <a:cs typeface="Times New Roman" panose="02020603050405020304" pitchFamily="18" charset="0"/>
              </a:rPr>
              <a:t>software </a:t>
            </a:r>
            <a:r>
              <a:rPr lang="en-US" sz="6400" b="1" dirty="0">
                <a:latin typeface="Times New Roman" panose="02020603050405020304" pitchFamily="18" charset="0"/>
                <a:cs typeface="Times New Roman" panose="02020603050405020304" pitchFamily="18" charset="0"/>
              </a:rPr>
              <a:t>to fail in a variety </a:t>
            </a:r>
            <a:r>
              <a:rPr lang="en-US" sz="6400" b="1" spc="5" dirty="0">
                <a:latin typeface="Times New Roman" panose="02020603050405020304" pitchFamily="18" charset="0"/>
                <a:cs typeface="Times New Roman" panose="02020603050405020304" pitchFamily="18" charset="0"/>
              </a:rPr>
              <a:t>of </a:t>
            </a:r>
            <a:r>
              <a:rPr lang="en-US" sz="6400" b="1" spc="-5" dirty="0">
                <a:latin typeface="Times New Roman" panose="02020603050405020304" pitchFamily="18" charset="0"/>
                <a:cs typeface="Times New Roman" panose="02020603050405020304" pitchFamily="18" charset="0"/>
              </a:rPr>
              <a:t>ways and  verifies </a:t>
            </a:r>
            <a:r>
              <a:rPr lang="en-US" sz="6400" b="1" dirty="0">
                <a:latin typeface="Times New Roman" panose="02020603050405020304" pitchFamily="18" charset="0"/>
                <a:cs typeface="Times New Roman" panose="02020603050405020304" pitchFamily="18" charset="0"/>
              </a:rPr>
              <a:t>that recovery </a:t>
            </a:r>
            <a:r>
              <a:rPr lang="en-US" sz="6400" b="1" spc="-5" dirty="0">
                <a:latin typeface="Times New Roman" panose="02020603050405020304" pitchFamily="18" charset="0"/>
                <a:cs typeface="Times New Roman" panose="02020603050405020304" pitchFamily="18" charset="0"/>
              </a:rPr>
              <a:t>is </a:t>
            </a:r>
            <a:r>
              <a:rPr lang="en-US" sz="6400" b="1" dirty="0">
                <a:latin typeface="Times New Roman" panose="02020603050405020304" pitchFamily="18" charset="0"/>
                <a:cs typeface="Times New Roman" panose="02020603050405020304" pitchFamily="18" charset="0"/>
              </a:rPr>
              <a:t>properly </a:t>
            </a:r>
            <a:r>
              <a:rPr lang="en-US" sz="6400" b="1" spc="-5" dirty="0">
                <a:latin typeface="Times New Roman" panose="02020603050405020304" pitchFamily="18" charset="0"/>
                <a:cs typeface="Times New Roman" panose="02020603050405020304" pitchFamily="18" charset="0"/>
              </a:rPr>
              <a:t>performed. </a:t>
            </a:r>
            <a:endParaRPr lang="en-US" sz="6400" b="1" spc="-5" dirty="0" smtClean="0">
              <a:latin typeface="Times New Roman" panose="02020603050405020304" pitchFamily="18" charset="0"/>
              <a:cs typeface="Times New Roman" panose="02020603050405020304" pitchFamily="18" charset="0"/>
            </a:endParaRPr>
          </a:p>
          <a:p>
            <a:pPr marL="240665" marR="5715" lvl="2" indent="0" algn="just">
              <a:lnSpc>
                <a:spcPct val="110200"/>
              </a:lnSpc>
              <a:spcBef>
                <a:spcPts val="80"/>
              </a:spcBef>
              <a:buNone/>
              <a:tabLst>
                <a:tab pos="469900" algn="l"/>
              </a:tabLst>
            </a:pPr>
            <a:r>
              <a:rPr lang="en-US" sz="6400" spc="-10" dirty="0" smtClean="0">
                <a:latin typeface="Times New Roman" panose="02020603050405020304" pitchFamily="18" charset="0"/>
                <a:cs typeface="Times New Roman" panose="02020603050405020304" pitchFamily="18" charset="0"/>
              </a:rPr>
              <a:t>		</a:t>
            </a:r>
            <a:r>
              <a:rPr lang="en-US" sz="6400" spc="-1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6400" spc="-10" dirty="0" smtClean="0">
                <a:latin typeface="Times New Roman" panose="02020603050405020304" pitchFamily="18" charset="0"/>
                <a:cs typeface="Times New Roman" panose="02020603050405020304" pitchFamily="18" charset="0"/>
              </a:rPr>
              <a:t>If </a:t>
            </a:r>
            <a:r>
              <a:rPr lang="en-US" sz="6400" dirty="0">
                <a:latin typeface="Times New Roman" panose="02020603050405020304" pitchFamily="18" charset="0"/>
                <a:cs typeface="Times New Roman" panose="02020603050405020304" pitchFamily="18" charset="0"/>
              </a:rPr>
              <a:t>recovery </a:t>
            </a:r>
            <a:r>
              <a:rPr lang="en-US" sz="6400" spc="-5" dirty="0">
                <a:latin typeface="Times New Roman" panose="02020603050405020304" pitchFamily="18" charset="0"/>
                <a:cs typeface="Times New Roman" panose="02020603050405020304" pitchFamily="18" charset="0"/>
              </a:rPr>
              <a:t>is </a:t>
            </a:r>
            <a:r>
              <a:rPr lang="en-US" sz="6400" dirty="0">
                <a:latin typeface="Times New Roman" panose="02020603050405020304" pitchFamily="18" charset="0"/>
                <a:cs typeface="Times New Roman" panose="02020603050405020304" pitchFamily="18" charset="0"/>
              </a:rPr>
              <a:t>automatic </a:t>
            </a:r>
            <a:r>
              <a:rPr lang="en-US" sz="6400" spc="-5" dirty="0">
                <a:latin typeface="Times New Roman" panose="02020603050405020304" pitchFamily="18" charset="0"/>
                <a:cs typeface="Times New Roman" panose="02020603050405020304" pitchFamily="18" charset="0"/>
              </a:rPr>
              <a:t>(performed </a:t>
            </a:r>
            <a:r>
              <a:rPr lang="en-US" sz="6400" spc="10" dirty="0">
                <a:latin typeface="Times New Roman" panose="02020603050405020304" pitchFamily="18" charset="0"/>
                <a:cs typeface="Times New Roman" panose="02020603050405020304" pitchFamily="18" charset="0"/>
              </a:rPr>
              <a:t>by </a:t>
            </a:r>
            <a:r>
              <a:rPr lang="en-US" sz="6400" dirty="0">
                <a:latin typeface="Times New Roman" panose="02020603050405020304" pitchFamily="18" charset="0"/>
                <a:cs typeface="Times New Roman" panose="02020603050405020304" pitchFamily="18" charset="0"/>
              </a:rPr>
              <a:t>the  </a:t>
            </a:r>
            <a:r>
              <a:rPr lang="en-US" sz="6400" spc="-5" dirty="0">
                <a:latin typeface="Times New Roman" panose="02020603050405020304" pitchFamily="18" charset="0"/>
                <a:cs typeface="Times New Roman" panose="02020603050405020304" pitchFamily="18" charset="0"/>
              </a:rPr>
              <a:t>system itself), </a:t>
            </a:r>
            <a:r>
              <a:rPr lang="en-US" sz="6400" spc="-5" dirty="0" err="1">
                <a:latin typeface="Times New Roman" panose="02020603050405020304" pitchFamily="18" charset="0"/>
                <a:cs typeface="Times New Roman" panose="02020603050405020304" pitchFamily="18" charset="0"/>
              </a:rPr>
              <a:t>reinitialization</a:t>
            </a:r>
            <a:r>
              <a:rPr lang="en-US" sz="6400" spc="-5" dirty="0">
                <a:latin typeface="Times New Roman" panose="02020603050405020304" pitchFamily="18" charset="0"/>
                <a:cs typeface="Times New Roman" panose="02020603050405020304" pitchFamily="18" charset="0"/>
              </a:rPr>
              <a:t>, </a:t>
            </a:r>
            <a:r>
              <a:rPr lang="en-US" sz="6400" spc="-5" dirty="0" err="1">
                <a:latin typeface="Times New Roman" panose="02020603050405020304" pitchFamily="18" charset="0"/>
                <a:cs typeface="Times New Roman" panose="02020603050405020304" pitchFamily="18" charset="0"/>
              </a:rPr>
              <a:t>checkpointing</a:t>
            </a:r>
            <a:r>
              <a:rPr lang="en-US" sz="6400" spc="-5" dirty="0">
                <a:latin typeface="Times New Roman" panose="02020603050405020304" pitchFamily="18" charset="0"/>
                <a:cs typeface="Times New Roman" panose="02020603050405020304" pitchFamily="18" charset="0"/>
              </a:rPr>
              <a:t> mechanisms, data recovery, and restart are  evaluated</a:t>
            </a:r>
            <a:r>
              <a:rPr lang="en-US" sz="6400" spc="-4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for</a:t>
            </a:r>
            <a:r>
              <a:rPr lang="en-US" sz="6400" spc="-50"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correctness.</a:t>
            </a:r>
            <a:r>
              <a:rPr lang="en-US" sz="6400" spc="-30" dirty="0">
                <a:latin typeface="Times New Roman" panose="02020603050405020304" pitchFamily="18" charset="0"/>
                <a:cs typeface="Times New Roman" panose="02020603050405020304" pitchFamily="18" charset="0"/>
              </a:rPr>
              <a:t> </a:t>
            </a:r>
            <a:endParaRPr lang="en-US" sz="6400" spc="-30" dirty="0" smtClean="0">
              <a:latin typeface="Times New Roman" panose="02020603050405020304" pitchFamily="18" charset="0"/>
              <a:cs typeface="Times New Roman" panose="02020603050405020304" pitchFamily="18" charset="0"/>
            </a:endParaRPr>
          </a:p>
          <a:p>
            <a:pPr marL="240665" marR="5715" lvl="2" indent="0" algn="just">
              <a:lnSpc>
                <a:spcPct val="110200"/>
              </a:lnSpc>
              <a:spcBef>
                <a:spcPts val="80"/>
              </a:spcBef>
              <a:buNone/>
              <a:tabLst>
                <a:tab pos="469900" algn="l"/>
              </a:tabLst>
            </a:pPr>
            <a:r>
              <a:rPr lang="en-US" sz="6400" spc="-10" dirty="0" smtClean="0">
                <a:latin typeface="Times New Roman" panose="02020603050405020304" pitchFamily="18" charset="0"/>
                <a:cs typeface="Times New Roman" panose="02020603050405020304" pitchFamily="18" charset="0"/>
              </a:rPr>
              <a:t>		</a:t>
            </a:r>
            <a:r>
              <a:rPr lang="en-US" sz="6400" spc="-1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6400" spc="-10" dirty="0" smtClean="0">
                <a:latin typeface="Times New Roman" panose="02020603050405020304" pitchFamily="18" charset="0"/>
                <a:cs typeface="Times New Roman" panose="02020603050405020304" pitchFamily="18" charset="0"/>
              </a:rPr>
              <a:t>If</a:t>
            </a:r>
            <a:r>
              <a:rPr lang="en-US" sz="6400" spc="-50" dirty="0" smtClean="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recovery</a:t>
            </a:r>
            <a:r>
              <a:rPr lang="en-US" sz="6400" spc="-60"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requires</a:t>
            </a:r>
            <a:r>
              <a:rPr lang="en-US" sz="6400" spc="-4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human</a:t>
            </a:r>
            <a:r>
              <a:rPr lang="en-US" sz="6400" spc="-45"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intervention,</a:t>
            </a:r>
            <a:r>
              <a:rPr lang="en-US" sz="6400" spc="-4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the</a:t>
            </a:r>
            <a:r>
              <a:rPr lang="en-US" sz="6400" spc="-50" dirty="0">
                <a:latin typeface="Times New Roman" panose="02020603050405020304" pitchFamily="18" charset="0"/>
                <a:cs typeface="Times New Roman" panose="02020603050405020304" pitchFamily="18" charset="0"/>
              </a:rPr>
              <a:t> </a:t>
            </a:r>
            <a:r>
              <a:rPr lang="en-US" sz="6400" spc="-5" dirty="0">
                <a:latin typeface="Times New Roman" panose="02020603050405020304" pitchFamily="18" charset="0"/>
                <a:cs typeface="Times New Roman" panose="02020603050405020304" pitchFamily="18" charset="0"/>
              </a:rPr>
              <a:t>mean-time-to-repair  (MTTR) is evaluated </a:t>
            </a:r>
            <a:r>
              <a:rPr lang="en-US" sz="6400" dirty="0">
                <a:latin typeface="Times New Roman" panose="02020603050405020304" pitchFamily="18" charset="0"/>
                <a:cs typeface="Times New Roman" panose="02020603050405020304" pitchFamily="18" charset="0"/>
              </a:rPr>
              <a:t>to </a:t>
            </a:r>
            <a:r>
              <a:rPr lang="en-US" sz="6400" spc="-5" dirty="0">
                <a:latin typeface="Times New Roman" panose="02020603050405020304" pitchFamily="18" charset="0"/>
                <a:cs typeface="Times New Roman" panose="02020603050405020304" pitchFamily="18" charset="0"/>
              </a:rPr>
              <a:t>determine whether </a:t>
            </a:r>
            <a:r>
              <a:rPr lang="en-US" sz="6400" dirty="0">
                <a:latin typeface="Times New Roman" panose="02020603050405020304" pitchFamily="18" charset="0"/>
                <a:cs typeface="Times New Roman" panose="02020603050405020304" pitchFamily="18" charset="0"/>
              </a:rPr>
              <a:t>it </a:t>
            </a:r>
            <a:r>
              <a:rPr lang="en-US" sz="6400" spc="-5" dirty="0">
                <a:latin typeface="Times New Roman" panose="02020603050405020304" pitchFamily="18" charset="0"/>
                <a:cs typeface="Times New Roman" panose="02020603050405020304" pitchFamily="18" charset="0"/>
              </a:rPr>
              <a:t>is </a:t>
            </a:r>
            <a:r>
              <a:rPr lang="en-US" sz="6400" dirty="0">
                <a:latin typeface="Times New Roman" panose="02020603050405020304" pitchFamily="18" charset="0"/>
                <a:cs typeface="Times New Roman" panose="02020603050405020304" pitchFamily="18" charset="0"/>
              </a:rPr>
              <a:t>within </a:t>
            </a:r>
            <a:r>
              <a:rPr lang="en-US" sz="6400" spc="-5" dirty="0">
                <a:latin typeface="Times New Roman" panose="02020603050405020304" pitchFamily="18" charset="0"/>
                <a:cs typeface="Times New Roman" panose="02020603050405020304" pitchFamily="18" charset="0"/>
              </a:rPr>
              <a:t>acceptable</a:t>
            </a:r>
            <a:r>
              <a:rPr lang="en-US" sz="6400" spc="55"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limits.</a:t>
            </a:r>
          </a:p>
          <a:p>
            <a:pPr algn="just">
              <a:lnSpc>
                <a:spcPct val="100000"/>
              </a:lnSpc>
              <a:spcBef>
                <a:spcPts val="25"/>
              </a:spcBef>
            </a:pPr>
            <a:endParaRPr lang="en-US" sz="6400" dirty="0">
              <a:latin typeface="Times New Roman" panose="02020603050405020304" pitchFamily="18" charset="0"/>
              <a:cs typeface="Times New Roman" panose="02020603050405020304" pitchFamily="18" charset="0"/>
            </a:endParaRPr>
          </a:p>
          <a:p>
            <a:pPr algn="just"/>
            <a:endParaRPr lang="en-US" sz="6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264313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58800"/>
            <a:ext cx="6995160" cy="8270240"/>
          </a:xfrm>
        </p:spPr>
        <p:txBody>
          <a:bodyPr>
            <a:noAutofit/>
          </a:bodyPr>
          <a:lstStyle/>
          <a:p>
            <a:pPr marL="469265" marR="5715" indent="-228600" algn="just">
              <a:lnSpc>
                <a:spcPts val="1370"/>
              </a:lnSpc>
              <a:spcBef>
                <a:spcPts val="200"/>
              </a:spcBef>
              <a:buFont typeface="Symbol"/>
              <a:buChar char=""/>
              <a:tabLst>
                <a:tab pos="469900" algn="l"/>
              </a:tabLst>
            </a:pPr>
            <a:endParaRPr lang="en-US" sz="1600" spc="-10" dirty="0" smtClean="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smtClean="0">
              <a:solidFill>
                <a:srgbClr val="333333"/>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1600" b="1" spc="-5" dirty="0">
                <a:latin typeface="Times New Roman" panose="02020603050405020304" pitchFamily="18" charset="0"/>
                <a:cs typeface="Times New Roman" panose="02020603050405020304" pitchFamily="18" charset="0"/>
              </a:rPr>
              <a:t>2:    </a:t>
            </a:r>
            <a:r>
              <a:rPr lang="en-US" sz="2000" b="1" spc="-5" dirty="0">
                <a:latin typeface="Times New Roman" panose="02020603050405020304" pitchFamily="18" charset="0"/>
                <a:cs typeface="Times New Roman" panose="02020603050405020304" pitchFamily="18" charset="0"/>
              </a:rPr>
              <a:t>Security </a:t>
            </a:r>
            <a:r>
              <a:rPr lang="en-US" sz="2000" b="1" dirty="0" smtClean="0">
                <a:latin typeface="Times New Roman" panose="02020603050405020304" pitchFamily="18" charset="0"/>
                <a:cs typeface="Times New Roman" panose="02020603050405020304" pitchFamily="18" charset="0"/>
              </a:rPr>
              <a:t>Testing</a:t>
            </a:r>
          </a:p>
          <a:p>
            <a:pPr marL="0" indent="0" algn="just">
              <a:lnSpc>
                <a:spcPct val="100000"/>
              </a:lnSpc>
              <a:buNone/>
            </a:pPr>
            <a:endParaRPr lang="en-US" sz="1600" dirty="0">
              <a:latin typeface="Times New Roman" panose="02020603050405020304" pitchFamily="18" charset="0"/>
              <a:cs typeface="Times New Roman" panose="02020603050405020304" pitchFamily="18" charset="0"/>
            </a:endParaRPr>
          </a:p>
          <a:p>
            <a:pPr marL="469265" marR="5080" indent="-228600" algn="just">
              <a:lnSpc>
                <a:spcPct val="110300"/>
              </a:lnSpc>
              <a:spcBef>
                <a:spcPts val="70"/>
              </a:spcBef>
              <a:buFont typeface="Symbol"/>
              <a:buChar char=""/>
              <a:tabLst>
                <a:tab pos="469900" algn="l"/>
              </a:tabLst>
            </a:pPr>
            <a:r>
              <a:rPr lang="en-US" sz="1600" dirty="0">
                <a:latin typeface="Times New Roman" panose="02020603050405020304" pitchFamily="18" charset="0"/>
                <a:cs typeface="Times New Roman" panose="02020603050405020304" pitchFamily="18" charset="0"/>
              </a:rPr>
              <a:t>Any </a:t>
            </a:r>
            <a:r>
              <a:rPr lang="en-US" sz="1600" spc="-5" dirty="0">
                <a:latin typeface="Times New Roman" panose="02020603050405020304" pitchFamily="18" charset="0"/>
                <a:cs typeface="Times New Roman" panose="02020603050405020304" pitchFamily="18" charset="0"/>
              </a:rPr>
              <a:t>computer-based system that manages </a:t>
            </a:r>
            <a:r>
              <a:rPr lang="en-US" sz="1600" dirty="0">
                <a:latin typeface="Times New Roman" panose="02020603050405020304" pitchFamily="18" charset="0"/>
                <a:cs typeface="Times New Roman" panose="02020603050405020304" pitchFamily="18" charset="0"/>
              </a:rPr>
              <a:t>sensitive </a:t>
            </a:r>
            <a:r>
              <a:rPr lang="en-US" sz="1600" spc="-5" dirty="0">
                <a:latin typeface="Times New Roman" panose="02020603050405020304" pitchFamily="18" charset="0"/>
                <a:cs typeface="Times New Roman" panose="02020603050405020304" pitchFamily="18" charset="0"/>
              </a:rPr>
              <a:t>information </a:t>
            </a:r>
            <a:r>
              <a:rPr lang="en-US" sz="1600" dirty="0">
                <a:latin typeface="Times New Roman" panose="02020603050405020304" pitchFamily="18" charset="0"/>
                <a:cs typeface="Times New Roman" panose="02020603050405020304" pitchFamily="18" charset="0"/>
              </a:rPr>
              <a:t>or </a:t>
            </a:r>
            <a:r>
              <a:rPr lang="en-US" sz="1600" spc="-5" dirty="0">
                <a:latin typeface="Times New Roman" panose="02020603050405020304" pitchFamily="18" charset="0"/>
                <a:cs typeface="Times New Roman" panose="02020603050405020304" pitchFamily="18" charset="0"/>
              </a:rPr>
              <a:t>causes </a:t>
            </a:r>
            <a:r>
              <a:rPr lang="en-US" sz="1600" dirty="0">
                <a:latin typeface="Times New Roman" panose="02020603050405020304" pitchFamily="18" charset="0"/>
                <a:cs typeface="Times New Roman" panose="02020603050405020304" pitchFamily="18" charset="0"/>
              </a:rPr>
              <a:t>actions </a:t>
            </a:r>
            <a:r>
              <a:rPr lang="en-US" sz="1600" spc="-5" dirty="0">
                <a:latin typeface="Times New Roman" panose="02020603050405020304" pitchFamily="18" charset="0"/>
                <a:cs typeface="Times New Roman" panose="02020603050405020304" pitchFamily="18" charset="0"/>
              </a:rPr>
              <a:t>that can  improperly harm </a:t>
            </a:r>
            <a:r>
              <a:rPr lang="en-US" sz="1600" dirty="0">
                <a:latin typeface="Times New Roman" panose="02020603050405020304" pitchFamily="18" charset="0"/>
                <a:cs typeface="Times New Roman" panose="02020603050405020304" pitchFamily="18" charset="0"/>
              </a:rPr>
              <a:t>(or benefit) individuals </a:t>
            </a:r>
            <a:r>
              <a:rPr lang="en-US" sz="1600" spc="-5" dirty="0">
                <a:latin typeface="Times New Roman" panose="02020603050405020304" pitchFamily="18" charset="0"/>
                <a:cs typeface="Times New Roman" panose="02020603050405020304" pitchFamily="18" charset="0"/>
              </a:rPr>
              <a:t>is </a:t>
            </a: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target </a:t>
            </a:r>
            <a:r>
              <a:rPr lang="en-US" sz="1600" dirty="0">
                <a:latin typeface="Times New Roman" panose="02020603050405020304" pitchFamily="18" charset="0"/>
                <a:cs typeface="Times New Roman" panose="02020603050405020304" pitchFamily="18" charset="0"/>
              </a:rPr>
              <a:t>for </a:t>
            </a:r>
            <a:r>
              <a:rPr lang="en-US" sz="1600" spc="-5" dirty="0">
                <a:latin typeface="Times New Roman" panose="02020603050405020304" pitchFamily="18" charset="0"/>
                <a:cs typeface="Times New Roman" panose="02020603050405020304" pitchFamily="18" charset="0"/>
              </a:rPr>
              <a:t>improper </a:t>
            </a:r>
            <a:r>
              <a:rPr lang="en-US" sz="1600" spc="5" dirty="0">
                <a:latin typeface="Times New Roman" panose="02020603050405020304" pitchFamily="18" charset="0"/>
                <a:cs typeface="Times New Roman" panose="02020603050405020304" pitchFamily="18" charset="0"/>
              </a:rPr>
              <a:t>or </a:t>
            </a:r>
            <a:r>
              <a:rPr lang="en-US" sz="1600" dirty="0">
                <a:latin typeface="Times New Roman" panose="02020603050405020304" pitchFamily="18" charset="0"/>
                <a:cs typeface="Times New Roman" panose="02020603050405020304" pitchFamily="18" charset="0"/>
              </a:rPr>
              <a:t>illegal </a:t>
            </a:r>
            <a:r>
              <a:rPr lang="en-US" sz="1600" spc="-5" dirty="0">
                <a:latin typeface="Times New Roman" panose="02020603050405020304" pitchFamily="18" charset="0"/>
                <a:cs typeface="Times New Roman" panose="02020603050405020304" pitchFamily="18" charset="0"/>
              </a:rPr>
              <a:t>penetration.  Penetration spans </a:t>
            </a: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broad range </a:t>
            </a:r>
            <a:r>
              <a:rPr lang="en-US" sz="1600" spc="5" dirty="0">
                <a:latin typeface="Times New Roman" panose="02020603050405020304" pitchFamily="18" charset="0"/>
                <a:cs typeface="Times New Roman" panose="02020603050405020304" pitchFamily="18" charset="0"/>
              </a:rPr>
              <a:t>of </a:t>
            </a:r>
            <a:r>
              <a:rPr lang="en-US" sz="1600" dirty="0">
                <a:latin typeface="Times New Roman" panose="02020603050405020304" pitchFamily="18" charset="0"/>
                <a:cs typeface="Times New Roman" panose="02020603050405020304" pitchFamily="18" charset="0"/>
              </a:rPr>
              <a:t>activities: </a:t>
            </a:r>
            <a:r>
              <a:rPr lang="en-US" sz="1600" spc="-5" dirty="0">
                <a:latin typeface="Times New Roman" panose="02020603050405020304" pitchFamily="18" charset="0"/>
                <a:cs typeface="Times New Roman" panose="02020603050405020304" pitchFamily="18" charset="0"/>
              </a:rPr>
              <a:t>hackers </a:t>
            </a:r>
            <a:r>
              <a:rPr lang="en-US" sz="1600" dirty="0">
                <a:latin typeface="Times New Roman" panose="02020603050405020304" pitchFamily="18" charset="0"/>
                <a:cs typeface="Times New Roman" panose="02020603050405020304" pitchFamily="18" charset="0"/>
              </a:rPr>
              <a:t>who </a:t>
            </a:r>
            <a:r>
              <a:rPr lang="en-US" sz="1600" spc="-5" dirty="0">
                <a:latin typeface="Times New Roman" panose="02020603050405020304" pitchFamily="18" charset="0"/>
                <a:cs typeface="Times New Roman" panose="02020603050405020304" pitchFamily="18" charset="0"/>
              </a:rPr>
              <a:t>attempt </a:t>
            </a:r>
            <a:r>
              <a:rPr lang="en-US" sz="1600" dirty="0">
                <a:latin typeface="Times New Roman" panose="02020603050405020304" pitchFamily="18" charset="0"/>
                <a:cs typeface="Times New Roman" panose="02020603050405020304" pitchFamily="18" charset="0"/>
              </a:rPr>
              <a:t>to penetrate</a:t>
            </a:r>
            <a:r>
              <a:rPr lang="en-US" sz="1600" spc="-21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systems </a:t>
            </a:r>
            <a:r>
              <a:rPr lang="en-US" sz="1600" dirty="0">
                <a:latin typeface="Times New Roman" panose="02020603050405020304" pitchFamily="18" charset="0"/>
                <a:cs typeface="Times New Roman" panose="02020603050405020304" pitchFamily="18" charset="0"/>
              </a:rPr>
              <a:t>for  sport, </a:t>
            </a:r>
            <a:r>
              <a:rPr lang="en-US" sz="1600" spc="-5" dirty="0">
                <a:latin typeface="Times New Roman" panose="02020603050405020304" pitchFamily="18" charset="0"/>
                <a:cs typeface="Times New Roman" panose="02020603050405020304" pitchFamily="18" charset="0"/>
              </a:rPr>
              <a:t>disgruntled employees </a:t>
            </a:r>
            <a:r>
              <a:rPr lang="en-US" sz="1600" dirty="0">
                <a:latin typeface="Times New Roman" panose="02020603050405020304" pitchFamily="18" charset="0"/>
                <a:cs typeface="Times New Roman" panose="02020603050405020304" pitchFamily="18" charset="0"/>
              </a:rPr>
              <a:t>who </a:t>
            </a:r>
            <a:r>
              <a:rPr lang="en-US" sz="1600" spc="-5" dirty="0">
                <a:latin typeface="Times New Roman" panose="02020603050405020304" pitchFamily="18" charset="0"/>
                <a:cs typeface="Times New Roman" panose="02020603050405020304" pitchFamily="18" charset="0"/>
              </a:rPr>
              <a:t>attempt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penetrate </a:t>
            </a:r>
            <a:r>
              <a:rPr lang="en-US" sz="1600" dirty="0">
                <a:latin typeface="Times New Roman" panose="02020603050405020304" pitchFamily="18" charset="0"/>
                <a:cs typeface="Times New Roman" panose="02020603050405020304" pitchFamily="18" charset="0"/>
              </a:rPr>
              <a:t>for </a:t>
            </a:r>
            <a:r>
              <a:rPr lang="en-US" sz="1600" spc="-5" dirty="0">
                <a:latin typeface="Times New Roman" panose="02020603050405020304" pitchFamily="18" charset="0"/>
                <a:cs typeface="Times New Roman" panose="02020603050405020304" pitchFamily="18" charset="0"/>
              </a:rPr>
              <a:t>revenge, </a:t>
            </a:r>
            <a:r>
              <a:rPr lang="en-US" sz="1600" dirty="0">
                <a:latin typeface="Times New Roman" panose="02020603050405020304" pitchFamily="18" charset="0"/>
                <a:cs typeface="Times New Roman" panose="02020603050405020304" pitchFamily="18" charset="0"/>
              </a:rPr>
              <a:t>dishonest individuals  who </a:t>
            </a:r>
            <a:r>
              <a:rPr lang="en-US" sz="1600" spc="-5" dirty="0">
                <a:latin typeface="Times New Roman" panose="02020603050405020304" pitchFamily="18" charset="0"/>
                <a:cs typeface="Times New Roman" panose="02020603050405020304" pitchFamily="18" charset="0"/>
              </a:rPr>
              <a:t>attempt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penetrate </a:t>
            </a:r>
            <a:r>
              <a:rPr lang="en-US" sz="1600" dirty="0">
                <a:latin typeface="Times New Roman" panose="02020603050405020304" pitchFamily="18" charset="0"/>
                <a:cs typeface="Times New Roman" panose="02020603050405020304" pitchFamily="18" charset="0"/>
              </a:rPr>
              <a:t>for </a:t>
            </a:r>
            <a:r>
              <a:rPr lang="en-US" sz="1600" spc="-5" dirty="0">
                <a:latin typeface="Times New Roman" panose="02020603050405020304" pitchFamily="18" charset="0"/>
                <a:cs typeface="Times New Roman" panose="02020603050405020304" pitchFamily="18" charset="0"/>
              </a:rPr>
              <a:t>illicit personal</a:t>
            </a:r>
            <a:r>
              <a:rPr lang="en-US" sz="1600" spc="2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gain.</a:t>
            </a:r>
            <a:endParaRPr lang="en-US" sz="1600" dirty="0">
              <a:latin typeface="Times New Roman" panose="02020603050405020304" pitchFamily="18" charset="0"/>
              <a:cs typeface="Times New Roman" panose="02020603050405020304" pitchFamily="18" charset="0"/>
            </a:endParaRPr>
          </a:p>
          <a:p>
            <a:pPr marL="469265" marR="7620" indent="-228600" algn="just">
              <a:lnSpc>
                <a:spcPct val="95400"/>
              </a:lnSpc>
              <a:spcBef>
                <a:spcPts val="295"/>
              </a:spcBef>
              <a:buFont typeface="Symbol"/>
              <a:buChar char=""/>
              <a:tabLst>
                <a:tab pos="469900" algn="l"/>
              </a:tabLst>
            </a:pPr>
            <a:r>
              <a:rPr lang="en-US" sz="1600" b="1" i="1" dirty="0">
                <a:solidFill>
                  <a:srgbClr val="333333"/>
                </a:solidFill>
                <a:latin typeface="Times New Roman" panose="02020603050405020304" pitchFamily="18" charset="0"/>
                <a:cs typeface="Times New Roman" panose="02020603050405020304" pitchFamily="18" charset="0"/>
              </a:rPr>
              <a:t>Security testing</a:t>
            </a:r>
            <a:r>
              <a:rPr lang="en-US" sz="1600"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is an integral part </a:t>
            </a:r>
            <a:r>
              <a:rPr lang="en-US" sz="1600" dirty="0">
                <a:solidFill>
                  <a:srgbClr val="333333"/>
                </a:solidFill>
                <a:latin typeface="Times New Roman" panose="02020603050405020304" pitchFamily="18" charset="0"/>
                <a:cs typeface="Times New Roman" panose="02020603050405020304" pitchFamily="18" charset="0"/>
              </a:rPr>
              <a:t>of </a:t>
            </a:r>
            <a:r>
              <a:rPr lang="en-US" sz="1600" spc="-5" dirty="0">
                <a:solidFill>
                  <a:srgbClr val="333333"/>
                </a:solidFill>
                <a:latin typeface="Times New Roman" panose="02020603050405020304" pitchFamily="18" charset="0"/>
                <a:cs typeface="Times New Roman" panose="02020603050405020304" pitchFamily="18" charset="0"/>
              </a:rPr>
              <a:t>software testing, which </a:t>
            </a:r>
            <a:r>
              <a:rPr lang="en-US" sz="1600" b="1" spc="-5" dirty="0">
                <a:solidFill>
                  <a:srgbClr val="333333"/>
                </a:solidFill>
                <a:latin typeface="Times New Roman" panose="02020603050405020304" pitchFamily="18" charset="0"/>
                <a:cs typeface="Times New Roman" panose="02020603050405020304" pitchFamily="18" charset="0"/>
              </a:rPr>
              <a:t>is used </a:t>
            </a:r>
            <a:r>
              <a:rPr lang="en-US" sz="1600" b="1" dirty="0">
                <a:solidFill>
                  <a:srgbClr val="333333"/>
                </a:solidFill>
                <a:latin typeface="Times New Roman" panose="02020603050405020304" pitchFamily="18" charset="0"/>
                <a:cs typeface="Times New Roman" panose="02020603050405020304" pitchFamily="18" charset="0"/>
              </a:rPr>
              <a:t>to </a:t>
            </a:r>
            <a:r>
              <a:rPr lang="en-US" sz="1600" b="1" spc="-5" dirty="0">
                <a:solidFill>
                  <a:srgbClr val="333333"/>
                </a:solidFill>
                <a:latin typeface="Times New Roman" panose="02020603050405020304" pitchFamily="18" charset="0"/>
                <a:cs typeface="Times New Roman" panose="02020603050405020304" pitchFamily="18" charset="0"/>
              </a:rPr>
              <a:t>discover </a:t>
            </a:r>
            <a:r>
              <a:rPr lang="en-US" sz="1600" b="1" dirty="0">
                <a:solidFill>
                  <a:srgbClr val="333333"/>
                </a:solidFill>
                <a:latin typeface="Times New Roman" panose="02020603050405020304" pitchFamily="18" charset="0"/>
                <a:cs typeface="Times New Roman" panose="02020603050405020304" pitchFamily="18" charset="0"/>
              </a:rPr>
              <a:t>the  </a:t>
            </a:r>
            <a:r>
              <a:rPr lang="en-US" sz="1600" b="1" spc="-5" dirty="0">
                <a:solidFill>
                  <a:srgbClr val="333333"/>
                </a:solidFill>
                <a:latin typeface="Times New Roman" panose="02020603050405020304" pitchFamily="18" charset="0"/>
                <a:cs typeface="Times New Roman" panose="02020603050405020304" pitchFamily="18" charset="0"/>
              </a:rPr>
              <a:t>weaknesses, risks, </a:t>
            </a:r>
            <a:r>
              <a:rPr lang="en-US" sz="1600" b="1" spc="5" dirty="0">
                <a:solidFill>
                  <a:srgbClr val="333333"/>
                </a:solidFill>
                <a:latin typeface="Times New Roman" panose="02020603050405020304" pitchFamily="18" charset="0"/>
                <a:cs typeface="Times New Roman" panose="02020603050405020304" pitchFamily="18" charset="0"/>
              </a:rPr>
              <a:t>or </a:t>
            </a:r>
            <a:r>
              <a:rPr lang="en-US" sz="1600" b="1" spc="-5" dirty="0">
                <a:solidFill>
                  <a:srgbClr val="333333"/>
                </a:solidFill>
                <a:latin typeface="Times New Roman" panose="02020603050405020304" pitchFamily="18" charset="0"/>
                <a:cs typeface="Times New Roman" panose="02020603050405020304" pitchFamily="18" charset="0"/>
              </a:rPr>
              <a:t>threats </a:t>
            </a:r>
            <a:r>
              <a:rPr lang="en-US" sz="1600" b="1" dirty="0">
                <a:solidFill>
                  <a:srgbClr val="333333"/>
                </a:solidFill>
                <a:latin typeface="Times New Roman" panose="02020603050405020304" pitchFamily="18" charset="0"/>
                <a:cs typeface="Times New Roman" panose="02020603050405020304" pitchFamily="18" charset="0"/>
              </a:rPr>
              <a:t>in the </a:t>
            </a:r>
            <a:r>
              <a:rPr lang="en-US" sz="1600" b="1" spc="-5" dirty="0">
                <a:solidFill>
                  <a:srgbClr val="333333"/>
                </a:solidFill>
                <a:latin typeface="Times New Roman" panose="02020603050405020304" pitchFamily="18" charset="0"/>
                <a:cs typeface="Times New Roman" panose="02020603050405020304" pitchFamily="18" charset="0"/>
              </a:rPr>
              <a:t>software </a:t>
            </a:r>
            <a:r>
              <a:rPr lang="en-US" sz="1600" b="1" dirty="0">
                <a:solidFill>
                  <a:srgbClr val="333333"/>
                </a:solidFill>
                <a:latin typeface="Times New Roman" panose="02020603050405020304" pitchFamily="18" charset="0"/>
                <a:cs typeface="Times New Roman" panose="02020603050405020304" pitchFamily="18" charset="0"/>
              </a:rPr>
              <a:t>application </a:t>
            </a:r>
            <a:r>
              <a:rPr lang="en-US" sz="1600" b="1" spc="-5" dirty="0">
                <a:solidFill>
                  <a:srgbClr val="333333"/>
                </a:solidFill>
                <a:latin typeface="Times New Roman" panose="02020603050405020304" pitchFamily="18" charset="0"/>
                <a:cs typeface="Times New Roman" panose="02020603050405020304" pitchFamily="18" charset="0"/>
              </a:rPr>
              <a:t>and also </a:t>
            </a:r>
            <a:r>
              <a:rPr lang="en-US" sz="1600" b="1" dirty="0">
                <a:solidFill>
                  <a:srgbClr val="333333"/>
                </a:solidFill>
                <a:latin typeface="Times New Roman" panose="02020603050405020304" pitchFamily="18" charset="0"/>
                <a:cs typeface="Times New Roman" panose="02020603050405020304" pitchFamily="18" charset="0"/>
              </a:rPr>
              <a:t>help </a:t>
            </a:r>
            <a:r>
              <a:rPr lang="en-US" sz="1600" b="1" spc="-5" dirty="0">
                <a:solidFill>
                  <a:srgbClr val="333333"/>
                </a:solidFill>
                <a:latin typeface="Times New Roman" panose="02020603050405020304" pitchFamily="18" charset="0"/>
                <a:cs typeface="Times New Roman" panose="02020603050405020304" pitchFamily="18" charset="0"/>
              </a:rPr>
              <a:t>us </a:t>
            </a:r>
            <a:r>
              <a:rPr lang="en-US" sz="1600" b="1" spc="5" dirty="0">
                <a:solidFill>
                  <a:srgbClr val="333333"/>
                </a:solidFill>
                <a:latin typeface="Times New Roman" panose="02020603050405020304" pitchFamily="18" charset="0"/>
                <a:cs typeface="Times New Roman" panose="02020603050405020304" pitchFamily="18" charset="0"/>
              </a:rPr>
              <a:t>to </a:t>
            </a:r>
            <a:r>
              <a:rPr lang="en-US" sz="1600" b="1" dirty="0">
                <a:solidFill>
                  <a:srgbClr val="333333"/>
                </a:solidFill>
                <a:latin typeface="Times New Roman" panose="02020603050405020304" pitchFamily="18" charset="0"/>
                <a:cs typeface="Times New Roman" panose="02020603050405020304" pitchFamily="18" charset="0"/>
              </a:rPr>
              <a:t>stop the nasty  </a:t>
            </a:r>
            <a:r>
              <a:rPr lang="en-US" sz="1600" b="1" spc="-5" dirty="0">
                <a:solidFill>
                  <a:srgbClr val="333333"/>
                </a:solidFill>
                <a:latin typeface="Times New Roman" panose="02020603050405020304" pitchFamily="18" charset="0"/>
                <a:cs typeface="Times New Roman" panose="02020603050405020304" pitchFamily="18" charset="0"/>
              </a:rPr>
              <a:t>attack from </a:t>
            </a:r>
            <a:r>
              <a:rPr lang="en-US" sz="1600" b="1" dirty="0">
                <a:solidFill>
                  <a:srgbClr val="333333"/>
                </a:solidFill>
                <a:latin typeface="Times New Roman" panose="02020603050405020304" pitchFamily="18" charset="0"/>
                <a:cs typeface="Times New Roman" panose="02020603050405020304" pitchFamily="18" charset="0"/>
              </a:rPr>
              <a:t>the outsiders </a:t>
            </a:r>
            <a:r>
              <a:rPr lang="en-US" sz="1600" b="1" spc="-5" dirty="0">
                <a:solidFill>
                  <a:srgbClr val="333333"/>
                </a:solidFill>
                <a:latin typeface="Times New Roman" panose="02020603050405020304" pitchFamily="18" charset="0"/>
                <a:cs typeface="Times New Roman" panose="02020603050405020304" pitchFamily="18" charset="0"/>
              </a:rPr>
              <a:t>and </a:t>
            </a:r>
            <a:r>
              <a:rPr lang="en-US" sz="1600" b="1" dirty="0">
                <a:solidFill>
                  <a:srgbClr val="333333"/>
                </a:solidFill>
                <a:latin typeface="Times New Roman" panose="02020603050405020304" pitchFamily="18" charset="0"/>
                <a:cs typeface="Times New Roman" panose="02020603050405020304" pitchFamily="18" charset="0"/>
              </a:rPr>
              <a:t>make sure the </a:t>
            </a:r>
            <a:r>
              <a:rPr lang="en-US" sz="1600" b="1" spc="-5" dirty="0">
                <a:solidFill>
                  <a:srgbClr val="333333"/>
                </a:solidFill>
                <a:latin typeface="Times New Roman" panose="02020603050405020304" pitchFamily="18" charset="0"/>
                <a:cs typeface="Times New Roman" panose="02020603050405020304" pitchFamily="18" charset="0"/>
              </a:rPr>
              <a:t>security </a:t>
            </a:r>
            <a:r>
              <a:rPr lang="en-US" sz="1600" b="1" dirty="0">
                <a:solidFill>
                  <a:srgbClr val="333333"/>
                </a:solidFill>
                <a:latin typeface="Times New Roman" panose="02020603050405020304" pitchFamily="18" charset="0"/>
                <a:cs typeface="Times New Roman" panose="02020603050405020304" pitchFamily="18" charset="0"/>
              </a:rPr>
              <a:t>of our </a:t>
            </a:r>
            <a:r>
              <a:rPr lang="en-US" sz="1600" b="1" spc="-5" dirty="0">
                <a:solidFill>
                  <a:srgbClr val="333333"/>
                </a:solidFill>
                <a:latin typeface="Times New Roman" panose="02020603050405020304" pitchFamily="18" charset="0"/>
                <a:cs typeface="Times New Roman" panose="02020603050405020304" pitchFamily="18" charset="0"/>
              </a:rPr>
              <a:t>software</a:t>
            </a:r>
            <a:r>
              <a:rPr lang="en-US" sz="1600" b="1" spc="-20" dirty="0">
                <a:solidFill>
                  <a:srgbClr val="333333"/>
                </a:solidFill>
                <a:latin typeface="Times New Roman" panose="02020603050405020304" pitchFamily="18" charset="0"/>
                <a:cs typeface="Times New Roman" panose="02020603050405020304" pitchFamily="18" charset="0"/>
              </a:rPr>
              <a:t> </a:t>
            </a:r>
            <a:r>
              <a:rPr lang="en-US" sz="1600" b="1" dirty="0">
                <a:solidFill>
                  <a:srgbClr val="333333"/>
                </a:solidFill>
                <a:latin typeface="Times New Roman" panose="02020603050405020304" pitchFamily="18" charset="0"/>
                <a:cs typeface="Times New Roman" panose="02020603050405020304" pitchFamily="18" charset="0"/>
              </a:rPr>
              <a:t>applications</a:t>
            </a:r>
            <a:r>
              <a:rPr lang="en-US" sz="1600" dirty="0">
                <a:solidFill>
                  <a:srgbClr val="333333"/>
                </a:solidFill>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469265" marR="5080" indent="-228600" algn="just">
              <a:lnSpc>
                <a:spcPct val="95500"/>
              </a:lnSpc>
              <a:spcBef>
                <a:spcPts val="100"/>
              </a:spcBef>
              <a:buFont typeface="Symbol"/>
              <a:buChar char=""/>
              <a:tabLst>
                <a:tab pos="469900" algn="l"/>
              </a:tabLst>
            </a:pPr>
            <a:r>
              <a:rPr lang="en-US" sz="1600" dirty="0">
                <a:solidFill>
                  <a:srgbClr val="333333"/>
                </a:solidFill>
                <a:latin typeface="Times New Roman" panose="02020603050405020304" pitchFamily="18" charset="0"/>
                <a:cs typeface="Times New Roman" panose="02020603050405020304" pitchFamily="18" charset="0"/>
              </a:rPr>
              <a:t>The primary objective of security testing </a:t>
            </a:r>
            <a:r>
              <a:rPr lang="en-US" sz="1600" spc="-5" dirty="0">
                <a:solidFill>
                  <a:srgbClr val="333333"/>
                </a:solidFill>
                <a:latin typeface="Times New Roman" panose="02020603050405020304" pitchFamily="18" charset="0"/>
                <a:cs typeface="Times New Roman" panose="02020603050405020304" pitchFamily="18" charset="0"/>
              </a:rPr>
              <a:t>is </a:t>
            </a:r>
            <a:r>
              <a:rPr lang="en-US" sz="1600" dirty="0">
                <a:solidFill>
                  <a:srgbClr val="333333"/>
                </a:solidFill>
                <a:latin typeface="Times New Roman" panose="02020603050405020304" pitchFamily="18" charset="0"/>
                <a:cs typeface="Times New Roman" panose="02020603050405020304" pitchFamily="18" charset="0"/>
              </a:rPr>
              <a:t>to find </a:t>
            </a:r>
            <a:r>
              <a:rPr lang="en-US" sz="1600" spc="-5" dirty="0">
                <a:solidFill>
                  <a:srgbClr val="333333"/>
                </a:solidFill>
                <a:latin typeface="Times New Roman" panose="02020603050405020304" pitchFamily="18" charset="0"/>
                <a:cs typeface="Times New Roman" panose="02020603050405020304" pitchFamily="18" charset="0"/>
              </a:rPr>
              <a:t>all </a:t>
            </a:r>
            <a:r>
              <a:rPr lang="en-US" sz="1600" dirty="0">
                <a:solidFill>
                  <a:srgbClr val="333333"/>
                </a:solidFill>
                <a:latin typeface="Times New Roman" panose="02020603050405020304" pitchFamily="18" charset="0"/>
                <a:cs typeface="Times New Roman" panose="02020603050405020304" pitchFamily="18" charset="0"/>
              </a:rPr>
              <a:t>the potential </a:t>
            </a:r>
            <a:r>
              <a:rPr lang="en-US" sz="1600" spc="-5" dirty="0">
                <a:solidFill>
                  <a:srgbClr val="333333"/>
                </a:solidFill>
                <a:latin typeface="Times New Roman" panose="02020603050405020304" pitchFamily="18" charset="0"/>
                <a:cs typeface="Times New Roman" panose="02020603050405020304" pitchFamily="18" charset="0"/>
              </a:rPr>
              <a:t>ambiguities and  vulnerabilities </a:t>
            </a:r>
            <a:r>
              <a:rPr lang="en-US" sz="1600" dirty="0">
                <a:solidFill>
                  <a:srgbClr val="333333"/>
                </a:solidFill>
                <a:latin typeface="Times New Roman" panose="02020603050405020304" pitchFamily="18" charset="0"/>
                <a:cs typeface="Times New Roman" panose="02020603050405020304" pitchFamily="18" charset="0"/>
              </a:rPr>
              <a:t>of the </a:t>
            </a:r>
            <a:r>
              <a:rPr lang="en-US" sz="1600" spc="-5" dirty="0">
                <a:solidFill>
                  <a:srgbClr val="333333"/>
                </a:solidFill>
                <a:latin typeface="Times New Roman" panose="02020603050405020304" pitchFamily="18" charset="0"/>
                <a:cs typeface="Times New Roman" panose="02020603050405020304" pitchFamily="18" charset="0"/>
              </a:rPr>
              <a:t>application so </a:t>
            </a:r>
            <a:r>
              <a:rPr lang="en-US" sz="1600" dirty="0">
                <a:solidFill>
                  <a:srgbClr val="333333"/>
                </a:solidFill>
                <a:latin typeface="Times New Roman" panose="02020603050405020304" pitchFamily="18" charset="0"/>
                <a:cs typeface="Times New Roman" panose="02020603050405020304" pitchFamily="18" charset="0"/>
              </a:rPr>
              <a:t>that the </a:t>
            </a:r>
            <a:r>
              <a:rPr lang="en-US" sz="1600" spc="-5" dirty="0">
                <a:solidFill>
                  <a:srgbClr val="333333"/>
                </a:solidFill>
                <a:latin typeface="Times New Roman" panose="02020603050405020304" pitchFamily="18" charset="0"/>
                <a:cs typeface="Times New Roman" panose="02020603050405020304" pitchFamily="18" charset="0"/>
              </a:rPr>
              <a:t>software does </a:t>
            </a:r>
            <a:r>
              <a:rPr lang="en-US" sz="1600" dirty="0">
                <a:solidFill>
                  <a:srgbClr val="333333"/>
                </a:solidFill>
                <a:latin typeface="Times New Roman" panose="02020603050405020304" pitchFamily="18" charset="0"/>
                <a:cs typeface="Times New Roman" panose="02020603050405020304" pitchFamily="18" charset="0"/>
              </a:rPr>
              <a:t>not stop </a:t>
            </a:r>
            <a:r>
              <a:rPr lang="en-US" sz="1600" spc="-5" dirty="0">
                <a:solidFill>
                  <a:srgbClr val="333333"/>
                </a:solidFill>
                <a:latin typeface="Times New Roman" panose="02020603050405020304" pitchFamily="18" charset="0"/>
                <a:cs typeface="Times New Roman" panose="02020603050405020304" pitchFamily="18" charset="0"/>
              </a:rPr>
              <a:t>working. </a:t>
            </a:r>
            <a:r>
              <a:rPr lang="en-US" sz="1600" spc="-15" dirty="0">
                <a:solidFill>
                  <a:srgbClr val="333333"/>
                </a:solidFill>
                <a:latin typeface="Times New Roman" panose="02020603050405020304" pitchFamily="18" charset="0"/>
                <a:cs typeface="Times New Roman" panose="02020603050405020304" pitchFamily="18" charset="0"/>
              </a:rPr>
              <a:t>If </a:t>
            </a:r>
            <a:r>
              <a:rPr lang="en-US" sz="1600" dirty="0">
                <a:solidFill>
                  <a:srgbClr val="333333"/>
                </a:solidFill>
                <a:latin typeface="Times New Roman" panose="02020603050405020304" pitchFamily="18" charset="0"/>
                <a:cs typeface="Times New Roman" panose="02020603050405020304" pitchFamily="18" charset="0"/>
              </a:rPr>
              <a:t>we </a:t>
            </a:r>
            <a:r>
              <a:rPr lang="en-US" sz="1600" spc="-5" dirty="0">
                <a:solidFill>
                  <a:srgbClr val="333333"/>
                </a:solidFill>
                <a:latin typeface="Times New Roman" panose="02020603050405020304" pitchFamily="18" charset="0"/>
                <a:cs typeface="Times New Roman" panose="02020603050405020304" pitchFamily="18" charset="0"/>
              </a:rPr>
              <a:t>perform  </a:t>
            </a:r>
            <a:r>
              <a:rPr lang="en-US" sz="1600" dirty="0">
                <a:solidFill>
                  <a:srgbClr val="333333"/>
                </a:solidFill>
                <a:latin typeface="Times New Roman" panose="02020603050405020304" pitchFamily="18" charset="0"/>
                <a:cs typeface="Times New Roman" panose="02020603050405020304" pitchFamily="18" charset="0"/>
              </a:rPr>
              <a:t>security </a:t>
            </a:r>
            <a:r>
              <a:rPr lang="en-US" sz="1600" spc="-5" dirty="0">
                <a:solidFill>
                  <a:srgbClr val="333333"/>
                </a:solidFill>
                <a:latin typeface="Times New Roman" panose="02020603050405020304" pitchFamily="18" charset="0"/>
                <a:cs typeface="Times New Roman" panose="02020603050405020304" pitchFamily="18" charset="0"/>
              </a:rPr>
              <a:t>testing, </a:t>
            </a:r>
            <a:r>
              <a:rPr lang="en-US" sz="1600" dirty="0">
                <a:solidFill>
                  <a:srgbClr val="333333"/>
                </a:solidFill>
                <a:latin typeface="Times New Roman" panose="02020603050405020304" pitchFamily="18" charset="0"/>
                <a:cs typeface="Times New Roman" panose="02020603050405020304" pitchFamily="18" charset="0"/>
              </a:rPr>
              <a:t>then it helps </a:t>
            </a:r>
            <a:r>
              <a:rPr lang="en-US" sz="1600" spc="-5" dirty="0">
                <a:solidFill>
                  <a:srgbClr val="333333"/>
                </a:solidFill>
                <a:latin typeface="Times New Roman" panose="02020603050405020304" pitchFamily="18" charset="0"/>
                <a:cs typeface="Times New Roman" panose="02020603050405020304" pitchFamily="18" charset="0"/>
              </a:rPr>
              <a:t>us </a:t>
            </a:r>
            <a:r>
              <a:rPr lang="en-US" sz="1600" dirty="0">
                <a:solidFill>
                  <a:srgbClr val="333333"/>
                </a:solidFill>
                <a:latin typeface="Times New Roman" panose="02020603050405020304" pitchFamily="18" charset="0"/>
                <a:cs typeface="Times New Roman" panose="02020603050405020304" pitchFamily="18" charset="0"/>
              </a:rPr>
              <a:t>to identify </a:t>
            </a:r>
            <a:r>
              <a:rPr lang="en-US" sz="1600" spc="-5" dirty="0">
                <a:solidFill>
                  <a:srgbClr val="333333"/>
                </a:solidFill>
                <a:latin typeface="Times New Roman" panose="02020603050405020304" pitchFamily="18" charset="0"/>
                <a:cs typeface="Times New Roman" panose="02020603050405020304" pitchFamily="18" charset="0"/>
              </a:rPr>
              <a:t>all </a:t>
            </a:r>
            <a:r>
              <a:rPr lang="en-US" sz="1600" dirty="0">
                <a:solidFill>
                  <a:srgbClr val="333333"/>
                </a:solidFill>
                <a:latin typeface="Times New Roman" panose="02020603050405020304" pitchFamily="18" charset="0"/>
                <a:cs typeface="Times New Roman" panose="02020603050405020304" pitchFamily="18" charset="0"/>
              </a:rPr>
              <a:t>the possible security </a:t>
            </a:r>
            <a:r>
              <a:rPr lang="en-US" sz="1600" spc="-5" dirty="0">
                <a:solidFill>
                  <a:srgbClr val="333333"/>
                </a:solidFill>
                <a:latin typeface="Times New Roman" panose="02020603050405020304" pitchFamily="18" charset="0"/>
                <a:cs typeface="Times New Roman" panose="02020603050405020304" pitchFamily="18" charset="0"/>
              </a:rPr>
              <a:t>threats and also help  </a:t>
            </a:r>
            <a:r>
              <a:rPr lang="en-US" sz="1600" dirty="0">
                <a:solidFill>
                  <a:srgbClr val="333333"/>
                </a:solidFill>
                <a:latin typeface="Times New Roman" panose="02020603050405020304" pitchFamily="18" charset="0"/>
                <a:cs typeface="Times New Roman" panose="02020603050405020304" pitchFamily="18" charset="0"/>
              </a:rPr>
              <a:t>the </a:t>
            </a:r>
            <a:r>
              <a:rPr lang="en-US" sz="1600" spc="-5" dirty="0">
                <a:solidFill>
                  <a:srgbClr val="333333"/>
                </a:solidFill>
                <a:latin typeface="Times New Roman" panose="02020603050405020304" pitchFamily="18" charset="0"/>
                <a:cs typeface="Times New Roman" panose="02020603050405020304" pitchFamily="18" charset="0"/>
              </a:rPr>
              <a:t>programmer </a:t>
            </a:r>
            <a:r>
              <a:rPr lang="en-US" sz="1600" dirty="0">
                <a:solidFill>
                  <a:srgbClr val="333333"/>
                </a:solidFill>
                <a:latin typeface="Times New Roman" panose="02020603050405020304" pitchFamily="18" charset="0"/>
                <a:cs typeface="Times New Roman" panose="02020603050405020304" pitchFamily="18" charset="0"/>
              </a:rPr>
              <a:t>to fix </a:t>
            </a:r>
            <a:r>
              <a:rPr lang="en-US" sz="1600" spc="-5" dirty="0">
                <a:solidFill>
                  <a:srgbClr val="333333"/>
                </a:solidFill>
                <a:latin typeface="Times New Roman" panose="02020603050405020304" pitchFamily="18" charset="0"/>
                <a:cs typeface="Times New Roman" panose="02020603050405020304" pitchFamily="18" charset="0"/>
              </a:rPr>
              <a:t>those</a:t>
            </a:r>
            <a:r>
              <a:rPr lang="en-US" sz="1600" spc="5"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errors</a:t>
            </a:r>
            <a:r>
              <a:rPr lang="en-US" sz="1600" spc="-5" dirty="0" smtClean="0">
                <a:solidFill>
                  <a:srgbClr val="333333"/>
                </a:solidFill>
                <a:latin typeface="Times New Roman" panose="02020603050405020304" pitchFamily="18" charset="0"/>
                <a:cs typeface="Times New Roman" panose="02020603050405020304" pitchFamily="18" charset="0"/>
              </a:rPr>
              <a:t>.</a:t>
            </a:r>
          </a:p>
          <a:p>
            <a:pPr marL="469265" marR="5080" indent="-228600" algn="just">
              <a:lnSpc>
                <a:spcPct val="95500"/>
              </a:lnSpc>
              <a:spcBef>
                <a:spcPts val="100"/>
              </a:spcBef>
              <a:buFont typeface="Symbol"/>
              <a:buChar char=""/>
              <a:tabLst>
                <a:tab pos="469900" algn="l"/>
              </a:tabLst>
            </a:pPr>
            <a:r>
              <a:rPr lang="en-US" sz="1600" spc="-10" dirty="0">
                <a:solidFill>
                  <a:srgbClr val="333333"/>
                </a:solidFill>
                <a:latin typeface="Times New Roman" panose="02020603050405020304" pitchFamily="18" charset="0"/>
                <a:cs typeface="Times New Roman" panose="02020603050405020304" pitchFamily="18" charset="0"/>
              </a:rPr>
              <a:t>It</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is</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dirty="0">
                <a:solidFill>
                  <a:srgbClr val="333333"/>
                </a:solidFill>
                <a:latin typeface="Times New Roman" panose="02020603050405020304" pitchFamily="18" charset="0"/>
                <a:cs typeface="Times New Roman" panose="02020603050405020304" pitchFamily="18" charset="0"/>
              </a:rPr>
              <a:t>a</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dirty="0">
                <a:solidFill>
                  <a:srgbClr val="333333"/>
                </a:solidFill>
                <a:latin typeface="Times New Roman" panose="02020603050405020304" pitchFamily="18" charset="0"/>
                <a:cs typeface="Times New Roman" panose="02020603050405020304" pitchFamily="18" charset="0"/>
              </a:rPr>
              <a:t>testing</a:t>
            </a:r>
            <a:r>
              <a:rPr lang="en-US" sz="1600" spc="-35"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procedure,</a:t>
            </a:r>
            <a:r>
              <a:rPr lang="en-US" sz="1600" spc="-10"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which</a:t>
            </a:r>
            <a:r>
              <a:rPr lang="en-US" sz="1600" spc="-15"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is</a:t>
            </a:r>
            <a:r>
              <a:rPr lang="en-US" sz="1600" spc="-10"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used</a:t>
            </a:r>
            <a:r>
              <a:rPr lang="en-US" sz="1600" spc="-15" dirty="0">
                <a:solidFill>
                  <a:srgbClr val="333333"/>
                </a:solidFill>
                <a:latin typeface="Times New Roman" panose="02020603050405020304" pitchFamily="18" charset="0"/>
                <a:cs typeface="Times New Roman" panose="02020603050405020304" pitchFamily="18" charset="0"/>
              </a:rPr>
              <a:t> </a:t>
            </a:r>
            <a:r>
              <a:rPr lang="en-US" sz="1600" dirty="0">
                <a:solidFill>
                  <a:srgbClr val="333333"/>
                </a:solidFill>
                <a:latin typeface="Times New Roman" panose="02020603050405020304" pitchFamily="18" charset="0"/>
                <a:cs typeface="Times New Roman" panose="02020603050405020304" pitchFamily="18" charset="0"/>
              </a:rPr>
              <a:t>to</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define</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dirty="0">
                <a:solidFill>
                  <a:srgbClr val="333333"/>
                </a:solidFill>
                <a:latin typeface="Times New Roman" panose="02020603050405020304" pitchFamily="18" charset="0"/>
                <a:cs typeface="Times New Roman" panose="02020603050405020304" pitchFamily="18" charset="0"/>
              </a:rPr>
              <a:t>that</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dirty="0">
                <a:solidFill>
                  <a:srgbClr val="333333"/>
                </a:solidFill>
                <a:latin typeface="Times New Roman" panose="02020603050405020304" pitchFamily="18" charset="0"/>
                <a:cs typeface="Times New Roman" panose="02020603050405020304" pitchFamily="18" charset="0"/>
              </a:rPr>
              <a:t>the</a:t>
            </a:r>
            <a:r>
              <a:rPr lang="en-US" sz="1600" spc="-25"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data</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will</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dirty="0">
                <a:solidFill>
                  <a:srgbClr val="333333"/>
                </a:solidFill>
                <a:latin typeface="Times New Roman" panose="02020603050405020304" pitchFamily="18" charset="0"/>
                <a:cs typeface="Times New Roman" panose="02020603050405020304" pitchFamily="18" charset="0"/>
              </a:rPr>
              <a:t>be</a:t>
            </a:r>
            <a:r>
              <a:rPr lang="en-US" sz="1600" spc="-25" dirty="0">
                <a:solidFill>
                  <a:srgbClr val="333333"/>
                </a:solidFill>
                <a:latin typeface="Times New Roman" panose="02020603050405020304" pitchFamily="18" charset="0"/>
                <a:cs typeface="Times New Roman" panose="02020603050405020304" pitchFamily="18" charset="0"/>
              </a:rPr>
              <a:t> </a:t>
            </a:r>
            <a:r>
              <a:rPr lang="en-US" sz="1600" dirty="0">
                <a:solidFill>
                  <a:srgbClr val="333333"/>
                </a:solidFill>
                <a:latin typeface="Times New Roman" panose="02020603050405020304" pitchFamily="18" charset="0"/>
                <a:cs typeface="Times New Roman" panose="02020603050405020304" pitchFamily="18" charset="0"/>
              </a:rPr>
              <a:t>safe</a:t>
            </a:r>
            <a:r>
              <a:rPr lang="en-US" sz="1600" spc="-15" dirty="0">
                <a:solidFill>
                  <a:srgbClr val="333333"/>
                </a:solidFill>
                <a:latin typeface="Times New Roman" panose="02020603050405020304" pitchFamily="18" charset="0"/>
                <a:cs typeface="Times New Roman" panose="02020603050405020304" pitchFamily="18" charset="0"/>
              </a:rPr>
              <a:t> </a:t>
            </a:r>
            <a:r>
              <a:rPr lang="en-US" sz="1600" dirty="0">
                <a:solidFill>
                  <a:srgbClr val="333333"/>
                </a:solidFill>
                <a:latin typeface="Times New Roman" panose="02020603050405020304" pitchFamily="18" charset="0"/>
                <a:cs typeface="Times New Roman" panose="02020603050405020304" pitchFamily="18" charset="0"/>
              </a:rPr>
              <a:t>and</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also</a:t>
            </a:r>
            <a:r>
              <a:rPr lang="en-US" sz="1600" spc="-15"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continue  </a:t>
            </a:r>
            <a:r>
              <a:rPr lang="en-US" sz="1600" dirty="0">
                <a:solidFill>
                  <a:srgbClr val="333333"/>
                </a:solidFill>
                <a:latin typeface="Times New Roman" panose="02020603050405020304" pitchFamily="18" charset="0"/>
                <a:cs typeface="Times New Roman" panose="02020603050405020304" pitchFamily="18" charset="0"/>
              </a:rPr>
              <a:t>the working </a:t>
            </a:r>
            <a:r>
              <a:rPr lang="en-US" sz="1600" spc="-5" dirty="0">
                <a:solidFill>
                  <a:srgbClr val="333333"/>
                </a:solidFill>
                <a:latin typeface="Times New Roman" panose="02020603050405020304" pitchFamily="18" charset="0"/>
                <a:cs typeface="Times New Roman" panose="02020603050405020304" pitchFamily="18" charset="0"/>
              </a:rPr>
              <a:t>process </a:t>
            </a:r>
            <a:r>
              <a:rPr lang="en-US" sz="1600" dirty="0">
                <a:solidFill>
                  <a:srgbClr val="333333"/>
                </a:solidFill>
                <a:latin typeface="Times New Roman" panose="02020603050405020304" pitchFamily="18" charset="0"/>
                <a:cs typeface="Times New Roman" panose="02020603050405020304" pitchFamily="18" charset="0"/>
              </a:rPr>
              <a:t>of the</a:t>
            </a:r>
            <a:r>
              <a:rPr lang="en-US" sz="1600" spc="-20" dirty="0">
                <a:solidFill>
                  <a:srgbClr val="333333"/>
                </a:solidFill>
                <a:latin typeface="Times New Roman" panose="02020603050405020304" pitchFamily="18" charset="0"/>
                <a:cs typeface="Times New Roman" panose="02020603050405020304" pitchFamily="18" charset="0"/>
              </a:rPr>
              <a:t> </a:t>
            </a:r>
            <a:r>
              <a:rPr lang="en-US" sz="1600" spc="-5" dirty="0">
                <a:solidFill>
                  <a:srgbClr val="333333"/>
                </a:solidFill>
                <a:latin typeface="Times New Roman" panose="02020603050405020304" pitchFamily="18" charset="0"/>
                <a:cs typeface="Times New Roman" panose="02020603050405020304" pitchFamily="18" charset="0"/>
              </a:rPr>
              <a:t>software.</a:t>
            </a:r>
            <a:endParaRPr lang="en-US" sz="1600" dirty="0">
              <a:latin typeface="Times New Roman" panose="02020603050405020304" pitchFamily="18" charset="0"/>
              <a:cs typeface="Times New Roman" panose="02020603050405020304" pitchFamily="18" charset="0"/>
            </a:endParaRPr>
          </a:p>
          <a:p>
            <a:pPr marL="469265" marR="5080" indent="-228600" algn="just">
              <a:lnSpc>
                <a:spcPct val="95500"/>
              </a:lnSpc>
              <a:spcBef>
                <a:spcPts val="100"/>
              </a:spcBef>
              <a:buFont typeface="Symbol"/>
              <a:buChar char=""/>
              <a:tabLst>
                <a:tab pos="469900" algn="l"/>
              </a:tabLst>
            </a:pPr>
            <a:endParaRPr lang="en-US" sz="1600" dirty="0">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smtClean="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smtClean="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smtClean="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a:solidFill>
                <a:srgbClr val="333333"/>
              </a:solidFill>
              <a:latin typeface="Times New Roman" panose="02020603050405020304" pitchFamily="18" charset="0"/>
              <a:cs typeface="Times New Roman" panose="02020603050405020304" pitchFamily="18" charset="0"/>
            </a:endParaRPr>
          </a:p>
          <a:p>
            <a:pPr marL="469265" marR="5715" indent="-228600" algn="just">
              <a:lnSpc>
                <a:spcPts val="1370"/>
              </a:lnSpc>
              <a:spcBef>
                <a:spcPts val="200"/>
              </a:spcBef>
              <a:buFont typeface="Symbol"/>
              <a:buChar char=""/>
              <a:tabLst>
                <a:tab pos="469900" algn="l"/>
              </a:tabLst>
            </a:pPr>
            <a:endParaRPr lang="en-US" sz="1600" spc="-10" dirty="0" smtClean="0">
              <a:solidFill>
                <a:srgbClr val="333333"/>
              </a:solidFill>
              <a:latin typeface="Times New Roman" panose="02020603050405020304" pitchFamily="18" charset="0"/>
              <a:cs typeface="Times New Roman" panose="02020603050405020304" pitchFamily="18" charset="0"/>
            </a:endParaRPr>
          </a:p>
          <a:p>
            <a:pPr algn="just">
              <a:lnSpc>
                <a:spcPct val="100000"/>
              </a:lnSpc>
              <a:spcBef>
                <a:spcPts val="25"/>
              </a:spcBef>
            </a:pPr>
            <a:endParaRPr lang="en-US" sz="1600" dirty="0">
              <a:latin typeface="Times New Roman" panose="02020603050405020304" pitchFamily="18" charset="0"/>
              <a:cs typeface="Times New Roman" panose="02020603050405020304" pitchFamily="18" charset="0"/>
            </a:endParaRPr>
          </a:p>
          <a:p>
            <a:pPr lvl="2" algn="just">
              <a:lnSpc>
                <a:spcPct val="100000"/>
              </a:lnSpc>
              <a:spcBef>
                <a:spcPts val="25"/>
              </a:spcBef>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9102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94080"/>
            <a:ext cx="7772400" cy="8493760"/>
          </a:xfrm>
        </p:spPr>
        <p:txBody>
          <a:bodyPr>
            <a:noAutofit/>
          </a:bodyPr>
          <a:lstStyle/>
          <a:p>
            <a:pPr marL="274320" lvl="1" indent="-262255" algn="just">
              <a:lnSpc>
                <a:spcPct val="100000"/>
              </a:lnSpc>
              <a:buAutoNum type="arabicPeriod" startAt="3"/>
              <a:tabLst>
                <a:tab pos="274955" algn="l"/>
              </a:tabLst>
            </a:pPr>
            <a:r>
              <a:rPr lang="en-US" sz="2000" b="1" spc="-5" dirty="0">
                <a:latin typeface="Times New Roman" panose="02020603050405020304" pitchFamily="18" charset="0"/>
                <a:cs typeface="Times New Roman" panose="02020603050405020304" pitchFamily="18" charset="0"/>
              </a:rPr>
              <a:t>Stress </a:t>
            </a:r>
            <a:r>
              <a:rPr lang="en-US" sz="2000" b="1" spc="-5" dirty="0" smtClean="0">
                <a:latin typeface="Times New Roman" panose="02020603050405020304" pitchFamily="18" charset="0"/>
                <a:cs typeface="Times New Roman" panose="02020603050405020304" pitchFamily="18" charset="0"/>
              </a:rPr>
              <a:t>Testing</a:t>
            </a:r>
          </a:p>
          <a:p>
            <a:pPr marL="12065" lvl="1" indent="0" algn="just">
              <a:lnSpc>
                <a:spcPct val="100000"/>
              </a:lnSpc>
              <a:buNone/>
              <a:tabLst>
                <a:tab pos="274955" algn="l"/>
              </a:tabLst>
            </a:pPr>
            <a:endParaRPr lang="en-US" sz="1600" dirty="0">
              <a:latin typeface="Times New Roman" panose="02020603050405020304" pitchFamily="18" charset="0"/>
              <a:cs typeface="Times New Roman" panose="02020603050405020304" pitchFamily="18" charset="0"/>
            </a:endParaRPr>
          </a:p>
          <a:p>
            <a:pPr marL="469265" marR="10160" lvl="2" algn="just">
              <a:lnSpc>
                <a:spcPct val="110000"/>
              </a:lnSpc>
              <a:spcBef>
                <a:spcPts val="60"/>
              </a:spcBef>
              <a:buFont typeface="Symbol"/>
              <a:buChar char=""/>
              <a:tabLst>
                <a:tab pos="469900" algn="l"/>
              </a:tabLst>
            </a:pPr>
            <a:r>
              <a:rPr lang="en-US" sz="1600" b="1" spc="-5" dirty="0">
                <a:solidFill>
                  <a:srgbClr val="212121"/>
                </a:solidFill>
                <a:latin typeface="Times New Roman" panose="02020603050405020304" pitchFamily="18" charset="0"/>
                <a:cs typeface="Times New Roman" panose="02020603050405020304" pitchFamily="18" charset="0"/>
              </a:rPr>
              <a:t>Stress Testing </a:t>
            </a:r>
            <a:r>
              <a:rPr lang="en-US" sz="1600" spc="-5" dirty="0">
                <a:solidFill>
                  <a:srgbClr val="212121"/>
                </a:solidFill>
                <a:latin typeface="Times New Roman" panose="02020603050405020304" pitchFamily="18" charset="0"/>
                <a:cs typeface="Times New Roman" panose="02020603050405020304" pitchFamily="18" charset="0"/>
              </a:rPr>
              <a:t>is </a:t>
            </a:r>
            <a:r>
              <a:rPr lang="en-US" sz="1600" dirty="0">
                <a:solidFill>
                  <a:srgbClr val="212121"/>
                </a:solidFill>
                <a:latin typeface="Times New Roman" panose="02020603050405020304" pitchFamily="18" charset="0"/>
                <a:cs typeface="Times New Roman" panose="02020603050405020304" pitchFamily="18" charset="0"/>
              </a:rPr>
              <a:t>a type of </a:t>
            </a:r>
            <a:r>
              <a:rPr lang="en-US" sz="1600" spc="-5" dirty="0">
                <a:solidFill>
                  <a:srgbClr val="212121"/>
                </a:solidFill>
                <a:latin typeface="Times New Roman" panose="02020603050405020304" pitchFamily="18" charset="0"/>
                <a:cs typeface="Times New Roman" panose="02020603050405020304" pitchFamily="18" charset="0"/>
              </a:rPr>
              <a:t>software </a:t>
            </a:r>
            <a:r>
              <a:rPr lang="en-US" sz="1600" dirty="0">
                <a:solidFill>
                  <a:srgbClr val="212121"/>
                </a:solidFill>
                <a:latin typeface="Times New Roman" panose="02020603050405020304" pitchFamily="18" charset="0"/>
                <a:cs typeface="Times New Roman" panose="02020603050405020304" pitchFamily="18" charset="0"/>
              </a:rPr>
              <a:t>testing that </a:t>
            </a:r>
            <a:r>
              <a:rPr lang="en-US" sz="1600" dirty="0">
                <a:solidFill>
                  <a:srgbClr val="212121"/>
                </a:solidFill>
                <a:latin typeface="Times New Roman"/>
                <a:cs typeface="Times New Roman"/>
              </a:rPr>
              <a:t>that verifies stability &amp; reliability of </a:t>
            </a:r>
            <a:r>
              <a:rPr lang="en-US" sz="1600" spc="-5" dirty="0">
                <a:solidFill>
                  <a:srgbClr val="212121"/>
                </a:solidFill>
                <a:latin typeface="Times New Roman"/>
                <a:cs typeface="Times New Roman"/>
              </a:rPr>
              <a:t>software  application.</a:t>
            </a:r>
            <a:endParaRPr lang="en-US" sz="1600" b="1" dirty="0" smtClean="0">
              <a:solidFill>
                <a:srgbClr val="212121"/>
              </a:solidFill>
              <a:latin typeface="Times New Roman" panose="02020603050405020304" pitchFamily="18" charset="0"/>
              <a:cs typeface="Times New Roman" panose="02020603050405020304" pitchFamily="18" charset="0"/>
            </a:endParaRPr>
          </a:p>
          <a:p>
            <a:pPr marL="240665" marR="10160" lvl="2" indent="0" algn="just">
              <a:lnSpc>
                <a:spcPct val="110000"/>
              </a:lnSpc>
              <a:spcBef>
                <a:spcPts val="60"/>
              </a:spcBef>
              <a:buNone/>
              <a:tabLst>
                <a:tab pos="469900" algn="l"/>
              </a:tabLst>
            </a:pPr>
            <a:endParaRPr lang="en-US" sz="1600" b="1" dirty="0">
              <a:latin typeface="Times New Roman" panose="02020603050405020304" pitchFamily="18" charset="0"/>
              <a:cs typeface="Times New Roman" panose="02020603050405020304" pitchFamily="18" charset="0"/>
            </a:endParaRPr>
          </a:p>
          <a:p>
            <a:pPr marL="469265" marR="5080" lvl="2" algn="just">
              <a:lnSpc>
                <a:spcPct val="95600"/>
              </a:lnSpc>
              <a:spcBef>
                <a:spcPts val="300"/>
              </a:spcBef>
              <a:buFont typeface="Symbol"/>
              <a:buChar char=""/>
              <a:tabLst>
                <a:tab pos="508000" algn="l"/>
              </a:tabLst>
            </a:pPr>
            <a:r>
              <a:rPr lang="en-US" sz="1600" dirty="0">
                <a:latin typeface="Times New Roman" panose="02020603050405020304" pitchFamily="18" charset="0"/>
                <a:cs typeface="Times New Roman" panose="02020603050405020304" pitchFamily="18" charset="0"/>
              </a:rPr>
              <a:t>	</a:t>
            </a:r>
            <a:r>
              <a:rPr lang="en-US" sz="1600" dirty="0">
                <a:solidFill>
                  <a:srgbClr val="212121"/>
                </a:solidFill>
                <a:latin typeface="Times New Roman" panose="02020603050405020304" pitchFamily="18" charset="0"/>
                <a:cs typeface="Times New Roman" panose="02020603050405020304" pitchFamily="18" charset="0"/>
              </a:rPr>
              <a:t>The </a:t>
            </a:r>
            <a:r>
              <a:rPr lang="en-US" sz="1600" b="1" spc="-5" dirty="0">
                <a:solidFill>
                  <a:srgbClr val="212121"/>
                </a:solidFill>
                <a:latin typeface="Times New Roman" panose="02020603050405020304" pitchFamily="18" charset="0"/>
                <a:cs typeface="Times New Roman" panose="02020603050405020304" pitchFamily="18" charset="0"/>
              </a:rPr>
              <a:t>goal </a:t>
            </a:r>
            <a:r>
              <a:rPr lang="en-US" sz="1600" dirty="0">
                <a:solidFill>
                  <a:srgbClr val="212121"/>
                </a:solidFill>
                <a:latin typeface="Times New Roman" panose="02020603050405020304" pitchFamily="18" charset="0"/>
                <a:cs typeface="Times New Roman" panose="02020603050405020304" pitchFamily="18" charset="0"/>
              </a:rPr>
              <a:t>of </a:t>
            </a:r>
            <a:r>
              <a:rPr lang="en-US" sz="1600" spc="-5" dirty="0">
                <a:solidFill>
                  <a:srgbClr val="212121"/>
                </a:solidFill>
                <a:latin typeface="Times New Roman" panose="02020603050405020304" pitchFamily="18" charset="0"/>
                <a:cs typeface="Times New Roman" panose="02020603050405020304" pitchFamily="18" charset="0"/>
              </a:rPr>
              <a:t>Stress </a:t>
            </a:r>
            <a:r>
              <a:rPr lang="en-US" sz="1600" dirty="0">
                <a:solidFill>
                  <a:srgbClr val="212121"/>
                </a:solidFill>
                <a:latin typeface="Times New Roman" panose="02020603050405020304" pitchFamily="18" charset="0"/>
                <a:cs typeface="Times New Roman" panose="02020603050405020304" pitchFamily="18" charset="0"/>
              </a:rPr>
              <a:t>testing </a:t>
            </a:r>
            <a:r>
              <a:rPr lang="en-US" sz="1600" b="1" spc="-5" dirty="0">
                <a:solidFill>
                  <a:srgbClr val="212121"/>
                </a:solidFill>
                <a:latin typeface="Times New Roman" panose="02020603050405020304" pitchFamily="18" charset="0"/>
                <a:cs typeface="Times New Roman" panose="02020603050405020304" pitchFamily="18" charset="0"/>
              </a:rPr>
              <a:t>is </a:t>
            </a:r>
            <a:r>
              <a:rPr lang="en-US" sz="1600" b="1" dirty="0">
                <a:solidFill>
                  <a:srgbClr val="212121"/>
                </a:solidFill>
                <a:latin typeface="Times New Roman" panose="02020603050405020304" pitchFamily="18" charset="0"/>
                <a:cs typeface="Times New Roman" panose="02020603050405020304" pitchFamily="18" charset="0"/>
              </a:rPr>
              <a:t>measuring software on </a:t>
            </a:r>
            <a:r>
              <a:rPr lang="en-US" sz="1600" b="1" spc="-5" dirty="0">
                <a:solidFill>
                  <a:srgbClr val="212121"/>
                </a:solidFill>
                <a:latin typeface="Times New Roman" panose="02020603050405020304" pitchFamily="18" charset="0"/>
                <a:cs typeface="Times New Roman" panose="02020603050405020304" pitchFamily="18" charset="0"/>
              </a:rPr>
              <a:t>its </a:t>
            </a:r>
            <a:r>
              <a:rPr lang="en-US" sz="1600" b="1" dirty="0">
                <a:solidFill>
                  <a:srgbClr val="212121"/>
                </a:solidFill>
                <a:latin typeface="Times New Roman" panose="02020603050405020304" pitchFamily="18" charset="0"/>
                <a:cs typeface="Times New Roman" panose="02020603050405020304" pitchFamily="18" charset="0"/>
              </a:rPr>
              <a:t>robustness </a:t>
            </a:r>
            <a:r>
              <a:rPr lang="en-US" sz="1600" b="1" spc="-5" dirty="0">
                <a:solidFill>
                  <a:srgbClr val="212121"/>
                </a:solidFill>
                <a:latin typeface="Times New Roman" panose="02020603050405020304" pitchFamily="18" charset="0"/>
                <a:cs typeface="Times New Roman" panose="02020603050405020304" pitchFamily="18" charset="0"/>
              </a:rPr>
              <a:t>and error </a:t>
            </a:r>
            <a:r>
              <a:rPr lang="en-US" sz="1600" b="1" dirty="0">
                <a:solidFill>
                  <a:srgbClr val="212121"/>
                </a:solidFill>
                <a:latin typeface="Times New Roman" panose="02020603050405020304" pitchFamily="18" charset="0"/>
                <a:cs typeface="Times New Roman" panose="02020603050405020304" pitchFamily="18" charset="0"/>
              </a:rPr>
              <a:t>handling  </a:t>
            </a:r>
            <a:r>
              <a:rPr lang="en-US" sz="1600" b="1" spc="-5" dirty="0">
                <a:solidFill>
                  <a:srgbClr val="212121"/>
                </a:solidFill>
                <a:latin typeface="Times New Roman" panose="02020603050405020304" pitchFamily="18" charset="0"/>
                <a:cs typeface="Times New Roman" panose="02020603050405020304" pitchFamily="18" charset="0"/>
              </a:rPr>
              <a:t>capabilities under </a:t>
            </a:r>
            <a:r>
              <a:rPr lang="en-US" sz="1600" b="1" dirty="0">
                <a:solidFill>
                  <a:srgbClr val="212121"/>
                </a:solidFill>
                <a:latin typeface="Times New Roman" panose="02020603050405020304" pitchFamily="18" charset="0"/>
                <a:cs typeface="Times New Roman" panose="02020603050405020304" pitchFamily="18" charset="0"/>
              </a:rPr>
              <a:t>extremely heavy load </a:t>
            </a:r>
            <a:r>
              <a:rPr lang="en-US" sz="1600" b="1" spc="-5" dirty="0">
                <a:solidFill>
                  <a:srgbClr val="212121"/>
                </a:solidFill>
                <a:latin typeface="Times New Roman" panose="02020603050405020304" pitchFamily="18" charset="0"/>
                <a:cs typeface="Times New Roman" panose="02020603050405020304" pitchFamily="18" charset="0"/>
              </a:rPr>
              <a:t>conditions and </a:t>
            </a:r>
            <a:r>
              <a:rPr lang="en-US" sz="1600" b="1" dirty="0">
                <a:solidFill>
                  <a:srgbClr val="212121"/>
                </a:solidFill>
                <a:latin typeface="Times New Roman" panose="02020603050405020304" pitchFamily="18" charset="0"/>
                <a:cs typeface="Times New Roman" panose="02020603050405020304" pitchFamily="18" charset="0"/>
              </a:rPr>
              <a:t>ensuring that </a:t>
            </a:r>
            <a:r>
              <a:rPr lang="en-US" sz="1600" b="1" spc="-5" dirty="0">
                <a:solidFill>
                  <a:srgbClr val="212121"/>
                </a:solidFill>
                <a:latin typeface="Times New Roman" panose="02020603050405020304" pitchFamily="18" charset="0"/>
                <a:cs typeface="Times New Roman" panose="02020603050405020304" pitchFamily="18" charset="0"/>
              </a:rPr>
              <a:t>software doesn’t  crash </a:t>
            </a:r>
            <a:r>
              <a:rPr lang="en-US" sz="1600" b="1" dirty="0">
                <a:solidFill>
                  <a:srgbClr val="212121"/>
                </a:solidFill>
                <a:latin typeface="Times New Roman" panose="02020603050405020304" pitchFamily="18" charset="0"/>
                <a:cs typeface="Times New Roman" panose="02020603050405020304" pitchFamily="18" charset="0"/>
              </a:rPr>
              <a:t>under </a:t>
            </a:r>
            <a:r>
              <a:rPr lang="en-US" sz="1600" b="1" spc="-5" dirty="0">
                <a:solidFill>
                  <a:srgbClr val="212121"/>
                </a:solidFill>
                <a:latin typeface="Times New Roman" panose="02020603050405020304" pitchFamily="18" charset="0"/>
                <a:cs typeface="Times New Roman" panose="02020603050405020304" pitchFamily="18" charset="0"/>
              </a:rPr>
              <a:t>crunch </a:t>
            </a:r>
            <a:r>
              <a:rPr lang="en-US" sz="1600" b="1" dirty="0">
                <a:solidFill>
                  <a:srgbClr val="212121"/>
                </a:solidFill>
                <a:latin typeface="Times New Roman" panose="02020603050405020304" pitchFamily="18" charset="0"/>
                <a:cs typeface="Times New Roman" panose="02020603050405020304" pitchFamily="18" charset="0"/>
              </a:rPr>
              <a:t>situations</a:t>
            </a:r>
            <a:r>
              <a:rPr lang="en-US" sz="1600" dirty="0">
                <a:solidFill>
                  <a:srgbClr val="212121"/>
                </a:solidFill>
                <a:latin typeface="Times New Roman" panose="02020603050405020304" pitchFamily="18" charset="0"/>
                <a:cs typeface="Times New Roman" panose="02020603050405020304" pitchFamily="18" charset="0"/>
              </a:rPr>
              <a:t>. </a:t>
            </a:r>
            <a:endParaRPr lang="en-US" sz="1600" dirty="0" smtClean="0">
              <a:solidFill>
                <a:srgbClr val="212121"/>
              </a:solidFill>
              <a:latin typeface="Times New Roman" panose="02020603050405020304" pitchFamily="18" charset="0"/>
              <a:cs typeface="Times New Roman" panose="02020603050405020304" pitchFamily="18" charset="0"/>
            </a:endParaRPr>
          </a:p>
          <a:p>
            <a:pPr marL="240665" marR="5080" lvl="2" indent="0" algn="just">
              <a:lnSpc>
                <a:spcPct val="95600"/>
              </a:lnSpc>
              <a:spcBef>
                <a:spcPts val="300"/>
              </a:spcBef>
              <a:buNone/>
              <a:tabLst>
                <a:tab pos="508000" algn="l"/>
              </a:tabLst>
            </a:pPr>
            <a:r>
              <a:rPr lang="en-US" sz="1600" spc="-15" dirty="0">
                <a:solidFill>
                  <a:srgbClr val="212121"/>
                </a:solidFill>
                <a:latin typeface="Times New Roman" panose="02020603050405020304" pitchFamily="18" charset="0"/>
                <a:cs typeface="Times New Roman" panose="02020603050405020304" pitchFamily="18" charset="0"/>
              </a:rPr>
              <a:t>	</a:t>
            </a:r>
            <a:r>
              <a:rPr lang="en-US" sz="1600" spc="-15" dirty="0" smtClean="0">
                <a:solidFill>
                  <a:srgbClr val="212121"/>
                </a:solidFill>
                <a:latin typeface="Times New Roman" panose="02020603050405020304" pitchFamily="18" charset="0"/>
                <a:cs typeface="Times New Roman" panose="02020603050405020304" pitchFamily="18" charset="0"/>
              </a:rPr>
              <a:t>	It </a:t>
            </a:r>
            <a:r>
              <a:rPr lang="en-US" sz="1600" dirty="0">
                <a:solidFill>
                  <a:srgbClr val="212121"/>
                </a:solidFill>
                <a:latin typeface="Times New Roman" panose="02020603050405020304" pitchFamily="18" charset="0"/>
                <a:cs typeface="Times New Roman" panose="02020603050405020304" pitchFamily="18" charset="0"/>
              </a:rPr>
              <a:t>even </a:t>
            </a:r>
            <a:r>
              <a:rPr lang="en-US" sz="1600" spc="-5" dirty="0">
                <a:solidFill>
                  <a:srgbClr val="212121"/>
                </a:solidFill>
                <a:latin typeface="Times New Roman" panose="02020603050405020304" pitchFamily="18" charset="0"/>
                <a:cs typeface="Times New Roman" panose="02020603050405020304" pitchFamily="18" charset="0"/>
              </a:rPr>
              <a:t>tests </a:t>
            </a:r>
            <a:r>
              <a:rPr lang="en-US" sz="1600" dirty="0">
                <a:solidFill>
                  <a:srgbClr val="212121"/>
                </a:solidFill>
                <a:latin typeface="Times New Roman" panose="02020603050405020304" pitchFamily="18" charset="0"/>
                <a:cs typeface="Times New Roman" panose="02020603050405020304" pitchFamily="18" charset="0"/>
              </a:rPr>
              <a:t>beyond </a:t>
            </a:r>
            <a:r>
              <a:rPr lang="en-US" sz="1600" spc="-5" dirty="0">
                <a:solidFill>
                  <a:srgbClr val="212121"/>
                </a:solidFill>
                <a:latin typeface="Times New Roman" panose="02020603050405020304" pitchFamily="18" charset="0"/>
                <a:cs typeface="Times New Roman" panose="02020603050405020304" pitchFamily="18" charset="0"/>
              </a:rPr>
              <a:t>normal operating </a:t>
            </a:r>
            <a:r>
              <a:rPr lang="en-US" sz="1600" dirty="0">
                <a:solidFill>
                  <a:srgbClr val="212121"/>
                </a:solidFill>
                <a:latin typeface="Times New Roman" panose="02020603050405020304" pitchFamily="18" charset="0"/>
                <a:cs typeface="Times New Roman" panose="02020603050405020304" pitchFamily="18" charset="0"/>
              </a:rPr>
              <a:t>points </a:t>
            </a:r>
            <a:r>
              <a:rPr lang="en-US" sz="1600" spc="-5" dirty="0">
                <a:solidFill>
                  <a:srgbClr val="212121"/>
                </a:solidFill>
                <a:latin typeface="Times New Roman" panose="02020603050405020304" pitchFamily="18" charset="0"/>
                <a:cs typeface="Times New Roman" panose="02020603050405020304" pitchFamily="18" charset="0"/>
              </a:rPr>
              <a:t>and </a:t>
            </a:r>
            <a:r>
              <a:rPr lang="en-US" sz="1600" dirty="0">
                <a:solidFill>
                  <a:srgbClr val="212121"/>
                </a:solidFill>
                <a:latin typeface="Times New Roman" panose="02020603050405020304" pitchFamily="18" charset="0"/>
                <a:cs typeface="Times New Roman" panose="02020603050405020304" pitchFamily="18" charset="0"/>
              </a:rPr>
              <a:t>evaluates  </a:t>
            </a:r>
            <a:r>
              <a:rPr lang="en-US" sz="1600" spc="-5" dirty="0">
                <a:solidFill>
                  <a:srgbClr val="212121"/>
                </a:solidFill>
                <a:latin typeface="Times New Roman" panose="02020603050405020304" pitchFamily="18" charset="0"/>
                <a:cs typeface="Times New Roman" panose="02020603050405020304" pitchFamily="18" charset="0"/>
              </a:rPr>
              <a:t>how software works </a:t>
            </a:r>
            <a:r>
              <a:rPr lang="en-US" sz="1600" dirty="0">
                <a:solidFill>
                  <a:srgbClr val="212121"/>
                </a:solidFill>
                <a:latin typeface="Times New Roman" panose="02020603050405020304" pitchFamily="18" charset="0"/>
                <a:cs typeface="Times New Roman" panose="02020603050405020304" pitchFamily="18" charset="0"/>
              </a:rPr>
              <a:t>under </a:t>
            </a:r>
            <a:r>
              <a:rPr lang="en-US" sz="1600" spc="-5" dirty="0" smtClean="0">
                <a:solidFill>
                  <a:srgbClr val="212121"/>
                </a:solidFill>
                <a:latin typeface="Times New Roman" panose="02020603050405020304" pitchFamily="18" charset="0"/>
                <a:cs typeface="Times New Roman" panose="02020603050405020304" pitchFamily="18" charset="0"/>
              </a:rPr>
              <a:t>extreme</a:t>
            </a:r>
          </a:p>
          <a:p>
            <a:pPr marL="240665" marR="5080" lvl="2" indent="0" algn="just">
              <a:lnSpc>
                <a:spcPct val="95600"/>
              </a:lnSpc>
              <a:spcBef>
                <a:spcPts val="300"/>
              </a:spcBef>
              <a:buNone/>
              <a:tabLst>
                <a:tab pos="508000" algn="l"/>
              </a:tabLst>
            </a:pPr>
            <a:r>
              <a:rPr lang="en-US" sz="1600" spc="-5" dirty="0" smtClean="0">
                <a:solidFill>
                  <a:srgbClr val="212121"/>
                </a:solidFill>
                <a:latin typeface="Times New Roman" panose="02020603050405020304" pitchFamily="18" charset="0"/>
                <a:cs typeface="Times New Roman" panose="02020603050405020304" pitchFamily="18" charset="0"/>
              </a:rPr>
              <a:t> </a:t>
            </a:r>
            <a:r>
              <a:rPr lang="en-US" sz="1600" spc="-5" dirty="0" err="1">
                <a:solidFill>
                  <a:srgbClr val="212121"/>
                </a:solidFill>
                <a:latin typeface="Times New Roman" panose="02020603050405020304" pitchFamily="18" charset="0"/>
                <a:cs typeface="Times New Roman" panose="02020603050405020304" pitchFamily="18" charset="0"/>
              </a:rPr>
              <a:t>conditions.</a:t>
            </a:r>
            <a:r>
              <a:rPr lang="en-US" sz="1600" spc="-5" dirty="0" err="1">
                <a:solidFill>
                  <a:srgbClr val="333333"/>
                </a:solidFill>
                <a:latin typeface="Times New Roman" panose="02020603050405020304" pitchFamily="18" charset="0"/>
                <a:cs typeface="Times New Roman" panose="02020603050405020304" pitchFamily="18" charset="0"/>
              </a:rPr>
              <a:t>It</a:t>
            </a:r>
            <a:r>
              <a:rPr lang="en-US" sz="1600" spc="-5" dirty="0">
                <a:solidFill>
                  <a:srgbClr val="333333"/>
                </a:solidFill>
                <a:latin typeface="Times New Roman" panose="02020603050405020304" pitchFamily="18" charset="0"/>
                <a:cs typeface="Times New Roman" panose="02020603050405020304" pitchFamily="18" charset="0"/>
              </a:rPr>
              <a:t> is also </a:t>
            </a:r>
            <a:r>
              <a:rPr lang="en-US" sz="1600" dirty="0">
                <a:solidFill>
                  <a:srgbClr val="333333"/>
                </a:solidFill>
                <a:latin typeface="Times New Roman" panose="02020603050405020304" pitchFamily="18" charset="0"/>
                <a:cs typeface="Times New Roman" panose="02020603050405020304" pitchFamily="18" charset="0"/>
              </a:rPr>
              <a:t>known </a:t>
            </a:r>
            <a:r>
              <a:rPr lang="en-US" sz="1600" spc="-5" dirty="0">
                <a:solidFill>
                  <a:srgbClr val="333333"/>
                </a:solidFill>
                <a:latin typeface="Times New Roman" panose="02020603050405020304" pitchFamily="18" charset="0"/>
                <a:cs typeface="Times New Roman" panose="02020603050405020304" pitchFamily="18" charset="0"/>
              </a:rPr>
              <a:t>as </a:t>
            </a:r>
            <a:r>
              <a:rPr lang="en-US" sz="1600" b="1" i="1" spc="-5" dirty="0">
                <a:solidFill>
                  <a:srgbClr val="333333"/>
                </a:solidFill>
                <a:latin typeface="Times New Roman" panose="02020603050405020304" pitchFamily="18" charset="0"/>
                <a:cs typeface="Times New Roman" panose="02020603050405020304" pitchFamily="18" charset="0"/>
              </a:rPr>
              <a:t>Endurance Testing, </a:t>
            </a:r>
            <a:r>
              <a:rPr lang="en-US" sz="1600" b="1" i="1" spc="-5"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fatigue testing </a:t>
            </a:r>
            <a:r>
              <a:rPr lang="en-US" sz="1600" dirty="0">
                <a:latin typeface="Times New Roman" panose="02020603050405020304" pitchFamily="18" charset="0"/>
                <a:cs typeface="Times New Roman" panose="02020603050405020304" pitchFamily="18" charset="0"/>
              </a:rPr>
              <a:t>or </a:t>
            </a:r>
            <a:r>
              <a:rPr lang="en-US" sz="1600" b="1" i="1" spc="-5" dirty="0">
                <a:latin typeface="Times New Roman" panose="02020603050405020304" pitchFamily="18" charset="0"/>
                <a:cs typeface="Times New Roman" panose="02020603050405020304" pitchFamily="18" charset="0"/>
              </a:rPr>
              <a:t>Torture</a:t>
            </a:r>
            <a:r>
              <a:rPr lang="en-US" sz="1600" b="1" i="1" spc="-20" dirty="0">
                <a:latin typeface="Times New Roman" panose="02020603050405020304" pitchFamily="18" charset="0"/>
                <a:cs typeface="Times New Roman" panose="02020603050405020304" pitchFamily="18" charset="0"/>
              </a:rPr>
              <a:t> </a:t>
            </a:r>
            <a:r>
              <a:rPr lang="en-US" sz="1600" b="1" i="1" spc="-5" dirty="0">
                <a:latin typeface="Times New Roman" panose="02020603050405020304" pitchFamily="18" charset="0"/>
                <a:cs typeface="Times New Roman" panose="02020603050405020304" pitchFamily="18" charset="0"/>
              </a:rPr>
              <a:t>Testing</a:t>
            </a:r>
            <a:r>
              <a:rPr lang="en-US" sz="1600" spc="-5" dirty="0" smtClean="0">
                <a:latin typeface="Times New Roman" panose="02020603050405020304" pitchFamily="18" charset="0"/>
                <a:cs typeface="Times New Roman" panose="02020603050405020304" pitchFamily="18" charset="0"/>
              </a:rPr>
              <a:t>.</a:t>
            </a:r>
          </a:p>
          <a:p>
            <a:pPr marL="240665" marR="5080" lvl="2" indent="0" algn="just">
              <a:lnSpc>
                <a:spcPct val="95600"/>
              </a:lnSpc>
              <a:spcBef>
                <a:spcPts val="300"/>
              </a:spcBef>
              <a:buNone/>
              <a:tabLst>
                <a:tab pos="508000" algn="l"/>
              </a:tabLst>
            </a:pPr>
            <a:endParaRPr lang="en-US" sz="1600" dirty="0">
              <a:latin typeface="Times New Roman" panose="02020603050405020304" pitchFamily="18" charset="0"/>
              <a:cs typeface="Times New Roman" panose="02020603050405020304" pitchFamily="18" charset="0"/>
            </a:endParaRPr>
          </a:p>
          <a:p>
            <a:pPr marL="469265" marR="5080" lvl="2" algn="just">
              <a:lnSpc>
                <a:spcPts val="1370"/>
              </a:lnSpc>
              <a:spcBef>
                <a:spcPts val="140"/>
              </a:spcBef>
              <a:buFont typeface="Symbol"/>
              <a:buChar char=""/>
              <a:tabLst>
                <a:tab pos="469900" algn="l"/>
              </a:tabLst>
            </a:pP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stress </a:t>
            </a:r>
            <a:r>
              <a:rPr lang="en-US" sz="1600" dirty="0">
                <a:latin typeface="Times New Roman" panose="02020603050405020304" pitchFamily="18" charset="0"/>
                <a:cs typeface="Times New Roman" panose="02020603050405020304" pitchFamily="18" charset="0"/>
              </a:rPr>
              <a:t>testing </a:t>
            </a:r>
            <a:r>
              <a:rPr lang="en-US" sz="1600" spc="-5" dirty="0">
                <a:latin typeface="Times New Roman" panose="02020603050405020304" pitchFamily="18" charset="0"/>
                <a:cs typeface="Times New Roman" panose="02020603050405020304" pitchFamily="18" charset="0"/>
              </a:rPr>
              <a:t>includes </a:t>
            </a:r>
            <a:r>
              <a:rPr lang="en-US" sz="1600" dirty="0">
                <a:latin typeface="Times New Roman" panose="02020603050405020304" pitchFamily="18" charset="0"/>
                <a:cs typeface="Times New Roman" panose="02020603050405020304" pitchFamily="18" charset="0"/>
              </a:rPr>
              <a:t>the </a:t>
            </a:r>
            <a:r>
              <a:rPr lang="en-US" sz="1600" b="1" spc="-5" dirty="0">
                <a:latin typeface="Times New Roman" panose="02020603050405020304" pitchFamily="18" charset="0"/>
                <a:cs typeface="Times New Roman" panose="02020603050405020304" pitchFamily="18" charset="0"/>
              </a:rPr>
              <a:t>testing beyond standard operational </a:t>
            </a:r>
            <a:r>
              <a:rPr lang="en-US" sz="1600" b="1" dirty="0">
                <a:latin typeface="Times New Roman" panose="02020603050405020304" pitchFamily="18" charset="0"/>
                <a:cs typeface="Times New Roman" panose="02020603050405020304" pitchFamily="18" charset="0"/>
              </a:rPr>
              <a:t>size</a:t>
            </a:r>
            <a:r>
              <a:rPr lang="en-US" sz="1600" dirty="0">
                <a:latin typeface="Times New Roman" panose="02020603050405020304" pitchFamily="18" charset="0"/>
                <a:cs typeface="Times New Roman" panose="02020603050405020304" pitchFamily="18" charset="0"/>
              </a:rPr>
              <a:t>, repeatedly to  a </a:t>
            </a:r>
            <a:r>
              <a:rPr lang="en-US" sz="1600" b="1" spc="-5" dirty="0">
                <a:latin typeface="Times New Roman" panose="02020603050405020304" pitchFamily="18" charset="0"/>
                <a:cs typeface="Times New Roman" panose="02020603050405020304" pitchFamily="18" charset="0"/>
              </a:rPr>
              <a:t>breaking </a:t>
            </a:r>
            <a:r>
              <a:rPr lang="en-US" sz="1600" b="1" dirty="0">
                <a:latin typeface="Times New Roman" panose="02020603050405020304" pitchFamily="18" charset="0"/>
                <a:cs typeface="Times New Roman" panose="02020603050405020304" pitchFamily="18" charset="0"/>
              </a:rPr>
              <a:t>point</a:t>
            </a:r>
            <a:r>
              <a:rPr lang="en-US" sz="1600" dirty="0">
                <a:latin typeface="Times New Roman" panose="02020603050405020304" pitchFamily="18" charset="0"/>
                <a:cs typeface="Times New Roman" panose="02020603050405020304" pitchFamily="18" charset="0"/>
              </a:rPr>
              <a:t>, to </a:t>
            </a:r>
            <a:r>
              <a:rPr lang="en-US" sz="1600" spc="-5" dirty="0">
                <a:latin typeface="Times New Roman" panose="02020603050405020304" pitchFamily="18" charset="0"/>
                <a:cs typeface="Times New Roman" panose="02020603050405020304" pitchFamily="18" charset="0"/>
              </a:rPr>
              <a:t>get </a:t>
            </a:r>
            <a:r>
              <a:rPr lang="en-US" sz="1600" dirty="0">
                <a:latin typeface="Times New Roman" panose="02020603050405020304" pitchFamily="18" charset="0"/>
                <a:cs typeface="Times New Roman" panose="02020603050405020304" pitchFamily="18" charset="0"/>
              </a:rPr>
              <a:t>the</a:t>
            </a:r>
            <a:r>
              <a:rPr lang="en-US" sz="1600" spc="-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outputs</a:t>
            </a:r>
            <a:r>
              <a:rPr lang="en-US" sz="1600" dirty="0" smtClean="0">
                <a:latin typeface="Times New Roman" panose="02020603050405020304" pitchFamily="18" charset="0"/>
                <a:cs typeface="Times New Roman" panose="02020603050405020304" pitchFamily="18" charset="0"/>
              </a:rPr>
              <a:t>.</a:t>
            </a:r>
          </a:p>
          <a:p>
            <a:pPr marL="240665" marR="5080" lvl="2" indent="0" algn="just">
              <a:lnSpc>
                <a:spcPts val="1370"/>
              </a:lnSpc>
              <a:spcBef>
                <a:spcPts val="140"/>
              </a:spcBef>
              <a:buNone/>
              <a:tabLst>
                <a:tab pos="469900" algn="l"/>
              </a:tabLst>
            </a:pPr>
            <a:endParaRPr lang="en-US" sz="1600" dirty="0">
              <a:latin typeface="Times New Roman" panose="02020603050405020304" pitchFamily="18" charset="0"/>
              <a:cs typeface="Times New Roman" panose="02020603050405020304" pitchFamily="18" charset="0"/>
            </a:endParaRPr>
          </a:p>
          <a:p>
            <a:pPr marL="469265" marR="8890" lvl="2" algn="just">
              <a:lnSpc>
                <a:spcPts val="1370"/>
              </a:lnSpc>
              <a:spcBef>
                <a:spcPts val="110"/>
              </a:spcBef>
              <a:buFont typeface="Symbol"/>
              <a:buChar char=""/>
              <a:tabLst>
                <a:tab pos="469900" algn="l"/>
              </a:tabLst>
            </a:pPr>
            <a:r>
              <a:rPr lang="en-US" sz="1600" spc="-10" dirty="0">
                <a:latin typeface="Times New Roman" panose="02020603050405020304" pitchFamily="18" charset="0"/>
                <a:cs typeface="Times New Roman" panose="02020603050405020304" pitchFamily="18" charset="0"/>
              </a:rPr>
              <a:t>It </a:t>
            </a:r>
            <a:r>
              <a:rPr lang="en-US" sz="1600" spc="-5" dirty="0">
                <a:latin typeface="Times New Roman" panose="02020603050405020304" pitchFamily="18" charset="0"/>
                <a:cs typeface="Times New Roman" panose="02020603050405020304" pitchFamily="18" charset="0"/>
              </a:rPr>
              <a:t>highlights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error </a:t>
            </a:r>
            <a:r>
              <a:rPr lang="en-US" sz="1600" dirty="0">
                <a:latin typeface="Times New Roman" panose="02020603050405020304" pitchFamily="18" charset="0"/>
                <a:cs typeface="Times New Roman" panose="02020603050405020304" pitchFamily="18" charset="0"/>
              </a:rPr>
              <a:t>handling </a:t>
            </a:r>
            <a:r>
              <a:rPr lang="en-US" sz="1600" spc="-5" dirty="0">
                <a:latin typeface="Times New Roman" panose="02020603050405020304" pitchFamily="18" charset="0"/>
                <a:cs typeface="Times New Roman" panose="02020603050405020304" pitchFamily="18" charset="0"/>
              </a:rPr>
              <a:t>and robustness under </a:t>
            </a:r>
            <a:r>
              <a:rPr lang="en-US" sz="1600" dirty="0">
                <a:latin typeface="Times New Roman" panose="02020603050405020304" pitchFamily="18" charset="0"/>
                <a:cs typeface="Times New Roman" panose="02020603050405020304" pitchFamily="18" charset="0"/>
              </a:rPr>
              <a:t>a heavy load </a:t>
            </a:r>
            <a:r>
              <a:rPr lang="en-US" sz="1600" spc="-5" dirty="0">
                <a:latin typeface="Times New Roman" panose="02020603050405020304" pitchFamily="18" charset="0"/>
                <a:cs typeface="Times New Roman" panose="02020603050405020304" pitchFamily="18" charset="0"/>
              </a:rPr>
              <a:t>instead </a:t>
            </a:r>
            <a:r>
              <a:rPr lang="en-US" sz="1600" dirty="0">
                <a:latin typeface="Times New Roman" panose="02020603050405020304" pitchFamily="18" charset="0"/>
                <a:cs typeface="Times New Roman" panose="02020603050405020304" pitchFamily="18" charset="0"/>
              </a:rPr>
              <a:t>of </a:t>
            </a:r>
            <a:r>
              <a:rPr lang="en-US" sz="1600" spc="-5" dirty="0">
                <a:latin typeface="Times New Roman" panose="02020603050405020304" pitchFamily="18" charset="0"/>
                <a:cs typeface="Times New Roman" panose="02020603050405020304" pitchFamily="18" charset="0"/>
              </a:rPr>
              <a:t>correct  behavior </a:t>
            </a:r>
            <a:r>
              <a:rPr lang="en-US" sz="1600" dirty="0">
                <a:latin typeface="Times New Roman" panose="02020603050405020304" pitchFamily="18" charset="0"/>
                <a:cs typeface="Times New Roman" panose="02020603050405020304" pitchFamily="18" charset="0"/>
              </a:rPr>
              <a:t>under </a:t>
            </a:r>
            <a:r>
              <a:rPr lang="en-US" sz="1600" dirty="0" smtClean="0">
                <a:latin typeface="Times New Roman" panose="02020603050405020304" pitchFamily="18" charset="0"/>
                <a:cs typeface="Times New Roman" panose="02020603050405020304" pitchFamily="18" charset="0"/>
              </a:rPr>
              <a:t>   </a:t>
            </a:r>
          </a:p>
          <a:p>
            <a:pPr marL="240665" marR="8890" lvl="2" indent="0" algn="just">
              <a:lnSpc>
                <a:spcPts val="1370"/>
              </a:lnSpc>
              <a:spcBef>
                <a:spcPts val="110"/>
              </a:spcBef>
              <a:buNone/>
              <a:tabLst>
                <a:tab pos="469900" algn="l"/>
              </a:tabLst>
            </a:pPr>
            <a:r>
              <a:rPr lang="en-US" sz="1600" spc="-5" dirty="0">
                <a:latin typeface="Times New Roman" panose="02020603050405020304" pitchFamily="18" charset="0"/>
                <a:cs typeface="Times New Roman" panose="02020603050405020304" pitchFamily="18" charset="0"/>
              </a:rPr>
              <a:t> </a:t>
            </a:r>
            <a:endParaRPr lang="en-US" sz="1600" spc="-5" dirty="0" smtClean="0">
              <a:latin typeface="Times New Roman" panose="02020603050405020304" pitchFamily="18" charset="0"/>
              <a:cs typeface="Times New Roman" panose="02020603050405020304" pitchFamily="18" charset="0"/>
            </a:endParaRPr>
          </a:p>
          <a:p>
            <a:pPr marL="240665" marR="8890" lvl="2" indent="0" algn="just">
              <a:lnSpc>
                <a:spcPts val="1370"/>
              </a:lnSpc>
              <a:spcBef>
                <a:spcPts val="110"/>
              </a:spcBef>
              <a:buNone/>
              <a:tabLst>
                <a:tab pos="469900" algn="l"/>
              </a:tabLst>
            </a:pPr>
            <a:r>
              <a:rPr lang="en-US" sz="1600" spc="-5" dirty="0" smtClean="0">
                <a:latin typeface="Times New Roman" panose="02020603050405020304" pitchFamily="18" charset="0"/>
                <a:cs typeface="Times New Roman" panose="02020603050405020304" pitchFamily="18" charset="0"/>
              </a:rPr>
              <a:t>regular</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conditions.</a:t>
            </a:r>
          </a:p>
          <a:p>
            <a:pPr marL="469265" lvl="2" algn="just">
              <a:buFont typeface="Symbol"/>
              <a:buChar char=""/>
              <a:tabLst>
                <a:tab pos="469900" algn="l"/>
              </a:tabLst>
            </a:pPr>
            <a:r>
              <a:rPr lang="en-US" sz="1600" spc="-10" dirty="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other </a:t>
            </a:r>
            <a:r>
              <a:rPr lang="en-US" sz="1600" spc="-5" dirty="0">
                <a:latin typeface="Times New Roman" panose="02020603050405020304" pitchFamily="18" charset="0"/>
                <a:cs typeface="Times New Roman" panose="02020603050405020304" pitchFamily="18" charset="0"/>
              </a:rPr>
              <a:t>words, we </a:t>
            </a:r>
            <a:r>
              <a:rPr lang="en-US" sz="1600" dirty="0">
                <a:latin typeface="Times New Roman" panose="02020603050405020304" pitchFamily="18" charset="0"/>
                <a:cs typeface="Times New Roman" panose="02020603050405020304" pitchFamily="18" charset="0"/>
              </a:rPr>
              <a:t>can say that </a:t>
            </a:r>
            <a:r>
              <a:rPr lang="en-US" sz="1600" b="1" spc="-5" dirty="0">
                <a:latin typeface="Times New Roman" panose="02020603050405020304" pitchFamily="18" charset="0"/>
                <a:cs typeface="Times New Roman" panose="02020603050405020304" pitchFamily="18" charset="0"/>
              </a:rPr>
              <a:t>Stress testing </a:t>
            </a:r>
            <a:r>
              <a:rPr lang="en-US" sz="1600" spc="-5" dirty="0">
                <a:latin typeface="Times New Roman" panose="02020603050405020304" pitchFamily="18" charset="0"/>
                <a:cs typeface="Times New Roman" panose="02020603050405020304" pitchFamily="18" charset="0"/>
              </a:rPr>
              <a:t>is used </a:t>
            </a:r>
            <a:r>
              <a:rPr lang="en-US" sz="1600" dirty="0">
                <a:latin typeface="Times New Roman" panose="02020603050405020304" pitchFamily="18" charset="0"/>
                <a:cs typeface="Times New Roman" panose="02020603050405020304" pitchFamily="18" charset="0"/>
              </a:rPr>
              <a:t>to verify the constancy</a:t>
            </a:r>
            <a:r>
              <a:rPr lang="en-US" sz="1600" spc="1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and</a:t>
            </a:r>
            <a:endParaRPr lang="en-US" sz="1600" dirty="0">
              <a:latin typeface="Times New Roman" panose="02020603050405020304" pitchFamily="18" charset="0"/>
              <a:cs typeface="Times New Roman" panose="02020603050405020304" pitchFamily="18" charset="0"/>
            </a:endParaRPr>
          </a:p>
          <a:p>
            <a:pPr marL="126365" marR="6985" indent="0" algn="just">
              <a:lnSpc>
                <a:spcPct val="110000"/>
              </a:lnSpc>
              <a:spcBef>
                <a:spcPts val="10"/>
              </a:spcBef>
              <a:buNone/>
            </a:pPr>
            <a:r>
              <a:rPr lang="en-US" sz="1600" dirty="0" smtClean="0">
                <a:latin typeface="Times New Roman" panose="02020603050405020304" pitchFamily="18" charset="0"/>
                <a:cs typeface="Times New Roman" panose="02020603050405020304" pitchFamily="18" charset="0"/>
              </a:rPr>
              <a:t>dependability </a:t>
            </a:r>
            <a:r>
              <a:rPr lang="en-US" sz="1600" spc="5" dirty="0">
                <a:latin typeface="Times New Roman" panose="02020603050405020304" pitchFamily="18" charset="0"/>
                <a:cs typeface="Times New Roman" panose="02020603050405020304" pitchFamily="18" charset="0"/>
              </a:rPr>
              <a:t>of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system and also </a:t>
            </a:r>
            <a:r>
              <a:rPr lang="en-US" sz="1600" dirty="0">
                <a:latin typeface="Times New Roman" panose="02020603050405020304" pitchFamily="18" charset="0"/>
                <a:cs typeface="Times New Roman" panose="02020603050405020304" pitchFamily="18" charset="0"/>
              </a:rPr>
              <a:t>make sure that the </a:t>
            </a:r>
            <a:r>
              <a:rPr lang="en-US" sz="1600" spc="-5" dirty="0">
                <a:latin typeface="Times New Roman" panose="02020603050405020304" pitchFamily="18" charset="0"/>
                <a:cs typeface="Times New Roman" panose="02020603050405020304" pitchFamily="18" charset="0"/>
              </a:rPr>
              <a:t>system </a:t>
            </a:r>
            <a:r>
              <a:rPr lang="en-US" sz="1600" dirty="0">
                <a:latin typeface="Times New Roman" panose="02020603050405020304" pitchFamily="18" charset="0"/>
                <a:cs typeface="Times New Roman" panose="02020603050405020304" pitchFamily="18" charset="0"/>
              </a:rPr>
              <a:t>would not </a:t>
            </a:r>
            <a:r>
              <a:rPr lang="en-US" sz="1600" spc="-5" dirty="0">
                <a:latin typeface="Times New Roman" panose="02020603050405020304" pitchFamily="18" charset="0"/>
                <a:cs typeface="Times New Roman" panose="02020603050405020304" pitchFamily="18" charset="0"/>
              </a:rPr>
              <a:t>crash </a:t>
            </a:r>
            <a:r>
              <a:rPr lang="en-US" sz="1600" dirty="0">
                <a:latin typeface="Times New Roman" panose="02020603050405020304" pitchFamily="18" charset="0"/>
                <a:cs typeface="Times New Roman" panose="02020603050405020304" pitchFamily="18" charset="0"/>
              </a:rPr>
              <a:t>under  </a:t>
            </a:r>
            <a:r>
              <a:rPr lang="en-US" sz="1600" spc="-5" dirty="0">
                <a:latin typeface="Times New Roman" panose="02020603050405020304" pitchFamily="18" charset="0"/>
                <a:cs typeface="Times New Roman" panose="02020603050405020304" pitchFamily="18" charset="0"/>
              </a:rPr>
              <a:t>disaster</a:t>
            </a:r>
            <a:r>
              <a:rPr lang="en-US" sz="1600" spc="-1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circumstances.</a:t>
            </a:r>
            <a:endParaRPr lang="en-US" sz="1600" dirty="0">
              <a:latin typeface="Times New Roman" panose="02020603050405020304" pitchFamily="18" charset="0"/>
              <a:cs typeface="Times New Roman" panose="02020603050405020304" pitchFamily="18" charset="0"/>
            </a:endParaRPr>
          </a:p>
          <a:p>
            <a:pPr algn="just"/>
            <a:endParaRPr lang="en-US" sz="1600" dirty="0"/>
          </a:p>
        </p:txBody>
      </p:sp>
    </p:spTree>
    <p:extLst>
      <p:ext uri="{BB962C8B-B14F-4D97-AF65-F5344CB8AC3E}">
        <p14:creationId xmlns:p14="http://schemas.microsoft.com/office/powerpoint/2010/main" val="3086212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888238"/>
            <a:ext cx="3592829"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Times New Roman"/>
                <a:cs typeface="Times New Roman"/>
              </a:rPr>
              <a:t>SOFTWARE </a:t>
            </a:r>
            <a:r>
              <a:rPr sz="1600" b="1" dirty="0">
                <a:latin typeface="Times New Roman"/>
                <a:cs typeface="Times New Roman"/>
              </a:rPr>
              <a:t>TESTING</a:t>
            </a:r>
            <a:r>
              <a:rPr sz="1600" b="1" spc="360" dirty="0">
                <a:latin typeface="Times New Roman"/>
                <a:cs typeface="Times New Roman"/>
              </a:rPr>
              <a:t> </a:t>
            </a:r>
            <a:r>
              <a:rPr sz="1600" b="1" spc="-5" dirty="0">
                <a:latin typeface="Times New Roman"/>
                <a:cs typeface="Times New Roman"/>
              </a:rPr>
              <a:t>STRATEGIES</a:t>
            </a:r>
            <a:endParaRPr sz="1600">
              <a:latin typeface="Times New Roman"/>
              <a:cs typeface="Times New Roman"/>
            </a:endParaRPr>
          </a:p>
        </p:txBody>
      </p:sp>
      <p:sp>
        <p:nvSpPr>
          <p:cNvPr id="5" name="object 5"/>
          <p:cNvSpPr txBox="1"/>
          <p:nvPr/>
        </p:nvSpPr>
        <p:spPr>
          <a:xfrm>
            <a:off x="902004" y="1311910"/>
            <a:ext cx="5972810" cy="5607050"/>
          </a:xfrm>
          <a:prstGeom prst="rect">
            <a:avLst/>
          </a:prstGeom>
        </p:spPr>
        <p:txBody>
          <a:bodyPr vert="horz" wrap="square" lIns="0" tIns="27939" rIns="0" bIns="0" rtlCol="0">
            <a:spAutoFit/>
          </a:bodyPr>
          <a:lstStyle/>
          <a:p>
            <a:pPr marL="12700">
              <a:lnSpc>
                <a:spcPct val="100000"/>
              </a:lnSpc>
              <a:spcBef>
                <a:spcPts val="219"/>
              </a:spcBef>
            </a:pPr>
            <a:r>
              <a:rPr sz="1200" b="1" u="heavy" spc="-5" dirty="0">
                <a:uFill>
                  <a:solidFill>
                    <a:srgbClr val="000000"/>
                  </a:solidFill>
                </a:uFill>
                <a:latin typeface="Times New Roman"/>
                <a:cs typeface="Times New Roman"/>
              </a:rPr>
              <a:t>A STRATEGIC APPROACH </a:t>
            </a:r>
            <a:r>
              <a:rPr sz="1200" b="1" u="heavy" dirty="0">
                <a:uFill>
                  <a:solidFill>
                    <a:srgbClr val="000000"/>
                  </a:solidFill>
                </a:uFill>
                <a:latin typeface="Times New Roman"/>
                <a:cs typeface="Times New Roman"/>
              </a:rPr>
              <a:t>TO </a:t>
            </a:r>
            <a:r>
              <a:rPr sz="1200" b="1" u="heavy" spc="-5" dirty="0">
                <a:uFill>
                  <a:solidFill>
                    <a:srgbClr val="000000"/>
                  </a:solidFill>
                </a:uFill>
                <a:latin typeface="Times New Roman"/>
                <a:cs typeface="Times New Roman"/>
              </a:rPr>
              <a:t>SOFTWARE</a:t>
            </a:r>
            <a:r>
              <a:rPr sz="1200" b="1" u="heavy" spc="15" dirty="0">
                <a:uFill>
                  <a:solidFill>
                    <a:srgbClr val="000000"/>
                  </a:solidFill>
                </a:uFill>
                <a:latin typeface="Times New Roman"/>
                <a:cs typeface="Times New Roman"/>
              </a:rPr>
              <a:t> </a:t>
            </a:r>
            <a:r>
              <a:rPr sz="1200" b="1" u="heavy" spc="-5" dirty="0">
                <a:uFill>
                  <a:solidFill>
                    <a:srgbClr val="000000"/>
                  </a:solidFill>
                </a:uFill>
                <a:latin typeface="Times New Roman"/>
                <a:cs typeface="Times New Roman"/>
              </a:rPr>
              <a:t>TESTING</a:t>
            </a:r>
            <a:endParaRPr sz="1200">
              <a:latin typeface="Times New Roman"/>
              <a:cs typeface="Times New Roman"/>
            </a:endParaRPr>
          </a:p>
          <a:p>
            <a:pPr marL="12700">
              <a:lnSpc>
                <a:spcPct val="100000"/>
              </a:lnSpc>
              <a:spcBef>
                <a:spcPts val="120"/>
              </a:spcBef>
            </a:pPr>
            <a:r>
              <a:rPr sz="1200" spc="-5" dirty="0">
                <a:latin typeface="Times New Roman"/>
                <a:cs typeface="Times New Roman"/>
              </a:rPr>
              <a:t>Testing is </a:t>
            </a:r>
            <a:r>
              <a:rPr sz="1200" dirty="0">
                <a:latin typeface="Times New Roman"/>
                <a:cs typeface="Times New Roman"/>
              </a:rPr>
              <a:t>a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activities that can </a:t>
            </a:r>
            <a:r>
              <a:rPr sz="1200" dirty="0">
                <a:latin typeface="Times New Roman"/>
                <a:cs typeface="Times New Roman"/>
              </a:rPr>
              <a:t>be </a:t>
            </a:r>
            <a:r>
              <a:rPr sz="1200" spc="-5" dirty="0">
                <a:latin typeface="Times New Roman"/>
                <a:cs typeface="Times New Roman"/>
              </a:rPr>
              <a:t>planned </a:t>
            </a:r>
            <a:r>
              <a:rPr sz="1200" dirty="0">
                <a:latin typeface="Times New Roman"/>
                <a:cs typeface="Times New Roman"/>
              </a:rPr>
              <a:t>in </a:t>
            </a:r>
            <a:r>
              <a:rPr sz="1200" spc="-5" dirty="0">
                <a:latin typeface="Times New Roman"/>
                <a:cs typeface="Times New Roman"/>
              </a:rPr>
              <a:t>advance and conducted systematically.</a:t>
            </a:r>
            <a:r>
              <a:rPr sz="1200" spc="250" dirty="0">
                <a:latin typeface="Times New Roman"/>
                <a:cs typeface="Times New Roman"/>
              </a:rPr>
              <a:t> </a:t>
            </a:r>
            <a:r>
              <a:rPr sz="900" spc="-95" dirty="0">
                <a:latin typeface="Arial"/>
                <a:cs typeface="Arial"/>
              </a:rPr>
              <a:t>A </a:t>
            </a:r>
            <a:r>
              <a:rPr sz="900" spc="-35" dirty="0">
                <a:latin typeface="Arial"/>
                <a:cs typeface="Arial"/>
              </a:rPr>
              <a:t>strategy</a:t>
            </a:r>
            <a:endParaRPr sz="900">
              <a:latin typeface="Arial"/>
              <a:cs typeface="Arial"/>
            </a:endParaRPr>
          </a:p>
          <a:p>
            <a:pPr marL="12700" marR="6350" algn="just">
              <a:lnSpc>
                <a:spcPct val="116900"/>
              </a:lnSpc>
              <a:spcBef>
                <a:spcPts val="20"/>
              </a:spcBef>
            </a:pPr>
            <a:r>
              <a:rPr sz="900" spc="-10" dirty="0">
                <a:latin typeface="Arial"/>
                <a:cs typeface="Arial"/>
              </a:rPr>
              <a:t>for </a:t>
            </a:r>
            <a:r>
              <a:rPr sz="900" spc="-30" dirty="0">
                <a:latin typeface="Arial"/>
                <a:cs typeface="Arial"/>
              </a:rPr>
              <a:t>software testing </a:t>
            </a:r>
            <a:r>
              <a:rPr sz="900" spc="-55" dirty="0">
                <a:latin typeface="Arial"/>
                <a:cs typeface="Arial"/>
              </a:rPr>
              <a:t>is </a:t>
            </a:r>
            <a:r>
              <a:rPr sz="900" spc="-45" dirty="0">
                <a:latin typeface="Arial"/>
                <a:cs typeface="Arial"/>
              </a:rPr>
              <a:t>developed by </a:t>
            </a:r>
            <a:r>
              <a:rPr sz="900" spc="-15" dirty="0">
                <a:latin typeface="Arial"/>
                <a:cs typeface="Arial"/>
              </a:rPr>
              <a:t>the </a:t>
            </a:r>
            <a:r>
              <a:rPr sz="900" spc="-20" dirty="0">
                <a:latin typeface="Arial"/>
                <a:cs typeface="Arial"/>
              </a:rPr>
              <a:t>project </a:t>
            </a:r>
            <a:r>
              <a:rPr sz="900" spc="-50" dirty="0">
                <a:latin typeface="Arial"/>
                <a:cs typeface="Arial"/>
              </a:rPr>
              <a:t>manager, </a:t>
            </a:r>
            <a:r>
              <a:rPr sz="900" spc="-30" dirty="0">
                <a:latin typeface="Arial"/>
                <a:cs typeface="Arial"/>
              </a:rPr>
              <a:t>software </a:t>
            </a:r>
            <a:r>
              <a:rPr sz="900" spc="-50" dirty="0">
                <a:latin typeface="Arial"/>
                <a:cs typeface="Arial"/>
              </a:rPr>
              <a:t>engineers, and </a:t>
            </a:r>
            <a:r>
              <a:rPr sz="900" spc="-30" dirty="0">
                <a:latin typeface="Arial"/>
                <a:cs typeface="Arial"/>
              </a:rPr>
              <a:t>testing </a:t>
            </a:r>
            <a:r>
              <a:rPr sz="900" spc="-45" dirty="0">
                <a:latin typeface="Arial"/>
                <a:cs typeface="Arial"/>
              </a:rPr>
              <a:t>specialists. </a:t>
            </a:r>
            <a:r>
              <a:rPr sz="900" spc="-55" dirty="0">
                <a:latin typeface="Arial"/>
                <a:cs typeface="Arial"/>
              </a:rPr>
              <a:t>Testing begins </a:t>
            </a:r>
            <a:r>
              <a:rPr sz="900" spc="10" dirty="0">
                <a:latin typeface="Arial"/>
                <a:cs typeface="Arial"/>
              </a:rPr>
              <a:t>“in </a:t>
            </a:r>
            <a:r>
              <a:rPr sz="900" spc="-15" dirty="0">
                <a:latin typeface="Arial"/>
                <a:cs typeface="Arial"/>
              </a:rPr>
              <a:t>the </a:t>
            </a:r>
            <a:r>
              <a:rPr sz="900" spc="-30" dirty="0">
                <a:latin typeface="Arial"/>
                <a:cs typeface="Arial"/>
              </a:rPr>
              <a:t>small”  </a:t>
            </a:r>
            <a:r>
              <a:rPr sz="900" spc="-50" dirty="0">
                <a:latin typeface="Arial"/>
                <a:cs typeface="Arial"/>
              </a:rPr>
              <a:t>and </a:t>
            </a:r>
            <a:r>
              <a:rPr sz="900" spc="-55" dirty="0">
                <a:latin typeface="Arial"/>
                <a:cs typeface="Arial"/>
              </a:rPr>
              <a:t>progresses </a:t>
            </a:r>
            <a:r>
              <a:rPr sz="900" spc="25" dirty="0">
                <a:latin typeface="Arial"/>
                <a:cs typeface="Arial"/>
              </a:rPr>
              <a:t>“to </a:t>
            </a:r>
            <a:r>
              <a:rPr sz="900" spc="-15" dirty="0">
                <a:latin typeface="Arial"/>
                <a:cs typeface="Arial"/>
              </a:rPr>
              <a:t>the </a:t>
            </a:r>
            <a:r>
              <a:rPr sz="900" spc="-30" dirty="0">
                <a:latin typeface="Arial"/>
                <a:cs typeface="Arial"/>
              </a:rPr>
              <a:t>large.” </a:t>
            </a:r>
            <a:r>
              <a:rPr sz="900" spc="-90" dirty="0">
                <a:latin typeface="Arial"/>
                <a:cs typeface="Arial"/>
              </a:rPr>
              <a:t>By </a:t>
            </a:r>
            <a:r>
              <a:rPr sz="900" spc="-25" dirty="0">
                <a:latin typeface="Arial"/>
                <a:cs typeface="Arial"/>
              </a:rPr>
              <a:t>this </a:t>
            </a:r>
            <a:r>
              <a:rPr sz="900" spc="-45" dirty="0">
                <a:latin typeface="Arial"/>
                <a:cs typeface="Arial"/>
              </a:rPr>
              <a:t>we </a:t>
            </a:r>
            <a:r>
              <a:rPr sz="900" spc="-55" dirty="0">
                <a:latin typeface="Arial"/>
                <a:cs typeface="Arial"/>
              </a:rPr>
              <a:t>mean </a:t>
            </a:r>
            <a:r>
              <a:rPr sz="900" spc="-10" dirty="0">
                <a:latin typeface="Arial"/>
                <a:cs typeface="Arial"/>
              </a:rPr>
              <a:t>that </a:t>
            </a:r>
            <a:r>
              <a:rPr sz="900" spc="-40" dirty="0">
                <a:latin typeface="Arial"/>
                <a:cs typeface="Arial"/>
              </a:rPr>
              <a:t>early </a:t>
            </a:r>
            <a:r>
              <a:rPr sz="900" spc="-30" dirty="0">
                <a:latin typeface="Arial"/>
                <a:cs typeface="Arial"/>
              </a:rPr>
              <a:t>testing </a:t>
            </a:r>
            <a:r>
              <a:rPr sz="900" spc="-60" dirty="0">
                <a:latin typeface="Arial"/>
                <a:cs typeface="Arial"/>
              </a:rPr>
              <a:t>focuses </a:t>
            </a:r>
            <a:r>
              <a:rPr sz="900" spc="-35" dirty="0">
                <a:latin typeface="Arial"/>
                <a:cs typeface="Arial"/>
              </a:rPr>
              <a:t>on </a:t>
            </a:r>
            <a:r>
              <a:rPr sz="900" spc="-80" dirty="0">
                <a:latin typeface="Arial"/>
                <a:cs typeface="Arial"/>
              </a:rPr>
              <a:t>a </a:t>
            </a:r>
            <a:r>
              <a:rPr sz="900" spc="-50" dirty="0">
                <a:latin typeface="Arial"/>
                <a:cs typeface="Arial"/>
              </a:rPr>
              <a:t>single </a:t>
            </a:r>
            <a:r>
              <a:rPr sz="900" spc="-35" dirty="0">
                <a:latin typeface="Arial"/>
                <a:cs typeface="Arial"/>
              </a:rPr>
              <a:t>component </a:t>
            </a:r>
            <a:r>
              <a:rPr sz="900" spc="-15" dirty="0">
                <a:latin typeface="Arial"/>
                <a:cs typeface="Arial"/>
              </a:rPr>
              <a:t>or </a:t>
            </a:r>
            <a:r>
              <a:rPr sz="900" spc="-35" dirty="0">
                <a:latin typeface="Arial"/>
                <a:cs typeface="Arial"/>
              </a:rPr>
              <a:t>on </a:t>
            </a:r>
            <a:r>
              <a:rPr sz="900" spc="-80" dirty="0">
                <a:latin typeface="Arial"/>
                <a:cs typeface="Arial"/>
              </a:rPr>
              <a:t>a </a:t>
            </a:r>
            <a:r>
              <a:rPr sz="900" spc="-50" dirty="0">
                <a:latin typeface="Arial"/>
                <a:cs typeface="Arial"/>
              </a:rPr>
              <a:t>small </a:t>
            </a:r>
            <a:r>
              <a:rPr sz="900" spc="-35" dirty="0">
                <a:latin typeface="Arial"/>
                <a:cs typeface="Arial"/>
              </a:rPr>
              <a:t>group </a:t>
            </a:r>
            <a:r>
              <a:rPr sz="900" spc="-10" dirty="0">
                <a:latin typeface="Arial"/>
                <a:cs typeface="Arial"/>
              </a:rPr>
              <a:t>of </a:t>
            </a:r>
            <a:r>
              <a:rPr sz="900" spc="-30" dirty="0">
                <a:latin typeface="Arial"/>
                <a:cs typeface="Arial"/>
              </a:rPr>
              <a:t>related  </a:t>
            </a:r>
            <a:r>
              <a:rPr sz="900" spc="-40" dirty="0">
                <a:latin typeface="Arial"/>
                <a:cs typeface="Arial"/>
              </a:rPr>
              <a:t>components</a:t>
            </a:r>
            <a:r>
              <a:rPr sz="900" spc="-80" dirty="0">
                <a:latin typeface="Arial"/>
                <a:cs typeface="Arial"/>
              </a:rPr>
              <a:t> </a:t>
            </a:r>
            <a:r>
              <a:rPr sz="900" spc="-50" dirty="0">
                <a:latin typeface="Arial"/>
                <a:cs typeface="Arial"/>
              </a:rPr>
              <a:t>and</a:t>
            </a:r>
            <a:r>
              <a:rPr sz="900" spc="-80" dirty="0">
                <a:latin typeface="Arial"/>
                <a:cs typeface="Arial"/>
              </a:rPr>
              <a:t> </a:t>
            </a:r>
            <a:r>
              <a:rPr sz="900" spc="-45" dirty="0">
                <a:latin typeface="Arial"/>
                <a:cs typeface="Arial"/>
              </a:rPr>
              <a:t>applies</a:t>
            </a:r>
            <a:r>
              <a:rPr sz="900" spc="-80" dirty="0">
                <a:latin typeface="Arial"/>
                <a:cs typeface="Arial"/>
              </a:rPr>
              <a:t> </a:t>
            </a:r>
            <a:r>
              <a:rPr sz="900" spc="-40" dirty="0">
                <a:latin typeface="Arial"/>
                <a:cs typeface="Arial"/>
              </a:rPr>
              <a:t>tests</a:t>
            </a:r>
            <a:r>
              <a:rPr sz="900" spc="-80" dirty="0">
                <a:latin typeface="Arial"/>
                <a:cs typeface="Arial"/>
              </a:rPr>
              <a:t> </a:t>
            </a:r>
            <a:r>
              <a:rPr sz="900" spc="5" dirty="0">
                <a:latin typeface="Arial"/>
                <a:cs typeface="Arial"/>
              </a:rPr>
              <a:t>to</a:t>
            </a:r>
            <a:r>
              <a:rPr sz="900" spc="-80" dirty="0">
                <a:latin typeface="Arial"/>
                <a:cs typeface="Arial"/>
              </a:rPr>
              <a:t> </a:t>
            </a:r>
            <a:r>
              <a:rPr sz="900" spc="-40" dirty="0">
                <a:latin typeface="Arial"/>
                <a:cs typeface="Arial"/>
              </a:rPr>
              <a:t>uncover</a:t>
            </a:r>
            <a:r>
              <a:rPr sz="900" spc="-75" dirty="0">
                <a:latin typeface="Arial"/>
                <a:cs typeface="Arial"/>
              </a:rPr>
              <a:t> </a:t>
            </a:r>
            <a:r>
              <a:rPr sz="900" spc="-30" dirty="0">
                <a:latin typeface="Arial"/>
                <a:cs typeface="Arial"/>
              </a:rPr>
              <a:t>errors</a:t>
            </a:r>
            <a:r>
              <a:rPr sz="900" spc="-80" dirty="0">
                <a:latin typeface="Arial"/>
                <a:cs typeface="Arial"/>
              </a:rPr>
              <a:t> </a:t>
            </a:r>
            <a:r>
              <a:rPr sz="900" spc="-20" dirty="0">
                <a:latin typeface="Arial"/>
                <a:cs typeface="Arial"/>
              </a:rPr>
              <a:t>in</a:t>
            </a:r>
            <a:r>
              <a:rPr sz="900" spc="-90" dirty="0">
                <a:latin typeface="Arial"/>
                <a:cs typeface="Arial"/>
              </a:rPr>
              <a:t> </a:t>
            </a:r>
            <a:r>
              <a:rPr sz="900" spc="-15" dirty="0">
                <a:latin typeface="Arial"/>
                <a:cs typeface="Arial"/>
              </a:rPr>
              <a:t>the</a:t>
            </a:r>
            <a:r>
              <a:rPr sz="900" spc="-80" dirty="0">
                <a:latin typeface="Arial"/>
                <a:cs typeface="Arial"/>
              </a:rPr>
              <a:t> </a:t>
            </a:r>
            <a:r>
              <a:rPr sz="900" spc="-40" dirty="0">
                <a:latin typeface="Arial"/>
                <a:cs typeface="Arial"/>
              </a:rPr>
              <a:t>data</a:t>
            </a:r>
            <a:r>
              <a:rPr sz="900" spc="-85" dirty="0">
                <a:latin typeface="Arial"/>
                <a:cs typeface="Arial"/>
              </a:rPr>
              <a:t> </a:t>
            </a:r>
            <a:r>
              <a:rPr sz="900" spc="-50" dirty="0">
                <a:latin typeface="Arial"/>
                <a:cs typeface="Arial"/>
              </a:rPr>
              <a:t>and</a:t>
            </a:r>
            <a:r>
              <a:rPr sz="900" spc="-80" dirty="0">
                <a:latin typeface="Arial"/>
                <a:cs typeface="Arial"/>
              </a:rPr>
              <a:t> </a:t>
            </a:r>
            <a:r>
              <a:rPr sz="900" spc="-55" dirty="0">
                <a:latin typeface="Arial"/>
                <a:cs typeface="Arial"/>
              </a:rPr>
              <a:t>processing</a:t>
            </a:r>
            <a:r>
              <a:rPr sz="900" spc="-80" dirty="0">
                <a:latin typeface="Arial"/>
                <a:cs typeface="Arial"/>
              </a:rPr>
              <a:t> </a:t>
            </a:r>
            <a:r>
              <a:rPr sz="900" spc="-40" dirty="0">
                <a:latin typeface="Arial"/>
                <a:cs typeface="Arial"/>
              </a:rPr>
              <a:t>logic</a:t>
            </a:r>
            <a:r>
              <a:rPr sz="900" spc="-95" dirty="0">
                <a:latin typeface="Arial"/>
                <a:cs typeface="Arial"/>
              </a:rPr>
              <a:t> </a:t>
            </a:r>
            <a:r>
              <a:rPr sz="900" spc="-10" dirty="0">
                <a:latin typeface="Arial"/>
                <a:cs typeface="Arial"/>
              </a:rPr>
              <a:t>that</a:t>
            </a:r>
            <a:r>
              <a:rPr sz="900" spc="-75" dirty="0">
                <a:latin typeface="Arial"/>
                <a:cs typeface="Arial"/>
              </a:rPr>
              <a:t> </a:t>
            </a:r>
            <a:r>
              <a:rPr sz="900" spc="-60" dirty="0">
                <a:latin typeface="Arial"/>
                <a:cs typeface="Arial"/>
              </a:rPr>
              <a:t>have</a:t>
            </a:r>
            <a:r>
              <a:rPr sz="900" spc="-80" dirty="0">
                <a:latin typeface="Arial"/>
                <a:cs typeface="Arial"/>
              </a:rPr>
              <a:t> </a:t>
            </a:r>
            <a:r>
              <a:rPr sz="900" spc="-45" dirty="0">
                <a:latin typeface="Arial"/>
                <a:cs typeface="Arial"/>
              </a:rPr>
              <a:t>been</a:t>
            </a:r>
            <a:r>
              <a:rPr sz="900" spc="-80" dirty="0">
                <a:latin typeface="Arial"/>
                <a:cs typeface="Arial"/>
              </a:rPr>
              <a:t> </a:t>
            </a:r>
            <a:r>
              <a:rPr sz="900" spc="-50" dirty="0">
                <a:latin typeface="Arial"/>
                <a:cs typeface="Arial"/>
              </a:rPr>
              <a:t>encapsulated</a:t>
            </a:r>
            <a:r>
              <a:rPr sz="900" spc="-80" dirty="0">
                <a:latin typeface="Arial"/>
                <a:cs typeface="Arial"/>
              </a:rPr>
              <a:t> </a:t>
            </a:r>
            <a:r>
              <a:rPr sz="900" spc="-45" dirty="0">
                <a:latin typeface="Arial"/>
                <a:cs typeface="Arial"/>
              </a:rPr>
              <a:t>by</a:t>
            </a:r>
            <a:r>
              <a:rPr sz="900" spc="-80" dirty="0">
                <a:latin typeface="Arial"/>
                <a:cs typeface="Arial"/>
              </a:rPr>
              <a:t> </a:t>
            </a:r>
            <a:r>
              <a:rPr sz="900" spc="-15" dirty="0">
                <a:latin typeface="Arial"/>
                <a:cs typeface="Arial"/>
              </a:rPr>
              <a:t>the</a:t>
            </a:r>
            <a:r>
              <a:rPr sz="900" spc="-90" dirty="0">
                <a:latin typeface="Arial"/>
                <a:cs typeface="Arial"/>
              </a:rPr>
              <a:t> </a:t>
            </a:r>
            <a:r>
              <a:rPr sz="900" spc="-40" dirty="0">
                <a:latin typeface="Arial"/>
                <a:cs typeface="Arial"/>
              </a:rPr>
              <a:t>component(s).  </a:t>
            </a:r>
            <a:r>
              <a:rPr sz="900" spc="-20" dirty="0">
                <a:latin typeface="Arial"/>
                <a:cs typeface="Arial"/>
              </a:rPr>
              <a:t>After</a:t>
            </a:r>
            <a:r>
              <a:rPr sz="900" spc="-70" dirty="0">
                <a:latin typeface="Arial"/>
                <a:cs typeface="Arial"/>
              </a:rPr>
              <a:t> </a:t>
            </a:r>
            <a:r>
              <a:rPr sz="900" spc="-40" dirty="0">
                <a:latin typeface="Arial"/>
                <a:cs typeface="Arial"/>
              </a:rPr>
              <a:t>components</a:t>
            </a:r>
            <a:r>
              <a:rPr sz="900" spc="-65" dirty="0">
                <a:latin typeface="Arial"/>
                <a:cs typeface="Arial"/>
              </a:rPr>
              <a:t> </a:t>
            </a:r>
            <a:r>
              <a:rPr sz="900" spc="-45" dirty="0">
                <a:latin typeface="Arial"/>
                <a:cs typeface="Arial"/>
              </a:rPr>
              <a:t>are</a:t>
            </a:r>
            <a:r>
              <a:rPr sz="900" spc="-65" dirty="0">
                <a:latin typeface="Arial"/>
                <a:cs typeface="Arial"/>
              </a:rPr>
              <a:t> </a:t>
            </a:r>
            <a:r>
              <a:rPr sz="900" spc="-30" dirty="0">
                <a:latin typeface="Arial"/>
                <a:cs typeface="Arial"/>
              </a:rPr>
              <a:t>tested</a:t>
            </a:r>
            <a:r>
              <a:rPr sz="900" spc="-70" dirty="0">
                <a:latin typeface="Arial"/>
                <a:cs typeface="Arial"/>
              </a:rPr>
              <a:t> </a:t>
            </a:r>
            <a:r>
              <a:rPr sz="900" spc="-25" dirty="0">
                <a:latin typeface="Arial"/>
                <a:cs typeface="Arial"/>
              </a:rPr>
              <a:t>they</a:t>
            </a:r>
            <a:r>
              <a:rPr sz="900" spc="-70" dirty="0">
                <a:latin typeface="Arial"/>
                <a:cs typeface="Arial"/>
              </a:rPr>
              <a:t> </a:t>
            </a:r>
            <a:r>
              <a:rPr sz="900" spc="-35" dirty="0">
                <a:latin typeface="Arial"/>
                <a:cs typeface="Arial"/>
              </a:rPr>
              <a:t>must</a:t>
            </a:r>
            <a:r>
              <a:rPr sz="900" spc="-65" dirty="0">
                <a:latin typeface="Arial"/>
                <a:cs typeface="Arial"/>
              </a:rPr>
              <a:t> </a:t>
            </a:r>
            <a:r>
              <a:rPr sz="900" spc="-45" dirty="0">
                <a:latin typeface="Arial"/>
                <a:cs typeface="Arial"/>
              </a:rPr>
              <a:t>be</a:t>
            </a:r>
            <a:r>
              <a:rPr sz="900" spc="-75" dirty="0">
                <a:latin typeface="Arial"/>
                <a:cs typeface="Arial"/>
              </a:rPr>
              <a:t> </a:t>
            </a:r>
            <a:r>
              <a:rPr sz="900" spc="-25" dirty="0">
                <a:latin typeface="Arial"/>
                <a:cs typeface="Arial"/>
              </a:rPr>
              <a:t>integrated</a:t>
            </a:r>
            <a:r>
              <a:rPr sz="900" spc="-65" dirty="0">
                <a:latin typeface="Arial"/>
                <a:cs typeface="Arial"/>
              </a:rPr>
              <a:t> </a:t>
            </a:r>
            <a:r>
              <a:rPr sz="900" spc="-5" dirty="0">
                <a:latin typeface="Arial"/>
                <a:cs typeface="Arial"/>
              </a:rPr>
              <a:t>until</a:t>
            </a:r>
            <a:r>
              <a:rPr sz="900" spc="-75" dirty="0">
                <a:latin typeface="Arial"/>
                <a:cs typeface="Arial"/>
              </a:rPr>
              <a:t> </a:t>
            </a:r>
            <a:r>
              <a:rPr sz="900" spc="-15" dirty="0">
                <a:latin typeface="Arial"/>
                <a:cs typeface="Arial"/>
              </a:rPr>
              <a:t>the</a:t>
            </a:r>
            <a:r>
              <a:rPr sz="900" spc="-70" dirty="0">
                <a:latin typeface="Arial"/>
                <a:cs typeface="Arial"/>
              </a:rPr>
              <a:t> </a:t>
            </a:r>
            <a:r>
              <a:rPr sz="900" spc="-35" dirty="0">
                <a:latin typeface="Arial"/>
                <a:cs typeface="Arial"/>
              </a:rPr>
              <a:t>complete</a:t>
            </a:r>
            <a:r>
              <a:rPr sz="900" spc="-70" dirty="0">
                <a:latin typeface="Arial"/>
                <a:cs typeface="Arial"/>
              </a:rPr>
              <a:t> </a:t>
            </a:r>
            <a:r>
              <a:rPr sz="900" spc="-55" dirty="0">
                <a:latin typeface="Arial"/>
                <a:cs typeface="Arial"/>
              </a:rPr>
              <a:t>system</a:t>
            </a:r>
            <a:r>
              <a:rPr sz="900" spc="-75" dirty="0">
                <a:latin typeface="Arial"/>
                <a:cs typeface="Arial"/>
              </a:rPr>
              <a:t> </a:t>
            </a:r>
            <a:r>
              <a:rPr sz="900" spc="-55" dirty="0">
                <a:latin typeface="Arial"/>
                <a:cs typeface="Arial"/>
              </a:rPr>
              <a:t>is</a:t>
            </a:r>
            <a:r>
              <a:rPr sz="900" spc="-65" dirty="0">
                <a:latin typeface="Arial"/>
                <a:cs typeface="Arial"/>
              </a:rPr>
              <a:t> </a:t>
            </a:r>
            <a:r>
              <a:rPr sz="900" spc="-35" dirty="0">
                <a:latin typeface="Arial"/>
                <a:cs typeface="Arial"/>
              </a:rPr>
              <a:t>constructed.</a:t>
            </a:r>
            <a:r>
              <a:rPr sz="900" spc="-75" dirty="0">
                <a:latin typeface="Arial"/>
                <a:cs typeface="Arial"/>
              </a:rPr>
              <a:t> </a:t>
            </a:r>
            <a:r>
              <a:rPr sz="900" spc="-30" dirty="0">
                <a:latin typeface="Arial"/>
                <a:cs typeface="Arial"/>
              </a:rPr>
              <a:t>At</a:t>
            </a:r>
            <a:r>
              <a:rPr sz="900" spc="-65" dirty="0">
                <a:latin typeface="Arial"/>
                <a:cs typeface="Arial"/>
              </a:rPr>
              <a:t> </a:t>
            </a:r>
            <a:r>
              <a:rPr sz="900" spc="-30" dirty="0">
                <a:latin typeface="Arial"/>
                <a:cs typeface="Arial"/>
              </a:rPr>
              <a:t>this</a:t>
            </a:r>
            <a:r>
              <a:rPr sz="900" spc="-65" dirty="0">
                <a:latin typeface="Arial"/>
                <a:cs typeface="Arial"/>
              </a:rPr>
              <a:t> </a:t>
            </a:r>
            <a:r>
              <a:rPr sz="900" spc="-15" dirty="0">
                <a:latin typeface="Arial"/>
                <a:cs typeface="Arial"/>
              </a:rPr>
              <a:t>point,</a:t>
            </a:r>
            <a:r>
              <a:rPr sz="900" spc="-70" dirty="0">
                <a:latin typeface="Arial"/>
                <a:cs typeface="Arial"/>
              </a:rPr>
              <a:t> </a:t>
            </a:r>
            <a:r>
              <a:rPr sz="900" spc="-80" dirty="0">
                <a:latin typeface="Arial"/>
                <a:cs typeface="Arial"/>
              </a:rPr>
              <a:t>a</a:t>
            </a:r>
            <a:r>
              <a:rPr sz="900" spc="-75" dirty="0">
                <a:latin typeface="Arial"/>
                <a:cs typeface="Arial"/>
              </a:rPr>
              <a:t> </a:t>
            </a:r>
            <a:r>
              <a:rPr sz="900" spc="-50" dirty="0">
                <a:latin typeface="Arial"/>
                <a:cs typeface="Arial"/>
              </a:rPr>
              <a:t>series</a:t>
            </a:r>
            <a:r>
              <a:rPr sz="900" spc="-70" dirty="0">
                <a:latin typeface="Arial"/>
                <a:cs typeface="Arial"/>
              </a:rPr>
              <a:t> </a:t>
            </a:r>
            <a:r>
              <a:rPr sz="900" spc="-10" dirty="0">
                <a:latin typeface="Arial"/>
                <a:cs typeface="Arial"/>
              </a:rPr>
              <a:t>of</a:t>
            </a:r>
            <a:r>
              <a:rPr sz="900" spc="-75" dirty="0">
                <a:latin typeface="Arial"/>
                <a:cs typeface="Arial"/>
              </a:rPr>
              <a:t> </a:t>
            </a:r>
            <a:r>
              <a:rPr sz="900" spc="-30" dirty="0">
                <a:latin typeface="Arial"/>
                <a:cs typeface="Arial"/>
              </a:rPr>
              <a:t>high-order  </a:t>
            </a:r>
            <a:r>
              <a:rPr sz="900" spc="-40" dirty="0">
                <a:latin typeface="Arial"/>
                <a:cs typeface="Arial"/>
              </a:rPr>
              <a:t>tests </a:t>
            </a:r>
            <a:r>
              <a:rPr sz="900" spc="-45" dirty="0">
                <a:latin typeface="Arial"/>
                <a:cs typeface="Arial"/>
              </a:rPr>
              <a:t>are executed </a:t>
            </a:r>
            <a:r>
              <a:rPr sz="900" spc="5" dirty="0">
                <a:latin typeface="Arial"/>
                <a:cs typeface="Arial"/>
              </a:rPr>
              <a:t>to </a:t>
            </a:r>
            <a:r>
              <a:rPr sz="900" spc="-40" dirty="0">
                <a:latin typeface="Arial"/>
                <a:cs typeface="Arial"/>
              </a:rPr>
              <a:t>uncover </a:t>
            </a:r>
            <a:r>
              <a:rPr sz="900" spc="-30" dirty="0">
                <a:latin typeface="Arial"/>
                <a:cs typeface="Arial"/>
              </a:rPr>
              <a:t>errors </a:t>
            </a:r>
            <a:r>
              <a:rPr sz="900" spc="-20" dirty="0">
                <a:latin typeface="Arial"/>
                <a:cs typeface="Arial"/>
              </a:rPr>
              <a:t>in </a:t>
            </a:r>
            <a:r>
              <a:rPr sz="900" spc="-35" dirty="0">
                <a:latin typeface="Arial"/>
                <a:cs typeface="Arial"/>
              </a:rPr>
              <a:t>meeting </a:t>
            </a:r>
            <a:r>
              <a:rPr sz="900" spc="-40" dirty="0">
                <a:latin typeface="Arial"/>
                <a:cs typeface="Arial"/>
              </a:rPr>
              <a:t>customer </a:t>
            </a:r>
            <a:r>
              <a:rPr sz="900" spc="-35" dirty="0">
                <a:latin typeface="Arial"/>
                <a:cs typeface="Arial"/>
              </a:rPr>
              <a:t>requirements. </a:t>
            </a:r>
            <a:r>
              <a:rPr sz="900" spc="-105" dirty="0">
                <a:latin typeface="Arial"/>
                <a:cs typeface="Arial"/>
              </a:rPr>
              <a:t>As </a:t>
            </a:r>
            <a:r>
              <a:rPr sz="900" spc="-30" dirty="0">
                <a:latin typeface="Arial"/>
                <a:cs typeface="Arial"/>
              </a:rPr>
              <a:t>errors </a:t>
            </a:r>
            <a:r>
              <a:rPr sz="900" spc="-45" dirty="0">
                <a:latin typeface="Arial"/>
                <a:cs typeface="Arial"/>
              </a:rPr>
              <a:t>are </a:t>
            </a:r>
            <a:r>
              <a:rPr sz="900" spc="-40" dirty="0">
                <a:latin typeface="Arial"/>
                <a:cs typeface="Arial"/>
              </a:rPr>
              <a:t>uncovered, </a:t>
            </a:r>
            <a:r>
              <a:rPr sz="900" spc="-25" dirty="0">
                <a:latin typeface="Arial"/>
                <a:cs typeface="Arial"/>
              </a:rPr>
              <a:t>they </a:t>
            </a:r>
            <a:r>
              <a:rPr sz="900" spc="-35" dirty="0">
                <a:latin typeface="Arial"/>
                <a:cs typeface="Arial"/>
              </a:rPr>
              <a:t>must </a:t>
            </a:r>
            <a:r>
              <a:rPr sz="900" spc="-45" dirty="0">
                <a:latin typeface="Arial"/>
                <a:cs typeface="Arial"/>
              </a:rPr>
              <a:t>be </a:t>
            </a:r>
            <a:r>
              <a:rPr sz="900" spc="-55" dirty="0">
                <a:latin typeface="Arial"/>
                <a:cs typeface="Arial"/>
              </a:rPr>
              <a:t>diagnosed </a:t>
            </a:r>
            <a:r>
              <a:rPr sz="900" spc="-50" dirty="0">
                <a:latin typeface="Arial"/>
                <a:cs typeface="Arial"/>
              </a:rPr>
              <a:t>and  </a:t>
            </a:r>
            <a:r>
              <a:rPr sz="900" spc="-35" dirty="0">
                <a:latin typeface="Arial"/>
                <a:cs typeface="Arial"/>
              </a:rPr>
              <a:t>corrected </a:t>
            </a:r>
            <a:r>
              <a:rPr sz="900" spc="-50" dirty="0">
                <a:latin typeface="Arial"/>
                <a:cs typeface="Arial"/>
              </a:rPr>
              <a:t>using </a:t>
            </a:r>
            <a:r>
              <a:rPr sz="900" spc="-80" dirty="0">
                <a:latin typeface="Arial"/>
                <a:cs typeface="Arial"/>
              </a:rPr>
              <a:t>a </a:t>
            </a:r>
            <a:r>
              <a:rPr sz="900" spc="-60" dirty="0">
                <a:latin typeface="Arial"/>
                <a:cs typeface="Arial"/>
              </a:rPr>
              <a:t>process </a:t>
            </a:r>
            <a:r>
              <a:rPr sz="900" spc="-10" dirty="0">
                <a:latin typeface="Arial"/>
                <a:cs typeface="Arial"/>
              </a:rPr>
              <a:t>that </a:t>
            </a:r>
            <a:r>
              <a:rPr sz="900" spc="-55" dirty="0">
                <a:latin typeface="Arial"/>
                <a:cs typeface="Arial"/>
              </a:rPr>
              <a:t>is </a:t>
            </a:r>
            <a:r>
              <a:rPr sz="900" spc="-45" dirty="0">
                <a:latin typeface="Arial"/>
                <a:cs typeface="Arial"/>
              </a:rPr>
              <a:t>called</a:t>
            </a:r>
            <a:r>
              <a:rPr sz="900" spc="-75" dirty="0">
                <a:latin typeface="Arial"/>
                <a:cs typeface="Arial"/>
              </a:rPr>
              <a:t> </a:t>
            </a:r>
            <a:r>
              <a:rPr sz="900" spc="-50" dirty="0">
                <a:latin typeface="Arial"/>
                <a:cs typeface="Arial"/>
              </a:rPr>
              <a:t>debugging.</a:t>
            </a:r>
            <a:endParaRPr sz="900">
              <a:latin typeface="Arial"/>
              <a:cs typeface="Arial"/>
            </a:endParaRPr>
          </a:p>
          <a:p>
            <a:pPr>
              <a:lnSpc>
                <a:spcPct val="100000"/>
              </a:lnSpc>
              <a:spcBef>
                <a:spcPts val="35"/>
              </a:spcBef>
            </a:pPr>
            <a:endParaRPr sz="1050">
              <a:latin typeface="Arial"/>
              <a:cs typeface="Arial"/>
            </a:endParaRPr>
          </a:p>
          <a:p>
            <a:pPr marL="12700" marR="9525">
              <a:lnSpc>
                <a:spcPct val="110200"/>
              </a:lnSpc>
              <a:spcBef>
                <a:spcPts val="5"/>
              </a:spcBef>
            </a:pPr>
            <a:r>
              <a:rPr sz="1200" spc="-5" dirty="0">
                <a:latin typeface="Times New Roman"/>
                <a:cs typeface="Times New Roman"/>
              </a:rPr>
              <a:t>A </a:t>
            </a:r>
            <a:r>
              <a:rPr sz="1200" dirty="0">
                <a:latin typeface="Times New Roman"/>
                <a:cs typeface="Times New Roman"/>
              </a:rPr>
              <a:t>number of </a:t>
            </a:r>
            <a:r>
              <a:rPr sz="1200" b="1" u="heavy" dirty="0">
                <a:uFill>
                  <a:solidFill>
                    <a:srgbClr val="000000"/>
                  </a:solidFill>
                </a:uFill>
                <a:latin typeface="Times New Roman"/>
                <a:cs typeface="Times New Roman"/>
              </a:rPr>
              <a:t>software </a:t>
            </a:r>
            <a:r>
              <a:rPr sz="1200" b="1" u="heavy" spc="-5" dirty="0">
                <a:uFill>
                  <a:solidFill>
                    <a:srgbClr val="000000"/>
                  </a:solidFill>
                </a:uFill>
                <a:latin typeface="Times New Roman"/>
                <a:cs typeface="Times New Roman"/>
              </a:rPr>
              <a:t>testing strategies</a:t>
            </a:r>
            <a:r>
              <a:rPr sz="1200" b="1" spc="-5" dirty="0">
                <a:latin typeface="Times New Roman"/>
                <a:cs typeface="Times New Roman"/>
              </a:rPr>
              <a:t> </a:t>
            </a:r>
            <a:r>
              <a:rPr sz="1200" spc="-5" dirty="0">
                <a:latin typeface="Times New Roman"/>
                <a:cs typeface="Times New Roman"/>
              </a:rPr>
              <a:t>have </a:t>
            </a:r>
            <a:r>
              <a:rPr sz="1200" dirty="0">
                <a:latin typeface="Times New Roman"/>
                <a:cs typeface="Times New Roman"/>
              </a:rPr>
              <a:t>been </a:t>
            </a:r>
            <a:r>
              <a:rPr sz="1200" spc="-5" dirty="0">
                <a:latin typeface="Times New Roman"/>
                <a:cs typeface="Times New Roman"/>
              </a:rPr>
              <a:t>proposed ,all have </a:t>
            </a:r>
            <a:r>
              <a:rPr sz="1200" dirty="0">
                <a:latin typeface="Times New Roman"/>
                <a:cs typeface="Times New Roman"/>
              </a:rPr>
              <a:t>the following </a:t>
            </a:r>
            <a:r>
              <a:rPr sz="1200" spc="-5" dirty="0">
                <a:latin typeface="Times New Roman"/>
                <a:cs typeface="Times New Roman"/>
              </a:rPr>
              <a:t>generic  characteristics:</a:t>
            </a:r>
            <a:endParaRPr sz="1200">
              <a:latin typeface="Times New Roman"/>
              <a:cs typeface="Times New Roman"/>
            </a:endParaRPr>
          </a:p>
          <a:p>
            <a:pPr marL="469265" marR="13335" indent="-228600">
              <a:lnSpc>
                <a:spcPct val="110000"/>
              </a:lnSpc>
              <a:spcBef>
                <a:spcPts val="95"/>
              </a:spcBef>
              <a:buFont typeface="Symbol"/>
              <a:buChar char=""/>
              <a:tabLst>
                <a:tab pos="469265" algn="l"/>
                <a:tab pos="469900" algn="l"/>
              </a:tabLst>
            </a:pPr>
            <a:r>
              <a:rPr sz="1200" dirty="0">
                <a:latin typeface="Times New Roman"/>
                <a:cs typeface="Times New Roman"/>
              </a:rPr>
              <a:t>To </a:t>
            </a:r>
            <a:r>
              <a:rPr sz="1200" spc="-5" dirty="0">
                <a:latin typeface="Times New Roman"/>
                <a:cs typeface="Times New Roman"/>
              </a:rPr>
              <a:t>perform effective </a:t>
            </a:r>
            <a:r>
              <a:rPr sz="1200" dirty="0">
                <a:latin typeface="Times New Roman"/>
                <a:cs typeface="Times New Roman"/>
              </a:rPr>
              <a:t>testing, </a:t>
            </a:r>
            <a:r>
              <a:rPr sz="1200" spc="-10" dirty="0">
                <a:latin typeface="Times New Roman"/>
                <a:cs typeface="Times New Roman"/>
              </a:rPr>
              <a:t>you </a:t>
            </a:r>
            <a:r>
              <a:rPr sz="1200" dirty="0">
                <a:latin typeface="Times New Roman"/>
                <a:cs typeface="Times New Roman"/>
              </a:rPr>
              <a:t>should conduct </a:t>
            </a:r>
            <a:r>
              <a:rPr sz="1200" spc="-5" dirty="0">
                <a:latin typeface="Times New Roman"/>
                <a:cs typeface="Times New Roman"/>
              </a:rPr>
              <a:t>effective technical reviews </a:t>
            </a:r>
            <a:r>
              <a:rPr sz="1200" dirty="0">
                <a:latin typeface="Times New Roman"/>
                <a:cs typeface="Times New Roman"/>
              </a:rPr>
              <a:t>. </a:t>
            </a:r>
            <a:r>
              <a:rPr sz="1200" spc="5" dirty="0">
                <a:latin typeface="Times New Roman"/>
                <a:cs typeface="Times New Roman"/>
              </a:rPr>
              <a:t>By </a:t>
            </a:r>
            <a:r>
              <a:rPr sz="1200" dirty="0">
                <a:latin typeface="Times New Roman"/>
                <a:cs typeface="Times New Roman"/>
              </a:rPr>
              <a:t>doing  this, many </a:t>
            </a:r>
            <a:r>
              <a:rPr sz="1200" spc="-5" dirty="0">
                <a:latin typeface="Times New Roman"/>
                <a:cs typeface="Times New Roman"/>
              </a:rPr>
              <a:t>errors will </a:t>
            </a:r>
            <a:r>
              <a:rPr sz="1200" dirty="0">
                <a:latin typeface="Times New Roman"/>
                <a:cs typeface="Times New Roman"/>
              </a:rPr>
              <a:t>be </a:t>
            </a:r>
            <a:r>
              <a:rPr sz="1200" spc="-5" dirty="0">
                <a:latin typeface="Times New Roman"/>
                <a:cs typeface="Times New Roman"/>
              </a:rPr>
              <a:t>eliminated before </a:t>
            </a:r>
            <a:r>
              <a:rPr sz="1200" dirty="0">
                <a:latin typeface="Times New Roman"/>
                <a:cs typeface="Times New Roman"/>
              </a:rPr>
              <a:t>testing</a:t>
            </a:r>
            <a:r>
              <a:rPr sz="1200" spc="-10" dirty="0">
                <a:latin typeface="Times New Roman"/>
                <a:cs typeface="Times New Roman"/>
              </a:rPr>
              <a:t> </a:t>
            </a:r>
            <a:r>
              <a:rPr sz="1200" spc="-5" dirty="0">
                <a:latin typeface="Times New Roman"/>
                <a:cs typeface="Times New Roman"/>
              </a:rPr>
              <a:t>commences.</a:t>
            </a:r>
            <a:endParaRPr sz="1200">
              <a:latin typeface="Times New Roman"/>
              <a:cs typeface="Times New Roman"/>
            </a:endParaRPr>
          </a:p>
          <a:p>
            <a:pPr marL="469265" marR="8890" indent="-228600">
              <a:lnSpc>
                <a:spcPct val="110800"/>
              </a:lnSpc>
              <a:spcBef>
                <a:spcPts val="70"/>
              </a:spcBef>
              <a:buFont typeface="Symbol"/>
              <a:buChar char=""/>
              <a:tabLst>
                <a:tab pos="469265" algn="l"/>
                <a:tab pos="469900" algn="l"/>
              </a:tabLst>
            </a:pPr>
            <a:r>
              <a:rPr sz="1200" spc="-5" dirty="0">
                <a:latin typeface="Times New Roman"/>
                <a:cs typeface="Times New Roman"/>
              </a:rPr>
              <a:t>Testing begins at </a:t>
            </a:r>
            <a:r>
              <a:rPr sz="1200" dirty="0">
                <a:latin typeface="Times New Roman"/>
                <a:cs typeface="Times New Roman"/>
              </a:rPr>
              <a:t>the component </a:t>
            </a:r>
            <a:r>
              <a:rPr sz="1200" spc="-5" dirty="0">
                <a:latin typeface="Times New Roman"/>
                <a:cs typeface="Times New Roman"/>
              </a:rPr>
              <a:t>level and works “outward” </a:t>
            </a:r>
            <a:r>
              <a:rPr sz="1200" dirty="0">
                <a:latin typeface="Times New Roman"/>
                <a:cs typeface="Times New Roman"/>
              </a:rPr>
              <a:t>toward the </a:t>
            </a:r>
            <a:r>
              <a:rPr sz="1200" spc="-5" dirty="0">
                <a:latin typeface="Times New Roman"/>
                <a:cs typeface="Times New Roman"/>
              </a:rPr>
              <a:t>integration </a:t>
            </a:r>
            <a:r>
              <a:rPr sz="1200" dirty="0">
                <a:latin typeface="Times New Roman"/>
                <a:cs typeface="Times New Roman"/>
              </a:rPr>
              <a:t>of the  </a:t>
            </a:r>
            <a:r>
              <a:rPr sz="1200" spc="-5" dirty="0">
                <a:latin typeface="Times New Roman"/>
                <a:cs typeface="Times New Roman"/>
              </a:rPr>
              <a:t>entire computer-based</a:t>
            </a:r>
            <a:r>
              <a:rPr sz="1200" spc="-10" dirty="0">
                <a:latin typeface="Times New Roman"/>
                <a:cs typeface="Times New Roman"/>
              </a:rPr>
              <a:t> </a:t>
            </a:r>
            <a:r>
              <a:rPr sz="1200" dirty="0">
                <a:latin typeface="Times New Roman"/>
                <a:cs typeface="Times New Roman"/>
              </a:rPr>
              <a:t>system.</a:t>
            </a:r>
            <a:endParaRPr sz="1200">
              <a:latin typeface="Times New Roman"/>
              <a:cs typeface="Times New Roman"/>
            </a:endParaRPr>
          </a:p>
          <a:p>
            <a:pPr marL="469265" marR="12700" indent="-228600">
              <a:lnSpc>
                <a:spcPct val="110000"/>
              </a:lnSpc>
              <a:spcBef>
                <a:spcPts val="85"/>
              </a:spcBef>
              <a:buFont typeface="Symbol"/>
              <a:buChar char=""/>
              <a:tabLst>
                <a:tab pos="469265" algn="l"/>
                <a:tab pos="469900" algn="l"/>
              </a:tabLst>
            </a:pPr>
            <a:r>
              <a:rPr sz="1200" spc="-5" dirty="0">
                <a:latin typeface="Times New Roman"/>
                <a:cs typeface="Times New Roman"/>
              </a:rPr>
              <a:t>Different </a:t>
            </a:r>
            <a:r>
              <a:rPr sz="1200" dirty="0">
                <a:latin typeface="Times New Roman"/>
                <a:cs typeface="Times New Roman"/>
              </a:rPr>
              <a:t>testing techniques </a:t>
            </a:r>
            <a:r>
              <a:rPr sz="1200" spc="-5" dirty="0">
                <a:latin typeface="Times New Roman"/>
                <a:cs typeface="Times New Roman"/>
              </a:rPr>
              <a:t>are appropriate </a:t>
            </a:r>
            <a:r>
              <a:rPr sz="1200" dirty="0">
                <a:latin typeface="Times New Roman"/>
                <a:cs typeface="Times New Roman"/>
              </a:rPr>
              <a:t>for </a:t>
            </a:r>
            <a:r>
              <a:rPr sz="1200" spc="-5" dirty="0">
                <a:latin typeface="Times New Roman"/>
                <a:cs typeface="Times New Roman"/>
              </a:rPr>
              <a:t>different software engineering approaches  and at different </a:t>
            </a:r>
            <a:r>
              <a:rPr sz="1200" dirty="0">
                <a:latin typeface="Times New Roman"/>
                <a:cs typeface="Times New Roman"/>
              </a:rPr>
              <a:t>points in</a:t>
            </a:r>
            <a:r>
              <a:rPr sz="1200" spc="10" dirty="0">
                <a:latin typeface="Times New Roman"/>
                <a:cs typeface="Times New Roman"/>
              </a:rPr>
              <a:t> </a:t>
            </a:r>
            <a:r>
              <a:rPr sz="1200" dirty="0">
                <a:latin typeface="Times New Roman"/>
                <a:cs typeface="Times New Roman"/>
              </a:rPr>
              <a:t>time.</a:t>
            </a:r>
            <a:endParaRPr sz="1200">
              <a:latin typeface="Times New Roman"/>
              <a:cs typeface="Times New Roman"/>
            </a:endParaRPr>
          </a:p>
          <a:p>
            <a:pPr marL="469265" marR="9525" indent="-228600">
              <a:lnSpc>
                <a:spcPct val="110800"/>
              </a:lnSpc>
              <a:spcBef>
                <a:spcPts val="75"/>
              </a:spcBef>
              <a:buFont typeface="Symbol"/>
              <a:buChar char=""/>
              <a:tabLst>
                <a:tab pos="469265" algn="l"/>
                <a:tab pos="469900" algn="l"/>
              </a:tabLst>
            </a:pPr>
            <a:r>
              <a:rPr sz="1200" spc="-5" dirty="0">
                <a:latin typeface="Times New Roman"/>
                <a:cs typeface="Times New Roman"/>
              </a:rPr>
              <a:t>Testing is conducted </a:t>
            </a:r>
            <a:r>
              <a:rPr sz="1200" spc="5" dirty="0">
                <a:latin typeface="Times New Roman"/>
                <a:cs typeface="Times New Roman"/>
              </a:rPr>
              <a:t>by </a:t>
            </a:r>
            <a:r>
              <a:rPr sz="1200" dirty="0">
                <a:latin typeface="Times New Roman"/>
                <a:cs typeface="Times New Roman"/>
              </a:rPr>
              <a:t>the </a:t>
            </a:r>
            <a:r>
              <a:rPr sz="1200" spc="-5" dirty="0">
                <a:latin typeface="Times New Roman"/>
                <a:cs typeface="Times New Roman"/>
              </a:rPr>
              <a:t>developer </a:t>
            </a:r>
            <a:r>
              <a:rPr sz="1200" dirty="0">
                <a:latin typeface="Times New Roman"/>
                <a:cs typeface="Times New Roman"/>
              </a:rPr>
              <a:t>of the </a:t>
            </a:r>
            <a:r>
              <a:rPr sz="1200" spc="-5" dirty="0">
                <a:latin typeface="Times New Roman"/>
                <a:cs typeface="Times New Roman"/>
              </a:rPr>
              <a:t>software and (for </a:t>
            </a:r>
            <a:r>
              <a:rPr sz="1200" dirty="0">
                <a:latin typeface="Times New Roman"/>
                <a:cs typeface="Times New Roman"/>
              </a:rPr>
              <a:t>large projects) </a:t>
            </a:r>
            <a:r>
              <a:rPr sz="1200" spc="-5" dirty="0">
                <a:latin typeface="Times New Roman"/>
                <a:cs typeface="Times New Roman"/>
              </a:rPr>
              <a:t>an  independent test</a:t>
            </a:r>
            <a:r>
              <a:rPr sz="1200" spc="10" dirty="0">
                <a:latin typeface="Times New Roman"/>
                <a:cs typeface="Times New Roman"/>
              </a:rPr>
              <a:t> </a:t>
            </a:r>
            <a:r>
              <a:rPr sz="1200" spc="-5" dirty="0">
                <a:latin typeface="Times New Roman"/>
                <a:cs typeface="Times New Roman"/>
              </a:rPr>
              <a:t>group.</a:t>
            </a:r>
            <a:endParaRPr sz="1200">
              <a:latin typeface="Times New Roman"/>
              <a:cs typeface="Times New Roman"/>
            </a:endParaRPr>
          </a:p>
          <a:p>
            <a:pPr marL="469265" marR="6350" indent="-228600">
              <a:lnSpc>
                <a:spcPct val="110800"/>
              </a:lnSpc>
              <a:spcBef>
                <a:spcPts val="70"/>
              </a:spcBef>
              <a:buFont typeface="Symbol"/>
              <a:buChar char=""/>
              <a:tabLst>
                <a:tab pos="469265" algn="l"/>
                <a:tab pos="469900" algn="l"/>
              </a:tabLst>
            </a:pPr>
            <a:r>
              <a:rPr sz="1200" spc="-5" dirty="0">
                <a:latin typeface="Times New Roman"/>
                <a:cs typeface="Times New Roman"/>
              </a:rPr>
              <a:t>Testing and </a:t>
            </a:r>
            <a:r>
              <a:rPr sz="1200" dirty="0">
                <a:latin typeface="Times New Roman"/>
                <a:cs typeface="Times New Roman"/>
              </a:rPr>
              <a:t>debugging are </a:t>
            </a:r>
            <a:r>
              <a:rPr sz="1200" spc="-5" dirty="0">
                <a:latin typeface="Times New Roman"/>
                <a:cs typeface="Times New Roman"/>
              </a:rPr>
              <a:t>different activities, </a:t>
            </a:r>
            <a:r>
              <a:rPr sz="1200" dirty="0">
                <a:latin typeface="Times New Roman"/>
                <a:cs typeface="Times New Roman"/>
              </a:rPr>
              <a:t>but </a:t>
            </a:r>
            <a:r>
              <a:rPr sz="1200" spc="-5" dirty="0">
                <a:latin typeface="Times New Roman"/>
                <a:cs typeface="Times New Roman"/>
              </a:rPr>
              <a:t>debugging </a:t>
            </a:r>
            <a:r>
              <a:rPr sz="1200" dirty="0">
                <a:latin typeface="Times New Roman"/>
                <a:cs typeface="Times New Roman"/>
              </a:rPr>
              <a:t>must be </a:t>
            </a:r>
            <a:r>
              <a:rPr sz="1200" spc="-5" dirty="0">
                <a:latin typeface="Times New Roman"/>
                <a:cs typeface="Times New Roman"/>
              </a:rPr>
              <a:t>accommodated </a:t>
            </a:r>
            <a:r>
              <a:rPr sz="1200" dirty="0">
                <a:latin typeface="Times New Roman"/>
                <a:cs typeface="Times New Roman"/>
              </a:rPr>
              <a:t>in  any testing</a:t>
            </a:r>
            <a:r>
              <a:rPr sz="1200" spc="-45" dirty="0">
                <a:latin typeface="Times New Roman"/>
                <a:cs typeface="Times New Roman"/>
              </a:rPr>
              <a:t> </a:t>
            </a:r>
            <a:r>
              <a:rPr sz="1200" spc="-5" dirty="0">
                <a:latin typeface="Times New Roman"/>
                <a:cs typeface="Times New Roman"/>
              </a:rPr>
              <a:t>strategy.</a:t>
            </a:r>
            <a:endParaRPr sz="1200">
              <a:latin typeface="Times New Roman"/>
              <a:cs typeface="Times New Roman"/>
            </a:endParaRPr>
          </a:p>
          <a:p>
            <a:pPr marL="12700">
              <a:lnSpc>
                <a:spcPct val="100000"/>
              </a:lnSpc>
              <a:spcBef>
                <a:spcPts val="170"/>
              </a:spcBef>
            </a:pPr>
            <a:r>
              <a:rPr sz="1200" b="1" spc="-5" dirty="0">
                <a:latin typeface="Times New Roman"/>
                <a:cs typeface="Times New Roman"/>
              </a:rPr>
              <a:t>Verification and</a:t>
            </a:r>
            <a:r>
              <a:rPr sz="1200" b="1" spc="5" dirty="0">
                <a:latin typeface="Times New Roman"/>
                <a:cs typeface="Times New Roman"/>
              </a:rPr>
              <a:t> </a:t>
            </a:r>
            <a:r>
              <a:rPr sz="1200" b="1" spc="-5" dirty="0">
                <a:latin typeface="Times New Roman"/>
                <a:cs typeface="Times New Roman"/>
              </a:rPr>
              <a:t>Validation</a:t>
            </a:r>
            <a:endParaRPr sz="1200">
              <a:latin typeface="Times New Roman"/>
              <a:cs typeface="Times New Roman"/>
            </a:endParaRPr>
          </a:p>
          <a:p>
            <a:pPr marL="12700" marR="5080">
              <a:lnSpc>
                <a:spcPts val="1580"/>
              </a:lnSpc>
              <a:spcBef>
                <a:spcPts val="55"/>
              </a:spcBef>
            </a:pPr>
            <a:r>
              <a:rPr sz="1200" spc="-5" dirty="0">
                <a:latin typeface="Times New Roman"/>
                <a:cs typeface="Times New Roman"/>
              </a:rPr>
              <a:t>Software </a:t>
            </a:r>
            <a:r>
              <a:rPr sz="1200" dirty="0">
                <a:latin typeface="Times New Roman"/>
                <a:cs typeface="Times New Roman"/>
              </a:rPr>
              <a:t>testing </a:t>
            </a:r>
            <a:r>
              <a:rPr sz="1200" spc="-5" dirty="0">
                <a:latin typeface="Times New Roman"/>
                <a:cs typeface="Times New Roman"/>
              </a:rPr>
              <a:t>is </a:t>
            </a:r>
            <a:r>
              <a:rPr sz="1200" dirty="0">
                <a:latin typeface="Times New Roman"/>
                <a:cs typeface="Times New Roman"/>
              </a:rPr>
              <a:t>one </a:t>
            </a:r>
            <a:r>
              <a:rPr sz="1200" spc="-5" dirty="0">
                <a:latin typeface="Times New Roman"/>
                <a:cs typeface="Times New Roman"/>
              </a:rPr>
              <a:t>element </a:t>
            </a:r>
            <a:r>
              <a:rPr sz="1200" dirty="0">
                <a:latin typeface="Times New Roman"/>
                <a:cs typeface="Times New Roman"/>
              </a:rPr>
              <a:t>of a </a:t>
            </a:r>
            <a:r>
              <a:rPr sz="1200" spc="-5" dirty="0">
                <a:latin typeface="Times New Roman"/>
                <a:cs typeface="Times New Roman"/>
              </a:rPr>
              <a:t>broader </a:t>
            </a:r>
            <a:r>
              <a:rPr sz="1200" dirty="0">
                <a:latin typeface="Times New Roman"/>
                <a:cs typeface="Times New Roman"/>
              </a:rPr>
              <a:t>topic that </a:t>
            </a:r>
            <a:r>
              <a:rPr sz="1200" spc="-5" dirty="0">
                <a:latin typeface="Times New Roman"/>
                <a:cs typeface="Times New Roman"/>
              </a:rPr>
              <a:t>is often referred </a:t>
            </a:r>
            <a:r>
              <a:rPr sz="1200" dirty="0">
                <a:latin typeface="Times New Roman"/>
                <a:cs typeface="Times New Roman"/>
              </a:rPr>
              <a:t>to </a:t>
            </a:r>
            <a:r>
              <a:rPr sz="1200" spc="-5" dirty="0">
                <a:latin typeface="Times New Roman"/>
                <a:cs typeface="Times New Roman"/>
              </a:rPr>
              <a:t>as </a:t>
            </a:r>
            <a:r>
              <a:rPr sz="1200" dirty="0">
                <a:latin typeface="Times New Roman"/>
                <a:cs typeface="Times New Roman"/>
              </a:rPr>
              <a:t>verification </a:t>
            </a:r>
            <a:r>
              <a:rPr sz="1200" spc="-5" dirty="0">
                <a:latin typeface="Times New Roman"/>
                <a:cs typeface="Times New Roman"/>
              </a:rPr>
              <a:t>and  validation  (V&amp;V).  </a:t>
            </a:r>
            <a:r>
              <a:rPr sz="1200" b="1" i="1" u="heavy" spc="-5" dirty="0">
                <a:uFill>
                  <a:solidFill>
                    <a:srgbClr val="000000"/>
                  </a:solidFill>
                </a:uFill>
                <a:latin typeface="Times New Roman"/>
                <a:cs typeface="Times New Roman"/>
              </a:rPr>
              <a:t>Verification</a:t>
            </a:r>
            <a:r>
              <a:rPr sz="1200" b="1" i="1" spc="-5" dirty="0">
                <a:latin typeface="Times New Roman"/>
                <a:cs typeface="Times New Roman"/>
              </a:rPr>
              <a:t>  </a:t>
            </a:r>
            <a:r>
              <a:rPr sz="1200" spc="-5" dirty="0">
                <a:latin typeface="Times New Roman"/>
                <a:cs typeface="Times New Roman"/>
              </a:rPr>
              <a:t>refers  </a:t>
            </a:r>
            <a:r>
              <a:rPr sz="1200" dirty="0">
                <a:latin typeface="Times New Roman"/>
                <a:cs typeface="Times New Roman"/>
              </a:rPr>
              <a:t>to  the  </a:t>
            </a:r>
            <a:r>
              <a:rPr sz="1200" spc="-5" dirty="0">
                <a:latin typeface="Times New Roman"/>
                <a:cs typeface="Times New Roman"/>
              </a:rPr>
              <a:t>set  </a:t>
            </a:r>
            <a:r>
              <a:rPr sz="1200" dirty="0">
                <a:latin typeface="Times New Roman"/>
                <a:cs typeface="Times New Roman"/>
              </a:rPr>
              <a:t>of  </a:t>
            </a:r>
            <a:r>
              <a:rPr sz="1200" spc="-5" dirty="0">
                <a:latin typeface="Times New Roman"/>
                <a:cs typeface="Times New Roman"/>
              </a:rPr>
              <a:t>tasks  </a:t>
            </a:r>
            <a:r>
              <a:rPr sz="1200" dirty="0">
                <a:latin typeface="Times New Roman"/>
                <a:cs typeface="Times New Roman"/>
              </a:rPr>
              <a:t>that  </a:t>
            </a:r>
            <a:r>
              <a:rPr sz="1200" spc="-5" dirty="0">
                <a:latin typeface="Times New Roman"/>
                <a:cs typeface="Times New Roman"/>
              </a:rPr>
              <a:t>ensure  </a:t>
            </a:r>
            <a:r>
              <a:rPr sz="1200" dirty="0">
                <a:latin typeface="Times New Roman"/>
                <a:cs typeface="Times New Roman"/>
              </a:rPr>
              <a:t>that  </a:t>
            </a:r>
            <a:r>
              <a:rPr sz="1200" spc="-5" dirty="0">
                <a:latin typeface="Times New Roman"/>
                <a:cs typeface="Times New Roman"/>
              </a:rPr>
              <a:t>software</a:t>
            </a:r>
            <a:r>
              <a:rPr sz="1200" spc="25" dirty="0">
                <a:latin typeface="Times New Roman"/>
                <a:cs typeface="Times New Roman"/>
              </a:rPr>
              <a:t> </a:t>
            </a:r>
            <a:r>
              <a:rPr sz="1200" dirty="0">
                <a:latin typeface="Times New Roman"/>
                <a:cs typeface="Times New Roman"/>
              </a:rPr>
              <a:t>correctly</a:t>
            </a:r>
            <a:endParaRPr sz="1200">
              <a:latin typeface="Times New Roman"/>
              <a:cs typeface="Times New Roman"/>
            </a:endParaRPr>
          </a:p>
          <a:p>
            <a:pPr marL="12700">
              <a:lnSpc>
                <a:spcPct val="100000"/>
              </a:lnSpc>
              <a:spcBef>
                <a:spcPts val="85"/>
              </a:spcBef>
            </a:pPr>
            <a:r>
              <a:rPr sz="1200" spc="-5" dirty="0">
                <a:latin typeface="Times New Roman"/>
                <a:cs typeface="Times New Roman"/>
              </a:rPr>
              <a:t>implements </a:t>
            </a:r>
            <a:r>
              <a:rPr sz="1200" dirty="0">
                <a:latin typeface="Times New Roman"/>
                <a:cs typeface="Times New Roman"/>
              </a:rPr>
              <a:t>a specific function.  </a:t>
            </a:r>
            <a:r>
              <a:rPr sz="1200" b="1" i="1" u="heavy" spc="-5" dirty="0">
                <a:uFill>
                  <a:solidFill>
                    <a:srgbClr val="000000"/>
                  </a:solidFill>
                </a:uFill>
                <a:latin typeface="Times New Roman"/>
                <a:cs typeface="Times New Roman"/>
              </a:rPr>
              <a:t>Validation</a:t>
            </a:r>
            <a:r>
              <a:rPr sz="1200" b="1" i="1" spc="-5" dirty="0">
                <a:latin typeface="Times New Roman"/>
                <a:cs typeface="Times New Roman"/>
              </a:rPr>
              <a:t>  </a:t>
            </a:r>
            <a:r>
              <a:rPr sz="1200" spc="-5" dirty="0">
                <a:latin typeface="Times New Roman"/>
                <a:cs typeface="Times New Roman"/>
              </a:rPr>
              <a:t>refers  </a:t>
            </a:r>
            <a:r>
              <a:rPr sz="1200" dirty="0">
                <a:latin typeface="Times New Roman"/>
                <a:cs typeface="Times New Roman"/>
              </a:rPr>
              <a:t>to a </a:t>
            </a:r>
            <a:r>
              <a:rPr sz="1200" spc="-5" dirty="0">
                <a:latin typeface="Times New Roman"/>
                <a:cs typeface="Times New Roman"/>
              </a:rPr>
              <a:t>different  set </a:t>
            </a:r>
            <a:r>
              <a:rPr sz="1200" spc="5" dirty="0">
                <a:latin typeface="Times New Roman"/>
                <a:cs typeface="Times New Roman"/>
              </a:rPr>
              <a:t>of </a:t>
            </a:r>
            <a:r>
              <a:rPr sz="1200" dirty="0">
                <a:latin typeface="Times New Roman"/>
                <a:cs typeface="Times New Roman"/>
              </a:rPr>
              <a:t>tasks that ensure that </a:t>
            </a:r>
            <a:r>
              <a:rPr sz="1200" spc="190" dirty="0">
                <a:latin typeface="Times New Roman"/>
                <a:cs typeface="Times New Roman"/>
              </a:rPr>
              <a:t> </a:t>
            </a:r>
            <a:r>
              <a:rPr sz="1200" dirty="0">
                <a:latin typeface="Times New Roman"/>
                <a:cs typeface="Times New Roman"/>
              </a:rPr>
              <a:t>the</a:t>
            </a:r>
            <a:endParaRPr sz="1200">
              <a:latin typeface="Times New Roman"/>
              <a:cs typeface="Times New Roman"/>
            </a:endParaRPr>
          </a:p>
          <a:p>
            <a:pPr marL="12700" marR="10795">
              <a:lnSpc>
                <a:spcPct val="109200"/>
              </a:lnSpc>
              <a:spcBef>
                <a:spcPts val="10"/>
              </a:spcBef>
            </a:pPr>
            <a:r>
              <a:rPr sz="1200" spc="-5" dirty="0">
                <a:latin typeface="Times New Roman"/>
                <a:cs typeface="Times New Roman"/>
              </a:rPr>
              <a:t>software </a:t>
            </a:r>
            <a:r>
              <a:rPr sz="1200" dirty="0">
                <a:latin typeface="Times New Roman"/>
                <a:cs typeface="Times New Roman"/>
              </a:rPr>
              <a:t>that </a:t>
            </a:r>
            <a:r>
              <a:rPr sz="1200" spc="-5" dirty="0">
                <a:latin typeface="Times New Roman"/>
                <a:cs typeface="Times New Roman"/>
              </a:rPr>
              <a:t>has </a:t>
            </a:r>
            <a:r>
              <a:rPr sz="1200" dirty="0">
                <a:latin typeface="Times New Roman"/>
                <a:cs typeface="Times New Roman"/>
              </a:rPr>
              <a:t>been built </a:t>
            </a:r>
            <a:r>
              <a:rPr sz="1200" spc="-5" dirty="0">
                <a:latin typeface="Times New Roman"/>
                <a:cs typeface="Times New Roman"/>
              </a:rPr>
              <a:t>is traceable </a:t>
            </a:r>
            <a:r>
              <a:rPr sz="1200" dirty="0">
                <a:latin typeface="Times New Roman"/>
                <a:cs typeface="Times New Roman"/>
              </a:rPr>
              <a:t>to </a:t>
            </a:r>
            <a:r>
              <a:rPr sz="1200" spc="-5" dirty="0">
                <a:latin typeface="Times New Roman"/>
                <a:cs typeface="Times New Roman"/>
              </a:rPr>
              <a:t>customer requirements. Boehm </a:t>
            </a:r>
            <a:r>
              <a:rPr sz="1200" dirty="0">
                <a:latin typeface="Times New Roman"/>
                <a:cs typeface="Times New Roman"/>
              </a:rPr>
              <a:t>states this </a:t>
            </a:r>
            <a:r>
              <a:rPr sz="1200" spc="-5" dirty="0">
                <a:latin typeface="Times New Roman"/>
                <a:cs typeface="Times New Roman"/>
              </a:rPr>
              <a:t>another way:  Verification: “Are </a:t>
            </a:r>
            <a:r>
              <a:rPr sz="1200" dirty="0">
                <a:latin typeface="Times New Roman"/>
                <a:cs typeface="Times New Roman"/>
              </a:rPr>
              <a:t>we building the </a:t>
            </a:r>
            <a:r>
              <a:rPr sz="1200" spc="-5" dirty="0">
                <a:latin typeface="Times New Roman"/>
                <a:cs typeface="Times New Roman"/>
              </a:rPr>
              <a:t>product</a:t>
            </a:r>
            <a:r>
              <a:rPr sz="1200" spc="-15" dirty="0">
                <a:latin typeface="Times New Roman"/>
                <a:cs typeface="Times New Roman"/>
              </a:rPr>
              <a:t> </a:t>
            </a:r>
            <a:r>
              <a:rPr sz="1200" dirty="0">
                <a:latin typeface="Times New Roman"/>
                <a:cs typeface="Times New Roman"/>
              </a:rPr>
              <a:t>right?”</a:t>
            </a:r>
            <a:endParaRPr sz="1200">
              <a:latin typeface="Times New Roman"/>
              <a:cs typeface="Times New Roman"/>
            </a:endParaRPr>
          </a:p>
          <a:p>
            <a:pPr marL="12700">
              <a:lnSpc>
                <a:spcPts val="1390"/>
              </a:lnSpc>
            </a:pPr>
            <a:r>
              <a:rPr sz="1200" spc="-5" dirty="0">
                <a:latin typeface="Times New Roman"/>
                <a:cs typeface="Times New Roman"/>
              </a:rPr>
              <a:t>Validation: “Are </a:t>
            </a:r>
            <a:r>
              <a:rPr sz="1200" dirty="0">
                <a:latin typeface="Times New Roman"/>
                <a:cs typeface="Times New Roman"/>
              </a:rPr>
              <a:t>we building the </a:t>
            </a:r>
            <a:r>
              <a:rPr sz="1200" spc="-5" dirty="0">
                <a:latin typeface="Times New Roman"/>
                <a:cs typeface="Times New Roman"/>
              </a:rPr>
              <a:t>right</a:t>
            </a:r>
            <a:r>
              <a:rPr sz="1200" spc="-20" dirty="0">
                <a:latin typeface="Times New Roman"/>
                <a:cs typeface="Times New Roman"/>
              </a:rPr>
              <a:t> </a:t>
            </a:r>
            <a:r>
              <a:rPr sz="1200" dirty="0">
                <a:latin typeface="Times New Roman"/>
                <a:cs typeface="Times New Roman"/>
              </a:rPr>
              <a:t>product?”</a:t>
            </a:r>
            <a:endParaRPr sz="1200">
              <a:latin typeface="Times New Roman"/>
              <a:cs typeface="Times New Roman"/>
            </a:endParaRPr>
          </a:p>
          <a:p>
            <a:pPr marL="50800">
              <a:lnSpc>
                <a:spcPct val="100000"/>
              </a:lnSpc>
              <a:spcBef>
                <a:spcPts val="170"/>
              </a:spcBef>
            </a:pPr>
            <a:r>
              <a:rPr sz="1200" b="1" u="heavy" spc="-5" dirty="0">
                <a:uFill>
                  <a:solidFill>
                    <a:srgbClr val="000000"/>
                  </a:solidFill>
                </a:uFill>
                <a:latin typeface="Times New Roman"/>
                <a:cs typeface="Times New Roman"/>
              </a:rPr>
              <a:t>Software Testing </a:t>
            </a:r>
            <a:r>
              <a:rPr sz="1200" b="1" u="heavy" dirty="0">
                <a:uFill>
                  <a:solidFill>
                    <a:srgbClr val="000000"/>
                  </a:solidFill>
                </a:uFill>
                <a:latin typeface="Times New Roman"/>
                <a:cs typeface="Times New Roman"/>
              </a:rPr>
              <a:t>Strategy—The Big</a:t>
            </a:r>
            <a:r>
              <a:rPr sz="1200" b="1" u="heavy" spc="-5" dirty="0">
                <a:uFill>
                  <a:solidFill>
                    <a:srgbClr val="000000"/>
                  </a:solidFill>
                </a:uFill>
                <a:latin typeface="Times New Roman"/>
                <a:cs typeface="Times New Roman"/>
              </a:rPr>
              <a:t> Picture</a:t>
            </a:r>
            <a:endParaRPr sz="1200">
              <a:latin typeface="Times New Roman"/>
              <a:cs typeface="Times New Roman"/>
            </a:endParaRPr>
          </a:p>
        </p:txBody>
      </p:sp>
      <p:sp>
        <p:nvSpPr>
          <p:cNvPr id="6" name="object 6"/>
          <p:cNvSpPr txBox="1"/>
          <p:nvPr/>
        </p:nvSpPr>
        <p:spPr>
          <a:xfrm>
            <a:off x="3134995" y="8792667"/>
            <a:ext cx="15030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Figure </a:t>
            </a:r>
            <a:r>
              <a:rPr sz="1200" dirty="0">
                <a:latin typeface="Times New Roman"/>
                <a:cs typeface="Times New Roman"/>
              </a:rPr>
              <a:t>Testing</a:t>
            </a:r>
            <a:r>
              <a:rPr sz="1200" spc="-85" dirty="0">
                <a:latin typeface="Times New Roman"/>
                <a:cs typeface="Times New Roman"/>
              </a:rPr>
              <a:t> </a:t>
            </a:r>
            <a:r>
              <a:rPr sz="1200" dirty="0">
                <a:latin typeface="Times New Roman"/>
                <a:cs typeface="Times New Roman"/>
              </a:rPr>
              <a:t>Strategy</a:t>
            </a:r>
            <a:endParaRPr sz="1200">
              <a:latin typeface="Times New Roman"/>
              <a:cs typeface="Times New Roman"/>
            </a:endParaRPr>
          </a:p>
        </p:txBody>
      </p:sp>
      <p:sp>
        <p:nvSpPr>
          <p:cNvPr id="7" name="object 7"/>
          <p:cNvSpPr/>
          <p:nvPr/>
        </p:nvSpPr>
        <p:spPr>
          <a:xfrm>
            <a:off x="1571244" y="6934200"/>
            <a:ext cx="4629911" cy="1857756"/>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8</a:t>
            </a:fld>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a:xfrm>
            <a:off x="902004" y="4709286"/>
            <a:ext cx="5968390" cy="5435847"/>
          </a:xfrm>
        </p:spPr>
        <p:txBody>
          <a:bodyPr/>
          <a:lstStyle/>
          <a:p>
            <a:pPr marL="469265" marR="5715" lvl="2" algn="just">
              <a:lnSpc>
                <a:spcPct val="110300"/>
              </a:lnSpc>
              <a:spcBef>
                <a:spcPts val="80"/>
              </a:spcBef>
              <a:buFont typeface="Symbol"/>
              <a:buChar char=""/>
              <a:tabLst>
                <a:tab pos="469900" algn="l"/>
              </a:tabLst>
            </a:pPr>
            <a:r>
              <a:rPr lang="en-US" sz="1600" i="1" spc="-5" dirty="0">
                <a:latin typeface="Times New Roman" panose="02020603050405020304" pitchFamily="18" charset="0"/>
                <a:cs typeface="Times New Roman" panose="02020603050405020304" pitchFamily="18" charset="0"/>
              </a:rPr>
              <a:t>Stress </a:t>
            </a:r>
            <a:r>
              <a:rPr lang="en-US" sz="1600" i="1" dirty="0">
                <a:latin typeface="Times New Roman" panose="02020603050405020304" pitchFamily="18" charset="0"/>
                <a:cs typeface="Times New Roman" panose="02020603050405020304" pitchFamily="18" charset="0"/>
              </a:rPr>
              <a:t>testing </a:t>
            </a:r>
            <a:r>
              <a:rPr lang="en-US" sz="1600" spc="-5" dirty="0">
                <a:latin typeface="Times New Roman" panose="02020603050405020304" pitchFamily="18" charset="0"/>
                <a:cs typeface="Times New Roman" panose="02020603050405020304" pitchFamily="18" charset="0"/>
              </a:rPr>
              <a:t>executes </a:t>
            </a: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system </a:t>
            </a:r>
            <a:r>
              <a:rPr lang="en-US" sz="1600" dirty="0">
                <a:latin typeface="Times New Roman" panose="02020603050405020304" pitchFamily="18" charset="0"/>
                <a:cs typeface="Times New Roman" panose="02020603050405020304" pitchFamily="18" charset="0"/>
              </a:rPr>
              <a:t>in a manner that demands </a:t>
            </a:r>
            <a:r>
              <a:rPr lang="en-US" sz="1600" spc="-5" dirty="0">
                <a:latin typeface="Times New Roman" panose="02020603050405020304" pitchFamily="18" charset="0"/>
                <a:cs typeface="Times New Roman" panose="02020603050405020304" pitchFamily="18" charset="0"/>
              </a:rPr>
              <a:t>resources </a:t>
            </a:r>
            <a:r>
              <a:rPr lang="en-US" sz="1600" dirty="0">
                <a:latin typeface="Times New Roman" panose="02020603050405020304" pitchFamily="18" charset="0"/>
                <a:cs typeface="Times New Roman" panose="02020603050405020304" pitchFamily="18" charset="0"/>
              </a:rPr>
              <a:t>in </a:t>
            </a:r>
            <a:r>
              <a:rPr lang="en-US" sz="1600" spc="-5" dirty="0">
                <a:latin typeface="Times New Roman" panose="02020603050405020304" pitchFamily="18" charset="0"/>
                <a:cs typeface="Times New Roman" panose="02020603050405020304" pitchFamily="18" charset="0"/>
              </a:rPr>
              <a:t>abnormal quantity,  frequency, </a:t>
            </a:r>
            <a:r>
              <a:rPr lang="en-US" sz="1600" dirty="0">
                <a:latin typeface="Times New Roman" panose="02020603050405020304" pitchFamily="18" charset="0"/>
                <a:cs typeface="Times New Roman" panose="02020603050405020304" pitchFamily="18" charset="0"/>
              </a:rPr>
              <a:t>or </a:t>
            </a:r>
            <a:r>
              <a:rPr lang="en-US" sz="1600" spc="-5" dirty="0">
                <a:latin typeface="Times New Roman" panose="02020603050405020304" pitchFamily="18" charset="0"/>
                <a:cs typeface="Times New Roman" panose="02020603050405020304" pitchFamily="18" charset="0"/>
              </a:rPr>
              <a:t>volume. For example, </a:t>
            </a:r>
            <a:r>
              <a:rPr lang="en-US" sz="1600" dirty="0">
                <a:latin typeface="Times New Roman" panose="02020603050405020304" pitchFamily="18" charset="0"/>
                <a:cs typeface="Times New Roman" panose="02020603050405020304" pitchFamily="18" charset="0"/>
              </a:rPr>
              <a:t>(1) special </a:t>
            </a:r>
            <a:r>
              <a:rPr lang="en-US" sz="1600" spc="-5" dirty="0">
                <a:latin typeface="Times New Roman" panose="02020603050405020304" pitchFamily="18" charset="0"/>
                <a:cs typeface="Times New Roman" panose="02020603050405020304" pitchFamily="18" charset="0"/>
              </a:rPr>
              <a:t>tests </a:t>
            </a:r>
            <a:r>
              <a:rPr lang="en-US" sz="1600" dirty="0">
                <a:latin typeface="Times New Roman" panose="02020603050405020304" pitchFamily="18" charset="0"/>
                <a:cs typeface="Times New Roman" panose="02020603050405020304" pitchFamily="18" charset="0"/>
              </a:rPr>
              <a:t>may </a:t>
            </a:r>
            <a:r>
              <a:rPr lang="en-US" sz="1600" spc="5" dirty="0">
                <a:latin typeface="Times New Roman" panose="02020603050405020304" pitchFamily="18" charset="0"/>
                <a:cs typeface="Times New Roman" panose="02020603050405020304" pitchFamily="18" charset="0"/>
              </a:rPr>
              <a:t>be </a:t>
            </a:r>
            <a:r>
              <a:rPr lang="en-US" sz="1600" spc="-5" dirty="0">
                <a:latin typeface="Times New Roman" panose="02020603050405020304" pitchFamily="18" charset="0"/>
                <a:cs typeface="Times New Roman" panose="02020603050405020304" pitchFamily="18" charset="0"/>
              </a:rPr>
              <a:t>designed </a:t>
            </a:r>
            <a:r>
              <a:rPr lang="en-US" sz="1600" dirty="0">
                <a:latin typeface="Times New Roman" panose="02020603050405020304" pitchFamily="18" charset="0"/>
                <a:cs typeface="Times New Roman" panose="02020603050405020304" pitchFamily="18" charset="0"/>
              </a:rPr>
              <a:t>that </a:t>
            </a:r>
            <a:r>
              <a:rPr lang="en-US" sz="1600" spc="-5" dirty="0">
                <a:latin typeface="Times New Roman" panose="02020603050405020304" pitchFamily="18" charset="0"/>
                <a:cs typeface="Times New Roman" panose="02020603050405020304" pitchFamily="18" charset="0"/>
              </a:rPr>
              <a:t>generate </a:t>
            </a:r>
            <a:r>
              <a:rPr lang="en-US" sz="1600" dirty="0">
                <a:latin typeface="Times New Roman" panose="02020603050405020304" pitchFamily="18" charset="0"/>
                <a:cs typeface="Times New Roman" panose="02020603050405020304" pitchFamily="18" charset="0"/>
              </a:rPr>
              <a:t>10  </a:t>
            </a:r>
            <a:r>
              <a:rPr lang="en-US" sz="1600" spc="-5" dirty="0">
                <a:latin typeface="Times New Roman" panose="02020603050405020304" pitchFamily="18" charset="0"/>
                <a:cs typeface="Times New Roman" panose="02020603050405020304" pitchFamily="18" charset="0"/>
              </a:rPr>
              <a:t>interrupts per </a:t>
            </a:r>
            <a:r>
              <a:rPr lang="en-US" sz="1600" dirty="0">
                <a:latin typeface="Times New Roman" panose="02020603050405020304" pitchFamily="18" charset="0"/>
                <a:cs typeface="Times New Roman" panose="02020603050405020304" pitchFamily="18" charset="0"/>
              </a:rPr>
              <a:t>second, when one </a:t>
            </a:r>
            <a:r>
              <a:rPr lang="en-US" sz="1600" spc="5" dirty="0">
                <a:latin typeface="Times New Roman" panose="02020603050405020304" pitchFamily="18" charset="0"/>
                <a:cs typeface="Times New Roman" panose="02020603050405020304" pitchFamily="18" charset="0"/>
              </a:rPr>
              <a:t>or </a:t>
            </a:r>
            <a:r>
              <a:rPr lang="en-US" sz="1600" spc="-5" dirty="0">
                <a:latin typeface="Times New Roman" panose="02020603050405020304" pitchFamily="18" charset="0"/>
                <a:cs typeface="Times New Roman" panose="02020603050405020304" pitchFamily="18" charset="0"/>
              </a:rPr>
              <a:t>two is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average rate, (2)input </a:t>
            </a:r>
            <a:r>
              <a:rPr lang="en-US" sz="1600" dirty="0">
                <a:latin typeface="Times New Roman" panose="02020603050405020304" pitchFamily="18" charset="0"/>
                <a:cs typeface="Times New Roman" panose="02020603050405020304" pitchFamily="18" charset="0"/>
              </a:rPr>
              <a:t>data </a:t>
            </a:r>
            <a:r>
              <a:rPr lang="en-US" sz="1600" spc="-5" dirty="0">
                <a:latin typeface="Times New Roman" panose="02020603050405020304" pitchFamily="18" charset="0"/>
                <a:cs typeface="Times New Roman" panose="02020603050405020304" pitchFamily="18" charset="0"/>
              </a:rPr>
              <a:t>rates </a:t>
            </a:r>
            <a:r>
              <a:rPr lang="en-US" sz="1600" spc="5" dirty="0">
                <a:latin typeface="Times New Roman" panose="02020603050405020304" pitchFamily="18" charset="0"/>
                <a:cs typeface="Times New Roman" panose="02020603050405020304" pitchFamily="18" charset="0"/>
              </a:rPr>
              <a:t>may </a:t>
            </a:r>
            <a:r>
              <a:rPr lang="en-US" sz="1600" dirty="0">
                <a:latin typeface="Times New Roman" panose="02020603050405020304" pitchFamily="18" charset="0"/>
                <a:cs typeface="Times New Roman" panose="02020603050405020304" pitchFamily="18" charset="0"/>
              </a:rPr>
              <a:t>be  </a:t>
            </a:r>
            <a:r>
              <a:rPr lang="en-US" sz="1600" spc="-5" dirty="0">
                <a:latin typeface="Times New Roman" panose="02020603050405020304" pitchFamily="18" charset="0"/>
                <a:cs typeface="Times New Roman" panose="02020603050405020304" pitchFamily="18" charset="0"/>
              </a:rPr>
              <a:t>increased </a:t>
            </a:r>
            <a:r>
              <a:rPr lang="en-US" sz="1600" spc="5" dirty="0">
                <a:latin typeface="Times New Roman" panose="02020603050405020304" pitchFamily="18" charset="0"/>
                <a:cs typeface="Times New Roman" panose="02020603050405020304" pitchFamily="18" charset="0"/>
              </a:rPr>
              <a:t>by </a:t>
            </a:r>
            <a:r>
              <a:rPr lang="en-US" sz="1600" spc="-5" dirty="0">
                <a:latin typeface="Times New Roman" panose="02020603050405020304" pitchFamily="18" charset="0"/>
                <a:cs typeface="Times New Roman" panose="02020603050405020304" pitchFamily="18" charset="0"/>
              </a:rPr>
              <a:t>an </a:t>
            </a:r>
            <a:r>
              <a:rPr lang="en-US" sz="1600" dirty="0">
                <a:latin typeface="Times New Roman" panose="02020603050405020304" pitchFamily="18" charset="0"/>
                <a:cs typeface="Times New Roman" panose="02020603050405020304" pitchFamily="18" charset="0"/>
              </a:rPr>
              <a:t>order of </a:t>
            </a:r>
            <a:r>
              <a:rPr lang="en-US" sz="1600" spc="-5" dirty="0">
                <a:latin typeface="Times New Roman" panose="02020603050405020304" pitchFamily="18" charset="0"/>
                <a:cs typeface="Times New Roman" panose="02020603050405020304" pitchFamily="18" charset="0"/>
              </a:rPr>
              <a:t>magnitude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determine </a:t>
            </a:r>
            <a:r>
              <a:rPr lang="en-US" sz="1600" dirty="0">
                <a:latin typeface="Times New Roman" panose="02020603050405020304" pitchFamily="18" charset="0"/>
                <a:cs typeface="Times New Roman" panose="02020603050405020304" pitchFamily="18" charset="0"/>
              </a:rPr>
              <a:t>how input </a:t>
            </a:r>
            <a:r>
              <a:rPr lang="en-US" sz="1600" spc="-5" dirty="0">
                <a:latin typeface="Times New Roman" panose="02020603050405020304" pitchFamily="18" charset="0"/>
                <a:cs typeface="Times New Roman" panose="02020603050405020304" pitchFamily="18" charset="0"/>
              </a:rPr>
              <a:t>functions will respond, </a:t>
            </a:r>
            <a:r>
              <a:rPr lang="en-US" sz="1600" dirty="0">
                <a:latin typeface="Times New Roman" panose="02020603050405020304" pitchFamily="18" charset="0"/>
                <a:cs typeface="Times New Roman" panose="02020603050405020304" pitchFamily="18" charset="0"/>
              </a:rPr>
              <a:t>(3)</a:t>
            </a:r>
            <a:r>
              <a:rPr lang="en-US" sz="1600" spc="-13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test  </a:t>
            </a:r>
            <a:r>
              <a:rPr lang="en-US" sz="1600" spc="-5" dirty="0">
                <a:latin typeface="Times New Roman" panose="02020603050405020304" pitchFamily="18" charset="0"/>
                <a:cs typeface="Times New Roman" panose="02020603050405020304" pitchFamily="18" charset="0"/>
              </a:rPr>
              <a:t>cases </a:t>
            </a:r>
            <a:r>
              <a:rPr lang="en-US" sz="1600" dirty="0">
                <a:latin typeface="Times New Roman" panose="02020603050405020304" pitchFamily="18" charset="0"/>
                <a:cs typeface="Times New Roman" panose="02020603050405020304" pitchFamily="18" charset="0"/>
              </a:rPr>
              <a:t>that </a:t>
            </a:r>
            <a:r>
              <a:rPr lang="en-US" sz="1600" spc="-5" dirty="0">
                <a:latin typeface="Times New Roman" panose="02020603050405020304" pitchFamily="18" charset="0"/>
                <a:cs typeface="Times New Roman" panose="02020603050405020304" pitchFamily="18" charset="0"/>
              </a:rPr>
              <a:t>require </a:t>
            </a:r>
            <a:r>
              <a:rPr lang="en-US" sz="1600" dirty="0">
                <a:latin typeface="Times New Roman" panose="02020603050405020304" pitchFamily="18" charset="0"/>
                <a:cs typeface="Times New Roman" panose="02020603050405020304" pitchFamily="18" charset="0"/>
              </a:rPr>
              <a:t>maximum memory or other </a:t>
            </a:r>
            <a:r>
              <a:rPr lang="en-US" sz="1600" spc="-5" dirty="0">
                <a:latin typeface="Times New Roman" panose="02020603050405020304" pitchFamily="18" charset="0"/>
                <a:cs typeface="Times New Roman" panose="02020603050405020304" pitchFamily="18" charset="0"/>
              </a:rPr>
              <a:t>resources are executed, </a:t>
            </a:r>
            <a:r>
              <a:rPr lang="en-US" sz="1600" dirty="0">
                <a:latin typeface="Times New Roman" panose="02020603050405020304" pitchFamily="18" charset="0"/>
                <a:cs typeface="Times New Roman" panose="02020603050405020304" pitchFamily="18" charset="0"/>
              </a:rPr>
              <a:t>(4) test </a:t>
            </a:r>
            <a:r>
              <a:rPr lang="en-US" sz="1600" spc="-5" dirty="0">
                <a:latin typeface="Times New Roman" panose="02020603050405020304" pitchFamily="18" charset="0"/>
                <a:cs typeface="Times New Roman" panose="02020603050405020304" pitchFamily="18" charset="0"/>
              </a:rPr>
              <a:t>cases </a:t>
            </a:r>
            <a:r>
              <a:rPr lang="en-US" sz="1600" dirty="0">
                <a:latin typeface="Times New Roman" panose="02020603050405020304" pitchFamily="18" charset="0"/>
                <a:cs typeface="Times New Roman" panose="02020603050405020304" pitchFamily="18" charset="0"/>
              </a:rPr>
              <a:t>that  may </a:t>
            </a:r>
            <a:r>
              <a:rPr lang="en-US" sz="1600" spc="-5" dirty="0">
                <a:latin typeface="Times New Roman" panose="02020603050405020304" pitchFamily="18" charset="0"/>
                <a:cs typeface="Times New Roman" panose="02020603050405020304" pitchFamily="18" charset="0"/>
              </a:rPr>
              <a:t>cause </a:t>
            </a:r>
            <a:r>
              <a:rPr lang="en-US" sz="1600" dirty="0">
                <a:latin typeface="Times New Roman" panose="02020603050405020304" pitchFamily="18" charset="0"/>
                <a:cs typeface="Times New Roman" panose="02020603050405020304" pitchFamily="18" charset="0"/>
              </a:rPr>
              <a:t>thrashing in a </a:t>
            </a:r>
            <a:r>
              <a:rPr lang="en-US" sz="1600" spc="-5" dirty="0">
                <a:latin typeface="Times New Roman" panose="02020603050405020304" pitchFamily="18" charset="0"/>
                <a:cs typeface="Times New Roman" panose="02020603050405020304" pitchFamily="18" charset="0"/>
              </a:rPr>
              <a:t>virtual operating system are designed, </a:t>
            </a:r>
            <a:r>
              <a:rPr lang="en-US" sz="1600" dirty="0">
                <a:latin typeface="Times New Roman" panose="02020603050405020304" pitchFamily="18" charset="0"/>
                <a:cs typeface="Times New Roman" panose="02020603050405020304" pitchFamily="18" charset="0"/>
              </a:rPr>
              <a:t>(5) test </a:t>
            </a:r>
            <a:r>
              <a:rPr lang="en-US" sz="1600" spc="-5" dirty="0">
                <a:latin typeface="Times New Roman" panose="02020603050405020304" pitchFamily="18" charset="0"/>
                <a:cs typeface="Times New Roman" panose="02020603050405020304" pitchFamily="18" charset="0"/>
              </a:rPr>
              <a:t>cases </a:t>
            </a:r>
            <a:r>
              <a:rPr lang="en-US" sz="1600" dirty="0">
                <a:latin typeface="Times New Roman" panose="02020603050405020304" pitchFamily="18" charset="0"/>
                <a:cs typeface="Times New Roman" panose="02020603050405020304" pitchFamily="18" charset="0"/>
              </a:rPr>
              <a:t>that </a:t>
            </a:r>
            <a:r>
              <a:rPr lang="en-US" sz="1600" spc="5" dirty="0">
                <a:latin typeface="Times New Roman" panose="02020603050405020304" pitchFamily="18" charset="0"/>
                <a:cs typeface="Times New Roman" panose="02020603050405020304" pitchFamily="18" charset="0"/>
              </a:rPr>
              <a:t>may  </a:t>
            </a:r>
            <a:r>
              <a:rPr lang="en-US" sz="1600" spc="-5" dirty="0">
                <a:latin typeface="Times New Roman" panose="02020603050405020304" pitchFamily="18" charset="0"/>
                <a:cs typeface="Times New Roman" panose="02020603050405020304" pitchFamily="18" charset="0"/>
              </a:rPr>
              <a:t>cause excessive </a:t>
            </a:r>
            <a:r>
              <a:rPr lang="en-US" sz="1600" dirty="0">
                <a:latin typeface="Times New Roman" panose="02020603050405020304" pitchFamily="18" charset="0"/>
                <a:cs typeface="Times New Roman" panose="02020603050405020304" pitchFamily="18" charset="0"/>
              </a:rPr>
              <a:t>hunting for disk-resident data are </a:t>
            </a:r>
            <a:r>
              <a:rPr lang="en-US" sz="1600" spc="-5" dirty="0">
                <a:latin typeface="Times New Roman" panose="02020603050405020304" pitchFamily="18" charset="0"/>
                <a:cs typeface="Times New Roman" panose="02020603050405020304" pitchFamily="18" charset="0"/>
              </a:rPr>
              <a:t>created. Essentially,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tester attempts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break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program.</a:t>
            </a:r>
            <a:endParaRPr lang="en-US" sz="1600" dirty="0">
              <a:latin typeface="Times New Roman" panose="02020603050405020304" pitchFamily="18" charset="0"/>
              <a:cs typeface="Times New Roman" panose="02020603050405020304" pitchFamily="18" charset="0"/>
            </a:endParaRPr>
          </a:p>
          <a:p>
            <a:pPr marL="469265" marR="5080" lvl="2" algn="just">
              <a:lnSpc>
                <a:spcPct val="110200"/>
              </a:lnSpc>
              <a:spcBef>
                <a:spcPts val="80"/>
              </a:spcBef>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A variation </a:t>
            </a:r>
            <a:r>
              <a:rPr lang="en-US" sz="1600" dirty="0">
                <a:latin typeface="Times New Roman" panose="02020603050405020304" pitchFamily="18" charset="0"/>
                <a:cs typeface="Times New Roman" panose="02020603050405020304" pitchFamily="18" charset="0"/>
              </a:rPr>
              <a:t>of stress testing </a:t>
            </a:r>
            <a:r>
              <a:rPr lang="en-US" sz="1600" spc="-5" dirty="0">
                <a:latin typeface="Times New Roman" panose="02020603050405020304" pitchFamily="18" charset="0"/>
                <a:cs typeface="Times New Roman" panose="02020603050405020304" pitchFamily="18" charset="0"/>
              </a:rPr>
              <a:t>is </a:t>
            </a:r>
            <a:r>
              <a:rPr lang="en-US" sz="1600" dirty="0">
                <a:latin typeface="Times New Roman" panose="02020603050405020304" pitchFamily="18" charset="0"/>
                <a:cs typeface="Times New Roman" panose="02020603050405020304" pitchFamily="18" charset="0"/>
              </a:rPr>
              <a:t>a technique </a:t>
            </a:r>
            <a:r>
              <a:rPr lang="en-US" sz="1600" spc="-5" dirty="0">
                <a:latin typeface="Times New Roman" panose="02020603050405020304" pitchFamily="18" charset="0"/>
                <a:cs typeface="Times New Roman" panose="02020603050405020304" pitchFamily="18" charset="0"/>
              </a:rPr>
              <a:t>called </a:t>
            </a:r>
            <a:r>
              <a:rPr lang="en-US" sz="1600" i="1" dirty="0">
                <a:latin typeface="Times New Roman" panose="02020603050405020304" pitchFamily="18" charset="0"/>
                <a:cs typeface="Times New Roman" panose="02020603050405020304" pitchFamily="18" charset="0"/>
              </a:rPr>
              <a:t>sensitivity testing. </a:t>
            </a:r>
            <a:r>
              <a:rPr lang="en-US" sz="1600" spc="-15" dirty="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some </a:t>
            </a:r>
            <a:r>
              <a:rPr lang="en-US" sz="1600" spc="-5" dirty="0">
                <a:latin typeface="Times New Roman" panose="02020603050405020304" pitchFamily="18" charset="0"/>
                <a:cs typeface="Times New Roman" panose="02020603050405020304" pitchFamily="18" charset="0"/>
              </a:rPr>
              <a:t>situations</a:t>
            </a:r>
            <a:r>
              <a:rPr lang="en-US" sz="1600" spc="-12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most </a:t>
            </a:r>
            <a:r>
              <a:rPr lang="en-US" sz="1600" spc="-5" dirty="0">
                <a:latin typeface="Times New Roman" panose="02020603050405020304" pitchFamily="18" charset="0"/>
                <a:cs typeface="Times New Roman" panose="02020603050405020304" pitchFamily="18" charset="0"/>
              </a:rPr>
              <a:t>common occur </a:t>
            </a:r>
            <a:r>
              <a:rPr lang="en-US" sz="1600" dirty="0">
                <a:latin typeface="Times New Roman" panose="02020603050405020304" pitchFamily="18" charset="0"/>
                <a:cs typeface="Times New Roman" panose="02020603050405020304" pitchFamily="18" charset="0"/>
              </a:rPr>
              <a:t>in </a:t>
            </a:r>
            <a:r>
              <a:rPr lang="en-US" sz="1600" spc="-5" dirty="0">
                <a:latin typeface="Times New Roman" panose="02020603050405020304" pitchFamily="18" charset="0"/>
                <a:cs typeface="Times New Roman" panose="02020603050405020304" pitchFamily="18" charset="0"/>
              </a:rPr>
              <a:t>mathematical algorithms), </a:t>
            </a:r>
            <a:r>
              <a:rPr lang="en-US" sz="1600" dirty="0">
                <a:latin typeface="Times New Roman" panose="02020603050405020304" pitchFamily="18" charset="0"/>
                <a:cs typeface="Times New Roman" panose="02020603050405020304" pitchFamily="18" charset="0"/>
              </a:rPr>
              <a:t>a very small </a:t>
            </a:r>
            <a:r>
              <a:rPr lang="en-US" sz="1600" spc="-5" dirty="0">
                <a:latin typeface="Times New Roman" panose="02020603050405020304" pitchFamily="18" charset="0"/>
                <a:cs typeface="Times New Roman" panose="02020603050405020304" pitchFamily="18" charset="0"/>
              </a:rPr>
              <a:t>range </a:t>
            </a:r>
            <a:r>
              <a:rPr lang="en-US" sz="1600" dirty="0">
                <a:latin typeface="Times New Roman" panose="02020603050405020304" pitchFamily="18" charset="0"/>
                <a:cs typeface="Times New Roman" panose="02020603050405020304" pitchFamily="18" charset="0"/>
              </a:rPr>
              <a:t>of </a:t>
            </a:r>
            <a:r>
              <a:rPr lang="en-US" sz="1600" spc="-5" dirty="0">
                <a:latin typeface="Times New Roman" panose="02020603050405020304" pitchFamily="18" charset="0"/>
                <a:cs typeface="Times New Roman" panose="02020603050405020304" pitchFamily="18" charset="0"/>
              </a:rPr>
              <a:t>data </a:t>
            </a:r>
            <a:r>
              <a:rPr lang="en-US" sz="1600" dirty="0">
                <a:latin typeface="Times New Roman" panose="02020603050405020304" pitchFamily="18" charset="0"/>
                <a:cs typeface="Times New Roman" panose="02020603050405020304" pitchFamily="18" charset="0"/>
              </a:rPr>
              <a:t>contained  within the bounds of </a:t>
            </a:r>
            <a:r>
              <a:rPr lang="en-US" sz="1600" spc="-5" dirty="0">
                <a:latin typeface="Times New Roman" panose="02020603050405020304" pitchFamily="18" charset="0"/>
                <a:cs typeface="Times New Roman" panose="02020603050405020304" pitchFamily="18" charset="0"/>
              </a:rPr>
              <a:t>valid data </a:t>
            </a:r>
            <a:r>
              <a:rPr lang="en-US" sz="1600" dirty="0">
                <a:latin typeface="Times New Roman" panose="02020603050405020304" pitchFamily="18" charset="0"/>
                <a:cs typeface="Times New Roman" panose="02020603050405020304" pitchFamily="18" charset="0"/>
              </a:rPr>
              <a:t>for a </a:t>
            </a:r>
            <a:r>
              <a:rPr lang="en-US" sz="1600" spc="-5" dirty="0">
                <a:latin typeface="Times New Roman" panose="02020603050405020304" pitchFamily="18" charset="0"/>
                <a:cs typeface="Times New Roman" panose="02020603050405020304" pitchFamily="18" charset="0"/>
              </a:rPr>
              <a:t>program </a:t>
            </a:r>
            <a:r>
              <a:rPr lang="en-US" sz="1600" dirty="0">
                <a:latin typeface="Times New Roman" panose="02020603050405020304" pitchFamily="18" charset="0"/>
                <a:cs typeface="Times New Roman" panose="02020603050405020304" pitchFamily="18" charset="0"/>
              </a:rPr>
              <a:t>may cause </a:t>
            </a:r>
            <a:r>
              <a:rPr lang="en-US" sz="1600" spc="-5" dirty="0">
                <a:latin typeface="Times New Roman" panose="02020603050405020304" pitchFamily="18" charset="0"/>
                <a:cs typeface="Times New Roman" panose="02020603050405020304" pitchFamily="18" charset="0"/>
              </a:rPr>
              <a:t>extreme and even erroneous  processing </a:t>
            </a:r>
            <a:r>
              <a:rPr lang="en-US" sz="1600" dirty="0">
                <a:latin typeface="Times New Roman" panose="02020603050405020304" pitchFamily="18" charset="0"/>
                <a:cs typeface="Times New Roman" panose="02020603050405020304" pitchFamily="18" charset="0"/>
              </a:rPr>
              <a:t>or </a:t>
            </a:r>
            <a:r>
              <a:rPr lang="en-US" sz="1600" spc="-5" dirty="0">
                <a:latin typeface="Times New Roman" panose="02020603050405020304" pitchFamily="18" charset="0"/>
                <a:cs typeface="Times New Roman" panose="02020603050405020304" pitchFamily="18" charset="0"/>
              </a:rPr>
              <a:t>profound performance degradation. </a:t>
            </a:r>
            <a:r>
              <a:rPr lang="en-US" sz="1600" dirty="0">
                <a:latin typeface="Times New Roman" panose="02020603050405020304" pitchFamily="18" charset="0"/>
                <a:cs typeface="Times New Roman" panose="02020603050405020304" pitchFamily="18" charset="0"/>
              </a:rPr>
              <a:t>Sensitivity testing </a:t>
            </a:r>
            <a:r>
              <a:rPr lang="en-US" sz="1600" spc="-5" dirty="0">
                <a:latin typeface="Times New Roman" panose="02020603050405020304" pitchFamily="18" charset="0"/>
                <a:cs typeface="Times New Roman" panose="02020603050405020304" pitchFamily="18" charset="0"/>
              </a:rPr>
              <a:t>attempts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uncover  data combinations </a:t>
            </a:r>
            <a:r>
              <a:rPr lang="en-US" sz="1600" dirty="0">
                <a:latin typeface="Times New Roman" panose="02020603050405020304" pitchFamily="18" charset="0"/>
                <a:cs typeface="Times New Roman" panose="02020603050405020304" pitchFamily="18" charset="0"/>
              </a:rPr>
              <a:t>within </a:t>
            </a:r>
            <a:r>
              <a:rPr lang="en-US" sz="1600" spc="-5" dirty="0">
                <a:latin typeface="Times New Roman" panose="02020603050405020304" pitchFamily="18" charset="0"/>
                <a:cs typeface="Times New Roman" panose="02020603050405020304" pitchFamily="18" charset="0"/>
              </a:rPr>
              <a:t>valid </a:t>
            </a:r>
            <a:r>
              <a:rPr lang="en-US" sz="1600" dirty="0">
                <a:latin typeface="Times New Roman" panose="02020603050405020304" pitchFamily="18" charset="0"/>
                <a:cs typeface="Times New Roman" panose="02020603050405020304" pitchFamily="18" charset="0"/>
              </a:rPr>
              <a:t>input </a:t>
            </a:r>
            <a:r>
              <a:rPr lang="en-US" sz="1600" spc="-5" dirty="0">
                <a:latin typeface="Times New Roman" panose="02020603050405020304" pitchFamily="18" charset="0"/>
                <a:cs typeface="Times New Roman" panose="02020603050405020304" pitchFamily="18" charset="0"/>
              </a:rPr>
              <a:t>classes </a:t>
            </a:r>
            <a:r>
              <a:rPr lang="en-US" sz="1600" dirty="0">
                <a:latin typeface="Times New Roman" panose="02020603050405020304" pitchFamily="18" charset="0"/>
                <a:cs typeface="Times New Roman" panose="02020603050405020304" pitchFamily="18" charset="0"/>
              </a:rPr>
              <a:t>that may cause instability or </a:t>
            </a:r>
            <a:r>
              <a:rPr lang="en-US" sz="1600" spc="-5" dirty="0">
                <a:latin typeface="Times New Roman" panose="02020603050405020304" pitchFamily="18" charset="0"/>
                <a:cs typeface="Times New Roman" panose="02020603050405020304" pitchFamily="18" charset="0"/>
              </a:rPr>
              <a:t>improper  processing.</a:t>
            </a:r>
            <a:endParaRPr lang="en-US" sz="16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778791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782320"/>
            <a:ext cx="6995160" cy="5512278"/>
          </a:xfrm>
        </p:spPr>
        <p:txBody>
          <a:bodyPr/>
          <a:lstStyle/>
          <a:p>
            <a:pPr marL="354965" lvl="1" indent="-342900" algn="just">
              <a:lnSpc>
                <a:spcPct val="100000"/>
              </a:lnSpc>
              <a:buAutoNum type="arabicPeriod" startAt="4"/>
              <a:tabLst>
                <a:tab pos="274955" algn="l"/>
              </a:tabLst>
            </a:pPr>
            <a:r>
              <a:rPr lang="en-US" sz="2000" b="1" spc="-5" dirty="0" smtClean="0">
                <a:latin typeface="Times New Roman" panose="02020603050405020304" pitchFamily="18" charset="0"/>
                <a:cs typeface="Times New Roman" panose="02020603050405020304" pitchFamily="18" charset="0"/>
              </a:rPr>
              <a:t>Performance</a:t>
            </a:r>
            <a:r>
              <a:rPr lang="en-US" sz="2000" b="1" dirty="0" smtClean="0">
                <a:latin typeface="Times New Roman" panose="02020603050405020304" pitchFamily="18" charset="0"/>
                <a:cs typeface="Times New Roman" panose="02020603050405020304" pitchFamily="18" charset="0"/>
              </a:rPr>
              <a:t> </a:t>
            </a:r>
            <a:r>
              <a:rPr lang="en-US" sz="2000" b="1" spc="-5" dirty="0" smtClean="0">
                <a:latin typeface="Times New Roman" panose="02020603050405020304" pitchFamily="18" charset="0"/>
                <a:cs typeface="Times New Roman" panose="02020603050405020304" pitchFamily="18" charset="0"/>
              </a:rPr>
              <a:t>Testing</a:t>
            </a:r>
          </a:p>
          <a:p>
            <a:pPr marL="12065" lvl="1" indent="0" algn="just">
              <a:lnSpc>
                <a:spcPct val="100000"/>
              </a:lnSpc>
              <a:buNone/>
              <a:tabLst>
                <a:tab pos="274955" algn="l"/>
              </a:tabLst>
            </a:pPr>
            <a:endParaRPr lang="en-US" sz="1600" dirty="0">
              <a:latin typeface="Times New Roman" panose="02020603050405020304" pitchFamily="18" charset="0"/>
              <a:cs typeface="Times New Roman" panose="02020603050405020304" pitchFamily="18" charset="0"/>
            </a:endParaRPr>
          </a:p>
          <a:p>
            <a:pPr marL="469265" marR="11430" lvl="2" algn="just">
              <a:lnSpc>
                <a:spcPct val="110000"/>
              </a:lnSpc>
              <a:spcBef>
                <a:spcPts val="70"/>
              </a:spcBef>
              <a:buFont typeface="Symbol"/>
              <a:buChar char=""/>
              <a:tabLst>
                <a:tab pos="469900" algn="l"/>
              </a:tabLst>
            </a:pPr>
            <a:r>
              <a:rPr lang="en-US" sz="1600" spc="15" dirty="0">
                <a:latin typeface="Times New Roman" panose="02020603050405020304" pitchFamily="18" charset="0"/>
                <a:cs typeface="Times New Roman" panose="02020603050405020304" pitchFamily="18" charset="0"/>
              </a:rPr>
              <a:t>Performance</a:t>
            </a:r>
            <a:r>
              <a:rPr lang="en-US" sz="1600" spc="-40"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testing</a:t>
            </a:r>
            <a:r>
              <a:rPr lang="en-US" sz="1600" spc="-3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is</a:t>
            </a:r>
            <a:r>
              <a:rPr lang="en-US" sz="1600" spc="-1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25" dirty="0">
                <a:latin typeface="Times New Roman" panose="02020603050405020304" pitchFamily="18" charset="0"/>
                <a:cs typeface="Times New Roman" panose="02020603050405020304" pitchFamily="18" charset="0"/>
              </a:rPr>
              <a:t> </a:t>
            </a:r>
            <a:r>
              <a:rPr lang="en-US" sz="1600" spc="20" dirty="0">
                <a:latin typeface="Times New Roman" panose="02020603050405020304" pitchFamily="18" charset="0"/>
                <a:cs typeface="Times New Roman" panose="02020603050405020304" pitchFamily="18" charset="0"/>
              </a:rPr>
              <a:t>non-functional</a:t>
            </a:r>
            <a:r>
              <a:rPr lang="en-US" sz="1600" spc="-20" dirty="0">
                <a:latin typeface="Times New Roman" panose="02020603050405020304" pitchFamily="18" charset="0"/>
                <a:cs typeface="Times New Roman" panose="02020603050405020304" pitchFamily="18" charset="0"/>
              </a:rPr>
              <a:t> </a:t>
            </a:r>
            <a:r>
              <a:rPr lang="en-US" sz="1600" u="sng" spc="15" dirty="0">
                <a:uFill>
                  <a:solidFill>
                    <a:srgbClr val="000000"/>
                  </a:solidFill>
                </a:uFill>
                <a:latin typeface="Times New Roman" panose="02020603050405020304" pitchFamily="18" charset="0"/>
                <a:cs typeface="Times New Roman" panose="02020603050405020304" pitchFamily="18" charset="0"/>
                <a:hlinkClick r:id="rId2"/>
              </a:rPr>
              <a:t>software</a:t>
            </a:r>
            <a:r>
              <a:rPr lang="en-US" sz="1600" u="sng" spc="-10" dirty="0">
                <a:uFill>
                  <a:solidFill>
                    <a:srgbClr val="000000"/>
                  </a:solidFill>
                </a:uFill>
                <a:latin typeface="Times New Roman" panose="02020603050405020304" pitchFamily="18" charset="0"/>
                <a:cs typeface="Times New Roman" panose="02020603050405020304" pitchFamily="18" charset="0"/>
                <a:hlinkClick r:id="rId2"/>
              </a:rPr>
              <a:t> </a:t>
            </a:r>
            <a:r>
              <a:rPr lang="en-US" sz="1600" u="sng" spc="15" dirty="0">
                <a:uFill>
                  <a:solidFill>
                    <a:srgbClr val="000000"/>
                  </a:solidFill>
                </a:uFill>
                <a:latin typeface="Times New Roman" panose="02020603050405020304" pitchFamily="18" charset="0"/>
                <a:cs typeface="Times New Roman" panose="02020603050405020304" pitchFamily="18" charset="0"/>
                <a:hlinkClick r:id="rId2"/>
              </a:rPr>
              <a:t>testing</a:t>
            </a:r>
            <a:r>
              <a:rPr lang="en-US" sz="1600" spc="-15" dirty="0">
                <a:latin typeface="Times New Roman" panose="02020603050405020304" pitchFamily="18" charset="0"/>
                <a:cs typeface="Times New Roman" panose="02020603050405020304" pitchFamily="18" charset="0"/>
                <a:hlinkClick r:id="rId2"/>
              </a:rPr>
              <a:t> </a:t>
            </a:r>
            <a:r>
              <a:rPr lang="en-US" sz="1600" spc="15" dirty="0">
                <a:latin typeface="Times New Roman" panose="02020603050405020304" pitchFamily="18" charset="0"/>
                <a:cs typeface="Times New Roman" panose="02020603050405020304" pitchFamily="18" charset="0"/>
              </a:rPr>
              <a:t>technique</a:t>
            </a:r>
            <a:r>
              <a:rPr lang="en-US" sz="1600" spc="-20" dirty="0">
                <a:latin typeface="Times New Roman" panose="02020603050405020304" pitchFamily="18" charset="0"/>
                <a:cs typeface="Times New Roman" panose="02020603050405020304" pitchFamily="18" charset="0"/>
              </a:rPr>
              <a:t> </a:t>
            </a:r>
            <a:r>
              <a:rPr lang="en-US" sz="1600" spc="15" dirty="0">
                <a:latin typeface="Times New Roman" panose="02020603050405020304" pitchFamily="18" charset="0"/>
                <a:cs typeface="Times New Roman" panose="02020603050405020304" pitchFamily="18" charset="0"/>
              </a:rPr>
              <a:t>that</a:t>
            </a:r>
            <a:r>
              <a:rPr lang="en-US" sz="1600" spc="-30" dirty="0">
                <a:latin typeface="Times New Roman" panose="02020603050405020304" pitchFamily="18" charset="0"/>
                <a:cs typeface="Times New Roman" panose="02020603050405020304" pitchFamily="18" charset="0"/>
              </a:rPr>
              <a:t> </a:t>
            </a:r>
            <a:r>
              <a:rPr lang="en-US" sz="1600" b="1" spc="20" dirty="0">
                <a:latin typeface="Times New Roman" panose="02020603050405020304" pitchFamily="18" charset="0"/>
                <a:cs typeface="Times New Roman" panose="02020603050405020304" pitchFamily="18" charset="0"/>
              </a:rPr>
              <a:t>determines</a:t>
            </a:r>
            <a:r>
              <a:rPr lang="en-US" sz="1600" b="1" spc="-20" dirty="0">
                <a:latin typeface="Times New Roman" panose="02020603050405020304" pitchFamily="18" charset="0"/>
                <a:cs typeface="Times New Roman" panose="02020603050405020304" pitchFamily="18" charset="0"/>
              </a:rPr>
              <a:t> </a:t>
            </a:r>
            <a:r>
              <a:rPr lang="en-US" sz="1600" b="1" spc="10" dirty="0">
                <a:latin typeface="Times New Roman" panose="02020603050405020304" pitchFamily="18" charset="0"/>
                <a:cs typeface="Times New Roman" panose="02020603050405020304" pitchFamily="18" charset="0"/>
              </a:rPr>
              <a:t>how  </a:t>
            </a:r>
            <a:r>
              <a:rPr lang="en-US" sz="1600" b="1" spc="15" dirty="0">
                <a:latin typeface="Times New Roman" panose="02020603050405020304" pitchFamily="18" charset="0"/>
                <a:cs typeface="Times New Roman" panose="02020603050405020304" pitchFamily="18" charset="0"/>
              </a:rPr>
              <a:t>the </a:t>
            </a:r>
            <a:r>
              <a:rPr lang="en-US" sz="1600" b="1" spc="20" dirty="0">
                <a:latin typeface="Times New Roman" panose="02020603050405020304" pitchFamily="18" charset="0"/>
                <a:cs typeface="Times New Roman" panose="02020603050405020304" pitchFamily="18" charset="0"/>
              </a:rPr>
              <a:t>stability, </a:t>
            </a:r>
            <a:r>
              <a:rPr lang="en-US" sz="1600" b="1" spc="15" dirty="0">
                <a:latin typeface="Times New Roman" panose="02020603050405020304" pitchFamily="18" charset="0"/>
                <a:cs typeface="Times New Roman" panose="02020603050405020304" pitchFamily="18" charset="0"/>
              </a:rPr>
              <a:t>speed, </a:t>
            </a:r>
            <a:r>
              <a:rPr lang="en-US" sz="1600" b="1" spc="20" dirty="0">
                <a:latin typeface="Times New Roman" panose="02020603050405020304" pitchFamily="18" charset="0"/>
                <a:cs typeface="Times New Roman" panose="02020603050405020304" pitchFamily="18" charset="0"/>
              </a:rPr>
              <a:t>scalability, </a:t>
            </a:r>
            <a:r>
              <a:rPr lang="en-US" sz="1600" b="1" spc="10" dirty="0">
                <a:latin typeface="Times New Roman" panose="02020603050405020304" pitchFamily="18" charset="0"/>
                <a:cs typeface="Times New Roman" panose="02020603050405020304" pitchFamily="18" charset="0"/>
              </a:rPr>
              <a:t>and </a:t>
            </a:r>
            <a:r>
              <a:rPr lang="en-US" sz="1600" b="1" spc="15" dirty="0">
                <a:latin typeface="Times New Roman" panose="02020603050405020304" pitchFamily="18" charset="0"/>
                <a:cs typeface="Times New Roman" panose="02020603050405020304" pitchFamily="18" charset="0"/>
              </a:rPr>
              <a:t>responsiveness </a:t>
            </a:r>
            <a:r>
              <a:rPr lang="en-US" sz="1600" b="1" spc="10" dirty="0">
                <a:latin typeface="Times New Roman" panose="02020603050405020304" pitchFamily="18" charset="0"/>
                <a:cs typeface="Times New Roman" panose="02020603050405020304" pitchFamily="18" charset="0"/>
              </a:rPr>
              <a:t>of </a:t>
            </a:r>
            <a:r>
              <a:rPr lang="en-US" sz="1600" b="1" spc="5" dirty="0">
                <a:latin typeface="Times New Roman" panose="02020603050405020304" pitchFamily="18" charset="0"/>
                <a:cs typeface="Times New Roman" panose="02020603050405020304" pitchFamily="18" charset="0"/>
              </a:rPr>
              <a:t>an </a:t>
            </a:r>
            <a:r>
              <a:rPr lang="en-US" sz="1600" b="1" spc="15" dirty="0">
                <a:latin typeface="Times New Roman" panose="02020603050405020304" pitchFamily="18" charset="0"/>
                <a:cs typeface="Times New Roman" panose="02020603050405020304" pitchFamily="18" charset="0"/>
              </a:rPr>
              <a:t>application holds </a:t>
            </a:r>
            <a:r>
              <a:rPr lang="en-US" sz="1600" b="1" spc="10" dirty="0">
                <a:latin typeface="Times New Roman" panose="02020603050405020304" pitchFamily="18" charset="0"/>
                <a:cs typeface="Times New Roman" panose="02020603050405020304" pitchFamily="18" charset="0"/>
              </a:rPr>
              <a:t>up </a:t>
            </a:r>
            <a:r>
              <a:rPr lang="en-US" sz="1600" spc="15" dirty="0">
                <a:latin typeface="Times New Roman" panose="02020603050405020304" pitchFamily="18" charset="0"/>
                <a:cs typeface="Times New Roman" panose="02020603050405020304" pitchFamily="18" charset="0"/>
              </a:rPr>
              <a:t>under </a:t>
            </a:r>
            <a:r>
              <a:rPr lang="en-US" sz="1600" dirty="0">
                <a:latin typeface="Times New Roman" panose="02020603050405020304" pitchFamily="18" charset="0"/>
                <a:cs typeface="Times New Roman" panose="02020603050405020304" pitchFamily="18" charset="0"/>
              </a:rPr>
              <a:t>a  </a:t>
            </a:r>
            <a:r>
              <a:rPr lang="en-US" sz="1600" spc="15" dirty="0">
                <a:latin typeface="Times New Roman" panose="02020603050405020304" pitchFamily="18" charset="0"/>
                <a:cs typeface="Times New Roman" panose="02020603050405020304" pitchFamily="18" charset="0"/>
              </a:rPr>
              <a:t>given</a:t>
            </a:r>
            <a:r>
              <a:rPr lang="en-US" sz="1600" spc="40" dirty="0">
                <a:latin typeface="Times New Roman" panose="02020603050405020304" pitchFamily="18" charset="0"/>
                <a:cs typeface="Times New Roman" panose="02020603050405020304" pitchFamily="18" charset="0"/>
              </a:rPr>
              <a:t> </a:t>
            </a:r>
            <a:r>
              <a:rPr lang="en-US" sz="1600" spc="15" dirty="0">
                <a:latin typeface="Times New Roman" panose="02020603050405020304" pitchFamily="18" charset="0"/>
                <a:cs typeface="Times New Roman" panose="02020603050405020304" pitchFamily="18" charset="0"/>
              </a:rPr>
              <a:t>workload.</a:t>
            </a:r>
            <a:endParaRPr lang="en-US" sz="1600" dirty="0">
              <a:latin typeface="Times New Roman" panose="02020603050405020304" pitchFamily="18" charset="0"/>
              <a:cs typeface="Times New Roman" panose="02020603050405020304" pitchFamily="18" charset="0"/>
            </a:endParaRPr>
          </a:p>
          <a:p>
            <a:pPr marL="469265" marR="5080" lvl="2" algn="just">
              <a:lnSpc>
                <a:spcPct val="110000"/>
              </a:lnSpc>
              <a:spcBef>
                <a:spcPts val="100"/>
              </a:spcBef>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For</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real-time</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and</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embedded</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systems,</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software</a:t>
            </a:r>
            <a:r>
              <a:rPr lang="en-US" sz="1600" spc="-4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that</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provides</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required</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function</a:t>
            </a:r>
            <a:r>
              <a:rPr lang="en-US" sz="1600" spc="-3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but</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does</a:t>
            </a:r>
            <a:r>
              <a:rPr lang="en-US" sz="1600" spc="-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not  </a:t>
            </a:r>
            <a:r>
              <a:rPr lang="en-US" sz="1600" spc="-5" dirty="0">
                <a:latin typeface="Times New Roman" panose="02020603050405020304" pitchFamily="18" charset="0"/>
                <a:cs typeface="Times New Roman" panose="02020603050405020304" pitchFamily="18" charset="0"/>
              </a:rPr>
              <a:t>conform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performance requirements is</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unacceptable.</a:t>
            </a:r>
            <a:endParaRPr lang="en-US" sz="1600" dirty="0">
              <a:latin typeface="Times New Roman" panose="02020603050405020304" pitchFamily="18" charset="0"/>
              <a:cs typeface="Times New Roman" panose="02020603050405020304" pitchFamily="18" charset="0"/>
            </a:endParaRPr>
          </a:p>
          <a:p>
            <a:pPr marL="241300" marR="10795" algn="just">
              <a:lnSpc>
                <a:spcPct val="110100"/>
              </a:lnSpc>
              <a:spcBef>
                <a:spcPts val="100"/>
              </a:spcBef>
            </a:pPr>
            <a:r>
              <a:rPr lang="en-US" sz="1600" spc="-5" dirty="0">
                <a:latin typeface="Times New Roman" panose="02020603050405020304" pitchFamily="18" charset="0"/>
                <a:cs typeface="Times New Roman" panose="02020603050405020304" pitchFamily="18" charset="0"/>
              </a:rPr>
              <a:t>Performance</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testing</a:t>
            </a:r>
            <a:r>
              <a:rPr lang="en-US" sz="1600" spc="-7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is</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designed</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test</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run-time</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performance</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software</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within</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context  of </a:t>
            </a:r>
            <a:r>
              <a:rPr lang="en-US" sz="1600" spc="-5" dirty="0">
                <a:latin typeface="Times New Roman" panose="02020603050405020304" pitchFamily="18" charset="0"/>
                <a:cs typeface="Times New Roman" panose="02020603050405020304" pitchFamily="18" charset="0"/>
              </a:rPr>
              <a:t>an integrated system. Performance </a:t>
            </a:r>
            <a:r>
              <a:rPr lang="en-US" sz="1600" dirty="0">
                <a:latin typeface="Times New Roman" panose="02020603050405020304" pitchFamily="18" charset="0"/>
                <a:cs typeface="Times New Roman" panose="02020603050405020304" pitchFamily="18" charset="0"/>
              </a:rPr>
              <a:t>testing occurs </a:t>
            </a:r>
            <a:r>
              <a:rPr lang="en-US" sz="1600" spc="-5" dirty="0">
                <a:latin typeface="Times New Roman" panose="02020603050405020304" pitchFamily="18" charset="0"/>
                <a:cs typeface="Times New Roman" panose="02020603050405020304" pitchFamily="18" charset="0"/>
              </a:rPr>
              <a:t>throughout all steps </a:t>
            </a:r>
            <a:r>
              <a:rPr lang="en-US" sz="1600" dirty="0">
                <a:latin typeface="Times New Roman" panose="02020603050405020304" pitchFamily="18" charset="0"/>
                <a:cs typeface="Times New Roman" panose="02020603050405020304" pitchFamily="18" charset="0"/>
              </a:rPr>
              <a:t>in the testing</a:t>
            </a:r>
            <a:r>
              <a:rPr lang="en-US" sz="1600" spc="-1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process.  Even</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at</a:t>
            </a:r>
            <a:r>
              <a:rPr lang="en-US" sz="1600" spc="6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unit</a:t>
            </a:r>
            <a:r>
              <a:rPr lang="en-US" sz="1600" spc="6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level,</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55" dirty="0">
                <a:latin typeface="Times New Roman" panose="02020603050405020304" pitchFamily="18" charset="0"/>
                <a:cs typeface="Times New Roman" panose="02020603050405020304" pitchFamily="18" charset="0"/>
              </a:rPr>
              <a:t> </a:t>
            </a:r>
            <a:r>
              <a:rPr lang="en-US" sz="1600" spc="-5" dirty="0" smtClean="0">
                <a:latin typeface="Times New Roman" panose="02020603050405020304" pitchFamily="18" charset="0"/>
                <a:cs typeface="Times New Roman" panose="02020603050405020304" pitchFamily="18" charset="0"/>
              </a:rPr>
              <a:t>performance </a:t>
            </a:r>
            <a:r>
              <a:rPr lang="en-US" sz="1600" spc="-5" dirty="0">
                <a:latin typeface="Times New Roman"/>
                <a:cs typeface="Times New Roman"/>
              </a:rPr>
              <a:t>conducted. However, </a:t>
            </a:r>
            <a:r>
              <a:rPr lang="en-US" sz="1600" dirty="0">
                <a:latin typeface="Times New Roman"/>
                <a:cs typeface="Times New Roman"/>
              </a:rPr>
              <a:t>it </a:t>
            </a:r>
            <a:r>
              <a:rPr lang="en-US" sz="1600" spc="-5" dirty="0">
                <a:latin typeface="Times New Roman"/>
                <a:cs typeface="Times New Roman"/>
              </a:rPr>
              <a:t>is </a:t>
            </a:r>
            <a:r>
              <a:rPr lang="en-US" sz="1600" dirty="0">
                <a:latin typeface="Times New Roman"/>
                <a:cs typeface="Times New Roman"/>
              </a:rPr>
              <a:t>not until </a:t>
            </a:r>
            <a:r>
              <a:rPr lang="en-US" sz="1600" spc="-5" dirty="0">
                <a:latin typeface="Times New Roman"/>
                <a:cs typeface="Times New Roman"/>
              </a:rPr>
              <a:t>all system </a:t>
            </a:r>
            <a:r>
              <a:rPr lang="en-US" sz="1600" dirty="0">
                <a:latin typeface="Times New Roman"/>
                <a:cs typeface="Times New Roman"/>
              </a:rPr>
              <a:t>elements </a:t>
            </a:r>
            <a:r>
              <a:rPr lang="en-US" sz="1600" spc="-5" dirty="0">
                <a:latin typeface="Times New Roman"/>
                <a:cs typeface="Times New Roman"/>
              </a:rPr>
              <a:t>are </a:t>
            </a:r>
            <a:r>
              <a:rPr lang="en-US" sz="1600" dirty="0">
                <a:latin typeface="Times New Roman"/>
                <a:cs typeface="Times New Roman"/>
              </a:rPr>
              <a:t>fully integrated that the true  </a:t>
            </a:r>
            <a:r>
              <a:rPr lang="en-US" sz="1600" spc="-5" dirty="0">
                <a:latin typeface="Times New Roman"/>
                <a:cs typeface="Times New Roman"/>
              </a:rPr>
              <a:t>performance </a:t>
            </a:r>
            <a:r>
              <a:rPr lang="en-US" sz="1600" spc="5" dirty="0">
                <a:latin typeface="Times New Roman"/>
                <a:cs typeface="Times New Roman"/>
              </a:rPr>
              <a:t>of </a:t>
            </a:r>
            <a:r>
              <a:rPr lang="en-US" sz="1600" dirty="0">
                <a:latin typeface="Times New Roman"/>
                <a:cs typeface="Times New Roman"/>
              </a:rPr>
              <a:t>a </a:t>
            </a:r>
            <a:r>
              <a:rPr lang="en-US" sz="1600" spc="-5" dirty="0">
                <a:latin typeface="Times New Roman"/>
                <a:cs typeface="Times New Roman"/>
              </a:rPr>
              <a:t>system can </a:t>
            </a:r>
            <a:r>
              <a:rPr lang="en-US" sz="1600" dirty="0">
                <a:latin typeface="Times New Roman"/>
                <a:cs typeface="Times New Roman"/>
              </a:rPr>
              <a:t>be</a:t>
            </a:r>
            <a:r>
              <a:rPr lang="en-US" sz="1600" spc="10" dirty="0">
                <a:latin typeface="Times New Roman"/>
                <a:cs typeface="Times New Roman"/>
              </a:rPr>
              <a:t> </a:t>
            </a:r>
            <a:r>
              <a:rPr lang="en-US" sz="1600" spc="-5" dirty="0">
                <a:latin typeface="Times New Roman"/>
                <a:cs typeface="Times New Roman"/>
              </a:rPr>
              <a:t>ascertained</a:t>
            </a:r>
            <a:r>
              <a:rPr lang="en-US" sz="1600" spc="-5" dirty="0" smtClean="0">
                <a:latin typeface="Times New Roman"/>
                <a:cs typeface="Times New Roman"/>
              </a:rPr>
              <a:t>.</a:t>
            </a:r>
          </a:p>
          <a:p>
            <a:pPr marL="0" marR="10795" indent="0" algn="just">
              <a:lnSpc>
                <a:spcPct val="110100"/>
              </a:lnSpc>
              <a:spcBef>
                <a:spcPts val="100"/>
              </a:spcBef>
              <a:buNone/>
            </a:pPr>
            <a:endParaRPr lang="en-US" sz="1600" dirty="0">
              <a:latin typeface="Times New Roman"/>
              <a:cs typeface="Times New Roman"/>
            </a:endParaRPr>
          </a:p>
          <a:p>
            <a:pPr marL="241300" marR="6350" indent="-228600" algn="just">
              <a:lnSpc>
                <a:spcPct val="110400"/>
              </a:lnSpc>
              <a:spcBef>
                <a:spcPts val="75"/>
              </a:spcBef>
              <a:buFont typeface="Symbol"/>
              <a:buChar char=""/>
              <a:tabLst>
                <a:tab pos="241300" algn="l"/>
              </a:tabLst>
            </a:pPr>
            <a:r>
              <a:rPr lang="en-US" sz="1600" b="1" spc="-5" dirty="0">
                <a:latin typeface="Times New Roman"/>
                <a:cs typeface="Times New Roman"/>
              </a:rPr>
              <a:t>Performance tests </a:t>
            </a:r>
            <a:r>
              <a:rPr lang="en-US" sz="1600" dirty="0">
                <a:latin typeface="Times New Roman"/>
                <a:cs typeface="Times New Roman"/>
              </a:rPr>
              <a:t>are often </a:t>
            </a:r>
            <a:r>
              <a:rPr lang="en-US" sz="1600" spc="-5" dirty="0">
                <a:latin typeface="Times New Roman"/>
                <a:cs typeface="Times New Roman"/>
              </a:rPr>
              <a:t>coupled </a:t>
            </a:r>
            <a:r>
              <a:rPr lang="en-US" sz="1600" b="1" dirty="0">
                <a:latin typeface="Times New Roman"/>
                <a:cs typeface="Times New Roman"/>
              </a:rPr>
              <a:t>with </a:t>
            </a:r>
            <a:r>
              <a:rPr lang="en-US" sz="1600" b="1" spc="-5" dirty="0">
                <a:latin typeface="Times New Roman"/>
                <a:cs typeface="Times New Roman"/>
              </a:rPr>
              <a:t>stress </a:t>
            </a:r>
            <a:r>
              <a:rPr lang="en-US" sz="1600" b="1" dirty="0">
                <a:latin typeface="Times New Roman"/>
                <a:cs typeface="Times New Roman"/>
              </a:rPr>
              <a:t>testing</a:t>
            </a:r>
            <a:r>
              <a:rPr lang="en-US" sz="1600" dirty="0">
                <a:latin typeface="Times New Roman"/>
                <a:cs typeface="Times New Roman"/>
              </a:rPr>
              <a:t> </a:t>
            </a:r>
            <a:r>
              <a:rPr lang="en-US" sz="1600" spc="-5" dirty="0">
                <a:latin typeface="Times New Roman"/>
                <a:cs typeface="Times New Roman"/>
              </a:rPr>
              <a:t>and </a:t>
            </a:r>
            <a:r>
              <a:rPr lang="en-US" sz="1600" dirty="0">
                <a:latin typeface="Times New Roman"/>
                <a:cs typeface="Times New Roman"/>
              </a:rPr>
              <a:t>usually </a:t>
            </a:r>
            <a:r>
              <a:rPr lang="en-US" sz="1600" spc="-5" dirty="0">
                <a:latin typeface="Times New Roman"/>
                <a:cs typeface="Times New Roman"/>
              </a:rPr>
              <a:t>require </a:t>
            </a:r>
            <a:r>
              <a:rPr lang="en-US" sz="1600" dirty="0">
                <a:latin typeface="Times New Roman"/>
                <a:cs typeface="Times New Roman"/>
              </a:rPr>
              <a:t>both </a:t>
            </a:r>
            <a:r>
              <a:rPr lang="en-US" sz="1600" spc="-5" dirty="0">
                <a:latin typeface="Times New Roman"/>
                <a:cs typeface="Times New Roman"/>
              </a:rPr>
              <a:t>hardware and  software </a:t>
            </a:r>
            <a:r>
              <a:rPr lang="en-US" sz="1600" dirty="0">
                <a:latin typeface="Times New Roman"/>
                <a:cs typeface="Times New Roman"/>
              </a:rPr>
              <a:t>instrumentation. </a:t>
            </a:r>
            <a:r>
              <a:rPr lang="en-US" sz="1600" spc="-5" dirty="0">
                <a:latin typeface="Times New Roman"/>
                <a:cs typeface="Times New Roman"/>
              </a:rPr>
              <a:t>That is, </a:t>
            </a:r>
            <a:r>
              <a:rPr lang="en-US" sz="1600" dirty="0">
                <a:latin typeface="Times New Roman"/>
                <a:cs typeface="Times New Roman"/>
              </a:rPr>
              <a:t>it </a:t>
            </a:r>
            <a:r>
              <a:rPr lang="en-US" sz="1600" spc="-5" dirty="0">
                <a:latin typeface="Times New Roman"/>
                <a:cs typeface="Times New Roman"/>
              </a:rPr>
              <a:t>is often </a:t>
            </a:r>
            <a:r>
              <a:rPr lang="en-US" sz="1600" dirty="0">
                <a:latin typeface="Times New Roman"/>
                <a:cs typeface="Times New Roman"/>
              </a:rPr>
              <a:t>necessary to </a:t>
            </a:r>
            <a:r>
              <a:rPr lang="en-US" sz="1600" spc="-5" dirty="0">
                <a:latin typeface="Times New Roman"/>
                <a:cs typeface="Times New Roman"/>
              </a:rPr>
              <a:t>measure </a:t>
            </a:r>
            <a:r>
              <a:rPr lang="en-US" sz="1600" dirty="0">
                <a:latin typeface="Times New Roman"/>
                <a:cs typeface="Times New Roman"/>
              </a:rPr>
              <a:t>resource utilization </a:t>
            </a:r>
            <a:r>
              <a:rPr lang="en-US" sz="1600" spc="-5" dirty="0">
                <a:latin typeface="Times New Roman"/>
                <a:cs typeface="Times New Roman"/>
              </a:rPr>
              <a:t>(e.g.,  processor cycles) </a:t>
            </a:r>
            <a:r>
              <a:rPr lang="en-US" sz="1600" dirty="0">
                <a:latin typeface="Times New Roman"/>
                <a:cs typeface="Times New Roman"/>
              </a:rPr>
              <a:t>in </a:t>
            </a:r>
            <a:r>
              <a:rPr lang="en-US" sz="1600" spc="-5" dirty="0">
                <a:latin typeface="Times New Roman"/>
                <a:cs typeface="Times New Roman"/>
              </a:rPr>
              <a:t>an exacting </a:t>
            </a:r>
            <a:r>
              <a:rPr lang="en-US" sz="1600" dirty="0">
                <a:latin typeface="Times New Roman"/>
                <a:cs typeface="Times New Roman"/>
              </a:rPr>
              <a:t>fashion. </a:t>
            </a:r>
            <a:r>
              <a:rPr lang="en-US" sz="1600" spc="-5" dirty="0">
                <a:latin typeface="Times New Roman"/>
                <a:cs typeface="Times New Roman"/>
              </a:rPr>
              <a:t>External instrumentation can </a:t>
            </a:r>
            <a:r>
              <a:rPr lang="en-US" sz="1600" dirty="0">
                <a:latin typeface="Times New Roman"/>
                <a:cs typeface="Times New Roman"/>
              </a:rPr>
              <a:t>monitor </a:t>
            </a:r>
            <a:r>
              <a:rPr lang="en-US" sz="1600" spc="-5" dirty="0">
                <a:latin typeface="Times New Roman"/>
                <a:cs typeface="Times New Roman"/>
              </a:rPr>
              <a:t>execution  intervals, </a:t>
            </a:r>
            <a:r>
              <a:rPr lang="en-US" sz="1600" dirty="0">
                <a:latin typeface="Times New Roman"/>
                <a:cs typeface="Times New Roman"/>
              </a:rPr>
              <a:t>log events (e.g., </a:t>
            </a:r>
            <a:r>
              <a:rPr lang="en-US" sz="1600" spc="-5" dirty="0">
                <a:latin typeface="Times New Roman"/>
                <a:cs typeface="Times New Roman"/>
              </a:rPr>
              <a:t>interrupts) as </a:t>
            </a:r>
            <a:r>
              <a:rPr lang="en-US" sz="1600" spc="5" dirty="0">
                <a:latin typeface="Times New Roman"/>
                <a:cs typeface="Times New Roman"/>
              </a:rPr>
              <a:t>they </a:t>
            </a:r>
            <a:r>
              <a:rPr lang="en-US" sz="1600" dirty="0">
                <a:latin typeface="Times New Roman"/>
                <a:cs typeface="Times New Roman"/>
              </a:rPr>
              <a:t>occur, </a:t>
            </a:r>
            <a:r>
              <a:rPr lang="en-US" sz="1600" spc="-5" dirty="0">
                <a:latin typeface="Times New Roman"/>
                <a:cs typeface="Times New Roman"/>
              </a:rPr>
              <a:t>and sample machine states </a:t>
            </a:r>
            <a:r>
              <a:rPr lang="en-US" sz="1600" dirty="0">
                <a:latin typeface="Times New Roman"/>
                <a:cs typeface="Times New Roman"/>
              </a:rPr>
              <a:t>on a </a:t>
            </a:r>
            <a:r>
              <a:rPr lang="en-US" sz="1600" spc="-5" dirty="0">
                <a:latin typeface="Times New Roman"/>
                <a:cs typeface="Times New Roman"/>
              </a:rPr>
              <a:t>regular  basis</a:t>
            </a:r>
            <a:endParaRPr lang="en-US" sz="1600" dirty="0">
              <a:latin typeface="Times New Roman"/>
              <a:cs typeface="Times New Roman"/>
            </a:endParaRPr>
          </a:p>
          <a:p>
            <a:pPr marL="241300" marR="6350" indent="-228600" algn="just">
              <a:lnSpc>
                <a:spcPct val="110400"/>
              </a:lnSpc>
              <a:spcBef>
                <a:spcPts val="75"/>
              </a:spcBef>
              <a:buFont typeface="Symbol"/>
              <a:buChar char=""/>
              <a:tabLst>
                <a:tab pos="241300" algn="l"/>
              </a:tabLst>
            </a:pP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696763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390" y="1005840"/>
            <a:ext cx="6995160" cy="3080587"/>
          </a:xfrm>
        </p:spPr>
        <p:txBody>
          <a:bodyPr/>
          <a:lstStyle/>
          <a:p>
            <a:pPr marL="241300" indent="-228600" algn="just">
              <a:lnSpc>
                <a:spcPct val="100000"/>
              </a:lnSpc>
              <a:spcBef>
                <a:spcPts val="254"/>
              </a:spcBef>
              <a:buFont typeface="Symbol"/>
              <a:buChar char=""/>
              <a:tabLst>
                <a:tab pos="241300" algn="l"/>
              </a:tabLst>
            </a:pPr>
            <a:r>
              <a:rPr lang="en-US" sz="1600" b="1" spc="-5" dirty="0" smtClean="0">
                <a:latin typeface="Times New Roman" panose="02020603050405020304" pitchFamily="18" charset="0"/>
                <a:cs typeface="Times New Roman" panose="02020603050405020304" pitchFamily="18" charset="0"/>
              </a:rPr>
              <a:t>5   </a:t>
            </a:r>
            <a:r>
              <a:rPr lang="en-US" sz="2000" b="1" spc="-5" dirty="0">
                <a:latin typeface="Times New Roman" panose="02020603050405020304" pitchFamily="18" charset="0"/>
                <a:cs typeface="Times New Roman" panose="02020603050405020304" pitchFamily="18" charset="0"/>
              </a:rPr>
              <a:t>Deployment</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Testing</a:t>
            </a:r>
          </a:p>
          <a:p>
            <a:pPr marL="241300" indent="-228600" algn="just">
              <a:lnSpc>
                <a:spcPct val="100000"/>
              </a:lnSpc>
              <a:spcBef>
                <a:spcPts val="254"/>
              </a:spcBef>
              <a:buFont typeface="Symbol"/>
              <a:buChar char=""/>
              <a:tabLst>
                <a:tab pos="241300" algn="l"/>
              </a:tabLst>
            </a:pPr>
            <a:endParaRPr lang="en-US" sz="1600" b="1" dirty="0">
              <a:latin typeface="Times New Roman" panose="02020603050405020304" pitchFamily="18" charset="0"/>
              <a:cs typeface="Times New Roman" panose="02020603050405020304" pitchFamily="18" charset="0"/>
            </a:endParaRPr>
          </a:p>
          <a:p>
            <a:pPr marL="12700" indent="0" algn="just">
              <a:lnSpc>
                <a:spcPct val="100000"/>
              </a:lnSpc>
              <a:spcBef>
                <a:spcPts val="254"/>
              </a:spcBef>
              <a:buNone/>
              <a:tabLst>
                <a:tab pos="241300" algn="l"/>
              </a:tabLst>
            </a:pPr>
            <a:endParaRPr lang="en-US" sz="1600" dirty="0">
              <a:latin typeface="Times New Roman" panose="02020603050405020304" pitchFamily="18" charset="0"/>
              <a:cs typeface="Times New Roman" panose="02020603050405020304" pitchFamily="18" charset="0"/>
            </a:endParaRPr>
          </a:p>
          <a:p>
            <a:pPr marL="469265" marR="7620" lvl="1" indent="-228600" algn="just">
              <a:lnSpc>
                <a:spcPct val="110800"/>
              </a:lnSpc>
              <a:spcBef>
                <a:spcPts val="50"/>
              </a:spcBef>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Software</a:t>
            </a:r>
            <a:r>
              <a:rPr lang="en-US" sz="1600" spc="-4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must</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execute</a:t>
            </a:r>
            <a:r>
              <a:rPr lang="en-US" sz="1600" spc="-3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on</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variety</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platforms</a:t>
            </a:r>
            <a:r>
              <a:rPr lang="en-US" sz="1600" spc="-3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under</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more</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than</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one</a:t>
            </a:r>
            <a:r>
              <a:rPr lang="en-US" sz="1600" spc="-2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operating</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system  environment.</a:t>
            </a:r>
            <a:endParaRPr lang="en-US" sz="1600" dirty="0">
              <a:latin typeface="Times New Roman" panose="02020603050405020304" pitchFamily="18" charset="0"/>
              <a:cs typeface="Times New Roman" panose="02020603050405020304" pitchFamily="18" charset="0"/>
            </a:endParaRPr>
          </a:p>
          <a:p>
            <a:pPr marL="469265" marR="6985" lvl="1" indent="-228600" algn="just">
              <a:lnSpc>
                <a:spcPct val="110300"/>
              </a:lnSpc>
              <a:spcBef>
                <a:spcPts val="75"/>
              </a:spcBef>
              <a:buFont typeface="Symbol"/>
              <a:buChar char=""/>
              <a:tabLst>
                <a:tab pos="508000" algn="l"/>
              </a:tabLst>
            </a:pPr>
            <a:r>
              <a:rPr lang="en-US" sz="1600" dirty="0">
                <a:latin typeface="Times New Roman" panose="02020603050405020304" pitchFamily="18" charset="0"/>
                <a:cs typeface="Times New Roman" panose="02020603050405020304" pitchFamily="18" charset="0"/>
              </a:rPr>
              <a:t>	</a:t>
            </a:r>
            <a:r>
              <a:rPr lang="en-US" sz="1600" i="1" spc="-5" dirty="0">
                <a:latin typeface="Times New Roman" panose="02020603050405020304" pitchFamily="18" charset="0"/>
                <a:cs typeface="Times New Roman" panose="02020603050405020304" pitchFamily="18" charset="0"/>
              </a:rPr>
              <a:t>Deployment</a:t>
            </a:r>
            <a:r>
              <a:rPr lang="en-US" sz="1600" i="1" spc="-45"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testing,</a:t>
            </a:r>
            <a:r>
              <a:rPr lang="en-US" sz="1600" i="1"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sometimes</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called</a:t>
            </a:r>
            <a:r>
              <a:rPr lang="en-US" sz="1600" spc="-35" dirty="0">
                <a:latin typeface="Times New Roman" panose="02020603050405020304" pitchFamily="18" charset="0"/>
                <a:cs typeface="Times New Roman" panose="02020603050405020304" pitchFamily="18" charset="0"/>
              </a:rPr>
              <a:t> </a:t>
            </a:r>
            <a:r>
              <a:rPr lang="en-US" sz="1600" i="1" spc="-5" dirty="0">
                <a:latin typeface="Times New Roman" panose="02020603050405020304" pitchFamily="18" charset="0"/>
                <a:cs typeface="Times New Roman" panose="02020603050405020304" pitchFamily="18" charset="0"/>
              </a:rPr>
              <a:t>configuration</a:t>
            </a:r>
            <a:r>
              <a:rPr lang="en-US" sz="1600" i="1" spc="-5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testing,</a:t>
            </a:r>
            <a:r>
              <a:rPr lang="en-US" sz="1600" i="1"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exercises</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software</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each  environment </a:t>
            </a:r>
            <a:r>
              <a:rPr lang="en-US" sz="1600" dirty="0">
                <a:latin typeface="Times New Roman" panose="02020603050405020304" pitchFamily="18" charset="0"/>
                <a:cs typeface="Times New Roman" panose="02020603050405020304" pitchFamily="18" charset="0"/>
              </a:rPr>
              <a:t>in </a:t>
            </a:r>
            <a:r>
              <a:rPr lang="en-US" sz="1600" spc="-5" dirty="0">
                <a:latin typeface="Times New Roman" panose="02020603050405020304" pitchFamily="18" charset="0"/>
                <a:cs typeface="Times New Roman" panose="02020603050405020304" pitchFamily="18" charset="0"/>
              </a:rPr>
              <a:t>which </a:t>
            </a:r>
            <a:r>
              <a:rPr lang="en-US" sz="1600" spc="5" dirty="0">
                <a:latin typeface="Times New Roman" panose="02020603050405020304" pitchFamily="18" charset="0"/>
                <a:cs typeface="Times New Roman" panose="02020603050405020304" pitchFamily="18" charset="0"/>
              </a:rPr>
              <a:t>it </a:t>
            </a:r>
            <a:r>
              <a:rPr lang="en-US" sz="1600" spc="-5" dirty="0">
                <a:latin typeface="Times New Roman" panose="02020603050405020304" pitchFamily="18" charset="0"/>
                <a:cs typeface="Times New Roman" panose="02020603050405020304" pitchFamily="18" charset="0"/>
              </a:rPr>
              <a:t>is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operate. </a:t>
            </a:r>
            <a:r>
              <a:rPr lang="en-US" sz="1600" spc="-10" dirty="0">
                <a:latin typeface="Times New Roman" panose="02020603050405020304" pitchFamily="18" charset="0"/>
                <a:cs typeface="Times New Roman" panose="02020603050405020304" pitchFamily="18" charset="0"/>
              </a:rPr>
              <a:t>In </a:t>
            </a:r>
            <a:r>
              <a:rPr lang="en-US" sz="1600" spc="-5" dirty="0">
                <a:latin typeface="Times New Roman" panose="02020603050405020304" pitchFamily="18" charset="0"/>
                <a:cs typeface="Times New Roman" panose="02020603050405020304" pitchFamily="18" charset="0"/>
              </a:rPr>
              <a:t>addition, deployment </a:t>
            </a:r>
            <a:r>
              <a:rPr lang="en-US" sz="1600" dirty="0">
                <a:latin typeface="Times New Roman" panose="02020603050405020304" pitchFamily="18" charset="0"/>
                <a:cs typeface="Times New Roman" panose="02020603050405020304" pitchFamily="18" charset="0"/>
              </a:rPr>
              <a:t>testing </a:t>
            </a:r>
            <a:r>
              <a:rPr lang="en-US" sz="1600" spc="-5" dirty="0">
                <a:latin typeface="Times New Roman" panose="02020603050405020304" pitchFamily="18" charset="0"/>
                <a:cs typeface="Times New Roman" panose="02020603050405020304" pitchFamily="18" charset="0"/>
              </a:rPr>
              <a:t>examines all  installation procedures </a:t>
            </a:r>
            <a:r>
              <a:rPr lang="en-US" sz="1600" dirty="0">
                <a:latin typeface="Times New Roman" panose="02020603050405020304" pitchFamily="18" charset="0"/>
                <a:cs typeface="Times New Roman" panose="02020603050405020304" pitchFamily="18" charset="0"/>
              </a:rPr>
              <a:t>and </a:t>
            </a:r>
            <a:r>
              <a:rPr lang="en-US" sz="1600" spc="-5" dirty="0">
                <a:latin typeface="Times New Roman" panose="02020603050405020304" pitchFamily="18" charset="0"/>
                <a:cs typeface="Times New Roman" panose="02020603050405020304" pitchFamily="18" charset="0"/>
              </a:rPr>
              <a:t>specialized </a:t>
            </a:r>
            <a:r>
              <a:rPr lang="en-US" sz="1600" dirty="0">
                <a:latin typeface="Times New Roman" panose="02020603050405020304" pitchFamily="18" charset="0"/>
                <a:cs typeface="Times New Roman" panose="02020603050405020304" pitchFamily="18" charset="0"/>
              </a:rPr>
              <a:t>installation </a:t>
            </a:r>
            <a:r>
              <a:rPr lang="en-US" sz="1600" spc="-5" dirty="0">
                <a:latin typeface="Times New Roman" panose="02020603050405020304" pitchFamily="18" charset="0"/>
                <a:cs typeface="Times New Roman" panose="02020603050405020304" pitchFamily="18" charset="0"/>
              </a:rPr>
              <a:t>software (</a:t>
            </a:r>
            <a:r>
              <a:rPr lang="en-US" sz="1600" spc="-5" dirty="0" err="1">
                <a:latin typeface="Times New Roman" panose="02020603050405020304" pitchFamily="18" charset="0"/>
                <a:cs typeface="Times New Roman" panose="02020603050405020304" pitchFamily="18" charset="0"/>
              </a:rPr>
              <a:t>e.g.,“installers</a:t>
            </a:r>
            <a:r>
              <a:rPr lang="en-US" sz="1600" spc="-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that </a:t>
            </a:r>
            <a:r>
              <a:rPr lang="en-US" sz="1600" spc="-5" dirty="0">
                <a:latin typeface="Times New Roman" panose="02020603050405020304" pitchFamily="18" charset="0"/>
                <a:cs typeface="Times New Roman" panose="02020603050405020304" pitchFamily="18" charset="0"/>
              </a:rPr>
              <a:t>will </a:t>
            </a:r>
            <a:r>
              <a:rPr lang="en-US" sz="1600" dirty="0">
                <a:latin typeface="Times New Roman" panose="02020603050405020304" pitchFamily="18" charset="0"/>
                <a:cs typeface="Times New Roman" panose="02020603050405020304" pitchFamily="18" charset="0"/>
              </a:rPr>
              <a:t>be  </a:t>
            </a:r>
            <a:r>
              <a:rPr lang="en-US" sz="1600" spc="-5" dirty="0">
                <a:latin typeface="Times New Roman" panose="02020603050405020304" pitchFamily="18" charset="0"/>
                <a:cs typeface="Times New Roman" panose="02020603050405020304" pitchFamily="18" charset="0"/>
              </a:rPr>
              <a:t>used</a:t>
            </a:r>
            <a:r>
              <a:rPr lang="en-US" sz="1600" spc="-4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by</a:t>
            </a:r>
            <a:r>
              <a:rPr lang="en-US" sz="1600" spc="-7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customers,</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and</a:t>
            </a:r>
            <a:r>
              <a:rPr lang="en-US" sz="1600" spc="-3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all</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documentation</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that</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will</a:t>
            </a:r>
            <a:r>
              <a:rPr lang="en-US" sz="1600" spc="-3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used</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introduce</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software</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end  users.</a:t>
            </a: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966415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b="1" dirty="0" smtClean="0">
                <a:latin typeface="Times New Roman" panose="02020603050405020304" pitchFamily="18" charset="0"/>
                <a:cs typeface="Times New Roman" panose="02020603050405020304" pitchFamily="18" charset="0"/>
              </a:rPr>
              <a:t>VI.  Art of Debugging</a:t>
            </a:r>
            <a:endParaRPr lang="en-US" sz="3200" b="1" dirty="0">
              <a:latin typeface="Times New Roman" panose="02020603050405020304" pitchFamily="18" charset="0"/>
              <a:cs typeface="Times New Roman" panose="02020603050405020304" pitchFamily="18" charset="0"/>
            </a:endParaRPr>
          </a:p>
        </p:txBody>
      </p:sp>
      <p:pic>
        <p:nvPicPr>
          <p:cNvPr id="1025" name="Picture 1" descr="https://ssl.gstatic.com/ui/v1/icons/mail/no_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569" y="1960457"/>
            <a:ext cx="259080" cy="447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2767569" y="163729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pPr marL="469265" marR="5080" lvl="1" indent="-228600" algn="just">
              <a:lnSpc>
                <a:spcPct val="110000"/>
              </a:lnSpc>
              <a:spcBef>
                <a:spcPts val="70"/>
              </a:spcBef>
              <a:buFont typeface="Symbol"/>
              <a:buChar char=""/>
              <a:tabLst>
                <a:tab pos="469265" algn="l"/>
                <a:tab pos="469900" algn="l"/>
              </a:tabLst>
            </a:pPr>
            <a:r>
              <a:rPr lang="en-US" sz="1600" i="1" spc="-5" dirty="0">
                <a:latin typeface="Times New Roman"/>
                <a:cs typeface="Times New Roman"/>
              </a:rPr>
              <a:t>Debugging </a:t>
            </a:r>
            <a:r>
              <a:rPr lang="en-US" sz="1600" spc="-5" dirty="0">
                <a:latin typeface="Times New Roman"/>
                <a:cs typeface="Times New Roman"/>
              </a:rPr>
              <a:t>occurs as </a:t>
            </a:r>
            <a:r>
              <a:rPr lang="en-US" sz="1600" dirty="0">
                <a:latin typeface="Times New Roman"/>
                <a:cs typeface="Times New Roman"/>
              </a:rPr>
              <a:t>a </a:t>
            </a:r>
            <a:r>
              <a:rPr lang="en-US" sz="1600" spc="-5" dirty="0">
                <a:latin typeface="Times New Roman"/>
                <a:cs typeface="Times New Roman"/>
              </a:rPr>
              <a:t>consequence </a:t>
            </a:r>
            <a:r>
              <a:rPr lang="en-US" sz="1600" dirty="0">
                <a:latin typeface="Times New Roman"/>
                <a:cs typeface="Times New Roman"/>
              </a:rPr>
              <a:t>of successful </a:t>
            </a:r>
            <a:r>
              <a:rPr lang="en-US" sz="1600" spc="-5" dirty="0">
                <a:latin typeface="Times New Roman"/>
                <a:cs typeface="Times New Roman"/>
              </a:rPr>
              <a:t>testing. That is, </a:t>
            </a:r>
            <a:r>
              <a:rPr lang="en-US" sz="1600" dirty="0">
                <a:latin typeface="Times New Roman"/>
                <a:cs typeface="Times New Roman"/>
              </a:rPr>
              <a:t>when a test case  </a:t>
            </a:r>
            <a:r>
              <a:rPr lang="en-US" sz="1600" spc="-5" dirty="0">
                <a:latin typeface="Times New Roman"/>
                <a:cs typeface="Times New Roman"/>
              </a:rPr>
              <a:t>uncovers an error, debugging is </a:t>
            </a:r>
            <a:r>
              <a:rPr lang="en-US" sz="1600" dirty="0">
                <a:latin typeface="Times New Roman"/>
                <a:cs typeface="Times New Roman"/>
              </a:rPr>
              <a:t>the </a:t>
            </a:r>
            <a:r>
              <a:rPr lang="en-US" sz="1600" spc="-5" dirty="0">
                <a:latin typeface="Times New Roman"/>
                <a:cs typeface="Times New Roman"/>
              </a:rPr>
              <a:t>process </a:t>
            </a:r>
            <a:r>
              <a:rPr lang="en-US" sz="1600" dirty="0">
                <a:latin typeface="Times New Roman"/>
                <a:cs typeface="Times New Roman"/>
              </a:rPr>
              <a:t>that </a:t>
            </a:r>
            <a:r>
              <a:rPr lang="en-US" sz="1600" spc="-5" dirty="0">
                <a:latin typeface="Times New Roman"/>
                <a:cs typeface="Times New Roman"/>
              </a:rPr>
              <a:t>results </a:t>
            </a:r>
            <a:r>
              <a:rPr lang="en-US" sz="1600" dirty="0">
                <a:latin typeface="Times New Roman"/>
                <a:cs typeface="Times New Roman"/>
              </a:rPr>
              <a:t>in the </a:t>
            </a:r>
            <a:r>
              <a:rPr lang="en-US" sz="1600" spc="-5" dirty="0">
                <a:latin typeface="Times New Roman"/>
                <a:cs typeface="Times New Roman"/>
              </a:rPr>
              <a:t>removal </a:t>
            </a:r>
            <a:r>
              <a:rPr lang="en-US" sz="1600" dirty="0">
                <a:latin typeface="Times New Roman"/>
                <a:cs typeface="Times New Roman"/>
              </a:rPr>
              <a:t>of the</a:t>
            </a:r>
            <a:r>
              <a:rPr lang="en-US" sz="1600" spc="100" dirty="0">
                <a:latin typeface="Times New Roman"/>
                <a:cs typeface="Times New Roman"/>
              </a:rPr>
              <a:t> </a:t>
            </a:r>
            <a:r>
              <a:rPr lang="en-US" sz="1600" spc="-5" dirty="0">
                <a:latin typeface="Times New Roman"/>
                <a:cs typeface="Times New Roman"/>
              </a:rPr>
              <a:t>error.</a:t>
            </a:r>
            <a:endParaRPr lang="en-US" sz="1600" dirty="0">
              <a:latin typeface="Times New Roman"/>
              <a:cs typeface="Times New Roman"/>
            </a:endParaRPr>
          </a:p>
          <a:p>
            <a:pPr marL="469265" lvl="1" indent="-228600" algn="just">
              <a:lnSpc>
                <a:spcPct val="100000"/>
              </a:lnSpc>
              <a:spcBef>
                <a:spcPts val="229"/>
              </a:spcBef>
              <a:buFont typeface="Symbol"/>
              <a:buChar char=""/>
              <a:tabLst>
                <a:tab pos="469265" algn="l"/>
                <a:tab pos="469900" algn="l"/>
              </a:tabLst>
            </a:pPr>
            <a:r>
              <a:rPr lang="en-US" sz="1600" spc="-5" dirty="0">
                <a:latin typeface="Times New Roman"/>
                <a:cs typeface="Times New Roman"/>
              </a:rPr>
              <a:t>Although </a:t>
            </a:r>
            <a:r>
              <a:rPr lang="en-US" sz="1600" dirty="0">
                <a:latin typeface="Times New Roman"/>
                <a:cs typeface="Times New Roman"/>
              </a:rPr>
              <a:t>debugging can </a:t>
            </a:r>
            <a:r>
              <a:rPr lang="en-US" sz="1600" spc="-5" dirty="0">
                <a:latin typeface="Times New Roman"/>
                <a:cs typeface="Times New Roman"/>
              </a:rPr>
              <a:t>and </a:t>
            </a:r>
            <a:r>
              <a:rPr lang="en-US" sz="1600" dirty="0">
                <a:latin typeface="Times New Roman"/>
                <a:cs typeface="Times New Roman"/>
              </a:rPr>
              <a:t>should be </a:t>
            </a:r>
            <a:r>
              <a:rPr lang="en-US" sz="1600" spc="-5" dirty="0">
                <a:latin typeface="Times New Roman"/>
                <a:cs typeface="Times New Roman"/>
              </a:rPr>
              <a:t>an </a:t>
            </a:r>
            <a:r>
              <a:rPr lang="en-US" sz="1600" dirty="0">
                <a:latin typeface="Times New Roman"/>
                <a:cs typeface="Times New Roman"/>
              </a:rPr>
              <a:t>orderly </a:t>
            </a:r>
            <a:r>
              <a:rPr lang="en-US" sz="1600" spc="-5" dirty="0">
                <a:latin typeface="Times New Roman"/>
                <a:cs typeface="Times New Roman"/>
              </a:rPr>
              <a:t>process, </a:t>
            </a:r>
            <a:r>
              <a:rPr lang="en-US" sz="1600" dirty="0">
                <a:latin typeface="Times New Roman"/>
                <a:cs typeface="Times New Roman"/>
              </a:rPr>
              <a:t>it </a:t>
            </a:r>
            <a:r>
              <a:rPr lang="en-US" sz="1600" spc="-5" dirty="0">
                <a:latin typeface="Times New Roman"/>
                <a:cs typeface="Times New Roman"/>
              </a:rPr>
              <a:t>is </a:t>
            </a:r>
            <a:r>
              <a:rPr lang="en-US" sz="1600" dirty="0">
                <a:latin typeface="Times New Roman"/>
                <a:cs typeface="Times New Roman"/>
              </a:rPr>
              <a:t>still very much</a:t>
            </a:r>
            <a:r>
              <a:rPr lang="en-US" sz="1600" spc="-5" dirty="0">
                <a:latin typeface="Times New Roman"/>
                <a:cs typeface="Times New Roman"/>
              </a:rPr>
              <a:t> an</a:t>
            </a:r>
            <a:endParaRPr lang="en-US" sz="1600" dirty="0">
              <a:latin typeface="Times New Roman"/>
              <a:cs typeface="Times New Roman"/>
            </a:endParaRPr>
          </a:p>
          <a:p>
            <a:pPr marL="12700" algn="just">
              <a:lnSpc>
                <a:spcPct val="100000"/>
              </a:lnSpc>
              <a:spcBef>
                <a:spcPts val="180"/>
              </a:spcBef>
            </a:pPr>
            <a:r>
              <a:rPr lang="en-US" sz="1600" b="1" dirty="0" smtClean="0">
                <a:latin typeface="Times New Roman"/>
                <a:cs typeface="Times New Roman"/>
              </a:rPr>
              <a:t>1 </a:t>
            </a:r>
            <a:r>
              <a:rPr lang="en-US" sz="1600" b="1" spc="-5" dirty="0">
                <a:latin typeface="Times New Roman"/>
                <a:cs typeface="Times New Roman"/>
              </a:rPr>
              <a:t>The Debugging Process</a:t>
            </a:r>
            <a:endParaRPr lang="en-US" sz="1600" dirty="0">
              <a:latin typeface="Times New Roman"/>
              <a:cs typeface="Times New Roman"/>
            </a:endParaRPr>
          </a:p>
          <a:p>
            <a:pPr marL="12700" marR="6350" algn="just">
              <a:lnSpc>
                <a:spcPts val="1590"/>
              </a:lnSpc>
              <a:spcBef>
                <a:spcPts val="50"/>
              </a:spcBef>
            </a:pPr>
            <a:r>
              <a:rPr lang="en-US" sz="1600" spc="-5" dirty="0">
                <a:latin typeface="Times New Roman"/>
                <a:cs typeface="Times New Roman"/>
              </a:rPr>
              <a:t>Debugging</a:t>
            </a:r>
            <a:r>
              <a:rPr lang="en-US" sz="1600" spc="-85" dirty="0">
                <a:latin typeface="Times New Roman"/>
                <a:cs typeface="Times New Roman"/>
              </a:rPr>
              <a:t> </a:t>
            </a:r>
            <a:r>
              <a:rPr lang="en-US" sz="1600" spc="-5" dirty="0">
                <a:latin typeface="Times New Roman"/>
                <a:cs typeface="Times New Roman"/>
              </a:rPr>
              <a:t>is</a:t>
            </a:r>
            <a:r>
              <a:rPr lang="en-US" sz="1600" spc="-65" dirty="0">
                <a:latin typeface="Times New Roman"/>
                <a:cs typeface="Times New Roman"/>
              </a:rPr>
              <a:t> </a:t>
            </a:r>
            <a:r>
              <a:rPr lang="en-US" sz="1600" dirty="0">
                <a:latin typeface="Times New Roman"/>
                <a:cs typeface="Times New Roman"/>
              </a:rPr>
              <a:t>not</a:t>
            </a:r>
            <a:r>
              <a:rPr lang="en-US" sz="1600" spc="-65" dirty="0">
                <a:latin typeface="Times New Roman"/>
                <a:cs typeface="Times New Roman"/>
              </a:rPr>
              <a:t> </a:t>
            </a:r>
            <a:r>
              <a:rPr lang="en-US" sz="1600" b="1" dirty="0">
                <a:latin typeface="Times New Roman"/>
                <a:cs typeface="Times New Roman"/>
              </a:rPr>
              <a:t>testing</a:t>
            </a:r>
            <a:r>
              <a:rPr lang="en-US" sz="1600" b="1" spc="-65" dirty="0">
                <a:latin typeface="Times New Roman"/>
                <a:cs typeface="Times New Roman"/>
              </a:rPr>
              <a:t> </a:t>
            </a:r>
            <a:r>
              <a:rPr lang="en-US" sz="1600" b="1" dirty="0">
                <a:latin typeface="Times New Roman"/>
                <a:cs typeface="Times New Roman"/>
              </a:rPr>
              <a:t>but</a:t>
            </a:r>
            <a:r>
              <a:rPr lang="en-US" sz="1600" b="1" spc="-65" dirty="0">
                <a:latin typeface="Times New Roman"/>
                <a:cs typeface="Times New Roman"/>
              </a:rPr>
              <a:t> </a:t>
            </a:r>
            <a:r>
              <a:rPr lang="en-US" sz="1600" b="1" spc="-5" dirty="0">
                <a:latin typeface="Times New Roman"/>
                <a:cs typeface="Times New Roman"/>
              </a:rPr>
              <a:t>often</a:t>
            </a:r>
            <a:r>
              <a:rPr lang="en-US" sz="1600" b="1" spc="-70" dirty="0">
                <a:latin typeface="Times New Roman"/>
                <a:cs typeface="Times New Roman"/>
              </a:rPr>
              <a:t> </a:t>
            </a:r>
            <a:r>
              <a:rPr lang="en-US" sz="1600" b="1" spc="-5" dirty="0">
                <a:latin typeface="Times New Roman"/>
                <a:cs typeface="Times New Roman"/>
              </a:rPr>
              <a:t>occurs</a:t>
            </a:r>
            <a:r>
              <a:rPr lang="en-US" sz="1600" b="1" spc="-75" dirty="0">
                <a:latin typeface="Times New Roman"/>
                <a:cs typeface="Times New Roman"/>
              </a:rPr>
              <a:t> </a:t>
            </a:r>
            <a:r>
              <a:rPr lang="en-US" sz="1600" b="1" spc="-5" dirty="0">
                <a:latin typeface="Times New Roman"/>
                <a:cs typeface="Times New Roman"/>
              </a:rPr>
              <a:t>as</a:t>
            </a:r>
            <a:r>
              <a:rPr lang="en-US" sz="1600" b="1" spc="-70" dirty="0">
                <a:latin typeface="Times New Roman"/>
                <a:cs typeface="Times New Roman"/>
              </a:rPr>
              <a:t> </a:t>
            </a:r>
            <a:r>
              <a:rPr lang="en-US" sz="1600" b="1" dirty="0">
                <a:latin typeface="Times New Roman"/>
                <a:cs typeface="Times New Roman"/>
              </a:rPr>
              <a:t>a</a:t>
            </a:r>
            <a:r>
              <a:rPr lang="en-US" sz="1600" b="1" spc="-75" dirty="0">
                <a:latin typeface="Times New Roman"/>
                <a:cs typeface="Times New Roman"/>
              </a:rPr>
              <a:t> </a:t>
            </a:r>
            <a:r>
              <a:rPr lang="en-US" sz="1600" b="1" dirty="0">
                <a:latin typeface="Times New Roman"/>
                <a:cs typeface="Times New Roman"/>
              </a:rPr>
              <a:t>consequence</a:t>
            </a:r>
            <a:r>
              <a:rPr lang="en-US" sz="1600" b="1" spc="-75" dirty="0">
                <a:latin typeface="Times New Roman"/>
                <a:cs typeface="Times New Roman"/>
              </a:rPr>
              <a:t> </a:t>
            </a:r>
            <a:r>
              <a:rPr lang="en-US" sz="1600" b="1" dirty="0">
                <a:latin typeface="Times New Roman"/>
                <a:cs typeface="Times New Roman"/>
              </a:rPr>
              <a:t>of</a:t>
            </a:r>
            <a:r>
              <a:rPr lang="en-US" sz="1600" b="1" spc="-75" dirty="0">
                <a:latin typeface="Times New Roman"/>
                <a:cs typeface="Times New Roman"/>
              </a:rPr>
              <a:t> </a:t>
            </a:r>
            <a:r>
              <a:rPr lang="en-US" sz="1600" b="1" spc="-5" dirty="0">
                <a:latin typeface="Times New Roman"/>
                <a:cs typeface="Times New Roman"/>
              </a:rPr>
              <a:t>testing,</a:t>
            </a:r>
            <a:r>
              <a:rPr lang="en-US" sz="1600" b="1" spc="-75" dirty="0">
                <a:latin typeface="Times New Roman"/>
                <a:cs typeface="Times New Roman"/>
              </a:rPr>
              <a:t> </a:t>
            </a:r>
            <a:r>
              <a:rPr lang="en-US" sz="1600" b="1" dirty="0">
                <a:latin typeface="Times New Roman"/>
                <a:cs typeface="Times New Roman"/>
              </a:rPr>
              <a:t>the</a:t>
            </a:r>
            <a:r>
              <a:rPr lang="en-US" sz="1600" b="1" spc="-70" dirty="0">
                <a:latin typeface="Times New Roman"/>
                <a:cs typeface="Times New Roman"/>
              </a:rPr>
              <a:t> </a:t>
            </a:r>
            <a:r>
              <a:rPr lang="en-US" sz="1600" b="1" dirty="0">
                <a:latin typeface="Times New Roman"/>
                <a:cs typeface="Times New Roman"/>
              </a:rPr>
              <a:t>debugging</a:t>
            </a:r>
            <a:r>
              <a:rPr lang="en-US" sz="1600" b="1" spc="-80" dirty="0">
                <a:latin typeface="Times New Roman"/>
                <a:cs typeface="Times New Roman"/>
              </a:rPr>
              <a:t> </a:t>
            </a:r>
            <a:r>
              <a:rPr lang="en-US" sz="1600" b="1" spc="-5" dirty="0">
                <a:latin typeface="Times New Roman"/>
                <a:cs typeface="Times New Roman"/>
              </a:rPr>
              <a:t>process</a:t>
            </a:r>
            <a:r>
              <a:rPr lang="en-US" sz="1600" b="1" spc="-65" dirty="0">
                <a:latin typeface="Times New Roman"/>
                <a:cs typeface="Times New Roman"/>
              </a:rPr>
              <a:t> </a:t>
            </a:r>
            <a:r>
              <a:rPr lang="en-US" sz="1600" b="1" spc="-5" dirty="0">
                <a:latin typeface="Times New Roman"/>
                <a:cs typeface="Times New Roman"/>
              </a:rPr>
              <a:t>begins  with </a:t>
            </a:r>
            <a:r>
              <a:rPr lang="en-US" sz="1600" b="1" dirty="0">
                <a:latin typeface="Times New Roman"/>
                <a:cs typeface="Times New Roman"/>
              </a:rPr>
              <a:t>the </a:t>
            </a:r>
            <a:r>
              <a:rPr lang="en-US" sz="1600" b="1" spc="-5" dirty="0">
                <a:latin typeface="Times New Roman"/>
                <a:cs typeface="Times New Roman"/>
              </a:rPr>
              <a:t>execution </a:t>
            </a:r>
            <a:r>
              <a:rPr lang="en-US" sz="1600" b="1" dirty="0">
                <a:latin typeface="Times New Roman"/>
                <a:cs typeface="Times New Roman"/>
              </a:rPr>
              <a:t>of a test</a:t>
            </a:r>
            <a:r>
              <a:rPr lang="en-US" sz="1600" b="1" spc="-10" dirty="0">
                <a:latin typeface="Times New Roman"/>
                <a:cs typeface="Times New Roman"/>
              </a:rPr>
              <a:t> </a:t>
            </a:r>
            <a:r>
              <a:rPr lang="en-US" sz="1600" b="1" spc="-5" dirty="0">
                <a:latin typeface="Times New Roman"/>
                <a:cs typeface="Times New Roman"/>
              </a:rPr>
              <a:t>case.</a:t>
            </a:r>
            <a:endParaRPr lang="en-US" sz="1600" b="1" dirty="0">
              <a:latin typeface="Times New Roman"/>
              <a:cs typeface="Times New Roman"/>
            </a:endParaRPr>
          </a:p>
          <a:p>
            <a:pPr algn="just"/>
            <a:endParaRPr lang="en-US" sz="1600" dirty="0"/>
          </a:p>
        </p:txBody>
      </p:sp>
    </p:spTree>
    <p:extLst>
      <p:ext uri="{BB962C8B-B14F-4D97-AF65-F5344CB8AC3E}">
        <p14:creationId xmlns:p14="http://schemas.microsoft.com/office/powerpoint/2010/main" val="7474250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4" name="object 5"/>
          <p:cNvSpPr txBox="1">
            <a:spLocks noGrp="1"/>
          </p:cNvSpPr>
          <p:nvPr>
            <p:ph idx="1"/>
          </p:nvPr>
        </p:nvSpPr>
        <p:spPr>
          <a:xfrm>
            <a:off x="388620" y="2346960"/>
            <a:ext cx="6995160" cy="5128583"/>
          </a:xfrm>
          <a:prstGeom prst="rect">
            <a:avLst/>
          </a:prstGeom>
        </p:spPr>
        <p:txBody>
          <a:bodyPr vert="horz" wrap="square" lIns="0" tIns="30480" rIns="0" bIns="0" rtlCol="0">
            <a:spAutoFit/>
          </a:bodyPr>
          <a:lstStyle/>
          <a:p>
            <a:pPr marL="2027555">
              <a:lnSpc>
                <a:spcPct val="100000"/>
              </a:lnSpc>
              <a:spcBef>
                <a:spcPts val="240"/>
              </a:spcBef>
            </a:pPr>
            <a:endParaRPr lang="en-US" sz="1200" spc="-5" dirty="0" smtClean="0">
              <a:latin typeface="Times New Roman"/>
              <a:cs typeface="Times New Roman"/>
            </a:endParaRPr>
          </a:p>
          <a:p>
            <a:pPr marL="2027555">
              <a:lnSpc>
                <a:spcPct val="100000"/>
              </a:lnSpc>
              <a:spcBef>
                <a:spcPts val="240"/>
              </a:spcBef>
            </a:pPr>
            <a:endParaRPr lang="en-US" sz="1200" spc="-5" dirty="0">
              <a:latin typeface="Times New Roman"/>
              <a:cs typeface="Times New Roman"/>
            </a:endParaRPr>
          </a:p>
          <a:p>
            <a:pPr marL="2027555">
              <a:lnSpc>
                <a:spcPct val="100000"/>
              </a:lnSpc>
              <a:spcBef>
                <a:spcPts val="240"/>
              </a:spcBef>
            </a:pPr>
            <a:endParaRPr lang="en-US" sz="1200" spc="-5" dirty="0" smtClean="0">
              <a:latin typeface="Times New Roman"/>
              <a:cs typeface="Times New Roman"/>
            </a:endParaRPr>
          </a:p>
          <a:p>
            <a:pPr marL="2027555">
              <a:lnSpc>
                <a:spcPct val="100000"/>
              </a:lnSpc>
              <a:spcBef>
                <a:spcPts val="240"/>
              </a:spcBef>
            </a:pPr>
            <a:endParaRPr lang="en-US" sz="1200" spc="-5" dirty="0">
              <a:latin typeface="Times New Roman"/>
              <a:cs typeface="Times New Roman"/>
            </a:endParaRPr>
          </a:p>
          <a:p>
            <a:pPr marL="2027555">
              <a:lnSpc>
                <a:spcPct val="100000"/>
              </a:lnSpc>
              <a:spcBef>
                <a:spcPts val="240"/>
              </a:spcBef>
            </a:pPr>
            <a:endParaRPr lang="en-US" sz="1200" spc="-5" dirty="0" smtClean="0">
              <a:latin typeface="Times New Roman"/>
              <a:cs typeface="Times New Roman"/>
            </a:endParaRPr>
          </a:p>
          <a:p>
            <a:pPr marL="2027555">
              <a:lnSpc>
                <a:spcPct val="100000"/>
              </a:lnSpc>
              <a:spcBef>
                <a:spcPts val="240"/>
              </a:spcBef>
            </a:pPr>
            <a:endParaRPr lang="en-US" sz="1200" spc="-5" dirty="0">
              <a:latin typeface="Times New Roman"/>
              <a:cs typeface="Times New Roman"/>
            </a:endParaRPr>
          </a:p>
          <a:p>
            <a:pPr marL="2027555">
              <a:lnSpc>
                <a:spcPct val="100000"/>
              </a:lnSpc>
              <a:spcBef>
                <a:spcPts val="240"/>
              </a:spcBef>
            </a:pPr>
            <a:endParaRPr lang="en-US" sz="1200" spc="-5" dirty="0" smtClean="0">
              <a:latin typeface="Times New Roman"/>
              <a:cs typeface="Times New Roman"/>
            </a:endParaRPr>
          </a:p>
          <a:p>
            <a:pPr marL="2027555">
              <a:lnSpc>
                <a:spcPct val="100000"/>
              </a:lnSpc>
              <a:spcBef>
                <a:spcPts val="240"/>
              </a:spcBef>
            </a:pPr>
            <a:endParaRPr lang="en-US" sz="1200" spc="-5" dirty="0">
              <a:latin typeface="Times New Roman"/>
              <a:cs typeface="Times New Roman"/>
            </a:endParaRPr>
          </a:p>
          <a:p>
            <a:pPr marL="2027555">
              <a:lnSpc>
                <a:spcPct val="100000"/>
              </a:lnSpc>
              <a:spcBef>
                <a:spcPts val="240"/>
              </a:spcBef>
            </a:pPr>
            <a:endParaRPr lang="en-US" sz="1200" spc="-5" dirty="0" smtClean="0">
              <a:latin typeface="Times New Roman"/>
              <a:cs typeface="Times New Roman"/>
            </a:endParaRPr>
          </a:p>
          <a:p>
            <a:pPr marL="1684655" indent="0" algn="just">
              <a:lnSpc>
                <a:spcPct val="100000"/>
              </a:lnSpc>
              <a:spcBef>
                <a:spcPts val="240"/>
              </a:spcBef>
              <a:buNone/>
            </a:pPr>
            <a:endParaRPr lang="en-US" sz="1600" spc="-5" dirty="0" smtClean="0">
              <a:latin typeface="Times New Roman"/>
              <a:cs typeface="Times New Roman"/>
            </a:endParaRPr>
          </a:p>
          <a:p>
            <a:pPr marL="1684655" indent="0" algn="just">
              <a:lnSpc>
                <a:spcPct val="100000"/>
              </a:lnSpc>
              <a:spcBef>
                <a:spcPts val="240"/>
              </a:spcBef>
              <a:buNone/>
            </a:pPr>
            <a:endParaRPr lang="en-US" sz="1600" spc="-5" dirty="0">
              <a:latin typeface="Times New Roman"/>
              <a:cs typeface="Times New Roman"/>
            </a:endParaRPr>
          </a:p>
          <a:p>
            <a:pPr marL="1684655" indent="0" algn="just">
              <a:lnSpc>
                <a:spcPct val="100000"/>
              </a:lnSpc>
              <a:spcBef>
                <a:spcPts val="240"/>
              </a:spcBef>
              <a:buNone/>
            </a:pPr>
            <a:endParaRPr lang="en-US" sz="1600" spc="-5" dirty="0" smtClean="0">
              <a:latin typeface="Times New Roman"/>
              <a:cs typeface="Times New Roman"/>
            </a:endParaRPr>
          </a:p>
          <a:p>
            <a:pPr marL="1684655" indent="0">
              <a:lnSpc>
                <a:spcPct val="100000"/>
              </a:lnSpc>
              <a:spcBef>
                <a:spcPts val="240"/>
              </a:spcBef>
              <a:buNone/>
            </a:pPr>
            <a:endParaRPr lang="en-US" sz="1600" spc="-5" dirty="0" smtClean="0">
              <a:latin typeface="Times New Roman"/>
              <a:cs typeface="Times New Roman"/>
            </a:endParaRPr>
          </a:p>
          <a:p>
            <a:pPr marL="1970405" indent="-285750">
              <a:spcBef>
                <a:spcPts val="240"/>
              </a:spcBef>
            </a:pPr>
            <a:r>
              <a:rPr lang="en-US" sz="1600" spc="-5" dirty="0" smtClean="0">
                <a:latin typeface="Times New Roman"/>
                <a:cs typeface="Times New Roman"/>
              </a:rPr>
              <a:t>As in </a:t>
            </a:r>
            <a:r>
              <a:rPr sz="1600" spc="-5" dirty="0" smtClean="0">
                <a:latin typeface="Times New Roman"/>
                <a:cs typeface="Times New Roman"/>
              </a:rPr>
              <a:t>Figure </a:t>
            </a:r>
            <a:r>
              <a:rPr sz="1600" dirty="0">
                <a:latin typeface="Times New Roman"/>
                <a:cs typeface="Times New Roman"/>
              </a:rPr>
              <a:t>22.7 Debugging</a:t>
            </a:r>
            <a:r>
              <a:rPr sz="1600" spc="-25" dirty="0">
                <a:latin typeface="Times New Roman"/>
                <a:cs typeface="Times New Roman"/>
              </a:rPr>
              <a:t> </a:t>
            </a:r>
            <a:r>
              <a:rPr sz="1600" spc="-5" dirty="0" smtClean="0">
                <a:latin typeface="Times New Roman"/>
                <a:cs typeface="Times New Roman"/>
              </a:rPr>
              <a:t>process</a:t>
            </a:r>
            <a:r>
              <a:rPr lang="en-US" sz="1600" spc="-5" dirty="0" smtClean="0">
                <a:latin typeface="Times New Roman"/>
                <a:cs typeface="Times New Roman"/>
              </a:rPr>
              <a:t> begins with the execution of a test case.</a:t>
            </a:r>
            <a:endParaRPr sz="1600" dirty="0">
              <a:latin typeface="Times New Roman"/>
              <a:cs typeface="Times New Roman"/>
            </a:endParaRPr>
          </a:p>
          <a:p>
            <a:pPr marL="12700" marR="5080" algn="just">
              <a:lnSpc>
                <a:spcPct val="110000"/>
              </a:lnSpc>
            </a:pPr>
            <a:r>
              <a:rPr sz="1600" spc="-5" dirty="0">
                <a:latin typeface="Times New Roman"/>
                <a:cs typeface="Times New Roman"/>
              </a:rPr>
              <a:t>Results are assessed and </a:t>
            </a:r>
            <a:r>
              <a:rPr sz="1600" dirty="0">
                <a:latin typeface="Times New Roman"/>
                <a:cs typeface="Times New Roman"/>
              </a:rPr>
              <a:t>a lack </a:t>
            </a:r>
            <a:r>
              <a:rPr sz="1600" spc="5" dirty="0">
                <a:latin typeface="Times New Roman"/>
                <a:cs typeface="Times New Roman"/>
              </a:rPr>
              <a:t>of </a:t>
            </a:r>
            <a:r>
              <a:rPr sz="1600" spc="-5" dirty="0">
                <a:latin typeface="Times New Roman"/>
                <a:cs typeface="Times New Roman"/>
              </a:rPr>
              <a:t>correspondence between expected and actual performance is  encountered. </a:t>
            </a:r>
            <a:r>
              <a:rPr sz="1600" spc="-10" dirty="0">
                <a:latin typeface="Times New Roman"/>
                <a:cs typeface="Times New Roman"/>
              </a:rPr>
              <a:t>In </a:t>
            </a:r>
            <a:r>
              <a:rPr sz="1600" spc="5" dirty="0">
                <a:latin typeface="Times New Roman"/>
                <a:cs typeface="Times New Roman"/>
              </a:rPr>
              <a:t>many </a:t>
            </a:r>
            <a:r>
              <a:rPr sz="1600" dirty="0">
                <a:latin typeface="Times New Roman"/>
                <a:cs typeface="Times New Roman"/>
              </a:rPr>
              <a:t>cases, the non </a:t>
            </a:r>
            <a:r>
              <a:rPr sz="1600" spc="-5" dirty="0">
                <a:latin typeface="Times New Roman"/>
                <a:cs typeface="Times New Roman"/>
              </a:rPr>
              <a:t>corresponding </a:t>
            </a:r>
            <a:r>
              <a:rPr sz="1600" dirty="0">
                <a:latin typeface="Times New Roman"/>
                <a:cs typeface="Times New Roman"/>
              </a:rPr>
              <a:t>data are a </a:t>
            </a:r>
            <a:r>
              <a:rPr sz="1600" spc="-5" dirty="0">
                <a:latin typeface="Times New Roman"/>
                <a:cs typeface="Times New Roman"/>
              </a:rPr>
              <a:t>symptom </a:t>
            </a:r>
            <a:r>
              <a:rPr sz="1600" dirty="0">
                <a:latin typeface="Times New Roman"/>
                <a:cs typeface="Times New Roman"/>
              </a:rPr>
              <a:t>of </a:t>
            </a:r>
            <a:r>
              <a:rPr sz="1600" spc="-5" dirty="0">
                <a:latin typeface="Times New Roman"/>
                <a:cs typeface="Times New Roman"/>
              </a:rPr>
              <a:t>an </a:t>
            </a:r>
            <a:r>
              <a:rPr sz="1600" dirty="0">
                <a:latin typeface="Times New Roman"/>
                <a:cs typeface="Times New Roman"/>
              </a:rPr>
              <a:t>underlying </a:t>
            </a:r>
            <a:r>
              <a:rPr sz="1600" spc="-5" dirty="0">
                <a:latin typeface="Times New Roman"/>
                <a:cs typeface="Times New Roman"/>
              </a:rPr>
              <a:t>cause</a:t>
            </a:r>
            <a:r>
              <a:rPr sz="1600" spc="85" dirty="0">
                <a:latin typeface="Times New Roman"/>
                <a:cs typeface="Times New Roman"/>
              </a:rPr>
              <a:t> </a:t>
            </a:r>
            <a:r>
              <a:rPr sz="1600" spc="-5" dirty="0">
                <a:latin typeface="Times New Roman"/>
                <a:cs typeface="Times New Roman"/>
              </a:rPr>
              <a:t>as</a:t>
            </a:r>
            <a:endParaRPr sz="1600" dirty="0">
              <a:latin typeface="Times New Roman"/>
              <a:cs typeface="Times New Roman"/>
            </a:endParaRPr>
          </a:p>
          <a:p>
            <a:pPr marL="0" marR="5080" indent="0" algn="just">
              <a:lnSpc>
                <a:spcPct val="110000"/>
              </a:lnSpc>
              <a:spcBef>
                <a:spcPts val="15"/>
              </a:spcBef>
              <a:buNone/>
            </a:pPr>
            <a:r>
              <a:rPr sz="1600" spc="-10" dirty="0">
                <a:latin typeface="Times New Roman"/>
                <a:cs typeface="Times New Roman"/>
              </a:rPr>
              <a:t>yet</a:t>
            </a:r>
            <a:r>
              <a:rPr sz="1600" spc="-60" dirty="0">
                <a:latin typeface="Times New Roman"/>
                <a:cs typeface="Times New Roman"/>
              </a:rPr>
              <a:t> </a:t>
            </a:r>
            <a:r>
              <a:rPr sz="1600" dirty="0">
                <a:latin typeface="Times New Roman"/>
                <a:cs typeface="Times New Roman"/>
              </a:rPr>
              <a:t>hidden</a:t>
            </a:r>
            <a:r>
              <a:rPr sz="1600" dirty="0" smtClean="0">
                <a:latin typeface="Times New Roman"/>
                <a:cs typeface="Times New Roman"/>
              </a:rPr>
              <a:t>.</a:t>
            </a:r>
            <a:r>
              <a:rPr lang="en-US" sz="1600" dirty="0">
                <a:latin typeface="Times New Roman"/>
                <a:cs typeface="Times New Roman"/>
              </a:rPr>
              <a:t> </a:t>
            </a:r>
            <a:endParaRPr lang="en-US" sz="1600" dirty="0" smtClean="0">
              <a:latin typeface="Times New Roman"/>
              <a:cs typeface="Times New Roman"/>
            </a:endParaRPr>
          </a:p>
          <a:p>
            <a:pPr marR="5080" algn="just">
              <a:lnSpc>
                <a:spcPct val="110000"/>
              </a:lnSpc>
              <a:spcBef>
                <a:spcPts val="15"/>
              </a:spcBef>
            </a:pPr>
            <a:r>
              <a:rPr sz="1600" spc="-60" dirty="0" smtClean="0">
                <a:latin typeface="Times New Roman"/>
                <a:cs typeface="Times New Roman"/>
              </a:rPr>
              <a:t> </a:t>
            </a:r>
            <a:r>
              <a:rPr sz="1600" dirty="0">
                <a:latin typeface="Times New Roman"/>
                <a:cs typeface="Times New Roman"/>
              </a:rPr>
              <a:t>The</a:t>
            </a:r>
            <a:r>
              <a:rPr sz="1600" spc="-60" dirty="0">
                <a:latin typeface="Times New Roman"/>
                <a:cs typeface="Times New Roman"/>
              </a:rPr>
              <a:t> </a:t>
            </a:r>
            <a:r>
              <a:rPr sz="1600" dirty="0">
                <a:latin typeface="Times New Roman"/>
                <a:cs typeface="Times New Roman"/>
              </a:rPr>
              <a:t>debugging</a:t>
            </a:r>
            <a:r>
              <a:rPr sz="1600" spc="-70" dirty="0">
                <a:latin typeface="Times New Roman"/>
                <a:cs typeface="Times New Roman"/>
              </a:rPr>
              <a:t> </a:t>
            </a:r>
            <a:r>
              <a:rPr sz="1600" spc="-5" dirty="0">
                <a:latin typeface="Times New Roman"/>
                <a:cs typeface="Times New Roman"/>
              </a:rPr>
              <a:t>process</a:t>
            </a:r>
            <a:r>
              <a:rPr sz="1600" spc="-55" dirty="0">
                <a:latin typeface="Times New Roman"/>
                <a:cs typeface="Times New Roman"/>
              </a:rPr>
              <a:t> </a:t>
            </a:r>
            <a:r>
              <a:rPr sz="1600" spc="-5" dirty="0">
                <a:latin typeface="Times New Roman"/>
                <a:cs typeface="Times New Roman"/>
              </a:rPr>
              <a:t>attempts</a:t>
            </a:r>
            <a:r>
              <a:rPr sz="1600" spc="-45" dirty="0">
                <a:latin typeface="Times New Roman"/>
                <a:cs typeface="Times New Roman"/>
              </a:rPr>
              <a:t> </a:t>
            </a:r>
            <a:r>
              <a:rPr sz="1600" dirty="0">
                <a:latin typeface="Times New Roman"/>
                <a:cs typeface="Times New Roman"/>
              </a:rPr>
              <a:t>to</a:t>
            </a:r>
            <a:r>
              <a:rPr sz="1600" spc="-55" dirty="0">
                <a:latin typeface="Times New Roman"/>
                <a:cs typeface="Times New Roman"/>
              </a:rPr>
              <a:t> </a:t>
            </a:r>
            <a:r>
              <a:rPr sz="1600" spc="-5" dirty="0">
                <a:latin typeface="Times New Roman"/>
                <a:cs typeface="Times New Roman"/>
              </a:rPr>
              <a:t>match</a:t>
            </a:r>
            <a:r>
              <a:rPr sz="1600" spc="-55" dirty="0">
                <a:latin typeface="Times New Roman"/>
                <a:cs typeface="Times New Roman"/>
              </a:rPr>
              <a:t> </a:t>
            </a:r>
            <a:r>
              <a:rPr sz="1600" spc="-5" dirty="0">
                <a:latin typeface="Times New Roman"/>
                <a:cs typeface="Times New Roman"/>
              </a:rPr>
              <a:t>symptom</a:t>
            </a:r>
            <a:r>
              <a:rPr sz="1600" spc="-55" dirty="0">
                <a:latin typeface="Times New Roman"/>
                <a:cs typeface="Times New Roman"/>
              </a:rPr>
              <a:t> </a:t>
            </a:r>
            <a:r>
              <a:rPr sz="1600" dirty="0">
                <a:latin typeface="Times New Roman"/>
                <a:cs typeface="Times New Roman"/>
              </a:rPr>
              <a:t>with</a:t>
            </a:r>
            <a:r>
              <a:rPr sz="1600" spc="-55" dirty="0">
                <a:latin typeface="Times New Roman"/>
                <a:cs typeface="Times New Roman"/>
              </a:rPr>
              <a:t> </a:t>
            </a:r>
            <a:r>
              <a:rPr sz="1600" spc="-5" dirty="0">
                <a:latin typeface="Times New Roman"/>
                <a:cs typeface="Times New Roman"/>
              </a:rPr>
              <a:t>cause,</a:t>
            </a:r>
            <a:r>
              <a:rPr sz="1600" spc="-60" dirty="0">
                <a:latin typeface="Times New Roman"/>
                <a:cs typeface="Times New Roman"/>
              </a:rPr>
              <a:t> </a:t>
            </a:r>
            <a:r>
              <a:rPr sz="1600" dirty="0">
                <a:latin typeface="Times New Roman"/>
                <a:cs typeface="Times New Roman"/>
              </a:rPr>
              <a:t>thereby</a:t>
            </a:r>
            <a:r>
              <a:rPr sz="1600" spc="-80" dirty="0">
                <a:latin typeface="Times New Roman"/>
                <a:cs typeface="Times New Roman"/>
              </a:rPr>
              <a:t> </a:t>
            </a:r>
            <a:r>
              <a:rPr sz="1600" dirty="0">
                <a:latin typeface="Times New Roman"/>
                <a:cs typeface="Times New Roman"/>
              </a:rPr>
              <a:t>leading</a:t>
            </a:r>
            <a:r>
              <a:rPr sz="1600" spc="-65" dirty="0">
                <a:latin typeface="Times New Roman"/>
                <a:cs typeface="Times New Roman"/>
              </a:rPr>
              <a:t> </a:t>
            </a:r>
            <a:r>
              <a:rPr sz="1600" dirty="0">
                <a:latin typeface="Times New Roman"/>
                <a:cs typeface="Times New Roman"/>
              </a:rPr>
              <a:t>to</a:t>
            </a:r>
            <a:r>
              <a:rPr sz="1600" spc="-55" dirty="0">
                <a:latin typeface="Times New Roman"/>
                <a:cs typeface="Times New Roman"/>
              </a:rPr>
              <a:t> </a:t>
            </a:r>
            <a:r>
              <a:rPr sz="1600" spc="-5" dirty="0">
                <a:latin typeface="Times New Roman"/>
                <a:cs typeface="Times New Roman"/>
              </a:rPr>
              <a:t>error  correction</a:t>
            </a:r>
            <a:r>
              <a:rPr sz="1600" spc="-5" dirty="0" smtClean="0">
                <a:latin typeface="Times New Roman"/>
                <a:cs typeface="Times New Roman"/>
              </a:rPr>
              <a:t>.</a:t>
            </a:r>
            <a:endParaRPr sz="1600" dirty="0">
              <a:latin typeface="Times New Roman"/>
              <a:cs typeface="Times New Roman"/>
            </a:endParaRPr>
          </a:p>
        </p:txBody>
      </p:sp>
      <p:sp>
        <p:nvSpPr>
          <p:cNvPr id="5" name="object 6"/>
          <p:cNvSpPr/>
          <p:nvPr/>
        </p:nvSpPr>
        <p:spPr>
          <a:xfrm>
            <a:off x="712470" y="2570480"/>
            <a:ext cx="5764530" cy="3911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477291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3420322"/>
            <a:ext cx="6995160" cy="6638079"/>
          </a:xfrm>
        </p:spPr>
        <p:txBody>
          <a:bodyPr>
            <a:noAutofit/>
          </a:bodyPr>
          <a:lstStyle/>
          <a:p>
            <a:pPr marL="12700" algn="just">
              <a:lnSpc>
                <a:spcPct val="100000"/>
              </a:lnSpc>
              <a:spcBef>
                <a:spcPts val="145"/>
              </a:spcBef>
            </a:pPr>
            <a:r>
              <a:rPr lang="en-US" sz="1600" spc="-5" dirty="0" smtClean="0">
                <a:latin typeface="Times New Roman"/>
                <a:cs typeface="Times New Roman"/>
              </a:rPr>
              <a:t>However</a:t>
            </a:r>
            <a:r>
              <a:rPr lang="en-US" sz="1600" spc="-5" dirty="0">
                <a:latin typeface="Times New Roman"/>
                <a:cs typeface="Times New Roman"/>
              </a:rPr>
              <a:t>, </a:t>
            </a:r>
            <a:r>
              <a:rPr lang="en-US" sz="1600" dirty="0">
                <a:latin typeface="Times New Roman"/>
                <a:cs typeface="Times New Roman"/>
              </a:rPr>
              <a:t>a </a:t>
            </a:r>
            <a:r>
              <a:rPr lang="en-US" sz="1600" spc="-5" dirty="0">
                <a:latin typeface="Times New Roman"/>
                <a:cs typeface="Times New Roman"/>
              </a:rPr>
              <a:t>few characteristics </a:t>
            </a:r>
            <a:r>
              <a:rPr lang="en-US" sz="1600" dirty="0">
                <a:latin typeface="Times New Roman"/>
                <a:cs typeface="Times New Roman"/>
              </a:rPr>
              <a:t>of </a:t>
            </a:r>
            <a:r>
              <a:rPr lang="en-US" sz="1600" spc="-5" dirty="0">
                <a:latin typeface="Times New Roman"/>
                <a:cs typeface="Times New Roman"/>
              </a:rPr>
              <a:t>bugs </a:t>
            </a:r>
            <a:r>
              <a:rPr lang="en-US" sz="1600" dirty="0">
                <a:latin typeface="Times New Roman"/>
                <a:cs typeface="Times New Roman"/>
              </a:rPr>
              <a:t>provide some</a:t>
            </a:r>
            <a:r>
              <a:rPr lang="en-US" sz="1600" spc="20" dirty="0">
                <a:latin typeface="Times New Roman"/>
                <a:cs typeface="Times New Roman"/>
              </a:rPr>
              <a:t> </a:t>
            </a:r>
            <a:r>
              <a:rPr lang="en-US" sz="1600" spc="-5" dirty="0">
                <a:latin typeface="Times New Roman"/>
                <a:cs typeface="Times New Roman"/>
              </a:rPr>
              <a:t>clues:</a:t>
            </a:r>
            <a:endParaRPr lang="en-US" sz="1600" dirty="0">
              <a:latin typeface="Times New Roman"/>
              <a:cs typeface="Times New Roman"/>
            </a:endParaRPr>
          </a:p>
          <a:p>
            <a:pPr marL="469265" marR="10160" indent="-228600" algn="just">
              <a:lnSpc>
                <a:spcPct val="110000"/>
              </a:lnSpc>
              <a:spcBef>
                <a:spcPts val="10"/>
              </a:spcBef>
              <a:buAutoNum type="arabicPeriod"/>
              <a:tabLst>
                <a:tab pos="469900" algn="l"/>
              </a:tabLst>
            </a:pPr>
            <a:r>
              <a:rPr lang="en-US" sz="1600" dirty="0">
                <a:latin typeface="Times New Roman"/>
                <a:cs typeface="Times New Roman"/>
              </a:rPr>
              <a:t>The </a:t>
            </a:r>
            <a:r>
              <a:rPr lang="en-US" sz="1600" spc="-5" dirty="0">
                <a:latin typeface="Times New Roman"/>
                <a:cs typeface="Times New Roman"/>
              </a:rPr>
              <a:t>symptom and </a:t>
            </a:r>
            <a:r>
              <a:rPr lang="en-US" sz="1600" dirty="0">
                <a:latin typeface="Times New Roman"/>
                <a:cs typeface="Times New Roman"/>
              </a:rPr>
              <a:t>the cause </a:t>
            </a:r>
            <a:r>
              <a:rPr lang="en-US" sz="1600" spc="5" dirty="0">
                <a:latin typeface="Times New Roman"/>
                <a:cs typeface="Times New Roman"/>
              </a:rPr>
              <a:t>may </a:t>
            </a:r>
            <a:r>
              <a:rPr lang="en-US" sz="1600" dirty="0">
                <a:latin typeface="Times New Roman"/>
                <a:cs typeface="Times New Roman"/>
              </a:rPr>
              <a:t>be </a:t>
            </a:r>
            <a:r>
              <a:rPr lang="en-US" sz="1600" spc="-5" dirty="0">
                <a:latin typeface="Times New Roman"/>
                <a:cs typeface="Times New Roman"/>
              </a:rPr>
              <a:t>geographically remote. </a:t>
            </a:r>
            <a:r>
              <a:rPr lang="en-US" sz="1600" dirty="0">
                <a:latin typeface="Times New Roman"/>
                <a:cs typeface="Times New Roman"/>
              </a:rPr>
              <a:t>That </a:t>
            </a:r>
            <a:r>
              <a:rPr lang="en-US" sz="1600" spc="-5" dirty="0">
                <a:latin typeface="Times New Roman"/>
                <a:cs typeface="Times New Roman"/>
              </a:rPr>
              <a:t>is, </a:t>
            </a:r>
            <a:r>
              <a:rPr lang="en-US" sz="1600" dirty="0">
                <a:latin typeface="Times New Roman"/>
                <a:cs typeface="Times New Roman"/>
              </a:rPr>
              <a:t>the </a:t>
            </a:r>
            <a:r>
              <a:rPr lang="en-US" sz="1600" spc="-5" dirty="0">
                <a:latin typeface="Times New Roman"/>
                <a:cs typeface="Times New Roman"/>
              </a:rPr>
              <a:t>symptom </a:t>
            </a:r>
            <a:r>
              <a:rPr lang="en-US" sz="1600" dirty="0">
                <a:latin typeface="Times New Roman"/>
                <a:cs typeface="Times New Roman"/>
              </a:rPr>
              <a:t>may  </a:t>
            </a:r>
            <a:r>
              <a:rPr lang="en-US" sz="1600" spc="-5" dirty="0">
                <a:latin typeface="Times New Roman"/>
                <a:cs typeface="Times New Roman"/>
              </a:rPr>
              <a:t>appear</a:t>
            </a:r>
            <a:r>
              <a:rPr lang="en-US" sz="1600" spc="-20" dirty="0">
                <a:latin typeface="Times New Roman"/>
                <a:cs typeface="Times New Roman"/>
              </a:rPr>
              <a:t> </a:t>
            </a:r>
            <a:r>
              <a:rPr lang="en-US" sz="1600" dirty="0">
                <a:latin typeface="Times New Roman"/>
                <a:cs typeface="Times New Roman"/>
              </a:rPr>
              <a:t>in</a:t>
            </a:r>
            <a:r>
              <a:rPr lang="en-US" sz="1600" spc="-30" dirty="0">
                <a:latin typeface="Times New Roman"/>
                <a:cs typeface="Times New Roman"/>
              </a:rPr>
              <a:t> </a:t>
            </a:r>
            <a:r>
              <a:rPr lang="en-US" sz="1600" dirty="0">
                <a:latin typeface="Times New Roman"/>
                <a:cs typeface="Times New Roman"/>
              </a:rPr>
              <a:t>one</a:t>
            </a:r>
            <a:r>
              <a:rPr lang="en-US" sz="1600" spc="-20" dirty="0">
                <a:latin typeface="Times New Roman"/>
                <a:cs typeface="Times New Roman"/>
              </a:rPr>
              <a:t> </a:t>
            </a:r>
            <a:r>
              <a:rPr lang="en-US" sz="1600" spc="-5" dirty="0">
                <a:latin typeface="Times New Roman"/>
                <a:cs typeface="Times New Roman"/>
              </a:rPr>
              <a:t>part</a:t>
            </a:r>
            <a:r>
              <a:rPr lang="en-US" sz="1600" spc="-30" dirty="0">
                <a:latin typeface="Times New Roman"/>
                <a:cs typeface="Times New Roman"/>
              </a:rPr>
              <a:t> </a:t>
            </a:r>
            <a:r>
              <a:rPr lang="en-US" sz="1600" spc="5" dirty="0">
                <a:latin typeface="Times New Roman"/>
                <a:cs typeface="Times New Roman"/>
              </a:rPr>
              <a:t>of</a:t>
            </a:r>
            <a:r>
              <a:rPr lang="en-US" sz="1600" spc="-30" dirty="0">
                <a:latin typeface="Times New Roman"/>
                <a:cs typeface="Times New Roman"/>
              </a:rPr>
              <a:t> </a:t>
            </a:r>
            <a:r>
              <a:rPr lang="en-US" sz="1600" dirty="0">
                <a:latin typeface="Times New Roman"/>
                <a:cs typeface="Times New Roman"/>
              </a:rPr>
              <a:t>a</a:t>
            </a:r>
            <a:r>
              <a:rPr lang="en-US" sz="1600" spc="-20" dirty="0">
                <a:latin typeface="Times New Roman"/>
                <a:cs typeface="Times New Roman"/>
              </a:rPr>
              <a:t> </a:t>
            </a:r>
            <a:r>
              <a:rPr lang="en-US" sz="1600" spc="-5" dirty="0">
                <a:latin typeface="Times New Roman"/>
                <a:cs typeface="Times New Roman"/>
              </a:rPr>
              <a:t>program,</a:t>
            </a:r>
            <a:r>
              <a:rPr lang="en-US" sz="1600" spc="-25" dirty="0">
                <a:latin typeface="Times New Roman"/>
                <a:cs typeface="Times New Roman"/>
              </a:rPr>
              <a:t> </a:t>
            </a:r>
            <a:r>
              <a:rPr lang="en-US" sz="1600" dirty="0">
                <a:latin typeface="Times New Roman"/>
                <a:cs typeface="Times New Roman"/>
              </a:rPr>
              <a:t>while</a:t>
            </a:r>
            <a:r>
              <a:rPr lang="en-US" sz="1600" spc="-30" dirty="0">
                <a:latin typeface="Times New Roman"/>
                <a:cs typeface="Times New Roman"/>
              </a:rPr>
              <a:t> </a:t>
            </a:r>
            <a:r>
              <a:rPr lang="en-US" sz="1600" dirty="0">
                <a:latin typeface="Times New Roman"/>
                <a:cs typeface="Times New Roman"/>
              </a:rPr>
              <a:t>the</a:t>
            </a:r>
            <a:r>
              <a:rPr lang="en-US" sz="1600" spc="-30" dirty="0">
                <a:latin typeface="Times New Roman"/>
                <a:cs typeface="Times New Roman"/>
              </a:rPr>
              <a:t> </a:t>
            </a:r>
            <a:r>
              <a:rPr lang="en-US" sz="1600" dirty="0">
                <a:latin typeface="Times New Roman"/>
                <a:cs typeface="Times New Roman"/>
              </a:rPr>
              <a:t>cause</a:t>
            </a:r>
            <a:r>
              <a:rPr lang="en-US" sz="1600" spc="-15" dirty="0">
                <a:latin typeface="Times New Roman"/>
                <a:cs typeface="Times New Roman"/>
              </a:rPr>
              <a:t> </a:t>
            </a:r>
            <a:r>
              <a:rPr lang="en-US" sz="1600" spc="5" dirty="0">
                <a:latin typeface="Times New Roman"/>
                <a:cs typeface="Times New Roman"/>
              </a:rPr>
              <a:t>may</a:t>
            </a:r>
            <a:r>
              <a:rPr lang="en-US" sz="1600" spc="-40" dirty="0">
                <a:latin typeface="Times New Roman"/>
                <a:cs typeface="Times New Roman"/>
              </a:rPr>
              <a:t> </a:t>
            </a:r>
            <a:r>
              <a:rPr lang="en-US" sz="1600" dirty="0">
                <a:latin typeface="Times New Roman"/>
                <a:cs typeface="Times New Roman"/>
              </a:rPr>
              <a:t>actually</a:t>
            </a:r>
            <a:r>
              <a:rPr lang="en-US" sz="1600" spc="-40" dirty="0">
                <a:latin typeface="Times New Roman"/>
                <a:cs typeface="Times New Roman"/>
              </a:rPr>
              <a:t> </a:t>
            </a:r>
            <a:r>
              <a:rPr lang="en-US" sz="1600" dirty="0">
                <a:latin typeface="Times New Roman"/>
                <a:cs typeface="Times New Roman"/>
              </a:rPr>
              <a:t>be</a:t>
            </a:r>
            <a:r>
              <a:rPr lang="en-US" sz="1600" spc="-30" dirty="0">
                <a:latin typeface="Times New Roman"/>
                <a:cs typeface="Times New Roman"/>
              </a:rPr>
              <a:t> </a:t>
            </a:r>
            <a:r>
              <a:rPr lang="en-US" sz="1600" dirty="0">
                <a:latin typeface="Times New Roman"/>
                <a:cs typeface="Times New Roman"/>
              </a:rPr>
              <a:t>located</a:t>
            </a:r>
            <a:r>
              <a:rPr lang="en-US" sz="1600" spc="-15" dirty="0">
                <a:latin typeface="Times New Roman"/>
                <a:cs typeface="Times New Roman"/>
              </a:rPr>
              <a:t> </a:t>
            </a:r>
            <a:r>
              <a:rPr lang="en-US" sz="1600" spc="-5" dirty="0">
                <a:latin typeface="Times New Roman"/>
                <a:cs typeface="Times New Roman"/>
              </a:rPr>
              <a:t>at</a:t>
            </a:r>
            <a:r>
              <a:rPr lang="en-US" sz="1600" spc="-10" dirty="0">
                <a:latin typeface="Times New Roman"/>
                <a:cs typeface="Times New Roman"/>
              </a:rPr>
              <a:t> </a:t>
            </a:r>
            <a:r>
              <a:rPr lang="en-US" sz="1600" dirty="0">
                <a:latin typeface="Times New Roman"/>
                <a:cs typeface="Times New Roman"/>
              </a:rPr>
              <a:t>a</a:t>
            </a:r>
            <a:r>
              <a:rPr lang="en-US" sz="1600" spc="-30" dirty="0">
                <a:latin typeface="Times New Roman"/>
                <a:cs typeface="Times New Roman"/>
              </a:rPr>
              <a:t> </a:t>
            </a:r>
            <a:r>
              <a:rPr lang="en-US" sz="1600" dirty="0">
                <a:latin typeface="Times New Roman"/>
                <a:cs typeface="Times New Roman"/>
              </a:rPr>
              <a:t>site</a:t>
            </a:r>
            <a:r>
              <a:rPr lang="en-US" sz="1600" spc="-30" dirty="0">
                <a:latin typeface="Times New Roman"/>
                <a:cs typeface="Times New Roman"/>
              </a:rPr>
              <a:t> </a:t>
            </a:r>
            <a:r>
              <a:rPr lang="en-US" sz="1600" dirty="0">
                <a:latin typeface="Times New Roman"/>
                <a:cs typeface="Times New Roman"/>
              </a:rPr>
              <a:t>that</a:t>
            </a:r>
            <a:r>
              <a:rPr lang="en-US" sz="1600" spc="-25" dirty="0">
                <a:latin typeface="Times New Roman"/>
                <a:cs typeface="Times New Roman"/>
              </a:rPr>
              <a:t> </a:t>
            </a:r>
            <a:r>
              <a:rPr lang="en-US" sz="1600" spc="-5" dirty="0">
                <a:latin typeface="Times New Roman"/>
                <a:cs typeface="Times New Roman"/>
              </a:rPr>
              <a:t>is</a:t>
            </a:r>
            <a:r>
              <a:rPr lang="en-US" sz="1600" spc="-10" dirty="0">
                <a:latin typeface="Times New Roman"/>
                <a:cs typeface="Times New Roman"/>
              </a:rPr>
              <a:t> </a:t>
            </a:r>
            <a:r>
              <a:rPr lang="en-US" sz="1600" spc="-5" dirty="0">
                <a:latin typeface="Times New Roman"/>
                <a:cs typeface="Times New Roman"/>
              </a:rPr>
              <a:t>far  removed. </a:t>
            </a:r>
            <a:r>
              <a:rPr lang="en-US" sz="1600" dirty="0">
                <a:latin typeface="Times New Roman"/>
                <a:cs typeface="Times New Roman"/>
              </a:rPr>
              <a:t>Highly </a:t>
            </a:r>
            <a:r>
              <a:rPr lang="en-US" sz="1600" spc="-5" dirty="0">
                <a:latin typeface="Times New Roman"/>
                <a:cs typeface="Times New Roman"/>
              </a:rPr>
              <a:t>coupled components (Chapter </a:t>
            </a:r>
            <a:r>
              <a:rPr lang="en-US" sz="1600" dirty="0">
                <a:latin typeface="Times New Roman"/>
                <a:cs typeface="Times New Roman"/>
              </a:rPr>
              <a:t>12) </a:t>
            </a:r>
            <a:r>
              <a:rPr lang="en-US" sz="1600" spc="-5" dirty="0">
                <a:latin typeface="Times New Roman"/>
                <a:cs typeface="Times New Roman"/>
              </a:rPr>
              <a:t>exacerbate </a:t>
            </a:r>
            <a:r>
              <a:rPr lang="en-US" sz="1600" dirty="0">
                <a:latin typeface="Times New Roman"/>
                <a:cs typeface="Times New Roman"/>
              </a:rPr>
              <a:t>this</a:t>
            </a:r>
            <a:r>
              <a:rPr lang="en-US" sz="1600" spc="30" dirty="0">
                <a:latin typeface="Times New Roman"/>
                <a:cs typeface="Times New Roman"/>
              </a:rPr>
              <a:t> </a:t>
            </a:r>
            <a:r>
              <a:rPr lang="en-US" sz="1600" spc="-5" dirty="0">
                <a:latin typeface="Times New Roman"/>
                <a:cs typeface="Times New Roman"/>
              </a:rPr>
              <a:t>situation.</a:t>
            </a:r>
            <a:endParaRPr lang="en-US" sz="1600" dirty="0">
              <a:latin typeface="Times New Roman"/>
              <a:cs typeface="Times New Roman"/>
            </a:endParaRPr>
          </a:p>
          <a:p>
            <a:pPr marL="469265" indent="-228600" algn="just">
              <a:lnSpc>
                <a:spcPct val="100000"/>
              </a:lnSpc>
              <a:spcBef>
                <a:spcPts val="145"/>
              </a:spcBef>
              <a:buAutoNum type="arabicPeriod"/>
              <a:tabLst>
                <a:tab pos="469900" algn="l"/>
              </a:tabLst>
            </a:pPr>
            <a:r>
              <a:rPr lang="en-US" sz="1600" dirty="0">
                <a:latin typeface="Times New Roman"/>
                <a:cs typeface="Times New Roman"/>
              </a:rPr>
              <a:t>The </a:t>
            </a:r>
            <a:r>
              <a:rPr lang="en-US" sz="1600" spc="-5" dirty="0">
                <a:latin typeface="Times New Roman"/>
                <a:cs typeface="Times New Roman"/>
              </a:rPr>
              <a:t>symptom </a:t>
            </a:r>
            <a:r>
              <a:rPr lang="en-US" sz="1600" spc="5" dirty="0">
                <a:latin typeface="Times New Roman"/>
                <a:cs typeface="Times New Roman"/>
              </a:rPr>
              <a:t>may </a:t>
            </a:r>
            <a:r>
              <a:rPr lang="en-US" sz="1600" spc="-5" dirty="0">
                <a:latin typeface="Times New Roman"/>
                <a:cs typeface="Times New Roman"/>
              </a:rPr>
              <a:t>disappear (temporarily) when another error is</a:t>
            </a:r>
            <a:r>
              <a:rPr lang="en-US" sz="1600" spc="10" dirty="0">
                <a:latin typeface="Times New Roman"/>
                <a:cs typeface="Times New Roman"/>
              </a:rPr>
              <a:t> </a:t>
            </a:r>
            <a:r>
              <a:rPr lang="en-US" sz="1600" dirty="0">
                <a:latin typeface="Times New Roman"/>
                <a:cs typeface="Times New Roman"/>
              </a:rPr>
              <a:t>corrected.</a:t>
            </a:r>
          </a:p>
          <a:p>
            <a:pPr marL="469265" indent="-228600" algn="just">
              <a:lnSpc>
                <a:spcPct val="100000"/>
              </a:lnSpc>
              <a:spcBef>
                <a:spcPts val="155"/>
              </a:spcBef>
              <a:buAutoNum type="arabicPeriod"/>
              <a:tabLst>
                <a:tab pos="469900" algn="l"/>
              </a:tabLst>
            </a:pPr>
            <a:r>
              <a:rPr lang="en-US" sz="1600" dirty="0">
                <a:latin typeface="Times New Roman"/>
                <a:cs typeface="Times New Roman"/>
              </a:rPr>
              <a:t>The </a:t>
            </a:r>
            <a:r>
              <a:rPr lang="en-US" sz="1600" spc="-5" dirty="0">
                <a:latin typeface="Times New Roman"/>
                <a:cs typeface="Times New Roman"/>
              </a:rPr>
              <a:t>symptom </a:t>
            </a:r>
            <a:r>
              <a:rPr lang="en-US" sz="1600" spc="5" dirty="0">
                <a:latin typeface="Times New Roman"/>
                <a:cs typeface="Times New Roman"/>
              </a:rPr>
              <a:t>may </a:t>
            </a:r>
            <a:r>
              <a:rPr lang="en-US" sz="1600" dirty="0">
                <a:latin typeface="Times New Roman"/>
                <a:cs typeface="Times New Roman"/>
              </a:rPr>
              <a:t>actually be </a:t>
            </a:r>
            <a:r>
              <a:rPr lang="en-US" sz="1600" spc="-5" dirty="0">
                <a:latin typeface="Times New Roman"/>
                <a:cs typeface="Times New Roman"/>
              </a:rPr>
              <a:t>caused </a:t>
            </a:r>
            <a:r>
              <a:rPr lang="en-US" sz="1600" spc="10" dirty="0">
                <a:latin typeface="Times New Roman"/>
                <a:cs typeface="Times New Roman"/>
              </a:rPr>
              <a:t>by </a:t>
            </a:r>
            <a:r>
              <a:rPr lang="en-US" sz="1600" dirty="0">
                <a:latin typeface="Times New Roman"/>
                <a:cs typeface="Times New Roman"/>
              </a:rPr>
              <a:t>non errors </a:t>
            </a:r>
            <a:r>
              <a:rPr lang="en-US" sz="1600" spc="-5" dirty="0">
                <a:latin typeface="Times New Roman"/>
                <a:cs typeface="Times New Roman"/>
              </a:rPr>
              <a:t>(e.g., </a:t>
            </a:r>
            <a:r>
              <a:rPr lang="en-US" sz="1600" dirty="0">
                <a:latin typeface="Times New Roman"/>
                <a:cs typeface="Times New Roman"/>
              </a:rPr>
              <a:t>round-off</a:t>
            </a:r>
            <a:r>
              <a:rPr lang="en-US" sz="1600" spc="240" dirty="0">
                <a:latin typeface="Times New Roman"/>
                <a:cs typeface="Times New Roman"/>
              </a:rPr>
              <a:t> </a:t>
            </a:r>
            <a:r>
              <a:rPr lang="en-US" sz="1600" spc="-5" dirty="0">
                <a:latin typeface="Times New Roman"/>
                <a:cs typeface="Times New Roman"/>
              </a:rPr>
              <a:t>inaccuracies).</a:t>
            </a:r>
            <a:endParaRPr lang="en-US" sz="1600" dirty="0">
              <a:latin typeface="Times New Roman"/>
              <a:cs typeface="Times New Roman"/>
            </a:endParaRPr>
          </a:p>
          <a:p>
            <a:pPr marL="469265" indent="-228600" algn="just">
              <a:lnSpc>
                <a:spcPct val="100000"/>
              </a:lnSpc>
              <a:spcBef>
                <a:spcPts val="145"/>
              </a:spcBef>
              <a:buAutoNum type="arabicPeriod"/>
              <a:tabLst>
                <a:tab pos="469900" algn="l"/>
              </a:tabLst>
            </a:pPr>
            <a:r>
              <a:rPr lang="en-US" sz="1600" dirty="0">
                <a:latin typeface="Times New Roman"/>
                <a:cs typeface="Times New Roman"/>
              </a:rPr>
              <a:t>The </a:t>
            </a:r>
            <a:r>
              <a:rPr lang="en-US" sz="1600" spc="-5" dirty="0">
                <a:latin typeface="Times New Roman"/>
                <a:cs typeface="Times New Roman"/>
              </a:rPr>
              <a:t>symptom </a:t>
            </a:r>
            <a:r>
              <a:rPr lang="en-US" sz="1600" spc="5" dirty="0">
                <a:latin typeface="Times New Roman"/>
                <a:cs typeface="Times New Roman"/>
              </a:rPr>
              <a:t>may </a:t>
            </a:r>
            <a:r>
              <a:rPr lang="en-US" sz="1600" dirty="0">
                <a:latin typeface="Times New Roman"/>
                <a:cs typeface="Times New Roman"/>
              </a:rPr>
              <a:t>be </a:t>
            </a:r>
            <a:r>
              <a:rPr lang="en-US" sz="1600" spc="-5" dirty="0">
                <a:latin typeface="Times New Roman"/>
                <a:cs typeface="Times New Roman"/>
              </a:rPr>
              <a:t>caused </a:t>
            </a:r>
            <a:r>
              <a:rPr lang="en-US" sz="1600" spc="5" dirty="0">
                <a:latin typeface="Times New Roman"/>
                <a:cs typeface="Times New Roman"/>
              </a:rPr>
              <a:t>by </a:t>
            </a:r>
            <a:r>
              <a:rPr lang="en-US" sz="1600" dirty="0">
                <a:latin typeface="Times New Roman"/>
                <a:cs typeface="Times New Roman"/>
              </a:rPr>
              <a:t>human error that </a:t>
            </a:r>
            <a:r>
              <a:rPr lang="en-US" sz="1600" spc="-5" dirty="0">
                <a:latin typeface="Times New Roman"/>
                <a:cs typeface="Times New Roman"/>
              </a:rPr>
              <a:t>is </a:t>
            </a:r>
            <a:r>
              <a:rPr lang="en-US" sz="1600" dirty="0">
                <a:latin typeface="Times New Roman"/>
                <a:cs typeface="Times New Roman"/>
              </a:rPr>
              <a:t>not easily</a:t>
            </a:r>
            <a:r>
              <a:rPr lang="en-US" sz="1600" spc="-80" dirty="0">
                <a:latin typeface="Times New Roman"/>
                <a:cs typeface="Times New Roman"/>
              </a:rPr>
              <a:t> </a:t>
            </a:r>
            <a:r>
              <a:rPr lang="en-US" sz="1600" spc="-5" dirty="0">
                <a:latin typeface="Times New Roman"/>
                <a:cs typeface="Times New Roman"/>
              </a:rPr>
              <a:t>traced.</a:t>
            </a:r>
            <a:endParaRPr lang="en-US" sz="1600" dirty="0">
              <a:latin typeface="Times New Roman"/>
              <a:cs typeface="Times New Roman"/>
            </a:endParaRPr>
          </a:p>
          <a:p>
            <a:pPr marL="469265" indent="-228600" algn="just">
              <a:lnSpc>
                <a:spcPct val="100000"/>
              </a:lnSpc>
              <a:spcBef>
                <a:spcPts val="145"/>
              </a:spcBef>
              <a:buAutoNum type="arabicPeriod"/>
              <a:tabLst>
                <a:tab pos="469900" algn="l"/>
              </a:tabLst>
            </a:pPr>
            <a:r>
              <a:rPr lang="en-US" sz="1600" dirty="0">
                <a:latin typeface="Times New Roman"/>
                <a:cs typeface="Times New Roman"/>
              </a:rPr>
              <a:t>The </a:t>
            </a:r>
            <a:r>
              <a:rPr lang="en-US" sz="1600" spc="-5" dirty="0">
                <a:latin typeface="Times New Roman"/>
                <a:cs typeface="Times New Roman"/>
              </a:rPr>
              <a:t>symptom </a:t>
            </a:r>
            <a:r>
              <a:rPr lang="en-US" sz="1600" spc="5" dirty="0">
                <a:latin typeface="Times New Roman"/>
                <a:cs typeface="Times New Roman"/>
              </a:rPr>
              <a:t>may </a:t>
            </a:r>
            <a:r>
              <a:rPr lang="en-US" sz="1600" dirty="0">
                <a:latin typeface="Times New Roman"/>
                <a:cs typeface="Times New Roman"/>
              </a:rPr>
              <a:t>be a result of timing </a:t>
            </a:r>
            <a:r>
              <a:rPr lang="en-US" sz="1600" spc="-5" dirty="0">
                <a:latin typeface="Times New Roman"/>
                <a:cs typeface="Times New Roman"/>
              </a:rPr>
              <a:t>problems, rather </a:t>
            </a:r>
            <a:r>
              <a:rPr lang="en-US" sz="1600" dirty="0">
                <a:latin typeface="Times New Roman"/>
                <a:cs typeface="Times New Roman"/>
              </a:rPr>
              <a:t>than processing</a:t>
            </a:r>
            <a:r>
              <a:rPr lang="en-US" sz="1600" spc="-60" dirty="0">
                <a:latin typeface="Times New Roman"/>
                <a:cs typeface="Times New Roman"/>
              </a:rPr>
              <a:t> </a:t>
            </a:r>
            <a:r>
              <a:rPr lang="en-US" sz="1600" dirty="0">
                <a:latin typeface="Times New Roman"/>
                <a:cs typeface="Times New Roman"/>
              </a:rPr>
              <a:t>Problems.</a:t>
            </a:r>
          </a:p>
          <a:p>
            <a:pPr marL="469265" marR="8255" indent="-228600" algn="just">
              <a:lnSpc>
                <a:spcPts val="1600"/>
              </a:lnSpc>
              <a:spcBef>
                <a:spcPts val="60"/>
              </a:spcBef>
              <a:buAutoNum type="arabicPeriod"/>
              <a:tabLst>
                <a:tab pos="469900" algn="l"/>
              </a:tabLst>
            </a:pPr>
            <a:r>
              <a:rPr lang="en-US" sz="1600" spc="-10" dirty="0">
                <a:latin typeface="Times New Roman"/>
                <a:cs typeface="Times New Roman"/>
              </a:rPr>
              <a:t>It </a:t>
            </a:r>
            <a:r>
              <a:rPr lang="en-US" sz="1600" spc="5" dirty="0">
                <a:latin typeface="Times New Roman"/>
                <a:cs typeface="Times New Roman"/>
              </a:rPr>
              <a:t>may </a:t>
            </a:r>
            <a:r>
              <a:rPr lang="en-US" sz="1600" dirty="0">
                <a:latin typeface="Times New Roman"/>
                <a:cs typeface="Times New Roman"/>
              </a:rPr>
              <a:t>be difficult to accurately </a:t>
            </a:r>
            <a:r>
              <a:rPr lang="en-US" sz="1600" spc="-5" dirty="0">
                <a:latin typeface="Times New Roman"/>
                <a:cs typeface="Times New Roman"/>
              </a:rPr>
              <a:t>reproduce </a:t>
            </a:r>
            <a:r>
              <a:rPr lang="en-US" sz="1600" dirty="0">
                <a:latin typeface="Times New Roman"/>
                <a:cs typeface="Times New Roman"/>
              </a:rPr>
              <a:t>input conditions </a:t>
            </a:r>
            <a:r>
              <a:rPr lang="en-US" sz="1600" spc="-5" dirty="0">
                <a:latin typeface="Times New Roman"/>
                <a:cs typeface="Times New Roman"/>
              </a:rPr>
              <a:t>(e.g., </a:t>
            </a:r>
            <a:r>
              <a:rPr lang="en-US" sz="1600" dirty="0">
                <a:latin typeface="Times New Roman"/>
                <a:cs typeface="Times New Roman"/>
              </a:rPr>
              <a:t>a </a:t>
            </a:r>
            <a:r>
              <a:rPr lang="en-US" sz="1600" spc="5" dirty="0">
                <a:latin typeface="Times New Roman"/>
                <a:cs typeface="Times New Roman"/>
              </a:rPr>
              <a:t>real- </a:t>
            </a:r>
            <a:r>
              <a:rPr lang="en-US" sz="1600" dirty="0">
                <a:latin typeface="Times New Roman"/>
                <a:cs typeface="Times New Roman"/>
              </a:rPr>
              <a:t>time </a:t>
            </a:r>
            <a:r>
              <a:rPr lang="en-US" sz="1600" spc="-5" dirty="0">
                <a:latin typeface="Times New Roman"/>
                <a:cs typeface="Times New Roman"/>
              </a:rPr>
              <a:t>application  </a:t>
            </a:r>
            <a:r>
              <a:rPr lang="en-US" sz="1600" dirty="0">
                <a:latin typeface="Times New Roman"/>
                <a:cs typeface="Times New Roman"/>
              </a:rPr>
              <a:t>in which input </a:t>
            </a:r>
            <a:r>
              <a:rPr lang="en-US" sz="1600" spc="-5" dirty="0">
                <a:latin typeface="Times New Roman"/>
                <a:cs typeface="Times New Roman"/>
              </a:rPr>
              <a:t>ordering is</a:t>
            </a:r>
            <a:r>
              <a:rPr lang="en-US" sz="1600" spc="-15" dirty="0">
                <a:latin typeface="Times New Roman"/>
                <a:cs typeface="Times New Roman"/>
              </a:rPr>
              <a:t> </a:t>
            </a:r>
            <a:r>
              <a:rPr lang="en-US" sz="1600" spc="-5" dirty="0">
                <a:latin typeface="Times New Roman"/>
                <a:cs typeface="Times New Roman"/>
              </a:rPr>
              <a:t>indeterminate).</a:t>
            </a:r>
            <a:endParaRPr lang="en-US" sz="1600" dirty="0">
              <a:latin typeface="Times New Roman"/>
              <a:cs typeface="Times New Roman"/>
            </a:endParaRPr>
          </a:p>
          <a:p>
            <a:pPr marL="469265" indent="-228600" algn="just">
              <a:lnSpc>
                <a:spcPct val="100000"/>
              </a:lnSpc>
              <a:spcBef>
                <a:spcPts val="65"/>
              </a:spcBef>
              <a:buAutoNum type="arabicPeriod"/>
              <a:tabLst>
                <a:tab pos="469900" algn="l"/>
              </a:tabLst>
            </a:pPr>
            <a:r>
              <a:rPr lang="en-US" sz="1600" dirty="0">
                <a:latin typeface="Times New Roman"/>
                <a:cs typeface="Times New Roman"/>
              </a:rPr>
              <a:t>The </a:t>
            </a:r>
            <a:r>
              <a:rPr lang="en-US" sz="1600" spc="-5" dirty="0">
                <a:latin typeface="Times New Roman"/>
                <a:cs typeface="Times New Roman"/>
              </a:rPr>
              <a:t>symptom </a:t>
            </a:r>
            <a:r>
              <a:rPr lang="en-US" sz="1600" spc="10" dirty="0">
                <a:latin typeface="Times New Roman"/>
                <a:cs typeface="Times New Roman"/>
              </a:rPr>
              <a:t>may </a:t>
            </a:r>
            <a:r>
              <a:rPr lang="en-US" sz="1600" dirty="0">
                <a:latin typeface="Times New Roman"/>
                <a:cs typeface="Times New Roman"/>
              </a:rPr>
              <a:t>be </a:t>
            </a:r>
            <a:r>
              <a:rPr lang="en-US" sz="1600" spc="-5" dirty="0">
                <a:latin typeface="Times New Roman"/>
                <a:cs typeface="Times New Roman"/>
              </a:rPr>
              <a:t>intermittent. </a:t>
            </a:r>
            <a:r>
              <a:rPr lang="en-US" sz="1600" dirty="0">
                <a:latin typeface="Times New Roman"/>
                <a:cs typeface="Times New Roman"/>
              </a:rPr>
              <a:t>This </a:t>
            </a:r>
            <a:r>
              <a:rPr lang="en-US" sz="1600" spc="-5" dirty="0">
                <a:latin typeface="Times New Roman"/>
                <a:cs typeface="Times New Roman"/>
              </a:rPr>
              <a:t>is </a:t>
            </a:r>
            <a:r>
              <a:rPr lang="en-US" sz="1600" dirty="0">
                <a:latin typeface="Times New Roman"/>
                <a:cs typeface="Times New Roman"/>
              </a:rPr>
              <a:t>particularly </a:t>
            </a:r>
            <a:r>
              <a:rPr lang="en-US" sz="1600" spc="-5" dirty="0">
                <a:latin typeface="Times New Roman"/>
                <a:cs typeface="Times New Roman"/>
              </a:rPr>
              <a:t>common </a:t>
            </a:r>
            <a:r>
              <a:rPr lang="en-US" sz="1600" dirty="0">
                <a:latin typeface="Times New Roman"/>
                <a:cs typeface="Times New Roman"/>
              </a:rPr>
              <a:t>in </a:t>
            </a:r>
            <a:r>
              <a:rPr lang="en-US" sz="1600" spc="-5" dirty="0">
                <a:latin typeface="Times New Roman"/>
                <a:cs typeface="Times New Roman"/>
              </a:rPr>
              <a:t>embedded systems</a:t>
            </a:r>
            <a:r>
              <a:rPr lang="en-US" sz="1600" spc="45" dirty="0">
                <a:latin typeface="Times New Roman"/>
                <a:cs typeface="Times New Roman"/>
              </a:rPr>
              <a:t> </a:t>
            </a:r>
            <a:r>
              <a:rPr lang="en-US" sz="1600" spc="-5" dirty="0">
                <a:latin typeface="Times New Roman"/>
                <a:cs typeface="Times New Roman"/>
              </a:rPr>
              <a:t>that</a:t>
            </a:r>
            <a:endParaRPr lang="en-US" sz="1600" dirty="0">
              <a:latin typeface="Times New Roman"/>
              <a:cs typeface="Times New Roman"/>
            </a:endParaRPr>
          </a:p>
          <a:p>
            <a:pPr marL="469265" algn="just">
              <a:lnSpc>
                <a:spcPct val="100000"/>
              </a:lnSpc>
              <a:spcBef>
                <a:spcPts val="145"/>
              </a:spcBef>
            </a:pPr>
            <a:r>
              <a:rPr lang="en-US" sz="1600" spc="-5" dirty="0">
                <a:latin typeface="Times New Roman"/>
                <a:cs typeface="Times New Roman"/>
              </a:rPr>
              <a:t>couple hardware and </a:t>
            </a:r>
            <a:r>
              <a:rPr lang="en-US" sz="1600" dirty="0">
                <a:latin typeface="Times New Roman"/>
                <a:cs typeface="Times New Roman"/>
              </a:rPr>
              <a:t>software </a:t>
            </a:r>
            <a:r>
              <a:rPr lang="en-US" sz="1600" spc="-5" dirty="0">
                <a:latin typeface="Times New Roman"/>
                <a:cs typeface="Times New Roman"/>
              </a:rPr>
              <a:t>inextricably.</a:t>
            </a:r>
            <a:endParaRPr lang="en-US" sz="1600" dirty="0">
              <a:latin typeface="Times New Roman"/>
              <a:cs typeface="Times New Roman"/>
            </a:endParaRPr>
          </a:p>
          <a:p>
            <a:pPr marL="469265" marR="5080" indent="-228600" algn="just">
              <a:lnSpc>
                <a:spcPts val="1600"/>
              </a:lnSpc>
              <a:spcBef>
                <a:spcPts val="65"/>
              </a:spcBef>
              <a:buAutoNum type="arabicPeriod" startAt="8"/>
              <a:tabLst>
                <a:tab pos="469900" algn="l"/>
              </a:tabLst>
            </a:pPr>
            <a:r>
              <a:rPr lang="en-US" sz="1600" dirty="0">
                <a:latin typeface="Times New Roman"/>
                <a:cs typeface="Times New Roman"/>
              </a:rPr>
              <a:t>The </a:t>
            </a:r>
            <a:r>
              <a:rPr lang="en-US" sz="1600" spc="-5" dirty="0">
                <a:latin typeface="Times New Roman"/>
                <a:cs typeface="Times New Roman"/>
              </a:rPr>
              <a:t>symptom </a:t>
            </a:r>
            <a:r>
              <a:rPr lang="en-US" sz="1600" dirty="0">
                <a:latin typeface="Times New Roman"/>
                <a:cs typeface="Times New Roman"/>
              </a:rPr>
              <a:t>may be due to </a:t>
            </a:r>
            <a:r>
              <a:rPr lang="en-US" sz="1600" spc="-5" dirty="0">
                <a:latin typeface="Times New Roman"/>
                <a:cs typeface="Times New Roman"/>
              </a:rPr>
              <a:t>causes </a:t>
            </a:r>
            <a:r>
              <a:rPr lang="en-US" sz="1600" dirty="0">
                <a:latin typeface="Times New Roman"/>
                <a:cs typeface="Times New Roman"/>
              </a:rPr>
              <a:t>that </a:t>
            </a:r>
            <a:r>
              <a:rPr lang="en-US" sz="1600" spc="-5" dirty="0">
                <a:latin typeface="Times New Roman"/>
                <a:cs typeface="Times New Roman"/>
              </a:rPr>
              <a:t>are distributed across </a:t>
            </a:r>
            <a:r>
              <a:rPr lang="en-US" sz="1600" dirty="0">
                <a:latin typeface="Times New Roman"/>
                <a:cs typeface="Times New Roman"/>
              </a:rPr>
              <a:t>a number of </a:t>
            </a:r>
            <a:r>
              <a:rPr lang="en-US" sz="1600" spc="-5" dirty="0">
                <a:latin typeface="Times New Roman"/>
                <a:cs typeface="Times New Roman"/>
              </a:rPr>
              <a:t>tasks </a:t>
            </a:r>
            <a:r>
              <a:rPr lang="en-US" sz="1600" dirty="0">
                <a:latin typeface="Times New Roman"/>
                <a:cs typeface="Times New Roman"/>
              </a:rPr>
              <a:t>running  on </a:t>
            </a:r>
            <a:r>
              <a:rPr lang="en-US" sz="1600" spc="-5" dirty="0">
                <a:latin typeface="Times New Roman"/>
                <a:cs typeface="Times New Roman"/>
              </a:rPr>
              <a:t>different </a:t>
            </a:r>
            <a:r>
              <a:rPr lang="en-US" sz="1600" dirty="0">
                <a:latin typeface="Times New Roman"/>
                <a:cs typeface="Times New Roman"/>
              </a:rPr>
              <a:t>processors</a:t>
            </a:r>
            <a:r>
              <a:rPr lang="en-US" sz="1600" dirty="0" smtClean="0">
                <a:latin typeface="Times New Roman"/>
                <a:cs typeface="Times New Roman"/>
              </a:rPr>
              <a:t>.</a:t>
            </a:r>
            <a:endParaRPr lang="en-US" sz="1600" dirty="0">
              <a:latin typeface="Times New Roman"/>
              <a:cs typeface="Times New Roman"/>
            </a:endParaRPr>
          </a:p>
        </p:txBody>
      </p:sp>
      <p:sp>
        <p:nvSpPr>
          <p:cNvPr id="4" name="Rectangle 3"/>
          <p:cNvSpPr/>
          <p:nvPr/>
        </p:nvSpPr>
        <p:spPr>
          <a:xfrm>
            <a:off x="582930" y="558801"/>
            <a:ext cx="6865620" cy="2529923"/>
          </a:xfrm>
          <a:prstGeom prst="rect">
            <a:avLst/>
          </a:prstGeom>
        </p:spPr>
        <p:txBody>
          <a:bodyPr wrap="square">
            <a:spAutoFit/>
          </a:bodyPr>
          <a:lstStyle/>
          <a:p>
            <a:pPr marL="355600" marR="6985" indent="-342900" algn="just">
              <a:lnSpc>
                <a:spcPct val="110000"/>
              </a:lnSpc>
              <a:buAutoNum type="arabicPeriod"/>
            </a:pPr>
            <a:r>
              <a:rPr lang="en-US" b="1" dirty="0" smtClean="0">
                <a:latin typeface="Times New Roman"/>
                <a:cs typeface="Times New Roman"/>
              </a:rPr>
              <a:t>The </a:t>
            </a:r>
            <a:r>
              <a:rPr lang="en-US" b="1" dirty="0">
                <a:latin typeface="Times New Roman"/>
                <a:cs typeface="Times New Roman"/>
              </a:rPr>
              <a:t>debugging </a:t>
            </a:r>
            <a:r>
              <a:rPr lang="en-US" b="1" spc="-5" dirty="0" smtClean="0">
                <a:latin typeface="Times New Roman"/>
                <a:cs typeface="Times New Roman"/>
              </a:rPr>
              <a:t>process:</a:t>
            </a:r>
          </a:p>
          <a:p>
            <a:pPr marL="12700" marR="6985" algn="just">
              <a:lnSpc>
                <a:spcPct val="110000"/>
              </a:lnSpc>
            </a:pPr>
            <a:r>
              <a:rPr lang="en-US" b="1" spc="-5" dirty="0" smtClean="0">
                <a:latin typeface="Times New Roman"/>
                <a:cs typeface="Times New Roman"/>
              </a:rPr>
              <a:t> </a:t>
            </a:r>
          </a:p>
          <a:p>
            <a:pPr marL="12700" marR="6985" algn="just">
              <a:lnSpc>
                <a:spcPct val="110000"/>
              </a:lnSpc>
            </a:pPr>
            <a:r>
              <a:rPr lang="en-US" b="1" spc="-5" dirty="0" smtClean="0">
                <a:latin typeface="Times New Roman"/>
                <a:cs typeface="Times New Roman"/>
              </a:rPr>
              <a:t>THE D</a:t>
            </a:r>
            <a:r>
              <a:rPr lang="en-US" b="1" dirty="0" smtClean="0">
                <a:latin typeface="Times New Roman"/>
                <a:cs typeface="Times New Roman"/>
              </a:rPr>
              <a:t>ebugging </a:t>
            </a:r>
            <a:r>
              <a:rPr lang="en-US" b="1" spc="-5" dirty="0" smtClean="0">
                <a:latin typeface="Times New Roman"/>
                <a:cs typeface="Times New Roman"/>
              </a:rPr>
              <a:t>process </a:t>
            </a:r>
            <a:r>
              <a:rPr lang="en-US" spc="-5" dirty="0">
                <a:latin typeface="Times New Roman"/>
                <a:cs typeface="Times New Roman"/>
              </a:rPr>
              <a:t>will </a:t>
            </a:r>
            <a:r>
              <a:rPr lang="en-US" dirty="0">
                <a:latin typeface="Times New Roman"/>
                <a:cs typeface="Times New Roman"/>
              </a:rPr>
              <a:t>usually have one of </a:t>
            </a:r>
            <a:r>
              <a:rPr lang="en-US" spc="-5" dirty="0">
                <a:latin typeface="Times New Roman"/>
                <a:cs typeface="Times New Roman"/>
              </a:rPr>
              <a:t>two outcomes: </a:t>
            </a:r>
            <a:r>
              <a:rPr lang="en-US" dirty="0">
                <a:latin typeface="Times New Roman"/>
                <a:cs typeface="Times New Roman"/>
              </a:rPr>
              <a:t>(1) the cause </a:t>
            </a:r>
            <a:r>
              <a:rPr lang="en-US" spc="-5" dirty="0">
                <a:latin typeface="Times New Roman"/>
                <a:cs typeface="Times New Roman"/>
              </a:rPr>
              <a:t>will </a:t>
            </a:r>
            <a:r>
              <a:rPr lang="en-US" dirty="0">
                <a:latin typeface="Times New Roman"/>
                <a:cs typeface="Times New Roman"/>
              </a:rPr>
              <a:t>be found </a:t>
            </a:r>
            <a:r>
              <a:rPr lang="en-US" spc="-5" dirty="0">
                <a:latin typeface="Times New Roman"/>
                <a:cs typeface="Times New Roman"/>
              </a:rPr>
              <a:t>and  corrected</a:t>
            </a:r>
            <a:r>
              <a:rPr lang="en-US" spc="55" dirty="0">
                <a:latin typeface="Times New Roman"/>
                <a:cs typeface="Times New Roman"/>
              </a:rPr>
              <a:t> </a:t>
            </a:r>
            <a:r>
              <a:rPr lang="en-US" dirty="0">
                <a:latin typeface="Times New Roman"/>
                <a:cs typeface="Times New Roman"/>
              </a:rPr>
              <a:t>or</a:t>
            </a:r>
            <a:r>
              <a:rPr lang="en-US" spc="60" dirty="0">
                <a:latin typeface="Times New Roman"/>
                <a:cs typeface="Times New Roman"/>
              </a:rPr>
              <a:t> </a:t>
            </a:r>
            <a:r>
              <a:rPr lang="en-US" dirty="0">
                <a:latin typeface="Times New Roman"/>
                <a:cs typeface="Times New Roman"/>
              </a:rPr>
              <a:t>(2)</a:t>
            </a:r>
            <a:r>
              <a:rPr lang="en-US" spc="60" dirty="0">
                <a:latin typeface="Times New Roman"/>
                <a:cs typeface="Times New Roman"/>
              </a:rPr>
              <a:t> </a:t>
            </a:r>
            <a:r>
              <a:rPr lang="en-US" dirty="0">
                <a:latin typeface="Times New Roman"/>
                <a:cs typeface="Times New Roman"/>
              </a:rPr>
              <a:t>the</a:t>
            </a:r>
            <a:r>
              <a:rPr lang="en-US" spc="55" dirty="0">
                <a:latin typeface="Times New Roman"/>
                <a:cs typeface="Times New Roman"/>
              </a:rPr>
              <a:t> </a:t>
            </a:r>
            <a:r>
              <a:rPr lang="en-US" dirty="0">
                <a:latin typeface="Times New Roman"/>
                <a:cs typeface="Times New Roman"/>
              </a:rPr>
              <a:t>cause</a:t>
            </a:r>
            <a:r>
              <a:rPr lang="en-US" spc="55" dirty="0">
                <a:latin typeface="Times New Roman"/>
                <a:cs typeface="Times New Roman"/>
              </a:rPr>
              <a:t> </a:t>
            </a:r>
            <a:r>
              <a:rPr lang="en-US" spc="-5" dirty="0">
                <a:latin typeface="Times New Roman"/>
                <a:cs typeface="Times New Roman"/>
              </a:rPr>
              <a:t>will</a:t>
            </a:r>
            <a:r>
              <a:rPr lang="en-US" spc="65" dirty="0">
                <a:latin typeface="Times New Roman"/>
                <a:cs typeface="Times New Roman"/>
              </a:rPr>
              <a:t> </a:t>
            </a:r>
            <a:r>
              <a:rPr lang="en-US" dirty="0">
                <a:latin typeface="Times New Roman"/>
                <a:cs typeface="Times New Roman"/>
              </a:rPr>
              <a:t>not</a:t>
            </a:r>
            <a:r>
              <a:rPr lang="en-US" spc="65" dirty="0">
                <a:latin typeface="Times New Roman"/>
                <a:cs typeface="Times New Roman"/>
              </a:rPr>
              <a:t> </a:t>
            </a:r>
            <a:r>
              <a:rPr lang="en-US" dirty="0">
                <a:latin typeface="Times New Roman"/>
                <a:cs typeface="Times New Roman"/>
              </a:rPr>
              <a:t>be</a:t>
            </a:r>
            <a:r>
              <a:rPr lang="en-US" spc="50" dirty="0">
                <a:latin typeface="Times New Roman"/>
                <a:cs typeface="Times New Roman"/>
              </a:rPr>
              <a:t> </a:t>
            </a:r>
            <a:r>
              <a:rPr lang="en-US" spc="-5" dirty="0">
                <a:latin typeface="Times New Roman"/>
                <a:cs typeface="Times New Roman"/>
              </a:rPr>
              <a:t>found.</a:t>
            </a:r>
            <a:r>
              <a:rPr lang="en-US" spc="75" dirty="0">
                <a:latin typeface="Times New Roman"/>
                <a:cs typeface="Times New Roman"/>
              </a:rPr>
              <a:t> </a:t>
            </a:r>
            <a:r>
              <a:rPr lang="en-US" spc="-10" dirty="0">
                <a:latin typeface="Times New Roman"/>
                <a:cs typeface="Times New Roman"/>
              </a:rPr>
              <a:t>In</a:t>
            </a:r>
            <a:r>
              <a:rPr lang="en-US" spc="60" dirty="0">
                <a:latin typeface="Times New Roman"/>
                <a:cs typeface="Times New Roman"/>
              </a:rPr>
              <a:t> </a:t>
            </a:r>
            <a:r>
              <a:rPr lang="en-US" dirty="0">
                <a:latin typeface="Times New Roman"/>
                <a:cs typeface="Times New Roman"/>
              </a:rPr>
              <a:t>the</a:t>
            </a:r>
            <a:r>
              <a:rPr lang="en-US" spc="60" dirty="0">
                <a:latin typeface="Times New Roman"/>
                <a:cs typeface="Times New Roman"/>
              </a:rPr>
              <a:t> </a:t>
            </a:r>
            <a:r>
              <a:rPr lang="en-US" dirty="0">
                <a:latin typeface="Times New Roman"/>
                <a:cs typeface="Times New Roman"/>
              </a:rPr>
              <a:t>latter</a:t>
            </a:r>
            <a:r>
              <a:rPr lang="en-US" spc="50" dirty="0">
                <a:latin typeface="Times New Roman"/>
                <a:cs typeface="Times New Roman"/>
              </a:rPr>
              <a:t> </a:t>
            </a:r>
            <a:r>
              <a:rPr lang="en-US" spc="-5" dirty="0">
                <a:latin typeface="Times New Roman"/>
                <a:cs typeface="Times New Roman"/>
              </a:rPr>
              <a:t>case,</a:t>
            </a:r>
            <a:r>
              <a:rPr lang="en-US" spc="60" dirty="0">
                <a:latin typeface="Times New Roman"/>
                <a:cs typeface="Times New Roman"/>
              </a:rPr>
              <a:t> </a:t>
            </a:r>
            <a:r>
              <a:rPr lang="en-US" dirty="0">
                <a:latin typeface="Times New Roman"/>
                <a:cs typeface="Times New Roman"/>
              </a:rPr>
              <a:t>the</a:t>
            </a:r>
            <a:r>
              <a:rPr lang="en-US" spc="60" dirty="0">
                <a:latin typeface="Times New Roman"/>
                <a:cs typeface="Times New Roman"/>
              </a:rPr>
              <a:t> </a:t>
            </a:r>
            <a:r>
              <a:rPr lang="en-US" dirty="0">
                <a:latin typeface="Times New Roman"/>
                <a:cs typeface="Times New Roman"/>
              </a:rPr>
              <a:t>person</a:t>
            </a:r>
            <a:r>
              <a:rPr lang="en-US" spc="60" dirty="0">
                <a:latin typeface="Times New Roman"/>
                <a:cs typeface="Times New Roman"/>
              </a:rPr>
              <a:t> </a:t>
            </a:r>
            <a:r>
              <a:rPr lang="en-US" spc="-5" dirty="0">
                <a:latin typeface="Times New Roman"/>
                <a:cs typeface="Times New Roman"/>
              </a:rPr>
              <a:t>performing</a:t>
            </a:r>
            <a:r>
              <a:rPr lang="en-US" spc="45" dirty="0">
                <a:latin typeface="Times New Roman"/>
                <a:cs typeface="Times New Roman"/>
              </a:rPr>
              <a:t> </a:t>
            </a:r>
            <a:r>
              <a:rPr lang="en-US" dirty="0" smtClean="0">
                <a:latin typeface="Times New Roman"/>
                <a:cs typeface="Times New Roman"/>
              </a:rPr>
              <a:t>debugging </a:t>
            </a:r>
            <a:r>
              <a:rPr lang="en-US" dirty="0">
                <a:latin typeface="Times New Roman"/>
                <a:cs typeface="Times New Roman"/>
              </a:rPr>
              <a:t>may </a:t>
            </a:r>
            <a:r>
              <a:rPr lang="en-US" spc="-5" dirty="0">
                <a:latin typeface="Times New Roman"/>
                <a:cs typeface="Times New Roman"/>
              </a:rPr>
              <a:t>suspect </a:t>
            </a:r>
            <a:r>
              <a:rPr lang="en-US" dirty="0">
                <a:latin typeface="Times New Roman"/>
                <a:cs typeface="Times New Roman"/>
              </a:rPr>
              <a:t>a </a:t>
            </a:r>
            <a:r>
              <a:rPr lang="en-US" spc="-5" dirty="0">
                <a:latin typeface="Times New Roman"/>
                <a:cs typeface="Times New Roman"/>
              </a:rPr>
              <a:t>cause, design </a:t>
            </a:r>
            <a:r>
              <a:rPr lang="en-US" dirty="0">
                <a:latin typeface="Times New Roman"/>
                <a:cs typeface="Times New Roman"/>
              </a:rPr>
              <a:t>a test </a:t>
            </a:r>
            <a:r>
              <a:rPr lang="en-US" spc="-5" dirty="0">
                <a:latin typeface="Times New Roman"/>
                <a:cs typeface="Times New Roman"/>
              </a:rPr>
              <a:t>case </a:t>
            </a:r>
            <a:r>
              <a:rPr lang="en-US" dirty="0">
                <a:latin typeface="Times New Roman"/>
                <a:cs typeface="Times New Roman"/>
              </a:rPr>
              <a:t>to </a:t>
            </a:r>
            <a:r>
              <a:rPr lang="en-US" spc="-5" dirty="0">
                <a:latin typeface="Times New Roman"/>
                <a:cs typeface="Times New Roman"/>
              </a:rPr>
              <a:t>help validate </a:t>
            </a:r>
            <a:r>
              <a:rPr lang="en-US" dirty="0">
                <a:latin typeface="Times New Roman"/>
                <a:cs typeface="Times New Roman"/>
              </a:rPr>
              <a:t>that suspicion, </a:t>
            </a:r>
            <a:r>
              <a:rPr lang="en-US" spc="-10" dirty="0">
                <a:latin typeface="Times New Roman"/>
                <a:cs typeface="Times New Roman"/>
              </a:rPr>
              <a:t>and </a:t>
            </a:r>
            <a:r>
              <a:rPr lang="en-US" spc="-5" dirty="0">
                <a:latin typeface="Times New Roman"/>
                <a:cs typeface="Times New Roman"/>
              </a:rPr>
              <a:t>work toward error  correction </a:t>
            </a:r>
            <a:r>
              <a:rPr lang="en-US" dirty="0">
                <a:latin typeface="Times New Roman"/>
                <a:cs typeface="Times New Roman"/>
              </a:rPr>
              <a:t>in an </a:t>
            </a:r>
            <a:r>
              <a:rPr lang="en-US" spc="-5" dirty="0">
                <a:latin typeface="Times New Roman"/>
                <a:cs typeface="Times New Roman"/>
              </a:rPr>
              <a:t>iterative</a:t>
            </a:r>
            <a:r>
              <a:rPr lang="en-US" spc="5" dirty="0">
                <a:latin typeface="Times New Roman"/>
                <a:cs typeface="Times New Roman"/>
              </a:rPr>
              <a:t> </a:t>
            </a:r>
            <a:r>
              <a:rPr lang="en-US" spc="-5" dirty="0">
                <a:latin typeface="Times New Roman"/>
                <a:cs typeface="Times New Roman"/>
              </a:rPr>
              <a:t>fashion.</a:t>
            </a:r>
            <a:endParaRPr lang="en-US" dirty="0">
              <a:latin typeface="Times New Roman"/>
              <a:cs typeface="Times New Roman"/>
            </a:endParaRPr>
          </a:p>
          <a:p>
            <a:pPr marL="12700" marR="6985" algn="just">
              <a:lnSpc>
                <a:spcPct val="110000"/>
              </a:lnSpc>
            </a:pPr>
            <a:endParaRPr lang="en-US" dirty="0">
              <a:latin typeface="Times New Roman"/>
              <a:cs typeface="Times New Roman"/>
            </a:endParaRPr>
          </a:p>
        </p:txBody>
      </p:sp>
    </p:spTree>
    <p:extLst>
      <p:ext uri="{BB962C8B-B14F-4D97-AF65-F5344CB8AC3E}">
        <p14:creationId xmlns:p14="http://schemas.microsoft.com/office/powerpoint/2010/main" val="19600585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447040"/>
            <a:ext cx="7383780" cy="10505440"/>
          </a:xfrm>
        </p:spPr>
        <p:txBody>
          <a:bodyPr>
            <a:noAutofit/>
          </a:bodyPr>
          <a:lstStyle/>
          <a:p>
            <a:pPr marL="12700" algn="just">
              <a:lnSpc>
                <a:spcPct val="100000"/>
              </a:lnSpc>
              <a:spcBef>
                <a:spcPts val="60"/>
              </a:spcBef>
            </a:pPr>
            <a:r>
              <a:rPr lang="en-US" sz="1600" spc="-5" dirty="0">
                <a:latin typeface="Times New Roman" panose="02020603050405020304" pitchFamily="18" charset="0"/>
                <a:cs typeface="Times New Roman" panose="02020603050405020304" pitchFamily="18" charset="0"/>
              </a:rPr>
              <a:t>During debugging, we </a:t>
            </a:r>
            <a:r>
              <a:rPr lang="en-US" sz="1600" dirty="0">
                <a:latin typeface="Times New Roman" panose="02020603050405020304" pitchFamily="18" charset="0"/>
                <a:cs typeface="Times New Roman" panose="02020603050405020304" pitchFamily="18" charset="0"/>
              </a:rPr>
              <a:t>encounter </a:t>
            </a:r>
            <a:r>
              <a:rPr lang="en-US" sz="1600" spc="-5" dirty="0">
                <a:latin typeface="Times New Roman" panose="02020603050405020304" pitchFamily="18" charset="0"/>
                <a:cs typeface="Times New Roman" panose="02020603050405020304" pitchFamily="18" charset="0"/>
              </a:rPr>
              <a:t>errors </a:t>
            </a:r>
            <a:r>
              <a:rPr lang="en-US" sz="1600" dirty="0">
                <a:latin typeface="Times New Roman" panose="02020603050405020304" pitchFamily="18" charset="0"/>
                <a:cs typeface="Times New Roman" panose="02020603050405020304" pitchFamily="18" charset="0"/>
              </a:rPr>
              <a:t>that </a:t>
            </a:r>
            <a:r>
              <a:rPr lang="en-US" sz="1600" spc="-5" dirty="0">
                <a:latin typeface="Times New Roman" panose="02020603050405020304" pitchFamily="18" charset="0"/>
                <a:cs typeface="Times New Roman" panose="02020603050405020304" pitchFamily="18" charset="0"/>
              </a:rPr>
              <a:t>range from </a:t>
            </a:r>
            <a:r>
              <a:rPr lang="en-US" sz="1600" dirty="0">
                <a:latin typeface="Times New Roman" panose="02020603050405020304" pitchFamily="18" charset="0"/>
                <a:cs typeface="Times New Roman" panose="02020603050405020304" pitchFamily="18" charset="0"/>
              </a:rPr>
              <a:t>mildly annoying </a:t>
            </a:r>
            <a:r>
              <a:rPr lang="en-US" sz="1600" spc="-5" dirty="0">
                <a:latin typeface="Times New Roman" panose="02020603050405020304" pitchFamily="18" charset="0"/>
                <a:cs typeface="Times New Roman" panose="02020603050405020304" pitchFamily="18" charset="0"/>
              </a:rPr>
              <a:t>(e.g., an incorrect</a:t>
            </a:r>
            <a:r>
              <a:rPr lang="en-US" sz="1600" spc="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output</a:t>
            </a:r>
          </a:p>
          <a:p>
            <a:pPr marL="0" marR="12700" indent="0" algn="just">
              <a:lnSpc>
                <a:spcPct val="110000"/>
              </a:lnSpc>
              <a:buNone/>
            </a:pPr>
            <a:r>
              <a:rPr lang="en-US" sz="1600" spc="-5" dirty="0" smtClean="0">
                <a:latin typeface="Times New Roman" panose="02020603050405020304" pitchFamily="18" charset="0"/>
                <a:cs typeface="Times New Roman" panose="02020603050405020304" pitchFamily="18" charset="0"/>
              </a:rPr>
              <a:t>  format</a:t>
            </a:r>
            <a:r>
              <a:rPr lang="en-US" sz="1600" spc="-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 catastrophic </a:t>
            </a:r>
            <a:r>
              <a:rPr lang="en-US" sz="1600" spc="-5" dirty="0">
                <a:latin typeface="Times New Roman" panose="02020603050405020304" pitchFamily="18" charset="0"/>
                <a:cs typeface="Times New Roman" panose="02020603050405020304" pitchFamily="18" charset="0"/>
              </a:rPr>
              <a:t>(e.g.,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system fails, </a:t>
            </a:r>
            <a:r>
              <a:rPr lang="en-US" sz="1600" dirty="0">
                <a:latin typeface="Times New Roman" panose="02020603050405020304" pitchFamily="18" charset="0"/>
                <a:cs typeface="Times New Roman" panose="02020603050405020304" pitchFamily="18" charset="0"/>
              </a:rPr>
              <a:t>causing </a:t>
            </a:r>
            <a:r>
              <a:rPr lang="en-US" sz="1600" spc="-5" dirty="0">
                <a:latin typeface="Times New Roman" panose="02020603050405020304" pitchFamily="18" charset="0"/>
                <a:cs typeface="Times New Roman" panose="02020603050405020304" pitchFamily="18" charset="0"/>
              </a:rPr>
              <a:t>serious economic </a:t>
            </a:r>
            <a:r>
              <a:rPr lang="en-US" sz="1600" dirty="0">
                <a:latin typeface="Times New Roman" panose="02020603050405020304" pitchFamily="18" charset="0"/>
                <a:cs typeface="Times New Roman" panose="02020603050405020304" pitchFamily="18" charset="0"/>
              </a:rPr>
              <a:t>or </a:t>
            </a:r>
            <a:r>
              <a:rPr lang="en-US" sz="1600" spc="-5" dirty="0">
                <a:latin typeface="Times New Roman" panose="02020603050405020304" pitchFamily="18" charset="0"/>
                <a:cs typeface="Times New Roman" panose="02020603050405020304" pitchFamily="18" charset="0"/>
              </a:rPr>
              <a:t>physical </a:t>
            </a:r>
            <a:r>
              <a:rPr lang="en-US" sz="1600" dirty="0">
                <a:latin typeface="Times New Roman" panose="02020603050405020304" pitchFamily="18" charset="0"/>
                <a:cs typeface="Times New Roman" panose="02020603050405020304" pitchFamily="18" charset="0"/>
              </a:rPr>
              <a:t>damage). </a:t>
            </a:r>
            <a:r>
              <a:rPr lang="en-US" sz="1600" spc="-5" dirty="0">
                <a:latin typeface="Times New Roman" panose="02020603050405020304" pitchFamily="18" charset="0"/>
                <a:cs typeface="Times New Roman" panose="02020603050405020304" pitchFamily="18" charset="0"/>
              </a:rPr>
              <a:t>As  </a:t>
            </a:r>
            <a:r>
              <a:rPr lang="en-US" sz="1600" dirty="0">
                <a:latin typeface="Times New Roman" panose="02020603050405020304" pitchFamily="18" charset="0"/>
                <a:cs typeface="Times New Roman" panose="02020603050405020304" pitchFamily="18" charset="0"/>
              </a:rPr>
              <a:t>the</a:t>
            </a:r>
            <a:r>
              <a:rPr lang="en-US" sz="1600" spc="9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consequences</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10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an</a:t>
            </a:r>
            <a:r>
              <a:rPr lang="en-US" sz="1600" spc="114"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error</a:t>
            </a:r>
            <a:r>
              <a:rPr lang="en-US" sz="1600" spc="9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increase,</a:t>
            </a:r>
            <a:r>
              <a:rPr lang="en-US" sz="1600" spc="1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10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amount</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9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pressure</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a:t>
            </a:r>
            <a:r>
              <a:rPr lang="en-US" sz="1600" spc="10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fi</a:t>
            </a:r>
            <a:r>
              <a:rPr lang="en-US" sz="1600" spc="95"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nd</a:t>
            </a:r>
            <a:r>
              <a:rPr lang="en-US" sz="1600" spc="1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9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cause</a:t>
            </a:r>
            <a:r>
              <a:rPr lang="en-US" sz="1600" spc="10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also</a:t>
            </a:r>
            <a:r>
              <a:rPr lang="en-US" sz="1600" spc="10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increases.</a:t>
            </a:r>
            <a:endParaRPr lang="en-US" sz="1600" dirty="0">
              <a:latin typeface="Times New Roman" panose="02020603050405020304" pitchFamily="18" charset="0"/>
              <a:cs typeface="Times New Roman" panose="02020603050405020304" pitchFamily="18" charset="0"/>
            </a:endParaRPr>
          </a:p>
          <a:p>
            <a:pPr marL="0" marR="13335" indent="0" algn="just">
              <a:lnSpc>
                <a:spcPct val="110000"/>
              </a:lnSpc>
              <a:spcBef>
                <a:spcPts val="10"/>
              </a:spcBef>
              <a:buNone/>
            </a:pPr>
            <a:r>
              <a:rPr lang="en-US" sz="1600" spc="-5" dirty="0" smtClean="0">
                <a:latin typeface="Times New Roman" panose="02020603050405020304" pitchFamily="18" charset="0"/>
                <a:cs typeface="Times New Roman" panose="02020603050405020304" pitchFamily="18" charset="0"/>
              </a:rPr>
              <a:t>	Often</a:t>
            </a:r>
            <a:r>
              <a:rPr lang="en-US" sz="1600" spc="-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pressure </a:t>
            </a:r>
            <a:r>
              <a:rPr lang="en-US" sz="1600" spc="-5" dirty="0">
                <a:latin typeface="Times New Roman" panose="02020603050405020304" pitchFamily="18" charset="0"/>
                <a:cs typeface="Times New Roman" panose="02020603050405020304" pitchFamily="18" charset="0"/>
              </a:rPr>
              <a:t>forces </a:t>
            </a: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software </a:t>
            </a:r>
            <a:r>
              <a:rPr lang="en-US" sz="1600" dirty="0">
                <a:latin typeface="Times New Roman" panose="02020603050405020304" pitchFamily="18" charset="0"/>
                <a:cs typeface="Times New Roman" panose="02020603050405020304" pitchFamily="18" charset="0"/>
              </a:rPr>
              <a:t>developer to </a:t>
            </a:r>
            <a:r>
              <a:rPr lang="en-US" sz="1600" dirty="0" smtClean="0">
                <a:latin typeface="Times New Roman" panose="02020603050405020304" pitchFamily="18" charset="0"/>
                <a:cs typeface="Times New Roman" panose="02020603050405020304" pitchFamily="18" charset="0"/>
              </a:rPr>
              <a:t>fix </a:t>
            </a:r>
            <a:r>
              <a:rPr lang="en-US" sz="1600" dirty="0">
                <a:latin typeface="Times New Roman" panose="02020603050405020304" pitchFamily="18" charset="0"/>
                <a:cs typeface="Times New Roman" panose="02020603050405020304" pitchFamily="18" charset="0"/>
              </a:rPr>
              <a:t>one </a:t>
            </a:r>
            <a:r>
              <a:rPr lang="en-US" sz="1600" spc="-5" dirty="0">
                <a:latin typeface="Times New Roman" panose="02020603050405020304" pitchFamily="18" charset="0"/>
                <a:cs typeface="Times New Roman" panose="02020603050405020304" pitchFamily="18" charset="0"/>
              </a:rPr>
              <a:t>error and at </a:t>
            </a:r>
            <a:r>
              <a:rPr lang="en-US" sz="1600" dirty="0">
                <a:latin typeface="Times New Roman" panose="02020603050405020304" pitchFamily="18" charset="0"/>
                <a:cs typeface="Times New Roman" panose="02020603050405020304" pitchFamily="18" charset="0"/>
              </a:rPr>
              <a:t>the same time </a:t>
            </a:r>
            <a:r>
              <a:rPr lang="en-US" sz="1600" spc="-5" dirty="0">
                <a:latin typeface="Times New Roman" panose="02020603050405020304" pitchFamily="18" charset="0"/>
                <a:cs typeface="Times New Roman" panose="02020603050405020304" pitchFamily="18" charset="0"/>
              </a:rPr>
              <a:t>introduce two  more.</a:t>
            </a:r>
            <a:endParaRPr lang="en-US" sz="1600" dirty="0">
              <a:latin typeface="Times New Roman" panose="02020603050405020304" pitchFamily="18" charset="0"/>
              <a:cs typeface="Times New Roman" panose="02020603050405020304" pitchFamily="18" charset="0"/>
            </a:endParaRPr>
          </a:p>
          <a:p>
            <a:pPr marL="12700" algn="just">
              <a:lnSpc>
                <a:spcPct val="100000"/>
              </a:lnSpc>
              <a:spcBef>
                <a:spcPts val="170"/>
              </a:spcBef>
            </a:pPr>
            <a:r>
              <a:rPr lang="en-US" sz="1600" b="1" dirty="0" smtClean="0">
                <a:latin typeface="Times New Roman" panose="02020603050405020304" pitchFamily="18" charset="0"/>
                <a:cs typeface="Times New Roman" panose="02020603050405020304" pitchFamily="18" charset="0"/>
              </a:rPr>
              <a:t>2 </a:t>
            </a:r>
            <a:r>
              <a:rPr lang="en-US" sz="1600" b="1" spc="-5" dirty="0">
                <a:latin typeface="Times New Roman" panose="02020603050405020304" pitchFamily="18" charset="0"/>
                <a:cs typeface="Times New Roman" panose="02020603050405020304" pitchFamily="18" charset="0"/>
              </a:rPr>
              <a:t>Debugging </a:t>
            </a:r>
            <a:r>
              <a:rPr lang="en-US" sz="1600" b="1" spc="-5" dirty="0" smtClean="0">
                <a:latin typeface="Times New Roman" panose="02020603050405020304" pitchFamily="18" charset="0"/>
                <a:cs typeface="Times New Roman" panose="02020603050405020304" pitchFamily="18" charset="0"/>
              </a:rPr>
              <a:t>Strategies</a:t>
            </a:r>
          </a:p>
          <a:p>
            <a:pPr marL="12700" marR="12065" algn="just">
              <a:lnSpc>
                <a:spcPts val="1580"/>
              </a:lnSpc>
              <a:spcBef>
                <a:spcPts val="55"/>
              </a:spcBef>
            </a:pPr>
            <a:r>
              <a:rPr lang="en-US" sz="1600" spc="5" dirty="0" smtClean="0">
                <a:latin typeface="Times New Roman" panose="02020603050405020304" pitchFamily="18" charset="0"/>
                <a:cs typeface="Times New Roman" panose="02020603050405020304" pitchFamily="18" charset="0"/>
              </a:rPr>
              <a:t>Debugging </a:t>
            </a:r>
            <a:r>
              <a:rPr lang="en-US" sz="1600" dirty="0">
                <a:latin typeface="Times New Roman" panose="02020603050405020304" pitchFamily="18" charset="0"/>
                <a:cs typeface="Times New Roman" panose="02020603050405020304" pitchFamily="18" charset="0"/>
              </a:rPr>
              <a:t>is </a:t>
            </a:r>
            <a:r>
              <a:rPr lang="en-US" sz="1600" spc="5" dirty="0">
                <a:latin typeface="Times New Roman" panose="02020603050405020304" pitchFamily="18" charset="0"/>
                <a:cs typeface="Times New Roman" panose="02020603050405020304" pitchFamily="18" charset="0"/>
              </a:rPr>
              <a:t>the process of finding and resolving defects </a:t>
            </a:r>
            <a:r>
              <a:rPr lang="en-US" sz="1600" spc="40" dirty="0">
                <a:latin typeface="Times New Roman" panose="02020603050405020304" pitchFamily="18" charset="0"/>
                <a:cs typeface="Times New Roman" panose="02020603050405020304" pitchFamily="18" charset="0"/>
              </a:rPr>
              <a:t>or </a:t>
            </a:r>
            <a:r>
              <a:rPr lang="en-US" sz="1600" spc="5" dirty="0">
                <a:latin typeface="Times New Roman" panose="02020603050405020304" pitchFamily="18" charset="0"/>
                <a:cs typeface="Times New Roman" panose="02020603050405020304" pitchFamily="18" charset="0"/>
              </a:rPr>
              <a:t>problems within </a:t>
            </a: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computer  program that prevent </a:t>
            </a:r>
            <a:r>
              <a:rPr lang="en-US" sz="1600" dirty="0">
                <a:latin typeface="Times New Roman" panose="02020603050405020304" pitchFamily="18" charset="0"/>
                <a:cs typeface="Times New Roman" panose="02020603050405020304" pitchFamily="18" charset="0"/>
              </a:rPr>
              <a:t>correct </a:t>
            </a:r>
            <a:r>
              <a:rPr lang="en-US" sz="1600" spc="5" dirty="0">
                <a:latin typeface="Times New Roman" panose="02020603050405020304" pitchFamily="18" charset="0"/>
                <a:cs typeface="Times New Roman" panose="02020603050405020304" pitchFamily="18" charset="0"/>
              </a:rPr>
              <a:t>operation of computer software or </a:t>
            </a:r>
            <a:r>
              <a:rPr lang="en-US" sz="1600" dirty="0">
                <a:latin typeface="Times New Roman" panose="02020603050405020304" pitchFamily="18" charset="0"/>
                <a:cs typeface="Times New Roman" panose="02020603050405020304" pitchFamily="18" charset="0"/>
              </a:rPr>
              <a:t>a</a:t>
            </a:r>
            <a:r>
              <a:rPr lang="en-US" sz="1600" spc="13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system.</a:t>
            </a:r>
          </a:p>
          <a:p>
            <a:pPr marL="469265" marR="10795" indent="-228600" algn="just">
              <a:lnSpc>
                <a:spcPct val="110000"/>
              </a:lnSpc>
              <a:spcBef>
                <a:spcPts val="25"/>
              </a:spcBef>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Debugging</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has</a:t>
            </a:r>
            <a:r>
              <a:rPr lang="en-US" sz="1600" spc="-2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one</a:t>
            </a:r>
            <a:r>
              <a:rPr lang="en-US" sz="1600" spc="-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overriding</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objective—</a:t>
            </a:r>
            <a:r>
              <a:rPr lang="en-US" sz="1600" spc="-2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a:t>
            </a:r>
            <a:r>
              <a:rPr lang="en-US" sz="1600" spc="-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find</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and</a:t>
            </a:r>
            <a:r>
              <a:rPr lang="en-US" sz="1600" spc="-2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correct</a:t>
            </a:r>
            <a:r>
              <a:rPr lang="en-US" sz="1600" spc="-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1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cause</a:t>
            </a:r>
            <a:r>
              <a:rPr lang="en-US" sz="1600" spc="-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2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software</a:t>
            </a:r>
            <a:r>
              <a:rPr lang="en-US" sz="1600" spc="-2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error  or</a:t>
            </a:r>
            <a:r>
              <a:rPr lang="en-US" sz="1600" spc="-5" dirty="0">
                <a:latin typeface="Times New Roman" panose="02020603050405020304" pitchFamily="18" charset="0"/>
                <a:cs typeface="Times New Roman" panose="02020603050405020304" pitchFamily="18" charset="0"/>
              </a:rPr>
              <a:t> defect.</a:t>
            </a:r>
            <a:endParaRPr lang="en-US" sz="1600" dirty="0">
              <a:latin typeface="Times New Roman" panose="02020603050405020304" pitchFamily="18" charset="0"/>
              <a:cs typeface="Times New Roman" panose="02020603050405020304" pitchFamily="18" charset="0"/>
            </a:endParaRPr>
          </a:p>
          <a:p>
            <a:pPr marL="469265" marR="9525" indent="-228600" algn="just">
              <a:lnSpc>
                <a:spcPct val="110300"/>
              </a:lnSpc>
              <a:spcBef>
                <a:spcPts val="80"/>
              </a:spcBef>
              <a:buFont typeface="Symbol"/>
              <a:buChar char=""/>
              <a:tabLst>
                <a:tab pos="469900" algn="l"/>
              </a:tabLst>
            </a:pP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objective is realized </a:t>
            </a:r>
            <a:r>
              <a:rPr lang="en-US" sz="1600" spc="5" dirty="0">
                <a:latin typeface="Times New Roman" panose="02020603050405020304" pitchFamily="18" charset="0"/>
                <a:cs typeface="Times New Roman" panose="02020603050405020304" pitchFamily="18" charset="0"/>
              </a:rPr>
              <a:t>by </a:t>
            </a: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combination </a:t>
            </a:r>
            <a:r>
              <a:rPr lang="en-US" sz="1600" dirty="0">
                <a:latin typeface="Times New Roman" panose="02020603050405020304" pitchFamily="18" charset="0"/>
                <a:cs typeface="Times New Roman" panose="02020603050405020304" pitchFamily="18" charset="0"/>
              </a:rPr>
              <a:t>of systematic evaluation, </a:t>
            </a:r>
            <a:r>
              <a:rPr lang="en-US" sz="1600" spc="-5" dirty="0">
                <a:latin typeface="Times New Roman" panose="02020603050405020304" pitchFamily="18" charset="0"/>
                <a:cs typeface="Times New Roman" panose="02020603050405020304" pitchFamily="18" charset="0"/>
              </a:rPr>
              <a:t>intuition, and </a:t>
            </a:r>
            <a:r>
              <a:rPr lang="en-US" sz="1600" dirty="0">
                <a:latin typeface="Times New Roman" panose="02020603050405020304" pitchFamily="18" charset="0"/>
                <a:cs typeface="Times New Roman" panose="02020603050405020304" pitchFamily="18" charset="0"/>
              </a:rPr>
              <a:t>luck. </a:t>
            </a:r>
            <a:r>
              <a:rPr lang="en-US" sz="1600" spc="-10" dirty="0">
                <a:latin typeface="Times New Roman" panose="02020603050405020304" pitchFamily="18" charset="0"/>
                <a:cs typeface="Times New Roman" panose="02020603050405020304" pitchFamily="18" charset="0"/>
              </a:rPr>
              <a:t>In  </a:t>
            </a:r>
            <a:r>
              <a:rPr lang="en-US" sz="1600" spc="-5" dirty="0">
                <a:latin typeface="Times New Roman" panose="02020603050405020304" pitchFamily="18" charset="0"/>
                <a:cs typeface="Times New Roman" panose="02020603050405020304" pitchFamily="18" charset="0"/>
              </a:rPr>
              <a:t>general, </a:t>
            </a:r>
            <a:r>
              <a:rPr lang="en-US" sz="1600" dirty="0">
                <a:latin typeface="Times New Roman" panose="02020603050405020304" pitchFamily="18" charset="0"/>
                <a:cs typeface="Times New Roman" panose="02020603050405020304" pitchFamily="18" charset="0"/>
              </a:rPr>
              <a:t>three debugging </a:t>
            </a:r>
            <a:r>
              <a:rPr lang="en-US" sz="1600" spc="-5" dirty="0">
                <a:latin typeface="Times New Roman" panose="02020603050405020304" pitchFamily="18" charset="0"/>
                <a:cs typeface="Times New Roman" panose="02020603050405020304" pitchFamily="18" charset="0"/>
              </a:rPr>
              <a:t>strategies </a:t>
            </a:r>
            <a:r>
              <a:rPr lang="en-US" sz="1600" dirty="0">
                <a:latin typeface="Times New Roman" panose="02020603050405020304" pitchFamily="18" charset="0"/>
                <a:cs typeface="Times New Roman" panose="02020603050405020304" pitchFamily="18" charset="0"/>
              </a:rPr>
              <a:t>have </a:t>
            </a:r>
            <a:r>
              <a:rPr lang="en-US" sz="1600" spc="-5" dirty="0">
                <a:latin typeface="Times New Roman" panose="02020603050405020304" pitchFamily="18" charset="0"/>
                <a:cs typeface="Times New Roman" panose="02020603050405020304" pitchFamily="18" charset="0"/>
              </a:rPr>
              <a:t>been </a:t>
            </a:r>
            <a:r>
              <a:rPr lang="en-US" sz="1600" dirty="0">
                <a:latin typeface="Times New Roman" panose="02020603050405020304" pitchFamily="18" charset="0"/>
                <a:cs typeface="Times New Roman" panose="02020603050405020304" pitchFamily="18" charset="0"/>
              </a:rPr>
              <a:t>proposed</a:t>
            </a:r>
            <a:r>
              <a:rPr lang="en-US" sz="1600" b="1" dirty="0">
                <a:latin typeface="Times New Roman" panose="02020603050405020304" pitchFamily="18" charset="0"/>
                <a:cs typeface="Times New Roman" panose="02020603050405020304" pitchFamily="18" charset="0"/>
              </a:rPr>
              <a:t>: </a:t>
            </a:r>
            <a:r>
              <a:rPr lang="en-US" sz="1600" b="1" spc="-5" dirty="0">
                <a:latin typeface="Times New Roman" panose="02020603050405020304" pitchFamily="18" charset="0"/>
                <a:cs typeface="Times New Roman" panose="02020603050405020304" pitchFamily="18" charset="0"/>
              </a:rPr>
              <a:t>brute force, backtracking, and  cause </a:t>
            </a:r>
            <a:r>
              <a:rPr lang="en-US" sz="1600" b="1" dirty="0">
                <a:latin typeface="Times New Roman" panose="02020603050405020304" pitchFamily="18" charset="0"/>
                <a:cs typeface="Times New Roman" panose="02020603050405020304" pitchFamily="18" charset="0"/>
              </a:rPr>
              <a:t>elimination</a:t>
            </a:r>
            <a:r>
              <a:rPr lang="en-US" sz="160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Each </a:t>
            </a:r>
            <a:r>
              <a:rPr lang="en-US" sz="1600" dirty="0">
                <a:latin typeface="Times New Roman" panose="02020603050405020304" pitchFamily="18" charset="0"/>
                <a:cs typeface="Times New Roman" panose="02020603050405020304" pitchFamily="18" charset="0"/>
              </a:rPr>
              <a:t>of these </a:t>
            </a:r>
            <a:r>
              <a:rPr lang="en-US" sz="1600" spc="-5" dirty="0">
                <a:latin typeface="Times New Roman" panose="02020603050405020304" pitchFamily="18" charset="0"/>
                <a:cs typeface="Times New Roman" panose="02020603050405020304" pitchFamily="18" charset="0"/>
              </a:rPr>
              <a:t>strategies </a:t>
            </a:r>
            <a:r>
              <a:rPr lang="en-US" sz="1600" dirty="0">
                <a:latin typeface="Times New Roman" panose="02020603050405020304" pitchFamily="18" charset="0"/>
                <a:cs typeface="Times New Roman" panose="02020603050405020304" pitchFamily="18" charset="0"/>
              </a:rPr>
              <a:t>can be </a:t>
            </a:r>
            <a:r>
              <a:rPr lang="en-US" sz="1600" spc="-5" dirty="0">
                <a:latin typeface="Times New Roman" panose="02020603050405020304" pitchFamily="18" charset="0"/>
                <a:cs typeface="Times New Roman" panose="02020603050405020304" pitchFamily="18" charset="0"/>
              </a:rPr>
              <a:t>conducted manually, </a:t>
            </a:r>
            <a:r>
              <a:rPr lang="en-US" sz="1600" dirty="0">
                <a:latin typeface="Times New Roman" panose="02020603050405020304" pitchFamily="18" charset="0"/>
                <a:cs typeface="Times New Roman" panose="02020603050405020304" pitchFamily="18" charset="0"/>
              </a:rPr>
              <a:t>but </a:t>
            </a:r>
            <a:r>
              <a:rPr lang="en-US" sz="1600" spc="-5" dirty="0">
                <a:latin typeface="Times New Roman" panose="02020603050405020304" pitchFamily="18" charset="0"/>
                <a:cs typeface="Times New Roman" panose="02020603050405020304" pitchFamily="18" charset="0"/>
              </a:rPr>
              <a:t>modern  debugging tools can </a:t>
            </a:r>
            <a:r>
              <a:rPr lang="en-US" sz="1600" dirty="0">
                <a:latin typeface="Times New Roman" panose="02020603050405020304" pitchFamily="18" charset="0"/>
                <a:cs typeface="Times New Roman" panose="02020603050405020304" pitchFamily="18" charset="0"/>
              </a:rPr>
              <a:t>make the </a:t>
            </a:r>
            <a:r>
              <a:rPr lang="en-US" sz="1600" spc="-5" dirty="0">
                <a:latin typeface="Times New Roman" panose="02020603050405020304" pitchFamily="18" charset="0"/>
                <a:cs typeface="Times New Roman" panose="02020603050405020304" pitchFamily="18" charset="0"/>
              </a:rPr>
              <a:t>process much </a:t>
            </a:r>
            <a:r>
              <a:rPr lang="en-US" sz="1600" dirty="0">
                <a:latin typeface="Times New Roman" panose="02020603050405020304" pitchFamily="18" charset="0"/>
                <a:cs typeface="Times New Roman" panose="02020603050405020304" pitchFamily="18" charset="0"/>
              </a:rPr>
              <a:t>more</a:t>
            </a:r>
            <a:r>
              <a:rPr lang="en-US" sz="1600" spc="2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effective.</a:t>
            </a:r>
            <a:endParaRPr lang="en-US" sz="1600" dirty="0">
              <a:latin typeface="Times New Roman" panose="02020603050405020304" pitchFamily="18" charset="0"/>
              <a:cs typeface="Times New Roman" panose="02020603050405020304" pitchFamily="18" charset="0"/>
            </a:endParaRPr>
          </a:p>
          <a:p>
            <a:pPr marL="12700" algn="just">
              <a:lnSpc>
                <a:spcPct val="100000"/>
              </a:lnSpc>
              <a:spcBef>
                <a:spcPts val="180"/>
              </a:spcBef>
            </a:pPr>
            <a:r>
              <a:rPr lang="en-US" sz="1600" b="1" spc="-5" dirty="0">
                <a:latin typeface="Times New Roman" panose="02020603050405020304" pitchFamily="18" charset="0"/>
                <a:cs typeface="Times New Roman" panose="02020603050405020304" pitchFamily="18" charset="0"/>
              </a:rPr>
              <a:t>Debugging Tactics</a:t>
            </a:r>
            <a:r>
              <a:rPr lang="en-US" sz="1600" b="1" spc="-5" dirty="0" smtClean="0">
                <a:latin typeface="Times New Roman" panose="02020603050405020304" pitchFamily="18" charset="0"/>
                <a:cs typeface="Times New Roman" panose="02020603050405020304" pitchFamily="18" charset="0"/>
              </a:rPr>
              <a:t>.</a:t>
            </a:r>
          </a:p>
          <a:p>
            <a:pPr marL="0" indent="0" algn="just">
              <a:lnSpc>
                <a:spcPct val="100000"/>
              </a:lnSpc>
              <a:spcBef>
                <a:spcPts val="180"/>
              </a:spcBef>
              <a:buNone/>
            </a:pPr>
            <a:endParaRPr lang="en-US" sz="1600" dirty="0">
              <a:latin typeface="Times New Roman" panose="02020603050405020304" pitchFamily="18" charset="0"/>
              <a:cs typeface="Times New Roman" panose="02020603050405020304" pitchFamily="18" charset="0"/>
            </a:endParaRPr>
          </a:p>
          <a:p>
            <a:pPr marL="469265" marR="12065" indent="-228600" algn="just">
              <a:lnSpc>
                <a:spcPct val="110200"/>
              </a:lnSpc>
              <a:spcBef>
                <a:spcPts val="55"/>
              </a:spcBef>
              <a:buFont typeface="Symbol"/>
              <a:buChar char=""/>
              <a:tabLst>
                <a:tab pos="469900" algn="l"/>
              </a:tabLst>
            </a:pPr>
            <a:r>
              <a:rPr lang="en-US" sz="1600" dirty="0">
                <a:latin typeface="Times New Roman" panose="02020603050405020304" pitchFamily="18" charset="0"/>
                <a:cs typeface="Times New Roman" panose="02020603050405020304" pitchFamily="18" charset="0"/>
              </a:rPr>
              <a:t>The </a:t>
            </a:r>
            <a:r>
              <a:rPr lang="en-US" sz="1600" b="1" i="1" spc="-5" dirty="0">
                <a:latin typeface="Times New Roman" panose="02020603050405020304" pitchFamily="18" charset="0"/>
                <a:cs typeface="Times New Roman" panose="02020603050405020304" pitchFamily="18" charset="0"/>
              </a:rPr>
              <a:t>brute </a:t>
            </a:r>
            <a:r>
              <a:rPr lang="en-US" sz="1600" b="1" i="1" dirty="0">
                <a:latin typeface="Times New Roman" panose="02020603050405020304" pitchFamily="18" charset="0"/>
                <a:cs typeface="Times New Roman" panose="02020603050405020304" pitchFamily="18" charset="0"/>
              </a:rPr>
              <a:t>force </a:t>
            </a:r>
            <a:r>
              <a:rPr lang="en-US" sz="1600" b="1" dirty="0">
                <a:latin typeface="Times New Roman" panose="02020603050405020304" pitchFamily="18" charset="0"/>
                <a:cs typeface="Times New Roman" panose="02020603050405020304" pitchFamily="18" charset="0"/>
              </a:rPr>
              <a:t>category </a:t>
            </a:r>
            <a:r>
              <a:rPr lang="en-US" sz="1600" dirty="0">
                <a:latin typeface="Times New Roman" panose="02020603050405020304" pitchFamily="18" charset="0"/>
                <a:cs typeface="Times New Roman" panose="02020603050405020304" pitchFamily="18" charset="0"/>
              </a:rPr>
              <a:t>of debugging </a:t>
            </a:r>
            <a:r>
              <a:rPr lang="en-US" sz="1600" spc="-5" dirty="0">
                <a:latin typeface="Times New Roman" panose="02020603050405020304" pitchFamily="18" charset="0"/>
                <a:cs typeface="Times New Roman" panose="02020603050405020304" pitchFamily="18" charset="0"/>
              </a:rPr>
              <a:t>is </a:t>
            </a:r>
            <a:r>
              <a:rPr lang="en-US" sz="1600" dirty="0">
                <a:latin typeface="Times New Roman" panose="02020603050405020304" pitchFamily="18" charset="0"/>
                <a:cs typeface="Times New Roman" panose="02020603050405020304" pitchFamily="18" charset="0"/>
              </a:rPr>
              <a:t>probably the most </a:t>
            </a:r>
            <a:r>
              <a:rPr lang="en-US" sz="1600" spc="-5" dirty="0">
                <a:latin typeface="Times New Roman" panose="02020603050405020304" pitchFamily="18" charset="0"/>
                <a:cs typeface="Times New Roman" panose="02020603050405020304" pitchFamily="18" charset="0"/>
              </a:rPr>
              <a:t>common and least efficient  </a:t>
            </a:r>
            <a:r>
              <a:rPr lang="en-US" sz="1600" dirty="0">
                <a:latin typeface="Times New Roman" panose="02020603050405020304" pitchFamily="18" charset="0"/>
                <a:cs typeface="Times New Roman" panose="02020603050405020304" pitchFamily="18" charset="0"/>
              </a:rPr>
              <a:t>method </a:t>
            </a:r>
            <a:r>
              <a:rPr lang="en-US" sz="1600" spc="-5" dirty="0">
                <a:latin typeface="Times New Roman" panose="02020603050405020304" pitchFamily="18" charset="0"/>
                <a:cs typeface="Times New Roman" panose="02020603050405020304" pitchFamily="18" charset="0"/>
              </a:rPr>
              <a:t>for </a:t>
            </a:r>
            <a:r>
              <a:rPr lang="en-US" sz="1600" dirty="0">
                <a:latin typeface="Times New Roman" panose="02020603050405020304" pitchFamily="18" charset="0"/>
                <a:cs typeface="Times New Roman" panose="02020603050405020304" pitchFamily="18" charset="0"/>
              </a:rPr>
              <a:t>isolating the </a:t>
            </a:r>
            <a:r>
              <a:rPr lang="en-US" sz="1600" spc="-5" dirty="0">
                <a:latin typeface="Times New Roman" panose="02020603050405020304" pitchFamily="18" charset="0"/>
                <a:cs typeface="Times New Roman" panose="02020603050405020304" pitchFamily="18" charset="0"/>
              </a:rPr>
              <a:t>cause </a:t>
            </a:r>
            <a:r>
              <a:rPr lang="en-US" sz="1600" dirty="0">
                <a:latin typeface="Times New Roman" panose="02020603050405020304" pitchFamily="18" charset="0"/>
                <a:cs typeface="Times New Roman" panose="02020603050405020304" pitchFamily="18" charset="0"/>
              </a:rPr>
              <a:t>of a </a:t>
            </a:r>
            <a:r>
              <a:rPr lang="en-US" sz="1600" spc="-5" dirty="0">
                <a:latin typeface="Times New Roman" panose="02020603050405020304" pitchFamily="18" charset="0"/>
                <a:cs typeface="Times New Roman" panose="02020603050405020304" pitchFamily="18" charset="0"/>
              </a:rPr>
              <a:t>software</a:t>
            </a:r>
            <a:r>
              <a:rPr lang="en-US" sz="1600" spc="-1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error.</a:t>
            </a:r>
            <a:endParaRPr lang="en-US" sz="1600" dirty="0">
              <a:latin typeface="Times New Roman" panose="02020603050405020304" pitchFamily="18" charset="0"/>
              <a:cs typeface="Times New Roman" panose="02020603050405020304" pitchFamily="18" charset="0"/>
            </a:endParaRPr>
          </a:p>
          <a:p>
            <a:pPr marL="469265" marR="8255" indent="-228600" algn="just">
              <a:lnSpc>
                <a:spcPct val="110300"/>
              </a:lnSpc>
              <a:spcBef>
                <a:spcPts val="80"/>
              </a:spcBef>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This </a:t>
            </a:r>
            <a:r>
              <a:rPr lang="en-US" sz="1600" dirty="0">
                <a:latin typeface="Times New Roman" panose="02020603050405020304" pitchFamily="18" charset="0"/>
                <a:cs typeface="Times New Roman" panose="02020603050405020304" pitchFamily="18" charset="0"/>
              </a:rPr>
              <a:t>is </a:t>
            </a:r>
            <a:r>
              <a:rPr lang="en-US" sz="1600" spc="5" dirty="0">
                <a:latin typeface="Times New Roman" panose="02020603050405020304" pitchFamily="18" charset="0"/>
                <a:cs typeface="Times New Roman" panose="02020603050405020304" pitchFamily="18" charset="0"/>
              </a:rPr>
              <a:t>the foremost common technique of debugging however </a:t>
            </a:r>
            <a:r>
              <a:rPr lang="en-US" sz="1600" dirty="0">
                <a:latin typeface="Times New Roman" panose="02020603050405020304" pitchFamily="18" charset="0"/>
                <a:cs typeface="Times New Roman" panose="02020603050405020304" pitchFamily="18" charset="0"/>
              </a:rPr>
              <a:t>is that </a:t>
            </a:r>
            <a:r>
              <a:rPr lang="en-US" sz="1600" spc="5" dirty="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least  </a:t>
            </a:r>
            <a:r>
              <a:rPr lang="en-US" sz="1600" spc="5" dirty="0">
                <a:latin typeface="Times New Roman" panose="02020603050405020304" pitchFamily="18" charset="0"/>
                <a:cs typeface="Times New Roman" panose="02020603050405020304" pitchFamily="18" charset="0"/>
              </a:rPr>
              <a:t>economical method. </a:t>
            </a:r>
            <a:r>
              <a:rPr lang="en-US" sz="1600" dirty="0">
                <a:latin typeface="Times New Roman" panose="02020603050405020304" pitchFamily="18" charset="0"/>
                <a:cs typeface="Times New Roman" panose="02020603050405020304" pitchFamily="18" charset="0"/>
              </a:rPr>
              <a:t>during </a:t>
            </a:r>
            <a:r>
              <a:rPr lang="en-US" sz="1600" spc="5" dirty="0">
                <a:latin typeface="Times New Roman" panose="02020603050405020304" pitchFamily="18" charset="0"/>
                <a:cs typeface="Times New Roman" panose="02020603050405020304" pitchFamily="18" charset="0"/>
              </a:rPr>
              <a:t>this approach, </a:t>
            </a:r>
            <a:r>
              <a:rPr lang="en-US" sz="1600" dirty="0">
                <a:latin typeface="Times New Roman" panose="02020603050405020304" pitchFamily="18" charset="0"/>
                <a:cs typeface="Times New Roman" panose="02020603050405020304" pitchFamily="18" charset="0"/>
              </a:rPr>
              <a:t>the program is </a:t>
            </a:r>
            <a:r>
              <a:rPr lang="en-US" sz="1600" spc="5" dirty="0">
                <a:latin typeface="Times New Roman" panose="02020603050405020304" pitchFamily="18" charset="0"/>
                <a:cs typeface="Times New Roman" panose="02020603050405020304" pitchFamily="18" charset="0"/>
              </a:rPr>
              <a:t>loaded </a:t>
            </a:r>
            <a:r>
              <a:rPr lang="en-US" sz="1600" dirty="0">
                <a:latin typeface="Times New Roman" panose="02020603050405020304" pitchFamily="18" charset="0"/>
                <a:cs typeface="Times New Roman" panose="02020603050405020304" pitchFamily="18" charset="0"/>
              </a:rPr>
              <a:t>with </a:t>
            </a:r>
            <a:r>
              <a:rPr lang="en-US" sz="1600" spc="5" dirty="0">
                <a:latin typeface="Times New Roman" panose="02020603050405020304" pitchFamily="18" charset="0"/>
                <a:cs typeface="Times New Roman" panose="02020603050405020304" pitchFamily="18" charset="0"/>
              </a:rPr>
              <a:t>print statements to  print the intermediate values with the hope </a:t>
            </a:r>
            <a:r>
              <a:rPr lang="en-US" sz="1600" dirty="0">
                <a:latin typeface="Times New Roman" panose="02020603050405020304" pitchFamily="18" charset="0"/>
                <a:cs typeface="Times New Roman" panose="02020603050405020304" pitchFamily="18" charset="0"/>
              </a:rPr>
              <a:t>that a </a:t>
            </a:r>
            <a:r>
              <a:rPr lang="en-US" sz="1600" spc="5" dirty="0">
                <a:latin typeface="Times New Roman" panose="02020603050405020304" pitchFamily="18" charset="0"/>
                <a:cs typeface="Times New Roman" panose="02020603050405020304" pitchFamily="18" charset="0"/>
              </a:rPr>
              <a:t>number of the </a:t>
            </a:r>
            <a:r>
              <a:rPr lang="en-US" sz="1600" dirty="0">
                <a:latin typeface="Times New Roman" panose="02020603050405020304" pitchFamily="18" charset="0"/>
                <a:cs typeface="Times New Roman" panose="02020603050405020304" pitchFamily="18" charset="0"/>
              </a:rPr>
              <a:t>written </a:t>
            </a:r>
            <a:r>
              <a:rPr lang="en-US" sz="1600" spc="5" dirty="0">
                <a:latin typeface="Times New Roman" panose="02020603050405020304" pitchFamily="18" charset="0"/>
                <a:cs typeface="Times New Roman" panose="02020603050405020304" pitchFamily="18" charset="0"/>
              </a:rPr>
              <a:t>values </a:t>
            </a:r>
            <a:r>
              <a:rPr lang="en-US" sz="1600" dirty="0">
                <a:latin typeface="Times New Roman" panose="02020603050405020304" pitchFamily="18" charset="0"/>
                <a:cs typeface="Times New Roman" panose="02020603050405020304" pitchFamily="18" charset="0"/>
              </a:rPr>
              <a:t>can  </a:t>
            </a:r>
            <a:r>
              <a:rPr lang="en-US" sz="1600" spc="5" dirty="0">
                <a:latin typeface="Times New Roman" panose="02020603050405020304" pitchFamily="18" charset="0"/>
                <a:cs typeface="Times New Roman" panose="02020603050405020304" pitchFamily="18" charset="0"/>
              </a:rPr>
              <a:t>facilitate to spot the statement in error. </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271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335280"/>
            <a:ext cx="6995160" cy="8717280"/>
          </a:xfrm>
        </p:spPr>
        <p:txBody>
          <a:bodyPr>
            <a:noAutofit/>
          </a:bodyPr>
          <a:lstStyle/>
          <a:p>
            <a:pPr marL="469265" marR="8255" indent="-228600" algn="just">
              <a:lnSpc>
                <a:spcPct val="110200"/>
              </a:lnSpc>
              <a:spcBef>
                <a:spcPts val="95"/>
              </a:spcBef>
              <a:buFont typeface="Symbol"/>
              <a:buChar char=""/>
              <a:tabLst>
                <a:tab pos="469900" algn="l"/>
              </a:tabLst>
            </a:pPr>
            <a:r>
              <a:rPr lang="en-US" sz="1600" b="1" i="1" u="heavy" dirty="0" err="1">
                <a:uFill>
                  <a:solidFill>
                    <a:srgbClr val="000000"/>
                  </a:solidFill>
                </a:uFill>
                <a:latin typeface="Times New Roman" panose="02020603050405020304" pitchFamily="18" charset="0"/>
                <a:cs typeface="Times New Roman" panose="02020603050405020304" pitchFamily="18" charset="0"/>
              </a:rPr>
              <a:t>Backtracking</a:t>
            </a:r>
            <a:r>
              <a:rPr lang="en-US" sz="1600" dirty="0" err="1">
                <a:latin typeface="Times New Roman" panose="02020603050405020304" pitchFamily="18" charset="0"/>
                <a:cs typeface="Times New Roman" panose="02020603050405020304" pitchFamily="18" charset="0"/>
              </a:rPr>
              <a:t>is</a:t>
            </a:r>
            <a:r>
              <a:rPr lang="en-US"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8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fairly</a:t>
            </a:r>
            <a:r>
              <a:rPr lang="en-US" sz="1600" spc="-9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common</a:t>
            </a:r>
            <a:r>
              <a:rPr lang="en-US" sz="1600" spc="-7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debugging</a:t>
            </a:r>
            <a:r>
              <a:rPr lang="en-US" sz="1600" spc="-8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approach</a:t>
            </a:r>
            <a:r>
              <a:rPr lang="en-US" sz="1600" spc="-8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that</a:t>
            </a:r>
            <a:r>
              <a:rPr lang="en-US"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can</a:t>
            </a:r>
            <a:r>
              <a:rPr lang="en-US"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a:t>
            </a:r>
            <a:r>
              <a:rPr lang="en-US" sz="1600" spc="-8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used</a:t>
            </a:r>
            <a:r>
              <a:rPr lang="en-US"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successfully</a:t>
            </a:r>
            <a:r>
              <a:rPr lang="en-US" sz="1600" spc="-1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a:t>
            </a:r>
            <a:r>
              <a:rPr lang="en-US" sz="1600" spc="-7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small  </a:t>
            </a:r>
            <a:r>
              <a:rPr lang="en-US" sz="1600" spc="-5" dirty="0">
                <a:latin typeface="Times New Roman" panose="02020603050405020304" pitchFamily="18" charset="0"/>
                <a:cs typeface="Times New Roman" panose="02020603050405020304" pitchFamily="18" charset="0"/>
              </a:rPr>
              <a:t>programs. Beginning at </a:t>
            </a:r>
            <a:r>
              <a:rPr lang="en-US" sz="1600" dirty="0">
                <a:latin typeface="Times New Roman" panose="02020603050405020304" pitchFamily="18" charset="0"/>
                <a:cs typeface="Times New Roman" panose="02020603050405020304" pitchFamily="18" charset="0"/>
              </a:rPr>
              <a:t>the site where a </a:t>
            </a:r>
            <a:r>
              <a:rPr lang="en-US" sz="1600" spc="-5" dirty="0">
                <a:latin typeface="Times New Roman" panose="02020603050405020304" pitchFamily="18" charset="0"/>
                <a:cs typeface="Times New Roman" panose="02020603050405020304" pitchFamily="18" charset="0"/>
              </a:rPr>
              <a:t>symptom has </a:t>
            </a:r>
            <a:r>
              <a:rPr lang="en-US" sz="1600" dirty="0">
                <a:latin typeface="Times New Roman" panose="02020603050405020304" pitchFamily="18" charset="0"/>
                <a:cs typeface="Times New Roman" panose="02020603050405020304" pitchFamily="18" charset="0"/>
              </a:rPr>
              <a:t>been uncovered, the </a:t>
            </a:r>
            <a:r>
              <a:rPr lang="en-US" sz="1600" spc="-5" dirty="0">
                <a:latin typeface="Times New Roman" panose="02020603050405020304" pitchFamily="18" charset="0"/>
                <a:cs typeface="Times New Roman" panose="02020603050405020304" pitchFamily="18" charset="0"/>
              </a:rPr>
              <a:t>source code is  traced backward (manually) </a:t>
            </a:r>
            <a:r>
              <a:rPr lang="en-US" sz="1600" dirty="0">
                <a:latin typeface="Times New Roman" panose="02020603050405020304" pitchFamily="18" charset="0"/>
                <a:cs typeface="Times New Roman" panose="02020603050405020304" pitchFamily="18" charset="0"/>
              </a:rPr>
              <a:t>until the </a:t>
            </a:r>
            <a:r>
              <a:rPr lang="en-US" sz="1600" spc="-5" dirty="0">
                <a:latin typeface="Times New Roman" panose="02020603050405020304" pitchFamily="18" charset="0"/>
                <a:cs typeface="Times New Roman" panose="02020603050405020304" pitchFamily="18" charset="0"/>
              </a:rPr>
              <a:t>cause is </a:t>
            </a:r>
            <a:r>
              <a:rPr lang="en-US" sz="1600" dirty="0">
                <a:latin typeface="Times New Roman" panose="02020603050405020304" pitchFamily="18" charset="0"/>
                <a:cs typeface="Times New Roman" panose="02020603050405020304" pitchFamily="18" charset="0"/>
              </a:rPr>
              <a:t>found. </a:t>
            </a:r>
            <a:r>
              <a:rPr lang="en-US" sz="1600" spc="-5" dirty="0">
                <a:latin typeface="Times New Roman" panose="02020603050405020304" pitchFamily="18" charset="0"/>
                <a:cs typeface="Times New Roman" panose="02020603050405020304" pitchFamily="18" charset="0"/>
              </a:rPr>
              <a:t>Unfortunately, as </a:t>
            </a:r>
            <a:r>
              <a:rPr lang="en-US" sz="1600" dirty="0">
                <a:latin typeface="Times New Roman" panose="02020603050405020304" pitchFamily="18" charset="0"/>
                <a:cs typeface="Times New Roman" panose="02020603050405020304" pitchFamily="18" charset="0"/>
              </a:rPr>
              <a:t>the number </a:t>
            </a:r>
            <a:r>
              <a:rPr lang="en-US" sz="1600" spc="5" dirty="0">
                <a:latin typeface="Times New Roman" panose="02020603050405020304" pitchFamily="18" charset="0"/>
                <a:cs typeface="Times New Roman" panose="02020603050405020304" pitchFamily="18" charset="0"/>
              </a:rPr>
              <a:t>of  </a:t>
            </a:r>
            <a:r>
              <a:rPr lang="en-US" sz="1600" spc="-5" dirty="0">
                <a:latin typeface="Times New Roman" panose="02020603050405020304" pitchFamily="18" charset="0"/>
                <a:cs typeface="Times New Roman" panose="02020603050405020304" pitchFamily="18" charset="0"/>
              </a:rPr>
              <a:t>source</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lines</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increases,</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number</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potential</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backward</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paths</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may</a:t>
            </a:r>
            <a:r>
              <a:rPr lang="en-US" sz="1600" spc="-7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become</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unmanageably  </a:t>
            </a:r>
            <a:r>
              <a:rPr lang="en-US" sz="1600" spc="-5" dirty="0">
                <a:latin typeface="Times New Roman" panose="02020603050405020304" pitchFamily="18" charset="0"/>
                <a:cs typeface="Times New Roman" panose="02020603050405020304" pitchFamily="18" charset="0"/>
              </a:rPr>
              <a:t>large.</a:t>
            </a:r>
            <a:endParaRPr lang="en-US" sz="1600" dirty="0">
              <a:latin typeface="Times New Roman" panose="02020603050405020304" pitchFamily="18" charset="0"/>
              <a:cs typeface="Times New Roman" panose="02020603050405020304" pitchFamily="18" charset="0"/>
            </a:endParaRPr>
          </a:p>
          <a:p>
            <a:pPr marL="469265" marR="5715" indent="-228600" algn="just">
              <a:lnSpc>
                <a:spcPct val="110400"/>
              </a:lnSpc>
              <a:spcBef>
                <a:spcPts val="80"/>
              </a:spcBef>
              <a:buFont typeface="Symbol"/>
              <a:buChar char=""/>
              <a:tabLst>
                <a:tab pos="469900" algn="l"/>
              </a:tabLst>
            </a:pPr>
            <a:r>
              <a:rPr lang="en-US" sz="1600" dirty="0">
                <a:latin typeface="Times New Roman" panose="02020603050405020304" pitchFamily="18" charset="0"/>
                <a:cs typeface="Times New Roman" panose="02020603050405020304" pitchFamily="18" charset="0"/>
              </a:rPr>
              <a:t>The third </a:t>
            </a:r>
            <a:r>
              <a:rPr lang="en-US" sz="1600" spc="-5" dirty="0">
                <a:latin typeface="Times New Roman" panose="02020603050405020304" pitchFamily="18" charset="0"/>
                <a:cs typeface="Times New Roman" panose="02020603050405020304" pitchFamily="18" charset="0"/>
              </a:rPr>
              <a:t>approach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debugging</a:t>
            </a:r>
            <a:r>
              <a:rPr lang="en-US" sz="1600" b="1" spc="-5" dirty="0">
                <a:latin typeface="Times New Roman" panose="02020603050405020304" pitchFamily="18" charset="0"/>
                <a:cs typeface="Times New Roman" panose="02020603050405020304" pitchFamily="18" charset="0"/>
              </a:rPr>
              <a:t>— </a:t>
            </a:r>
            <a:r>
              <a:rPr lang="en-US" sz="1600" b="1" i="1" spc="-5" dirty="0">
                <a:latin typeface="Times New Roman" panose="02020603050405020304" pitchFamily="18" charset="0"/>
                <a:cs typeface="Times New Roman" panose="02020603050405020304" pitchFamily="18" charset="0"/>
              </a:rPr>
              <a:t>cause </a:t>
            </a:r>
            <a:r>
              <a:rPr lang="en-US" sz="1600" b="1" i="1" dirty="0">
                <a:latin typeface="Times New Roman" panose="02020603050405020304" pitchFamily="18" charset="0"/>
                <a:cs typeface="Times New Roman" panose="02020603050405020304" pitchFamily="18" charset="0"/>
              </a:rPr>
              <a:t>elimination</a:t>
            </a:r>
            <a:r>
              <a:rPr lang="en-US" sz="1600" dirty="0">
                <a:latin typeface="Times New Roman" panose="02020603050405020304" pitchFamily="18" charset="0"/>
                <a:cs typeface="Times New Roman" panose="02020603050405020304" pitchFamily="18" charset="0"/>
              </a:rPr>
              <a:t>—is </a:t>
            </a:r>
            <a:r>
              <a:rPr lang="en-US" sz="1600" spc="-5" dirty="0">
                <a:latin typeface="Times New Roman" panose="02020603050405020304" pitchFamily="18" charset="0"/>
                <a:cs typeface="Times New Roman" panose="02020603050405020304" pitchFamily="18" charset="0"/>
              </a:rPr>
              <a:t>manifested </a:t>
            </a:r>
            <a:r>
              <a:rPr lang="en-US" sz="1600" dirty="0">
                <a:latin typeface="Times New Roman" panose="02020603050405020304" pitchFamily="18" charset="0"/>
                <a:cs typeface="Times New Roman" panose="02020603050405020304" pitchFamily="18" charset="0"/>
              </a:rPr>
              <a:t>by induction or  </a:t>
            </a:r>
            <a:r>
              <a:rPr lang="en-US" sz="1600" spc="-5" dirty="0">
                <a:latin typeface="Times New Roman" panose="02020603050405020304" pitchFamily="18" charset="0"/>
                <a:cs typeface="Times New Roman" panose="02020603050405020304" pitchFamily="18" charset="0"/>
              </a:rPr>
              <a:t>deduction and introduces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concept </a:t>
            </a:r>
            <a:r>
              <a:rPr lang="en-US" sz="1600" dirty="0">
                <a:latin typeface="Times New Roman" panose="02020603050405020304" pitchFamily="18" charset="0"/>
                <a:cs typeface="Times New Roman" panose="02020603050405020304" pitchFamily="18" charset="0"/>
              </a:rPr>
              <a:t>of binary </a:t>
            </a:r>
            <a:r>
              <a:rPr lang="en-US" sz="1600" spc="-5" dirty="0">
                <a:latin typeface="Times New Roman" panose="02020603050405020304" pitchFamily="18" charset="0"/>
                <a:cs typeface="Times New Roman" panose="02020603050405020304" pitchFamily="18" charset="0"/>
              </a:rPr>
              <a:t>partitioning. Data </a:t>
            </a:r>
            <a:r>
              <a:rPr lang="en-US" sz="1600" dirty="0">
                <a:latin typeface="Times New Roman" panose="02020603050405020304" pitchFamily="18" charset="0"/>
                <a:cs typeface="Times New Roman" panose="02020603050405020304" pitchFamily="18" charset="0"/>
              </a:rPr>
              <a:t>related to the </a:t>
            </a:r>
            <a:r>
              <a:rPr lang="en-US" sz="1600" spc="-5" dirty="0">
                <a:latin typeface="Times New Roman" panose="02020603050405020304" pitchFamily="18" charset="0"/>
                <a:cs typeface="Times New Roman" panose="02020603050405020304" pitchFamily="18" charset="0"/>
              </a:rPr>
              <a:t>error  occurrence </a:t>
            </a:r>
            <a:r>
              <a:rPr lang="en-US" sz="1600" dirty="0">
                <a:latin typeface="Times New Roman" panose="02020603050405020304" pitchFamily="18" charset="0"/>
                <a:cs typeface="Times New Roman" panose="02020603050405020304" pitchFamily="18" charset="0"/>
              </a:rPr>
              <a:t>are </a:t>
            </a:r>
            <a:r>
              <a:rPr lang="en-US" sz="1600" spc="-5" dirty="0">
                <a:latin typeface="Times New Roman" panose="02020603050405020304" pitchFamily="18" charset="0"/>
                <a:cs typeface="Times New Roman" panose="02020603050405020304" pitchFamily="18" charset="0"/>
              </a:rPr>
              <a:t>organized </a:t>
            </a:r>
            <a:r>
              <a:rPr lang="en-US" sz="1600" dirty="0">
                <a:latin typeface="Times New Roman" panose="02020603050405020304" pitchFamily="18" charset="0"/>
                <a:cs typeface="Times New Roman" panose="02020603050405020304" pitchFamily="18" charset="0"/>
              </a:rPr>
              <a:t>to isolate potential</a:t>
            </a:r>
            <a:r>
              <a:rPr lang="en-US" sz="1600" spc="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causes.</a:t>
            </a:r>
            <a:endParaRPr lang="en-US" sz="1600" dirty="0">
              <a:latin typeface="Times New Roman" panose="02020603050405020304" pitchFamily="18" charset="0"/>
              <a:cs typeface="Times New Roman" panose="02020603050405020304" pitchFamily="18" charset="0"/>
            </a:endParaRPr>
          </a:p>
          <a:p>
            <a:pPr marL="469265" marR="5715" indent="-228600" algn="just">
              <a:lnSpc>
                <a:spcPct val="110300"/>
              </a:lnSpc>
              <a:spcBef>
                <a:spcPts val="80"/>
              </a:spcBef>
              <a:buFont typeface="Symbol"/>
              <a:buChar char=""/>
              <a:tabLst>
                <a:tab pos="469900" algn="l"/>
              </a:tabLst>
            </a:pP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“cause </a:t>
            </a:r>
            <a:r>
              <a:rPr lang="en-US" sz="1600" spc="-5" dirty="0" err="1">
                <a:latin typeface="Times New Roman" panose="02020603050405020304" pitchFamily="18" charset="0"/>
                <a:cs typeface="Times New Roman" panose="02020603050405020304" pitchFamily="18" charset="0"/>
              </a:rPr>
              <a:t>hypothesis”is</a:t>
            </a:r>
            <a:r>
              <a:rPr lang="en-US" sz="1600" spc="-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devised </a:t>
            </a:r>
            <a:r>
              <a:rPr lang="en-US" sz="1600" spc="-5" dirty="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aforementioned data </a:t>
            </a:r>
            <a:r>
              <a:rPr lang="en-US" sz="1600" dirty="0">
                <a:latin typeface="Times New Roman" panose="02020603050405020304" pitchFamily="18" charset="0"/>
                <a:cs typeface="Times New Roman" panose="02020603050405020304" pitchFamily="18" charset="0"/>
              </a:rPr>
              <a:t>are used to prove or disprove  the </a:t>
            </a:r>
            <a:r>
              <a:rPr lang="en-US" sz="1600" spc="-5" dirty="0">
                <a:latin typeface="Times New Roman" panose="02020603050405020304" pitchFamily="18" charset="0"/>
                <a:cs typeface="Times New Roman" panose="02020603050405020304" pitchFamily="18" charset="0"/>
              </a:rPr>
              <a:t>hypothesis. Alternatively, </a:t>
            </a:r>
            <a:r>
              <a:rPr lang="en-US" sz="1600" dirty="0">
                <a:latin typeface="Times New Roman" panose="02020603050405020304" pitchFamily="18" charset="0"/>
                <a:cs typeface="Times New Roman" panose="02020603050405020304" pitchFamily="18" charset="0"/>
              </a:rPr>
              <a:t>a list of </a:t>
            </a:r>
            <a:r>
              <a:rPr lang="en-US" sz="1600" spc="-5" dirty="0">
                <a:latin typeface="Times New Roman" panose="02020603050405020304" pitchFamily="18" charset="0"/>
                <a:cs typeface="Times New Roman" panose="02020603050405020304" pitchFamily="18" charset="0"/>
              </a:rPr>
              <a:t>all </a:t>
            </a:r>
            <a:r>
              <a:rPr lang="en-US" sz="1600" dirty="0">
                <a:latin typeface="Times New Roman" panose="02020603050405020304" pitchFamily="18" charset="0"/>
                <a:cs typeface="Times New Roman" panose="02020603050405020304" pitchFamily="18" charset="0"/>
              </a:rPr>
              <a:t>possible </a:t>
            </a:r>
            <a:r>
              <a:rPr lang="en-US" sz="1600" spc="-5" dirty="0">
                <a:latin typeface="Times New Roman" panose="02020603050405020304" pitchFamily="18" charset="0"/>
                <a:cs typeface="Times New Roman" panose="02020603050405020304" pitchFamily="18" charset="0"/>
              </a:rPr>
              <a:t>causes is </a:t>
            </a:r>
            <a:r>
              <a:rPr lang="en-US" sz="1600" dirty="0">
                <a:latin typeface="Times New Roman" panose="02020603050405020304" pitchFamily="18" charset="0"/>
                <a:cs typeface="Times New Roman" panose="02020603050405020304" pitchFamily="18" charset="0"/>
              </a:rPr>
              <a:t>developed </a:t>
            </a:r>
            <a:r>
              <a:rPr lang="en-US" sz="1600" spc="-5" dirty="0">
                <a:latin typeface="Times New Roman" panose="02020603050405020304" pitchFamily="18" charset="0"/>
                <a:cs typeface="Times New Roman" panose="02020603050405020304" pitchFamily="18" charset="0"/>
              </a:rPr>
              <a:t>and tests are  conducted</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eliminate</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each.</a:t>
            </a:r>
            <a:r>
              <a:rPr lang="en-US" sz="1600" spc="-40"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If</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initial</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tests</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indicate</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that</a:t>
            </a:r>
            <a:r>
              <a:rPr lang="en-US" sz="1600" spc="-5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particular</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cause</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hypothesis</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shows  </a:t>
            </a:r>
            <a:r>
              <a:rPr lang="en-US" sz="1600" dirty="0">
                <a:latin typeface="Times New Roman" panose="02020603050405020304" pitchFamily="18" charset="0"/>
                <a:cs typeface="Times New Roman" panose="02020603050405020304" pitchFamily="18" charset="0"/>
              </a:rPr>
              <a:t>promise, </a:t>
            </a:r>
            <a:r>
              <a:rPr lang="en-US" sz="1600" spc="-5" dirty="0">
                <a:latin typeface="Times New Roman" panose="02020603050405020304" pitchFamily="18" charset="0"/>
                <a:cs typeface="Times New Roman" panose="02020603050405020304" pitchFamily="18" charset="0"/>
              </a:rPr>
              <a:t>data are refined </a:t>
            </a:r>
            <a:r>
              <a:rPr lang="en-US" sz="1600" dirty="0">
                <a:latin typeface="Times New Roman" panose="02020603050405020304" pitchFamily="18" charset="0"/>
                <a:cs typeface="Times New Roman" panose="02020603050405020304" pitchFamily="18" charset="0"/>
              </a:rPr>
              <a:t>in an </a:t>
            </a:r>
            <a:r>
              <a:rPr lang="en-US" sz="1600" spc="-5" dirty="0">
                <a:latin typeface="Times New Roman" panose="02020603050405020304" pitchFamily="18" charset="0"/>
                <a:cs typeface="Times New Roman" panose="02020603050405020304" pitchFamily="18" charset="0"/>
              </a:rPr>
              <a:t>attempt </a:t>
            </a:r>
            <a:r>
              <a:rPr lang="en-US" sz="1600" dirty="0">
                <a:latin typeface="Times New Roman" panose="02020603050405020304" pitchFamily="18" charset="0"/>
                <a:cs typeface="Times New Roman" panose="02020603050405020304" pitchFamily="18" charset="0"/>
              </a:rPr>
              <a:t>to isolate the</a:t>
            </a:r>
            <a:r>
              <a:rPr lang="en-US" sz="1600" spc="1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bug.</a:t>
            </a:r>
            <a:endParaRPr lang="en-US" sz="1600" dirty="0">
              <a:latin typeface="Times New Roman" panose="02020603050405020304" pitchFamily="18" charset="0"/>
              <a:cs typeface="Times New Roman" panose="02020603050405020304" pitchFamily="18" charset="0"/>
            </a:endParaRPr>
          </a:p>
          <a:p>
            <a:pPr marL="12700" algn="just">
              <a:lnSpc>
                <a:spcPct val="100000"/>
              </a:lnSpc>
              <a:spcBef>
                <a:spcPts val="165"/>
              </a:spcBef>
            </a:pPr>
            <a:r>
              <a:rPr lang="en-US" sz="1600" b="1" spc="-5" dirty="0">
                <a:latin typeface="Times New Roman" panose="02020603050405020304" pitchFamily="18" charset="0"/>
                <a:cs typeface="Times New Roman" panose="02020603050405020304" pitchFamily="18" charset="0"/>
              </a:rPr>
              <a:t>Automated Debugging.</a:t>
            </a:r>
            <a:endParaRPr lang="en-US" sz="1600" dirty="0">
              <a:latin typeface="Times New Roman" panose="02020603050405020304" pitchFamily="18" charset="0"/>
              <a:cs typeface="Times New Roman" panose="02020603050405020304" pitchFamily="18" charset="0"/>
            </a:endParaRPr>
          </a:p>
          <a:p>
            <a:pPr marL="469265" marR="10795" indent="-228600" algn="just">
              <a:lnSpc>
                <a:spcPts val="1580"/>
              </a:lnSpc>
              <a:spcBef>
                <a:spcPts val="70"/>
              </a:spcBef>
              <a:buSzPct val="70833"/>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Each </a:t>
            </a:r>
            <a:r>
              <a:rPr lang="en-US" sz="1600" dirty="0">
                <a:latin typeface="Times New Roman" panose="02020603050405020304" pitchFamily="18" charset="0"/>
                <a:cs typeface="Times New Roman" panose="02020603050405020304" pitchFamily="18" charset="0"/>
              </a:rPr>
              <a:t>of these debugging </a:t>
            </a:r>
            <a:r>
              <a:rPr lang="en-US" sz="1600" spc="-5" dirty="0">
                <a:latin typeface="Times New Roman" panose="02020603050405020304" pitchFamily="18" charset="0"/>
                <a:cs typeface="Times New Roman" panose="02020603050405020304" pitchFamily="18" charset="0"/>
              </a:rPr>
              <a:t>approaches can </a:t>
            </a:r>
            <a:r>
              <a:rPr lang="en-US" sz="1600" dirty="0">
                <a:latin typeface="Times New Roman" panose="02020603050405020304" pitchFamily="18" charset="0"/>
                <a:cs typeface="Times New Roman" panose="02020603050405020304" pitchFamily="18" charset="0"/>
              </a:rPr>
              <a:t>be </a:t>
            </a:r>
            <a:r>
              <a:rPr lang="en-US" sz="1600" spc="-5" dirty="0">
                <a:latin typeface="Times New Roman" panose="02020603050405020304" pitchFamily="18" charset="0"/>
                <a:cs typeface="Times New Roman" panose="02020603050405020304" pitchFamily="18" charset="0"/>
              </a:rPr>
              <a:t>supplemented </a:t>
            </a:r>
            <a:r>
              <a:rPr lang="en-US" sz="1600" dirty="0">
                <a:latin typeface="Times New Roman" panose="02020603050405020304" pitchFamily="18" charset="0"/>
                <a:cs typeface="Times New Roman" panose="02020603050405020304" pitchFamily="18" charset="0"/>
              </a:rPr>
              <a:t>with </a:t>
            </a:r>
            <a:r>
              <a:rPr lang="en-US" sz="1600" spc="-5" dirty="0">
                <a:latin typeface="Times New Roman" panose="02020603050405020304" pitchFamily="18" charset="0"/>
                <a:cs typeface="Times New Roman" panose="02020603050405020304" pitchFamily="18" charset="0"/>
              </a:rPr>
              <a:t>debugging </a:t>
            </a:r>
            <a:r>
              <a:rPr lang="en-US" sz="1600" dirty="0">
                <a:latin typeface="Times New Roman" panose="02020603050405020304" pitchFamily="18" charset="0"/>
                <a:cs typeface="Times New Roman" panose="02020603050405020304" pitchFamily="18" charset="0"/>
              </a:rPr>
              <a:t>tools that </a:t>
            </a:r>
            <a:r>
              <a:rPr lang="en-US" sz="1600" spc="-5" dirty="0">
                <a:latin typeface="Times New Roman" panose="02020603050405020304" pitchFamily="18" charset="0"/>
                <a:cs typeface="Times New Roman" panose="02020603050405020304" pitchFamily="18" charset="0"/>
              </a:rPr>
              <a:t>can  </a:t>
            </a:r>
            <a:r>
              <a:rPr lang="en-US" sz="1600" dirty="0">
                <a:latin typeface="Times New Roman" panose="02020603050405020304" pitchFamily="18" charset="0"/>
                <a:cs typeface="Times New Roman" panose="02020603050405020304" pitchFamily="18" charset="0"/>
              </a:rPr>
              <a:t>provide </a:t>
            </a:r>
            <a:r>
              <a:rPr lang="en-US" sz="1600" spc="-5" dirty="0">
                <a:latin typeface="Times New Roman" panose="02020603050405020304" pitchFamily="18" charset="0"/>
                <a:cs typeface="Times New Roman" panose="02020603050405020304" pitchFamily="18" charset="0"/>
              </a:rPr>
              <a:t>you </a:t>
            </a:r>
            <a:r>
              <a:rPr lang="en-US" sz="1600" dirty="0">
                <a:latin typeface="Times New Roman" panose="02020603050405020304" pitchFamily="18" charset="0"/>
                <a:cs typeface="Times New Roman" panose="02020603050405020304" pitchFamily="18" charset="0"/>
              </a:rPr>
              <a:t>with </a:t>
            </a:r>
            <a:r>
              <a:rPr lang="en-US" sz="1600" spc="-5" dirty="0" smtClean="0">
                <a:latin typeface="Times New Roman" panose="02020603050405020304" pitchFamily="18" charset="0"/>
                <a:cs typeface="Times New Roman" panose="02020603050405020304" pitchFamily="18" charset="0"/>
              </a:rPr>
              <a:t>semi automated </a:t>
            </a:r>
            <a:r>
              <a:rPr lang="en-US" sz="1600" spc="-5" dirty="0">
                <a:latin typeface="Times New Roman" panose="02020603050405020304" pitchFamily="18" charset="0"/>
                <a:cs typeface="Times New Roman" panose="02020603050405020304" pitchFamily="18" charset="0"/>
              </a:rPr>
              <a:t>support as debugging strategies </a:t>
            </a:r>
            <a:r>
              <a:rPr lang="en-US" sz="1600" dirty="0">
                <a:latin typeface="Times New Roman" panose="02020603050405020304" pitchFamily="18" charset="0"/>
                <a:cs typeface="Times New Roman" panose="02020603050405020304" pitchFamily="18" charset="0"/>
              </a:rPr>
              <a:t>are</a:t>
            </a:r>
            <a:r>
              <a:rPr lang="en-US" sz="1600" spc="3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attempted.</a:t>
            </a:r>
          </a:p>
          <a:p>
            <a:pPr marL="469265" marR="5080" indent="-228600" algn="just">
              <a:lnSpc>
                <a:spcPts val="1580"/>
              </a:lnSpc>
              <a:spcBef>
                <a:spcPts val="10"/>
              </a:spcBef>
              <a:buSzPct val="70833"/>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Integrated development environments (IDEs) </a:t>
            </a:r>
            <a:r>
              <a:rPr lang="en-US" sz="1600" dirty="0">
                <a:latin typeface="Times New Roman" panose="02020603050405020304" pitchFamily="18" charset="0"/>
                <a:cs typeface="Times New Roman" panose="02020603050405020304" pitchFamily="18" charset="0"/>
              </a:rPr>
              <a:t>provide a </a:t>
            </a:r>
            <a:r>
              <a:rPr lang="en-US" sz="1600" spc="-5" dirty="0">
                <a:latin typeface="Times New Roman" panose="02020603050405020304" pitchFamily="18" charset="0"/>
                <a:cs typeface="Times New Roman" panose="02020603050405020304" pitchFamily="18" charset="0"/>
              </a:rPr>
              <a:t>way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capture </a:t>
            </a:r>
            <a:r>
              <a:rPr lang="en-US" sz="1600" dirty="0">
                <a:latin typeface="Times New Roman" panose="02020603050405020304" pitchFamily="18" charset="0"/>
                <a:cs typeface="Times New Roman" panose="02020603050405020304" pitchFamily="18" charset="0"/>
              </a:rPr>
              <a:t>some of the  </a:t>
            </a:r>
            <a:r>
              <a:rPr lang="en-US" sz="1600" spc="-5" dirty="0">
                <a:latin typeface="Times New Roman" panose="02020603050405020304" pitchFamily="18" charset="0"/>
                <a:cs typeface="Times New Roman" panose="02020603050405020304" pitchFamily="18" charset="0"/>
              </a:rPr>
              <a:t>language-specific</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predetermined</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errors</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(e.g.,</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missing</a:t>
            </a:r>
            <a:r>
              <a:rPr lang="en-US" sz="1600" spc="4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end-of-statement</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characters,</a:t>
            </a:r>
            <a:endParaRPr lang="en-US" sz="1600" dirty="0">
              <a:latin typeface="Times New Roman" panose="02020603050405020304" pitchFamily="18" charset="0"/>
              <a:cs typeface="Times New Roman" panose="02020603050405020304" pitchFamily="18" charset="0"/>
            </a:endParaRPr>
          </a:p>
          <a:p>
            <a:pPr marL="469265" algn="just">
              <a:lnSpc>
                <a:spcPct val="100000"/>
              </a:lnSpc>
              <a:spcBef>
                <a:spcPts val="80"/>
              </a:spcBef>
            </a:pPr>
            <a:r>
              <a:rPr lang="en-US" sz="1600" spc="-5" dirty="0">
                <a:latin typeface="Times New Roman" panose="02020603050405020304" pitchFamily="18" charset="0"/>
                <a:cs typeface="Times New Roman" panose="02020603050405020304" pitchFamily="18" charset="0"/>
              </a:rPr>
              <a:t>undefined variables, and so </a:t>
            </a:r>
            <a:r>
              <a:rPr lang="en-US" sz="1600" dirty="0">
                <a:latin typeface="Times New Roman" panose="02020603050405020304" pitchFamily="18" charset="0"/>
                <a:cs typeface="Times New Roman" panose="02020603050405020304" pitchFamily="18" charset="0"/>
              </a:rPr>
              <a:t>on) </a:t>
            </a:r>
            <a:r>
              <a:rPr lang="en-US" sz="1600" spc="-5" dirty="0">
                <a:latin typeface="Times New Roman" panose="02020603050405020304" pitchFamily="18" charset="0"/>
                <a:cs typeface="Times New Roman" panose="02020603050405020304" pitchFamily="18" charset="0"/>
              </a:rPr>
              <a:t>without requiring</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compilation</a:t>
            </a:r>
            <a:r>
              <a:rPr lang="en-US" sz="1600" spc="-5" dirty="0" smtClean="0">
                <a:latin typeface="Times New Roman" panose="02020603050405020304" pitchFamily="18" charset="0"/>
                <a:cs typeface="Times New Roman" panose="02020603050405020304" pitchFamily="18" charset="0"/>
              </a:rPr>
              <a:t>.”</a:t>
            </a:r>
            <a:endParaRPr lang="en-US" sz="1600" spc="-5" dirty="0">
              <a:latin typeface="Times New Roman" panose="02020603050405020304" pitchFamily="18" charset="0"/>
              <a:cs typeface="Times New Roman" panose="02020603050405020304" pitchFamily="18" charset="0"/>
            </a:endParaRPr>
          </a:p>
          <a:p>
            <a:pPr marL="469265" algn="just">
              <a:lnSpc>
                <a:spcPct val="100000"/>
              </a:lnSpc>
              <a:spcBef>
                <a:spcPts val="80"/>
              </a:spcBef>
            </a:pPr>
            <a:endParaRPr lang="en-US" sz="1600" dirty="0">
              <a:latin typeface="Times New Roman" panose="02020603050405020304" pitchFamily="18" charset="0"/>
              <a:cs typeface="Times New Roman" panose="02020603050405020304" pitchFamily="18" charset="0"/>
            </a:endParaRPr>
          </a:p>
          <a:p>
            <a:pPr marL="469265" marR="10160" indent="-228600" algn="just">
              <a:lnSpc>
                <a:spcPct val="110000"/>
              </a:lnSpc>
              <a:buSzPct val="70833"/>
              <a:buFont typeface="Symbol"/>
              <a:buChar char=""/>
              <a:tabLst>
                <a:tab pos="508000" algn="l"/>
              </a:tabLst>
            </a:pPr>
            <a:r>
              <a:rPr lang="en-US" sz="1600" dirty="0">
                <a:latin typeface="Times New Roman" panose="02020603050405020304" pitchFamily="18" charset="0"/>
                <a:cs typeface="Times New Roman" panose="02020603050405020304" pitchFamily="18" charset="0"/>
              </a:rPr>
              <a:t>	A </a:t>
            </a:r>
            <a:r>
              <a:rPr lang="en-US" sz="1600" spc="-5" dirty="0">
                <a:latin typeface="Times New Roman" panose="02020603050405020304" pitchFamily="18" charset="0"/>
                <a:cs typeface="Times New Roman" panose="02020603050405020304" pitchFamily="18" charset="0"/>
              </a:rPr>
              <a:t>wide </a:t>
            </a:r>
            <a:r>
              <a:rPr lang="en-US" sz="1600" dirty="0">
                <a:latin typeface="Times New Roman" panose="02020603050405020304" pitchFamily="18" charset="0"/>
                <a:cs typeface="Times New Roman" panose="02020603050405020304" pitchFamily="18" charset="0"/>
              </a:rPr>
              <a:t>variety </a:t>
            </a:r>
            <a:r>
              <a:rPr lang="en-US" sz="1600" spc="5" dirty="0">
                <a:latin typeface="Times New Roman" panose="02020603050405020304" pitchFamily="18" charset="0"/>
                <a:cs typeface="Times New Roman" panose="02020603050405020304" pitchFamily="18" charset="0"/>
              </a:rPr>
              <a:t>of </a:t>
            </a:r>
            <a:r>
              <a:rPr lang="en-US" sz="1600" dirty="0">
                <a:latin typeface="Times New Roman" panose="02020603050405020304" pitchFamily="18" charset="0"/>
                <a:cs typeface="Times New Roman" panose="02020603050405020304" pitchFamily="18" charset="0"/>
              </a:rPr>
              <a:t>debugging </a:t>
            </a:r>
            <a:r>
              <a:rPr lang="en-US" sz="1600" spc="-5" dirty="0">
                <a:latin typeface="Times New Roman" panose="02020603050405020304" pitchFamily="18" charset="0"/>
                <a:cs typeface="Times New Roman" panose="02020603050405020304" pitchFamily="18" charset="0"/>
              </a:rPr>
              <a:t>compilers, </a:t>
            </a:r>
            <a:r>
              <a:rPr lang="en-US" sz="1600" dirty="0">
                <a:latin typeface="Times New Roman" panose="02020603050405020304" pitchFamily="18" charset="0"/>
                <a:cs typeface="Times New Roman" panose="02020603050405020304" pitchFamily="18" charset="0"/>
              </a:rPr>
              <a:t>dynamic </a:t>
            </a:r>
            <a:r>
              <a:rPr lang="en-US" sz="1600" spc="-5" dirty="0">
                <a:latin typeface="Times New Roman" panose="02020603050405020304" pitchFamily="18" charset="0"/>
                <a:cs typeface="Times New Roman" panose="02020603050405020304" pitchFamily="18" charset="0"/>
              </a:rPr>
              <a:t>debugging aids (“tracers”), automatic  test-case generators, and cross-reference </a:t>
            </a:r>
            <a:r>
              <a:rPr lang="en-US" sz="1600" dirty="0">
                <a:latin typeface="Times New Roman" panose="02020603050405020304" pitchFamily="18" charset="0"/>
                <a:cs typeface="Times New Roman" panose="02020603050405020304" pitchFamily="18" charset="0"/>
              </a:rPr>
              <a:t>mapping tools </a:t>
            </a:r>
            <a:r>
              <a:rPr lang="en-US" sz="1600" spc="-5" dirty="0">
                <a:latin typeface="Times New Roman" panose="02020603050405020304" pitchFamily="18" charset="0"/>
                <a:cs typeface="Times New Roman" panose="02020603050405020304" pitchFamily="18" charset="0"/>
              </a:rPr>
              <a:t>are available. </a:t>
            </a:r>
            <a:r>
              <a:rPr lang="en-US" sz="1600" dirty="0">
                <a:latin typeface="Times New Roman" panose="02020603050405020304" pitchFamily="18" charset="0"/>
                <a:cs typeface="Times New Roman" panose="02020603050405020304" pitchFamily="18" charset="0"/>
              </a:rPr>
              <a:t>However, tools </a:t>
            </a:r>
            <a:r>
              <a:rPr lang="en-US" sz="1600" spc="-5" dirty="0">
                <a:latin typeface="Times New Roman" panose="02020603050405020304" pitchFamily="18" charset="0"/>
                <a:cs typeface="Times New Roman" panose="02020603050405020304" pitchFamily="18" charset="0"/>
              </a:rPr>
              <a:t>are  </a:t>
            </a:r>
            <a:r>
              <a:rPr lang="en-US" sz="1600" dirty="0">
                <a:latin typeface="Times New Roman" panose="02020603050405020304" pitchFamily="18" charset="0"/>
                <a:cs typeface="Times New Roman" panose="02020603050405020304" pitchFamily="18" charset="0"/>
              </a:rPr>
              <a:t>not a substitute for careful </a:t>
            </a:r>
            <a:r>
              <a:rPr lang="en-US" sz="1600" spc="-5" dirty="0">
                <a:latin typeface="Times New Roman" panose="02020603050405020304" pitchFamily="18" charset="0"/>
                <a:cs typeface="Times New Roman" panose="02020603050405020304" pitchFamily="18" charset="0"/>
              </a:rPr>
              <a:t>evaluation </a:t>
            </a:r>
            <a:r>
              <a:rPr lang="en-US" sz="1600" dirty="0">
                <a:latin typeface="Times New Roman" panose="02020603050405020304" pitchFamily="18" charset="0"/>
                <a:cs typeface="Times New Roman" panose="02020603050405020304" pitchFamily="18" charset="0"/>
              </a:rPr>
              <a:t>based on a </a:t>
            </a:r>
            <a:r>
              <a:rPr lang="en-US" sz="1600" spc="-5" dirty="0">
                <a:latin typeface="Times New Roman" panose="02020603050405020304" pitchFamily="18" charset="0"/>
                <a:cs typeface="Times New Roman" panose="02020603050405020304" pitchFamily="18" charset="0"/>
              </a:rPr>
              <a:t>complete design</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model and </a:t>
            </a:r>
            <a:r>
              <a:rPr lang="en-US" sz="1600" spc="-5" dirty="0">
                <a:latin typeface="Times New Roman" panose="02020603050405020304" pitchFamily="18" charset="0"/>
                <a:cs typeface="Times New Roman" panose="02020603050405020304" pitchFamily="18" charset="0"/>
              </a:rPr>
              <a:t>clear </a:t>
            </a:r>
            <a:r>
              <a:rPr lang="en-US" sz="1600" dirty="0">
                <a:latin typeface="Times New Roman" panose="02020603050405020304" pitchFamily="18" charset="0"/>
                <a:cs typeface="Times New Roman" panose="02020603050405020304" pitchFamily="18" charset="0"/>
              </a:rPr>
              <a:t>source</a:t>
            </a:r>
          </a:p>
          <a:p>
            <a:pPr marL="126365" indent="0">
              <a:lnSpc>
                <a:spcPct val="100000"/>
              </a:lnSpc>
              <a:spcBef>
                <a:spcPts val="160"/>
              </a:spcBef>
              <a:buNone/>
            </a:pPr>
            <a:r>
              <a:rPr lang="en-US" sz="1600" spc="-5" dirty="0" smtClean="0">
                <a:latin typeface="Times New Roman" panose="02020603050405020304" pitchFamily="18" charset="0"/>
                <a:cs typeface="Times New Roman" panose="02020603050405020304" pitchFamily="18" charset="0"/>
              </a:rPr>
              <a:t>       code</a:t>
            </a:r>
            <a:r>
              <a:rPr lang="en-US" sz="1600" spc="-5"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469265" algn="just">
              <a:lnSpc>
                <a:spcPct val="100000"/>
              </a:lnSpc>
              <a:spcBef>
                <a:spcPts val="80"/>
              </a:spcBef>
            </a:pPr>
            <a:endParaRPr lang="en-US" sz="1600" spc="-5" dirty="0" smtClean="0">
              <a:latin typeface="Times New Roman" panose="02020603050405020304" pitchFamily="18" charset="0"/>
              <a:cs typeface="Times New Roman" panose="02020603050405020304" pitchFamily="18" charset="0"/>
            </a:endParaRPr>
          </a:p>
          <a:p>
            <a:pPr marL="469265" algn="just">
              <a:lnSpc>
                <a:spcPct val="100000"/>
              </a:lnSpc>
              <a:spcBef>
                <a:spcPts val="80"/>
              </a:spcBef>
            </a:pPr>
            <a:endParaRPr lang="en-US" sz="1600" spc="-5"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9829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18104"/>
            <a:ext cx="6606540" cy="338554"/>
          </a:xfrm>
        </p:spPr>
        <p:txBody>
          <a:bodyPr/>
          <a:lstStyle/>
          <a:p>
            <a:r>
              <a:rPr lang="en-US" dirty="0" smtClean="0"/>
              <a:t>MODULE 3</a:t>
            </a:r>
            <a:endParaRPr lang="en-US" dirty="0"/>
          </a:p>
        </p:txBody>
      </p:sp>
      <p:sp>
        <p:nvSpPr>
          <p:cNvPr id="3" name="Subtitle 2"/>
          <p:cNvSpPr>
            <a:spLocks noGrp="1"/>
          </p:cNvSpPr>
          <p:nvPr>
            <p:ph type="subTitle" idx="4294967295"/>
          </p:nvPr>
        </p:nvSpPr>
        <p:spPr>
          <a:xfrm>
            <a:off x="1165860" y="5699760"/>
            <a:ext cx="5440680" cy="2570480"/>
          </a:xfrm>
          <a:prstGeom prst="rect">
            <a:avLst/>
          </a:prstGeom>
        </p:spPr>
        <p:txBody>
          <a:bodyPr/>
          <a:lstStyle/>
          <a:p>
            <a:r>
              <a:rPr lang="en-US" dirty="0" smtClean="0"/>
              <a:t>Test Automation</a:t>
            </a:r>
          </a:p>
          <a:p>
            <a:r>
              <a:rPr lang="en-US" dirty="0" smtClean="0"/>
              <a:t>Test-Driven Development</a:t>
            </a:r>
            <a:endParaRPr lang="en-US" dirty="0"/>
          </a:p>
        </p:txBody>
      </p:sp>
    </p:spTree>
    <p:extLst>
      <p:ext uri="{BB962C8B-B14F-4D97-AF65-F5344CB8AC3E}">
        <p14:creationId xmlns:p14="http://schemas.microsoft.com/office/powerpoint/2010/main" val="38271652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u="sng" dirty="0">
                <a:uFill>
                  <a:solidFill>
                    <a:srgbClr val="000000"/>
                  </a:solidFill>
                </a:uFill>
                <a:latin typeface="Times New Roman"/>
                <a:cs typeface="Times New Roman"/>
              </a:rPr>
              <a:t>Test</a:t>
            </a:r>
            <a:r>
              <a:rPr lang="en-US" sz="2800" b="1" u="sng" spc="-65" dirty="0">
                <a:uFill>
                  <a:solidFill>
                    <a:srgbClr val="000000"/>
                  </a:solidFill>
                </a:uFill>
                <a:latin typeface="Times New Roman"/>
                <a:cs typeface="Times New Roman"/>
              </a:rPr>
              <a:t> </a:t>
            </a:r>
            <a:r>
              <a:rPr lang="en-US" sz="2800" b="1" u="sng" spc="-5" dirty="0">
                <a:uFill>
                  <a:solidFill>
                    <a:srgbClr val="000000"/>
                  </a:solidFill>
                </a:uFill>
                <a:latin typeface="Times New Roman"/>
                <a:cs typeface="Times New Roman"/>
              </a:rPr>
              <a:t>automation</a:t>
            </a:r>
            <a:r>
              <a:rPr lang="en-US" sz="2800" u="sng" dirty="0">
                <a:latin typeface="Times New Roman"/>
                <a:cs typeface="Times New Roman"/>
              </a:rPr>
              <a:t/>
            </a:r>
            <a:br>
              <a:rPr lang="en-US" sz="2800" u="sng" dirty="0">
                <a:latin typeface="Times New Roman"/>
                <a:cs typeface="Times New Roman"/>
              </a:rPr>
            </a:br>
            <a:endParaRPr lang="en-US" sz="2800" u="sng" dirty="0"/>
          </a:p>
        </p:txBody>
      </p:sp>
      <p:sp>
        <p:nvSpPr>
          <p:cNvPr id="4" name="object 4"/>
          <p:cNvSpPr txBox="1">
            <a:spLocks noGrp="1"/>
          </p:cNvSpPr>
          <p:nvPr>
            <p:ph idx="1"/>
          </p:nvPr>
        </p:nvSpPr>
        <p:spPr>
          <a:xfrm>
            <a:off x="582930" y="3576320"/>
            <a:ext cx="6995160" cy="4532844"/>
          </a:xfrm>
          <a:prstGeom prst="rect">
            <a:avLst/>
          </a:prstGeom>
        </p:spPr>
        <p:txBody>
          <a:bodyPr vert="horz" wrap="square" lIns="0" tIns="7620" rIns="0" bIns="0" rtlCol="0">
            <a:spAutoFit/>
          </a:bodyPr>
          <a:lstStyle/>
          <a:p>
            <a:pPr marL="469265" indent="-228600" algn="just">
              <a:lnSpc>
                <a:spcPct val="100000"/>
              </a:lnSpc>
              <a:spcBef>
                <a:spcPts val="240"/>
              </a:spcBef>
              <a:buFont typeface="Symbol"/>
              <a:buChar char=""/>
              <a:tabLst>
                <a:tab pos="469900" algn="l"/>
              </a:tabLst>
            </a:pPr>
            <a:r>
              <a:rPr lang="en-US" sz="1200" spc="-5" dirty="0">
                <a:latin typeface="Times New Roman"/>
                <a:cs typeface="Times New Roman"/>
              </a:rPr>
              <a:t>Automated </a:t>
            </a:r>
            <a:r>
              <a:rPr lang="en-US" sz="1200" dirty="0">
                <a:latin typeface="Times New Roman"/>
                <a:cs typeface="Times New Roman"/>
              </a:rPr>
              <a:t>testing </a:t>
            </a:r>
            <a:r>
              <a:rPr lang="en-US" sz="1200" spc="-5" dirty="0">
                <a:latin typeface="Times New Roman"/>
                <a:cs typeface="Times New Roman"/>
              </a:rPr>
              <a:t>(Figure </a:t>
            </a:r>
            <a:r>
              <a:rPr lang="en-US" sz="1200" dirty="0">
                <a:latin typeface="Times New Roman"/>
                <a:cs typeface="Times New Roman"/>
              </a:rPr>
              <a:t>9.4) </a:t>
            </a:r>
            <a:r>
              <a:rPr lang="en-US" sz="1200" spc="-5" dirty="0">
                <a:latin typeface="Times New Roman"/>
                <a:cs typeface="Times New Roman"/>
              </a:rPr>
              <a:t>is based </a:t>
            </a:r>
            <a:r>
              <a:rPr lang="en-US" sz="1200" dirty="0">
                <a:latin typeface="Times New Roman"/>
                <a:cs typeface="Times New Roman"/>
              </a:rPr>
              <a:t>on the idea that </a:t>
            </a:r>
            <a:r>
              <a:rPr lang="en-US" sz="1200" spc="-5" dirty="0">
                <a:latin typeface="Times New Roman"/>
                <a:cs typeface="Times New Roman"/>
              </a:rPr>
              <a:t>tests </a:t>
            </a:r>
            <a:r>
              <a:rPr lang="en-US" sz="1200" dirty="0">
                <a:latin typeface="Times New Roman"/>
                <a:cs typeface="Times New Roman"/>
              </a:rPr>
              <a:t>should be</a:t>
            </a:r>
            <a:r>
              <a:rPr lang="en-US" sz="1200" spc="30" dirty="0">
                <a:latin typeface="Times New Roman"/>
                <a:cs typeface="Times New Roman"/>
              </a:rPr>
              <a:t> </a:t>
            </a:r>
            <a:r>
              <a:rPr lang="en-US" sz="1200" spc="-5" dirty="0">
                <a:latin typeface="Times New Roman"/>
                <a:cs typeface="Times New Roman"/>
              </a:rPr>
              <a:t>executable.</a:t>
            </a:r>
            <a:endParaRPr lang="en-US" sz="1200" dirty="0">
              <a:latin typeface="Times New Roman"/>
              <a:cs typeface="Times New Roman"/>
            </a:endParaRPr>
          </a:p>
          <a:p>
            <a:pPr marL="469265" marR="9525" indent="-228600" algn="just">
              <a:lnSpc>
                <a:spcPct val="103299"/>
              </a:lnSpc>
              <a:spcBef>
                <a:spcPts val="100"/>
              </a:spcBef>
              <a:buFont typeface="Symbol"/>
              <a:buChar char=""/>
              <a:tabLst>
                <a:tab pos="469900" algn="l"/>
              </a:tabLst>
            </a:pPr>
            <a:r>
              <a:rPr lang="en-US" sz="1200" b="1" spc="-5" dirty="0">
                <a:latin typeface="Times New Roman"/>
                <a:cs typeface="Times New Roman"/>
              </a:rPr>
              <a:t>An</a:t>
            </a:r>
            <a:r>
              <a:rPr lang="en-US" sz="1200" b="1" spc="-75" dirty="0">
                <a:latin typeface="Times New Roman"/>
                <a:cs typeface="Times New Roman"/>
              </a:rPr>
              <a:t> </a:t>
            </a:r>
            <a:r>
              <a:rPr lang="en-US" sz="1200" b="1" spc="-5" dirty="0">
                <a:latin typeface="Times New Roman"/>
                <a:cs typeface="Times New Roman"/>
              </a:rPr>
              <a:t>executable</a:t>
            </a:r>
            <a:r>
              <a:rPr lang="en-US" sz="1200" b="1" spc="-80" dirty="0">
                <a:latin typeface="Times New Roman"/>
                <a:cs typeface="Times New Roman"/>
              </a:rPr>
              <a:t> </a:t>
            </a:r>
            <a:r>
              <a:rPr lang="en-US" sz="1200" b="1" dirty="0">
                <a:latin typeface="Times New Roman"/>
                <a:cs typeface="Times New Roman"/>
              </a:rPr>
              <a:t>test</a:t>
            </a:r>
            <a:r>
              <a:rPr lang="en-US" sz="1200" b="1" spc="-70" dirty="0">
                <a:latin typeface="Times New Roman"/>
                <a:cs typeface="Times New Roman"/>
              </a:rPr>
              <a:t> </a:t>
            </a:r>
            <a:r>
              <a:rPr lang="en-US" sz="1200" b="1" dirty="0">
                <a:latin typeface="Times New Roman"/>
                <a:cs typeface="Times New Roman"/>
              </a:rPr>
              <a:t>includes</a:t>
            </a:r>
            <a:r>
              <a:rPr lang="en-US" sz="1200" b="1" spc="-75" dirty="0">
                <a:latin typeface="Times New Roman"/>
                <a:cs typeface="Times New Roman"/>
              </a:rPr>
              <a:t> </a:t>
            </a:r>
            <a:r>
              <a:rPr lang="en-US" sz="1200" b="1" dirty="0">
                <a:latin typeface="Times New Roman"/>
                <a:cs typeface="Times New Roman"/>
              </a:rPr>
              <a:t>the</a:t>
            </a:r>
            <a:r>
              <a:rPr lang="en-US" sz="1200" b="1" spc="-70" dirty="0">
                <a:latin typeface="Times New Roman"/>
                <a:cs typeface="Times New Roman"/>
              </a:rPr>
              <a:t> </a:t>
            </a:r>
            <a:r>
              <a:rPr lang="en-US" sz="1200" b="1" dirty="0">
                <a:latin typeface="Times New Roman"/>
                <a:cs typeface="Times New Roman"/>
              </a:rPr>
              <a:t>input</a:t>
            </a:r>
            <a:r>
              <a:rPr lang="en-US" sz="1200" b="1" spc="-70" dirty="0">
                <a:latin typeface="Times New Roman"/>
                <a:cs typeface="Times New Roman"/>
              </a:rPr>
              <a:t> </a:t>
            </a:r>
            <a:r>
              <a:rPr lang="en-US" sz="1200" b="1" spc="-5" dirty="0">
                <a:latin typeface="Times New Roman"/>
                <a:cs typeface="Times New Roman"/>
              </a:rPr>
              <a:t>data</a:t>
            </a:r>
            <a:r>
              <a:rPr lang="en-US" sz="1200" b="1" spc="-70" dirty="0">
                <a:latin typeface="Times New Roman"/>
                <a:cs typeface="Times New Roman"/>
              </a:rPr>
              <a:t> </a:t>
            </a:r>
            <a:r>
              <a:rPr lang="en-US" sz="1200" b="1" dirty="0">
                <a:latin typeface="Times New Roman"/>
                <a:cs typeface="Times New Roman"/>
              </a:rPr>
              <a:t>to</a:t>
            </a:r>
            <a:r>
              <a:rPr lang="en-US" sz="1200" b="1" spc="-70" dirty="0">
                <a:latin typeface="Times New Roman"/>
                <a:cs typeface="Times New Roman"/>
              </a:rPr>
              <a:t> </a:t>
            </a:r>
            <a:r>
              <a:rPr lang="en-US" sz="1200" b="1" dirty="0">
                <a:latin typeface="Times New Roman"/>
                <a:cs typeface="Times New Roman"/>
              </a:rPr>
              <a:t>the</a:t>
            </a:r>
            <a:r>
              <a:rPr lang="en-US" sz="1200" b="1" spc="-60" dirty="0">
                <a:latin typeface="Times New Roman"/>
                <a:cs typeface="Times New Roman"/>
              </a:rPr>
              <a:t> </a:t>
            </a:r>
            <a:r>
              <a:rPr lang="en-US" sz="1200" b="1" dirty="0">
                <a:latin typeface="Times New Roman"/>
                <a:cs typeface="Times New Roman"/>
              </a:rPr>
              <a:t>unit</a:t>
            </a:r>
            <a:r>
              <a:rPr lang="en-US" sz="1200" b="1" spc="-70" dirty="0">
                <a:latin typeface="Times New Roman"/>
                <a:cs typeface="Times New Roman"/>
              </a:rPr>
              <a:t> </a:t>
            </a:r>
            <a:r>
              <a:rPr lang="en-US" sz="1200" b="1" dirty="0">
                <a:latin typeface="Times New Roman"/>
                <a:cs typeface="Times New Roman"/>
              </a:rPr>
              <a:t>that</a:t>
            </a:r>
            <a:r>
              <a:rPr lang="en-US" sz="1200" b="1" spc="-70" dirty="0">
                <a:latin typeface="Times New Roman"/>
                <a:cs typeface="Times New Roman"/>
              </a:rPr>
              <a:t> </a:t>
            </a:r>
            <a:r>
              <a:rPr lang="en-US" sz="1200" b="1" spc="-5" dirty="0">
                <a:latin typeface="Times New Roman"/>
                <a:cs typeface="Times New Roman"/>
              </a:rPr>
              <a:t>is</a:t>
            </a:r>
            <a:r>
              <a:rPr lang="en-US" sz="1200" b="1" spc="-70" dirty="0">
                <a:latin typeface="Times New Roman"/>
                <a:cs typeface="Times New Roman"/>
              </a:rPr>
              <a:t> </a:t>
            </a:r>
            <a:r>
              <a:rPr lang="en-US" sz="1200" b="1" spc="-5" dirty="0">
                <a:latin typeface="Times New Roman"/>
                <a:cs typeface="Times New Roman"/>
              </a:rPr>
              <a:t>being</a:t>
            </a:r>
            <a:r>
              <a:rPr lang="en-US" sz="1200" b="1" spc="-80" dirty="0">
                <a:latin typeface="Times New Roman"/>
                <a:cs typeface="Times New Roman"/>
              </a:rPr>
              <a:t> </a:t>
            </a:r>
            <a:r>
              <a:rPr lang="en-US" sz="1200" b="1" dirty="0">
                <a:latin typeface="Times New Roman"/>
                <a:cs typeface="Times New Roman"/>
              </a:rPr>
              <a:t>tested,</a:t>
            </a:r>
            <a:r>
              <a:rPr lang="en-US" sz="1200" b="1" spc="-75" dirty="0">
                <a:latin typeface="Times New Roman"/>
                <a:cs typeface="Times New Roman"/>
              </a:rPr>
              <a:t> </a:t>
            </a:r>
            <a:r>
              <a:rPr lang="en-US" sz="1200" b="1" dirty="0">
                <a:latin typeface="Times New Roman"/>
                <a:cs typeface="Times New Roman"/>
              </a:rPr>
              <a:t>the</a:t>
            </a:r>
            <a:r>
              <a:rPr lang="en-US" sz="1200" b="1" spc="-70" dirty="0">
                <a:latin typeface="Times New Roman"/>
                <a:cs typeface="Times New Roman"/>
              </a:rPr>
              <a:t> </a:t>
            </a:r>
            <a:r>
              <a:rPr lang="en-US" sz="1200" b="1" dirty="0">
                <a:latin typeface="Times New Roman"/>
                <a:cs typeface="Times New Roman"/>
              </a:rPr>
              <a:t>expected</a:t>
            </a:r>
            <a:r>
              <a:rPr lang="en-US" sz="1200" b="1" spc="-75" dirty="0">
                <a:latin typeface="Times New Roman"/>
                <a:cs typeface="Times New Roman"/>
              </a:rPr>
              <a:t> </a:t>
            </a:r>
            <a:r>
              <a:rPr lang="en-US" sz="1200" b="1" spc="-5" dirty="0">
                <a:latin typeface="Times New Roman"/>
                <a:cs typeface="Times New Roman"/>
              </a:rPr>
              <a:t>result,  and </a:t>
            </a:r>
            <a:r>
              <a:rPr lang="en-US" sz="1200" b="1" dirty="0">
                <a:latin typeface="Times New Roman"/>
                <a:cs typeface="Times New Roman"/>
              </a:rPr>
              <a:t>a </a:t>
            </a:r>
            <a:r>
              <a:rPr lang="en-US" sz="1200" b="1" spc="-5" dirty="0">
                <a:latin typeface="Times New Roman"/>
                <a:cs typeface="Times New Roman"/>
              </a:rPr>
              <a:t>check </a:t>
            </a:r>
            <a:r>
              <a:rPr lang="en-US" sz="1200" b="1" dirty="0">
                <a:latin typeface="Times New Roman"/>
                <a:cs typeface="Times New Roman"/>
              </a:rPr>
              <a:t>that the unit </a:t>
            </a:r>
            <a:r>
              <a:rPr lang="en-US" sz="1200" b="1" spc="-5" dirty="0">
                <a:latin typeface="Times New Roman"/>
                <a:cs typeface="Times New Roman"/>
              </a:rPr>
              <a:t>returns </a:t>
            </a:r>
            <a:r>
              <a:rPr lang="en-US" sz="1200" b="1" dirty="0">
                <a:latin typeface="Times New Roman"/>
                <a:cs typeface="Times New Roman"/>
              </a:rPr>
              <a:t>the </a:t>
            </a:r>
            <a:r>
              <a:rPr lang="en-US" sz="1200" b="1" spc="-5" dirty="0">
                <a:latin typeface="Times New Roman"/>
                <a:cs typeface="Times New Roman"/>
              </a:rPr>
              <a:t>expected</a:t>
            </a:r>
            <a:r>
              <a:rPr lang="en-US" sz="1200" b="1" spc="20" dirty="0">
                <a:latin typeface="Times New Roman"/>
                <a:cs typeface="Times New Roman"/>
              </a:rPr>
              <a:t> </a:t>
            </a:r>
            <a:r>
              <a:rPr lang="en-US" sz="1200" b="1" dirty="0">
                <a:latin typeface="Times New Roman"/>
                <a:cs typeface="Times New Roman"/>
              </a:rPr>
              <a:t>result.</a:t>
            </a:r>
          </a:p>
          <a:p>
            <a:pPr marL="469265" marR="11430" indent="-228600" algn="just">
              <a:lnSpc>
                <a:spcPct val="103299"/>
              </a:lnSpc>
              <a:spcBef>
                <a:spcPts val="85"/>
              </a:spcBef>
              <a:buFont typeface="Symbol"/>
              <a:buChar char=""/>
              <a:tabLst>
                <a:tab pos="469900" algn="l"/>
              </a:tabLst>
            </a:pPr>
            <a:r>
              <a:rPr lang="en-US" sz="1200" b="1" spc="-5" dirty="0">
                <a:latin typeface="Times New Roman"/>
                <a:cs typeface="Times New Roman"/>
              </a:rPr>
              <a:t>we </a:t>
            </a:r>
            <a:r>
              <a:rPr lang="en-US" sz="1200" b="1" dirty="0">
                <a:latin typeface="Times New Roman"/>
                <a:cs typeface="Times New Roman"/>
              </a:rPr>
              <a:t>run the test </a:t>
            </a:r>
            <a:r>
              <a:rPr lang="en-US" sz="1200" b="1" spc="-5" dirty="0">
                <a:latin typeface="Times New Roman"/>
                <a:cs typeface="Times New Roman"/>
              </a:rPr>
              <a:t>and </a:t>
            </a:r>
            <a:r>
              <a:rPr lang="en-US" sz="1200" b="1" dirty="0">
                <a:latin typeface="Times New Roman"/>
                <a:cs typeface="Times New Roman"/>
              </a:rPr>
              <a:t>the test </a:t>
            </a:r>
            <a:r>
              <a:rPr lang="en-US" sz="1200" b="1" spc="-5" dirty="0">
                <a:latin typeface="Times New Roman"/>
                <a:cs typeface="Times New Roman"/>
              </a:rPr>
              <a:t>passes </a:t>
            </a:r>
            <a:r>
              <a:rPr lang="en-US" sz="1200" b="1" dirty="0">
                <a:latin typeface="Times New Roman"/>
                <a:cs typeface="Times New Roman"/>
              </a:rPr>
              <a:t>if the unit returns the </a:t>
            </a:r>
            <a:r>
              <a:rPr lang="en-US" sz="1200" b="1" spc="-5" dirty="0">
                <a:latin typeface="Times New Roman"/>
                <a:cs typeface="Times New Roman"/>
              </a:rPr>
              <a:t>expected </a:t>
            </a:r>
            <a:r>
              <a:rPr lang="en-US" sz="1200" b="1" dirty="0">
                <a:latin typeface="Times New Roman"/>
                <a:cs typeface="Times New Roman"/>
              </a:rPr>
              <a:t>result</a:t>
            </a:r>
            <a:r>
              <a:rPr lang="en-US" sz="1200" dirty="0">
                <a:latin typeface="Times New Roman"/>
                <a:cs typeface="Times New Roman"/>
              </a:rPr>
              <a:t>. </a:t>
            </a:r>
            <a:r>
              <a:rPr lang="en-US" sz="1200" spc="-5" dirty="0">
                <a:latin typeface="Times New Roman"/>
                <a:cs typeface="Times New Roman"/>
              </a:rPr>
              <a:t>Normally, we  should develop hundreds </a:t>
            </a:r>
            <a:r>
              <a:rPr lang="en-US" sz="1200" dirty="0">
                <a:latin typeface="Times New Roman"/>
                <a:cs typeface="Times New Roman"/>
              </a:rPr>
              <a:t>or </a:t>
            </a:r>
            <a:r>
              <a:rPr lang="en-US" sz="1200" spc="-5" dirty="0">
                <a:latin typeface="Times New Roman"/>
                <a:cs typeface="Times New Roman"/>
              </a:rPr>
              <a:t>thousands </a:t>
            </a:r>
            <a:r>
              <a:rPr lang="en-US" sz="1200" dirty="0">
                <a:latin typeface="Times New Roman"/>
                <a:cs typeface="Times New Roman"/>
              </a:rPr>
              <a:t>of </a:t>
            </a:r>
            <a:r>
              <a:rPr lang="en-US" sz="1200" spc="-5" dirty="0">
                <a:latin typeface="Times New Roman"/>
                <a:cs typeface="Times New Roman"/>
              </a:rPr>
              <a:t>executable tests </a:t>
            </a:r>
            <a:r>
              <a:rPr lang="en-US" sz="1200" dirty="0">
                <a:latin typeface="Times New Roman"/>
                <a:cs typeface="Times New Roman"/>
              </a:rPr>
              <a:t>for a software</a:t>
            </a:r>
            <a:r>
              <a:rPr lang="en-US" sz="1200" spc="55" dirty="0">
                <a:latin typeface="Times New Roman"/>
                <a:cs typeface="Times New Roman"/>
              </a:rPr>
              <a:t> </a:t>
            </a:r>
            <a:r>
              <a:rPr lang="en-US" sz="1200" dirty="0">
                <a:latin typeface="Times New Roman"/>
                <a:cs typeface="Times New Roman"/>
              </a:rPr>
              <a:t>product.</a:t>
            </a:r>
          </a:p>
          <a:p>
            <a:pPr marL="469265" marR="10160" indent="-228600" algn="just">
              <a:lnSpc>
                <a:spcPct val="101200"/>
              </a:lnSpc>
              <a:spcBef>
                <a:spcPts val="30"/>
              </a:spcBef>
              <a:buSzPct val="91666"/>
              <a:buFont typeface="Symbol"/>
              <a:buChar char=""/>
              <a:tabLst>
                <a:tab pos="469900" algn="l"/>
              </a:tabLst>
            </a:pPr>
            <a:r>
              <a:rPr lang="en-US" sz="1200" b="1" dirty="0">
                <a:latin typeface="Times New Roman"/>
                <a:cs typeface="Times New Roman"/>
              </a:rPr>
              <a:t>The </a:t>
            </a:r>
            <a:r>
              <a:rPr lang="en-US" sz="1200" b="1" spc="-5" dirty="0">
                <a:latin typeface="Times New Roman"/>
                <a:cs typeface="Times New Roman"/>
              </a:rPr>
              <a:t>development </a:t>
            </a:r>
            <a:r>
              <a:rPr lang="en-US" sz="1200" b="1" spc="5" dirty="0">
                <a:latin typeface="Times New Roman"/>
                <a:cs typeface="Times New Roman"/>
              </a:rPr>
              <a:t>of </a:t>
            </a:r>
            <a:r>
              <a:rPr lang="en-US" sz="1200" b="1" dirty="0">
                <a:latin typeface="Times New Roman"/>
                <a:cs typeface="Times New Roman"/>
              </a:rPr>
              <a:t>automated testing </a:t>
            </a:r>
            <a:r>
              <a:rPr lang="en-US" sz="1200" b="1" spc="-5" dirty="0">
                <a:latin typeface="Times New Roman"/>
                <a:cs typeface="Times New Roman"/>
              </a:rPr>
              <a:t>frameworks, such as </a:t>
            </a:r>
            <a:r>
              <a:rPr lang="en-US" sz="1200" b="1" dirty="0">
                <a:latin typeface="Times New Roman"/>
                <a:cs typeface="Times New Roman"/>
              </a:rPr>
              <a:t>JUnit for Jav</a:t>
            </a:r>
            <a:r>
              <a:rPr lang="en-US" sz="1200" dirty="0">
                <a:latin typeface="Times New Roman"/>
                <a:cs typeface="Times New Roman"/>
              </a:rPr>
              <a:t>a in the 1990s,  </a:t>
            </a:r>
            <a:r>
              <a:rPr lang="en-US" sz="1200" spc="-5" dirty="0">
                <a:latin typeface="Times New Roman"/>
                <a:cs typeface="Times New Roman"/>
              </a:rPr>
              <a:t>reduced </a:t>
            </a:r>
            <a:r>
              <a:rPr lang="en-US" sz="1200" dirty="0">
                <a:latin typeface="Times New Roman"/>
                <a:cs typeface="Times New Roman"/>
              </a:rPr>
              <a:t>the </a:t>
            </a:r>
            <a:r>
              <a:rPr lang="en-US" sz="1200" spc="-5" dirty="0">
                <a:latin typeface="Times New Roman"/>
                <a:cs typeface="Times New Roman"/>
              </a:rPr>
              <a:t>effort </a:t>
            </a:r>
            <a:r>
              <a:rPr lang="en-US" sz="1200" dirty="0">
                <a:latin typeface="Times New Roman"/>
                <a:cs typeface="Times New Roman"/>
              </a:rPr>
              <a:t>involved in developing executable</a:t>
            </a:r>
            <a:r>
              <a:rPr lang="en-US" sz="1200" spc="-15" dirty="0">
                <a:latin typeface="Times New Roman"/>
                <a:cs typeface="Times New Roman"/>
              </a:rPr>
              <a:t> </a:t>
            </a:r>
            <a:r>
              <a:rPr lang="en-US" sz="1200" dirty="0">
                <a:latin typeface="Times New Roman"/>
                <a:cs typeface="Times New Roman"/>
              </a:rPr>
              <a:t>tests</a:t>
            </a:r>
            <a:r>
              <a:rPr lang="en-US" sz="1400" dirty="0">
                <a:latin typeface="Times New Roman"/>
                <a:cs typeface="Times New Roman"/>
              </a:rPr>
              <a:t>.</a:t>
            </a:r>
          </a:p>
          <a:p>
            <a:pPr marL="469265" marR="8890" indent="-228600" algn="just">
              <a:lnSpc>
                <a:spcPct val="103299"/>
              </a:lnSpc>
              <a:spcBef>
                <a:spcPts val="330"/>
              </a:spcBef>
              <a:buSzPct val="116666"/>
              <a:buFont typeface="Symbol"/>
              <a:buChar char=""/>
              <a:tabLst>
                <a:tab pos="508000" algn="l"/>
              </a:tabLst>
            </a:pPr>
            <a:r>
              <a:rPr lang="en-US" sz="1200" dirty="0"/>
              <a:t>	</a:t>
            </a:r>
            <a:r>
              <a:rPr lang="en-US" sz="1200" spc="-5" dirty="0">
                <a:latin typeface="Times New Roman"/>
                <a:cs typeface="Times New Roman"/>
              </a:rPr>
              <a:t>Testing</a:t>
            </a:r>
            <a:r>
              <a:rPr lang="en-US" sz="1200" spc="-75" dirty="0">
                <a:latin typeface="Times New Roman"/>
                <a:cs typeface="Times New Roman"/>
              </a:rPr>
              <a:t> </a:t>
            </a:r>
            <a:r>
              <a:rPr lang="en-US" sz="1200" dirty="0">
                <a:latin typeface="Times New Roman"/>
                <a:cs typeface="Times New Roman"/>
              </a:rPr>
              <a:t>frameworks</a:t>
            </a:r>
            <a:r>
              <a:rPr lang="en-US" sz="1200" spc="-60" dirty="0">
                <a:latin typeface="Times New Roman"/>
                <a:cs typeface="Times New Roman"/>
              </a:rPr>
              <a:t> </a:t>
            </a:r>
            <a:r>
              <a:rPr lang="en-US" sz="1200" dirty="0">
                <a:latin typeface="Times New Roman"/>
                <a:cs typeface="Times New Roman"/>
              </a:rPr>
              <a:t>are</a:t>
            </a:r>
            <a:r>
              <a:rPr lang="en-US" sz="1200" spc="-50" dirty="0">
                <a:latin typeface="Times New Roman"/>
                <a:cs typeface="Times New Roman"/>
              </a:rPr>
              <a:t> </a:t>
            </a:r>
            <a:r>
              <a:rPr lang="en-US" sz="1200" dirty="0">
                <a:latin typeface="Times New Roman"/>
                <a:cs typeface="Times New Roman"/>
              </a:rPr>
              <a:t>now</a:t>
            </a:r>
            <a:r>
              <a:rPr lang="en-US" sz="1200" spc="-65" dirty="0">
                <a:latin typeface="Times New Roman"/>
                <a:cs typeface="Times New Roman"/>
              </a:rPr>
              <a:t> </a:t>
            </a:r>
            <a:r>
              <a:rPr lang="en-US" sz="1200" spc="-5" dirty="0">
                <a:latin typeface="Times New Roman"/>
                <a:cs typeface="Times New Roman"/>
              </a:rPr>
              <a:t>available</a:t>
            </a:r>
            <a:r>
              <a:rPr lang="en-US" sz="1200" spc="-60" dirty="0">
                <a:latin typeface="Times New Roman"/>
                <a:cs typeface="Times New Roman"/>
              </a:rPr>
              <a:t> </a:t>
            </a:r>
            <a:r>
              <a:rPr lang="en-US" sz="1200" dirty="0">
                <a:latin typeface="Times New Roman"/>
                <a:cs typeface="Times New Roman"/>
              </a:rPr>
              <a:t>for</a:t>
            </a:r>
            <a:r>
              <a:rPr lang="en-US" sz="1200" spc="-60" dirty="0">
                <a:latin typeface="Times New Roman"/>
                <a:cs typeface="Times New Roman"/>
              </a:rPr>
              <a:t> </a:t>
            </a:r>
            <a:r>
              <a:rPr lang="en-US" sz="1200" spc="-5" dirty="0">
                <a:latin typeface="Times New Roman"/>
                <a:cs typeface="Times New Roman"/>
              </a:rPr>
              <a:t>all</a:t>
            </a:r>
            <a:r>
              <a:rPr lang="en-US" sz="1200" spc="-60" dirty="0">
                <a:latin typeface="Times New Roman"/>
                <a:cs typeface="Times New Roman"/>
              </a:rPr>
              <a:t> </a:t>
            </a:r>
            <a:r>
              <a:rPr lang="en-US" sz="1200" dirty="0">
                <a:latin typeface="Times New Roman"/>
                <a:cs typeface="Times New Roman"/>
              </a:rPr>
              <a:t>widely</a:t>
            </a:r>
            <a:r>
              <a:rPr lang="en-US" sz="1200" spc="-80" dirty="0">
                <a:latin typeface="Times New Roman"/>
                <a:cs typeface="Times New Roman"/>
              </a:rPr>
              <a:t> </a:t>
            </a:r>
            <a:r>
              <a:rPr lang="en-US" sz="1200" spc="-5" dirty="0">
                <a:latin typeface="Times New Roman"/>
                <a:cs typeface="Times New Roman"/>
              </a:rPr>
              <a:t>used</a:t>
            </a:r>
            <a:r>
              <a:rPr lang="en-US" sz="1200" spc="-55" dirty="0">
                <a:latin typeface="Times New Roman"/>
                <a:cs typeface="Times New Roman"/>
              </a:rPr>
              <a:t> </a:t>
            </a:r>
            <a:r>
              <a:rPr lang="en-US" sz="1200" dirty="0">
                <a:latin typeface="Times New Roman"/>
                <a:cs typeface="Times New Roman"/>
              </a:rPr>
              <a:t>programming</a:t>
            </a:r>
            <a:r>
              <a:rPr lang="en-US" sz="1200" spc="-65" dirty="0">
                <a:latin typeface="Times New Roman"/>
                <a:cs typeface="Times New Roman"/>
              </a:rPr>
              <a:t> </a:t>
            </a:r>
            <a:r>
              <a:rPr lang="en-US" sz="1200" spc="-5" dirty="0">
                <a:latin typeface="Times New Roman"/>
                <a:cs typeface="Times New Roman"/>
              </a:rPr>
              <a:t>languages.</a:t>
            </a:r>
            <a:r>
              <a:rPr lang="en-US" sz="1200" spc="-60" dirty="0">
                <a:latin typeface="Times New Roman"/>
                <a:cs typeface="Times New Roman"/>
              </a:rPr>
              <a:t> </a:t>
            </a:r>
            <a:r>
              <a:rPr lang="en-US" sz="1200" spc="-5" dirty="0">
                <a:latin typeface="Times New Roman"/>
                <a:cs typeface="Times New Roman"/>
              </a:rPr>
              <a:t>A</a:t>
            </a:r>
            <a:r>
              <a:rPr lang="en-US" sz="1200" spc="-60" dirty="0">
                <a:latin typeface="Times New Roman"/>
                <a:cs typeface="Times New Roman"/>
              </a:rPr>
              <a:t> </a:t>
            </a:r>
            <a:r>
              <a:rPr lang="en-US" sz="1200" dirty="0">
                <a:latin typeface="Times New Roman"/>
                <a:cs typeface="Times New Roman"/>
              </a:rPr>
              <a:t>suite  of </a:t>
            </a:r>
            <a:r>
              <a:rPr lang="en-US" sz="1200" spc="-5" dirty="0">
                <a:latin typeface="Times New Roman"/>
                <a:cs typeface="Times New Roman"/>
              </a:rPr>
              <a:t>hundreds </a:t>
            </a:r>
            <a:r>
              <a:rPr lang="en-US" sz="1200" dirty="0">
                <a:latin typeface="Times New Roman"/>
                <a:cs typeface="Times New Roman"/>
              </a:rPr>
              <a:t>of unit </a:t>
            </a:r>
            <a:r>
              <a:rPr lang="en-US" sz="1200" spc="-5" dirty="0">
                <a:latin typeface="Times New Roman"/>
                <a:cs typeface="Times New Roman"/>
              </a:rPr>
              <a:t>tests, developed </a:t>
            </a:r>
            <a:r>
              <a:rPr lang="en-US" sz="1200" dirty="0">
                <a:latin typeface="Times New Roman"/>
                <a:cs typeface="Times New Roman"/>
              </a:rPr>
              <a:t>using a </a:t>
            </a:r>
            <a:r>
              <a:rPr lang="en-US" sz="1200" spc="-5" dirty="0">
                <a:latin typeface="Times New Roman"/>
                <a:cs typeface="Times New Roman"/>
              </a:rPr>
              <a:t>framework, can </a:t>
            </a:r>
            <a:r>
              <a:rPr lang="en-US" sz="1200" dirty="0">
                <a:latin typeface="Times New Roman"/>
                <a:cs typeface="Times New Roman"/>
              </a:rPr>
              <a:t>be run </a:t>
            </a:r>
            <a:r>
              <a:rPr lang="en-US" sz="1200" spc="-5" dirty="0">
                <a:latin typeface="Times New Roman"/>
                <a:cs typeface="Times New Roman"/>
              </a:rPr>
              <a:t>on </a:t>
            </a:r>
            <a:r>
              <a:rPr lang="en-US" sz="1200" dirty="0">
                <a:latin typeface="Times New Roman"/>
                <a:cs typeface="Times New Roman"/>
              </a:rPr>
              <a:t>a desktop </a:t>
            </a:r>
            <a:r>
              <a:rPr lang="en-US" sz="1200" spc="-5" dirty="0">
                <a:latin typeface="Times New Roman"/>
                <a:cs typeface="Times New Roman"/>
              </a:rPr>
              <a:t>computer  </a:t>
            </a:r>
            <a:r>
              <a:rPr lang="en-US" sz="1200" dirty="0">
                <a:latin typeface="Times New Roman"/>
                <a:cs typeface="Times New Roman"/>
              </a:rPr>
              <a:t>in a </a:t>
            </a:r>
            <a:r>
              <a:rPr lang="en-US" sz="1200" spc="-10" dirty="0">
                <a:latin typeface="Times New Roman"/>
                <a:cs typeface="Times New Roman"/>
              </a:rPr>
              <a:t>few </a:t>
            </a:r>
            <a:r>
              <a:rPr lang="en-US" sz="1200" spc="-5" dirty="0">
                <a:latin typeface="Times New Roman"/>
                <a:cs typeface="Times New Roman"/>
              </a:rPr>
              <a:t>seconds. A test </a:t>
            </a:r>
            <a:r>
              <a:rPr lang="en-US" sz="1200" dirty="0">
                <a:latin typeface="Times New Roman"/>
                <a:cs typeface="Times New Roman"/>
              </a:rPr>
              <a:t>report </a:t>
            </a:r>
            <a:r>
              <a:rPr lang="en-US" sz="1200" spc="-5" dirty="0">
                <a:latin typeface="Times New Roman"/>
                <a:cs typeface="Times New Roman"/>
              </a:rPr>
              <a:t>shows </a:t>
            </a:r>
            <a:r>
              <a:rPr lang="en-US" sz="1200" dirty="0">
                <a:latin typeface="Times New Roman"/>
                <a:cs typeface="Times New Roman"/>
              </a:rPr>
              <a:t>the </a:t>
            </a:r>
            <a:r>
              <a:rPr lang="en-US" sz="1200" spc="-5" dirty="0">
                <a:latin typeface="Times New Roman"/>
                <a:cs typeface="Times New Roman"/>
              </a:rPr>
              <a:t>tests </a:t>
            </a:r>
            <a:r>
              <a:rPr lang="en-US" sz="1200" dirty="0">
                <a:latin typeface="Times New Roman"/>
                <a:cs typeface="Times New Roman"/>
              </a:rPr>
              <a:t>that </a:t>
            </a:r>
            <a:r>
              <a:rPr lang="en-US" sz="1200" spc="-5" dirty="0">
                <a:latin typeface="Times New Roman"/>
                <a:cs typeface="Times New Roman"/>
              </a:rPr>
              <a:t>have passed and</a:t>
            </a:r>
            <a:r>
              <a:rPr lang="en-US" sz="1200" spc="75" dirty="0">
                <a:latin typeface="Times New Roman"/>
                <a:cs typeface="Times New Roman"/>
              </a:rPr>
              <a:t> </a:t>
            </a:r>
            <a:r>
              <a:rPr lang="en-US" sz="1200" spc="-5" dirty="0">
                <a:latin typeface="Times New Roman"/>
                <a:cs typeface="Times New Roman"/>
              </a:rPr>
              <a:t>failed.</a:t>
            </a:r>
            <a:endParaRPr lang="en-US" sz="1200" dirty="0">
              <a:latin typeface="Times New Roman"/>
              <a:cs typeface="Times New Roman"/>
            </a:endParaRPr>
          </a:p>
          <a:p>
            <a:pPr marL="469265" marR="5715" indent="-228600" algn="just">
              <a:lnSpc>
                <a:spcPct val="103299"/>
              </a:lnSpc>
              <a:spcBef>
                <a:spcPts val="290"/>
              </a:spcBef>
              <a:buSzPct val="116666"/>
              <a:buFont typeface="Symbol"/>
              <a:buChar char=""/>
              <a:tabLst>
                <a:tab pos="469900" algn="l"/>
              </a:tabLst>
            </a:pPr>
            <a:r>
              <a:rPr lang="en-US" sz="1200" spc="-5" dirty="0">
                <a:latin typeface="Times New Roman"/>
                <a:cs typeface="Times New Roman"/>
              </a:rPr>
              <a:t>Testing frameworks </a:t>
            </a:r>
            <a:r>
              <a:rPr lang="en-US" sz="1200" dirty="0">
                <a:latin typeface="Times New Roman"/>
                <a:cs typeface="Times New Roman"/>
              </a:rPr>
              <a:t>provide a base </a:t>
            </a:r>
            <a:r>
              <a:rPr lang="en-US" sz="1200" spc="-5" dirty="0">
                <a:latin typeface="Times New Roman"/>
                <a:cs typeface="Times New Roman"/>
              </a:rPr>
              <a:t>class, called something </a:t>
            </a:r>
            <a:r>
              <a:rPr lang="en-US" sz="1200" dirty="0">
                <a:latin typeface="Times New Roman"/>
                <a:cs typeface="Times New Roman"/>
              </a:rPr>
              <a:t>like </a:t>
            </a:r>
            <a:r>
              <a:rPr lang="en-US" sz="1200" spc="-5" dirty="0">
                <a:latin typeface="Times New Roman"/>
                <a:cs typeface="Times New Roman"/>
              </a:rPr>
              <a:t>“</a:t>
            </a:r>
            <a:r>
              <a:rPr lang="en-US" sz="1200" spc="-5" dirty="0" err="1">
                <a:latin typeface="Times New Roman"/>
                <a:cs typeface="Times New Roman"/>
              </a:rPr>
              <a:t>TestCase</a:t>
            </a:r>
            <a:r>
              <a:rPr lang="en-US" sz="1200" spc="-5" dirty="0">
                <a:latin typeface="Times New Roman"/>
                <a:cs typeface="Times New Roman"/>
              </a:rPr>
              <a:t>” </a:t>
            </a:r>
            <a:r>
              <a:rPr lang="en-US" sz="1200" dirty="0">
                <a:latin typeface="Times New Roman"/>
                <a:cs typeface="Times New Roman"/>
              </a:rPr>
              <a:t>that is </a:t>
            </a:r>
            <a:r>
              <a:rPr lang="en-US" sz="1200" spc="-5" dirty="0">
                <a:latin typeface="Times New Roman"/>
                <a:cs typeface="Times New Roman"/>
              </a:rPr>
              <a:t>used </a:t>
            </a:r>
            <a:r>
              <a:rPr lang="en-US" sz="1200" spc="10" dirty="0">
                <a:latin typeface="Times New Roman"/>
                <a:cs typeface="Times New Roman"/>
              </a:rPr>
              <a:t>by  </a:t>
            </a:r>
            <a:r>
              <a:rPr lang="en-US" sz="1200" dirty="0">
                <a:latin typeface="Times New Roman"/>
                <a:cs typeface="Times New Roman"/>
              </a:rPr>
              <a:t>the testing </a:t>
            </a:r>
            <a:r>
              <a:rPr lang="en-US" sz="1200" spc="-5" dirty="0">
                <a:latin typeface="Times New Roman"/>
                <a:cs typeface="Times New Roman"/>
              </a:rPr>
              <a:t>framework. </a:t>
            </a:r>
            <a:r>
              <a:rPr lang="en-US" sz="1200" dirty="0">
                <a:latin typeface="Times New Roman"/>
                <a:cs typeface="Times New Roman"/>
              </a:rPr>
              <a:t>To </a:t>
            </a:r>
            <a:r>
              <a:rPr lang="en-US" sz="1200" spc="-5" dirty="0">
                <a:latin typeface="Times New Roman"/>
                <a:cs typeface="Times New Roman"/>
              </a:rPr>
              <a:t>create an automated </a:t>
            </a:r>
            <a:r>
              <a:rPr lang="en-US" sz="1200" dirty="0">
                <a:latin typeface="Times New Roman"/>
                <a:cs typeface="Times New Roman"/>
              </a:rPr>
              <a:t>test, </a:t>
            </a:r>
            <a:r>
              <a:rPr lang="en-US" sz="1200" spc="-10" dirty="0">
                <a:latin typeface="Times New Roman"/>
                <a:cs typeface="Times New Roman"/>
              </a:rPr>
              <a:t>you </a:t>
            </a:r>
            <a:r>
              <a:rPr lang="en-US" sz="1200" spc="-5" dirty="0">
                <a:latin typeface="Times New Roman"/>
                <a:cs typeface="Times New Roman"/>
              </a:rPr>
              <a:t>define </a:t>
            </a:r>
            <a:r>
              <a:rPr lang="en-US" sz="1200" spc="-10" dirty="0">
                <a:latin typeface="Times New Roman"/>
                <a:cs typeface="Times New Roman"/>
              </a:rPr>
              <a:t>your </a:t>
            </a:r>
            <a:r>
              <a:rPr lang="en-US" sz="1200" dirty="0">
                <a:latin typeface="Times New Roman"/>
                <a:cs typeface="Times New Roman"/>
              </a:rPr>
              <a:t>own test </a:t>
            </a:r>
            <a:r>
              <a:rPr lang="en-US" sz="1200" spc="-5" dirty="0">
                <a:latin typeface="Times New Roman"/>
                <a:cs typeface="Times New Roman"/>
              </a:rPr>
              <a:t>class as </a:t>
            </a:r>
            <a:r>
              <a:rPr lang="en-US" sz="1200" dirty="0">
                <a:latin typeface="Times New Roman"/>
                <a:cs typeface="Times New Roman"/>
              </a:rPr>
              <a:t>a  </a:t>
            </a:r>
            <a:r>
              <a:rPr lang="en-US" sz="1200" spc="-5" dirty="0">
                <a:latin typeface="Times New Roman"/>
                <a:cs typeface="Times New Roman"/>
              </a:rPr>
              <a:t>subclass </a:t>
            </a:r>
            <a:r>
              <a:rPr lang="en-US" sz="1200" dirty="0">
                <a:latin typeface="Times New Roman"/>
                <a:cs typeface="Times New Roman"/>
              </a:rPr>
              <a:t>of this </a:t>
            </a:r>
            <a:r>
              <a:rPr lang="en-US" sz="1200" spc="-5" dirty="0" err="1">
                <a:latin typeface="Times New Roman"/>
                <a:cs typeface="Times New Roman"/>
              </a:rPr>
              <a:t>TestCase</a:t>
            </a:r>
            <a:r>
              <a:rPr lang="en-US" sz="1200" spc="-5" dirty="0">
                <a:latin typeface="Times New Roman"/>
                <a:cs typeface="Times New Roman"/>
              </a:rPr>
              <a:t> class. Testing </a:t>
            </a:r>
            <a:r>
              <a:rPr lang="en-US" sz="1200" dirty="0">
                <a:latin typeface="Times New Roman"/>
                <a:cs typeface="Times New Roman"/>
              </a:rPr>
              <a:t>frameworks include a </a:t>
            </a:r>
            <a:r>
              <a:rPr lang="en-US" sz="1200" spc="-5" dirty="0">
                <a:latin typeface="Times New Roman"/>
                <a:cs typeface="Times New Roman"/>
              </a:rPr>
              <a:t>way </a:t>
            </a:r>
            <a:r>
              <a:rPr lang="en-US" sz="1200" dirty="0">
                <a:latin typeface="Times New Roman"/>
                <a:cs typeface="Times New Roman"/>
              </a:rPr>
              <a:t>of running </a:t>
            </a:r>
            <a:r>
              <a:rPr lang="en-US" sz="1200" spc="5" dirty="0">
                <a:latin typeface="Times New Roman"/>
                <a:cs typeface="Times New Roman"/>
              </a:rPr>
              <a:t>all </a:t>
            </a:r>
            <a:r>
              <a:rPr lang="en-US" sz="1200" dirty="0">
                <a:latin typeface="Times New Roman"/>
                <a:cs typeface="Times New Roman"/>
              </a:rPr>
              <a:t>of the  </a:t>
            </a:r>
            <a:r>
              <a:rPr lang="en-US" sz="1200" spc="-5" dirty="0">
                <a:latin typeface="Times New Roman"/>
                <a:cs typeface="Times New Roman"/>
              </a:rPr>
              <a:t>tests defined </a:t>
            </a:r>
            <a:r>
              <a:rPr lang="en-US" sz="1200" dirty="0">
                <a:latin typeface="Times New Roman"/>
                <a:cs typeface="Times New Roman"/>
              </a:rPr>
              <a:t>in the </a:t>
            </a:r>
            <a:r>
              <a:rPr lang="en-US" sz="1200" spc="-5" dirty="0">
                <a:latin typeface="Times New Roman"/>
                <a:cs typeface="Times New Roman"/>
              </a:rPr>
              <a:t>classes </a:t>
            </a:r>
            <a:r>
              <a:rPr lang="en-US" sz="1200" dirty="0">
                <a:latin typeface="Times New Roman"/>
                <a:cs typeface="Times New Roman"/>
              </a:rPr>
              <a:t>that </a:t>
            </a:r>
            <a:r>
              <a:rPr lang="en-US" sz="1200" spc="-5" dirty="0">
                <a:latin typeface="Times New Roman"/>
                <a:cs typeface="Times New Roman"/>
              </a:rPr>
              <a:t>are based </a:t>
            </a:r>
            <a:r>
              <a:rPr lang="en-US" sz="1200" dirty="0">
                <a:latin typeface="Times New Roman"/>
                <a:cs typeface="Times New Roman"/>
              </a:rPr>
              <a:t>on </a:t>
            </a:r>
            <a:r>
              <a:rPr lang="en-US" sz="1200" spc="-5" dirty="0" err="1">
                <a:latin typeface="Times New Roman"/>
                <a:cs typeface="Times New Roman"/>
              </a:rPr>
              <a:t>TestCase</a:t>
            </a:r>
            <a:r>
              <a:rPr lang="en-US" sz="1200" spc="-5" dirty="0">
                <a:latin typeface="Times New Roman"/>
                <a:cs typeface="Times New Roman"/>
              </a:rPr>
              <a:t> and </a:t>
            </a:r>
            <a:r>
              <a:rPr lang="en-US" sz="1200" dirty="0">
                <a:latin typeface="Times New Roman"/>
                <a:cs typeface="Times New Roman"/>
              </a:rPr>
              <a:t>reporting the </a:t>
            </a:r>
            <a:r>
              <a:rPr lang="en-US" sz="1200" spc="-5" dirty="0">
                <a:latin typeface="Times New Roman"/>
                <a:cs typeface="Times New Roman"/>
              </a:rPr>
              <a:t>results </a:t>
            </a:r>
            <a:r>
              <a:rPr lang="en-US" sz="1200" dirty="0">
                <a:latin typeface="Times New Roman"/>
                <a:cs typeface="Times New Roman"/>
              </a:rPr>
              <a:t>of the</a:t>
            </a:r>
            <a:r>
              <a:rPr lang="en-US" sz="1200" spc="-175" dirty="0">
                <a:latin typeface="Times New Roman"/>
                <a:cs typeface="Times New Roman"/>
              </a:rPr>
              <a:t> </a:t>
            </a:r>
            <a:r>
              <a:rPr lang="en-US" sz="1200" spc="-5" dirty="0">
                <a:latin typeface="Times New Roman"/>
                <a:cs typeface="Times New Roman"/>
              </a:rPr>
              <a:t>tests.</a:t>
            </a:r>
            <a:endParaRPr lang="en-US" sz="1200" dirty="0">
              <a:latin typeface="Times New Roman"/>
              <a:cs typeface="Times New Roman"/>
            </a:endParaRPr>
          </a:p>
          <a:p>
            <a:pPr marL="12700" algn="just">
              <a:lnSpc>
                <a:spcPct val="100000"/>
              </a:lnSpc>
              <a:spcBef>
                <a:spcPts val="819"/>
              </a:spcBef>
            </a:pPr>
            <a:r>
              <a:rPr lang="en-US" sz="1400" dirty="0">
                <a:latin typeface="Times New Roman"/>
                <a:cs typeface="Times New Roman"/>
              </a:rPr>
              <a:t>It </a:t>
            </a:r>
            <a:r>
              <a:rPr lang="en-US" sz="1400" spc="-5" dirty="0">
                <a:latin typeface="Times New Roman"/>
                <a:cs typeface="Times New Roman"/>
              </a:rPr>
              <a:t>is good practice to structure automated tests in three</a:t>
            </a:r>
            <a:r>
              <a:rPr lang="en-US" sz="1400" spc="40" dirty="0">
                <a:latin typeface="Times New Roman"/>
                <a:cs typeface="Times New Roman"/>
              </a:rPr>
              <a:t> </a:t>
            </a:r>
            <a:r>
              <a:rPr lang="en-US" sz="1400" spc="-5" dirty="0">
                <a:latin typeface="Times New Roman"/>
                <a:cs typeface="Times New Roman"/>
              </a:rPr>
              <a:t>parts:</a:t>
            </a:r>
            <a:endParaRPr lang="en-US" sz="1400" dirty="0">
              <a:latin typeface="Times New Roman"/>
              <a:cs typeface="Times New Roman"/>
            </a:endParaRPr>
          </a:p>
          <a:p>
            <a:pPr marL="12700" marR="5080" algn="just">
              <a:lnSpc>
                <a:spcPct val="103200"/>
              </a:lnSpc>
              <a:spcBef>
                <a:spcPts val="815"/>
              </a:spcBef>
              <a:buFont typeface="Times New Roman"/>
              <a:buAutoNum type="arabicPeriod"/>
              <a:tabLst>
                <a:tab pos="210820" algn="l"/>
              </a:tabLst>
            </a:pPr>
            <a:r>
              <a:rPr lang="en-US" sz="1400" b="1" i="1" spc="-5" dirty="0">
                <a:latin typeface="Times New Roman"/>
                <a:cs typeface="Times New Roman"/>
              </a:rPr>
              <a:t>Arrange </a:t>
            </a:r>
            <a:r>
              <a:rPr lang="en-US" sz="1400" b="1" spc="-5" dirty="0">
                <a:latin typeface="Times New Roman"/>
                <a:cs typeface="Times New Roman"/>
              </a:rPr>
              <a:t>Y</a:t>
            </a:r>
            <a:r>
              <a:rPr lang="en-US" sz="1400" spc="-5" dirty="0">
                <a:latin typeface="Times New Roman"/>
                <a:cs typeface="Times New Roman"/>
              </a:rPr>
              <a:t>ou </a:t>
            </a:r>
            <a:r>
              <a:rPr lang="en-US" sz="1400" dirty="0">
                <a:latin typeface="Times New Roman"/>
                <a:cs typeface="Times New Roman"/>
              </a:rPr>
              <a:t>set up </a:t>
            </a:r>
            <a:r>
              <a:rPr lang="en-US" sz="1400" spc="-5" dirty="0">
                <a:latin typeface="Times New Roman"/>
                <a:cs typeface="Times New Roman"/>
              </a:rPr>
              <a:t>the system </a:t>
            </a:r>
            <a:r>
              <a:rPr lang="en-US" sz="1400" dirty="0">
                <a:latin typeface="Times New Roman"/>
                <a:cs typeface="Times New Roman"/>
              </a:rPr>
              <a:t>to run the </a:t>
            </a:r>
            <a:r>
              <a:rPr lang="en-US" sz="1400" spc="-5" dirty="0">
                <a:latin typeface="Times New Roman"/>
                <a:cs typeface="Times New Roman"/>
              </a:rPr>
              <a:t>test. This involves defining the test  parameters and, </a:t>
            </a:r>
            <a:r>
              <a:rPr lang="en-US" sz="1400" dirty="0">
                <a:latin typeface="Times New Roman"/>
                <a:cs typeface="Times New Roman"/>
              </a:rPr>
              <a:t>if </a:t>
            </a:r>
            <a:r>
              <a:rPr lang="en-US" sz="1400" spc="-5" dirty="0">
                <a:latin typeface="Times New Roman"/>
                <a:cs typeface="Times New Roman"/>
              </a:rPr>
              <a:t>necessary, mock objects that emulate the functionality </a:t>
            </a:r>
            <a:r>
              <a:rPr lang="en-US" sz="1400" dirty="0">
                <a:latin typeface="Times New Roman"/>
                <a:cs typeface="Times New Roman"/>
              </a:rPr>
              <a:t>of code  </a:t>
            </a:r>
            <a:r>
              <a:rPr lang="en-US" sz="1400" spc="-5" dirty="0">
                <a:latin typeface="Times New Roman"/>
                <a:cs typeface="Times New Roman"/>
              </a:rPr>
              <a:t>that </a:t>
            </a:r>
            <a:r>
              <a:rPr lang="en-US" sz="1400" dirty="0">
                <a:latin typeface="Times New Roman"/>
                <a:cs typeface="Times New Roman"/>
              </a:rPr>
              <a:t>has </a:t>
            </a:r>
            <a:r>
              <a:rPr lang="en-US" sz="1400" spc="-5" dirty="0">
                <a:latin typeface="Times New Roman"/>
                <a:cs typeface="Times New Roman"/>
              </a:rPr>
              <a:t>not </a:t>
            </a:r>
            <a:r>
              <a:rPr lang="en-US" sz="1400" spc="-10" dirty="0">
                <a:latin typeface="Times New Roman"/>
                <a:cs typeface="Times New Roman"/>
              </a:rPr>
              <a:t>yet </a:t>
            </a:r>
            <a:r>
              <a:rPr lang="en-US" sz="1400" spc="-5" dirty="0">
                <a:latin typeface="Times New Roman"/>
                <a:cs typeface="Times New Roman"/>
              </a:rPr>
              <a:t>been</a:t>
            </a:r>
            <a:r>
              <a:rPr lang="en-US" sz="1400" spc="-15" dirty="0">
                <a:latin typeface="Times New Roman"/>
                <a:cs typeface="Times New Roman"/>
              </a:rPr>
              <a:t> </a:t>
            </a:r>
            <a:r>
              <a:rPr lang="en-US" sz="1400" spc="-5" dirty="0">
                <a:latin typeface="Times New Roman"/>
                <a:cs typeface="Times New Roman"/>
              </a:rPr>
              <a:t>developed.</a:t>
            </a:r>
            <a:endParaRPr lang="en-US" sz="1400" dirty="0">
              <a:latin typeface="Times New Roman"/>
              <a:cs typeface="Times New Roman"/>
            </a:endParaRPr>
          </a:p>
          <a:p>
            <a:pPr marL="190500" indent="-178435" algn="just">
              <a:lnSpc>
                <a:spcPct val="100000"/>
              </a:lnSpc>
              <a:spcBef>
                <a:spcPts val="860"/>
              </a:spcBef>
              <a:buFont typeface="Times New Roman"/>
              <a:buAutoNum type="arabicPeriod"/>
              <a:tabLst>
                <a:tab pos="191135" algn="l"/>
              </a:tabLst>
            </a:pPr>
            <a:r>
              <a:rPr lang="en-US" sz="1400" b="1" i="1" spc="-5" dirty="0">
                <a:latin typeface="Times New Roman"/>
                <a:cs typeface="Times New Roman"/>
              </a:rPr>
              <a:t>Action </a:t>
            </a:r>
            <a:r>
              <a:rPr lang="en-US" sz="1400" spc="-5" dirty="0">
                <a:latin typeface="Times New Roman"/>
                <a:cs typeface="Times New Roman"/>
              </a:rPr>
              <a:t>You call the </a:t>
            </a:r>
            <a:r>
              <a:rPr lang="en-US" sz="1400" dirty="0">
                <a:latin typeface="Times New Roman"/>
                <a:cs typeface="Times New Roman"/>
              </a:rPr>
              <a:t>unit </a:t>
            </a:r>
            <a:r>
              <a:rPr lang="en-US" sz="1400" spc="-5" dirty="0">
                <a:latin typeface="Times New Roman"/>
                <a:cs typeface="Times New Roman"/>
              </a:rPr>
              <a:t>that </a:t>
            </a:r>
            <a:r>
              <a:rPr lang="en-US" sz="1400" dirty="0">
                <a:latin typeface="Times New Roman"/>
                <a:cs typeface="Times New Roman"/>
              </a:rPr>
              <a:t>is </a:t>
            </a:r>
            <a:r>
              <a:rPr lang="en-US" sz="1400" spc="-5" dirty="0">
                <a:latin typeface="Times New Roman"/>
                <a:cs typeface="Times New Roman"/>
              </a:rPr>
              <a:t>being tested with the test</a:t>
            </a:r>
            <a:r>
              <a:rPr lang="en-US" sz="1400" spc="5" dirty="0">
                <a:latin typeface="Times New Roman"/>
                <a:cs typeface="Times New Roman"/>
              </a:rPr>
              <a:t> </a:t>
            </a:r>
            <a:r>
              <a:rPr lang="en-US" sz="1400" spc="-5" dirty="0">
                <a:latin typeface="Times New Roman"/>
                <a:cs typeface="Times New Roman"/>
              </a:rPr>
              <a:t>parameters.</a:t>
            </a:r>
            <a:endParaRPr lang="en-US" sz="1400" dirty="0">
              <a:latin typeface="Times New Roman"/>
              <a:cs typeface="Times New Roman"/>
            </a:endParaRPr>
          </a:p>
          <a:p>
            <a:pPr marL="12700" marR="5715" algn="just">
              <a:lnSpc>
                <a:spcPct val="103499"/>
              </a:lnSpc>
              <a:spcBef>
                <a:spcPts val="795"/>
              </a:spcBef>
              <a:buFont typeface="Times New Roman"/>
              <a:buAutoNum type="arabicPeriod"/>
              <a:tabLst>
                <a:tab pos="193040" algn="l"/>
              </a:tabLst>
            </a:pPr>
            <a:r>
              <a:rPr lang="en-US" sz="1400" b="1" i="1" spc="-5" dirty="0">
                <a:latin typeface="Times New Roman"/>
                <a:cs typeface="Times New Roman"/>
              </a:rPr>
              <a:t>Assert </a:t>
            </a:r>
            <a:r>
              <a:rPr lang="en-US" sz="1400" spc="-5" dirty="0">
                <a:latin typeface="Times New Roman"/>
                <a:cs typeface="Times New Roman"/>
              </a:rPr>
              <a:t>You make </a:t>
            </a:r>
            <a:r>
              <a:rPr lang="en-US" sz="1400" dirty="0">
                <a:latin typeface="Times New Roman"/>
                <a:cs typeface="Times New Roman"/>
              </a:rPr>
              <a:t>an </a:t>
            </a:r>
            <a:r>
              <a:rPr lang="en-US" sz="1400" spc="-5" dirty="0">
                <a:latin typeface="Times New Roman"/>
                <a:cs typeface="Times New Roman"/>
              </a:rPr>
              <a:t>assertion about what should hold if the unit </a:t>
            </a:r>
            <a:r>
              <a:rPr lang="en-US" sz="1400" spc="5" dirty="0">
                <a:latin typeface="Times New Roman"/>
                <a:cs typeface="Times New Roman"/>
              </a:rPr>
              <a:t>being </a:t>
            </a:r>
            <a:r>
              <a:rPr lang="en-US" sz="1400" spc="-5" dirty="0">
                <a:latin typeface="Times New Roman"/>
                <a:cs typeface="Times New Roman"/>
              </a:rPr>
              <a:t>tested has  executed</a:t>
            </a:r>
            <a:r>
              <a:rPr lang="en-US" sz="1400" spc="-15" dirty="0">
                <a:latin typeface="Times New Roman"/>
                <a:cs typeface="Times New Roman"/>
              </a:rPr>
              <a:t> </a:t>
            </a:r>
            <a:r>
              <a:rPr lang="en-US" sz="1400" spc="-5" dirty="0">
                <a:latin typeface="Times New Roman"/>
                <a:cs typeface="Times New Roman"/>
              </a:rPr>
              <a:t>successfully.</a:t>
            </a:r>
            <a:endParaRPr lang="en-US" sz="1400" dirty="0">
              <a:latin typeface="Times New Roman"/>
              <a:cs typeface="Times New Roman"/>
            </a:endParaRPr>
          </a:p>
        </p:txBody>
      </p:sp>
      <p:sp>
        <p:nvSpPr>
          <p:cNvPr id="5" name="object 6"/>
          <p:cNvSpPr/>
          <p:nvPr/>
        </p:nvSpPr>
        <p:spPr>
          <a:xfrm>
            <a:off x="777240" y="1812747"/>
            <a:ext cx="5010607" cy="209885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3155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435356"/>
            <a:ext cx="2787650"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CST 309 MANAGEMENT </a:t>
            </a:r>
            <a:r>
              <a:rPr sz="1100" dirty="0">
                <a:latin typeface="Carlito"/>
                <a:cs typeface="Carlito"/>
              </a:rPr>
              <a:t>OF </a:t>
            </a:r>
            <a:r>
              <a:rPr sz="1100" spc="-5" dirty="0">
                <a:latin typeface="Carlito"/>
                <a:cs typeface="Carlito"/>
              </a:rPr>
              <a:t>SOFTWARE</a:t>
            </a:r>
            <a:r>
              <a:rPr sz="1100" spc="-30" dirty="0">
                <a:latin typeface="Carlito"/>
                <a:cs typeface="Carlito"/>
              </a:rPr>
              <a:t> </a:t>
            </a:r>
            <a:r>
              <a:rPr sz="1100" spc="-5" dirty="0">
                <a:latin typeface="Carlito"/>
                <a:cs typeface="Carlito"/>
              </a:rPr>
              <a:t>SYSTEMS</a:t>
            </a:r>
            <a:endParaRPr sz="1100">
              <a:latin typeface="Carlito"/>
              <a:cs typeface="Carlito"/>
            </a:endParaRPr>
          </a:p>
        </p:txBody>
      </p:sp>
      <p:sp>
        <p:nvSpPr>
          <p:cNvPr id="3" name="object 3"/>
          <p:cNvSpPr txBox="1"/>
          <p:nvPr/>
        </p:nvSpPr>
        <p:spPr>
          <a:xfrm>
            <a:off x="6261353" y="435356"/>
            <a:ext cx="400685" cy="193675"/>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rlito"/>
                <a:cs typeface="Carlito"/>
              </a:rPr>
              <a:t>S5</a:t>
            </a:r>
            <a:r>
              <a:rPr sz="1100" spc="-60" dirty="0">
                <a:latin typeface="Carlito"/>
                <a:cs typeface="Carlito"/>
              </a:rPr>
              <a:t> </a:t>
            </a:r>
            <a:r>
              <a:rPr sz="1100" spc="-5" dirty="0">
                <a:latin typeface="Carlito"/>
                <a:cs typeface="Carlito"/>
              </a:rPr>
              <a:t>CSE</a:t>
            </a:r>
            <a:endParaRPr sz="1100">
              <a:latin typeface="Carlito"/>
              <a:cs typeface="Carlito"/>
            </a:endParaRPr>
          </a:p>
        </p:txBody>
      </p:sp>
      <p:sp>
        <p:nvSpPr>
          <p:cNvPr id="4" name="object 4"/>
          <p:cNvSpPr txBox="1"/>
          <p:nvPr/>
        </p:nvSpPr>
        <p:spPr>
          <a:xfrm>
            <a:off x="902004" y="1060450"/>
            <a:ext cx="5972175" cy="5151755"/>
          </a:xfrm>
          <a:prstGeom prst="rect">
            <a:avLst/>
          </a:prstGeom>
        </p:spPr>
        <p:txBody>
          <a:bodyPr vert="horz" wrap="square" lIns="0" tIns="41275" rIns="0" bIns="0" rtlCol="0">
            <a:spAutoFit/>
          </a:bodyPr>
          <a:lstStyle/>
          <a:p>
            <a:pPr marL="12700" algn="just">
              <a:lnSpc>
                <a:spcPct val="100000"/>
              </a:lnSpc>
              <a:spcBef>
                <a:spcPts val="325"/>
              </a:spcBef>
            </a:pPr>
            <a:r>
              <a:rPr sz="1200" spc="-5" dirty="0">
                <a:latin typeface="Times New Roman"/>
                <a:cs typeface="Times New Roman"/>
              </a:rPr>
              <a:t>A </a:t>
            </a:r>
            <a:r>
              <a:rPr sz="1200" dirty="0">
                <a:latin typeface="Times New Roman"/>
                <a:cs typeface="Times New Roman"/>
              </a:rPr>
              <a:t>strategy for software testing </a:t>
            </a:r>
            <a:r>
              <a:rPr sz="1200" spc="5" dirty="0">
                <a:latin typeface="Times New Roman"/>
                <a:cs typeface="Times New Roman"/>
              </a:rPr>
              <a:t>may </a:t>
            </a:r>
            <a:r>
              <a:rPr sz="1200" spc="-5" dirty="0">
                <a:latin typeface="Times New Roman"/>
                <a:cs typeface="Times New Roman"/>
              </a:rPr>
              <a:t>also </a:t>
            </a:r>
            <a:r>
              <a:rPr sz="1200" dirty="0">
                <a:latin typeface="Times New Roman"/>
                <a:cs typeface="Times New Roman"/>
              </a:rPr>
              <a:t>be </a:t>
            </a:r>
            <a:r>
              <a:rPr sz="1200" spc="-5" dirty="0">
                <a:latin typeface="Times New Roman"/>
                <a:cs typeface="Times New Roman"/>
              </a:rPr>
              <a:t>viewed </a:t>
            </a:r>
            <a:r>
              <a:rPr sz="1200" dirty="0">
                <a:latin typeface="Times New Roman"/>
                <a:cs typeface="Times New Roman"/>
              </a:rPr>
              <a:t>in the context of the </a:t>
            </a:r>
            <a:r>
              <a:rPr sz="1200" spc="-5" dirty="0">
                <a:latin typeface="Times New Roman"/>
                <a:cs typeface="Times New Roman"/>
              </a:rPr>
              <a:t>spiral </a:t>
            </a:r>
            <a:r>
              <a:rPr sz="1200" dirty="0">
                <a:latin typeface="Times New Roman"/>
                <a:cs typeface="Times New Roman"/>
              </a:rPr>
              <a:t>( </a:t>
            </a:r>
            <a:r>
              <a:rPr sz="1200" spc="-5" dirty="0">
                <a:latin typeface="Times New Roman"/>
                <a:cs typeface="Times New Roman"/>
              </a:rPr>
              <a:t>Figure</a:t>
            </a:r>
            <a:r>
              <a:rPr sz="1200" spc="240" dirty="0">
                <a:latin typeface="Times New Roman"/>
                <a:cs typeface="Times New Roman"/>
              </a:rPr>
              <a:t> </a:t>
            </a:r>
            <a:r>
              <a:rPr sz="1200" dirty="0">
                <a:latin typeface="Times New Roman"/>
                <a:cs typeface="Times New Roman"/>
              </a:rPr>
              <a:t>).</a:t>
            </a:r>
            <a:endParaRPr sz="1200">
              <a:latin typeface="Times New Roman"/>
              <a:cs typeface="Times New Roman"/>
            </a:endParaRPr>
          </a:p>
          <a:p>
            <a:pPr marL="510540" marR="8890" indent="-228600" algn="just">
              <a:lnSpc>
                <a:spcPct val="110400"/>
              </a:lnSpc>
              <a:spcBef>
                <a:spcPts val="80"/>
              </a:spcBef>
              <a:buFont typeface="Symbol"/>
              <a:buChar char=""/>
              <a:tabLst>
                <a:tab pos="511175" algn="l"/>
              </a:tabLst>
            </a:pPr>
            <a:r>
              <a:rPr sz="1200" i="1" u="sng" dirty="0">
                <a:uFill>
                  <a:solidFill>
                    <a:srgbClr val="000000"/>
                  </a:solidFill>
                </a:uFill>
                <a:latin typeface="Times New Roman"/>
                <a:cs typeface="Times New Roman"/>
              </a:rPr>
              <a:t>Unit testing</a:t>
            </a:r>
            <a:r>
              <a:rPr sz="1200" i="1" dirty="0">
                <a:latin typeface="Times New Roman"/>
                <a:cs typeface="Times New Roman"/>
              </a:rPr>
              <a:t> </a:t>
            </a:r>
            <a:r>
              <a:rPr sz="1200" spc="-5" dirty="0">
                <a:latin typeface="Times New Roman"/>
                <a:cs typeface="Times New Roman"/>
              </a:rPr>
              <a:t>begins at </a:t>
            </a:r>
            <a:r>
              <a:rPr sz="1200" dirty="0">
                <a:latin typeface="Times New Roman"/>
                <a:cs typeface="Times New Roman"/>
              </a:rPr>
              <a:t>the </a:t>
            </a:r>
            <a:r>
              <a:rPr sz="1200" spc="-5" dirty="0">
                <a:latin typeface="Times New Roman"/>
                <a:cs typeface="Times New Roman"/>
              </a:rPr>
              <a:t>vortex </a:t>
            </a:r>
            <a:r>
              <a:rPr sz="1200" dirty="0">
                <a:latin typeface="Times New Roman"/>
                <a:cs typeface="Times New Roman"/>
              </a:rPr>
              <a:t>of the </a:t>
            </a:r>
            <a:r>
              <a:rPr sz="1200" spc="-5" dirty="0">
                <a:latin typeface="Times New Roman"/>
                <a:cs typeface="Times New Roman"/>
              </a:rPr>
              <a:t>spiral and concentrates </a:t>
            </a:r>
            <a:r>
              <a:rPr sz="1200" dirty="0">
                <a:latin typeface="Times New Roman"/>
                <a:cs typeface="Times New Roman"/>
              </a:rPr>
              <a:t>on </a:t>
            </a:r>
            <a:r>
              <a:rPr sz="1200" spc="-5" dirty="0">
                <a:latin typeface="Times New Roman"/>
                <a:cs typeface="Times New Roman"/>
              </a:rPr>
              <a:t>each </a:t>
            </a:r>
            <a:r>
              <a:rPr sz="1200" dirty="0">
                <a:latin typeface="Times New Roman"/>
                <a:cs typeface="Times New Roman"/>
              </a:rPr>
              <a:t>unit </a:t>
            </a:r>
            <a:r>
              <a:rPr sz="1200" spc="-5" dirty="0">
                <a:latin typeface="Times New Roman"/>
                <a:cs typeface="Times New Roman"/>
              </a:rPr>
              <a:t>(e.g.,  component, class, </a:t>
            </a:r>
            <a:r>
              <a:rPr sz="1200" dirty="0">
                <a:latin typeface="Times New Roman"/>
                <a:cs typeface="Times New Roman"/>
              </a:rPr>
              <a:t>or WebApp </a:t>
            </a:r>
            <a:r>
              <a:rPr sz="1200" spc="-5" dirty="0">
                <a:latin typeface="Times New Roman"/>
                <a:cs typeface="Times New Roman"/>
              </a:rPr>
              <a:t>content </a:t>
            </a:r>
            <a:r>
              <a:rPr sz="1200" dirty="0">
                <a:latin typeface="Times New Roman"/>
                <a:cs typeface="Times New Roman"/>
              </a:rPr>
              <a:t>object) of the </a:t>
            </a:r>
            <a:r>
              <a:rPr sz="1200" spc="-5" dirty="0">
                <a:latin typeface="Times New Roman"/>
                <a:cs typeface="Times New Roman"/>
              </a:rPr>
              <a:t>software as </a:t>
            </a:r>
            <a:r>
              <a:rPr sz="1200" dirty="0">
                <a:latin typeface="Times New Roman"/>
                <a:cs typeface="Times New Roman"/>
              </a:rPr>
              <a:t>implemented in source  </a:t>
            </a:r>
            <a:r>
              <a:rPr sz="1200" spc="-5" dirty="0">
                <a:latin typeface="Times New Roman"/>
                <a:cs typeface="Times New Roman"/>
              </a:rPr>
              <a:t>code.</a:t>
            </a:r>
            <a:endParaRPr sz="1200">
              <a:latin typeface="Times New Roman"/>
              <a:cs typeface="Times New Roman"/>
            </a:endParaRPr>
          </a:p>
          <a:p>
            <a:pPr marL="510540" marR="8255" indent="-228600" algn="just">
              <a:lnSpc>
                <a:spcPct val="110800"/>
              </a:lnSpc>
              <a:spcBef>
                <a:spcPts val="70"/>
              </a:spcBef>
              <a:buFont typeface="Symbol"/>
              <a:buChar char=""/>
              <a:tabLst>
                <a:tab pos="549275" algn="l"/>
              </a:tabLst>
            </a:pPr>
            <a:r>
              <a:rPr dirty="0"/>
              <a:t>	</a:t>
            </a:r>
            <a:r>
              <a:rPr sz="1200" spc="-5" dirty="0">
                <a:latin typeface="Times New Roman"/>
                <a:cs typeface="Times New Roman"/>
              </a:rPr>
              <a:t>Testing progresses </a:t>
            </a:r>
            <a:r>
              <a:rPr sz="1200" spc="10" dirty="0">
                <a:latin typeface="Times New Roman"/>
                <a:cs typeface="Times New Roman"/>
              </a:rPr>
              <a:t>by </a:t>
            </a:r>
            <a:r>
              <a:rPr sz="1200" dirty="0">
                <a:latin typeface="Times New Roman"/>
                <a:cs typeface="Times New Roman"/>
              </a:rPr>
              <a:t>moving </a:t>
            </a:r>
            <a:r>
              <a:rPr sz="1200" spc="-5" dirty="0">
                <a:latin typeface="Times New Roman"/>
                <a:cs typeface="Times New Roman"/>
              </a:rPr>
              <a:t>outward along </a:t>
            </a:r>
            <a:r>
              <a:rPr sz="1200" dirty="0">
                <a:latin typeface="Times New Roman"/>
                <a:cs typeface="Times New Roman"/>
              </a:rPr>
              <a:t>the </a:t>
            </a:r>
            <a:r>
              <a:rPr sz="1200" spc="-5" dirty="0">
                <a:latin typeface="Times New Roman"/>
                <a:cs typeface="Times New Roman"/>
              </a:rPr>
              <a:t>spiral </a:t>
            </a:r>
            <a:r>
              <a:rPr sz="1200" dirty="0">
                <a:latin typeface="Times New Roman"/>
                <a:cs typeface="Times New Roman"/>
              </a:rPr>
              <a:t>to </a:t>
            </a:r>
            <a:r>
              <a:rPr sz="1200" i="1" u="sng" spc="-5" dirty="0">
                <a:uFill>
                  <a:solidFill>
                    <a:srgbClr val="000000"/>
                  </a:solidFill>
                </a:uFill>
                <a:latin typeface="Times New Roman"/>
                <a:cs typeface="Times New Roman"/>
              </a:rPr>
              <a:t>integration testing</a:t>
            </a:r>
            <a:r>
              <a:rPr sz="1200" i="1" spc="-5" dirty="0">
                <a:latin typeface="Times New Roman"/>
                <a:cs typeface="Times New Roman"/>
              </a:rPr>
              <a:t>, </a:t>
            </a:r>
            <a:r>
              <a:rPr sz="1200" spc="-5" dirty="0">
                <a:latin typeface="Times New Roman"/>
                <a:cs typeface="Times New Roman"/>
              </a:rPr>
              <a:t>where </a:t>
            </a:r>
            <a:r>
              <a:rPr sz="1200" dirty="0">
                <a:latin typeface="Times New Roman"/>
                <a:cs typeface="Times New Roman"/>
              </a:rPr>
              <a:t>the  </a:t>
            </a:r>
            <a:r>
              <a:rPr sz="1200" spc="-5" dirty="0">
                <a:latin typeface="Times New Roman"/>
                <a:cs typeface="Times New Roman"/>
              </a:rPr>
              <a:t>focus is </a:t>
            </a:r>
            <a:r>
              <a:rPr sz="1200" dirty="0">
                <a:latin typeface="Times New Roman"/>
                <a:cs typeface="Times New Roman"/>
              </a:rPr>
              <a:t>on </a:t>
            </a:r>
            <a:r>
              <a:rPr sz="1200" spc="-5" dirty="0">
                <a:latin typeface="Times New Roman"/>
                <a:cs typeface="Times New Roman"/>
              </a:rPr>
              <a:t>design and </a:t>
            </a:r>
            <a:r>
              <a:rPr sz="1200" dirty="0">
                <a:latin typeface="Times New Roman"/>
                <a:cs typeface="Times New Roman"/>
              </a:rPr>
              <a:t>the </a:t>
            </a:r>
            <a:r>
              <a:rPr sz="1200" spc="-5" dirty="0">
                <a:latin typeface="Times New Roman"/>
                <a:cs typeface="Times New Roman"/>
              </a:rPr>
              <a:t>construction </a:t>
            </a:r>
            <a:r>
              <a:rPr sz="1200" dirty="0">
                <a:latin typeface="Times New Roman"/>
                <a:cs typeface="Times New Roman"/>
              </a:rPr>
              <a:t>of the </a:t>
            </a:r>
            <a:r>
              <a:rPr sz="1200" spc="-5" dirty="0">
                <a:latin typeface="Times New Roman"/>
                <a:cs typeface="Times New Roman"/>
              </a:rPr>
              <a:t>software</a:t>
            </a:r>
            <a:r>
              <a:rPr sz="1200" spc="40" dirty="0">
                <a:latin typeface="Times New Roman"/>
                <a:cs typeface="Times New Roman"/>
              </a:rPr>
              <a:t> </a:t>
            </a:r>
            <a:r>
              <a:rPr sz="1200" spc="-5" dirty="0">
                <a:latin typeface="Times New Roman"/>
                <a:cs typeface="Times New Roman"/>
              </a:rPr>
              <a:t>architecture.</a:t>
            </a:r>
            <a:endParaRPr sz="1200">
              <a:latin typeface="Times New Roman"/>
              <a:cs typeface="Times New Roman"/>
            </a:endParaRPr>
          </a:p>
          <a:p>
            <a:pPr marL="510540" marR="6350" indent="-228600" algn="just">
              <a:lnSpc>
                <a:spcPct val="110400"/>
              </a:lnSpc>
              <a:spcBef>
                <a:spcPts val="80"/>
              </a:spcBef>
              <a:buFont typeface="Symbol"/>
              <a:buChar char=""/>
              <a:tabLst>
                <a:tab pos="549275" algn="l"/>
              </a:tabLst>
            </a:pPr>
            <a:r>
              <a:rPr dirty="0"/>
              <a:t>	</a:t>
            </a:r>
            <a:r>
              <a:rPr sz="1200" spc="-5" dirty="0">
                <a:latin typeface="Times New Roman"/>
                <a:cs typeface="Times New Roman"/>
              </a:rPr>
              <a:t>Taking </a:t>
            </a:r>
            <a:r>
              <a:rPr sz="1200" dirty="0">
                <a:latin typeface="Times New Roman"/>
                <a:cs typeface="Times New Roman"/>
              </a:rPr>
              <a:t>another turn outward on the spiral, </a:t>
            </a:r>
            <a:r>
              <a:rPr sz="1200" spc="-5" dirty="0">
                <a:latin typeface="Times New Roman"/>
                <a:cs typeface="Times New Roman"/>
              </a:rPr>
              <a:t>you encounter </a:t>
            </a:r>
            <a:r>
              <a:rPr sz="1200" i="1" u="sng" spc="-5" dirty="0">
                <a:uFill>
                  <a:solidFill>
                    <a:srgbClr val="000000"/>
                  </a:solidFill>
                </a:uFill>
                <a:latin typeface="Times New Roman"/>
                <a:cs typeface="Times New Roman"/>
              </a:rPr>
              <a:t>validation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spc="-5" dirty="0">
                <a:latin typeface="Times New Roman"/>
                <a:cs typeface="Times New Roman"/>
              </a:rPr>
              <a:t>where  requirements established as part </a:t>
            </a:r>
            <a:r>
              <a:rPr sz="1200" dirty="0">
                <a:latin typeface="Times New Roman"/>
                <a:cs typeface="Times New Roman"/>
              </a:rPr>
              <a:t>of requirements modeling are validated </a:t>
            </a:r>
            <a:r>
              <a:rPr sz="1200" spc="-5" dirty="0">
                <a:latin typeface="Times New Roman"/>
                <a:cs typeface="Times New Roman"/>
              </a:rPr>
              <a:t>against </a:t>
            </a:r>
            <a:r>
              <a:rPr sz="1200" dirty="0">
                <a:latin typeface="Times New Roman"/>
                <a:cs typeface="Times New Roman"/>
              </a:rPr>
              <a:t>the  </a:t>
            </a:r>
            <a:r>
              <a:rPr sz="1200" spc="-5" dirty="0">
                <a:latin typeface="Times New Roman"/>
                <a:cs typeface="Times New Roman"/>
              </a:rPr>
              <a:t>software </a:t>
            </a:r>
            <a:r>
              <a:rPr sz="1200" dirty="0">
                <a:latin typeface="Times New Roman"/>
                <a:cs typeface="Times New Roman"/>
              </a:rPr>
              <a:t>that has </a:t>
            </a:r>
            <a:r>
              <a:rPr sz="1200" spc="-5" dirty="0">
                <a:latin typeface="Times New Roman"/>
                <a:cs typeface="Times New Roman"/>
              </a:rPr>
              <a:t>been</a:t>
            </a:r>
            <a:r>
              <a:rPr sz="1200" dirty="0">
                <a:latin typeface="Times New Roman"/>
                <a:cs typeface="Times New Roman"/>
              </a:rPr>
              <a:t> constructed.</a:t>
            </a:r>
            <a:endParaRPr sz="1200">
              <a:latin typeface="Times New Roman"/>
              <a:cs typeface="Times New Roman"/>
            </a:endParaRPr>
          </a:p>
          <a:p>
            <a:pPr marL="510540" marR="7620" indent="-228600" algn="just">
              <a:lnSpc>
                <a:spcPct val="110500"/>
              </a:lnSpc>
              <a:spcBef>
                <a:spcPts val="75"/>
              </a:spcBef>
              <a:buFont typeface="Symbol"/>
              <a:buChar char=""/>
              <a:tabLst>
                <a:tab pos="511175" algn="l"/>
              </a:tabLst>
            </a:pPr>
            <a:r>
              <a:rPr sz="1200" spc="-5" dirty="0">
                <a:latin typeface="Times New Roman"/>
                <a:cs typeface="Times New Roman"/>
              </a:rPr>
              <a:t>Finally, </a:t>
            </a:r>
            <a:r>
              <a:rPr sz="1200" spc="-10" dirty="0">
                <a:latin typeface="Times New Roman"/>
                <a:cs typeface="Times New Roman"/>
              </a:rPr>
              <a:t>you </a:t>
            </a:r>
            <a:r>
              <a:rPr sz="1200" spc="-5" dirty="0">
                <a:latin typeface="Times New Roman"/>
                <a:cs typeface="Times New Roman"/>
              </a:rPr>
              <a:t>arrive at </a:t>
            </a:r>
            <a:r>
              <a:rPr sz="1200" i="1" u="sng" spc="-5" dirty="0">
                <a:uFill>
                  <a:solidFill>
                    <a:srgbClr val="000000"/>
                  </a:solidFill>
                </a:uFill>
                <a:latin typeface="Times New Roman"/>
                <a:cs typeface="Times New Roman"/>
              </a:rPr>
              <a:t>system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spc="-5" dirty="0">
                <a:latin typeface="Times New Roman"/>
                <a:cs typeface="Times New Roman"/>
              </a:rPr>
              <a:t>where </a:t>
            </a:r>
            <a:r>
              <a:rPr sz="1200" dirty="0">
                <a:latin typeface="Times New Roman"/>
                <a:cs typeface="Times New Roman"/>
              </a:rPr>
              <a:t>the </a:t>
            </a:r>
            <a:r>
              <a:rPr sz="1200" spc="-5" dirty="0">
                <a:latin typeface="Times New Roman"/>
                <a:cs typeface="Times New Roman"/>
              </a:rPr>
              <a:t>software and </a:t>
            </a:r>
            <a:r>
              <a:rPr sz="1200" dirty="0">
                <a:latin typeface="Times New Roman"/>
                <a:cs typeface="Times New Roman"/>
              </a:rPr>
              <a:t>other </a:t>
            </a:r>
            <a:r>
              <a:rPr sz="1200" spc="-5" dirty="0">
                <a:latin typeface="Times New Roman"/>
                <a:cs typeface="Times New Roman"/>
              </a:rPr>
              <a:t>system elements are  tested</a:t>
            </a:r>
            <a:r>
              <a:rPr sz="1200" spc="-45" dirty="0">
                <a:latin typeface="Times New Roman"/>
                <a:cs typeface="Times New Roman"/>
              </a:rPr>
              <a:t> </a:t>
            </a:r>
            <a:r>
              <a:rPr sz="1200" spc="-5" dirty="0">
                <a:latin typeface="Times New Roman"/>
                <a:cs typeface="Times New Roman"/>
              </a:rPr>
              <a:t>as</a:t>
            </a:r>
            <a:r>
              <a:rPr sz="1200" spc="-4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spc="-5" dirty="0">
                <a:latin typeface="Times New Roman"/>
                <a:cs typeface="Times New Roman"/>
              </a:rPr>
              <a:t>whole.</a:t>
            </a:r>
            <a:r>
              <a:rPr sz="1200" spc="-4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dirty="0">
                <a:latin typeface="Times New Roman"/>
                <a:cs typeface="Times New Roman"/>
              </a:rPr>
              <a:t>test</a:t>
            </a:r>
            <a:r>
              <a:rPr sz="1200" spc="-40" dirty="0">
                <a:latin typeface="Times New Roman"/>
                <a:cs typeface="Times New Roman"/>
              </a:rPr>
              <a:t> </a:t>
            </a:r>
            <a:r>
              <a:rPr sz="1200" spc="-5" dirty="0">
                <a:latin typeface="Times New Roman"/>
                <a:cs typeface="Times New Roman"/>
              </a:rPr>
              <a:t>computer</a:t>
            </a:r>
            <a:r>
              <a:rPr sz="1200" spc="-50" dirty="0">
                <a:latin typeface="Times New Roman"/>
                <a:cs typeface="Times New Roman"/>
              </a:rPr>
              <a:t> </a:t>
            </a:r>
            <a:r>
              <a:rPr sz="1200" spc="-5" dirty="0">
                <a:latin typeface="Times New Roman"/>
                <a:cs typeface="Times New Roman"/>
              </a:rPr>
              <a:t>software,</a:t>
            </a:r>
            <a:r>
              <a:rPr sz="1200" spc="-20" dirty="0">
                <a:latin typeface="Times New Roman"/>
                <a:cs typeface="Times New Roman"/>
              </a:rPr>
              <a:t> </a:t>
            </a:r>
            <a:r>
              <a:rPr sz="1200" spc="-10" dirty="0">
                <a:latin typeface="Times New Roman"/>
                <a:cs typeface="Times New Roman"/>
              </a:rPr>
              <a:t>you</a:t>
            </a:r>
            <a:r>
              <a:rPr sz="1200" spc="-30" dirty="0">
                <a:latin typeface="Times New Roman"/>
                <a:cs typeface="Times New Roman"/>
              </a:rPr>
              <a:t> </a:t>
            </a:r>
            <a:r>
              <a:rPr sz="1200" spc="-5" dirty="0">
                <a:latin typeface="Times New Roman"/>
                <a:cs typeface="Times New Roman"/>
              </a:rPr>
              <a:t>spiral</a:t>
            </a:r>
            <a:r>
              <a:rPr sz="1200" spc="-45" dirty="0">
                <a:latin typeface="Times New Roman"/>
                <a:cs typeface="Times New Roman"/>
              </a:rPr>
              <a:t> </a:t>
            </a:r>
            <a:r>
              <a:rPr sz="1200" dirty="0">
                <a:latin typeface="Times New Roman"/>
                <a:cs typeface="Times New Roman"/>
              </a:rPr>
              <a:t>out</a:t>
            </a:r>
            <a:r>
              <a:rPr sz="1200" spc="-45" dirty="0">
                <a:latin typeface="Times New Roman"/>
                <a:cs typeface="Times New Roman"/>
              </a:rPr>
              <a:t> </a:t>
            </a:r>
            <a:r>
              <a:rPr sz="1200" dirty="0">
                <a:latin typeface="Times New Roman"/>
                <a:cs typeface="Times New Roman"/>
              </a:rPr>
              <a:t>along</a:t>
            </a:r>
            <a:r>
              <a:rPr sz="1200" spc="-55" dirty="0">
                <a:latin typeface="Times New Roman"/>
                <a:cs typeface="Times New Roman"/>
              </a:rPr>
              <a:t> </a:t>
            </a:r>
            <a:r>
              <a:rPr sz="1200" dirty="0">
                <a:latin typeface="Times New Roman"/>
                <a:cs typeface="Times New Roman"/>
              </a:rPr>
              <a:t>streamlines</a:t>
            </a:r>
            <a:r>
              <a:rPr sz="1200" spc="-4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spc="-5" dirty="0">
                <a:latin typeface="Times New Roman"/>
                <a:cs typeface="Times New Roman"/>
              </a:rPr>
              <a:t>broaden  </a:t>
            </a:r>
            <a:r>
              <a:rPr sz="1200" dirty="0">
                <a:latin typeface="Times New Roman"/>
                <a:cs typeface="Times New Roman"/>
              </a:rPr>
              <a:t>the </a:t>
            </a:r>
            <a:r>
              <a:rPr sz="1200" spc="-5" dirty="0">
                <a:latin typeface="Times New Roman"/>
                <a:cs typeface="Times New Roman"/>
              </a:rPr>
              <a:t>scope </a:t>
            </a:r>
            <a:r>
              <a:rPr sz="1200" dirty="0">
                <a:latin typeface="Times New Roman"/>
                <a:cs typeface="Times New Roman"/>
              </a:rPr>
              <a:t>of testing with </a:t>
            </a:r>
            <a:r>
              <a:rPr sz="1200" spc="-5" dirty="0">
                <a:latin typeface="Times New Roman"/>
                <a:cs typeface="Times New Roman"/>
              </a:rPr>
              <a:t>each</a:t>
            </a:r>
            <a:r>
              <a:rPr sz="1200" spc="-15" dirty="0">
                <a:latin typeface="Times New Roman"/>
                <a:cs typeface="Times New Roman"/>
              </a:rPr>
              <a:t> </a:t>
            </a:r>
            <a:r>
              <a:rPr sz="1200" dirty="0">
                <a:latin typeface="Times New Roman"/>
                <a:cs typeface="Times New Roman"/>
              </a:rPr>
              <a:t>turn.</a:t>
            </a:r>
            <a:endParaRPr sz="1200">
              <a:latin typeface="Times New Roman"/>
              <a:cs typeface="Times New Roman"/>
            </a:endParaRPr>
          </a:p>
          <a:p>
            <a:pPr marL="510540" marR="6985" indent="-228600" algn="just">
              <a:lnSpc>
                <a:spcPct val="110300"/>
              </a:lnSpc>
              <a:spcBef>
                <a:spcPts val="80"/>
              </a:spcBef>
              <a:buFont typeface="Symbol"/>
              <a:buChar char=""/>
              <a:tabLst>
                <a:tab pos="551180" algn="l"/>
              </a:tabLst>
            </a:pPr>
            <a:r>
              <a:rPr dirty="0"/>
              <a:t>	</a:t>
            </a:r>
            <a:r>
              <a:rPr sz="1200" spc="-5" dirty="0">
                <a:latin typeface="Times New Roman"/>
                <a:cs typeface="Times New Roman"/>
              </a:rPr>
              <a:t>Initially, tests focus each component individually, ensuring </a:t>
            </a:r>
            <a:r>
              <a:rPr sz="1200" dirty="0">
                <a:latin typeface="Times New Roman"/>
                <a:cs typeface="Times New Roman"/>
              </a:rPr>
              <a:t>that it </a:t>
            </a:r>
            <a:r>
              <a:rPr sz="1200" spc="-5" dirty="0">
                <a:latin typeface="Times New Roman"/>
                <a:cs typeface="Times New Roman"/>
              </a:rPr>
              <a:t>functions </a:t>
            </a:r>
            <a:r>
              <a:rPr sz="1200" dirty="0">
                <a:latin typeface="Times New Roman"/>
                <a:cs typeface="Times New Roman"/>
              </a:rPr>
              <a:t>properly </a:t>
            </a:r>
            <a:r>
              <a:rPr sz="1200" spc="-5" dirty="0">
                <a:latin typeface="Times New Roman"/>
                <a:cs typeface="Times New Roman"/>
              </a:rPr>
              <a:t>as </a:t>
            </a:r>
            <a:r>
              <a:rPr sz="1200" dirty="0">
                <a:latin typeface="Times New Roman"/>
                <a:cs typeface="Times New Roman"/>
              </a:rPr>
              <a:t>a  unit.</a:t>
            </a:r>
            <a:r>
              <a:rPr sz="1200" spc="-45" dirty="0">
                <a:latin typeface="Times New Roman"/>
                <a:cs typeface="Times New Roman"/>
              </a:rPr>
              <a:t> </a:t>
            </a:r>
            <a:r>
              <a:rPr sz="1200" spc="-5" dirty="0">
                <a:latin typeface="Times New Roman"/>
                <a:cs typeface="Times New Roman"/>
              </a:rPr>
              <a:t>Hence,</a:t>
            </a:r>
            <a:r>
              <a:rPr sz="1200" spc="-4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5" dirty="0">
                <a:latin typeface="Times New Roman"/>
                <a:cs typeface="Times New Roman"/>
              </a:rPr>
              <a:t>name</a:t>
            </a:r>
            <a:r>
              <a:rPr sz="1200" spc="-35" dirty="0">
                <a:latin typeface="Times New Roman"/>
                <a:cs typeface="Times New Roman"/>
              </a:rPr>
              <a:t> </a:t>
            </a:r>
            <a:r>
              <a:rPr sz="1200" b="1" i="1" u="heavy" dirty="0">
                <a:uFill>
                  <a:solidFill>
                    <a:srgbClr val="000000"/>
                  </a:solidFill>
                </a:uFill>
                <a:latin typeface="Times New Roman"/>
                <a:cs typeface="Times New Roman"/>
              </a:rPr>
              <a:t>unit</a:t>
            </a:r>
            <a:r>
              <a:rPr sz="1200" b="1" i="1" u="heavy" spc="-35" dirty="0">
                <a:uFill>
                  <a:solidFill>
                    <a:srgbClr val="000000"/>
                  </a:solidFill>
                </a:uFill>
                <a:latin typeface="Times New Roman"/>
                <a:cs typeface="Times New Roman"/>
              </a:rPr>
              <a:t> </a:t>
            </a:r>
            <a:r>
              <a:rPr sz="1200" b="1" i="1" u="heavy" dirty="0">
                <a:uFill>
                  <a:solidFill>
                    <a:srgbClr val="000000"/>
                  </a:solidFill>
                </a:uFill>
                <a:latin typeface="Times New Roman"/>
                <a:cs typeface="Times New Roman"/>
              </a:rPr>
              <a:t>testing</a:t>
            </a:r>
            <a:r>
              <a:rPr sz="1200" i="1" dirty="0">
                <a:latin typeface="Times New Roman"/>
                <a:cs typeface="Times New Roman"/>
              </a:rPr>
              <a:t>.</a:t>
            </a:r>
            <a:r>
              <a:rPr sz="1200" i="1" spc="-40" dirty="0">
                <a:latin typeface="Times New Roman"/>
                <a:cs typeface="Times New Roman"/>
              </a:rPr>
              <a:t> </a:t>
            </a:r>
            <a:r>
              <a:rPr sz="1200" dirty="0">
                <a:latin typeface="Times New Roman"/>
                <a:cs typeface="Times New Roman"/>
              </a:rPr>
              <a:t>Unit</a:t>
            </a:r>
            <a:r>
              <a:rPr sz="1200" spc="-35" dirty="0">
                <a:latin typeface="Times New Roman"/>
                <a:cs typeface="Times New Roman"/>
              </a:rPr>
              <a:t> </a:t>
            </a:r>
            <a:r>
              <a:rPr sz="1200" dirty="0">
                <a:latin typeface="Times New Roman"/>
                <a:cs typeface="Times New Roman"/>
              </a:rPr>
              <a:t>testing</a:t>
            </a:r>
            <a:r>
              <a:rPr sz="1200" spc="-45" dirty="0">
                <a:latin typeface="Times New Roman"/>
                <a:cs typeface="Times New Roman"/>
              </a:rPr>
              <a:t> </a:t>
            </a:r>
            <a:r>
              <a:rPr sz="1200" spc="-5" dirty="0">
                <a:latin typeface="Times New Roman"/>
                <a:cs typeface="Times New Roman"/>
              </a:rPr>
              <a:t>makes</a:t>
            </a:r>
            <a:r>
              <a:rPr sz="1200" spc="-35" dirty="0">
                <a:latin typeface="Times New Roman"/>
                <a:cs typeface="Times New Roman"/>
              </a:rPr>
              <a:t> </a:t>
            </a:r>
            <a:r>
              <a:rPr sz="1200" dirty="0">
                <a:latin typeface="Times New Roman"/>
                <a:cs typeface="Times New Roman"/>
              </a:rPr>
              <a:t>heavy</a:t>
            </a:r>
            <a:r>
              <a:rPr sz="1200" spc="-60" dirty="0">
                <a:latin typeface="Times New Roman"/>
                <a:cs typeface="Times New Roman"/>
              </a:rPr>
              <a:t> </a:t>
            </a:r>
            <a:r>
              <a:rPr sz="1200" dirty="0">
                <a:latin typeface="Times New Roman"/>
                <a:cs typeface="Times New Roman"/>
              </a:rPr>
              <a:t>use</a:t>
            </a:r>
            <a:r>
              <a:rPr sz="1200" spc="-45"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testing</a:t>
            </a:r>
            <a:r>
              <a:rPr sz="1200" spc="-50" dirty="0">
                <a:latin typeface="Times New Roman"/>
                <a:cs typeface="Times New Roman"/>
              </a:rPr>
              <a:t> </a:t>
            </a:r>
            <a:r>
              <a:rPr sz="1200" dirty="0">
                <a:latin typeface="Times New Roman"/>
                <a:cs typeface="Times New Roman"/>
              </a:rPr>
              <a:t>techniques</a:t>
            </a:r>
            <a:r>
              <a:rPr sz="1200" spc="-40" dirty="0">
                <a:latin typeface="Times New Roman"/>
                <a:cs typeface="Times New Roman"/>
              </a:rPr>
              <a:t> </a:t>
            </a:r>
            <a:r>
              <a:rPr sz="1200" dirty="0">
                <a:latin typeface="Times New Roman"/>
                <a:cs typeface="Times New Roman"/>
              </a:rPr>
              <a:t>that  </a:t>
            </a:r>
            <a:r>
              <a:rPr sz="1200" spc="-5" dirty="0">
                <a:latin typeface="Times New Roman"/>
                <a:cs typeface="Times New Roman"/>
              </a:rPr>
              <a:t>exercise</a:t>
            </a:r>
            <a:r>
              <a:rPr sz="1200" spc="-60" dirty="0">
                <a:latin typeface="Times New Roman"/>
                <a:cs typeface="Times New Roman"/>
              </a:rPr>
              <a:t> </a:t>
            </a:r>
            <a:r>
              <a:rPr sz="1200" dirty="0">
                <a:latin typeface="Times New Roman"/>
                <a:cs typeface="Times New Roman"/>
              </a:rPr>
              <a:t>specific</a:t>
            </a:r>
            <a:r>
              <a:rPr sz="1200" spc="-55" dirty="0">
                <a:latin typeface="Times New Roman"/>
                <a:cs typeface="Times New Roman"/>
              </a:rPr>
              <a:t> </a:t>
            </a:r>
            <a:r>
              <a:rPr sz="1200" spc="-5" dirty="0">
                <a:latin typeface="Times New Roman"/>
                <a:cs typeface="Times New Roman"/>
              </a:rPr>
              <a:t>paths</a:t>
            </a:r>
            <a:r>
              <a:rPr sz="1200" spc="-50" dirty="0">
                <a:latin typeface="Times New Roman"/>
                <a:cs typeface="Times New Roman"/>
              </a:rPr>
              <a:t> </a:t>
            </a: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a</a:t>
            </a:r>
            <a:r>
              <a:rPr sz="1200" spc="-55" dirty="0">
                <a:latin typeface="Times New Roman"/>
                <a:cs typeface="Times New Roman"/>
              </a:rPr>
              <a:t> </a:t>
            </a:r>
            <a:r>
              <a:rPr sz="1200" spc="-5" dirty="0">
                <a:latin typeface="Times New Roman"/>
                <a:cs typeface="Times New Roman"/>
              </a:rPr>
              <a:t>component’s</a:t>
            </a:r>
            <a:r>
              <a:rPr sz="1200" spc="-45" dirty="0">
                <a:latin typeface="Times New Roman"/>
                <a:cs typeface="Times New Roman"/>
              </a:rPr>
              <a:t> </a:t>
            </a:r>
            <a:r>
              <a:rPr sz="1200" spc="-5" dirty="0">
                <a:latin typeface="Times New Roman"/>
                <a:cs typeface="Times New Roman"/>
              </a:rPr>
              <a:t>control</a:t>
            </a:r>
            <a:r>
              <a:rPr sz="1200" spc="-50" dirty="0">
                <a:latin typeface="Times New Roman"/>
                <a:cs typeface="Times New Roman"/>
              </a:rPr>
              <a:t> </a:t>
            </a:r>
            <a:r>
              <a:rPr sz="1200" spc="-5" dirty="0">
                <a:latin typeface="Times New Roman"/>
                <a:cs typeface="Times New Roman"/>
              </a:rPr>
              <a:t>structure</a:t>
            </a:r>
            <a:r>
              <a:rPr sz="1200" spc="-65" dirty="0">
                <a:latin typeface="Times New Roman"/>
                <a:cs typeface="Times New Roman"/>
              </a:rPr>
              <a:t> </a:t>
            </a:r>
            <a:r>
              <a:rPr sz="1200" dirty="0">
                <a:latin typeface="Times New Roman"/>
                <a:cs typeface="Times New Roman"/>
              </a:rPr>
              <a:t>to</a:t>
            </a:r>
            <a:r>
              <a:rPr sz="1200" spc="-50" dirty="0">
                <a:latin typeface="Times New Roman"/>
                <a:cs typeface="Times New Roman"/>
              </a:rPr>
              <a:t> </a:t>
            </a:r>
            <a:r>
              <a:rPr sz="1200" dirty="0">
                <a:latin typeface="Times New Roman"/>
                <a:cs typeface="Times New Roman"/>
              </a:rPr>
              <a:t>ensure</a:t>
            </a:r>
            <a:r>
              <a:rPr sz="1200" spc="-60" dirty="0">
                <a:latin typeface="Times New Roman"/>
                <a:cs typeface="Times New Roman"/>
              </a:rPr>
              <a:t> </a:t>
            </a:r>
            <a:r>
              <a:rPr sz="1200" dirty="0">
                <a:latin typeface="Times New Roman"/>
                <a:cs typeface="Times New Roman"/>
              </a:rPr>
              <a:t>complete</a:t>
            </a:r>
            <a:r>
              <a:rPr sz="1200" spc="-50" dirty="0">
                <a:latin typeface="Times New Roman"/>
                <a:cs typeface="Times New Roman"/>
              </a:rPr>
              <a:t> </a:t>
            </a:r>
            <a:r>
              <a:rPr sz="1200" spc="-5" dirty="0">
                <a:latin typeface="Times New Roman"/>
                <a:cs typeface="Times New Roman"/>
              </a:rPr>
              <a:t>coverage</a:t>
            </a:r>
            <a:r>
              <a:rPr sz="1200" spc="-55" dirty="0">
                <a:latin typeface="Times New Roman"/>
                <a:cs typeface="Times New Roman"/>
              </a:rPr>
              <a:t> </a:t>
            </a:r>
            <a:r>
              <a:rPr sz="1200" dirty="0">
                <a:latin typeface="Times New Roman"/>
                <a:cs typeface="Times New Roman"/>
              </a:rPr>
              <a:t>and  maximum </a:t>
            </a:r>
            <a:r>
              <a:rPr sz="1200" spc="-5" dirty="0">
                <a:latin typeface="Times New Roman"/>
                <a:cs typeface="Times New Roman"/>
              </a:rPr>
              <a:t>error</a:t>
            </a:r>
            <a:r>
              <a:rPr sz="1200" spc="-15" dirty="0">
                <a:latin typeface="Times New Roman"/>
                <a:cs typeface="Times New Roman"/>
              </a:rPr>
              <a:t> </a:t>
            </a:r>
            <a:r>
              <a:rPr sz="1200" spc="-5" dirty="0">
                <a:latin typeface="Times New Roman"/>
                <a:cs typeface="Times New Roman"/>
              </a:rPr>
              <a:t>detection.</a:t>
            </a:r>
            <a:endParaRPr sz="1200">
              <a:latin typeface="Times New Roman"/>
              <a:cs typeface="Times New Roman"/>
            </a:endParaRPr>
          </a:p>
          <a:p>
            <a:pPr marL="510540" marR="6350" indent="-228600" algn="just">
              <a:lnSpc>
                <a:spcPct val="110200"/>
              </a:lnSpc>
              <a:spcBef>
                <a:spcPts val="85"/>
              </a:spcBef>
              <a:buFont typeface="Symbol"/>
              <a:buChar char=""/>
              <a:tabLst>
                <a:tab pos="549275" algn="l"/>
              </a:tabLst>
            </a:pPr>
            <a:r>
              <a:rPr dirty="0"/>
              <a:t>	</a:t>
            </a:r>
            <a:r>
              <a:rPr sz="1200" dirty="0">
                <a:latin typeface="Times New Roman"/>
                <a:cs typeface="Times New Roman"/>
              </a:rPr>
              <a:t>Next, </a:t>
            </a:r>
            <a:r>
              <a:rPr sz="1200" spc="-5" dirty="0">
                <a:latin typeface="Times New Roman"/>
                <a:cs typeface="Times New Roman"/>
              </a:rPr>
              <a:t>components </a:t>
            </a:r>
            <a:r>
              <a:rPr sz="1200" dirty="0">
                <a:latin typeface="Times New Roman"/>
                <a:cs typeface="Times New Roman"/>
              </a:rPr>
              <a:t>must be </a:t>
            </a:r>
            <a:r>
              <a:rPr sz="1200" spc="-5" dirty="0">
                <a:latin typeface="Times New Roman"/>
                <a:cs typeface="Times New Roman"/>
              </a:rPr>
              <a:t>assembled </a:t>
            </a:r>
            <a:r>
              <a:rPr sz="1200" dirty="0">
                <a:latin typeface="Times New Roman"/>
                <a:cs typeface="Times New Roman"/>
              </a:rPr>
              <a:t>or </a:t>
            </a:r>
            <a:r>
              <a:rPr sz="1200" spc="-5" dirty="0">
                <a:latin typeface="Times New Roman"/>
                <a:cs typeface="Times New Roman"/>
              </a:rPr>
              <a:t>integrated </a:t>
            </a:r>
            <a:r>
              <a:rPr sz="1200" dirty="0">
                <a:latin typeface="Times New Roman"/>
                <a:cs typeface="Times New Roman"/>
              </a:rPr>
              <a:t>to form the complete </a:t>
            </a:r>
            <a:r>
              <a:rPr sz="1200" spc="-5" dirty="0">
                <a:latin typeface="Times New Roman"/>
                <a:cs typeface="Times New Roman"/>
              </a:rPr>
              <a:t>software  package. </a:t>
            </a:r>
            <a:r>
              <a:rPr sz="1200" i="1" u="sng" spc="-5" dirty="0">
                <a:uFill>
                  <a:solidFill>
                    <a:srgbClr val="000000"/>
                  </a:solidFill>
                </a:uFill>
                <a:latin typeface="Times New Roman"/>
                <a:cs typeface="Times New Roman"/>
              </a:rPr>
              <a:t>Integration </a:t>
            </a:r>
            <a:r>
              <a:rPr sz="1200" i="1" u="sng" dirty="0">
                <a:uFill>
                  <a:solidFill>
                    <a:srgbClr val="000000"/>
                  </a:solidFill>
                </a:uFill>
                <a:latin typeface="Times New Roman"/>
                <a:cs typeface="Times New Roman"/>
              </a:rPr>
              <a:t>testing</a:t>
            </a:r>
            <a:r>
              <a:rPr sz="1200" i="1" dirty="0">
                <a:latin typeface="Times New Roman"/>
                <a:cs typeface="Times New Roman"/>
              </a:rPr>
              <a:t> </a:t>
            </a:r>
            <a:r>
              <a:rPr sz="1200" spc="-5" dirty="0">
                <a:latin typeface="Times New Roman"/>
                <a:cs typeface="Times New Roman"/>
              </a:rPr>
              <a:t>addresses </a:t>
            </a:r>
            <a:r>
              <a:rPr sz="1200" dirty="0">
                <a:latin typeface="Times New Roman"/>
                <a:cs typeface="Times New Roman"/>
              </a:rPr>
              <a:t>the </a:t>
            </a:r>
            <a:r>
              <a:rPr sz="1200" spc="-5" dirty="0">
                <a:latin typeface="Times New Roman"/>
                <a:cs typeface="Times New Roman"/>
              </a:rPr>
              <a:t>issues associated </a:t>
            </a:r>
            <a:r>
              <a:rPr sz="1200" dirty="0">
                <a:latin typeface="Times New Roman"/>
                <a:cs typeface="Times New Roman"/>
              </a:rPr>
              <a:t>with the dual </a:t>
            </a:r>
            <a:r>
              <a:rPr sz="1200" spc="-5" dirty="0">
                <a:latin typeface="Times New Roman"/>
                <a:cs typeface="Times New Roman"/>
              </a:rPr>
              <a:t>problems </a:t>
            </a:r>
            <a:r>
              <a:rPr sz="1200" dirty="0">
                <a:latin typeface="Times New Roman"/>
                <a:cs typeface="Times New Roman"/>
              </a:rPr>
              <a:t>of  </a:t>
            </a:r>
            <a:r>
              <a:rPr sz="1200" spc="-5" dirty="0">
                <a:latin typeface="Times New Roman"/>
                <a:cs typeface="Times New Roman"/>
              </a:rPr>
              <a:t>verification</a:t>
            </a:r>
            <a:r>
              <a:rPr sz="1200" spc="-50" dirty="0">
                <a:latin typeface="Times New Roman"/>
                <a:cs typeface="Times New Roman"/>
              </a:rPr>
              <a:t> </a:t>
            </a:r>
            <a:r>
              <a:rPr sz="1200" spc="-5" dirty="0">
                <a:latin typeface="Times New Roman"/>
                <a:cs typeface="Times New Roman"/>
              </a:rPr>
              <a:t>and</a:t>
            </a:r>
            <a:r>
              <a:rPr sz="1200" spc="-35" dirty="0">
                <a:latin typeface="Times New Roman"/>
                <a:cs typeface="Times New Roman"/>
              </a:rPr>
              <a:t> </a:t>
            </a:r>
            <a:r>
              <a:rPr sz="1200" spc="-5" dirty="0">
                <a:latin typeface="Times New Roman"/>
                <a:cs typeface="Times New Roman"/>
              </a:rPr>
              <a:t>program</a:t>
            </a:r>
            <a:r>
              <a:rPr sz="1200" spc="-40" dirty="0">
                <a:latin typeface="Times New Roman"/>
                <a:cs typeface="Times New Roman"/>
              </a:rPr>
              <a:t> </a:t>
            </a:r>
            <a:r>
              <a:rPr sz="1200" spc="-5" dirty="0">
                <a:latin typeface="Times New Roman"/>
                <a:cs typeface="Times New Roman"/>
              </a:rPr>
              <a:t>construction.</a:t>
            </a:r>
            <a:r>
              <a:rPr sz="1200" spc="-45" dirty="0">
                <a:latin typeface="Times New Roman"/>
                <a:cs typeface="Times New Roman"/>
              </a:rPr>
              <a:t> </a:t>
            </a:r>
            <a:r>
              <a:rPr sz="1200" spc="-5" dirty="0">
                <a:latin typeface="Times New Roman"/>
                <a:cs typeface="Times New Roman"/>
              </a:rPr>
              <a:t>Testcase</a:t>
            </a:r>
            <a:r>
              <a:rPr sz="1200" spc="-50" dirty="0">
                <a:latin typeface="Times New Roman"/>
                <a:cs typeface="Times New Roman"/>
              </a:rPr>
              <a:t> </a:t>
            </a:r>
            <a:r>
              <a:rPr sz="1200" spc="-5" dirty="0">
                <a:latin typeface="Times New Roman"/>
                <a:cs typeface="Times New Roman"/>
              </a:rPr>
              <a:t>design</a:t>
            </a:r>
            <a:r>
              <a:rPr sz="1200" spc="-50" dirty="0">
                <a:latin typeface="Times New Roman"/>
                <a:cs typeface="Times New Roman"/>
              </a:rPr>
              <a:t> </a:t>
            </a:r>
            <a:r>
              <a:rPr sz="1200" spc="-5" dirty="0">
                <a:latin typeface="Times New Roman"/>
                <a:cs typeface="Times New Roman"/>
              </a:rPr>
              <a:t>techniques</a:t>
            </a:r>
            <a:r>
              <a:rPr sz="1200" spc="-45" dirty="0">
                <a:latin typeface="Times New Roman"/>
                <a:cs typeface="Times New Roman"/>
              </a:rPr>
              <a:t> </a:t>
            </a:r>
            <a:r>
              <a:rPr sz="1200" dirty="0">
                <a:latin typeface="Times New Roman"/>
                <a:cs typeface="Times New Roman"/>
              </a:rPr>
              <a:t>that</a:t>
            </a:r>
            <a:r>
              <a:rPr sz="1200" spc="-50" dirty="0">
                <a:latin typeface="Times New Roman"/>
                <a:cs typeface="Times New Roman"/>
              </a:rPr>
              <a:t> </a:t>
            </a:r>
            <a:r>
              <a:rPr sz="1200" spc="-5" dirty="0">
                <a:latin typeface="Times New Roman"/>
                <a:cs typeface="Times New Roman"/>
              </a:rPr>
              <a:t>focus</a:t>
            </a:r>
            <a:r>
              <a:rPr sz="1200" spc="-35" dirty="0">
                <a:latin typeface="Times New Roman"/>
                <a:cs typeface="Times New Roman"/>
              </a:rPr>
              <a:t> </a:t>
            </a:r>
            <a:r>
              <a:rPr sz="1200" dirty="0">
                <a:latin typeface="Times New Roman"/>
                <a:cs typeface="Times New Roman"/>
              </a:rPr>
              <a:t>on</a:t>
            </a:r>
            <a:r>
              <a:rPr sz="1200" spc="-45" dirty="0">
                <a:latin typeface="Times New Roman"/>
                <a:cs typeface="Times New Roman"/>
              </a:rPr>
              <a:t> </a:t>
            </a:r>
            <a:r>
              <a:rPr sz="1200" dirty="0">
                <a:latin typeface="Times New Roman"/>
                <a:cs typeface="Times New Roman"/>
              </a:rPr>
              <a:t>inputs</a:t>
            </a:r>
            <a:r>
              <a:rPr sz="1200" spc="-50" dirty="0">
                <a:latin typeface="Times New Roman"/>
                <a:cs typeface="Times New Roman"/>
              </a:rPr>
              <a:t> </a:t>
            </a:r>
            <a:r>
              <a:rPr sz="1200" spc="-5" dirty="0">
                <a:latin typeface="Times New Roman"/>
                <a:cs typeface="Times New Roman"/>
              </a:rPr>
              <a:t>and  </a:t>
            </a:r>
            <a:r>
              <a:rPr sz="1200" dirty="0">
                <a:latin typeface="Times New Roman"/>
                <a:cs typeface="Times New Roman"/>
              </a:rPr>
              <a:t>outputs </a:t>
            </a:r>
            <a:r>
              <a:rPr sz="1200" spc="-5" dirty="0">
                <a:latin typeface="Times New Roman"/>
                <a:cs typeface="Times New Roman"/>
              </a:rPr>
              <a:t>are </a:t>
            </a:r>
            <a:r>
              <a:rPr sz="1200" dirty="0">
                <a:latin typeface="Times New Roman"/>
                <a:cs typeface="Times New Roman"/>
              </a:rPr>
              <a:t>more prevalent during </a:t>
            </a:r>
            <a:r>
              <a:rPr sz="1200" spc="-5" dirty="0">
                <a:latin typeface="Times New Roman"/>
                <a:cs typeface="Times New Roman"/>
              </a:rPr>
              <a:t>integration, although </a:t>
            </a:r>
            <a:r>
              <a:rPr sz="1200" dirty="0">
                <a:latin typeface="Times New Roman"/>
                <a:cs typeface="Times New Roman"/>
              </a:rPr>
              <a:t>techniques that </a:t>
            </a:r>
            <a:r>
              <a:rPr sz="1200" spc="-5" dirty="0">
                <a:latin typeface="Times New Roman"/>
                <a:cs typeface="Times New Roman"/>
              </a:rPr>
              <a:t>exercise </a:t>
            </a:r>
            <a:r>
              <a:rPr sz="1200" dirty="0">
                <a:latin typeface="Times New Roman"/>
                <a:cs typeface="Times New Roman"/>
              </a:rPr>
              <a:t>specific  </a:t>
            </a:r>
            <a:r>
              <a:rPr sz="1200" spc="-5" dirty="0">
                <a:latin typeface="Times New Roman"/>
                <a:cs typeface="Times New Roman"/>
              </a:rPr>
              <a:t>program </a:t>
            </a:r>
            <a:r>
              <a:rPr sz="1200" dirty="0">
                <a:latin typeface="Times New Roman"/>
                <a:cs typeface="Times New Roman"/>
              </a:rPr>
              <a:t>paths </a:t>
            </a:r>
            <a:r>
              <a:rPr sz="1200" spc="5" dirty="0">
                <a:latin typeface="Times New Roman"/>
                <a:cs typeface="Times New Roman"/>
              </a:rPr>
              <a:t>may </a:t>
            </a:r>
            <a:r>
              <a:rPr sz="1200" dirty="0">
                <a:latin typeface="Times New Roman"/>
                <a:cs typeface="Times New Roman"/>
              </a:rPr>
              <a:t>be used to </a:t>
            </a:r>
            <a:r>
              <a:rPr sz="1200" spc="-5" dirty="0">
                <a:latin typeface="Times New Roman"/>
                <a:cs typeface="Times New Roman"/>
              </a:rPr>
              <a:t>ensure coverage </a:t>
            </a:r>
            <a:r>
              <a:rPr sz="1200" dirty="0">
                <a:latin typeface="Times New Roman"/>
                <a:cs typeface="Times New Roman"/>
              </a:rPr>
              <a:t>of major </a:t>
            </a:r>
            <a:r>
              <a:rPr sz="1200" spc="-5" dirty="0">
                <a:latin typeface="Times New Roman"/>
                <a:cs typeface="Times New Roman"/>
              </a:rPr>
              <a:t>control</a:t>
            </a:r>
            <a:r>
              <a:rPr sz="1200" spc="-20" dirty="0">
                <a:latin typeface="Times New Roman"/>
                <a:cs typeface="Times New Roman"/>
              </a:rPr>
              <a:t> </a:t>
            </a:r>
            <a:r>
              <a:rPr sz="1200" dirty="0">
                <a:latin typeface="Times New Roman"/>
                <a:cs typeface="Times New Roman"/>
              </a:rPr>
              <a:t>paths.</a:t>
            </a:r>
            <a:endParaRPr sz="1200">
              <a:latin typeface="Times New Roman"/>
              <a:cs typeface="Times New Roman"/>
            </a:endParaRPr>
          </a:p>
          <a:p>
            <a:pPr marL="510540" marR="5080" indent="-228600" algn="just">
              <a:lnSpc>
                <a:spcPct val="110300"/>
              </a:lnSpc>
              <a:spcBef>
                <a:spcPts val="80"/>
              </a:spcBef>
              <a:buFont typeface="Symbol"/>
              <a:buChar char=""/>
              <a:tabLst>
                <a:tab pos="511175" algn="l"/>
              </a:tabLst>
            </a:pPr>
            <a:r>
              <a:rPr sz="1200" spc="-5" dirty="0">
                <a:latin typeface="Times New Roman"/>
                <a:cs typeface="Times New Roman"/>
              </a:rPr>
              <a:t>After</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5" dirty="0">
                <a:latin typeface="Times New Roman"/>
                <a:cs typeface="Times New Roman"/>
              </a:rPr>
              <a:t>software</a:t>
            </a:r>
            <a:r>
              <a:rPr sz="1200" spc="-45" dirty="0">
                <a:latin typeface="Times New Roman"/>
                <a:cs typeface="Times New Roman"/>
              </a:rPr>
              <a:t> </a:t>
            </a:r>
            <a:r>
              <a:rPr sz="1200" spc="-5" dirty="0">
                <a:latin typeface="Times New Roman"/>
                <a:cs typeface="Times New Roman"/>
              </a:rPr>
              <a:t>has</a:t>
            </a:r>
            <a:r>
              <a:rPr sz="1200" spc="-35" dirty="0">
                <a:latin typeface="Times New Roman"/>
                <a:cs typeface="Times New Roman"/>
              </a:rPr>
              <a:t> </a:t>
            </a:r>
            <a:r>
              <a:rPr sz="1200" dirty="0">
                <a:latin typeface="Times New Roman"/>
                <a:cs typeface="Times New Roman"/>
              </a:rPr>
              <a:t>been</a:t>
            </a:r>
            <a:r>
              <a:rPr sz="1200" spc="-40" dirty="0">
                <a:latin typeface="Times New Roman"/>
                <a:cs typeface="Times New Roman"/>
              </a:rPr>
              <a:t> </a:t>
            </a:r>
            <a:r>
              <a:rPr sz="1200" spc="-5" dirty="0">
                <a:latin typeface="Times New Roman"/>
                <a:cs typeface="Times New Roman"/>
              </a:rPr>
              <a:t>integrated</a:t>
            </a:r>
            <a:r>
              <a:rPr sz="1200" spc="-40" dirty="0">
                <a:latin typeface="Times New Roman"/>
                <a:cs typeface="Times New Roman"/>
              </a:rPr>
              <a:t> </a:t>
            </a:r>
            <a:r>
              <a:rPr sz="1200" spc="-5" dirty="0">
                <a:latin typeface="Times New Roman"/>
                <a:cs typeface="Times New Roman"/>
              </a:rPr>
              <a:t>(constructed),</a:t>
            </a:r>
            <a:r>
              <a:rPr sz="1200" spc="-45" dirty="0">
                <a:latin typeface="Times New Roman"/>
                <a:cs typeface="Times New Roman"/>
              </a:rPr>
              <a:t> </a:t>
            </a:r>
            <a:r>
              <a:rPr sz="1200" dirty="0">
                <a:latin typeface="Times New Roman"/>
                <a:cs typeface="Times New Roman"/>
              </a:rPr>
              <a:t>a</a:t>
            </a:r>
            <a:r>
              <a:rPr sz="1200" spc="-40" dirty="0">
                <a:latin typeface="Times New Roman"/>
                <a:cs typeface="Times New Roman"/>
              </a:rPr>
              <a:t> </a:t>
            </a:r>
            <a:r>
              <a:rPr sz="1200" spc="-5" dirty="0">
                <a:latin typeface="Times New Roman"/>
                <a:cs typeface="Times New Roman"/>
              </a:rPr>
              <a:t>set</a:t>
            </a:r>
            <a:r>
              <a:rPr sz="1200" spc="-3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i="1" spc="-5" dirty="0">
                <a:latin typeface="Times New Roman"/>
                <a:cs typeface="Times New Roman"/>
              </a:rPr>
              <a:t>high-order</a:t>
            </a:r>
            <a:r>
              <a:rPr sz="1200" i="1" spc="-35" dirty="0">
                <a:latin typeface="Times New Roman"/>
                <a:cs typeface="Times New Roman"/>
              </a:rPr>
              <a:t> </a:t>
            </a:r>
            <a:r>
              <a:rPr sz="1200" i="1" spc="-5" dirty="0">
                <a:latin typeface="Times New Roman"/>
                <a:cs typeface="Times New Roman"/>
              </a:rPr>
              <a:t>tests</a:t>
            </a:r>
            <a:r>
              <a:rPr sz="1200" i="1" spc="-35" dirty="0">
                <a:latin typeface="Times New Roman"/>
                <a:cs typeface="Times New Roman"/>
              </a:rPr>
              <a:t> </a:t>
            </a:r>
            <a:r>
              <a:rPr sz="1200" spc="-5" dirty="0">
                <a:latin typeface="Times New Roman"/>
                <a:cs typeface="Times New Roman"/>
              </a:rPr>
              <a:t>is</a:t>
            </a:r>
            <a:r>
              <a:rPr sz="1200" spc="-30" dirty="0">
                <a:latin typeface="Times New Roman"/>
                <a:cs typeface="Times New Roman"/>
              </a:rPr>
              <a:t> </a:t>
            </a:r>
            <a:r>
              <a:rPr sz="1200" spc="-5" dirty="0">
                <a:latin typeface="Times New Roman"/>
                <a:cs typeface="Times New Roman"/>
              </a:rPr>
              <a:t>conducted.  Validation criteria (established </a:t>
            </a:r>
            <a:r>
              <a:rPr sz="1200" dirty="0">
                <a:latin typeface="Times New Roman"/>
                <a:cs typeface="Times New Roman"/>
              </a:rPr>
              <a:t>during requirements </a:t>
            </a:r>
            <a:r>
              <a:rPr sz="1200" spc="-5" dirty="0">
                <a:latin typeface="Times New Roman"/>
                <a:cs typeface="Times New Roman"/>
              </a:rPr>
              <a:t>analysis) </a:t>
            </a:r>
            <a:r>
              <a:rPr sz="1200" dirty="0">
                <a:latin typeface="Times New Roman"/>
                <a:cs typeface="Times New Roman"/>
              </a:rPr>
              <a:t>must be </a:t>
            </a:r>
            <a:r>
              <a:rPr sz="1200" spc="-5" dirty="0">
                <a:latin typeface="Times New Roman"/>
                <a:cs typeface="Times New Roman"/>
              </a:rPr>
              <a:t>evaluated.  </a:t>
            </a:r>
            <a:r>
              <a:rPr sz="1200" i="1" dirty="0">
                <a:latin typeface="Times New Roman"/>
                <a:cs typeface="Times New Roman"/>
              </a:rPr>
              <a:t>Validation testing </a:t>
            </a:r>
            <a:r>
              <a:rPr sz="1200" spc="-5" dirty="0">
                <a:latin typeface="Times New Roman"/>
                <a:cs typeface="Times New Roman"/>
              </a:rPr>
              <a:t>provides final assurance </a:t>
            </a:r>
            <a:r>
              <a:rPr sz="1200" dirty="0">
                <a:latin typeface="Times New Roman"/>
                <a:cs typeface="Times New Roman"/>
              </a:rPr>
              <a:t>that </a:t>
            </a:r>
            <a:r>
              <a:rPr sz="1200" spc="-5" dirty="0">
                <a:latin typeface="Times New Roman"/>
                <a:cs typeface="Times New Roman"/>
              </a:rPr>
              <a:t>software meets all functional, </a:t>
            </a:r>
            <a:r>
              <a:rPr sz="1200" dirty="0">
                <a:latin typeface="Times New Roman"/>
                <a:cs typeface="Times New Roman"/>
              </a:rPr>
              <a:t>behavioral,  </a:t>
            </a:r>
            <a:r>
              <a:rPr sz="1200" spc="-5" dirty="0">
                <a:latin typeface="Times New Roman"/>
                <a:cs typeface="Times New Roman"/>
              </a:rPr>
              <a:t>and performance </a:t>
            </a:r>
            <a:r>
              <a:rPr sz="1200" dirty="0">
                <a:latin typeface="Times New Roman"/>
                <a:cs typeface="Times New Roman"/>
              </a:rPr>
              <a:t>requirements.</a:t>
            </a:r>
            <a:endParaRPr sz="1200">
              <a:latin typeface="Times New Roman"/>
              <a:cs typeface="Times New Roman"/>
            </a:endParaRPr>
          </a:p>
        </p:txBody>
      </p:sp>
      <p:sp>
        <p:nvSpPr>
          <p:cNvPr id="5" name="object 5"/>
          <p:cNvSpPr txBox="1"/>
          <p:nvPr/>
        </p:nvSpPr>
        <p:spPr>
          <a:xfrm>
            <a:off x="2921635" y="8593073"/>
            <a:ext cx="192849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Figure </a:t>
            </a:r>
            <a:r>
              <a:rPr sz="1200" dirty="0">
                <a:latin typeface="Times New Roman"/>
                <a:cs typeface="Times New Roman"/>
              </a:rPr>
              <a:t>: </a:t>
            </a:r>
            <a:r>
              <a:rPr sz="1200" spc="-5" dirty="0">
                <a:latin typeface="Times New Roman"/>
                <a:cs typeface="Times New Roman"/>
              </a:rPr>
              <a:t>Software </a:t>
            </a:r>
            <a:r>
              <a:rPr sz="1200" dirty="0">
                <a:latin typeface="Times New Roman"/>
                <a:cs typeface="Times New Roman"/>
              </a:rPr>
              <a:t>Testing</a:t>
            </a:r>
            <a:r>
              <a:rPr sz="1200" spc="-40" dirty="0">
                <a:latin typeface="Times New Roman"/>
                <a:cs typeface="Times New Roman"/>
              </a:rPr>
              <a:t> </a:t>
            </a:r>
            <a:r>
              <a:rPr sz="1200" spc="-5" dirty="0">
                <a:latin typeface="Times New Roman"/>
                <a:cs typeface="Times New Roman"/>
              </a:rPr>
              <a:t>steps</a:t>
            </a:r>
            <a:endParaRPr sz="1200">
              <a:latin typeface="Times New Roman"/>
              <a:cs typeface="Times New Roman"/>
            </a:endParaRPr>
          </a:p>
        </p:txBody>
      </p:sp>
      <p:sp>
        <p:nvSpPr>
          <p:cNvPr id="6" name="object 6"/>
          <p:cNvSpPr/>
          <p:nvPr/>
        </p:nvSpPr>
        <p:spPr>
          <a:xfrm>
            <a:off x="1667255" y="6230111"/>
            <a:ext cx="4431792" cy="235457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944676" y="9274250"/>
            <a:ext cx="746125" cy="165735"/>
          </a:xfrm>
          <a:prstGeom prst="rect">
            <a:avLst/>
          </a:prstGeom>
        </p:spPr>
        <p:txBody>
          <a:bodyPr vert="horz" wrap="square" lIns="0" tIns="0" rIns="0" bIns="0" rtlCol="0">
            <a:spAutoFit/>
          </a:bodyPr>
          <a:lstStyle/>
          <a:p>
            <a:pPr marL="12700">
              <a:lnSpc>
                <a:spcPts val="1150"/>
              </a:lnSpc>
            </a:pPr>
            <a:r>
              <a:rPr sz="1100" spc="-5" dirty="0">
                <a:latin typeface="Carlito"/>
                <a:cs typeface="Carlito"/>
              </a:rPr>
              <a:t>KAVITHA </a:t>
            </a:r>
            <a:r>
              <a:rPr sz="1100" dirty="0">
                <a:latin typeface="Carlito"/>
                <a:cs typeface="Carlito"/>
              </a:rPr>
              <a:t>V</a:t>
            </a:r>
            <a:r>
              <a:rPr sz="1100" spc="-50" dirty="0">
                <a:latin typeface="Carlito"/>
                <a:cs typeface="Carlito"/>
              </a:rPr>
              <a:t> </a:t>
            </a:r>
            <a:r>
              <a:rPr sz="1100" dirty="0">
                <a:latin typeface="Carlito"/>
                <a:cs typeface="Carlito"/>
              </a:rPr>
              <a:t>K</a:t>
            </a:r>
            <a:endParaRPr sz="1100">
              <a:latin typeface="Carlito"/>
              <a:cs typeface="Carlito"/>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spc="-5" dirty="0"/>
              <a:t>ASST</a:t>
            </a:r>
            <a:r>
              <a:rPr spc="-65" dirty="0"/>
              <a:t> </a:t>
            </a:r>
            <a:r>
              <a:rPr spc="-5" dirty="0"/>
              <a:t>PROFESSOR</a:t>
            </a:r>
          </a:p>
        </p:txBody>
      </p:sp>
      <p:sp>
        <p:nvSpPr>
          <p:cNvPr id="9" name="object 9"/>
          <p:cNvSpPr txBox="1">
            <a:spLocks noGrp="1"/>
          </p:cNvSpPr>
          <p:nvPr>
            <p:ph type="dt" sz="half" idx="6"/>
          </p:nvPr>
        </p:nvSpPr>
        <p:spPr>
          <a:prstGeom prst="rect">
            <a:avLst/>
          </a:prstGeom>
        </p:spPr>
        <p:txBody>
          <a:bodyPr vert="horz" wrap="square" lIns="0" tIns="0" rIns="0" bIns="0" rtlCol="0">
            <a:spAutoFit/>
          </a:bodyPr>
          <a:lstStyle/>
          <a:p>
            <a:pPr marL="12700">
              <a:lnSpc>
                <a:spcPts val="1150"/>
              </a:lnSpc>
            </a:pPr>
            <a:r>
              <a:rPr spc="-5" dirty="0"/>
              <a:t>BMCE</a:t>
            </a:r>
            <a:r>
              <a:rPr spc="-50" dirty="0"/>
              <a:t> </a:t>
            </a:r>
            <a:r>
              <a:rPr spc="-5" dirty="0"/>
              <a:t>SASTHAMCOTA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0"/>
              </a:lnSpc>
            </a:pPr>
            <a:fld id="{81D60167-4931-47E6-BA6A-407CBD079E47}" type="slidenum">
              <a:rPr dirty="0"/>
              <a:t>9</a:t>
            </a:fld>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
            <a:ext cx="6995160" cy="6638079"/>
          </a:xfrm>
        </p:spPr>
        <p:txBody>
          <a:bodyPr>
            <a:normAutofit/>
          </a:bodyPr>
          <a:lstStyle/>
          <a:p>
            <a:pPr marL="12700" marR="13335" algn="just">
              <a:lnSpc>
                <a:spcPct val="103600"/>
              </a:lnSpc>
              <a:spcBef>
                <a:spcPts val="40"/>
              </a:spcBef>
            </a:pPr>
            <a:r>
              <a:rPr lang="en-US" sz="1600" dirty="0">
                <a:latin typeface="Times New Roman" panose="02020603050405020304" pitchFamily="18" charset="0"/>
                <a:cs typeface="Times New Roman" panose="02020603050405020304" pitchFamily="18" charset="0"/>
              </a:rPr>
              <a:t>If </a:t>
            </a:r>
            <a:r>
              <a:rPr lang="en-US" sz="1600" spc="-5" dirty="0">
                <a:latin typeface="Times New Roman" panose="02020603050405020304" pitchFamily="18" charset="0"/>
                <a:cs typeface="Times New Roman" panose="02020603050405020304" pitchFamily="18" charset="0"/>
              </a:rPr>
              <a:t>we </a:t>
            </a:r>
            <a:r>
              <a:rPr lang="en-US" sz="1600" dirty="0">
                <a:latin typeface="Times New Roman" panose="02020603050405020304" pitchFamily="18" charset="0"/>
                <a:cs typeface="Times New Roman" panose="02020603050405020304" pitchFamily="18" charset="0"/>
              </a:rPr>
              <a:t>use </a:t>
            </a:r>
            <a:r>
              <a:rPr lang="en-US" sz="1600" spc="-5" dirty="0">
                <a:latin typeface="Times New Roman" panose="02020603050405020304" pitchFamily="18" charset="0"/>
                <a:cs typeface="Times New Roman" panose="02020603050405020304" pitchFamily="18" charset="0"/>
              </a:rPr>
              <a:t>equivalence partitions to identify </a:t>
            </a:r>
            <a:r>
              <a:rPr lang="en-US" sz="1600" dirty="0">
                <a:latin typeface="Times New Roman" panose="02020603050405020304" pitchFamily="18" charset="0"/>
                <a:cs typeface="Times New Roman" panose="02020603050405020304" pitchFamily="18" charset="0"/>
              </a:rPr>
              <a:t>test </a:t>
            </a:r>
            <a:r>
              <a:rPr lang="en-US" sz="1600" spc="-5" dirty="0">
                <a:latin typeface="Times New Roman" panose="02020603050405020304" pitchFamily="18" charset="0"/>
                <a:cs typeface="Times New Roman" panose="02020603050405020304" pitchFamily="18" charset="0"/>
              </a:rPr>
              <a:t>inputs, we should have several  automated tests based </a:t>
            </a:r>
            <a:r>
              <a:rPr lang="en-US" sz="1600" dirty="0">
                <a:latin typeface="Times New Roman" panose="02020603050405020304" pitchFamily="18" charset="0"/>
                <a:cs typeface="Times New Roman" panose="02020603050405020304" pitchFamily="18" charset="0"/>
              </a:rPr>
              <a:t>on </a:t>
            </a:r>
            <a:r>
              <a:rPr lang="en-US" sz="1600" spc="-5" dirty="0">
                <a:latin typeface="Times New Roman" panose="02020603050405020304" pitchFamily="18" charset="0"/>
                <a:cs typeface="Times New Roman" panose="02020603050405020304" pitchFamily="18" charset="0"/>
              </a:rPr>
              <a:t>correct </a:t>
            </a:r>
            <a:r>
              <a:rPr lang="en-US" sz="1600" spc="-10" dirty="0">
                <a:latin typeface="Times New Roman" panose="02020603050405020304" pitchFamily="18" charset="0"/>
                <a:cs typeface="Times New Roman" panose="02020603050405020304" pitchFamily="18" charset="0"/>
              </a:rPr>
              <a:t>and </a:t>
            </a:r>
            <a:r>
              <a:rPr lang="en-US" sz="1600" spc="-5" dirty="0">
                <a:latin typeface="Times New Roman" panose="02020603050405020304" pitchFamily="18" charset="0"/>
                <a:cs typeface="Times New Roman" panose="02020603050405020304" pitchFamily="18" charset="0"/>
              </a:rPr>
              <a:t>incorrect </a:t>
            </a:r>
            <a:r>
              <a:rPr lang="en-US" sz="1600" spc="-10" dirty="0">
                <a:latin typeface="Times New Roman" panose="02020603050405020304" pitchFamily="18" charset="0"/>
                <a:cs typeface="Times New Roman" panose="02020603050405020304" pitchFamily="18" charset="0"/>
              </a:rPr>
              <a:t>inputs </a:t>
            </a:r>
            <a:r>
              <a:rPr lang="en-US" sz="1600" dirty="0">
                <a:latin typeface="Times New Roman" panose="02020603050405020304" pitchFamily="18" charset="0"/>
                <a:cs typeface="Times New Roman" panose="02020603050405020304" pitchFamily="18" charset="0"/>
              </a:rPr>
              <a:t>from each</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partition.</a:t>
            </a:r>
            <a:endParaRPr lang="en-US" sz="1600" dirty="0">
              <a:latin typeface="Times New Roman" panose="02020603050405020304" pitchFamily="18" charset="0"/>
              <a:cs typeface="Times New Roman" panose="02020603050405020304" pitchFamily="18" charset="0"/>
            </a:endParaRPr>
          </a:p>
          <a:p>
            <a:pPr marL="12700" marR="5080" algn="just">
              <a:lnSpc>
                <a:spcPct val="104299"/>
              </a:lnSpc>
              <a:spcBef>
                <a:spcPts val="780"/>
              </a:spcBef>
            </a:pPr>
            <a:r>
              <a:rPr lang="en-US" sz="1600" spc="-5" dirty="0">
                <a:latin typeface="Times New Roman" panose="02020603050405020304" pitchFamily="18" charset="0"/>
                <a:cs typeface="Times New Roman" panose="02020603050405020304" pitchFamily="18" charset="0"/>
              </a:rPr>
              <a:t>As</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point</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of</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automated</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testing</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is</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to</a:t>
            </a:r>
            <a:r>
              <a:rPr lang="en-US" sz="1600" spc="-35" dirty="0">
                <a:latin typeface="Times New Roman" panose="02020603050405020304" pitchFamily="18" charset="0"/>
                <a:cs typeface="Times New Roman" panose="02020603050405020304" pitchFamily="18" charset="0"/>
              </a:rPr>
              <a:t> </a:t>
            </a:r>
            <a:r>
              <a:rPr lang="en-US" sz="1600" spc="-10" dirty="0">
                <a:latin typeface="Times New Roman" panose="02020603050405020304" pitchFamily="18" charset="0"/>
                <a:cs typeface="Times New Roman" panose="02020603050405020304" pitchFamily="18" charset="0"/>
              </a:rPr>
              <a:t>avoid</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manual</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checking</a:t>
            </a:r>
            <a:r>
              <a:rPr lang="en-US" sz="1600" spc="-3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 outputs,</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we  can’t</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realistically</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discover</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errors</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by</a:t>
            </a:r>
            <a:r>
              <a:rPr lang="en-US" sz="1600" spc="-5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running</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tests.</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Therefore,</a:t>
            </a:r>
            <a:r>
              <a:rPr lang="en-US" sz="160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we</a:t>
            </a:r>
            <a:r>
              <a:rPr lang="en-US" sz="1600" spc="-4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have</a:t>
            </a:r>
            <a:r>
              <a:rPr lang="en-US" sz="1600" spc="-3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to</a:t>
            </a:r>
            <a:r>
              <a:rPr lang="en-US" sz="1600" spc="-20" dirty="0">
                <a:latin typeface="Times New Roman" panose="02020603050405020304" pitchFamily="18" charset="0"/>
                <a:cs typeface="Times New Roman" panose="02020603050405020304" pitchFamily="18" charset="0"/>
              </a:rPr>
              <a:t> </a:t>
            </a:r>
            <a:r>
              <a:rPr lang="en-US" sz="1600" b="1" u="heavy" spc="-5" dirty="0">
                <a:uFill>
                  <a:solidFill>
                    <a:srgbClr val="000000"/>
                  </a:solidFill>
                </a:uFill>
                <a:latin typeface="Times New Roman" panose="02020603050405020304" pitchFamily="18" charset="0"/>
                <a:cs typeface="Times New Roman" panose="02020603050405020304" pitchFamily="18" charset="0"/>
              </a:rPr>
              <a:t>use </a:t>
            </a:r>
            <a:r>
              <a:rPr lang="en-US" sz="1600" b="1" spc="-5" dirty="0">
                <a:latin typeface="Times New Roman" panose="02020603050405020304" pitchFamily="18" charset="0"/>
                <a:cs typeface="Times New Roman" panose="02020603050405020304" pitchFamily="18" charset="0"/>
              </a:rPr>
              <a:t> </a:t>
            </a:r>
            <a:r>
              <a:rPr lang="en-US" sz="1600" b="1" u="heavy" spc="-5" dirty="0">
                <a:uFill>
                  <a:solidFill>
                    <a:srgbClr val="000000"/>
                  </a:solidFill>
                </a:uFill>
                <a:latin typeface="Times New Roman" panose="02020603050405020304" pitchFamily="18" charset="0"/>
                <a:cs typeface="Times New Roman" panose="02020603050405020304" pitchFamily="18" charset="0"/>
              </a:rPr>
              <a:t>two approaches </a:t>
            </a:r>
            <a:r>
              <a:rPr lang="en-US" sz="1600" b="1" u="heavy" spc="-10" dirty="0">
                <a:uFill>
                  <a:solidFill>
                    <a:srgbClr val="000000"/>
                  </a:solidFill>
                </a:uFill>
                <a:latin typeface="Times New Roman" panose="02020603050405020304" pitchFamily="18" charset="0"/>
                <a:cs typeface="Times New Roman" panose="02020603050405020304" pitchFamily="18" charset="0"/>
              </a:rPr>
              <a:t>to </a:t>
            </a:r>
            <a:r>
              <a:rPr lang="en-US" sz="1600" b="1" u="heavy" spc="-5" dirty="0">
                <a:uFill>
                  <a:solidFill>
                    <a:srgbClr val="000000"/>
                  </a:solidFill>
                </a:uFill>
                <a:latin typeface="Times New Roman" panose="02020603050405020304" pitchFamily="18" charset="0"/>
                <a:cs typeface="Times New Roman" panose="02020603050405020304" pitchFamily="18" charset="0"/>
              </a:rPr>
              <a:t>reduce </a:t>
            </a:r>
            <a:r>
              <a:rPr lang="en-US" sz="1600" b="1" u="heavy" dirty="0">
                <a:uFill>
                  <a:solidFill>
                    <a:srgbClr val="000000"/>
                  </a:solidFill>
                </a:uFill>
                <a:latin typeface="Times New Roman" panose="02020603050405020304" pitchFamily="18" charset="0"/>
                <a:cs typeface="Times New Roman" panose="02020603050405020304" pitchFamily="18" charset="0"/>
              </a:rPr>
              <a:t>the </a:t>
            </a:r>
            <a:r>
              <a:rPr lang="en-US" sz="1600" b="1" u="heavy" spc="-5" dirty="0">
                <a:uFill>
                  <a:solidFill>
                    <a:srgbClr val="000000"/>
                  </a:solidFill>
                </a:uFill>
                <a:latin typeface="Times New Roman" panose="02020603050405020304" pitchFamily="18" charset="0"/>
                <a:cs typeface="Times New Roman" panose="02020603050405020304" pitchFamily="18" charset="0"/>
              </a:rPr>
              <a:t>chances </a:t>
            </a:r>
            <a:r>
              <a:rPr lang="en-US" sz="1600" b="1" u="heavy" dirty="0">
                <a:uFill>
                  <a:solidFill>
                    <a:srgbClr val="000000"/>
                  </a:solidFill>
                </a:uFill>
                <a:latin typeface="Times New Roman" panose="02020603050405020304" pitchFamily="18" charset="0"/>
                <a:cs typeface="Times New Roman" panose="02020603050405020304" pitchFamily="18" charset="0"/>
              </a:rPr>
              <a:t>of test</a:t>
            </a:r>
            <a:r>
              <a:rPr lang="en-US" sz="1600" b="1" u="heavy" spc="15" dirty="0">
                <a:uFill>
                  <a:solidFill>
                    <a:srgbClr val="000000"/>
                  </a:solidFill>
                </a:uFill>
                <a:latin typeface="Times New Roman" panose="02020603050405020304" pitchFamily="18" charset="0"/>
                <a:cs typeface="Times New Roman" panose="02020603050405020304" pitchFamily="18" charset="0"/>
              </a:rPr>
              <a:t> </a:t>
            </a:r>
            <a:r>
              <a:rPr lang="en-US" sz="1600" b="1" u="heavy" spc="-5" dirty="0">
                <a:uFill>
                  <a:solidFill>
                    <a:srgbClr val="000000"/>
                  </a:solidFill>
                </a:uFill>
                <a:latin typeface="Times New Roman" panose="02020603050405020304" pitchFamily="18" charset="0"/>
                <a:cs typeface="Times New Roman" panose="02020603050405020304" pitchFamily="18" charset="0"/>
              </a:rPr>
              <a:t>errors:</a:t>
            </a:r>
            <a:endParaRPr lang="en-US" sz="1600" dirty="0">
              <a:latin typeface="Times New Roman" panose="02020603050405020304" pitchFamily="18" charset="0"/>
              <a:cs typeface="Times New Roman" panose="02020603050405020304" pitchFamily="18" charset="0"/>
            </a:endParaRPr>
          </a:p>
          <a:p>
            <a:pPr marL="12700" marR="6350" algn="just">
              <a:lnSpc>
                <a:spcPct val="103600"/>
              </a:lnSpc>
              <a:spcBef>
                <a:spcPts val="770"/>
              </a:spcBef>
              <a:buAutoNum type="arabicPeriod"/>
              <a:tabLst>
                <a:tab pos="191135" algn="l"/>
              </a:tabLst>
            </a:pPr>
            <a:r>
              <a:rPr lang="en-US" sz="1600" dirty="0">
                <a:latin typeface="Times New Roman" panose="02020603050405020304" pitchFamily="18" charset="0"/>
                <a:cs typeface="Times New Roman" panose="02020603050405020304" pitchFamily="18" charset="0"/>
              </a:rPr>
              <a:t>Make </a:t>
            </a:r>
            <a:r>
              <a:rPr lang="en-US" sz="1600" spc="-5" dirty="0">
                <a:latin typeface="Times New Roman" panose="02020603050405020304" pitchFamily="18" charset="0"/>
                <a:cs typeface="Times New Roman" panose="02020603050405020304" pitchFamily="18" charset="0"/>
              </a:rPr>
              <a:t>tests </a:t>
            </a:r>
            <a:r>
              <a:rPr lang="en-US" sz="1600" spc="-10" dirty="0">
                <a:latin typeface="Times New Roman" panose="02020603050405020304" pitchFamily="18" charset="0"/>
                <a:cs typeface="Times New Roman" panose="02020603050405020304" pitchFamily="18" charset="0"/>
              </a:rPr>
              <a:t>as </a:t>
            </a:r>
            <a:r>
              <a:rPr lang="en-US" sz="1600" spc="-5" dirty="0">
                <a:latin typeface="Times New Roman" panose="02020603050405020304" pitchFamily="18" charset="0"/>
                <a:cs typeface="Times New Roman" panose="02020603050405020304" pitchFamily="18" charset="0"/>
              </a:rPr>
              <a:t>simple </a:t>
            </a:r>
            <a:r>
              <a:rPr lang="en-US" sz="1600" dirty="0">
                <a:latin typeface="Times New Roman" panose="02020603050405020304" pitchFamily="18" charset="0"/>
                <a:cs typeface="Times New Roman" panose="02020603050405020304" pitchFamily="18" charset="0"/>
              </a:rPr>
              <a:t>as </a:t>
            </a:r>
            <a:r>
              <a:rPr lang="en-US" sz="1600" spc="-5" dirty="0">
                <a:latin typeface="Times New Roman" panose="02020603050405020304" pitchFamily="18" charset="0"/>
                <a:cs typeface="Times New Roman" panose="02020603050405020304" pitchFamily="18" charset="0"/>
              </a:rPr>
              <a:t>possible. The more complex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test, </a:t>
            </a:r>
            <a:r>
              <a:rPr lang="en-US" sz="1600" dirty="0">
                <a:latin typeface="Times New Roman" panose="02020603050405020304" pitchFamily="18" charset="0"/>
                <a:cs typeface="Times New Roman" panose="02020603050405020304" pitchFamily="18" charset="0"/>
              </a:rPr>
              <a:t>the </a:t>
            </a:r>
            <a:r>
              <a:rPr lang="en-US" sz="1600" spc="-10" dirty="0">
                <a:latin typeface="Times New Roman" panose="02020603050405020304" pitchFamily="18" charset="0"/>
                <a:cs typeface="Times New Roman" panose="02020603050405020304" pitchFamily="18" charset="0"/>
              </a:rPr>
              <a:t>more </a:t>
            </a:r>
            <a:r>
              <a:rPr lang="en-US" sz="1600" spc="-5" dirty="0">
                <a:latin typeface="Times New Roman" panose="02020603050405020304" pitchFamily="18" charset="0"/>
                <a:cs typeface="Times New Roman" panose="02020603050405020304" pitchFamily="18" charset="0"/>
              </a:rPr>
              <a:t>likely that  </a:t>
            </a:r>
            <a:r>
              <a:rPr lang="en-US" sz="1600" dirty="0">
                <a:latin typeface="Times New Roman" panose="02020603050405020304" pitchFamily="18" charset="0"/>
                <a:cs typeface="Times New Roman" panose="02020603050405020304" pitchFamily="18" charset="0"/>
              </a:rPr>
              <a:t>it</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will</a:t>
            </a:r>
            <a:r>
              <a:rPr lang="en-US" sz="1600" spc="-5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buggy.</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a:t>
            </a:r>
            <a:r>
              <a:rPr lang="en-US" sz="1600" spc="-6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test</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condition</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should</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be</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immediately</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obvious</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when</a:t>
            </a:r>
            <a:r>
              <a:rPr lang="en-US" sz="1600" spc="-6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reading</a:t>
            </a:r>
            <a:r>
              <a:rPr lang="en-US" sz="1600" spc="-5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the  code.</a:t>
            </a:r>
            <a:endParaRPr lang="en-US" sz="1600" dirty="0">
              <a:latin typeface="Times New Roman" panose="02020603050405020304" pitchFamily="18" charset="0"/>
              <a:cs typeface="Times New Roman" panose="02020603050405020304" pitchFamily="18" charset="0"/>
            </a:endParaRPr>
          </a:p>
          <a:p>
            <a:pPr marL="12700" marR="5080" algn="just">
              <a:lnSpc>
                <a:spcPct val="103699"/>
              </a:lnSpc>
              <a:spcBef>
                <a:spcPts val="790"/>
              </a:spcBef>
              <a:buAutoNum type="arabicPeriod"/>
              <a:tabLst>
                <a:tab pos="192405" algn="l"/>
              </a:tabLst>
            </a:pPr>
            <a:r>
              <a:rPr lang="en-US" sz="1600" dirty="0">
                <a:latin typeface="Times New Roman" panose="02020603050405020304" pitchFamily="18" charset="0"/>
                <a:cs typeface="Times New Roman" panose="02020603050405020304" pitchFamily="18" charset="0"/>
              </a:rPr>
              <a:t>Review all </a:t>
            </a:r>
            <a:r>
              <a:rPr lang="en-US" sz="1600" spc="-5" dirty="0">
                <a:latin typeface="Times New Roman" panose="02020603050405020304" pitchFamily="18" charset="0"/>
                <a:cs typeface="Times New Roman" panose="02020603050405020304" pitchFamily="18" charset="0"/>
              </a:rPr>
              <a:t>tests </a:t>
            </a:r>
            <a:r>
              <a:rPr lang="en-US" sz="1600" spc="-10" dirty="0">
                <a:latin typeface="Times New Roman" panose="02020603050405020304" pitchFamily="18" charset="0"/>
                <a:cs typeface="Times New Roman" panose="02020603050405020304" pitchFamily="18" charset="0"/>
              </a:rPr>
              <a:t>along </a:t>
            </a:r>
            <a:r>
              <a:rPr lang="en-US" sz="1600" spc="-5" dirty="0">
                <a:latin typeface="Times New Roman" panose="02020603050405020304" pitchFamily="18" charset="0"/>
                <a:cs typeface="Times New Roman" panose="02020603050405020304" pitchFamily="18" charset="0"/>
              </a:rPr>
              <a:t>with the code that they </a:t>
            </a:r>
            <a:r>
              <a:rPr lang="en-US" sz="1600" dirty="0">
                <a:latin typeface="Times New Roman" panose="02020603050405020304" pitchFamily="18" charset="0"/>
                <a:cs typeface="Times New Roman" panose="02020603050405020304" pitchFamily="18" charset="0"/>
              </a:rPr>
              <a:t>test. </a:t>
            </a:r>
            <a:r>
              <a:rPr lang="en-US" sz="1600" spc="-5" dirty="0">
                <a:latin typeface="Times New Roman" panose="02020603050405020304" pitchFamily="18" charset="0"/>
                <a:cs typeface="Times New Roman" panose="02020603050405020304" pitchFamily="18" charset="0"/>
              </a:rPr>
              <a:t>As </a:t>
            </a:r>
            <a:r>
              <a:rPr lang="en-US" sz="1600" dirty="0">
                <a:latin typeface="Times New Roman" panose="02020603050405020304" pitchFamily="18" charset="0"/>
                <a:cs typeface="Times New Roman" panose="02020603050405020304" pitchFamily="18" charset="0"/>
              </a:rPr>
              <a:t>part </a:t>
            </a:r>
            <a:r>
              <a:rPr lang="en-US" sz="1600" spc="-5" dirty="0">
                <a:latin typeface="Times New Roman" panose="02020603050405020304" pitchFamily="18" charset="0"/>
                <a:cs typeface="Times New Roman" panose="02020603050405020304" pitchFamily="18" charset="0"/>
              </a:rPr>
              <a:t>of </a:t>
            </a:r>
            <a:r>
              <a:rPr lang="en-US" sz="1600"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review process,  someone apart from </a:t>
            </a:r>
            <a:r>
              <a:rPr lang="en-US" sz="1600" spc="5" dirty="0">
                <a:latin typeface="Times New Roman" panose="02020603050405020304" pitchFamily="18" charset="0"/>
                <a:cs typeface="Times New Roman" panose="02020603050405020304" pitchFamily="18" charset="0"/>
              </a:rPr>
              <a:t>the </a:t>
            </a:r>
            <a:r>
              <a:rPr lang="en-US" sz="1600" spc="-5" dirty="0">
                <a:latin typeface="Times New Roman" panose="02020603050405020304" pitchFamily="18" charset="0"/>
                <a:cs typeface="Times New Roman" panose="02020603050405020304" pitchFamily="18" charset="0"/>
              </a:rPr>
              <a:t>test programmer </a:t>
            </a:r>
            <a:r>
              <a:rPr lang="en-US" sz="1600" dirty="0">
                <a:latin typeface="Times New Roman" panose="02020603050405020304" pitchFamily="18" charset="0"/>
                <a:cs typeface="Times New Roman" panose="02020603050405020304" pitchFamily="18" charset="0"/>
              </a:rPr>
              <a:t>should </a:t>
            </a:r>
            <a:r>
              <a:rPr lang="en-US" sz="1600" spc="-5" dirty="0">
                <a:latin typeface="Times New Roman" panose="02020603050405020304" pitchFamily="18" charset="0"/>
                <a:cs typeface="Times New Roman" panose="02020603050405020304" pitchFamily="18" charset="0"/>
              </a:rPr>
              <a:t>check the tests </a:t>
            </a:r>
            <a:r>
              <a:rPr lang="en-US" sz="1600" dirty="0">
                <a:latin typeface="Times New Roman" panose="02020603050405020304" pitchFamily="18" charset="0"/>
                <a:cs typeface="Times New Roman" panose="02020603050405020304" pitchFamily="18" charset="0"/>
              </a:rPr>
              <a:t>for</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correctness.</a:t>
            </a:r>
            <a:endParaRPr lang="en-US" sz="1600" dirty="0">
              <a:latin typeface="Times New Roman" panose="02020603050405020304" pitchFamily="18" charset="0"/>
              <a:cs typeface="Times New Roman" panose="02020603050405020304" pitchFamily="18" charset="0"/>
            </a:endParaRPr>
          </a:p>
          <a:p>
            <a:pPr marL="469265" marR="8255" lvl="1" indent="-228600" algn="just">
              <a:lnSpc>
                <a:spcPct val="103600"/>
              </a:lnSpc>
              <a:spcBef>
                <a:spcPts val="900"/>
              </a:spcBef>
              <a:buFont typeface="Symbol"/>
              <a:buChar char=""/>
              <a:tabLst>
                <a:tab pos="469900" algn="l"/>
              </a:tabLst>
            </a:pPr>
            <a:r>
              <a:rPr lang="en-US" sz="1600" b="1" spc="-5" dirty="0">
                <a:latin typeface="Times New Roman" panose="02020603050405020304" pitchFamily="18" charset="0"/>
                <a:cs typeface="Times New Roman" panose="02020603050405020304" pitchFamily="18" charset="0"/>
              </a:rPr>
              <a:t>Regression testing </a:t>
            </a:r>
            <a:r>
              <a:rPr lang="en-US" sz="1600" dirty="0">
                <a:latin typeface="Times New Roman" panose="02020603050405020304" pitchFamily="18" charset="0"/>
                <a:cs typeface="Times New Roman" panose="02020603050405020304" pitchFamily="18" charset="0"/>
              </a:rPr>
              <a:t>is the </a:t>
            </a:r>
            <a:r>
              <a:rPr lang="en-US" sz="1600" spc="-5" dirty="0">
                <a:latin typeface="Times New Roman" panose="02020603050405020304" pitchFamily="18" charset="0"/>
                <a:cs typeface="Times New Roman" panose="02020603050405020304" pitchFamily="18" charset="0"/>
              </a:rPr>
              <a:t>process </a:t>
            </a:r>
            <a:r>
              <a:rPr lang="en-US" sz="1600" dirty="0">
                <a:latin typeface="Times New Roman" panose="02020603050405020304" pitchFamily="18" charset="0"/>
                <a:cs typeface="Times New Roman" panose="02020603050405020304" pitchFamily="18" charset="0"/>
              </a:rPr>
              <a:t>of </a:t>
            </a:r>
            <a:r>
              <a:rPr lang="en-US" sz="1600" spc="-5" dirty="0">
                <a:latin typeface="Times New Roman" panose="02020603050405020304" pitchFamily="18" charset="0"/>
                <a:cs typeface="Times New Roman" panose="02020603050405020304" pitchFamily="18" charset="0"/>
              </a:rPr>
              <a:t>re-running previous tests </a:t>
            </a:r>
            <a:r>
              <a:rPr lang="en-US" sz="1600" spc="-10" dirty="0">
                <a:latin typeface="Times New Roman" panose="02020603050405020304" pitchFamily="18" charset="0"/>
                <a:cs typeface="Times New Roman" panose="02020603050405020304" pitchFamily="18" charset="0"/>
              </a:rPr>
              <a:t>when </a:t>
            </a:r>
            <a:r>
              <a:rPr lang="en-US" sz="1600" spc="-5" dirty="0">
                <a:latin typeface="Times New Roman" panose="02020603050405020304" pitchFamily="18" charset="0"/>
                <a:cs typeface="Times New Roman" panose="02020603050405020304" pitchFamily="18" charset="0"/>
              </a:rPr>
              <a:t>we make  </a:t>
            </a:r>
            <a:r>
              <a:rPr lang="en-US" sz="1600" dirty="0">
                <a:latin typeface="Times New Roman" panose="02020603050405020304" pitchFamily="18" charset="0"/>
                <a:cs typeface="Times New Roman" panose="02020603050405020304" pitchFamily="18" charset="0"/>
              </a:rPr>
              <a:t>a </a:t>
            </a:r>
            <a:r>
              <a:rPr lang="en-US" sz="1600" spc="-5" dirty="0">
                <a:latin typeface="Times New Roman" panose="02020603050405020304" pitchFamily="18" charset="0"/>
                <a:cs typeface="Times New Roman" panose="02020603050405020304" pitchFamily="18" charset="0"/>
              </a:rPr>
              <a:t>change to </a:t>
            </a:r>
            <a:r>
              <a:rPr lang="en-US" sz="1600" dirty="0">
                <a:latin typeface="Times New Roman" panose="02020603050405020304" pitchFamily="18" charset="0"/>
                <a:cs typeface="Times New Roman" panose="02020603050405020304" pitchFamily="18" charset="0"/>
              </a:rPr>
              <a:t>a</a:t>
            </a:r>
            <a:r>
              <a:rPr lang="en-US" sz="1600" spc="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system.</a:t>
            </a:r>
            <a:endParaRPr lang="en-US" sz="1600" dirty="0">
              <a:latin typeface="Times New Roman" panose="02020603050405020304" pitchFamily="18" charset="0"/>
              <a:cs typeface="Times New Roman" panose="02020603050405020304" pitchFamily="18" charset="0"/>
            </a:endParaRPr>
          </a:p>
          <a:p>
            <a:pPr marL="469265" marR="10795" lvl="1" indent="-228600" algn="just">
              <a:lnSpc>
                <a:spcPct val="103200"/>
              </a:lnSpc>
              <a:spcBef>
                <a:spcPts val="100"/>
              </a:spcBef>
              <a:buFont typeface="Symbol"/>
              <a:buChar char=""/>
              <a:tabLst>
                <a:tab pos="469900" algn="l"/>
              </a:tabLst>
            </a:pPr>
            <a:r>
              <a:rPr lang="en-US" sz="1600" spc="-5" dirty="0">
                <a:latin typeface="Times New Roman" panose="02020603050405020304" pitchFamily="18" charset="0"/>
                <a:cs typeface="Times New Roman" panose="02020603050405020304" pitchFamily="18" charset="0"/>
              </a:rPr>
              <a:t>This testing checks that the change </a:t>
            </a:r>
            <a:r>
              <a:rPr lang="en-US" sz="1600" dirty="0">
                <a:latin typeface="Times New Roman" panose="02020603050405020304" pitchFamily="18" charset="0"/>
                <a:cs typeface="Times New Roman" panose="02020603050405020304" pitchFamily="18" charset="0"/>
              </a:rPr>
              <a:t>has </a:t>
            </a:r>
            <a:r>
              <a:rPr lang="en-US" sz="1600" spc="-5" dirty="0">
                <a:latin typeface="Times New Roman" panose="02020603050405020304" pitchFamily="18" charset="0"/>
                <a:cs typeface="Times New Roman" panose="02020603050405020304" pitchFamily="18" charset="0"/>
              </a:rPr>
              <a:t>not had unexpected side </a:t>
            </a:r>
            <a:r>
              <a:rPr lang="en-US" sz="1600" dirty="0">
                <a:latin typeface="Times New Roman" panose="02020603050405020304" pitchFamily="18" charset="0"/>
                <a:cs typeface="Times New Roman" panose="02020603050405020304" pitchFamily="18" charset="0"/>
              </a:rPr>
              <a:t>effects. </a:t>
            </a:r>
            <a:r>
              <a:rPr lang="en-US" sz="1600" spc="-5" dirty="0">
                <a:latin typeface="Times New Roman" panose="02020603050405020304" pitchFamily="18" charset="0"/>
                <a:cs typeface="Times New Roman" panose="02020603050405020304" pitchFamily="18" charset="0"/>
              </a:rPr>
              <a:t>The  code change may </a:t>
            </a:r>
            <a:r>
              <a:rPr lang="en-US" sz="1600" dirty="0">
                <a:latin typeface="Times New Roman" panose="02020603050405020304" pitchFamily="18" charset="0"/>
                <a:cs typeface="Times New Roman" panose="02020603050405020304" pitchFamily="18" charset="0"/>
              </a:rPr>
              <a:t>have </a:t>
            </a:r>
            <a:r>
              <a:rPr lang="en-US" sz="1600" spc="-5" dirty="0">
                <a:latin typeface="Times New Roman" panose="02020603050405020304" pitchFamily="18" charset="0"/>
                <a:cs typeface="Times New Roman" panose="02020603050405020304" pitchFamily="18" charset="0"/>
              </a:rPr>
              <a:t>inadvertently broken existing code, </a:t>
            </a:r>
            <a:r>
              <a:rPr lang="en-US" sz="1600" dirty="0">
                <a:latin typeface="Times New Roman" panose="02020603050405020304" pitchFamily="18" charset="0"/>
                <a:cs typeface="Times New Roman" panose="02020603050405020304" pitchFamily="18" charset="0"/>
              </a:rPr>
              <a:t>or </a:t>
            </a:r>
            <a:r>
              <a:rPr lang="en-US" sz="1600" spc="-5" dirty="0">
                <a:latin typeface="Times New Roman" panose="02020603050405020304" pitchFamily="18" charset="0"/>
                <a:cs typeface="Times New Roman" panose="02020603050405020304" pitchFamily="18" charset="0"/>
              </a:rPr>
              <a:t>it may </a:t>
            </a:r>
            <a:r>
              <a:rPr lang="en-US" sz="1600" dirty="0">
                <a:latin typeface="Times New Roman" panose="02020603050405020304" pitchFamily="18" charset="0"/>
                <a:cs typeface="Times New Roman" panose="02020603050405020304" pitchFamily="18" charset="0"/>
              </a:rPr>
              <a:t>reveal  </a:t>
            </a:r>
            <a:r>
              <a:rPr lang="en-US" sz="1600" spc="-5" dirty="0">
                <a:latin typeface="Times New Roman" panose="02020603050405020304" pitchFamily="18" charset="0"/>
                <a:cs typeface="Times New Roman" panose="02020603050405020304" pitchFamily="18" charset="0"/>
              </a:rPr>
              <a:t>bugs that were undetected in earlier</a:t>
            </a:r>
            <a:r>
              <a:rPr lang="en-US" sz="1600" spc="4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tests.</a:t>
            </a:r>
            <a:endParaRPr lang="en-US" sz="1600" dirty="0">
              <a:latin typeface="Times New Roman" panose="02020603050405020304" pitchFamily="18" charset="0"/>
              <a:cs typeface="Times New Roman" panose="02020603050405020304" pitchFamily="18" charset="0"/>
            </a:endParaRPr>
          </a:p>
          <a:p>
            <a:pPr marL="469265" marR="9525" lvl="1" indent="-228600" algn="just">
              <a:lnSpc>
                <a:spcPct val="103400"/>
              </a:lnSpc>
              <a:spcBef>
                <a:spcPts val="110"/>
              </a:spcBef>
              <a:buFont typeface="Symbol"/>
              <a:buChar char=""/>
              <a:tabLst>
                <a:tab pos="514350" algn="l"/>
              </a:tabLst>
            </a:pPr>
            <a:r>
              <a:rPr lang="en-US" sz="1600" dirty="0">
                <a:latin typeface="Times New Roman" panose="02020603050405020304" pitchFamily="18" charset="0"/>
                <a:cs typeface="Times New Roman" panose="02020603050405020304" pitchFamily="18" charset="0"/>
              </a:rPr>
              <a:t>	If </a:t>
            </a:r>
            <a:r>
              <a:rPr lang="en-US" sz="1600" spc="-5" dirty="0">
                <a:latin typeface="Times New Roman" panose="02020603050405020304" pitchFamily="18" charset="0"/>
                <a:cs typeface="Times New Roman" panose="02020603050405020304" pitchFamily="18" charset="0"/>
              </a:rPr>
              <a:t>we </a:t>
            </a:r>
            <a:r>
              <a:rPr lang="en-US" sz="1600" dirty="0">
                <a:latin typeface="Times New Roman" panose="02020603050405020304" pitchFamily="18" charset="0"/>
                <a:cs typeface="Times New Roman" panose="02020603050405020304" pitchFamily="18" charset="0"/>
              </a:rPr>
              <a:t>use </a:t>
            </a:r>
            <a:r>
              <a:rPr lang="en-US" sz="1600" spc="-5" dirty="0">
                <a:latin typeface="Times New Roman" panose="02020603050405020304" pitchFamily="18" charset="0"/>
                <a:cs typeface="Times New Roman" panose="02020603050405020304" pitchFamily="18" charset="0"/>
              </a:rPr>
              <a:t>automated tests, regression testing takes very little </a:t>
            </a:r>
            <a:r>
              <a:rPr lang="en-US" sz="1600" spc="-10" dirty="0">
                <a:latin typeface="Times New Roman" panose="02020603050405020304" pitchFamily="18" charset="0"/>
                <a:cs typeface="Times New Roman" panose="02020603050405020304" pitchFamily="18" charset="0"/>
              </a:rPr>
              <a:t>time. </a:t>
            </a:r>
            <a:r>
              <a:rPr lang="en-US" sz="1600" dirty="0">
                <a:latin typeface="Times New Roman" panose="02020603050405020304" pitchFamily="18" charset="0"/>
                <a:cs typeface="Times New Roman" panose="02020603050405020304" pitchFamily="18" charset="0"/>
              </a:rPr>
              <a:t>Therefore,  after</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we</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make</a:t>
            </a:r>
            <a:r>
              <a:rPr lang="en-US" sz="1600" spc="-2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any</a:t>
            </a:r>
            <a:r>
              <a:rPr lang="en-US" sz="1600" spc="-4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change</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to</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your</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code,</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even</a:t>
            </a:r>
            <a:r>
              <a:rPr lang="en-US" sz="1600" spc="-15"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very</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minor</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change,</a:t>
            </a:r>
            <a:r>
              <a:rPr lang="en-US" sz="1600" spc="-25"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we</a:t>
            </a:r>
            <a:r>
              <a:rPr lang="en-US" sz="1600" spc="-30" dirty="0">
                <a:latin typeface="Times New Roman" panose="02020603050405020304" pitchFamily="18" charset="0"/>
                <a:cs typeface="Times New Roman" panose="02020603050405020304" pitchFamily="18" charset="0"/>
              </a:rPr>
              <a:t> </a:t>
            </a:r>
            <a:r>
              <a:rPr lang="en-US" sz="1600" spc="-5" dirty="0">
                <a:latin typeface="Times New Roman" panose="02020603050405020304" pitchFamily="18" charset="0"/>
                <a:cs typeface="Times New Roman" panose="02020603050405020304" pitchFamily="18" charset="0"/>
              </a:rPr>
              <a:t>should  always </a:t>
            </a:r>
            <a:r>
              <a:rPr lang="en-US" sz="1600" dirty="0">
                <a:latin typeface="Times New Roman" panose="02020603050405020304" pitchFamily="18" charset="0"/>
                <a:cs typeface="Times New Roman" panose="02020603050405020304" pitchFamily="18" charset="0"/>
              </a:rPr>
              <a:t>re-run </a:t>
            </a:r>
            <a:r>
              <a:rPr lang="en-US" sz="1600" spc="-5" dirty="0">
                <a:latin typeface="Times New Roman" panose="02020603050405020304" pitchFamily="18" charset="0"/>
                <a:cs typeface="Times New Roman" panose="02020603050405020304" pitchFamily="18" charset="0"/>
              </a:rPr>
              <a:t>all tests to make </a:t>
            </a:r>
            <a:r>
              <a:rPr lang="en-US" sz="1600" dirty="0">
                <a:latin typeface="Times New Roman" panose="02020603050405020304" pitchFamily="18" charset="0"/>
                <a:cs typeface="Times New Roman" panose="02020603050405020304" pitchFamily="18" charset="0"/>
              </a:rPr>
              <a:t>sure </a:t>
            </a:r>
            <a:r>
              <a:rPr lang="en-US" sz="1600" spc="-5" dirty="0">
                <a:latin typeface="Times New Roman" panose="02020603050405020304" pitchFamily="18" charset="0"/>
                <a:cs typeface="Times New Roman" panose="02020603050405020304" pitchFamily="18" charset="0"/>
              </a:rPr>
              <a:t>that everything continues </a:t>
            </a:r>
            <a:r>
              <a:rPr lang="en-US" sz="1600" dirty="0">
                <a:latin typeface="Times New Roman" panose="02020603050405020304" pitchFamily="18" charset="0"/>
                <a:cs typeface="Times New Roman" panose="02020603050405020304" pitchFamily="18" charset="0"/>
              </a:rPr>
              <a:t>to </a:t>
            </a:r>
            <a:r>
              <a:rPr lang="en-US" sz="1600" spc="-5" dirty="0">
                <a:latin typeface="Times New Roman" panose="02020603050405020304" pitchFamily="18" charset="0"/>
                <a:cs typeface="Times New Roman" panose="02020603050405020304" pitchFamily="18" charset="0"/>
              </a:rPr>
              <a:t>work </a:t>
            </a:r>
            <a:r>
              <a:rPr lang="en-US" sz="1600" spc="-10" dirty="0">
                <a:latin typeface="Times New Roman" panose="02020603050405020304" pitchFamily="18" charset="0"/>
                <a:cs typeface="Times New Roman" panose="02020603050405020304" pitchFamily="18" charset="0"/>
              </a:rPr>
              <a:t>as  </a:t>
            </a:r>
            <a:r>
              <a:rPr lang="en-US" sz="1600" spc="-5" dirty="0">
                <a:latin typeface="Times New Roman" panose="02020603050405020304" pitchFamily="18" charset="0"/>
                <a:cs typeface="Times New Roman" panose="02020603050405020304" pitchFamily="18" charset="0"/>
              </a:rPr>
              <a:t>expected.</a:t>
            </a:r>
            <a:endParaRPr lang="en-US" sz="1600" dirty="0">
              <a:latin typeface="Times New Roman" panose="02020603050405020304" pitchFamily="18" charset="0"/>
              <a:cs typeface="Times New Roman" panose="02020603050405020304" pitchFamily="18" charset="0"/>
            </a:endParaRPr>
          </a:p>
          <a:p>
            <a:endParaRPr lang="en-US" dirty="0"/>
          </a:p>
        </p:txBody>
      </p:sp>
      <p:sp>
        <p:nvSpPr>
          <p:cNvPr id="4" name="object 5"/>
          <p:cNvSpPr/>
          <p:nvPr/>
        </p:nvSpPr>
        <p:spPr>
          <a:xfrm>
            <a:off x="1424940" y="6593840"/>
            <a:ext cx="4106418" cy="33103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163110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3377989"/>
            <a:ext cx="6995160" cy="6638079"/>
          </a:xfrm>
        </p:spPr>
        <p:txBody>
          <a:bodyPr>
            <a:normAutofit fontScale="92500" lnSpcReduction="10000"/>
          </a:bodyPr>
          <a:lstStyle/>
          <a:p>
            <a:pPr marL="469265" marR="12065" indent="-228600" algn="just">
              <a:lnSpc>
                <a:spcPct val="103299"/>
              </a:lnSpc>
              <a:spcBef>
                <a:spcPts val="45"/>
              </a:spcBef>
              <a:buFont typeface="Symbol"/>
              <a:buChar char=""/>
              <a:tabLst>
                <a:tab pos="469900" algn="l"/>
              </a:tabLst>
            </a:pPr>
            <a:r>
              <a:rPr lang="en-US" b="1" spc="-5" dirty="0">
                <a:latin typeface="Times New Roman"/>
                <a:cs typeface="Times New Roman"/>
              </a:rPr>
              <a:t>Unit tests </a:t>
            </a:r>
            <a:r>
              <a:rPr lang="en-US" b="1" dirty="0">
                <a:latin typeface="Times New Roman"/>
                <a:cs typeface="Times New Roman"/>
              </a:rPr>
              <a:t>are the </a:t>
            </a:r>
            <a:r>
              <a:rPr lang="en-US" b="1" spc="-5" dirty="0">
                <a:latin typeface="Times New Roman"/>
                <a:cs typeface="Times New Roman"/>
              </a:rPr>
              <a:t>easiest to automate</a:t>
            </a:r>
            <a:r>
              <a:rPr lang="en-US" spc="-5" dirty="0">
                <a:latin typeface="Times New Roman"/>
                <a:cs typeface="Times New Roman"/>
              </a:rPr>
              <a:t>, </a:t>
            </a:r>
            <a:r>
              <a:rPr lang="en-US" dirty="0">
                <a:latin typeface="Times New Roman"/>
                <a:cs typeface="Times New Roman"/>
              </a:rPr>
              <a:t>so </a:t>
            </a:r>
            <a:r>
              <a:rPr lang="en-US" spc="-5" dirty="0">
                <a:latin typeface="Times New Roman"/>
                <a:cs typeface="Times New Roman"/>
              </a:rPr>
              <a:t>the majority </a:t>
            </a:r>
            <a:r>
              <a:rPr lang="en-US" dirty="0">
                <a:latin typeface="Times New Roman"/>
                <a:cs typeface="Times New Roman"/>
              </a:rPr>
              <a:t>of </a:t>
            </a:r>
            <a:r>
              <a:rPr lang="en-US" spc="-5" dirty="0">
                <a:latin typeface="Times New Roman"/>
                <a:cs typeface="Times New Roman"/>
              </a:rPr>
              <a:t>your tests should </a:t>
            </a:r>
            <a:r>
              <a:rPr lang="en-US" dirty="0">
                <a:latin typeface="Times New Roman"/>
                <a:cs typeface="Times New Roman"/>
              </a:rPr>
              <a:t>be  </a:t>
            </a:r>
            <a:r>
              <a:rPr lang="en-US" spc="-5" dirty="0">
                <a:latin typeface="Times New Roman"/>
                <a:cs typeface="Times New Roman"/>
              </a:rPr>
              <a:t>unit</a:t>
            </a:r>
            <a:r>
              <a:rPr lang="en-US" spc="-55" dirty="0">
                <a:latin typeface="Times New Roman"/>
                <a:cs typeface="Times New Roman"/>
              </a:rPr>
              <a:t> </a:t>
            </a:r>
            <a:r>
              <a:rPr lang="en-US" spc="-5" dirty="0">
                <a:latin typeface="Times New Roman"/>
                <a:cs typeface="Times New Roman"/>
              </a:rPr>
              <a:t>tests.</a:t>
            </a:r>
            <a:r>
              <a:rPr lang="en-US" spc="-50" dirty="0">
                <a:latin typeface="Times New Roman"/>
                <a:cs typeface="Times New Roman"/>
              </a:rPr>
              <a:t> </a:t>
            </a:r>
            <a:r>
              <a:rPr lang="en-US" spc="-5" dirty="0">
                <a:latin typeface="Times New Roman"/>
                <a:cs typeface="Times New Roman"/>
              </a:rPr>
              <a:t>Mike</a:t>
            </a:r>
            <a:r>
              <a:rPr lang="en-US" spc="-45" dirty="0">
                <a:latin typeface="Times New Roman"/>
                <a:cs typeface="Times New Roman"/>
              </a:rPr>
              <a:t> </a:t>
            </a:r>
            <a:r>
              <a:rPr lang="en-US" spc="-5" dirty="0">
                <a:latin typeface="Times New Roman"/>
                <a:cs typeface="Times New Roman"/>
              </a:rPr>
              <a:t>Cohn,</a:t>
            </a:r>
            <a:r>
              <a:rPr lang="en-US" spc="-45" dirty="0">
                <a:latin typeface="Times New Roman"/>
                <a:cs typeface="Times New Roman"/>
              </a:rPr>
              <a:t> </a:t>
            </a:r>
            <a:r>
              <a:rPr lang="en-US" spc="-5" dirty="0">
                <a:latin typeface="Times New Roman"/>
                <a:cs typeface="Times New Roman"/>
              </a:rPr>
              <a:t>who</a:t>
            </a:r>
            <a:r>
              <a:rPr lang="en-US" spc="-45" dirty="0">
                <a:latin typeface="Times New Roman"/>
                <a:cs typeface="Times New Roman"/>
              </a:rPr>
              <a:t> </a:t>
            </a:r>
            <a:r>
              <a:rPr lang="en-US" spc="-5" dirty="0">
                <a:latin typeface="Times New Roman"/>
                <a:cs typeface="Times New Roman"/>
              </a:rPr>
              <a:t>first</a:t>
            </a:r>
            <a:r>
              <a:rPr lang="en-US" spc="-55" dirty="0">
                <a:latin typeface="Times New Roman"/>
                <a:cs typeface="Times New Roman"/>
              </a:rPr>
              <a:t> </a:t>
            </a:r>
            <a:r>
              <a:rPr lang="en-US" spc="-5" dirty="0">
                <a:latin typeface="Times New Roman"/>
                <a:cs typeface="Times New Roman"/>
              </a:rPr>
              <a:t>proposed</a:t>
            </a:r>
            <a:r>
              <a:rPr lang="en-US" spc="-40" dirty="0">
                <a:latin typeface="Times New Roman"/>
                <a:cs typeface="Times New Roman"/>
              </a:rPr>
              <a:t> </a:t>
            </a:r>
            <a:r>
              <a:rPr lang="en-US" spc="-5" dirty="0">
                <a:latin typeface="Times New Roman"/>
                <a:cs typeface="Times New Roman"/>
              </a:rPr>
              <a:t>the</a:t>
            </a:r>
            <a:r>
              <a:rPr lang="en-US" spc="-45" dirty="0">
                <a:latin typeface="Times New Roman"/>
                <a:cs typeface="Times New Roman"/>
              </a:rPr>
              <a:t> </a:t>
            </a:r>
            <a:r>
              <a:rPr lang="en-US" spc="-5" dirty="0">
                <a:latin typeface="Times New Roman"/>
                <a:cs typeface="Times New Roman"/>
              </a:rPr>
              <a:t>test</a:t>
            </a:r>
            <a:r>
              <a:rPr lang="en-US" spc="-45" dirty="0">
                <a:latin typeface="Times New Roman"/>
                <a:cs typeface="Times New Roman"/>
              </a:rPr>
              <a:t> </a:t>
            </a:r>
            <a:r>
              <a:rPr lang="en-US" spc="-5" dirty="0">
                <a:latin typeface="Times New Roman"/>
                <a:cs typeface="Times New Roman"/>
              </a:rPr>
              <a:t>pyramid</a:t>
            </a:r>
            <a:r>
              <a:rPr lang="en-US" spc="-40" dirty="0">
                <a:latin typeface="Times New Roman"/>
                <a:cs typeface="Times New Roman"/>
              </a:rPr>
              <a:t> </a:t>
            </a:r>
            <a:r>
              <a:rPr lang="en-US" dirty="0">
                <a:latin typeface="Times New Roman"/>
                <a:cs typeface="Times New Roman"/>
              </a:rPr>
              <a:t>,</a:t>
            </a:r>
            <a:r>
              <a:rPr lang="en-US" spc="-50" dirty="0">
                <a:latin typeface="Times New Roman"/>
                <a:cs typeface="Times New Roman"/>
              </a:rPr>
              <a:t> </a:t>
            </a:r>
            <a:r>
              <a:rPr lang="en-US" spc="-5" dirty="0">
                <a:latin typeface="Times New Roman"/>
                <a:cs typeface="Times New Roman"/>
              </a:rPr>
              <a:t>suggests</a:t>
            </a:r>
            <a:r>
              <a:rPr lang="en-US" spc="-45" dirty="0">
                <a:latin typeface="Times New Roman"/>
                <a:cs typeface="Times New Roman"/>
              </a:rPr>
              <a:t> </a:t>
            </a:r>
            <a:r>
              <a:rPr lang="en-US" spc="-5" dirty="0">
                <a:latin typeface="Times New Roman"/>
                <a:cs typeface="Times New Roman"/>
              </a:rPr>
              <a:t>that</a:t>
            </a:r>
            <a:r>
              <a:rPr lang="en-US" spc="-55" dirty="0">
                <a:latin typeface="Times New Roman"/>
                <a:cs typeface="Times New Roman"/>
              </a:rPr>
              <a:t> </a:t>
            </a:r>
            <a:r>
              <a:rPr lang="en-US" b="1" spc="-5" dirty="0">
                <a:latin typeface="Times New Roman"/>
                <a:cs typeface="Times New Roman"/>
              </a:rPr>
              <a:t>70%  </a:t>
            </a:r>
            <a:r>
              <a:rPr lang="en-US" b="1" dirty="0">
                <a:latin typeface="Times New Roman"/>
                <a:cs typeface="Times New Roman"/>
              </a:rPr>
              <a:t>of </a:t>
            </a:r>
            <a:r>
              <a:rPr lang="en-US" b="1" spc="-5" dirty="0">
                <a:latin typeface="Times New Roman"/>
                <a:cs typeface="Times New Roman"/>
              </a:rPr>
              <a:t>automated tests should be unit tests, </a:t>
            </a:r>
            <a:r>
              <a:rPr lang="en-US" b="1" dirty="0">
                <a:latin typeface="Times New Roman"/>
                <a:cs typeface="Times New Roman"/>
              </a:rPr>
              <a:t>20% </a:t>
            </a:r>
            <a:r>
              <a:rPr lang="en-US" b="1" spc="-5" dirty="0">
                <a:latin typeface="Times New Roman"/>
                <a:cs typeface="Times New Roman"/>
              </a:rPr>
              <a:t>feature tests (he </a:t>
            </a:r>
            <a:r>
              <a:rPr lang="en-US" b="1" dirty="0">
                <a:latin typeface="Times New Roman"/>
                <a:cs typeface="Times New Roman"/>
              </a:rPr>
              <a:t>called </a:t>
            </a:r>
            <a:r>
              <a:rPr lang="en-US" b="1" spc="-5" dirty="0">
                <a:latin typeface="Times New Roman"/>
                <a:cs typeface="Times New Roman"/>
              </a:rPr>
              <a:t>these  service tests), and 10% system </a:t>
            </a:r>
            <a:r>
              <a:rPr lang="en-US" b="1" dirty="0">
                <a:latin typeface="Times New Roman"/>
                <a:cs typeface="Times New Roman"/>
              </a:rPr>
              <a:t>tests </a:t>
            </a:r>
            <a:r>
              <a:rPr lang="en-US" b="1" spc="-5" dirty="0">
                <a:latin typeface="Times New Roman"/>
                <a:cs typeface="Times New Roman"/>
              </a:rPr>
              <a:t>(UI</a:t>
            </a:r>
            <a:r>
              <a:rPr lang="en-US" b="1" spc="-10" dirty="0">
                <a:latin typeface="Times New Roman"/>
                <a:cs typeface="Times New Roman"/>
              </a:rPr>
              <a:t> </a:t>
            </a:r>
            <a:r>
              <a:rPr lang="en-US" b="1" spc="-5" dirty="0">
                <a:latin typeface="Times New Roman"/>
                <a:cs typeface="Times New Roman"/>
              </a:rPr>
              <a:t>tests).</a:t>
            </a:r>
            <a:endParaRPr lang="en-US" b="1" dirty="0">
              <a:latin typeface="Times New Roman"/>
              <a:cs typeface="Times New Roman"/>
            </a:endParaRPr>
          </a:p>
          <a:p>
            <a:pPr marL="469265" marR="7620" indent="-228600" algn="just">
              <a:lnSpc>
                <a:spcPct val="103400"/>
              </a:lnSpc>
              <a:spcBef>
                <a:spcPts val="100"/>
              </a:spcBef>
              <a:buFont typeface="Symbol"/>
              <a:buChar char=""/>
              <a:tabLst>
                <a:tab pos="469900" algn="l"/>
              </a:tabLst>
            </a:pPr>
            <a:r>
              <a:rPr lang="en-US" b="1" spc="-5" dirty="0">
                <a:latin typeface="Times New Roman"/>
                <a:cs typeface="Times New Roman"/>
              </a:rPr>
              <a:t>The</a:t>
            </a:r>
            <a:r>
              <a:rPr lang="en-US" b="1" spc="-75" dirty="0">
                <a:latin typeface="Times New Roman"/>
                <a:cs typeface="Times New Roman"/>
              </a:rPr>
              <a:t> </a:t>
            </a:r>
            <a:r>
              <a:rPr lang="en-US" b="1" spc="-5" dirty="0">
                <a:latin typeface="Times New Roman"/>
                <a:cs typeface="Times New Roman"/>
              </a:rPr>
              <a:t>implementation</a:t>
            </a:r>
            <a:r>
              <a:rPr lang="en-US" b="1" spc="-80" dirty="0">
                <a:latin typeface="Times New Roman"/>
                <a:cs typeface="Times New Roman"/>
              </a:rPr>
              <a:t> </a:t>
            </a:r>
            <a:r>
              <a:rPr lang="en-US" b="1" spc="-5" dirty="0">
                <a:latin typeface="Times New Roman"/>
                <a:cs typeface="Times New Roman"/>
              </a:rPr>
              <a:t>of</a:t>
            </a:r>
            <a:r>
              <a:rPr lang="en-US" b="1" spc="-70" dirty="0">
                <a:latin typeface="Times New Roman"/>
                <a:cs typeface="Times New Roman"/>
              </a:rPr>
              <a:t> </a:t>
            </a:r>
            <a:r>
              <a:rPr lang="en-US" b="1" spc="-5" dirty="0">
                <a:latin typeface="Times New Roman"/>
                <a:cs typeface="Times New Roman"/>
              </a:rPr>
              <a:t>system</a:t>
            </a:r>
            <a:r>
              <a:rPr lang="en-US" b="1" spc="-95" dirty="0">
                <a:latin typeface="Times New Roman"/>
                <a:cs typeface="Times New Roman"/>
              </a:rPr>
              <a:t> </a:t>
            </a:r>
            <a:r>
              <a:rPr lang="en-US" b="1" dirty="0">
                <a:latin typeface="Times New Roman"/>
                <a:cs typeface="Times New Roman"/>
              </a:rPr>
              <a:t>features</a:t>
            </a:r>
            <a:r>
              <a:rPr lang="en-US" b="1" spc="-65" dirty="0">
                <a:latin typeface="Times New Roman"/>
                <a:cs typeface="Times New Roman"/>
              </a:rPr>
              <a:t> </a:t>
            </a:r>
            <a:r>
              <a:rPr lang="en-US" b="1" spc="-5" dirty="0">
                <a:latin typeface="Times New Roman"/>
                <a:cs typeface="Times New Roman"/>
              </a:rPr>
              <a:t>usually</a:t>
            </a:r>
            <a:r>
              <a:rPr lang="en-US" b="1" spc="-95" dirty="0">
                <a:latin typeface="Times New Roman"/>
                <a:cs typeface="Times New Roman"/>
              </a:rPr>
              <a:t> </a:t>
            </a:r>
            <a:r>
              <a:rPr lang="en-US" b="1" spc="-5" dirty="0">
                <a:latin typeface="Times New Roman"/>
                <a:cs typeface="Times New Roman"/>
              </a:rPr>
              <a:t>involves</a:t>
            </a:r>
            <a:r>
              <a:rPr lang="en-US" b="1" spc="-80" dirty="0">
                <a:latin typeface="Times New Roman"/>
                <a:cs typeface="Times New Roman"/>
              </a:rPr>
              <a:t> </a:t>
            </a:r>
            <a:r>
              <a:rPr lang="en-US" b="1" spc="-5" dirty="0">
                <a:latin typeface="Times New Roman"/>
                <a:cs typeface="Times New Roman"/>
              </a:rPr>
              <a:t>integrating</a:t>
            </a:r>
            <a:r>
              <a:rPr lang="en-US" b="1" spc="-65" dirty="0">
                <a:latin typeface="Times New Roman"/>
                <a:cs typeface="Times New Roman"/>
              </a:rPr>
              <a:t> </a:t>
            </a:r>
            <a:r>
              <a:rPr lang="en-US" b="1" spc="-5" dirty="0">
                <a:latin typeface="Times New Roman"/>
                <a:cs typeface="Times New Roman"/>
              </a:rPr>
              <a:t>functional  units into components and then integrating these components to </a:t>
            </a:r>
            <a:r>
              <a:rPr lang="en-US" b="1" dirty="0">
                <a:latin typeface="Times New Roman"/>
                <a:cs typeface="Times New Roman"/>
              </a:rPr>
              <a:t>implement  the </a:t>
            </a:r>
            <a:r>
              <a:rPr lang="en-US" b="1" spc="-5" dirty="0">
                <a:latin typeface="Times New Roman"/>
                <a:cs typeface="Times New Roman"/>
              </a:rPr>
              <a:t>feature.</a:t>
            </a:r>
            <a:r>
              <a:rPr lang="en-US" spc="-5" dirty="0">
                <a:latin typeface="Times New Roman"/>
                <a:cs typeface="Times New Roman"/>
              </a:rPr>
              <a:t> </a:t>
            </a:r>
            <a:r>
              <a:rPr lang="en-US" dirty="0">
                <a:latin typeface="Times New Roman"/>
                <a:cs typeface="Times New Roman"/>
              </a:rPr>
              <a:t>If </a:t>
            </a:r>
            <a:r>
              <a:rPr lang="en-US" spc="-5" dirty="0">
                <a:latin typeface="Times New Roman"/>
                <a:cs typeface="Times New Roman"/>
              </a:rPr>
              <a:t>you have good unit tests, you </a:t>
            </a:r>
            <a:r>
              <a:rPr lang="en-US" dirty="0">
                <a:latin typeface="Times New Roman"/>
                <a:cs typeface="Times New Roman"/>
              </a:rPr>
              <a:t>can be </a:t>
            </a:r>
            <a:r>
              <a:rPr lang="en-US" spc="-5" dirty="0">
                <a:latin typeface="Times New Roman"/>
                <a:cs typeface="Times New Roman"/>
              </a:rPr>
              <a:t>confident that the  individual functional units and components that implement </a:t>
            </a:r>
            <a:r>
              <a:rPr lang="en-US" dirty="0">
                <a:latin typeface="Times New Roman"/>
                <a:cs typeface="Times New Roman"/>
              </a:rPr>
              <a:t>the feature </a:t>
            </a:r>
            <a:r>
              <a:rPr lang="en-US" spc="-10" dirty="0">
                <a:latin typeface="Times New Roman"/>
                <a:cs typeface="Times New Roman"/>
              </a:rPr>
              <a:t>will  </a:t>
            </a:r>
            <a:r>
              <a:rPr lang="en-US" spc="-5" dirty="0">
                <a:latin typeface="Times New Roman"/>
                <a:cs typeface="Times New Roman"/>
              </a:rPr>
              <a:t>behave </a:t>
            </a:r>
            <a:r>
              <a:rPr lang="en-US" dirty="0">
                <a:latin typeface="Times New Roman"/>
                <a:cs typeface="Times New Roman"/>
              </a:rPr>
              <a:t>as </a:t>
            </a:r>
            <a:r>
              <a:rPr lang="en-US" spc="-5" dirty="0">
                <a:latin typeface="Times New Roman"/>
                <a:cs typeface="Times New Roman"/>
              </a:rPr>
              <a:t>you</a:t>
            </a:r>
            <a:r>
              <a:rPr lang="en-US" spc="5" dirty="0">
                <a:latin typeface="Times New Roman"/>
                <a:cs typeface="Times New Roman"/>
              </a:rPr>
              <a:t> </a:t>
            </a:r>
            <a:r>
              <a:rPr lang="en-US" spc="-5" dirty="0">
                <a:latin typeface="Times New Roman"/>
                <a:cs typeface="Times New Roman"/>
              </a:rPr>
              <a:t>expect.</a:t>
            </a:r>
            <a:endParaRPr lang="en-US" dirty="0">
              <a:latin typeface="Times New Roman"/>
              <a:cs typeface="Times New Roman"/>
            </a:endParaRPr>
          </a:p>
          <a:p>
            <a:pPr marL="469265" marR="12065" indent="-228600" algn="just">
              <a:lnSpc>
                <a:spcPct val="103299"/>
              </a:lnSpc>
              <a:spcBef>
                <a:spcPts val="115"/>
              </a:spcBef>
              <a:buFont typeface="Symbol"/>
              <a:buChar char=""/>
              <a:tabLst>
                <a:tab pos="469900" algn="l"/>
              </a:tabLst>
            </a:pPr>
            <a:r>
              <a:rPr lang="en-US" spc="-5" dirty="0">
                <a:latin typeface="Times New Roman"/>
                <a:cs typeface="Times New Roman"/>
              </a:rPr>
              <a:t>Generally,</a:t>
            </a:r>
            <a:r>
              <a:rPr lang="en-US" spc="-60" dirty="0">
                <a:latin typeface="Times New Roman"/>
                <a:cs typeface="Times New Roman"/>
              </a:rPr>
              <a:t> </a:t>
            </a:r>
            <a:r>
              <a:rPr lang="en-US" dirty="0">
                <a:latin typeface="Times New Roman"/>
                <a:cs typeface="Times New Roman"/>
              </a:rPr>
              <a:t>users</a:t>
            </a:r>
            <a:r>
              <a:rPr lang="en-US" spc="-50" dirty="0">
                <a:latin typeface="Times New Roman"/>
                <a:cs typeface="Times New Roman"/>
              </a:rPr>
              <a:t> </a:t>
            </a:r>
            <a:r>
              <a:rPr lang="en-US" spc="-5" dirty="0">
                <a:latin typeface="Times New Roman"/>
                <a:cs typeface="Times New Roman"/>
              </a:rPr>
              <a:t>access</a:t>
            </a:r>
            <a:r>
              <a:rPr lang="en-US" spc="-50" dirty="0">
                <a:latin typeface="Times New Roman"/>
                <a:cs typeface="Times New Roman"/>
              </a:rPr>
              <a:t> </a:t>
            </a:r>
            <a:r>
              <a:rPr lang="en-US" spc="-5" dirty="0">
                <a:latin typeface="Times New Roman"/>
                <a:cs typeface="Times New Roman"/>
              </a:rPr>
              <a:t>features</a:t>
            </a:r>
            <a:r>
              <a:rPr lang="en-US" spc="-50" dirty="0">
                <a:latin typeface="Times New Roman"/>
                <a:cs typeface="Times New Roman"/>
              </a:rPr>
              <a:t> </a:t>
            </a:r>
            <a:r>
              <a:rPr lang="en-US" spc="-5" dirty="0">
                <a:latin typeface="Times New Roman"/>
                <a:cs typeface="Times New Roman"/>
              </a:rPr>
              <a:t>through</a:t>
            </a:r>
            <a:r>
              <a:rPr lang="en-US" spc="-50" dirty="0">
                <a:latin typeface="Times New Roman"/>
                <a:cs typeface="Times New Roman"/>
              </a:rPr>
              <a:t> </a:t>
            </a:r>
            <a:r>
              <a:rPr lang="en-US" spc="-5" dirty="0">
                <a:latin typeface="Times New Roman"/>
                <a:cs typeface="Times New Roman"/>
              </a:rPr>
              <a:t>the</a:t>
            </a:r>
            <a:r>
              <a:rPr lang="en-US" spc="-55" dirty="0">
                <a:latin typeface="Times New Roman"/>
                <a:cs typeface="Times New Roman"/>
              </a:rPr>
              <a:t> </a:t>
            </a:r>
            <a:r>
              <a:rPr lang="en-US" spc="-5" dirty="0">
                <a:latin typeface="Times New Roman"/>
                <a:cs typeface="Times New Roman"/>
              </a:rPr>
              <a:t>product’s</a:t>
            </a:r>
            <a:r>
              <a:rPr lang="en-US" spc="-50" dirty="0">
                <a:latin typeface="Times New Roman"/>
                <a:cs typeface="Times New Roman"/>
              </a:rPr>
              <a:t> </a:t>
            </a:r>
            <a:r>
              <a:rPr lang="en-US" spc="-5" dirty="0">
                <a:latin typeface="Times New Roman"/>
                <a:cs typeface="Times New Roman"/>
              </a:rPr>
              <a:t>graphical</a:t>
            </a:r>
            <a:r>
              <a:rPr lang="en-US" spc="-60" dirty="0">
                <a:latin typeface="Times New Roman"/>
                <a:cs typeface="Times New Roman"/>
              </a:rPr>
              <a:t> </a:t>
            </a:r>
            <a:r>
              <a:rPr lang="en-US" spc="-5" dirty="0">
                <a:latin typeface="Times New Roman"/>
                <a:cs typeface="Times New Roman"/>
              </a:rPr>
              <a:t>user</a:t>
            </a:r>
            <a:r>
              <a:rPr lang="en-US" spc="-55" dirty="0">
                <a:latin typeface="Times New Roman"/>
                <a:cs typeface="Times New Roman"/>
              </a:rPr>
              <a:t> </a:t>
            </a:r>
            <a:r>
              <a:rPr lang="en-US" spc="-5" dirty="0">
                <a:latin typeface="Times New Roman"/>
                <a:cs typeface="Times New Roman"/>
              </a:rPr>
              <a:t>interface  (GUI). </a:t>
            </a:r>
            <a:r>
              <a:rPr lang="en-US" dirty="0">
                <a:latin typeface="Times New Roman"/>
                <a:cs typeface="Times New Roman"/>
              </a:rPr>
              <a:t>However, </a:t>
            </a:r>
            <a:r>
              <a:rPr lang="en-US" spc="-5" dirty="0">
                <a:latin typeface="Times New Roman"/>
                <a:cs typeface="Times New Roman"/>
              </a:rPr>
              <a:t>GUI-based testing is expensive </a:t>
            </a:r>
            <a:r>
              <a:rPr lang="en-US" dirty="0">
                <a:latin typeface="Times New Roman"/>
                <a:cs typeface="Times New Roman"/>
              </a:rPr>
              <a:t>to </a:t>
            </a:r>
            <a:r>
              <a:rPr lang="en-US" spc="-5" dirty="0">
                <a:latin typeface="Times New Roman"/>
                <a:cs typeface="Times New Roman"/>
              </a:rPr>
              <a:t>automate so it </a:t>
            </a:r>
            <a:r>
              <a:rPr lang="en-US" dirty="0">
                <a:latin typeface="Times New Roman"/>
                <a:cs typeface="Times New Roman"/>
              </a:rPr>
              <a:t>is </a:t>
            </a:r>
            <a:r>
              <a:rPr lang="en-US" spc="-5" dirty="0">
                <a:latin typeface="Times New Roman"/>
                <a:cs typeface="Times New Roman"/>
              </a:rPr>
              <a:t>best to  </a:t>
            </a:r>
            <a:r>
              <a:rPr lang="en-US" dirty="0">
                <a:latin typeface="Times New Roman"/>
                <a:cs typeface="Times New Roman"/>
              </a:rPr>
              <a:t>use an </a:t>
            </a:r>
            <a:r>
              <a:rPr lang="en-US" spc="-5" dirty="0">
                <a:latin typeface="Times New Roman"/>
                <a:cs typeface="Times New Roman"/>
              </a:rPr>
              <a:t>alternative feature testing</a:t>
            </a:r>
            <a:r>
              <a:rPr lang="en-US" spc="5" dirty="0">
                <a:latin typeface="Times New Roman"/>
                <a:cs typeface="Times New Roman"/>
              </a:rPr>
              <a:t> </a:t>
            </a:r>
            <a:r>
              <a:rPr lang="en-US" spc="-10" dirty="0">
                <a:latin typeface="Times New Roman"/>
                <a:cs typeface="Times New Roman"/>
              </a:rPr>
              <a:t>strategy.</a:t>
            </a:r>
            <a:endParaRPr lang="en-US" dirty="0">
              <a:latin typeface="Times New Roman"/>
              <a:cs typeface="Times New Roman"/>
            </a:endParaRPr>
          </a:p>
          <a:p>
            <a:pPr marL="469265" marR="8255" indent="-228600" algn="just">
              <a:lnSpc>
                <a:spcPct val="103299"/>
              </a:lnSpc>
              <a:spcBef>
                <a:spcPts val="100"/>
              </a:spcBef>
              <a:buFont typeface="Symbol"/>
              <a:buChar char=""/>
              <a:tabLst>
                <a:tab pos="514350" algn="l"/>
              </a:tabLst>
            </a:pPr>
            <a:r>
              <a:rPr lang="en-US" dirty="0"/>
              <a:t>	</a:t>
            </a:r>
            <a:r>
              <a:rPr lang="en-US" spc="-5" dirty="0">
                <a:latin typeface="Times New Roman"/>
                <a:cs typeface="Times New Roman"/>
              </a:rPr>
              <a:t>This involves designing your product so that its features can </a:t>
            </a:r>
            <a:r>
              <a:rPr lang="en-US" dirty="0">
                <a:latin typeface="Times New Roman"/>
                <a:cs typeface="Times New Roman"/>
              </a:rPr>
              <a:t>be </a:t>
            </a:r>
            <a:r>
              <a:rPr lang="en-US" spc="-5" dirty="0">
                <a:latin typeface="Times New Roman"/>
                <a:cs typeface="Times New Roman"/>
              </a:rPr>
              <a:t>directly  </a:t>
            </a:r>
            <a:r>
              <a:rPr lang="en-US" dirty="0">
                <a:latin typeface="Times New Roman"/>
                <a:cs typeface="Times New Roman"/>
              </a:rPr>
              <a:t>accessed </a:t>
            </a:r>
            <a:r>
              <a:rPr lang="en-US" spc="-5" dirty="0">
                <a:latin typeface="Times New Roman"/>
                <a:cs typeface="Times New Roman"/>
              </a:rPr>
              <a:t>through </a:t>
            </a:r>
            <a:r>
              <a:rPr lang="en-US" dirty="0">
                <a:latin typeface="Times New Roman"/>
                <a:cs typeface="Times New Roman"/>
              </a:rPr>
              <a:t>an </a:t>
            </a:r>
            <a:r>
              <a:rPr lang="en-US" spc="-5" dirty="0">
                <a:latin typeface="Times New Roman"/>
                <a:cs typeface="Times New Roman"/>
              </a:rPr>
              <a:t>API, not just </a:t>
            </a:r>
            <a:r>
              <a:rPr lang="en-US" dirty="0">
                <a:latin typeface="Times New Roman"/>
                <a:cs typeface="Times New Roman"/>
              </a:rPr>
              <a:t>from </a:t>
            </a:r>
            <a:r>
              <a:rPr lang="en-US" spc="-5" dirty="0">
                <a:latin typeface="Times New Roman"/>
                <a:cs typeface="Times New Roman"/>
              </a:rPr>
              <a:t>the user interface. The </a:t>
            </a:r>
            <a:r>
              <a:rPr lang="en-US" dirty="0">
                <a:latin typeface="Times New Roman"/>
                <a:cs typeface="Times New Roman"/>
              </a:rPr>
              <a:t>feature </a:t>
            </a:r>
            <a:r>
              <a:rPr lang="en-US" spc="-5" dirty="0">
                <a:latin typeface="Times New Roman"/>
                <a:cs typeface="Times New Roman"/>
              </a:rPr>
              <a:t>tests  </a:t>
            </a:r>
            <a:r>
              <a:rPr lang="en-US" dirty="0">
                <a:latin typeface="Times New Roman"/>
                <a:cs typeface="Times New Roman"/>
              </a:rPr>
              <a:t>can </a:t>
            </a:r>
            <a:r>
              <a:rPr lang="en-US" spc="-5" dirty="0">
                <a:latin typeface="Times New Roman"/>
                <a:cs typeface="Times New Roman"/>
              </a:rPr>
              <a:t>then access features directly through the API without the need for </a:t>
            </a:r>
            <a:r>
              <a:rPr lang="en-US" spc="-10" dirty="0">
                <a:latin typeface="Times New Roman"/>
                <a:cs typeface="Times New Roman"/>
              </a:rPr>
              <a:t>direct  </a:t>
            </a:r>
            <a:r>
              <a:rPr lang="en-US" spc="-5" dirty="0">
                <a:latin typeface="Times New Roman"/>
                <a:cs typeface="Times New Roman"/>
              </a:rPr>
              <a:t>user interaction through the system’s GUI (Figure</a:t>
            </a:r>
            <a:r>
              <a:rPr lang="en-US" spc="30" dirty="0">
                <a:latin typeface="Times New Roman"/>
                <a:cs typeface="Times New Roman"/>
              </a:rPr>
              <a:t> </a:t>
            </a:r>
            <a:r>
              <a:rPr lang="en-US" spc="-5" dirty="0">
                <a:latin typeface="Times New Roman"/>
                <a:cs typeface="Times New Roman"/>
              </a:rPr>
              <a:t>9.6).</a:t>
            </a:r>
            <a:endParaRPr lang="en-US" dirty="0">
              <a:latin typeface="Times New Roman"/>
              <a:cs typeface="Times New Roman"/>
            </a:endParaRPr>
          </a:p>
          <a:p>
            <a:pPr marL="12700" marR="5080" algn="just">
              <a:lnSpc>
                <a:spcPct val="102899"/>
              </a:lnSpc>
              <a:spcBef>
                <a:spcPts val="815"/>
              </a:spcBef>
            </a:pPr>
            <a:r>
              <a:rPr lang="en-US" b="1" spc="-5" dirty="0">
                <a:latin typeface="Times New Roman"/>
                <a:cs typeface="Times New Roman"/>
              </a:rPr>
              <a:t>Accessing</a:t>
            </a:r>
            <a:r>
              <a:rPr lang="en-US" b="1" spc="-25" dirty="0">
                <a:latin typeface="Times New Roman"/>
                <a:cs typeface="Times New Roman"/>
              </a:rPr>
              <a:t> </a:t>
            </a:r>
            <a:r>
              <a:rPr lang="en-US" b="1" spc="-5" dirty="0">
                <a:latin typeface="Times New Roman"/>
                <a:cs typeface="Times New Roman"/>
              </a:rPr>
              <a:t>features</a:t>
            </a:r>
            <a:r>
              <a:rPr lang="en-US" b="1" spc="-20" dirty="0">
                <a:latin typeface="Times New Roman"/>
                <a:cs typeface="Times New Roman"/>
              </a:rPr>
              <a:t> </a:t>
            </a:r>
            <a:r>
              <a:rPr lang="en-US" b="1" spc="-5" dirty="0">
                <a:latin typeface="Times New Roman"/>
                <a:cs typeface="Times New Roman"/>
              </a:rPr>
              <a:t>through</a:t>
            </a:r>
            <a:r>
              <a:rPr lang="en-US" b="1" spc="-20" dirty="0">
                <a:latin typeface="Times New Roman"/>
                <a:cs typeface="Times New Roman"/>
              </a:rPr>
              <a:t> </a:t>
            </a:r>
            <a:r>
              <a:rPr lang="en-US" b="1" dirty="0">
                <a:latin typeface="Times New Roman"/>
                <a:cs typeface="Times New Roman"/>
              </a:rPr>
              <a:t>an</a:t>
            </a:r>
            <a:r>
              <a:rPr lang="en-US" b="1" spc="-15" dirty="0">
                <a:latin typeface="Times New Roman"/>
                <a:cs typeface="Times New Roman"/>
              </a:rPr>
              <a:t> </a:t>
            </a:r>
            <a:r>
              <a:rPr lang="en-US" b="1" spc="-5" dirty="0">
                <a:latin typeface="Times New Roman"/>
                <a:cs typeface="Times New Roman"/>
              </a:rPr>
              <a:t>API</a:t>
            </a:r>
            <a:r>
              <a:rPr lang="en-US" b="1" spc="-35" dirty="0">
                <a:latin typeface="Times New Roman"/>
                <a:cs typeface="Times New Roman"/>
              </a:rPr>
              <a:t> </a:t>
            </a:r>
            <a:r>
              <a:rPr lang="en-US" b="1" dirty="0">
                <a:latin typeface="Times New Roman"/>
                <a:cs typeface="Times New Roman"/>
              </a:rPr>
              <a:t>has</a:t>
            </a:r>
            <a:r>
              <a:rPr lang="en-US" b="1" spc="-30" dirty="0">
                <a:latin typeface="Times New Roman"/>
                <a:cs typeface="Times New Roman"/>
              </a:rPr>
              <a:t> </a:t>
            </a:r>
            <a:r>
              <a:rPr lang="en-US" b="1" spc="-5" dirty="0">
                <a:latin typeface="Times New Roman"/>
                <a:cs typeface="Times New Roman"/>
              </a:rPr>
              <a:t>the additional</a:t>
            </a:r>
            <a:r>
              <a:rPr lang="en-US" b="1" spc="-30" dirty="0">
                <a:latin typeface="Times New Roman"/>
                <a:cs typeface="Times New Roman"/>
              </a:rPr>
              <a:t> </a:t>
            </a:r>
            <a:r>
              <a:rPr lang="en-US" b="1" spc="-5" dirty="0">
                <a:latin typeface="Times New Roman"/>
                <a:cs typeface="Times New Roman"/>
              </a:rPr>
              <a:t>benefit</a:t>
            </a:r>
            <a:r>
              <a:rPr lang="en-US" b="1" spc="-30" dirty="0">
                <a:latin typeface="Times New Roman"/>
                <a:cs typeface="Times New Roman"/>
              </a:rPr>
              <a:t> </a:t>
            </a:r>
            <a:r>
              <a:rPr lang="en-US" b="1" spc="-5" dirty="0">
                <a:latin typeface="Times New Roman"/>
                <a:cs typeface="Times New Roman"/>
              </a:rPr>
              <a:t>that</a:t>
            </a:r>
            <a:r>
              <a:rPr lang="en-US" b="1" spc="-30" dirty="0">
                <a:latin typeface="Times New Roman"/>
                <a:cs typeface="Times New Roman"/>
              </a:rPr>
              <a:t> </a:t>
            </a:r>
            <a:r>
              <a:rPr lang="en-US" b="1" dirty="0">
                <a:latin typeface="Times New Roman"/>
                <a:cs typeface="Times New Roman"/>
              </a:rPr>
              <a:t>it</a:t>
            </a:r>
            <a:r>
              <a:rPr lang="en-US" b="1" spc="-20" dirty="0">
                <a:latin typeface="Times New Roman"/>
                <a:cs typeface="Times New Roman"/>
              </a:rPr>
              <a:t> </a:t>
            </a:r>
            <a:r>
              <a:rPr lang="en-US" b="1" spc="-5" dirty="0">
                <a:latin typeface="Times New Roman"/>
                <a:cs typeface="Times New Roman"/>
              </a:rPr>
              <a:t>is</a:t>
            </a:r>
            <a:r>
              <a:rPr lang="en-US" b="1" spc="-20" dirty="0">
                <a:latin typeface="Times New Roman"/>
                <a:cs typeface="Times New Roman"/>
              </a:rPr>
              <a:t> </a:t>
            </a:r>
            <a:r>
              <a:rPr lang="en-US" b="1" spc="-5" dirty="0">
                <a:latin typeface="Times New Roman"/>
                <a:cs typeface="Times New Roman"/>
              </a:rPr>
              <a:t>possible</a:t>
            </a:r>
            <a:r>
              <a:rPr lang="en-US" b="1" spc="-25" dirty="0">
                <a:latin typeface="Times New Roman"/>
                <a:cs typeface="Times New Roman"/>
              </a:rPr>
              <a:t> </a:t>
            </a:r>
            <a:r>
              <a:rPr lang="en-US" b="1" spc="-5" dirty="0">
                <a:latin typeface="Times New Roman"/>
                <a:cs typeface="Times New Roman"/>
              </a:rPr>
              <a:t>to</a:t>
            </a:r>
            <a:r>
              <a:rPr lang="en-US" b="1" spc="-25" dirty="0">
                <a:latin typeface="Times New Roman"/>
                <a:cs typeface="Times New Roman"/>
              </a:rPr>
              <a:t> </a:t>
            </a:r>
            <a:r>
              <a:rPr lang="en-US" b="1" spc="10" dirty="0">
                <a:latin typeface="Times New Roman"/>
                <a:cs typeface="Times New Roman"/>
              </a:rPr>
              <a:t>re-  </a:t>
            </a:r>
            <a:r>
              <a:rPr lang="en-US" b="1" spc="-5" dirty="0">
                <a:latin typeface="Times New Roman"/>
                <a:cs typeface="Times New Roman"/>
              </a:rPr>
              <a:t>implement </a:t>
            </a:r>
            <a:r>
              <a:rPr lang="en-US" b="1" dirty="0">
                <a:latin typeface="Times New Roman"/>
                <a:cs typeface="Times New Roman"/>
              </a:rPr>
              <a:t>the </a:t>
            </a:r>
            <a:r>
              <a:rPr lang="en-US" b="1" spc="-5" dirty="0">
                <a:latin typeface="Times New Roman"/>
                <a:cs typeface="Times New Roman"/>
              </a:rPr>
              <a:t>GUI without changing the functional components </a:t>
            </a:r>
            <a:r>
              <a:rPr lang="en-US" b="1" dirty="0">
                <a:latin typeface="Times New Roman"/>
                <a:cs typeface="Times New Roman"/>
              </a:rPr>
              <a:t>of </a:t>
            </a:r>
            <a:r>
              <a:rPr lang="en-US" b="1" spc="-5" dirty="0">
                <a:latin typeface="Times New Roman"/>
                <a:cs typeface="Times New Roman"/>
              </a:rPr>
              <a:t>the</a:t>
            </a:r>
            <a:r>
              <a:rPr lang="en-US" b="1" spc="60" dirty="0">
                <a:latin typeface="Times New Roman"/>
                <a:cs typeface="Times New Roman"/>
              </a:rPr>
              <a:t> </a:t>
            </a:r>
            <a:r>
              <a:rPr lang="en-US" b="1" spc="-5" dirty="0">
                <a:latin typeface="Times New Roman"/>
                <a:cs typeface="Times New Roman"/>
              </a:rPr>
              <a:t>software.</a:t>
            </a:r>
            <a:endParaRPr lang="en-US" b="1" dirty="0">
              <a:latin typeface="Times New Roman"/>
              <a:cs typeface="Times New Roman"/>
            </a:endParaRPr>
          </a:p>
          <a:p>
            <a:pPr marL="12700" marR="7620" algn="just">
              <a:lnSpc>
                <a:spcPct val="103699"/>
              </a:lnSpc>
              <a:spcBef>
                <a:spcPts val="800"/>
              </a:spcBef>
            </a:pPr>
            <a:r>
              <a:rPr lang="en-US" dirty="0">
                <a:latin typeface="Times New Roman"/>
                <a:cs typeface="Times New Roman"/>
              </a:rPr>
              <a:t>For</a:t>
            </a:r>
            <a:r>
              <a:rPr lang="en-US" spc="-75" dirty="0">
                <a:latin typeface="Times New Roman"/>
                <a:cs typeface="Times New Roman"/>
              </a:rPr>
              <a:t> </a:t>
            </a:r>
            <a:r>
              <a:rPr lang="en-US" spc="-5" dirty="0">
                <a:latin typeface="Times New Roman"/>
                <a:cs typeface="Times New Roman"/>
              </a:rPr>
              <a:t>example,</a:t>
            </a:r>
            <a:r>
              <a:rPr lang="en-US" spc="-75" dirty="0">
                <a:latin typeface="Times New Roman"/>
                <a:cs typeface="Times New Roman"/>
              </a:rPr>
              <a:t> </a:t>
            </a:r>
            <a:r>
              <a:rPr lang="en-US" dirty="0">
                <a:latin typeface="Times New Roman"/>
                <a:cs typeface="Times New Roman"/>
              </a:rPr>
              <a:t>a</a:t>
            </a:r>
            <a:r>
              <a:rPr lang="en-US" spc="-70" dirty="0">
                <a:latin typeface="Times New Roman"/>
                <a:cs typeface="Times New Roman"/>
              </a:rPr>
              <a:t> </a:t>
            </a:r>
            <a:r>
              <a:rPr lang="en-US" spc="-5" dirty="0">
                <a:latin typeface="Times New Roman"/>
                <a:cs typeface="Times New Roman"/>
              </a:rPr>
              <a:t>series</a:t>
            </a:r>
            <a:r>
              <a:rPr lang="en-US" spc="-65" dirty="0">
                <a:latin typeface="Times New Roman"/>
                <a:cs typeface="Times New Roman"/>
              </a:rPr>
              <a:t> </a:t>
            </a:r>
            <a:r>
              <a:rPr lang="en-US" dirty="0">
                <a:latin typeface="Times New Roman"/>
                <a:cs typeface="Times New Roman"/>
              </a:rPr>
              <a:t>of</a:t>
            </a:r>
            <a:r>
              <a:rPr lang="en-US" spc="-75" dirty="0">
                <a:latin typeface="Times New Roman"/>
                <a:cs typeface="Times New Roman"/>
              </a:rPr>
              <a:t> </a:t>
            </a:r>
            <a:r>
              <a:rPr lang="en-US" spc="-5" dirty="0">
                <a:latin typeface="Times New Roman"/>
                <a:cs typeface="Times New Roman"/>
              </a:rPr>
              <a:t>API</a:t>
            </a:r>
            <a:r>
              <a:rPr lang="en-US" spc="-70" dirty="0">
                <a:latin typeface="Times New Roman"/>
                <a:cs typeface="Times New Roman"/>
              </a:rPr>
              <a:t> </a:t>
            </a:r>
            <a:r>
              <a:rPr lang="en-US" dirty="0">
                <a:latin typeface="Times New Roman"/>
                <a:cs typeface="Times New Roman"/>
              </a:rPr>
              <a:t>calls</a:t>
            </a:r>
            <a:r>
              <a:rPr lang="en-US" spc="-65" dirty="0">
                <a:latin typeface="Times New Roman"/>
                <a:cs typeface="Times New Roman"/>
              </a:rPr>
              <a:t> </a:t>
            </a:r>
            <a:r>
              <a:rPr lang="en-US" spc="-5" dirty="0">
                <a:latin typeface="Times New Roman"/>
                <a:cs typeface="Times New Roman"/>
              </a:rPr>
              <a:t>may</a:t>
            </a:r>
            <a:r>
              <a:rPr lang="en-US" spc="-75" dirty="0">
                <a:latin typeface="Times New Roman"/>
                <a:cs typeface="Times New Roman"/>
              </a:rPr>
              <a:t> </a:t>
            </a:r>
            <a:r>
              <a:rPr lang="en-US" dirty="0">
                <a:latin typeface="Times New Roman"/>
                <a:cs typeface="Times New Roman"/>
              </a:rPr>
              <a:t>be</a:t>
            </a:r>
            <a:r>
              <a:rPr lang="en-US" spc="-75" dirty="0">
                <a:latin typeface="Times New Roman"/>
                <a:cs typeface="Times New Roman"/>
              </a:rPr>
              <a:t> </a:t>
            </a:r>
            <a:r>
              <a:rPr lang="en-US" spc="-5" dirty="0">
                <a:latin typeface="Times New Roman"/>
                <a:cs typeface="Times New Roman"/>
              </a:rPr>
              <a:t>required</a:t>
            </a:r>
            <a:r>
              <a:rPr lang="en-US" spc="-65" dirty="0">
                <a:latin typeface="Times New Roman"/>
                <a:cs typeface="Times New Roman"/>
              </a:rPr>
              <a:t> </a:t>
            </a:r>
            <a:r>
              <a:rPr lang="en-US" spc="-5" dirty="0">
                <a:latin typeface="Times New Roman"/>
                <a:cs typeface="Times New Roman"/>
              </a:rPr>
              <a:t>to</a:t>
            </a:r>
            <a:r>
              <a:rPr lang="en-US" spc="-65" dirty="0">
                <a:latin typeface="Times New Roman"/>
                <a:cs typeface="Times New Roman"/>
              </a:rPr>
              <a:t> </a:t>
            </a:r>
            <a:r>
              <a:rPr lang="en-US" spc="-5" dirty="0">
                <a:latin typeface="Times New Roman"/>
                <a:cs typeface="Times New Roman"/>
              </a:rPr>
              <a:t>implement</a:t>
            </a:r>
            <a:r>
              <a:rPr lang="en-US" spc="-65" dirty="0">
                <a:latin typeface="Times New Roman"/>
                <a:cs typeface="Times New Roman"/>
              </a:rPr>
              <a:t> </a:t>
            </a:r>
            <a:r>
              <a:rPr lang="en-US" dirty="0">
                <a:latin typeface="Times New Roman"/>
                <a:cs typeface="Times New Roman"/>
              </a:rPr>
              <a:t>a</a:t>
            </a:r>
            <a:r>
              <a:rPr lang="en-US" spc="-75" dirty="0">
                <a:latin typeface="Times New Roman"/>
                <a:cs typeface="Times New Roman"/>
              </a:rPr>
              <a:t> </a:t>
            </a:r>
            <a:r>
              <a:rPr lang="en-US" dirty="0">
                <a:latin typeface="Times New Roman"/>
                <a:cs typeface="Times New Roman"/>
              </a:rPr>
              <a:t>feature</a:t>
            </a:r>
            <a:r>
              <a:rPr lang="en-US" spc="-30" dirty="0">
                <a:latin typeface="Times New Roman"/>
                <a:cs typeface="Times New Roman"/>
              </a:rPr>
              <a:t> </a:t>
            </a:r>
            <a:r>
              <a:rPr lang="en-US" spc="-5" dirty="0">
                <a:latin typeface="Times New Roman"/>
                <a:cs typeface="Times New Roman"/>
              </a:rPr>
              <a:t>that</a:t>
            </a:r>
            <a:r>
              <a:rPr lang="en-US" spc="-65" dirty="0">
                <a:latin typeface="Times New Roman"/>
                <a:cs typeface="Times New Roman"/>
              </a:rPr>
              <a:t> </a:t>
            </a:r>
            <a:r>
              <a:rPr lang="en-US" spc="-5" dirty="0">
                <a:latin typeface="Times New Roman"/>
                <a:cs typeface="Times New Roman"/>
              </a:rPr>
              <a:t>allows  </a:t>
            </a:r>
            <a:r>
              <a:rPr lang="en-US" dirty="0">
                <a:latin typeface="Times New Roman"/>
                <a:cs typeface="Times New Roman"/>
              </a:rPr>
              <a:t>a user </a:t>
            </a:r>
            <a:r>
              <a:rPr lang="en-US" spc="-5" dirty="0">
                <a:latin typeface="Times New Roman"/>
                <a:cs typeface="Times New Roman"/>
              </a:rPr>
              <a:t>to share </a:t>
            </a:r>
            <a:r>
              <a:rPr lang="en-US" dirty="0">
                <a:latin typeface="Times New Roman"/>
                <a:cs typeface="Times New Roman"/>
              </a:rPr>
              <a:t>a </a:t>
            </a:r>
            <a:r>
              <a:rPr lang="en-US" spc="-5" dirty="0">
                <a:latin typeface="Times New Roman"/>
                <a:cs typeface="Times New Roman"/>
              </a:rPr>
              <a:t>document with another user </a:t>
            </a:r>
            <a:r>
              <a:rPr lang="en-US" dirty="0">
                <a:latin typeface="Times New Roman"/>
                <a:cs typeface="Times New Roman"/>
              </a:rPr>
              <a:t>by </a:t>
            </a:r>
            <a:r>
              <a:rPr lang="en-US" spc="-5" dirty="0">
                <a:latin typeface="Times New Roman"/>
                <a:cs typeface="Times New Roman"/>
              </a:rPr>
              <a:t>specifying their email</a:t>
            </a:r>
            <a:r>
              <a:rPr lang="en-US" spc="65" dirty="0">
                <a:latin typeface="Times New Roman"/>
                <a:cs typeface="Times New Roman"/>
              </a:rPr>
              <a:t> </a:t>
            </a:r>
            <a:r>
              <a:rPr lang="en-US" spc="-5" dirty="0">
                <a:latin typeface="Times New Roman"/>
                <a:cs typeface="Times New Roman"/>
              </a:rPr>
              <a:t>address.</a:t>
            </a:r>
            <a:endParaRPr lang="en-US" dirty="0">
              <a:latin typeface="Times New Roman"/>
              <a:cs typeface="Times New Roman"/>
            </a:endParaRPr>
          </a:p>
          <a:p>
            <a:pPr marL="12700" marR="6350" algn="just">
              <a:lnSpc>
                <a:spcPct val="103299"/>
              </a:lnSpc>
              <a:spcBef>
                <a:spcPts val="800"/>
              </a:spcBef>
            </a:pPr>
            <a:r>
              <a:rPr lang="en-US" dirty="0">
                <a:latin typeface="Times New Roman"/>
                <a:cs typeface="Times New Roman"/>
              </a:rPr>
              <a:t>These </a:t>
            </a:r>
            <a:r>
              <a:rPr lang="en-US" spc="-5" dirty="0">
                <a:latin typeface="Times New Roman"/>
                <a:cs typeface="Times New Roman"/>
              </a:rPr>
              <a:t>calls collect the </a:t>
            </a:r>
            <a:r>
              <a:rPr lang="en-US" dirty="0">
                <a:latin typeface="Times New Roman"/>
                <a:cs typeface="Times New Roman"/>
              </a:rPr>
              <a:t>email </a:t>
            </a:r>
            <a:r>
              <a:rPr lang="en-US" spc="-5" dirty="0">
                <a:latin typeface="Times New Roman"/>
                <a:cs typeface="Times New Roman"/>
              </a:rPr>
              <a:t>address and the document identification information,  check that the access permissions on the document allow sharing, check that the  specified</a:t>
            </a:r>
            <a:r>
              <a:rPr lang="en-US" spc="-85" dirty="0">
                <a:latin typeface="Times New Roman"/>
                <a:cs typeface="Times New Roman"/>
              </a:rPr>
              <a:t> </a:t>
            </a:r>
            <a:r>
              <a:rPr lang="en-US" spc="-5" dirty="0">
                <a:latin typeface="Times New Roman"/>
                <a:cs typeface="Times New Roman"/>
              </a:rPr>
              <a:t>email</a:t>
            </a:r>
            <a:r>
              <a:rPr lang="en-US" spc="-80" dirty="0">
                <a:latin typeface="Times New Roman"/>
                <a:cs typeface="Times New Roman"/>
              </a:rPr>
              <a:t> </a:t>
            </a:r>
            <a:r>
              <a:rPr lang="en-US" spc="-5" dirty="0">
                <a:latin typeface="Times New Roman"/>
                <a:cs typeface="Times New Roman"/>
              </a:rPr>
              <a:t>address</a:t>
            </a:r>
            <a:r>
              <a:rPr lang="en-US" spc="-80" dirty="0">
                <a:latin typeface="Times New Roman"/>
                <a:cs typeface="Times New Roman"/>
              </a:rPr>
              <a:t> </a:t>
            </a:r>
            <a:r>
              <a:rPr lang="en-US" spc="-5" dirty="0">
                <a:latin typeface="Times New Roman"/>
                <a:cs typeface="Times New Roman"/>
              </a:rPr>
              <a:t>is</a:t>
            </a:r>
            <a:r>
              <a:rPr lang="en-US" spc="-80" dirty="0">
                <a:latin typeface="Times New Roman"/>
                <a:cs typeface="Times New Roman"/>
              </a:rPr>
              <a:t> </a:t>
            </a:r>
            <a:r>
              <a:rPr lang="en-US" spc="-5" dirty="0">
                <a:latin typeface="Times New Roman"/>
                <a:cs typeface="Times New Roman"/>
              </a:rPr>
              <a:t>valid</a:t>
            </a:r>
            <a:r>
              <a:rPr lang="en-US" spc="-80" dirty="0">
                <a:latin typeface="Times New Roman"/>
                <a:cs typeface="Times New Roman"/>
              </a:rPr>
              <a:t> </a:t>
            </a:r>
            <a:r>
              <a:rPr lang="en-US" spc="-5" dirty="0">
                <a:latin typeface="Times New Roman"/>
                <a:cs typeface="Times New Roman"/>
              </a:rPr>
              <a:t>and</a:t>
            </a:r>
            <a:r>
              <a:rPr lang="en-US" spc="-90" dirty="0">
                <a:latin typeface="Times New Roman"/>
                <a:cs typeface="Times New Roman"/>
              </a:rPr>
              <a:t> </a:t>
            </a:r>
            <a:r>
              <a:rPr lang="en-US" dirty="0">
                <a:latin typeface="Times New Roman"/>
                <a:cs typeface="Times New Roman"/>
              </a:rPr>
              <a:t>is</a:t>
            </a:r>
            <a:r>
              <a:rPr lang="en-US" spc="-80" dirty="0">
                <a:latin typeface="Times New Roman"/>
                <a:cs typeface="Times New Roman"/>
              </a:rPr>
              <a:t> </a:t>
            </a:r>
            <a:r>
              <a:rPr lang="en-US" dirty="0">
                <a:latin typeface="Times New Roman"/>
                <a:cs typeface="Times New Roman"/>
              </a:rPr>
              <a:t>a</a:t>
            </a:r>
            <a:r>
              <a:rPr lang="en-US" spc="-85" dirty="0">
                <a:latin typeface="Times New Roman"/>
                <a:cs typeface="Times New Roman"/>
              </a:rPr>
              <a:t> </a:t>
            </a:r>
            <a:r>
              <a:rPr lang="en-US" spc="-5" dirty="0">
                <a:latin typeface="Times New Roman"/>
                <a:cs typeface="Times New Roman"/>
              </a:rPr>
              <a:t>registered</a:t>
            </a:r>
            <a:r>
              <a:rPr lang="en-US" spc="-45" dirty="0">
                <a:latin typeface="Times New Roman"/>
                <a:cs typeface="Times New Roman"/>
              </a:rPr>
              <a:t> </a:t>
            </a:r>
            <a:r>
              <a:rPr lang="en-US" spc="-5" dirty="0">
                <a:latin typeface="Times New Roman"/>
                <a:cs typeface="Times New Roman"/>
              </a:rPr>
              <a:t>system</a:t>
            </a:r>
            <a:r>
              <a:rPr lang="en-US" spc="-100" dirty="0">
                <a:latin typeface="Times New Roman"/>
                <a:cs typeface="Times New Roman"/>
              </a:rPr>
              <a:t> </a:t>
            </a:r>
            <a:r>
              <a:rPr lang="en-US" dirty="0">
                <a:latin typeface="Times New Roman"/>
                <a:cs typeface="Times New Roman"/>
              </a:rPr>
              <a:t>user,</a:t>
            </a:r>
            <a:r>
              <a:rPr lang="en-US" spc="-85" dirty="0">
                <a:latin typeface="Times New Roman"/>
                <a:cs typeface="Times New Roman"/>
              </a:rPr>
              <a:t> </a:t>
            </a:r>
            <a:r>
              <a:rPr lang="en-US" spc="-5" dirty="0">
                <a:latin typeface="Times New Roman"/>
                <a:cs typeface="Times New Roman"/>
              </a:rPr>
              <a:t>and</a:t>
            </a:r>
            <a:r>
              <a:rPr lang="en-US" spc="-80" dirty="0">
                <a:latin typeface="Times New Roman"/>
                <a:cs typeface="Times New Roman"/>
              </a:rPr>
              <a:t> </a:t>
            </a:r>
            <a:r>
              <a:rPr lang="en-US" spc="-5" dirty="0">
                <a:latin typeface="Times New Roman"/>
                <a:cs typeface="Times New Roman"/>
              </a:rPr>
              <a:t>add</a:t>
            </a:r>
            <a:r>
              <a:rPr lang="en-US" spc="-80" dirty="0">
                <a:latin typeface="Times New Roman"/>
                <a:cs typeface="Times New Roman"/>
              </a:rPr>
              <a:t> </a:t>
            </a:r>
            <a:r>
              <a:rPr lang="en-US" spc="-5" dirty="0">
                <a:latin typeface="Times New Roman"/>
                <a:cs typeface="Times New Roman"/>
              </a:rPr>
              <a:t>the</a:t>
            </a:r>
            <a:r>
              <a:rPr lang="en-US" spc="-85" dirty="0">
                <a:latin typeface="Times New Roman"/>
                <a:cs typeface="Times New Roman"/>
              </a:rPr>
              <a:t> </a:t>
            </a:r>
            <a:r>
              <a:rPr lang="en-US" spc="-5" dirty="0">
                <a:latin typeface="Times New Roman"/>
                <a:cs typeface="Times New Roman"/>
              </a:rPr>
              <a:t>document  </a:t>
            </a:r>
            <a:r>
              <a:rPr lang="en-US" dirty="0">
                <a:latin typeface="Times New Roman"/>
                <a:cs typeface="Times New Roman"/>
              </a:rPr>
              <a:t>to </a:t>
            </a:r>
            <a:r>
              <a:rPr lang="en-US" spc="-5" dirty="0">
                <a:latin typeface="Times New Roman"/>
                <a:cs typeface="Times New Roman"/>
              </a:rPr>
              <a:t>the sharing user’s</a:t>
            </a:r>
            <a:r>
              <a:rPr lang="en-US" spc="-20" dirty="0">
                <a:latin typeface="Times New Roman"/>
                <a:cs typeface="Times New Roman"/>
              </a:rPr>
              <a:t> </a:t>
            </a:r>
            <a:r>
              <a:rPr lang="en-US" spc="-5" dirty="0">
                <a:latin typeface="Times New Roman"/>
                <a:cs typeface="Times New Roman"/>
              </a:rPr>
              <a:t>workspace</a:t>
            </a:r>
            <a:endParaRPr lang="en-US" dirty="0">
              <a:latin typeface="Times New Roman"/>
              <a:cs typeface="Times New Roman"/>
            </a:endParaRPr>
          </a:p>
          <a:p>
            <a:endParaRPr lang="en-US" dirty="0"/>
          </a:p>
        </p:txBody>
      </p:sp>
      <p:sp>
        <p:nvSpPr>
          <p:cNvPr id="4" name="object 5"/>
          <p:cNvSpPr/>
          <p:nvPr/>
        </p:nvSpPr>
        <p:spPr>
          <a:xfrm>
            <a:off x="1424940" y="447040"/>
            <a:ext cx="4106418" cy="250282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731547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2905761"/>
            <a:ext cx="6995160" cy="6638079"/>
          </a:xfrm>
        </p:spPr>
        <p:txBody>
          <a:bodyPr>
            <a:normAutofit/>
          </a:bodyPr>
          <a:lstStyle/>
          <a:p>
            <a:pPr marL="12700" algn="just">
              <a:lnSpc>
                <a:spcPct val="100000"/>
              </a:lnSpc>
              <a:spcBef>
                <a:spcPts val="950"/>
              </a:spcBef>
            </a:pPr>
            <a:r>
              <a:rPr lang="en-US" spc="-5" dirty="0" smtClean="0">
                <a:latin typeface="Times New Roman"/>
                <a:cs typeface="Times New Roman"/>
              </a:rPr>
              <a:t>When these calls have been executed, </a:t>
            </a:r>
            <a:r>
              <a:rPr lang="en-US" dirty="0" smtClean="0">
                <a:latin typeface="Times New Roman"/>
                <a:cs typeface="Times New Roman"/>
              </a:rPr>
              <a:t>a </a:t>
            </a:r>
            <a:r>
              <a:rPr lang="en-US" spc="-10" dirty="0" smtClean="0">
                <a:latin typeface="Times New Roman"/>
                <a:cs typeface="Times New Roman"/>
              </a:rPr>
              <a:t>number </a:t>
            </a:r>
            <a:r>
              <a:rPr lang="en-US" dirty="0" smtClean="0">
                <a:latin typeface="Times New Roman"/>
                <a:cs typeface="Times New Roman"/>
              </a:rPr>
              <a:t>of </a:t>
            </a:r>
            <a:r>
              <a:rPr lang="en-US" spc="-5" dirty="0" smtClean="0">
                <a:latin typeface="Times New Roman"/>
                <a:cs typeface="Times New Roman"/>
              </a:rPr>
              <a:t>conditions should</a:t>
            </a:r>
            <a:r>
              <a:rPr lang="en-US" spc="80" dirty="0" smtClean="0">
                <a:latin typeface="Times New Roman"/>
                <a:cs typeface="Times New Roman"/>
              </a:rPr>
              <a:t> </a:t>
            </a:r>
            <a:r>
              <a:rPr lang="en-US" spc="-5" dirty="0" smtClean="0">
                <a:latin typeface="Times New Roman"/>
                <a:cs typeface="Times New Roman"/>
              </a:rPr>
              <a:t>hold:</a:t>
            </a:r>
            <a:endParaRPr lang="en-US" dirty="0" smtClean="0">
              <a:latin typeface="Times New Roman"/>
              <a:cs typeface="Times New Roman"/>
            </a:endParaRPr>
          </a:p>
          <a:p>
            <a:pPr marL="165100" indent="-152400" algn="just">
              <a:lnSpc>
                <a:spcPct val="100000"/>
              </a:lnSpc>
              <a:spcBef>
                <a:spcPts val="850"/>
              </a:spcBef>
              <a:buChar char="■"/>
              <a:tabLst>
                <a:tab pos="165100" algn="l"/>
              </a:tabLst>
            </a:pPr>
            <a:r>
              <a:rPr lang="en-US" spc="-5" dirty="0" smtClean="0">
                <a:latin typeface="Times New Roman"/>
                <a:cs typeface="Times New Roman"/>
              </a:rPr>
              <a:t>The status </a:t>
            </a:r>
            <a:r>
              <a:rPr lang="en-US" dirty="0" smtClean="0">
                <a:latin typeface="Times New Roman"/>
                <a:cs typeface="Times New Roman"/>
              </a:rPr>
              <a:t>of </a:t>
            </a:r>
            <a:r>
              <a:rPr lang="en-US" spc="-5" dirty="0" smtClean="0">
                <a:latin typeface="Times New Roman"/>
                <a:cs typeface="Times New Roman"/>
              </a:rPr>
              <a:t>the document is</a:t>
            </a:r>
            <a:r>
              <a:rPr lang="en-US" spc="10" dirty="0" smtClean="0">
                <a:latin typeface="Times New Roman"/>
                <a:cs typeface="Times New Roman"/>
              </a:rPr>
              <a:t> </a:t>
            </a:r>
            <a:r>
              <a:rPr lang="en-US" spc="-5" dirty="0" smtClean="0">
                <a:latin typeface="Times New Roman"/>
                <a:cs typeface="Times New Roman"/>
              </a:rPr>
              <a:t>“shared.”</a:t>
            </a:r>
            <a:endParaRPr lang="en-US" dirty="0" smtClean="0">
              <a:latin typeface="Times New Roman"/>
              <a:cs typeface="Times New Roman"/>
            </a:endParaRPr>
          </a:p>
          <a:p>
            <a:pPr marL="165100" indent="-152400" algn="just">
              <a:lnSpc>
                <a:spcPct val="100000"/>
              </a:lnSpc>
              <a:spcBef>
                <a:spcPts val="865"/>
              </a:spcBef>
              <a:buChar char="■"/>
              <a:tabLst>
                <a:tab pos="165100" algn="l"/>
              </a:tabLst>
            </a:pPr>
            <a:r>
              <a:rPr lang="en-US" spc="-5" dirty="0" smtClean="0">
                <a:latin typeface="Times New Roman"/>
                <a:cs typeface="Times New Roman"/>
              </a:rPr>
              <a:t>The list </a:t>
            </a:r>
            <a:r>
              <a:rPr lang="en-US" dirty="0" smtClean="0">
                <a:latin typeface="Times New Roman"/>
                <a:cs typeface="Times New Roman"/>
              </a:rPr>
              <a:t>of </a:t>
            </a:r>
            <a:r>
              <a:rPr lang="en-US" spc="-5" dirty="0" smtClean="0">
                <a:latin typeface="Times New Roman"/>
                <a:cs typeface="Times New Roman"/>
              </a:rPr>
              <a:t>users sharing the document </a:t>
            </a:r>
            <a:r>
              <a:rPr lang="en-US" dirty="0" smtClean="0">
                <a:latin typeface="Times New Roman"/>
                <a:cs typeface="Times New Roman"/>
              </a:rPr>
              <a:t>includes </a:t>
            </a:r>
            <a:r>
              <a:rPr lang="en-US" spc="-5" dirty="0" smtClean="0">
                <a:latin typeface="Times New Roman"/>
                <a:cs typeface="Times New Roman"/>
              </a:rPr>
              <a:t>the specified email</a:t>
            </a:r>
            <a:r>
              <a:rPr lang="en-US" spc="30" dirty="0" smtClean="0">
                <a:latin typeface="Times New Roman"/>
                <a:cs typeface="Times New Roman"/>
              </a:rPr>
              <a:t> </a:t>
            </a:r>
            <a:r>
              <a:rPr lang="en-US" spc="-5" dirty="0" smtClean="0">
                <a:latin typeface="Times New Roman"/>
                <a:cs typeface="Times New Roman"/>
              </a:rPr>
              <a:t>address.</a:t>
            </a:r>
            <a:endParaRPr lang="en-US" dirty="0" smtClean="0">
              <a:latin typeface="Times New Roman"/>
              <a:cs typeface="Times New Roman"/>
            </a:endParaRPr>
          </a:p>
          <a:p>
            <a:pPr marL="165100" indent="-152400" algn="just">
              <a:lnSpc>
                <a:spcPct val="100000"/>
              </a:lnSpc>
              <a:spcBef>
                <a:spcPts val="855"/>
              </a:spcBef>
              <a:buChar char="■"/>
              <a:tabLst>
                <a:tab pos="165100" algn="l"/>
              </a:tabLst>
            </a:pPr>
            <a:r>
              <a:rPr lang="en-US" spc="-5" dirty="0" smtClean="0">
                <a:latin typeface="Times New Roman"/>
                <a:cs typeface="Times New Roman"/>
              </a:rPr>
              <a:t>There have been no deletions </a:t>
            </a:r>
            <a:r>
              <a:rPr lang="en-US" dirty="0" smtClean="0">
                <a:latin typeface="Times New Roman"/>
                <a:cs typeface="Times New Roman"/>
              </a:rPr>
              <a:t>from the </a:t>
            </a:r>
            <a:r>
              <a:rPr lang="en-US" spc="-10" dirty="0" smtClean="0">
                <a:latin typeface="Times New Roman"/>
                <a:cs typeface="Times New Roman"/>
              </a:rPr>
              <a:t>list </a:t>
            </a:r>
            <a:r>
              <a:rPr lang="en-US" dirty="0" smtClean="0">
                <a:latin typeface="Times New Roman"/>
                <a:cs typeface="Times New Roman"/>
              </a:rPr>
              <a:t>of </a:t>
            </a:r>
            <a:r>
              <a:rPr lang="en-US" spc="-5" dirty="0" smtClean="0">
                <a:latin typeface="Times New Roman"/>
                <a:cs typeface="Times New Roman"/>
              </a:rPr>
              <a:t>users sharing the</a:t>
            </a:r>
            <a:r>
              <a:rPr lang="en-US" spc="35" dirty="0" smtClean="0">
                <a:latin typeface="Times New Roman"/>
                <a:cs typeface="Times New Roman"/>
              </a:rPr>
              <a:t> </a:t>
            </a:r>
            <a:r>
              <a:rPr lang="en-US" spc="-5" dirty="0" smtClean="0">
                <a:latin typeface="Times New Roman"/>
                <a:cs typeface="Times New Roman"/>
              </a:rPr>
              <a:t>document.</a:t>
            </a:r>
            <a:endParaRPr lang="en-US" dirty="0" smtClean="0">
              <a:latin typeface="Times New Roman"/>
              <a:cs typeface="Times New Roman"/>
            </a:endParaRPr>
          </a:p>
          <a:p>
            <a:pPr marL="165100" indent="-152400" algn="just">
              <a:lnSpc>
                <a:spcPct val="100000"/>
              </a:lnSpc>
              <a:spcBef>
                <a:spcPts val="865"/>
              </a:spcBef>
              <a:buChar char="■"/>
              <a:tabLst>
                <a:tab pos="165100" algn="l"/>
              </a:tabLst>
            </a:pPr>
            <a:r>
              <a:rPr lang="en-US" spc="-5" dirty="0" smtClean="0">
                <a:latin typeface="Times New Roman"/>
                <a:cs typeface="Times New Roman"/>
              </a:rPr>
              <a:t>The shared document </a:t>
            </a:r>
            <a:r>
              <a:rPr lang="en-US" dirty="0" smtClean="0">
                <a:latin typeface="Times New Roman"/>
                <a:cs typeface="Times New Roman"/>
              </a:rPr>
              <a:t>is </a:t>
            </a:r>
            <a:r>
              <a:rPr lang="en-US" spc="-5" dirty="0" smtClean="0">
                <a:latin typeface="Times New Roman"/>
                <a:cs typeface="Times New Roman"/>
              </a:rPr>
              <a:t>visible to all users in the sharing</a:t>
            </a:r>
            <a:r>
              <a:rPr lang="en-US" spc="-20" dirty="0" smtClean="0">
                <a:latin typeface="Times New Roman"/>
                <a:cs typeface="Times New Roman"/>
              </a:rPr>
              <a:t> </a:t>
            </a:r>
            <a:r>
              <a:rPr lang="en-US" spc="-5" dirty="0" smtClean="0">
                <a:latin typeface="Times New Roman"/>
                <a:cs typeface="Times New Roman"/>
              </a:rPr>
              <a:t>list.</a:t>
            </a:r>
            <a:endParaRPr lang="en-US" dirty="0" smtClean="0">
              <a:latin typeface="Times New Roman"/>
              <a:cs typeface="Times New Roman"/>
            </a:endParaRPr>
          </a:p>
          <a:p>
            <a:pPr marL="12700" marR="5080" algn="just">
              <a:lnSpc>
                <a:spcPct val="103400"/>
              </a:lnSpc>
              <a:spcBef>
                <a:spcPts val="795"/>
              </a:spcBef>
            </a:pPr>
            <a:r>
              <a:rPr lang="en-US" spc="-5" dirty="0" smtClean="0">
                <a:latin typeface="Times New Roman"/>
                <a:cs typeface="Times New Roman"/>
              </a:rPr>
              <a:t>Manual system testing, when testers have </a:t>
            </a:r>
            <a:r>
              <a:rPr lang="en-US" dirty="0" smtClean="0">
                <a:latin typeface="Times New Roman"/>
                <a:cs typeface="Times New Roman"/>
              </a:rPr>
              <a:t>to </a:t>
            </a:r>
            <a:r>
              <a:rPr lang="en-US" spc="-5" dirty="0" smtClean="0">
                <a:latin typeface="Times New Roman"/>
                <a:cs typeface="Times New Roman"/>
              </a:rPr>
              <a:t>repeat sequences of actions, is boring  and prone </a:t>
            </a:r>
            <a:r>
              <a:rPr lang="en-US" dirty="0" smtClean="0">
                <a:latin typeface="Times New Roman"/>
                <a:cs typeface="Times New Roman"/>
              </a:rPr>
              <a:t>to </a:t>
            </a:r>
            <a:r>
              <a:rPr lang="en-US" spc="-5" dirty="0" smtClean="0">
                <a:latin typeface="Times New Roman"/>
                <a:cs typeface="Times New Roman"/>
              </a:rPr>
              <a:t>errors. </a:t>
            </a:r>
            <a:r>
              <a:rPr lang="en-US" dirty="0" smtClean="0">
                <a:latin typeface="Times New Roman"/>
                <a:cs typeface="Times New Roman"/>
              </a:rPr>
              <a:t>In </a:t>
            </a:r>
            <a:r>
              <a:rPr lang="en-US" spc="-5" dirty="0" smtClean="0">
                <a:latin typeface="Times New Roman"/>
                <a:cs typeface="Times New Roman"/>
              </a:rPr>
              <a:t>some </a:t>
            </a:r>
            <a:r>
              <a:rPr lang="en-US" dirty="0" smtClean="0">
                <a:latin typeface="Times New Roman"/>
                <a:cs typeface="Times New Roman"/>
              </a:rPr>
              <a:t>cases, </a:t>
            </a:r>
            <a:r>
              <a:rPr lang="en-US" spc="-5" dirty="0" smtClean="0">
                <a:latin typeface="Times New Roman"/>
                <a:cs typeface="Times New Roman"/>
              </a:rPr>
              <a:t>the timing </a:t>
            </a:r>
            <a:r>
              <a:rPr lang="en-US" dirty="0" smtClean="0">
                <a:latin typeface="Times New Roman"/>
                <a:cs typeface="Times New Roman"/>
              </a:rPr>
              <a:t>of </a:t>
            </a:r>
            <a:r>
              <a:rPr lang="en-US" spc="-5" dirty="0" smtClean="0">
                <a:latin typeface="Times New Roman"/>
                <a:cs typeface="Times New Roman"/>
              </a:rPr>
              <a:t>actions is important and is  practically impossible </a:t>
            </a:r>
            <a:r>
              <a:rPr lang="en-US" dirty="0" smtClean="0">
                <a:latin typeface="Times New Roman"/>
                <a:cs typeface="Times New Roman"/>
              </a:rPr>
              <a:t>to repeat </a:t>
            </a:r>
            <a:r>
              <a:rPr lang="en-US" spc="-5" dirty="0" smtClean="0">
                <a:latin typeface="Times New Roman"/>
                <a:cs typeface="Times New Roman"/>
              </a:rPr>
              <a:t>consistently. To avoid these problems, testing tools  have been developed </a:t>
            </a:r>
            <a:r>
              <a:rPr lang="en-US" dirty="0" smtClean="0">
                <a:latin typeface="Times New Roman"/>
                <a:cs typeface="Times New Roman"/>
              </a:rPr>
              <a:t>to </a:t>
            </a:r>
            <a:r>
              <a:rPr lang="en-US" spc="-5" dirty="0" smtClean="0">
                <a:latin typeface="Times New Roman"/>
                <a:cs typeface="Times New Roman"/>
              </a:rPr>
              <a:t>record </a:t>
            </a:r>
            <a:r>
              <a:rPr lang="en-US" dirty="0" smtClean="0">
                <a:latin typeface="Times New Roman"/>
                <a:cs typeface="Times New Roman"/>
              </a:rPr>
              <a:t>a </a:t>
            </a:r>
            <a:r>
              <a:rPr lang="en-US" spc="-5" dirty="0" smtClean="0">
                <a:latin typeface="Times New Roman"/>
                <a:cs typeface="Times New Roman"/>
              </a:rPr>
              <a:t>series </a:t>
            </a:r>
            <a:r>
              <a:rPr lang="en-US" dirty="0" smtClean="0">
                <a:latin typeface="Times New Roman"/>
                <a:cs typeface="Times New Roman"/>
              </a:rPr>
              <a:t>of </a:t>
            </a:r>
            <a:r>
              <a:rPr lang="en-US" spc="-5" dirty="0" smtClean="0">
                <a:latin typeface="Times New Roman"/>
                <a:cs typeface="Times New Roman"/>
              </a:rPr>
              <a:t>actions </a:t>
            </a:r>
            <a:r>
              <a:rPr lang="en-US" spc="-10" dirty="0" smtClean="0">
                <a:latin typeface="Times New Roman"/>
                <a:cs typeface="Times New Roman"/>
              </a:rPr>
              <a:t>and </a:t>
            </a:r>
            <a:r>
              <a:rPr lang="en-US" spc="-5" dirty="0" smtClean="0">
                <a:latin typeface="Times New Roman"/>
                <a:cs typeface="Times New Roman"/>
              </a:rPr>
              <a:t>automatically </a:t>
            </a:r>
            <a:r>
              <a:rPr lang="en-US" dirty="0" smtClean="0">
                <a:latin typeface="Times New Roman"/>
                <a:cs typeface="Times New Roman"/>
              </a:rPr>
              <a:t>replay them  </a:t>
            </a:r>
            <a:r>
              <a:rPr lang="en-US" spc="-5" dirty="0" smtClean="0">
                <a:latin typeface="Times New Roman"/>
                <a:cs typeface="Times New Roman"/>
              </a:rPr>
              <a:t>when </a:t>
            </a:r>
            <a:r>
              <a:rPr lang="en-US" dirty="0" smtClean="0">
                <a:latin typeface="Times New Roman"/>
                <a:cs typeface="Times New Roman"/>
              </a:rPr>
              <a:t>a </a:t>
            </a:r>
            <a:r>
              <a:rPr lang="en-US" spc="-5" dirty="0" smtClean="0">
                <a:latin typeface="Times New Roman"/>
                <a:cs typeface="Times New Roman"/>
              </a:rPr>
              <a:t>system </a:t>
            </a:r>
            <a:r>
              <a:rPr lang="en-US" dirty="0" smtClean="0">
                <a:latin typeface="Times New Roman"/>
                <a:cs typeface="Times New Roman"/>
              </a:rPr>
              <a:t>is </a:t>
            </a:r>
            <a:r>
              <a:rPr lang="en-US" spc="-5" dirty="0" smtClean="0">
                <a:latin typeface="Times New Roman"/>
                <a:cs typeface="Times New Roman"/>
              </a:rPr>
              <a:t>retested (Figure</a:t>
            </a:r>
            <a:r>
              <a:rPr lang="en-US" spc="-30" dirty="0" smtClean="0">
                <a:latin typeface="Times New Roman"/>
                <a:cs typeface="Times New Roman"/>
              </a:rPr>
              <a:t> </a:t>
            </a:r>
            <a:r>
              <a:rPr lang="en-US" spc="-5" dirty="0" smtClean="0">
                <a:latin typeface="Times New Roman"/>
                <a:cs typeface="Times New Roman"/>
              </a:rPr>
              <a:t>9.7).</a:t>
            </a:r>
            <a:endParaRPr lang="en-US" dirty="0" smtClean="0">
              <a:latin typeface="Times New Roman"/>
              <a:cs typeface="Times New Roman"/>
            </a:endParaRPr>
          </a:p>
          <a:p>
            <a:endParaRPr lang="en-US" dirty="0"/>
          </a:p>
        </p:txBody>
      </p:sp>
      <p:sp>
        <p:nvSpPr>
          <p:cNvPr id="5" name="object 5"/>
          <p:cNvSpPr/>
          <p:nvPr/>
        </p:nvSpPr>
        <p:spPr>
          <a:xfrm>
            <a:off x="1619250" y="335280"/>
            <a:ext cx="4541672" cy="2458720"/>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2627498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029" y="3437515"/>
            <a:ext cx="6995160" cy="276999"/>
          </a:xfrm>
        </p:spPr>
        <p:txBody>
          <a:bodyPr/>
          <a:lstStyle/>
          <a:p>
            <a:pPr marL="0" indent="0">
              <a:buNone/>
            </a:pPr>
            <a:endParaRPr lang="en-US" dirty="0"/>
          </a:p>
        </p:txBody>
      </p:sp>
      <p:sp>
        <p:nvSpPr>
          <p:cNvPr id="4" name="Rectangle 3"/>
          <p:cNvSpPr/>
          <p:nvPr/>
        </p:nvSpPr>
        <p:spPr>
          <a:xfrm>
            <a:off x="582930" y="4805680"/>
            <a:ext cx="6995160" cy="2945678"/>
          </a:xfrm>
          <a:prstGeom prst="rect">
            <a:avLst/>
          </a:prstGeom>
        </p:spPr>
        <p:txBody>
          <a:bodyPr wrap="square">
            <a:spAutoFit/>
          </a:bodyPr>
          <a:lstStyle/>
          <a:p>
            <a:pPr marL="469265" marR="5080" indent="-228600" algn="just">
              <a:lnSpc>
                <a:spcPct val="103499"/>
              </a:lnSpc>
              <a:spcBef>
                <a:spcPts val="45"/>
              </a:spcBef>
              <a:buSzPct val="78571"/>
              <a:buFont typeface="Symbol"/>
              <a:buChar char=""/>
              <a:tabLst>
                <a:tab pos="469900" algn="l"/>
              </a:tabLst>
            </a:pPr>
            <a:r>
              <a:rPr lang="en-US" b="1" spc="-5" dirty="0" smtClean="0">
                <a:latin typeface="Times New Roman"/>
                <a:cs typeface="Times New Roman"/>
              </a:rPr>
              <a:t>Interaction recording tools record mouse movements </a:t>
            </a:r>
            <a:r>
              <a:rPr lang="en-US" b="1" spc="10" dirty="0" smtClean="0">
                <a:latin typeface="Times New Roman"/>
                <a:cs typeface="Times New Roman"/>
              </a:rPr>
              <a:t>and </a:t>
            </a:r>
            <a:r>
              <a:rPr lang="en-US" b="1" spc="-5" dirty="0" smtClean="0">
                <a:latin typeface="Times New Roman"/>
                <a:cs typeface="Times New Roman"/>
              </a:rPr>
              <a:t>clicks, menu  selections, keyboard inputs, </a:t>
            </a:r>
            <a:r>
              <a:rPr lang="en-US" spc="-10" dirty="0" smtClean="0">
                <a:latin typeface="Times New Roman"/>
                <a:cs typeface="Times New Roman"/>
              </a:rPr>
              <a:t>and </a:t>
            </a:r>
            <a:r>
              <a:rPr lang="en-US" spc="-5" dirty="0" smtClean="0">
                <a:latin typeface="Times New Roman"/>
                <a:cs typeface="Times New Roman"/>
              </a:rPr>
              <a:t>so on. They </a:t>
            </a:r>
            <a:r>
              <a:rPr lang="en-US" dirty="0" smtClean="0">
                <a:latin typeface="Times New Roman"/>
                <a:cs typeface="Times New Roman"/>
              </a:rPr>
              <a:t>save </a:t>
            </a:r>
            <a:r>
              <a:rPr lang="en-US" spc="-5" dirty="0" smtClean="0">
                <a:latin typeface="Times New Roman"/>
                <a:cs typeface="Times New Roman"/>
              </a:rPr>
              <a:t>the interaction session </a:t>
            </a:r>
            <a:r>
              <a:rPr lang="en-US" spc="-10" dirty="0" smtClean="0">
                <a:latin typeface="Times New Roman"/>
                <a:cs typeface="Times New Roman"/>
              </a:rPr>
              <a:t>and  </a:t>
            </a:r>
            <a:r>
              <a:rPr lang="en-US" dirty="0" smtClean="0">
                <a:latin typeface="Times New Roman"/>
                <a:cs typeface="Times New Roman"/>
              </a:rPr>
              <a:t>can</a:t>
            </a:r>
            <a:r>
              <a:rPr lang="en-US" spc="-45" dirty="0" smtClean="0">
                <a:latin typeface="Times New Roman"/>
                <a:cs typeface="Times New Roman"/>
              </a:rPr>
              <a:t> </a:t>
            </a:r>
            <a:r>
              <a:rPr lang="en-US" spc="-5" dirty="0" smtClean="0">
                <a:latin typeface="Times New Roman"/>
                <a:cs typeface="Times New Roman"/>
              </a:rPr>
              <a:t>replay</a:t>
            </a:r>
            <a:r>
              <a:rPr lang="en-US" spc="-70" dirty="0" smtClean="0">
                <a:latin typeface="Times New Roman"/>
                <a:cs typeface="Times New Roman"/>
              </a:rPr>
              <a:t> </a:t>
            </a:r>
            <a:r>
              <a:rPr lang="en-US" dirty="0" smtClean="0">
                <a:latin typeface="Times New Roman"/>
                <a:cs typeface="Times New Roman"/>
              </a:rPr>
              <a:t>it,</a:t>
            </a:r>
            <a:r>
              <a:rPr lang="en-US" spc="-55" dirty="0" smtClean="0">
                <a:latin typeface="Times New Roman"/>
                <a:cs typeface="Times New Roman"/>
              </a:rPr>
              <a:t> </a:t>
            </a:r>
            <a:r>
              <a:rPr lang="en-US" spc="-5" dirty="0" smtClean="0">
                <a:latin typeface="Times New Roman"/>
                <a:cs typeface="Times New Roman"/>
              </a:rPr>
              <a:t>sending</a:t>
            </a:r>
            <a:r>
              <a:rPr lang="en-US" spc="-55" dirty="0" smtClean="0">
                <a:latin typeface="Times New Roman"/>
                <a:cs typeface="Times New Roman"/>
              </a:rPr>
              <a:t> </a:t>
            </a:r>
            <a:r>
              <a:rPr lang="en-US" spc="-5" dirty="0" smtClean="0">
                <a:latin typeface="Times New Roman"/>
                <a:cs typeface="Times New Roman"/>
              </a:rPr>
              <a:t>commands</a:t>
            </a:r>
            <a:r>
              <a:rPr lang="en-US" spc="-50" dirty="0" smtClean="0">
                <a:latin typeface="Times New Roman"/>
                <a:cs typeface="Times New Roman"/>
              </a:rPr>
              <a:t> </a:t>
            </a:r>
            <a:r>
              <a:rPr lang="en-US" spc="-5" dirty="0" smtClean="0">
                <a:latin typeface="Times New Roman"/>
                <a:cs typeface="Times New Roman"/>
              </a:rPr>
              <a:t>to</a:t>
            </a:r>
            <a:r>
              <a:rPr lang="en-US" spc="-60" dirty="0" smtClean="0">
                <a:latin typeface="Times New Roman"/>
                <a:cs typeface="Times New Roman"/>
              </a:rPr>
              <a:t> </a:t>
            </a:r>
            <a:r>
              <a:rPr lang="en-US" dirty="0" smtClean="0">
                <a:latin typeface="Times New Roman"/>
                <a:cs typeface="Times New Roman"/>
              </a:rPr>
              <a:t>the</a:t>
            </a:r>
            <a:r>
              <a:rPr lang="en-US" spc="-65" dirty="0" smtClean="0">
                <a:latin typeface="Times New Roman"/>
                <a:cs typeface="Times New Roman"/>
              </a:rPr>
              <a:t> </a:t>
            </a:r>
            <a:r>
              <a:rPr lang="en-US" spc="-5" dirty="0" smtClean="0">
                <a:latin typeface="Times New Roman"/>
                <a:cs typeface="Times New Roman"/>
              </a:rPr>
              <a:t>application</a:t>
            </a:r>
            <a:r>
              <a:rPr lang="en-US" spc="-45" dirty="0" smtClean="0">
                <a:latin typeface="Times New Roman"/>
                <a:cs typeface="Times New Roman"/>
              </a:rPr>
              <a:t> </a:t>
            </a:r>
            <a:r>
              <a:rPr lang="en-US" spc="-5" dirty="0" smtClean="0">
                <a:latin typeface="Times New Roman"/>
                <a:cs typeface="Times New Roman"/>
              </a:rPr>
              <a:t>and</a:t>
            </a:r>
            <a:r>
              <a:rPr lang="en-US" spc="-50" dirty="0" smtClean="0">
                <a:latin typeface="Times New Roman"/>
                <a:cs typeface="Times New Roman"/>
              </a:rPr>
              <a:t> </a:t>
            </a:r>
            <a:r>
              <a:rPr lang="en-US" spc="-5" dirty="0" smtClean="0">
                <a:latin typeface="Times New Roman"/>
                <a:cs typeface="Times New Roman"/>
              </a:rPr>
              <a:t>replicating</a:t>
            </a:r>
            <a:r>
              <a:rPr lang="en-US" spc="-50" dirty="0" smtClean="0">
                <a:latin typeface="Times New Roman"/>
                <a:cs typeface="Times New Roman"/>
              </a:rPr>
              <a:t> </a:t>
            </a:r>
            <a:r>
              <a:rPr lang="en-US" spc="-5" dirty="0" smtClean="0">
                <a:latin typeface="Times New Roman"/>
                <a:cs typeface="Times New Roman"/>
              </a:rPr>
              <a:t>them</a:t>
            </a:r>
            <a:r>
              <a:rPr lang="en-US" spc="-70" dirty="0" smtClean="0">
                <a:latin typeface="Times New Roman"/>
                <a:cs typeface="Times New Roman"/>
              </a:rPr>
              <a:t> </a:t>
            </a:r>
            <a:r>
              <a:rPr lang="en-US" dirty="0" smtClean="0">
                <a:latin typeface="Times New Roman"/>
                <a:cs typeface="Times New Roman"/>
              </a:rPr>
              <a:t>in</a:t>
            </a:r>
            <a:r>
              <a:rPr lang="en-US" spc="-60" dirty="0" smtClean="0">
                <a:latin typeface="Times New Roman"/>
                <a:cs typeface="Times New Roman"/>
              </a:rPr>
              <a:t> </a:t>
            </a:r>
            <a:r>
              <a:rPr lang="en-US" dirty="0" smtClean="0">
                <a:latin typeface="Times New Roman"/>
                <a:cs typeface="Times New Roman"/>
              </a:rPr>
              <a:t>the  </a:t>
            </a:r>
            <a:r>
              <a:rPr lang="en-US" spc="-5" dirty="0" smtClean="0">
                <a:latin typeface="Times New Roman"/>
                <a:cs typeface="Times New Roman"/>
              </a:rPr>
              <a:t>user’s browser interface. These tools also provide scripting support so that  you </a:t>
            </a:r>
            <a:r>
              <a:rPr lang="en-US" dirty="0" smtClean="0">
                <a:latin typeface="Times New Roman"/>
                <a:cs typeface="Times New Roman"/>
              </a:rPr>
              <a:t>can </a:t>
            </a:r>
            <a:r>
              <a:rPr lang="en-US" spc="-5" dirty="0" smtClean="0">
                <a:latin typeface="Times New Roman"/>
                <a:cs typeface="Times New Roman"/>
              </a:rPr>
              <a:t>write </a:t>
            </a:r>
            <a:r>
              <a:rPr lang="en-US" spc="-10" dirty="0" smtClean="0">
                <a:latin typeface="Times New Roman"/>
                <a:cs typeface="Times New Roman"/>
              </a:rPr>
              <a:t>and </a:t>
            </a:r>
            <a:r>
              <a:rPr lang="en-US" spc="-5" dirty="0" smtClean="0">
                <a:latin typeface="Times New Roman"/>
                <a:cs typeface="Times New Roman"/>
              </a:rPr>
              <a:t>execute scenarios expressed </a:t>
            </a:r>
            <a:r>
              <a:rPr lang="en-US" spc="-10" dirty="0" smtClean="0">
                <a:latin typeface="Times New Roman"/>
                <a:cs typeface="Times New Roman"/>
              </a:rPr>
              <a:t>as </a:t>
            </a:r>
            <a:r>
              <a:rPr lang="en-US" spc="-5" dirty="0" smtClean="0">
                <a:latin typeface="Times New Roman"/>
                <a:cs typeface="Times New Roman"/>
              </a:rPr>
              <a:t>test scripts. </a:t>
            </a:r>
            <a:r>
              <a:rPr lang="en-US" spc="-10" dirty="0" smtClean="0">
                <a:latin typeface="Times New Roman"/>
                <a:cs typeface="Times New Roman"/>
              </a:rPr>
              <a:t>This </a:t>
            </a:r>
            <a:r>
              <a:rPr lang="en-US" spc="-5" dirty="0" smtClean="0">
                <a:latin typeface="Times New Roman"/>
                <a:cs typeface="Times New Roman"/>
              </a:rPr>
              <a:t>is  particularly useful for cross-browser testing, where you need </a:t>
            </a:r>
            <a:r>
              <a:rPr lang="en-US" dirty="0" smtClean="0">
                <a:latin typeface="Times New Roman"/>
                <a:cs typeface="Times New Roman"/>
              </a:rPr>
              <a:t>to </a:t>
            </a:r>
            <a:r>
              <a:rPr lang="en-US" spc="-5" dirty="0" smtClean="0">
                <a:latin typeface="Times New Roman"/>
                <a:cs typeface="Times New Roman"/>
              </a:rPr>
              <a:t>check that  your software works in the </a:t>
            </a:r>
            <a:r>
              <a:rPr lang="en-US" spc="-10" dirty="0" smtClean="0">
                <a:latin typeface="Times New Roman"/>
                <a:cs typeface="Times New Roman"/>
              </a:rPr>
              <a:t>same </a:t>
            </a:r>
            <a:r>
              <a:rPr lang="en-US" dirty="0" smtClean="0">
                <a:latin typeface="Times New Roman"/>
                <a:cs typeface="Times New Roman"/>
              </a:rPr>
              <a:t>way </a:t>
            </a:r>
            <a:r>
              <a:rPr lang="en-US" spc="-5" dirty="0" smtClean="0">
                <a:latin typeface="Times New Roman"/>
                <a:cs typeface="Times New Roman"/>
              </a:rPr>
              <a:t>with different</a:t>
            </a:r>
            <a:r>
              <a:rPr lang="en-US" spc="25" dirty="0" smtClean="0">
                <a:latin typeface="Times New Roman"/>
                <a:cs typeface="Times New Roman"/>
              </a:rPr>
              <a:t> </a:t>
            </a:r>
            <a:r>
              <a:rPr lang="en-US" spc="-5" dirty="0" smtClean="0">
                <a:latin typeface="Times New Roman"/>
                <a:cs typeface="Times New Roman"/>
              </a:rPr>
              <a:t>browsers.</a:t>
            </a:r>
            <a:endParaRPr lang="en-US" dirty="0" smtClean="0">
              <a:latin typeface="Times New Roman"/>
              <a:cs typeface="Times New Roman"/>
            </a:endParaRPr>
          </a:p>
          <a:p>
            <a:pPr marL="469265" marR="5080" indent="-228600" algn="just">
              <a:lnSpc>
                <a:spcPct val="102899"/>
              </a:lnSpc>
              <a:spcBef>
                <a:spcPts val="10"/>
              </a:spcBef>
              <a:buSzPct val="78571"/>
              <a:buFont typeface="Symbol"/>
              <a:buChar char=""/>
              <a:tabLst>
                <a:tab pos="469900" algn="l"/>
              </a:tabLst>
            </a:pPr>
            <a:r>
              <a:rPr lang="en-US" spc="-5" dirty="0" smtClean="0">
                <a:latin typeface="Times New Roman"/>
                <a:cs typeface="Times New Roman"/>
              </a:rPr>
              <a:t>Automated testing is </a:t>
            </a:r>
            <a:r>
              <a:rPr lang="en-US" dirty="0" smtClean="0">
                <a:latin typeface="Times New Roman"/>
                <a:cs typeface="Times New Roman"/>
              </a:rPr>
              <a:t>one </a:t>
            </a:r>
            <a:r>
              <a:rPr lang="en-US" spc="-5" dirty="0" smtClean="0">
                <a:latin typeface="Times New Roman"/>
                <a:cs typeface="Times New Roman"/>
              </a:rPr>
              <a:t>of the most important </a:t>
            </a:r>
            <a:r>
              <a:rPr lang="en-US" dirty="0" smtClean="0">
                <a:latin typeface="Times New Roman"/>
                <a:cs typeface="Times New Roman"/>
              </a:rPr>
              <a:t>developments in </a:t>
            </a:r>
            <a:r>
              <a:rPr lang="en-US" spc="-5" dirty="0" smtClean="0">
                <a:latin typeface="Times New Roman"/>
                <a:cs typeface="Times New Roman"/>
              </a:rPr>
              <a:t>software  engineering</a:t>
            </a:r>
            <a:endParaRPr lang="en-US" dirty="0" smtClean="0">
              <a:latin typeface="Times New Roman"/>
              <a:cs typeface="Times New Roman"/>
            </a:endParaRPr>
          </a:p>
        </p:txBody>
      </p:sp>
      <p:sp>
        <p:nvSpPr>
          <p:cNvPr id="5" name="object 5"/>
          <p:cNvSpPr/>
          <p:nvPr/>
        </p:nvSpPr>
        <p:spPr>
          <a:xfrm>
            <a:off x="1203075" y="0"/>
            <a:ext cx="5338694" cy="34645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46043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heavy" spc="-5" dirty="0" smtClean="0">
                <a:uFill>
                  <a:solidFill>
                    <a:srgbClr val="000000"/>
                  </a:solidFill>
                </a:uFill>
                <a:latin typeface="Times New Roman"/>
                <a:cs typeface="Times New Roman"/>
              </a:rPr>
              <a:t>Test-driven</a:t>
            </a:r>
            <a:r>
              <a:rPr lang="en-US" b="1" u="heavy" dirty="0" smtClean="0">
                <a:uFill>
                  <a:solidFill>
                    <a:srgbClr val="000000"/>
                  </a:solidFill>
                </a:uFill>
                <a:latin typeface="Times New Roman"/>
                <a:cs typeface="Times New Roman"/>
              </a:rPr>
              <a:t> </a:t>
            </a:r>
            <a:r>
              <a:rPr lang="en-US" b="1" u="heavy" spc="-10" dirty="0" smtClean="0">
                <a:uFill>
                  <a:solidFill>
                    <a:srgbClr val="000000"/>
                  </a:solidFill>
                </a:uFill>
                <a:latin typeface="Times New Roman"/>
                <a:cs typeface="Times New Roman"/>
              </a:rPr>
              <a:t>development</a:t>
            </a:r>
            <a:r>
              <a:rPr lang="en-US" dirty="0" smtClean="0">
                <a:latin typeface="Times New Roman"/>
                <a:cs typeface="Times New Roman"/>
              </a:rPr>
              <a:t/>
            </a:r>
            <a:br>
              <a:rPr lang="en-US" dirty="0" smtClean="0">
                <a:latin typeface="Times New Roman"/>
                <a:cs typeface="Times New Roman"/>
              </a:rPr>
            </a:br>
            <a:endParaRPr lang="en-US" dirty="0"/>
          </a:p>
        </p:txBody>
      </p:sp>
      <p:sp>
        <p:nvSpPr>
          <p:cNvPr id="3" name="Content Placeholder 2"/>
          <p:cNvSpPr>
            <a:spLocks noGrp="1"/>
          </p:cNvSpPr>
          <p:nvPr>
            <p:ph idx="1"/>
          </p:nvPr>
        </p:nvSpPr>
        <p:spPr/>
        <p:txBody>
          <a:bodyPr>
            <a:normAutofit/>
          </a:bodyPr>
          <a:lstStyle/>
          <a:p>
            <a:pPr marL="469265" marR="7620" indent="-228600" algn="just">
              <a:lnSpc>
                <a:spcPct val="103200"/>
              </a:lnSpc>
              <a:buFont typeface="Symbol"/>
              <a:buChar char=""/>
              <a:tabLst>
                <a:tab pos="469900" algn="l"/>
              </a:tabLst>
            </a:pPr>
            <a:r>
              <a:rPr lang="en-US" sz="1800" spc="-5" dirty="0" smtClean="0">
                <a:latin typeface="Times New Roman" panose="02020603050405020304" pitchFamily="18" charset="0"/>
                <a:cs typeface="Times New Roman" panose="02020603050405020304" pitchFamily="18" charset="0"/>
              </a:rPr>
              <a:t>Test-driven development (TDD) </a:t>
            </a:r>
            <a:r>
              <a:rPr lang="en-US" sz="1800" dirty="0" smtClean="0">
                <a:latin typeface="Times New Roman" panose="02020603050405020304" pitchFamily="18" charset="0"/>
                <a:cs typeface="Times New Roman" panose="02020603050405020304" pitchFamily="18" charset="0"/>
              </a:rPr>
              <a:t>is </a:t>
            </a:r>
            <a:r>
              <a:rPr lang="en-US" sz="1800" spc="-10" dirty="0" smtClean="0">
                <a:latin typeface="Times New Roman" panose="02020603050405020304" pitchFamily="18" charset="0"/>
                <a:cs typeface="Times New Roman" panose="02020603050405020304" pitchFamily="18" charset="0"/>
              </a:rPr>
              <a:t>an </a:t>
            </a:r>
            <a:r>
              <a:rPr lang="en-US" sz="1800" spc="-5" dirty="0" smtClean="0">
                <a:latin typeface="Times New Roman" panose="02020603050405020304" pitchFamily="18" charset="0"/>
                <a:cs typeface="Times New Roman" panose="02020603050405020304" pitchFamily="18" charset="0"/>
              </a:rPr>
              <a:t>approach to program development </a:t>
            </a:r>
            <a:r>
              <a:rPr lang="en-US" sz="1800" dirty="0" smtClean="0">
                <a:latin typeface="Times New Roman" panose="02020603050405020304" pitchFamily="18" charset="0"/>
                <a:cs typeface="Times New Roman" panose="02020603050405020304" pitchFamily="18" charset="0"/>
              </a:rPr>
              <a:t>that  is</a:t>
            </a:r>
            <a:r>
              <a:rPr lang="en-US" sz="1800" spc="-50" dirty="0" smtClean="0">
                <a:latin typeface="Times New Roman" panose="02020603050405020304" pitchFamily="18" charset="0"/>
                <a:cs typeface="Times New Roman" panose="02020603050405020304" pitchFamily="18" charset="0"/>
              </a:rPr>
              <a:t> </a:t>
            </a:r>
            <a:r>
              <a:rPr lang="en-US" sz="1800" spc="-5" dirty="0" smtClean="0">
                <a:latin typeface="Times New Roman" panose="02020603050405020304" pitchFamily="18" charset="0"/>
                <a:cs typeface="Times New Roman" panose="02020603050405020304" pitchFamily="18" charset="0"/>
              </a:rPr>
              <a:t>based</a:t>
            </a:r>
            <a:r>
              <a:rPr lang="en-US" sz="1800" spc="-45"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on</a:t>
            </a:r>
            <a:r>
              <a:rPr lang="en-US" sz="1800" spc="-45" dirty="0" smtClean="0">
                <a:latin typeface="Times New Roman" panose="02020603050405020304" pitchFamily="18" charset="0"/>
                <a:cs typeface="Times New Roman" panose="02020603050405020304" pitchFamily="18" charset="0"/>
              </a:rPr>
              <a:t> </a:t>
            </a:r>
            <a:r>
              <a:rPr lang="en-US" sz="1800" spc="-5" dirty="0" smtClean="0">
                <a:latin typeface="Times New Roman" panose="02020603050405020304" pitchFamily="18" charset="0"/>
                <a:cs typeface="Times New Roman" panose="02020603050405020304" pitchFamily="18" charset="0"/>
              </a:rPr>
              <a:t>the</a:t>
            </a:r>
            <a:r>
              <a:rPr lang="en-US" sz="1800" spc="-45" dirty="0" smtClean="0">
                <a:latin typeface="Times New Roman" panose="02020603050405020304" pitchFamily="18" charset="0"/>
                <a:cs typeface="Times New Roman" panose="02020603050405020304" pitchFamily="18" charset="0"/>
              </a:rPr>
              <a:t> </a:t>
            </a:r>
            <a:r>
              <a:rPr lang="en-US" sz="1800" spc="-5" dirty="0" smtClean="0">
                <a:latin typeface="Times New Roman" panose="02020603050405020304" pitchFamily="18" charset="0"/>
                <a:cs typeface="Times New Roman" panose="02020603050405020304" pitchFamily="18" charset="0"/>
              </a:rPr>
              <a:t>general</a:t>
            </a:r>
            <a:r>
              <a:rPr lang="en-US" sz="1800" spc="-30" dirty="0" smtClean="0">
                <a:latin typeface="Times New Roman" panose="02020603050405020304" pitchFamily="18" charset="0"/>
                <a:cs typeface="Times New Roman" panose="02020603050405020304" pitchFamily="18" charset="0"/>
              </a:rPr>
              <a:t> </a:t>
            </a:r>
            <a:r>
              <a:rPr lang="en-US" sz="1800" spc="-5" dirty="0" smtClean="0">
                <a:latin typeface="Times New Roman" panose="02020603050405020304" pitchFamily="18" charset="0"/>
                <a:cs typeface="Times New Roman" panose="02020603050405020304" pitchFamily="18" charset="0"/>
              </a:rPr>
              <a:t>idea</a:t>
            </a:r>
            <a:r>
              <a:rPr lang="en-US" sz="1800" spc="-50" dirty="0" smtClean="0">
                <a:latin typeface="Times New Roman" panose="02020603050405020304" pitchFamily="18" charset="0"/>
                <a:cs typeface="Times New Roman" panose="02020603050405020304" pitchFamily="18" charset="0"/>
              </a:rPr>
              <a:t> </a:t>
            </a:r>
            <a:r>
              <a:rPr lang="en-US" sz="1800" spc="-5" dirty="0" smtClean="0">
                <a:latin typeface="Times New Roman" panose="02020603050405020304" pitchFamily="18" charset="0"/>
                <a:cs typeface="Times New Roman" panose="02020603050405020304" pitchFamily="18" charset="0"/>
              </a:rPr>
              <a:t>that</a:t>
            </a:r>
            <a:r>
              <a:rPr lang="en-US" sz="1800" spc="-30" dirty="0" smtClean="0">
                <a:latin typeface="Times New Roman" panose="02020603050405020304" pitchFamily="18" charset="0"/>
                <a:cs typeface="Times New Roman" panose="02020603050405020304" pitchFamily="18" charset="0"/>
              </a:rPr>
              <a:t> </a:t>
            </a:r>
            <a:r>
              <a:rPr lang="en-US" sz="1800" b="1" spc="-5" dirty="0" smtClean="0">
                <a:latin typeface="Times New Roman" panose="02020603050405020304" pitchFamily="18" charset="0"/>
                <a:cs typeface="Times New Roman" panose="02020603050405020304" pitchFamily="18" charset="0"/>
              </a:rPr>
              <a:t>we</a:t>
            </a:r>
            <a:r>
              <a:rPr lang="en-US" sz="1800" b="1" spc="-50" dirty="0" smtClean="0">
                <a:latin typeface="Times New Roman" panose="02020603050405020304" pitchFamily="18" charset="0"/>
                <a:cs typeface="Times New Roman" panose="02020603050405020304" pitchFamily="18" charset="0"/>
              </a:rPr>
              <a:t> </a:t>
            </a:r>
            <a:r>
              <a:rPr lang="en-US" sz="1800" b="1" spc="-5" dirty="0" smtClean="0">
                <a:latin typeface="Times New Roman" panose="02020603050405020304" pitchFamily="18" charset="0"/>
                <a:cs typeface="Times New Roman" panose="02020603050405020304" pitchFamily="18" charset="0"/>
              </a:rPr>
              <a:t>should</a:t>
            </a:r>
            <a:r>
              <a:rPr lang="en-US" sz="1800" b="1" spc="-45" dirty="0" smtClean="0">
                <a:latin typeface="Times New Roman" panose="02020603050405020304" pitchFamily="18" charset="0"/>
                <a:cs typeface="Times New Roman" panose="02020603050405020304" pitchFamily="18" charset="0"/>
              </a:rPr>
              <a:t> </a:t>
            </a:r>
            <a:r>
              <a:rPr lang="en-US" sz="1800" b="1" spc="-5" dirty="0" smtClean="0">
                <a:latin typeface="Times New Roman" panose="02020603050405020304" pitchFamily="18" charset="0"/>
                <a:cs typeface="Times New Roman" panose="02020603050405020304" pitchFamily="18" charset="0"/>
              </a:rPr>
              <a:t>write</a:t>
            </a:r>
            <a:r>
              <a:rPr lang="en-US" sz="1800" b="1" spc="-45"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an</a:t>
            </a:r>
            <a:r>
              <a:rPr lang="en-US" sz="1800" b="1" spc="-45" dirty="0" smtClean="0">
                <a:latin typeface="Times New Roman" panose="02020603050405020304" pitchFamily="18" charset="0"/>
                <a:cs typeface="Times New Roman" panose="02020603050405020304" pitchFamily="18" charset="0"/>
              </a:rPr>
              <a:t> </a:t>
            </a:r>
            <a:r>
              <a:rPr lang="en-US" sz="1800" b="1" spc="-5" dirty="0" smtClean="0">
                <a:latin typeface="Times New Roman" panose="02020603050405020304" pitchFamily="18" charset="0"/>
                <a:cs typeface="Times New Roman" panose="02020603050405020304" pitchFamily="18" charset="0"/>
              </a:rPr>
              <a:t>executable</a:t>
            </a:r>
            <a:r>
              <a:rPr lang="en-US" sz="1800" b="1" spc="-45" dirty="0" smtClean="0">
                <a:latin typeface="Times New Roman" panose="02020603050405020304" pitchFamily="18" charset="0"/>
                <a:cs typeface="Times New Roman" panose="02020603050405020304" pitchFamily="18" charset="0"/>
              </a:rPr>
              <a:t> </a:t>
            </a:r>
            <a:r>
              <a:rPr lang="en-US" sz="1800" b="1" spc="-5" dirty="0" smtClean="0">
                <a:latin typeface="Times New Roman" panose="02020603050405020304" pitchFamily="18" charset="0"/>
                <a:cs typeface="Times New Roman" panose="02020603050405020304" pitchFamily="18" charset="0"/>
              </a:rPr>
              <a:t>test</a:t>
            </a:r>
            <a:r>
              <a:rPr lang="en-US" sz="1800" b="1" spc="-5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or</a:t>
            </a:r>
            <a:r>
              <a:rPr lang="en-US" sz="1800" b="1" spc="-45" dirty="0" smtClean="0">
                <a:latin typeface="Times New Roman" panose="02020603050405020304" pitchFamily="18" charset="0"/>
                <a:cs typeface="Times New Roman" panose="02020603050405020304" pitchFamily="18" charset="0"/>
              </a:rPr>
              <a:t> </a:t>
            </a:r>
            <a:r>
              <a:rPr lang="en-US" sz="1800" b="1" spc="-5" dirty="0" smtClean="0">
                <a:latin typeface="Times New Roman" panose="02020603050405020304" pitchFamily="18" charset="0"/>
                <a:cs typeface="Times New Roman" panose="02020603050405020304" pitchFamily="18" charset="0"/>
              </a:rPr>
              <a:t>tests</a:t>
            </a:r>
            <a:r>
              <a:rPr lang="en-US" sz="1800" b="1" spc="-30" dirty="0" smtClean="0">
                <a:latin typeface="Times New Roman" panose="02020603050405020304" pitchFamily="18" charset="0"/>
                <a:cs typeface="Times New Roman" panose="02020603050405020304" pitchFamily="18" charset="0"/>
              </a:rPr>
              <a:t> </a:t>
            </a:r>
            <a:r>
              <a:rPr lang="en-US" sz="1800" b="1" spc="-10" dirty="0" smtClean="0">
                <a:latin typeface="Times New Roman" panose="02020603050405020304" pitchFamily="18" charset="0"/>
                <a:cs typeface="Times New Roman" panose="02020603050405020304" pitchFamily="18" charset="0"/>
              </a:rPr>
              <a:t>for  </a:t>
            </a:r>
            <a:r>
              <a:rPr lang="en-US" sz="1800" b="1" spc="-5" dirty="0" smtClean="0">
                <a:latin typeface="Times New Roman" panose="02020603050405020304" pitchFamily="18" charset="0"/>
                <a:cs typeface="Times New Roman" panose="02020603050405020304" pitchFamily="18" charset="0"/>
              </a:rPr>
              <a:t>code that </a:t>
            </a:r>
            <a:r>
              <a:rPr lang="en-US" sz="1800" b="1" dirty="0" smtClean="0">
                <a:latin typeface="Times New Roman" panose="02020603050405020304" pitchFamily="18" charset="0"/>
                <a:cs typeface="Times New Roman" panose="02020603050405020304" pitchFamily="18" charset="0"/>
              </a:rPr>
              <a:t>are </a:t>
            </a:r>
            <a:r>
              <a:rPr lang="en-US" sz="1800" b="1" spc="-5" dirty="0" smtClean="0">
                <a:latin typeface="Times New Roman" panose="02020603050405020304" pitchFamily="18" charset="0"/>
                <a:cs typeface="Times New Roman" panose="02020603050405020304" pitchFamily="18" charset="0"/>
              </a:rPr>
              <a:t>writing </a:t>
            </a:r>
            <a:r>
              <a:rPr lang="en-US" sz="1800" b="1" dirty="0" smtClean="0">
                <a:latin typeface="Times New Roman" panose="02020603050405020304" pitchFamily="18" charset="0"/>
                <a:cs typeface="Times New Roman" panose="02020603050405020304" pitchFamily="18" charset="0"/>
              </a:rPr>
              <a:t>before </a:t>
            </a:r>
            <a:r>
              <a:rPr lang="en-US" sz="1800" b="1" spc="-5" dirty="0" smtClean="0">
                <a:latin typeface="Times New Roman" panose="02020603050405020304" pitchFamily="18" charset="0"/>
                <a:cs typeface="Times New Roman" panose="02020603050405020304" pitchFamily="18" charset="0"/>
              </a:rPr>
              <a:t>you write the</a:t>
            </a:r>
            <a:r>
              <a:rPr lang="en-US" sz="1800" b="1" spc="2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code.</a:t>
            </a:r>
          </a:p>
          <a:p>
            <a:pPr marL="469265" marR="6350" indent="-228600" algn="just">
              <a:lnSpc>
                <a:spcPct val="103200"/>
              </a:lnSpc>
              <a:spcBef>
                <a:spcPts val="105"/>
              </a:spcBef>
              <a:buFont typeface="Symbol"/>
              <a:buChar char=""/>
              <a:tabLst>
                <a:tab pos="514350" algn="l"/>
              </a:tabLst>
            </a:pPr>
            <a:r>
              <a:rPr lang="en-US" sz="1800" dirty="0" smtClean="0">
                <a:latin typeface="Times New Roman" panose="02020603050405020304" pitchFamily="18" charset="0"/>
                <a:cs typeface="Times New Roman" panose="02020603050405020304" pitchFamily="18" charset="0"/>
              </a:rPr>
              <a:t>	</a:t>
            </a:r>
            <a:r>
              <a:rPr lang="en-US" sz="1800" spc="-5" dirty="0" smtClean="0">
                <a:latin typeface="Times New Roman" panose="02020603050405020304" pitchFamily="18" charset="0"/>
                <a:cs typeface="Times New Roman" panose="02020603050405020304" pitchFamily="18" charset="0"/>
              </a:rPr>
              <a:t>TDD was introduced </a:t>
            </a:r>
            <a:r>
              <a:rPr lang="en-US" sz="1800" dirty="0" smtClean="0">
                <a:latin typeface="Times New Roman" panose="02020603050405020304" pitchFamily="18" charset="0"/>
                <a:cs typeface="Times New Roman" panose="02020603050405020304" pitchFamily="18" charset="0"/>
              </a:rPr>
              <a:t>by early </a:t>
            </a:r>
            <a:r>
              <a:rPr lang="en-US" sz="1800" spc="-5" dirty="0" smtClean="0">
                <a:latin typeface="Times New Roman" panose="02020603050405020304" pitchFamily="18" charset="0"/>
                <a:cs typeface="Times New Roman" panose="02020603050405020304" pitchFamily="18" charset="0"/>
              </a:rPr>
              <a:t>users </a:t>
            </a:r>
            <a:r>
              <a:rPr lang="en-US" sz="1800" dirty="0" smtClean="0">
                <a:latin typeface="Times New Roman" panose="02020603050405020304" pitchFamily="18" charset="0"/>
                <a:cs typeface="Times New Roman" panose="02020603050405020304" pitchFamily="18" charset="0"/>
              </a:rPr>
              <a:t>of </a:t>
            </a:r>
            <a:r>
              <a:rPr lang="en-US" sz="1800" spc="-5" dirty="0" smtClean="0">
                <a:latin typeface="Times New Roman" panose="02020603050405020304" pitchFamily="18" charset="0"/>
                <a:cs typeface="Times New Roman" panose="02020603050405020304" pitchFamily="18" charset="0"/>
              </a:rPr>
              <a:t>the Extreme Programming agile  method, but it </a:t>
            </a:r>
            <a:r>
              <a:rPr lang="en-US" sz="1800" dirty="0" smtClean="0">
                <a:latin typeface="Times New Roman" panose="02020603050405020304" pitchFamily="18" charset="0"/>
                <a:cs typeface="Times New Roman" panose="02020603050405020304" pitchFamily="18" charset="0"/>
              </a:rPr>
              <a:t>can be </a:t>
            </a:r>
            <a:r>
              <a:rPr lang="en-US" sz="1800" spc="-5" dirty="0" smtClean="0">
                <a:latin typeface="Times New Roman" panose="02020603050405020304" pitchFamily="18" charset="0"/>
                <a:cs typeface="Times New Roman" panose="02020603050405020304" pitchFamily="18" charset="0"/>
              </a:rPr>
              <a:t>used </a:t>
            </a:r>
            <a:r>
              <a:rPr lang="en-US" sz="1800" spc="-10" dirty="0" smtClean="0">
                <a:latin typeface="Times New Roman" panose="02020603050405020304" pitchFamily="18" charset="0"/>
                <a:cs typeface="Times New Roman" panose="02020603050405020304" pitchFamily="18" charset="0"/>
              </a:rPr>
              <a:t>with </a:t>
            </a:r>
            <a:r>
              <a:rPr lang="en-US" sz="1800" dirty="0" smtClean="0">
                <a:latin typeface="Times New Roman" panose="02020603050405020304" pitchFamily="18" charset="0"/>
                <a:cs typeface="Times New Roman" panose="02020603050405020304" pitchFamily="18" charset="0"/>
              </a:rPr>
              <a:t>any </a:t>
            </a:r>
            <a:r>
              <a:rPr lang="en-US" sz="1800" spc="-5" dirty="0" smtClean="0">
                <a:latin typeface="Times New Roman" panose="02020603050405020304" pitchFamily="18" charset="0"/>
                <a:cs typeface="Times New Roman" panose="02020603050405020304" pitchFamily="18" charset="0"/>
              </a:rPr>
              <a:t>incremental development approach.  </a:t>
            </a:r>
            <a:r>
              <a:rPr lang="en-US" sz="1800" dirty="0" smtClean="0">
                <a:latin typeface="Times New Roman" panose="02020603050405020304" pitchFamily="18" charset="0"/>
                <a:cs typeface="Times New Roman" panose="02020603050405020304" pitchFamily="18" charset="0"/>
              </a:rPr>
              <a:t>Figure 9.8 is a </a:t>
            </a:r>
            <a:r>
              <a:rPr lang="en-US" sz="1800" spc="-10" dirty="0" smtClean="0">
                <a:latin typeface="Times New Roman" panose="02020603050405020304" pitchFamily="18" charset="0"/>
                <a:cs typeface="Times New Roman" panose="02020603050405020304" pitchFamily="18" charset="0"/>
              </a:rPr>
              <a:t>model </a:t>
            </a:r>
            <a:r>
              <a:rPr lang="en-US" sz="1800" dirty="0" smtClean="0">
                <a:latin typeface="Times New Roman" panose="02020603050405020304" pitchFamily="18" charset="0"/>
                <a:cs typeface="Times New Roman" panose="02020603050405020304" pitchFamily="18" charset="0"/>
              </a:rPr>
              <a:t>of </a:t>
            </a:r>
            <a:r>
              <a:rPr lang="en-US" sz="1800" spc="-5" dirty="0" smtClean="0">
                <a:latin typeface="Times New Roman" panose="02020603050405020304" pitchFamily="18" charset="0"/>
                <a:cs typeface="Times New Roman" panose="02020603050405020304" pitchFamily="18" charset="0"/>
              </a:rPr>
              <a:t>the test-driven development process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4448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4135121"/>
            <a:ext cx="6995160" cy="6079279"/>
          </a:xfrm>
        </p:spPr>
        <p:txBody>
          <a:bodyPr>
            <a:normAutofit/>
          </a:bodyPr>
          <a:lstStyle/>
          <a:p>
            <a:pPr marL="469265" marR="10795" indent="-228600">
              <a:lnSpc>
                <a:spcPct val="102899"/>
              </a:lnSpc>
              <a:spcBef>
                <a:spcPts val="55"/>
              </a:spcBef>
              <a:buFont typeface="Symbol"/>
              <a:buChar char=""/>
              <a:tabLst>
                <a:tab pos="469265" algn="l"/>
                <a:tab pos="469900" algn="l"/>
              </a:tabLst>
            </a:pPr>
            <a:endParaRPr lang="en-US" spc="-10" dirty="0" smtClean="0">
              <a:latin typeface="Times New Roman"/>
              <a:cs typeface="Times New Roman"/>
            </a:endParaRPr>
          </a:p>
          <a:p>
            <a:pPr marL="469265" marR="10795" indent="-228600">
              <a:lnSpc>
                <a:spcPct val="102899"/>
              </a:lnSpc>
              <a:spcBef>
                <a:spcPts val="55"/>
              </a:spcBef>
              <a:buFont typeface="Symbol"/>
              <a:buChar char=""/>
              <a:tabLst>
                <a:tab pos="469265" algn="l"/>
                <a:tab pos="469900" algn="l"/>
              </a:tabLst>
            </a:pPr>
            <a:r>
              <a:rPr lang="en-US" spc="-10" dirty="0" smtClean="0">
                <a:latin typeface="Times New Roman"/>
                <a:cs typeface="Times New Roman"/>
              </a:rPr>
              <a:t>Assume </a:t>
            </a:r>
            <a:r>
              <a:rPr lang="en-US" dirty="0" smtClean="0">
                <a:latin typeface="Times New Roman"/>
                <a:cs typeface="Times New Roman"/>
              </a:rPr>
              <a:t>that </a:t>
            </a:r>
            <a:r>
              <a:rPr lang="en-US" spc="-5" dirty="0" smtClean="0">
                <a:latin typeface="Times New Roman"/>
                <a:cs typeface="Times New Roman"/>
              </a:rPr>
              <a:t>we have identified some increment </a:t>
            </a:r>
            <a:r>
              <a:rPr lang="en-US" dirty="0" smtClean="0">
                <a:latin typeface="Times New Roman"/>
                <a:cs typeface="Times New Roman"/>
              </a:rPr>
              <a:t>of </a:t>
            </a:r>
            <a:r>
              <a:rPr lang="en-US" spc="-5" dirty="0" smtClean="0">
                <a:latin typeface="Times New Roman"/>
                <a:cs typeface="Times New Roman"/>
              </a:rPr>
              <a:t>functionality </a:t>
            </a:r>
            <a:r>
              <a:rPr lang="en-US" dirty="0" smtClean="0">
                <a:latin typeface="Times New Roman"/>
                <a:cs typeface="Times New Roman"/>
              </a:rPr>
              <a:t>to </a:t>
            </a:r>
            <a:r>
              <a:rPr lang="en-US" spc="-5" dirty="0" smtClean="0">
                <a:latin typeface="Times New Roman"/>
                <a:cs typeface="Times New Roman"/>
              </a:rPr>
              <a:t>be  implemented.</a:t>
            </a:r>
            <a:endParaRPr lang="en-US" dirty="0" smtClean="0">
              <a:latin typeface="Times New Roman"/>
              <a:cs typeface="Times New Roman"/>
            </a:endParaRPr>
          </a:p>
          <a:p>
            <a:pPr marL="469265" marR="7620" indent="-228600">
              <a:lnSpc>
                <a:spcPct val="102899"/>
              </a:lnSpc>
              <a:spcBef>
                <a:spcPts val="120"/>
              </a:spcBef>
              <a:buFont typeface="Symbol"/>
              <a:buChar char=""/>
              <a:tabLst>
                <a:tab pos="469265" algn="l"/>
                <a:tab pos="469900" algn="l"/>
              </a:tabLst>
            </a:pPr>
            <a:r>
              <a:rPr lang="en-US" spc="-5" dirty="0" smtClean="0">
                <a:latin typeface="Times New Roman"/>
                <a:cs typeface="Times New Roman"/>
              </a:rPr>
              <a:t>Test-driven</a:t>
            </a:r>
            <a:r>
              <a:rPr lang="en-US" spc="-85" dirty="0" smtClean="0">
                <a:latin typeface="Times New Roman"/>
                <a:cs typeface="Times New Roman"/>
              </a:rPr>
              <a:t> </a:t>
            </a:r>
            <a:r>
              <a:rPr lang="en-US" spc="-5" dirty="0" smtClean="0">
                <a:latin typeface="Times New Roman"/>
                <a:cs typeface="Times New Roman"/>
              </a:rPr>
              <a:t>development</a:t>
            </a:r>
            <a:r>
              <a:rPr lang="en-US" spc="-80" dirty="0" smtClean="0">
                <a:latin typeface="Times New Roman"/>
                <a:cs typeface="Times New Roman"/>
              </a:rPr>
              <a:t> </a:t>
            </a:r>
            <a:r>
              <a:rPr lang="en-US" spc="-5" dirty="0" smtClean="0">
                <a:latin typeface="Times New Roman"/>
                <a:cs typeface="Times New Roman"/>
              </a:rPr>
              <a:t>relies</a:t>
            </a:r>
            <a:r>
              <a:rPr lang="en-US" spc="-80" dirty="0" smtClean="0">
                <a:latin typeface="Times New Roman"/>
                <a:cs typeface="Times New Roman"/>
              </a:rPr>
              <a:t> </a:t>
            </a:r>
            <a:r>
              <a:rPr lang="en-US" spc="-5" dirty="0" smtClean="0">
                <a:latin typeface="Times New Roman"/>
                <a:cs typeface="Times New Roman"/>
              </a:rPr>
              <a:t>on</a:t>
            </a:r>
            <a:r>
              <a:rPr lang="en-US" spc="-70" dirty="0" smtClean="0">
                <a:latin typeface="Times New Roman"/>
                <a:cs typeface="Times New Roman"/>
              </a:rPr>
              <a:t> </a:t>
            </a:r>
            <a:r>
              <a:rPr lang="en-US" spc="-5" dirty="0" smtClean="0">
                <a:latin typeface="Times New Roman"/>
                <a:cs typeface="Times New Roman"/>
              </a:rPr>
              <a:t>automated</a:t>
            </a:r>
            <a:r>
              <a:rPr lang="en-US" spc="-65" dirty="0" smtClean="0">
                <a:latin typeface="Times New Roman"/>
                <a:cs typeface="Times New Roman"/>
              </a:rPr>
              <a:t> </a:t>
            </a:r>
            <a:r>
              <a:rPr lang="en-US" spc="-5" dirty="0" smtClean="0">
                <a:latin typeface="Times New Roman"/>
                <a:cs typeface="Times New Roman"/>
              </a:rPr>
              <a:t>testing.</a:t>
            </a:r>
            <a:r>
              <a:rPr lang="en-US" spc="-80" dirty="0" smtClean="0">
                <a:latin typeface="Times New Roman"/>
                <a:cs typeface="Times New Roman"/>
              </a:rPr>
              <a:t> </a:t>
            </a:r>
            <a:r>
              <a:rPr lang="en-US" spc="-5" dirty="0" smtClean="0">
                <a:latin typeface="Times New Roman"/>
                <a:cs typeface="Times New Roman"/>
              </a:rPr>
              <a:t>Every</a:t>
            </a:r>
            <a:r>
              <a:rPr lang="en-US" spc="-90" dirty="0" smtClean="0">
                <a:latin typeface="Times New Roman"/>
                <a:cs typeface="Times New Roman"/>
              </a:rPr>
              <a:t> </a:t>
            </a:r>
            <a:r>
              <a:rPr lang="en-US" spc="-5" dirty="0" smtClean="0">
                <a:latin typeface="Times New Roman"/>
                <a:cs typeface="Times New Roman"/>
              </a:rPr>
              <a:t>time</a:t>
            </a:r>
            <a:r>
              <a:rPr lang="en-US" spc="-65" dirty="0" smtClean="0">
                <a:latin typeface="Times New Roman"/>
                <a:cs typeface="Times New Roman"/>
              </a:rPr>
              <a:t> </a:t>
            </a:r>
            <a:r>
              <a:rPr lang="en-US" spc="-5" dirty="0" smtClean="0">
                <a:latin typeface="Times New Roman"/>
                <a:cs typeface="Times New Roman"/>
              </a:rPr>
              <a:t>we</a:t>
            </a:r>
            <a:r>
              <a:rPr lang="en-US" spc="-70" dirty="0" smtClean="0">
                <a:latin typeface="Times New Roman"/>
                <a:cs typeface="Times New Roman"/>
              </a:rPr>
              <a:t> </a:t>
            </a:r>
            <a:r>
              <a:rPr lang="en-US" spc="-5" dirty="0" smtClean="0">
                <a:latin typeface="Times New Roman"/>
                <a:cs typeface="Times New Roman"/>
              </a:rPr>
              <a:t>add</a:t>
            </a:r>
            <a:r>
              <a:rPr lang="en-US" spc="-85" dirty="0" smtClean="0">
                <a:latin typeface="Times New Roman"/>
                <a:cs typeface="Times New Roman"/>
              </a:rPr>
              <a:t> </a:t>
            </a:r>
            <a:r>
              <a:rPr lang="en-US" spc="-5" dirty="0" smtClean="0">
                <a:latin typeface="Times New Roman"/>
                <a:cs typeface="Times New Roman"/>
              </a:rPr>
              <a:t>some  functionality, we develop </a:t>
            </a:r>
            <a:r>
              <a:rPr lang="en-US" dirty="0" smtClean="0">
                <a:latin typeface="Times New Roman"/>
                <a:cs typeface="Times New Roman"/>
              </a:rPr>
              <a:t>a new </a:t>
            </a:r>
            <a:r>
              <a:rPr lang="en-US" spc="-5" dirty="0" smtClean="0">
                <a:latin typeface="Times New Roman"/>
                <a:cs typeface="Times New Roman"/>
              </a:rPr>
              <a:t>test </a:t>
            </a:r>
            <a:r>
              <a:rPr lang="en-US" spc="-10" dirty="0" smtClean="0">
                <a:latin typeface="Times New Roman"/>
                <a:cs typeface="Times New Roman"/>
              </a:rPr>
              <a:t>and </a:t>
            </a:r>
            <a:r>
              <a:rPr lang="en-US" spc="-5" dirty="0" smtClean="0">
                <a:latin typeface="Times New Roman"/>
                <a:cs typeface="Times New Roman"/>
              </a:rPr>
              <a:t>add </a:t>
            </a:r>
            <a:r>
              <a:rPr lang="en-US" dirty="0" smtClean="0">
                <a:latin typeface="Times New Roman"/>
                <a:cs typeface="Times New Roman"/>
              </a:rPr>
              <a:t>it to </a:t>
            </a:r>
            <a:r>
              <a:rPr lang="en-US" spc="-5" dirty="0" smtClean="0">
                <a:latin typeface="Times New Roman"/>
                <a:cs typeface="Times New Roman"/>
              </a:rPr>
              <a:t>the test</a:t>
            </a:r>
            <a:r>
              <a:rPr lang="en-US" spc="-25" dirty="0" smtClean="0">
                <a:latin typeface="Times New Roman"/>
                <a:cs typeface="Times New Roman"/>
              </a:rPr>
              <a:t> </a:t>
            </a:r>
            <a:r>
              <a:rPr lang="en-US" spc="-5" dirty="0" smtClean="0">
                <a:latin typeface="Times New Roman"/>
                <a:cs typeface="Times New Roman"/>
              </a:rPr>
              <a:t>suite.</a:t>
            </a:r>
            <a:endParaRPr lang="en-US" dirty="0" smtClean="0">
              <a:latin typeface="Times New Roman"/>
              <a:cs typeface="Times New Roman"/>
            </a:endParaRPr>
          </a:p>
          <a:p>
            <a:pPr marL="469265" marR="8255" indent="-228600">
              <a:lnSpc>
                <a:spcPct val="102899"/>
              </a:lnSpc>
              <a:spcBef>
                <a:spcPts val="114"/>
              </a:spcBef>
              <a:buFont typeface="Symbol"/>
              <a:buChar char=""/>
              <a:tabLst>
                <a:tab pos="469265" algn="l"/>
                <a:tab pos="469900" algn="l"/>
              </a:tabLst>
            </a:pPr>
            <a:r>
              <a:rPr lang="en-US" spc="-5" dirty="0" smtClean="0">
                <a:latin typeface="Times New Roman"/>
                <a:cs typeface="Times New Roman"/>
              </a:rPr>
              <a:t>All of the tests in the test suite must pass before we move on to </a:t>
            </a:r>
            <a:r>
              <a:rPr lang="en-US" spc="-10" dirty="0" smtClean="0">
                <a:latin typeface="Times New Roman"/>
                <a:cs typeface="Times New Roman"/>
              </a:rPr>
              <a:t>developing  </a:t>
            </a:r>
            <a:r>
              <a:rPr lang="en-US" dirty="0" smtClean="0">
                <a:latin typeface="Times New Roman"/>
                <a:cs typeface="Times New Roman"/>
              </a:rPr>
              <a:t>the </a:t>
            </a:r>
            <a:r>
              <a:rPr lang="en-US" spc="-5" dirty="0" smtClean="0">
                <a:latin typeface="Times New Roman"/>
                <a:cs typeface="Times New Roman"/>
              </a:rPr>
              <a:t>next</a:t>
            </a:r>
            <a:r>
              <a:rPr lang="en-US" spc="-35" dirty="0" smtClean="0">
                <a:latin typeface="Times New Roman"/>
                <a:cs typeface="Times New Roman"/>
              </a:rPr>
              <a:t> </a:t>
            </a:r>
            <a:r>
              <a:rPr lang="en-US" spc="-5" dirty="0" smtClean="0">
                <a:latin typeface="Times New Roman"/>
                <a:cs typeface="Times New Roman"/>
              </a:rPr>
              <a:t>increment.</a:t>
            </a:r>
            <a:endParaRPr lang="en-US" dirty="0" smtClean="0">
              <a:latin typeface="Times New Roman"/>
              <a:cs typeface="Times New Roman"/>
            </a:endParaRPr>
          </a:p>
          <a:p>
            <a:pPr marL="469265" marR="8255" indent="-228600">
              <a:lnSpc>
                <a:spcPct val="102899"/>
              </a:lnSpc>
              <a:spcBef>
                <a:spcPts val="120"/>
              </a:spcBef>
              <a:buFont typeface="Symbol"/>
              <a:buChar char=""/>
              <a:tabLst>
                <a:tab pos="469265" algn="l"/>
                <a:tab pos="469900" algn="l"/>
              </a:tabLst>
            </a:pPr>
            <a:r>
              <a:rPr lang="en-US" spc="-5" dirty="0" smtClean="0">
                <a:latin typeface="Times New Roman"/>
                <a:cs typeface="Times New Roman"/>
              </a:rPr>
              <a:t>Test-driven development is </a:t>
            </a:r>
            <a:r>
              <a:rPr lang="en-US" spc="-10" dirty="0" smtClean="0">
                <a:latin typeface="Times New Roman"/>
                <a:cs typeface="Times New Roman"/>
              </a:rPr>
              <a:t>an </a:t>
            </a:r>
            <a:r>
              <a:rPr lang="en-US" spc="-5" dirty="0" smtClean="0">
                <a:latin typeface="Times New Roman"/>
                <a:cs typeface="Times New Roman"/>
              </a:rPr>
              <a:t>approach in </a:t>
            </a:r>
            <a:r>
              <a:rPr lang="en-US" spc="-10" dirty="0" smtClean="0">
                <a:latin typeface="Times New Roman"/>
                <a:cs typeface="Times New Roman"/>
              </a:rPr>
              <a:t>which </a:t>
            </a:r>
            <a:r>
              <a:rPr lang="en-US" spc="-5" dirty="0" smtClean="0">
                <a:latin typeface="Times New Roman"/>
                <a:cs typeface="Times New Roman"/>
              </a:rPr>
              <a:t>executable tests </a:t>
            </a:r>
            <a:r>
              <a:rPr lang="en-US" dirty="0" smtClean="0">
                <a:latin typeface="Times New Roman"/>
                <a:cs typeface="Times New Roman"/>
              </a:rPr>
              <a:t>are </a:t>
            </a:r>
            <a:r>
              <a:rPr lang="en-US" spc="-10" dirty="0" smtClean="0">
                <a:latin typeface="Times New Roman"/>
                <a:cs typeface="Times New Roman"/>
              </a:rPr>
              <a:t>written  </a:t>
            </a:r>
            <a:r>
              <a:rPr lang="en-US" spc="-5" dirty="0" smtClean="0">
                <a:latin typeface="Times New Roman"/>
                <a:cs typeface="Times New Roman"/>
              </a:rPr>
              <a:t>before the code. Code </a:t>
            </a:r>
            <a:r>
              <a:rPr lang="en-US" dirty="0" smtClean="0">
                <a:latin typeface="Times New Roman"/>
                <a:cs typeface="Times New Roman"/>
              </a:rPr>
              <a:t>is </a:t>
            </a:r>
            <a:r>
              <a:rPr lang="en-US" spc="-5" dirty="0" smtClean="0">
                <a:latin typeface="Times New Roman"/>
                <a:cs typeface="Times New Roman"/>
              </a:rPr>
              <a:t>then developed to </a:t>
            </a:r>
            <a:r>
              <a:rPr lang="en-US" dirty="0" smtClean="0">
                <a:latin typeface="Times New Roman"/>
                <a:cs typeface="Times New Roman"/>
              </a:rPr>
              <a:t>pass </a:t>
            </a:r>
            <a:r>
              <a:rPr lang="en-US" spc="-5" dirty="0" smtClean="0">
                <a:latin typeface="Times New Roman"/>
                <a:cs typeface="Times New Roman"/>
              </a:rPr>
              <a:t>the tests.</a:t>
            </a:r>
            <a:endParaRPr lang="en-US" dirty="0" smtClean="0">
              <a:latin typeface="Times New Roman"/>
              <a:cs typeface="Times New Roman"/>
            </a:endParaRPr>
          </a:p>
          <a:p>
            <a:pPr marL="12700" marR="5080" algn="just">
              <a:lnSpc>
                <a:spcPct val="103600"/>
              </a:lnSpc>
              <a:buClr>
                <a:srgbClr val="89B8FF"/>
              </a:buClr>
              <a:buChar char="■"/>
              <a:tabLst>
                <a:tab pos="197485" algn="l"/>
              </a:tabLst>
            </a:pPr>
            <a:r>
              <a:rPr lang="en-US" dirty="0" smtClean="0">
                <a:latin typeface="Times New Roman"/>
                <a:cs typeface="Times New Roman"/>
              </a:rPr>
              <a:t>A </a:t>
            </a:r>
            <a:r>
              <a:rPr lang="en-US" spc="-5" dirty="0" smtClean="0">
                <a:latin typeface="Times New Roman"/>
                <a:cs typeface="Times New Roman"/>
              </a:rPr>
              <a:t>disadvantage </a:t>
            </a:r>
            <a:r>
              <a:rPr lang="en-US" dirty="0" smtClean="0">
                <a:latin typeface="Times New Roman"/>
                <a:cs typeface="Times New Roman"/>
              </a:rPr>
              <a:t>of </a:t>
            </a:r>
            <a:r>
              <a:rPr lang="en-US" spc="-5" dirty="0" smtClean="0">
                <a:latin typeface="Times New Roman"/>
                <a:cs typeface="Times New Roman"/>
              </a:rPr>
              <a:t>test-driven development is that programmers </a:t>
            </a:r>
            <a:r>
              <a:rPr lang="en-US" dirty="0" smtClean="0">
                <a:latin typeface="Times New Roman"/>
                <a:cs typeface="Times New Roman"/>
              </a:rPr>
              <a:t>focus </a:t>
            </a:r>
            <a:r>
              <a:rPr lang="en-US" spc="-5" dirty="0" smtClean="0">
                <a:latin typeface="Times New Roman"/>
                <a:cs typeface="Times New Roman"/>
              </a:rPr>
              <a:t>on the  details</a:t>
            </a:r>
            <a:r>
              <a:rPr lang="en-US" spc="-65" dirty="0" smtClean="0">
                <a:latin typeface="Times New Roman"/>
                <a:cs typeface="Times New Roman"/>
              </a:rPr>
              <a:t> </a:t>
            </a:r>
            <a:r>
              <a:rPr lang="en-US" dirty="0" smtClean="0">
                <a:latin typeface="Times New Roman"/>
                <a:cs typeface="Times New Roman"/>
              </a:rPr>
              <a:t>of</a:t>
            </a:r>
            <a:r>
              <a:rPr lang="en-US" spc="-60" dirty="0" smtClean="0">
                <a:latin typeface="Times New Roman"/>
                <a:cs typeface="Times New Roman"/>
              </a:rPr>
              <a:t> </a:t>
            </a:r>
            <a:r>
              <a:rPr lang="en-US" spc="-5" dirty="0" smtClean="0">
                <a:latin typeface="Times New Roman"/>
                <a:cs typeface="Times New Roman"/>
              </a:rPr>
              <a:t>passing</a:t>
            </a:r>
            <a:r>
              <a:rPr lang="en-US" spc="-50" dirty="0" smtClean="0">
                <a:latin typeface="Times New Roman"/>
                <a:cs typeface="Times New Roman"/>
              </a:rPr>
              <a:t> </a:t>
            </a:r>
            <a:r>
              <a:rPr lang="en-US" spc="-5" dirty="0" smtClean="0">
                <a:latin typeface="Times New Roman"/>
                <a:cs typeface="Times New Roman"/>
              </a:rPr>
              <a:t>tests</a:t>
            </a:r>
            <a:r>
              <a:rPr lang="en-US" spc="-55" dirty="0" smtClean="0">
                <a:latin typeface="Times New Roman"/>
                <a:cs typeface="Times New Roman"/>
              </a:rPr>
              <a:t> </a:t>
            </a:r>
            <a:r>
              <a:rPr lang="en-US" spc="-5" dirty="0" smtClean="0">
                <a:latin typeface="Times New Roman"/>
                <a:cs typeface="Times New Roman"/>
              </a:rPr>
              <a:t>rather</a:t>
            </a:r>
            <a:r>
              <a:rPr lang="en-US" spc="-60" dirty="0" smtClean="0">
                <a:latin typeface="Times New Roman"/>
                <a:cs typeface="Times New Roman"/>
              </a:rPr>
              <a:t> </a:t>
            </a:r>
            <a:r>
              <a:rPr lang="en-US" spc="-5" dirty="0" smtClean="0">
                <a:latin typeface="Times New Roman"/>
                <a:cs typeface="Times New Roman"/>
              </a:rPr>
              <a:t>than</a:t>
            </a:r>
            <a:r>
              <a:rPr lang="en-US" spc="-50" dirty="0" smtClean="0">
                <a:latin typeface="Times New Roman"/>
                <a:cs typeface="Times New Roman"/>
              </a:rPr>
              <a:t> </a:t>
            </a:r>
            <a:r>
              <a:rPr lang="en-US" spc="-5" dirty="0" smtClean="0">
                <a:latin typeface="Times New Roman"/>
                <a:cs typeface="Times New Roman"/>
              </a:rPr>
              <a:t>considering</a:t>
            </a:r>
            <a:r>
              <a:rPr lang="en-US" spc="-65" dirty="0" smtClean="0">
                <a:latin typeface="Times New Roman"/>
                <a:cs typeface="Times New Roman"/>
              </a:rPr>
              <a:t> </a:t>
            </a:r>
            <a:r>
              <a:rPr lang="en-US" dirty="0" smtClean="0">
                <a:latin typeface="Times New Roman"/>
                <a:cs typeface="Times New Roman"/>
              </a:rPr>
              <a:t>the</a:t>
            </a:r>
            <a:r>
              <a:rPr lang="en-US" spc="-65" dirty="0" smtClean="0">
                <a:latin typeface="Times New Roman"/>
                <a:cs typeface="Times New Roman"/>
              </a:rPr>
              <a:t> </a:t>
            </a:r>
            <a:r>
              <a:rPr lang="en-US" spc="-5" dirty="0" smtClean="0">
                <a:latin typeface="Times New Roman"/>
                <a:cs typeface="Times New Roman"/>
              </a:rPr>
              <a:t>broader</a:t>
            </a:r>
            <a:r>
              <a:rPr lang="en-US" spc="-60" dirty="0" smtClean="0">
                <a:latin typeface="Times New Roman"/>
                <a:cs typeface="Times New Roman"/>
              </a:rPr>
              <a:t> </a:t>
            </a:r>
            <a:r>
              <a:rPr lang="en-US" spc="-5" dirty="0" smtClean="0">
                <a:latin typeface="Times New Roman"/>
                <a:cs typeface="Times New Roman"/>
              </a:rPr>
              <a:t>structure</a:t>
            </a:r>
            <a:r>
              <a:rPr lang="en-US" spc="-60" dirty="0" smtClean="0">
                <a:latin typeface="Times New Roman"/>
                <a:cs typeface="Times New Roman"/>
              </a:rPr>
              <a:t> </a:t>
            </a:r>
            <a:r>
              <a:rPr lang="en-US" dirty="0" smtClean="0">
                <a:latin typeface="Times New Roman"/>
                <a:cs typeface="Times New Roman"/>
              </a:rPr>
              <a:t>of</a:t>
            </a:r>
            <a:r>
              <a:rPr lang="en-US" spc="-55" dirty="0" smtClean="0">
                <a:latin typeface="Times New Roman"/>
                <a:cs typeface="Times New Roman"/>
              </a:rPr>
              <a:t> </a:t>
            </a:r>
            <a:r>
              <a:rPr lang="en-US" spc="-5" dirty="0" smtClean="0">
                <a:latin typeface="Times New Roman"/>
                <a:cs typeface="Times New Roman"/>
              </a:rPr>
              <a:t>their</a:t>
            </a:r>
            <a:r>
              <a:rPr lang="en-US" spc="-60" dirty="0" smtClean="0">
                <a:latin typeface="Times New Roman"/>
                <a:cs typeface="Times New Roman"/>
              </a:rPr>
              <a:t> </a:t>
            </a:r>
            <a:r>
              <a:rPr lang="en-US" spc="-5" dirty="0" smtClean="0">
                <a:latin typeface="Times New Roman"/>
                <a:cs typeface="Times New Roman"/>
              </a:rPr>
              <a:t>code</a:t>
            </a:r>
            <a:r>
              <a:rPr lang="en-US" spc="-55" dirty="0" smtClean="0">
                <a:latin typeface="Times New Roman"/>
                <a:cs typeface="Times New Roman"/>
              </a:rPr>
              <a:t> </a:t>
            </a:r>
            <a:r>
              <a:rPr lang="en-US" spc="-5" dirty="0" smtClean="0">
                <a:latin typeface="Times New Roman"/>
                <a:cs typeface="Times New Roman"/>
              </a:rPr>
              <a:t>and  algorithms</a:t>
            </a:r>
            <a:r>
              <a:rPr lang="en-US" dirty="0" smtClean="0">
                <a:latin typeface="Times New Roman"/>
                <a:cs typeface="Times New Roman"/>
              </a:rPr>
              <a:t> </a:t>
            </a:r>
            <a:r>
              <a:rPr lang="en-US" spc="-5" dirty="0" smtClean="0">
                <a:latin typeface="Times New Roman"/>
                <a:cs typeface="Times New Roman"/>
              </a:rPr>
              <a:t>used.</a:t>
            </a:r>
            <a:endParaRPr lang="en-US" dirty="0" smtClean="0">
              <a:latin typeface="Times New Roman"/>
              <a:cs typeface="Times New Roman"/>
            </a:endParaRPr>
          </a:p>
          <a:p>
            <a:endParaRPr lang="en-US" dirty="0"/>
          </a:p>
        </p:txBody>
      </p:sp>
      <p:sp>
        <p:nvSpPr>
          <p:cNvPr id="5" name="object 5"/>
          <p:cNvSpPr/>
          <p:nvPr/>
        </p:nvSpPr>
        <p:spPr>
          <a:xfrm>
            <a:off x="1036320" y="782320"/>
            <a:ext cx="5272278" cy="36880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844729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3" name="Content Placeholder 2"/>
          <p:cNvSpPr>
            <a:spLocks noGrp="1"/>
          </p:cNvSpPr>
          <p:nvPr>
            <p:ph idx="1"/>
          </p:nvPr>
        </p:nvSpPr>
        <p:spPr/>
        <p:txBody>
          <a:bodyPr>
            <a:normAutofit lnSpcReduction="10000"/>
          </a:bodyPr>
          <a:lstStyle/>
          <a:p>
            <a:pPr marL="12700">
              <a:lnSpc>
                <a:spcPct val="100000"/>
              </a:lnSpc>
              <a:spcBef>
                <a:spcPts val="869"/>
              </a:spcBef>
            </a:pPr>
            <a:r>
              <a:rPr lang="en-US" spc="-5" dirty="0" smtClean="0">
                <a:latin typeface="Times New Roman"/>
                <a:cs typeface="Times New Roman"/>
              </a:rPr>
              <a:t>The benefits </a:t>
            </a:r>
            <a:r>
              <a:rPr lang="en-US" dirty="0" smtClean="0">
                <a:latin typeface="Times New Roman"/>
                <a:cs typeface="Times New Roman"/>
              </a:rPr>
              <a:t>of </a:t>
            </a:r>
            <a:r>
              <a:rPr lang="en-US" spc="-5" dirty="0" smtClean="0">
                <a:latin typeface="Times New Roman"/>
                <a:cs typeface="Times New Roman"/>
              </a:rPr>
              <a:t>test-driven development are:</a:t>
            </a:r>
            <a:endParaRPr lang="en-US" dirty="0" smtClean="0">
              <a:latin typeface="Times New Roman"/>
              <a:cs typeface="Times New Roman"/>
            </a:endParaRPr>
          </a:p>
          <a:p>
            <a:pPr marL="12700" marR="699770">
              <a:lnSpc>
                <a:spcPts val="2540"/>
              </a:lnSpc>
              <a:spcBef>
                <a:spcPts val="220"/>
              </a:spcBef>
              <a:buAutoNum type="arabicPeriod"/>
              <a:tabLst>
                <a:tab pos="191135" algn="l"/>
              </a:tabLst>
            </a:pPr>
            <a:r>
              <a:rPr lang="en-US" dirty="0" smtClean="0">
                <a:latin typeface="Times New Roman"/>
                <a:cs typeface="Times New Roman"/>
              </a:rPr>
              <a:t>It </a:t>
            </a:r>
            <a:r>
              <a:rPr lang="en-US" spc="-5" dirty="0" smtClean="0">
                <a:latin typeface="Times New Roman"/>
                <a:cs typeface="Times New Roman"/>
              </a:rPr>
              <a:t>is </a:t>
            </a:r>
            <a:r>
              <a:rPr lang="en-US" dirty="0" smtClean="0">
                <a:latin typeface="Times New Roman"/>
                <a:cs typeface="Times New Roman"/>
              </a:rPr>
              <a:t>a </a:t>
            </a:r>
            <a:r>
              <a:rPr lang="en-US" spc="-5" dirty="0" smtClean="0">
                <a:latin typeface="Times New Roman"/>
                <a:cs typeface="Times New Roman"/>
              </a:rPr>
              <a:t>systematic approach </a:t>
            </a:r>
            <a:r>
              <a:rPr lang="en-US" dirty="0" smtClean="0">
                <a:latin typeface="Times New Roman"/>
                <a:cs typeface="Times New Roman"/>
              </a:rPr>
              <a:t>to </a:t>
            </a:r>
            <a:r>
              <a:rPr lang="en-US" spc="-5" dirty="0" smtClean="0">
                <a:latin typeface="Times New Roman"/>
                <a:cs typeface="Times New Roman"/>
              </a:rPr>
              <a:t>testing in which tests are clearly linked </a:t>
            </a:r>
            <a:r>
              <a:rPr lang="en-US" spc="-10" dirty="0" smtClean="0">
                <a:latin typeface="Times New Roman"/>
                <a:cs typeface="Times New Roman"/>
              </a:rPr>
              <a:t>to  </a:t>
            </a:r>
            <a:r>
              <a:rPr lang="en-US" spc="-5" dirty="0" smtClean="0">
                <a:latin typeface="Times New Roman"/>
                <a:cs typeface="Times New Roman"/>
              </a:rPr>
              <a:t>section </a:t>
            </a:r>
            <a:r>
              <a:rPr lang="en-US" dirty="0" smtClean="0">
                <a:latin typeface="Times New Roman"/>
                <a:cs typeface="Times New Roman"/>
              </a:rPr>
              <a:t>of the </a:t>
            </a:r>
            <a:r>
              <a:rPr lang="en-US" spc="-5" dirty="0" smtClean="0">
                <a:latin typeface="Times New Roman"/>
                <a:cs typeface="Times New Roman"/>
              </a:rPr>
              <a:t>program</a:t>
            </a:r>
            <a:r>
              <a:rPr lang="en-US" spc="-40" dirty="0" smtClean="0">
                <a:latin typeface="Times New Roman"/>
                <a:cs typeface="Times New Roman"/>
              </a:rPr>
              <a:t> </a:t>
            </a:r>
            <a:r>
              <a:rPr lang="en-US" dirty="0" smtClean="0">
                <a:latin typeface="Times New Roman"/>
                <a:cs typeface="Times New Roman"/>
              </a:rPr>
              <a:t>code.</a:t>
            </a:r>
          </a:p>
          <a:p>
            <a:pPr marL="12700" marR="5080">
              <a:lnSpc>
                <a:spcPct val="103600"/>
              </a:lnSpc>
              <a:spcBef>
                <a:spcPts val="565"/>
              </a:spcBef>
              <a:buAutoNum type="arabicPeriod"/>
              <a:tabLst>
                <a:tab pos="192405" algn="l"/>
              </a:tabLst>
            </a:pPr>
            <a:r>
              <a:rPr lang="en-US" spc="-5" dirty="0" smtClean="0">
                <a:latin typeface="Times New Roman"/>
                <a:cs typeface="Times New Roman"/>
              </a:rPr>
              <a:t>The tests act </a:t>
            </a:r>
            <a:r>
              <a:rPr lang="en-US" dirty="0" smtClean="0">
                <a:latin typeface="Times New Roman"/>
                <a:cs typeface="Times New Roman"/>
              </a:rPr>
              <a:t>as a </a:t>
            </a:r>
            <a:r>
              <a:rPr lang="en-US" spc="-5" dirty="0" smtClean="0">
                <a:latin typeface="Times New Roman"/>
                <a:cs typeface="Times New Roman"/>
              </a:rPr>
              <a:t>written specification </a:t>
            </a:r>
            <a:r>
              <a:rPr lang="en-US" dirty="0" smtClean="0">
                <a:latin typeface="Times New Roman"/>
                <a:cs typeface="Times New Roman"/>
              </a:rPr>
              <a:t>for the </a:t>
            </a:r>
            <a:r>
              <a:rPr lang="en-US" spc="-5" dirty="0" smtClean="0">
                <a:latin typeface="Times New Roman"/>
                <a:cs typeface="Times New Roman"/>
              </a:rPr>
              <a:t>program </a:t>
            </a:r>
            <a:r>
              <a:rPr lang="en-US" dirty="0" smtClean="0">
                <a:latin typeface="Times New Roman"/>
                <a:cs typeface="Times New Roman"/>
              </a:rPr>
              <a:t>code. In </a:t>
            </a:r>
            <a:r>
              <a:rPr lang="en-US" spc="-5" dirty="0" smtClean="0">
                <a:latin typeface="Times New Roman"/>
                <a:cs typeface="Times New Roman"/>
              </a:rPr>
              <a:t>principle </a:t>
            </a:r>
            <a:r>
              <a:rPr lang="en-US" spc="-10" dirty="0" smtClean="0">
                <a:latin typeface="Times New Roman"/>
                <a:cs typeface="Times New Roman"/>
              </a:rPr>
              <a:t>at </a:t>
            </a:r>
            <a:r>
              <a:rPr lang="en-US" spc="-5" dirty="0" smtClean="0">
                <a:latin typeface="Times New Roman"/>
                <a:cs typeface="Times New Roman"/>
              </a:rPr>
              <a:t>least,  </a:t>
            </a:r>
            <a:r>
              <a:rPr lang="en-US" dirty="0" smtClean="0">
                <a:latin typeface="Times New Roman"/>
                <a:cs typeface="Times New Roman"/>
              </a:rPr>
              <a:t>it </a:t>
            </a:r>
            <a:r>
              <a:rPr lang="en-US" spc="-5" dirty="0" smtClean="0">
                <a:latin typeface="Times New Roman"/>
                <a:cs typeface="Times New Roman"/>
              </a:rPr>
              <a:t>should be possible to understand what the program </a:t>
            </a:r>
            <a:r>
              <a:rPr lang="en-US" dirty="0" smtClean="0">
                <a:latin typeface="Times New Roman"/>
                <a:cs typeface="Times New Roman"/>
              </a:rPr>
              <a:t>does by </a:t>
            </a:r>
            <a:r>
              <a:rPr lang="en-US" spc="-5" dirty="0" smtClean="0">
                <a:latin typeface="Times New Roman"/>
                <a:cs typeface="Times New Roman"/>
              </a:rPr>
              <a:t>reading the</a:t>
            </a:r>
            <a:r>
              <a:rPr lang="en-US" spc="75" dirty="0" smtClean="0">
                <a:latin typeface="Times New Roman"/>
                <a:cs typeface="Times New Roman"/>
              </a:rPr>
              <a:t> </a:t>
            </a:r>
            <a:r>
              <a:rPr lang="en-US" spc="-5" dirty="0" smtClean="0">
                <a:latin typeface="Times New Roman"/>
                <a:cs typeface="Times New Roman"/>
              </a:rPr>
              <a:t>tests..</a:t>
            </a:r>
            <a:endParaRPr lang="en-US" dirty="0" smtClean="0">
              <a:latin typeface="Times New Roman"/>
              <a:cs typeface="Times New Roman"/>
            </a:endParaRPr>
          </a:p>
          <a:p>
            <a:pPr marL="190500" indent="-178435">
              <a:lnSpc>
                <a:spcPct val="100000"/>
              </a:lnSpc>
              <a:spcBef>
                <a:spcPts val="865"/>
              </a:spcBef>
              <a:buAutoNum type="arabicPeriod"/>
              <a:tabLst>
                <a:tab pos="191135" algn="l"/>
              </a:tabLst>
            </a:pPr>
            <a:r>
              <a:rPr lang="en-US" spc="-5" dirty="0" smtClean="0">
                <a:latin typeface="Times New Roman"/>
                <a:cs typeface="Times New Roman"/>
              </a:rPr>
              <a:t>Debugging is simplified because, when </a:t>
            </a:r>
            <a:r>
              <a:rPr lang="en-US" dirty="0" smtClean="0">
                <a:latin typeface="Times New Roman"/>
                <a:cs typeface="Times New Roman"/>
              </a:rPr>
              <a:t>a </a:t>
            </a:r>
            <a:r>
              <a:rPr lang="en-US" spc="-5" dirty="0" smtClean="0">
                <a:latin typeface="Times New Roman"/>
                <a:cs typeface="Times New Roman"/>
              </a:rPr>
              <a:t>program </a:t>
            </a:r>
            <a:r>
              <a:rPr lang="en-US" spc="5" dirty="0" smtClean="0">
                <a:latin typeface="Times New Roman"/>
                <a:cs typeface="Times New Roman"/>
              </a:rPr>
              <a:t>failure </a:t>
            </a:r>
            <a:r>
              <a:rPr lang="en-US" dirty="0" smtClean="0">
                <a:latin typeface="Times New Roman"/>
                <a:cs typeface="Times New Roman"/>
              </a:rPr>
              <a:t>is </a:t>
            </a:r>
            <a:r>
              <a:rPr lang="en-US" spc="-5" dirty="0" smtClean="0">
                <a:latin typeface="Times New Roman"/>
                <a:cs typeface="Times New Roman"/>
              </a:rPr>
              <a:t>observed,</a:t>
            </a:r>
            <a:r>
              <a:rPr lang="en-US" spc="-30" dirty="0" smtClean="0">
                <a:latin typeface="Times New Roman"/>
                <a:cs typeface="Times New Roman"/>
              </a:rPr>
              <a:t> </a:t>
            </a:r>
            <a:r>
              <a:rPr lang="en-US" spc="-5" dirty="0" smtClean="0">
                <a:latin typeface="Times New Roman"/>
                <a:cs typeface="Times New Roman"/>
              </a:rPr>
              <a:t>you</a:t>
            </a:r>
            <a:endParaRPr lang="en-US" dirty="0" smtClean="0">
              <a:latin typeface="Times New Roman"/>
              <a:cs typeface="Times New Roman"/>
            </a:endParaRPr>
          </a:p>
          <a:p>
            <a:pPr marL="12700" algn="just">
              <a:lnSpc>
                <a:spcPct val="100000"/>
              </a:lnSpc>
              <a:spcBef>
                <a:spcPts val="855"/>
              </a:spcBef>
            </a:pPr>
            <a:r>
              <a:rPr lang="en-US" dirty="0" smtClean="0">
                <a:latin typeface="Times New Roman"/>
                <a:cs typeface="Times New Roman"/>
              </a:rPr>
              <a:t>can</a:t>
            </a:r>
            <a:r>
              <a:rPr lang="en-US" spc="-20" dirty="0" smtClean="0">
                <a:latin typeface="Times New Roman"/>
                <a:cs typeface="Times New Roman"/>
              </a:rPr>
              <a:t> </a:t>
            </a:r>
            <a:r>
              <a:rPr lang="en-US" spc="-5" dirty="0" smtClean="0">
                <a:latin typeface="Times New Roman"/>
                <a:cs typeface="Times New Roman"/>
              </a:rPr>
              <a:t>immediately</a:t>
            </a:r>
            <a:r>
              <a:rPr lang="en-US" spc="-40" dirty="0" smtClean="0">
                <a:latin typeface="Times New Roman"/>
                <a:cs typeface="Times New Roman"/>
              </a:rPr>
              <a:t> </a:t>
            </a:r>
            <a:r>
              <a:rPr lang="en-US" spc="-5" dirty="0" smtClean="0">
                <a:latin typeface="Times New Roman"/>
                <a:cs typeface="Times New Roman"/>
              </a:rPr>
              <a:t>link</a:t>
            </a:r>
            <a:r>
              <a:rPr lang="en-US" spc="-20" dirty="0" smtClean="0">
                <a:latin typeface="Times New Roman"/>
                <a:cs typeface="Times New Roman"/>
              </a:rPr>
              <a:t> </a:t>
            </a:r>
            <a:r>
              <a:rPr lang="en-US" spc="-5" dirty="0" smtClean="0">
                <a:latin typeface="Times New Roman"/>
                <a:cs typeface="Times New Roman"/>
              </a:rPr>
              <a:t>this</a:t>
            </a:r>
            <a:r>
              <a:rPr lang="en-US" spc="-30" dirty="0" smtClean="0">
                <a:latin typeface="Times New Roman"/>
                <a:cs typeface="Times New Roman"/>
              </a:rPr>
              <a:t> </a:t>
            </a:r>
            <a:r>
              <a:rPr lang="en-US" dirty="0" smtClean="0">
                <a:latin typeface="Times New Roman"/>
                <a:cs typeface="Times New Roman"/>
              </a:rPr>
              <a:t>to</a:t>
            </a:r>
            <a:r>
              <a:rPr lang="en-US" spc="-25" dirty="0" smtClean="0">
                <a:latin typeface="Times New Roman"/>
                <a:cs typeface="Times New Roman"/>
              </a:rPr>
              <a:t> </a:t>
            </a:r>
            <a:r>
              <a:rPr lang="en-US" spc="-5" dirty="0" smtClean="0">
                <a:latin typeface="Times New Roman"/>
                <a:cs typeface="Times New Roman"/>
              </a:rPr>
              <a:t>the</a:t>
            </a:r>
            <a:r>
              <a:rPr lang="en-US" spc="-35" dirty="0" smtClean="0">
                <a:latin typeface="Times New Roman"/>
                <a:cs typeface="Times New Roman"/>
              </a:rPr>
              <a:t> </a:t>
            </a:r>
            <a:r>
              <a:rPr lang="en-US" spc="-5" dirty="0" smtClean="0">
                <a:latin typeface="Times New Roman"/>
                <a:cs typeface="Times New Roman"/>
              </a:rPr>
              <a:t>last</a:t>
            </a:r>
            <a:r>
              <a:rPr lang="en-US" spc="-20" dirty="0" smtClean="0">
                <a:latin typeface="Times New Roman"/>
                <a:cs typeface="Times New Roman"/>
              </a:rPr>
              <a:t> </a:t>
            </a:r>
            <a:r>
              <a:rPr lang="en-US" spc="-5" dirty="0" smtClean="0">
                <a:latin typeface="Times New Roman"/>
                <a:cs typeface="Times New Roman"/>
              </a:rPr>
              <a:t>increment</a:t>
            </a:r>
            <a:r>
              <a:rPr lang="en-US" spc="-30" dirty="0" smtClean="0">
                <a:latin typeface="Times New Roman"/>
                <a:cs typeface="Times New Roman"/>
              </a:rPr>
              <a:t> </a:t>
            </a:r>
            <a:r>
              <a:rPr lang="en-US" dirty="0" smtClean="0">
                <a:latin typeface="Times New Roman"/>
                <a:cs typeface="Times New Roman"/>
              </a:rPr>
              <a:t>of</a:t>
            </a:r>
            <a:r>
              <a:rPr lang="en-US" spc="-25" dirty="0" smtClean="0">
                <a:latin typeface="Times New Roman"/>
                <a:cs typeface="Times New Roman"/>
              </a:rPr>
              <a:t> </a:t>
            </a:r>
            <a:r>
              <a:rPr lang="en-US" spc="-5" dirty="0" smtClean="0">
                <a:latin typeface="Times New Roman"/>
                <a:cs typeface="Times New Roman"/>
              </a:rPr>
              <a:t>code</a:t>
            </a:r>
            <a:r>
              <a:rPr lang="en-US" spc="-30" dirty="0" smtClean="0">
                <a:latin typeface="Times New Roman"/>
                <a:cs typeface="Times New Roman"/>
              </a:rPr>
              <a:t> </a:t>
            </a:r>
            <a:r>
              <a:rPr lang="en-US" spc="-5" dirty="0" smtClean="0">
                <a:latin typeface="Times New Roman"/>
                <a:cs typeface="Times New Roman"/>
              </a:rPr>
              <a:t>that</a:t>
            </a:r>
            <a:r>
              <a:rPr lang="en-US" spc="-20" dirty="0" smtClean="0">
                <a:latin typeface="Times New Roman"/>
                <a:cs typeface="Times New Roman"/>
              </a:rPr>
              <a:t> </a:t>
            </a:r>
            <a:r>
              <a:rPr lang="en-US" spc="-5" dirty="0" smtClean="0">
                <a:latin typeface="Times New Roman"/>
                <a:cs typeface="Times New Roman"/>
              </a:rPr>
              <a:t>you</a:t>
            </a:r>
            <a:r>
              <a:rPr lang="en-US" spc="-20" dirty="0" smtClean="0">
                <a:latin typeface="Times New Roman"/>
                <a:cs typeface="Times New Roman"/>
              </a:rPr>
              <a:t> </a:t>
            </a:r>
            <a:r>
              <a:rPr lang="en-US" dirty="0" smtClean="0">
                <a:latin typeface="Times New Roman"/>
                <a:cs typeface="Times New Roman"/>
              </a:rPr>
              <a:t>added</a:t>
            </a:r>
            <a:r>
              <a:rPr lang="en-US" spc="-15" dirty="0" smtClean="0">
                <a:latin typeface="Times New Roman"/>
                <a:cs typeface="Times New Roman"/>
              </a:rPr>
              <a:t> </a:t>
            </a:r>
            <a:r>
              <a:rPr lang="en-US" spc="-5" dirty="0" smtClean="0">
                <a:latin typeface="Times New Roman"/>
                <a:cs typeface="Times New Roman"/>
              </a:rPr>
              <a:t>to</a:t>
            </a:r>
            <a:r>
              <a:rPr lang="en-US" spc="30" dirty="0" smtClean="0">
                <a:latin typeface="Times New Roman"/>
                <a:cs typeface="Times New Roman"/>
              </a:rPr>
              <a:t> </a:t>
            </a:r>
            <a:r>
              <a:rPr lang="en-US" spc="-5" dirty="0" smtClean="0">
                <a:latin typeface="Times New Roman"/>
                <a:cs typeface="Times New Roman"/>
              </a:rPr>
              <a:t>the</a:t>
            </a:r>
            <a:r>
              <a:rPr lang="en-US" spc="-25" dirty="0" smtClean="0">
                <a:latin typeface="Times New Roman"/>
                <a:cs typeface="Times New Roman"/>
              </a:rPr>
              <a:t> </a:t>
            </a:r>
            <a:r>
              <a:rPr lang="en-US" spc="-5" dirty="0" smtClean="0">
                <a:latin typeface="Times New Roman"/>
                <a:cs typeface="Times New Roman"/>
              </a:rPr>
              <a:t>system.</a:t>
            </a:r>
            <a:endParaRPr lang="en-US" dirty="0" smtClean="0">
              <a:latin typeface="Times New Roman"/>
              <a:cs typeface="Times New Roman"/>
            </a:endParaRPr>
          </a:p>
          <a:p>
            <a:pPr marL="12700" marR="6350" algn="just">
              <a:lnSpc>
                <a:spcPct val="103600"/>
              </a:lnSpc>
              <a:spcBef>
                <a:spcPts val="795"/>
              </a:spcBef>
              <a:buAutoNum type="arabicPeriod" startAt="4"/>
              <a:tabLst>
                <a:tab pos="183515" algn="l"/>
              </a:tabLst>
            </a:pPr>
            <a:r>
              <a:rPr lang="en-US" spc="-10" dirty="0" smtClean="0">
                <a:latin typeface="Times New Roman"/>
                <a:cs typeface="Times New Roman"/>
              </a:rPr>
              <a:t>It</a:t>
            </a:r>
            <a:r>
              <a:rPr lang="en-US" spc="-55" dirty="0" smtClean="0">
                <a:latin typeface="Times New Roman"/>
                <a:cs typeface="Times New Roman"/>
              </a:rPr>
              <a:t> </a:t>
            </a:r>
            <a:r>
              <a:rPr lang="en-US" spc="-5" dirty="0" smtClean="0">
                <a:latin typeface="Times New Roman"/>
                <a:cs typeface="Times New Roman"/>
              </a:rPr>
              <a:t>is</a:t>
            </a:r>
            <a:r>
              <a:rPr lang="en-US" spc="-55" dirty="0" smtClean="0">
                <a:latin typeface="Times New Roman"/>
                <a:cs typeface="Times New Roman"/>
              </a:rPr>
              <a:t> </a:t>
            </a:r>
            <a:r>
              <a:rPr lang="en-US" spc="-5" dirty="0" smtClean="0">
                <a:latin typeface="Times New Roman"/>
                <a:cs typeface="Times New Roman"/>
              </a:rPr>
              <a:t>argued</a:t>
            </a:r>
            <a:r>
              <a:rPr lang="en-US" spc="-60" dirty="0" smtClean="0">
                <a:latin typeface="Times New Roman"/>
                <a:cs typeface="Times New Roman"/>
              </a:rPr>
              <a:t> </a:t>
            </a:r>
            <a:r>
              <a:rPr lang="en-US" spc="-5" dirty="0" smtClean="0">
                <a:latin typeface="Times New Roman"/>
                <a:cs typeface="Times New Roman"/>
              </a:rPr>
              <a:t>that</a:t>
            </a:r>
            <a:r>
              <a:rPr lang="en-US" spc="-55" dirty="0" smtClean="0">
                <a:latin typeface="Times New Roman"/>
                <a:cs typeface="Times New Roman"/>
              </a:rPr>
              <a:t> </a:t>
            </a:r>
            <a:r>
              <a:rPr lang="en-US" spc="-10" dirty="0" smtClean="0">
                <a:latin typeface="Times New Roman"/>
                <a:cs typeface="Times New Roman"/>
              </a:rPr>
              <a:t>TDD</a:t>
            </a:r>
            <a:r>
              <a:rPr lang="en-US" spc="-60" dirty="0" smtClean="0">
                <a:latin typeface="Times New Roman"/>
                <a:cs typeface="Times New Roman"/>
              </a:rPr>
              <a:t> </a:t>
            </a:r>
            <a:r>
              <a:rPr lang="en-US" spc="-5" dirty="0" smtClean="0">
                <a:latin typeface="Times New Roman"/>
                <a:cs typeface="Times New Roman"/>
              </a:rPr>
              <a:t>leads</a:t>
            </a:r>
            <a:r>
              <a:rPr lang="en-US" spc="-65" dirty="0" smtClean="0">
                <a:latin typeface="Times New Roman"/>
                <a:cs typeface="Times New Roman"/>
              </a:rPr>
              <a:t> </a:t>
            </a:r>
            <a:r>
              <a:rPr lang="en-US" spc="-5" dirty="0" smtClean="0">
                <a:latin typeface="Times New Roman"/>
                <a:cs typeface="Times New Roman"/>
              </a:rPr>
              <a:t>to</a:t>
            </a:r>
            <a:r>
              <a:rPr lang="en-US" spc="-60" dirty="0" smtClean="0">
                <a:latin typeface="Times New Roman"/>
                <a:cs typeface="Times New Roman"/>
              </a:rPr>
              <a:t> </a:t>
            </a:r>
            <a:r>
              <a:rPr lang="en-US" spc="-5" dirty="0" smtClean="0">
                <a:latin typeface="Times New Roman"/>
                <a:cs typeface="Times New Roman"/>
              </a:rPr>
              <a:t>simpler</a:t>
            </a:r>
            <a:r>
              <a:rPr lang="en-US" spc="-70" dirty="0" smtClean="0">
                <a:latin typeface="Times New Roman"/>
                <a:cs typeface="Times New Roman"/>
              </a:rPr>
              <a:t> </a:t>
            </a:r>
            <a:r>
              <a:rPr lang="en-US" spc="-5" dirty="0" smtClean="0">
                <a:latin typeface="Times New Roman"/>
                <a:cs typeface="Times New Roman"/>
              </a:rPr>
              <a:t>code,</a:t>
            </a:r>
            <a:r>
              <a:rPr lang="en-US" spc="-60" dirty="0" smtClean="0">
                <a:latin typeface="Times New Roman"/>
                <a:cs typeface="Times New Roman"/>
              </a:rPr>
              <a:t> </a:t>
            </a:r>
            <a:r>
              <a:rPr lang="en-US" spc="-10" dirty="0" smtClean="0">
                <a:latin typeface="Times New Roman"/>
                <a:cs typeface="Times New Roman"/>
              </a:rPr>
              <a:t>as</a:t>
            </a:r>
            <a:r>
              <a:rPr lang="en-US" spc="-60" dirty="0" smtClean="0">
                <a:latin typeface="Times New Roman"/>
                <a:cs typeface="Times New Roman"/>
              </a:rPr>
              <a:t> </a:t>
            </a:r>
            <a:r>
              <a:rPr lang="en-US" spc="-5" dirty="0" smtClean="0">
                <a:latin typeface="Times New Roman"/>
                <a:cs typeface="Times New Roman"/>
              </a:rPr>
              <a:t>programmers</a:t>
            </a:r>
            <a:r>
              <a:rPr lang="en-US" spc="-55" dirty="0" smtClean="0">
                <a:latin typeface="Times New Roman"/>
                <a:cs typeface="Times New Roman"/>
              </a:rPr>
              <a:t> </a:t>
            </a:r>
            <a:r>
              <a:rPr lang="en-US" spc="-5" dirty="0" smtClean="0">
                <a:latin typeface="Times New Roman"/>
                <a:cs typeface="Times New Roman"/>
              </a:rPr>
              <a:t>only</a:t>
            </a:r>
            <a:r>
              <a:rPr lang="en-US" spc="-75" dirty="0" smtClean="0">
                <a:latin typeface="Times New Roman"/>
                <a:cs typeface="Times New Roman"/>
              </a:rPr>
              <a:t> </a:t>
            </a:r>
            <a:r>
              <a:rPr lang="en-US" spc="-5" dirty="0" smtClean="0">
                <a:latin typeface="Times New Roman"/>
                <a:cs typeface="Times New Roman"/>
              </a:rPr>
              <a:t>write</a:t>
            </a:r>
            <a:r>
              <a:rPr lang="en-US" spc="-25" dirty="0" smtClean="0">
                <a:latin typeface="Times New Roman"/>
                <a:cs typeface="Times New Roman"/>
              </a:rPr>
              <a:t> </a:t>
            </a:r>
            <a:r>
              <a:rPr lang="en-US" spc="-5" dirty="0" smtClean="0">
                <a:latin typeface="Times New Roman"/>
                <a:cs typeface="Times New Roman"/>
              </a:rPr>
              <a:t>code</a:t>
            </a:r>
            <a:r>
              <a:rPr lang="en-US" spc="-65" dirty="0" smtClean="0">
                <a:latin typeface="Times New Roman"/>
                <a:cs typeface="Times New Roman"/>
              </a:rPr>
              <a:t> </a:t>
            </a:r>
            <a:r>
              <a:rPr lang="en-US" spc="-10" dirty="0" smtClean="0">
                <a:latin typeface="Times New Roman"/>
                <a:cs typeface="Times New Roman"/>
              </a:rPr>
              <a:t>that’s  </a:t>
            </a:r>
            <a:r>
              <a:rPr lang="en-US" spc="-5" dirty="0" smtClean="0">
                <a:latin typeface="Times New Roman"/>
                <a:cs typeface="Times New Roman"/>
              </a:rPr>
              <a:t>necessary </a:t>
            </a:r>
            <a:r>
              <a:rPr lang="en-US" dirty="0" smtClean="0">
                <a:latin typeface="Times New Roman"/>
                <a:cs typeface="Times New Roman"/>
              </a:rPr>
              <a:t>to </a:t>
            </a:r>
            <a:r>
              <a:rPr lang="en-US" spc="-5" dirty="0" smtClean="0">
                <a:latin typeface="Times New Roman"/>
                <a:cs typeface="Times New Roman"/>
              </a:rPr>
              <a:t>pass tests. They don’t over engineer their code </a:t>
            </a:r>
            <a:r>
              <a:rPr lang="en-US" spc="-10" dirty="0" smtClean="0">
                <a:latin typeface="Times New Roman"/>
                <a:cs typeface="Times New Roman"/>
              </a:rPr>
              <a:t>with </a:t>
            </a:r>
            <a:r>
              <a:rPr lang="en-US" spc="-5" dirty="0" smtClean="0">
                <a:latin typeface="Times New Roman"/>
                <a:cs typeface="Times New Roman"/>
              </a:rPr>
              <a:t>complex features  that aren’t</a:t>
            </a:r>
            <a:r>
              <a:rPr lang="en-US" spc="10" dirty="0" smtClean="0">
                <a:latin typeface="Times New Roman"/>
                <a:cs typeface="Times New Roman"/>
              </a:rPr>
              <a:t> </a:t>
            </a:r>
            <a:r>
              <a:rPr lang="en-US" dirty="0" smtClean="0">
                <a:latin typeface="Times New Roman"/>
                <a:cs typeface="Times New Roman"/>
              </a:rPr>
              <a:t>needed.</a:t>
            </a:r>
          </a:p>
          <a:p>
            <a:endParaRPr lang="en-US" dirty="0"/>
          </a:p>
        </p:txBody>
      </p:sp>
    </p:spTree>
    <p:extLst>
      <p:ext uri="{BB962C8B-B14F-4D97-AF65-F5344CB8AC3E}">
        <p14:creationId xmlns:p14="http://schemas.microsoft.com/office/powerpoint/2010/main" val="12299356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04" y="882141"/>
            <a:ext cx="5968390" cy="338554"/>
          </a:xfrm>
        </p:spPr>
        <p:txBody>
          <a:bodyPr/>
          <a:lstStyle/>
          <a:p>
            <a:endParaRPr lang="en-US"/>
          </a:p>
        </p:txBody>
      </p:sp>
      <p:sp>
        <p:nvSpPr>
          <p:cNvPr id="4" name="object 3"/>
          <p:cNvSpPr>
            <a:spLocks noGrp="1"/>
          </p:cNvSpPr>
          <p:nvPr>
            <p:ph idx="1"/>
          </p:nvPr>
        </p:nvSpPr>
        <p:spPr>
          <a:xfrm>
            <a:off x="902004" y="4709286"/>
            <a:ext cx="5968390" cy="276999"/>
          </a:xfrm>
          <a:prstGeom prst="rect">
            <a:avLst/>
          </a:prstGeom>
          <a:blipFill>
            <a:blip r:embed="rId2" cstate="print"/>
            <a:stretch>
              <a:fillRect/>
            </a:stretch>
          </a:blipFill>
        </p:spPr>
        <p:txBody>
          <a:bodyPr wrap="square" lIns="0" tIns="0" rIns="0" bIns="0" rtlCol="0"/>
          <a:lstStyle/>
          <a:p>
            <a:r>
              <a:rPr lang="en-US" dirty="0" smtClean="0"/>
              <a:t>                                                                                                                                                                                                                                                                                                                                                                                                                                                                                                                                                                                                                                                                                                                                                                                                                                                                                                                                                                                                                                                                                                                                                                                                                                                                                                                                                                                                  </a:t>
            </a:r>
            <a:endParaRPr lang="en-US" dirty="0"/>
          </a:p>
        </p:txBody>
      </p:sp>
    </p:spTree>
    <p:extLst>
      <p:ext uri="{BB962C8B-B14F-4D97-AF65-F5344CB8AC3E}">
        <p14:creationId xmlns:p14="http://schemas.microsoft.com/office/powerpoint/2010/main" val="19039091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18104"/>
            <a:ext cx="6606540" cy="338554"/>
          </a:xfrm>
        </p:spPr>
        <p:txBody>
          <a:bodyPr/>
          <a:lstStyle/>
          <a:p>
            <a:r>
              <a:rPr lang="en-US" dirty="0" smtClean="0"/>
              <a:t>Module 3</a:t>
            </a:r>
            <a:endParaRPr lang="en-US" dirty="0"/>
          </a:p>
        </p:txBody>
      </p:sp>
      <p:sp>
        <p:nvSpPr>
          <p:cNvPr id="3" name="Subtitle 2"/>
          <p:cNvSpPr>
            <a:spLocks noGrp="1"/>
          </p:cNvSpPr>
          <p:nvPr>
            <p:ph type="subTitle" idx="4294967295"/>
          </p:nvPr>
        </p:nvSpPr>
        <p:spPr>
          <a:xfrm>
            <a:off x="1165860" y="5699760"/>
            <a:ext cx="5440680" cy="2570480"/>
          </a:xfrm>
          <a:prstGeom prst="rect">
            <a:avLst/>
          </a:prstGeom>
        </p:spPr>
        <p:txBody>
          <a:bodyPr/>
          <a:lstStyle/>
          <a:p>
            <a:r>
              <a:rPr lang="en-US" dirty="0" smtClean="0"/>
              <a:t>Open source Development</a:t>
            </a:r>
            <a:endParaRPr lang="en-US" dirty="0"/>
          </a:p>
        </p:txBody>
      </p:sp>
    </p:spTree>
    <p:extLst>
      <p:ext uri="{BB962C8B-B14F-4D97-AF65-F5344CB8AC3E}">
        <p14:creationId xmlns:p14="http://schemas.microsoft.com/office/powerpoint/2010/main" val="37366224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 y="2708030"/>
            <a:ext cx="7513320" cy="5324535"/>
          </a:xfrm>
          <a:prstGeom prst="rect">
            <a:avLst/>
          </a:prstGeom>
        </p:spPr>
        <p:txBody>
          <a:bodyPr wrap="square">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Approach </a:t>
            </a:r>
            <a:r>
              <a:rPr lang="en-US" sz="2000" dirty="0">
                <a:latin typeface="Times New Roman" pitchFamily="18" charset="0"/>
                <a:cs typeface="Times New Roman" pitchFamily="18" charset="0"/>
              </a:rPr>
              <a:t>to software development in which </a:t>
            </a:r>
            <a:r>
              <a:rPr lang="en-US" sz="2000" b="1" dirty="0" smtClean="0">
                <a:latin typeface="Times New Roman" pitchFamily="18" charset="0"/>
                <a:cs typeface="Times New Roman" pitchFamily="18" charset="0"/>
              </a:rPr>
              <a:t>the source </a:t>
            </a:r>
            <a:r>
              <a:rPr lang="en-US" sz="2000" b="1" dirty="0">
                <a:latin typeface="Times New Roman" pitchFamily="18" charset="0"/>
                <a:cs typeface="Times New Roman" pitchFamily="18" charset="0"/>
              </a:rPr>
              <a:t>code </a:t>
            </a:r>
            <a:r>
              <a:rPr lang="en-US" sz="2000" dirty="0">
                <a:latin typeface="Times New Roman" pitchFamily="18" charset="0"/>
                <a:cs typeface="Times New Roman" pitchFamily="18" charset="0"/>
              </a:rPr>
              <a:t>of a software system </a:t>
            </a:r>
            <a:r>
              <a:rPr lang="en-US" sz="2000" b="1" dirty="0">
                <a:latin typeface="Times New Roman" pitchFamily="18" charset="0"/>
                <a:cs typeface="Times New Roman" pitchFamily="18" charset="0"/>
              </a:rPr>
              <a:t>is published and volunteers are invited to </a:t>
            </a:r>
            <a:r>
              <a:rPr lang="en-US" sz="2000" b="1" dirty="0" smtClean="0">
                <a:latin typeface="Times New Roman" pitchFamily="18" charset="0"/>
                <a:cs typeface="Times New Roman" pitchFamily="18" charset="0"/>
              </a:rPr>
              <a:t>participate in </a:t>
            </a:r>
            <a:r>
              <a:rPr lang="en-US" sz="2000" b="1" dirty="0">
                <a:latin typeface="Times New Roman" pitchFamily="18" charset="0"/>
                <a:cs typeface="Times New Roman" pitchFamily="18" charset="0"/>
              </a:rPr>
              <a:t>the development </a:t>
            </a:r>
            <a:r>
              <a:rPr lang="en-US" sz="2000" b="1" dirty="0" smtClean="0">
                <a:latin typeface="Times New Roman" pitchFamily="18" charset="0"/>
                <a:cs typeface="Times New Roman" pitchFamily="18" charset="0"/>
              </a:rPr>
              <a:t>process.</a:t>
            </a:r>
          </a:p>
          <a:p>
            <a:pPr marL="342900" indent="-342900">
              <a:buFont typeface="Wingdings" pitchFamily="2" charset="2"/>
              <a:buChar char="Ø"/>
            </a:pPr>
            <a:r>
              <a:rPr lang="en-US" sz="2000" dirty="0" smtClean="0">
                <a:latin typeface="Times New Roman" pitchFamily="18" charset="0"/>
                <a:cs typeface="Times New Roman" pitchFamily="18" charset="0"/>
              </a:rPr>
              <a:t>Open-source </a:t>
            </a:r>
            <a:r>
              <a:rPr lang="en-US" sz="2000" dirty="0">
                <a:latin typeface="Times New Roman" pitchFamily="18" charset="0"/>
                <a:cs typeface="Times New Roman" pitchFamily="18" charset="0"/>
              </a:rPr>
              <a:t>software is the backbone of the Internet and software engineering. </a:t>
            </a: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Linux</a:t>
            </a:r>
            <a:r>
              <a:rPr lang="en-US" sz="2000" dirty="0" smtClean="0">
                <a:latin typeface="Times New Roman" pitchFamily="18" charset="0"/>
                <a:cs typeface="Times New Roman" pitchFamily="18" charset="0"/>
              </a:rPr>
              <a:t> operating </a:t>
            </a:r>
            <a:r>
              <a:rPr lang="en-US" sz="2000" dirty="0">
                <a:latin typeface="Times New Roman" pitchFamily="18" charset="0"/>
                <a:cs typeface="Times New Roman" pitchFamily="18" charset="0"/>
              </a:rPr>
              <a:t>system is the most widely used server system, as is the </a:t>
            </a:r>
            <a:r>
              <a:rPr lang="en-US" sz="2000" b="1" dirty="0" smtClean="0">
                <a:latin typeface="Times New Roman" pitchFamily="18" charset="0"/>
                <a:cs typeface="Times New Roman" pitchFamily="18" charset="0"/>
              </a:rPr>
              <a:t>open-source Apache </a:t>
            </a:r>
            <a:r>
              <a:rPr lang="en-US" sz="2000" b="1" dirty="0">
                <a:latin typeface="Times New Roman" pitchFamily="18" charset="0"/>
                <a:cs typeface="Times New Roman" pitchFamily="18" charset="0"/>
              </a:rPr>
              <a:t>web server</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Wingdings" pitchFamily="2" charset="2"/>
              <a:buChar char="Ø"/>
            </a:pPr>
            <a:r>
              <a:rPr lang="en-US" sz="2000" dirty="0" smtClean="0">
                <a:latin typeface="Times New Roman" pitchFamily="18" charset="0"/>
                <a:cs typeface="Times New Roman" pitchFamily="18" charset="0"/>
              </a:rPr>
              <a:t>Other </a:t>
            </a:r>
            <a:r>
              <a:rPr lang="en-US" sz="2000" dirty="0">
                <a:latin typeface="Times New Roman" pitchFamily="18" charset="0"/>
                <a:cs typeface="Times New Roman" pitchFamily="18" charset="0"/>
              </a:rPr>
              <a:t>important and universally used open-source products </a:t>
            </a:r>
            <a:r>
              <a:rPr lang="en-US" sz="2000" dirty="0" smtClean="0">
                <a:latin typeface="Times New Roman" pitchFamily="18" charset="0"/>
                <a:cs typeface="Times New Roman" pitchFamily="18" charset="0"/>
              </a:rPr>
              <a:t>are </a:t>
            </a:r>
            <a:r>
              <a:rPr lang="en-US" sz="2000" b="1" dirty="0" smtClean="0">
                <a:latin typeface="Times New Roman" pitchFamily="18" charset="0"/>
                <a:cs typeface="Times New Roman" pitchFamily="18" charset="0"/>
              </a:rPr>
              <a:t>Java</a:t>
            </a:r>
            <a:r>
              <a:rPr lang="en-US" sz="2000" b="1" dirty="0">
                <a:latin typeface="Times New Roman" pitchFamily="18" charset="0"/>
                <a:cs typeface="Times New Roman" pitchFamily="18" charset="0"/>
              </a:rPr>
              <a:t>, the Eclipse IDE, and the </a:t>
            </a:r>
            <a:r>
              <a:rPr lang="en-US" sz="2000" b="1" dirty="0" err="1">
                <a:latin typeface="Times New Roman" pitchFamily="18" charset="0"/>
                <a:cs typeface="Times New Roman" pitchFamily="18" charset="0"/>
              </a:rPr>
              <a:t>mySQL</a:t>
            </a:r>
            <a:r>
              <a:rPr lang="en-US" sz="2000" b="1" dirty="0">
                <a:latin typeface="Times New Roman" pitchFamily="18" charset="0"/>
                <a:cs typeface="Times New Roman" pitchFamily="18" charset="0"/>
              </a:rPr>
              <a:t> database management </a:t>
            </a:r>
            <a:r>
              <a:rPr lang="en-US" sz="2000" b="1" dirty="0" smtClean="0">
                <a:latin typeface="Times New Roman" pitchFamily="18" charset="0"/>
                <a:cs typeface="Times New Roman" pitchFamily="18" charset="0"/>
              </a:rPr>
              <a:t>system.</a:t>
            </a:r>
          </a:p>
          <a:p>
            <a:pPr marL="342900" indent="-342900">
              <a:buFont typeface="Wingdings" pitchFamily="2" charset="2"/>
              <a:buChar char="Ø"/>
            </a:pPr>
            <a:r>
              <a:rPr lang="en-US" sz="2000" dirty="0" smtClean="0"/>
              <a:t>For </a:t>
            </a:r>
            <a:r>
              <a:rPr lang="en-US" sz="2000" dirty="0"/>
              <a:t>a company involved in software development, there are two open-source</a:t>
            </a:r>
          </a:p>
          <a:p>
            <a:r>
              <a:rPr lang="en-US" sz="2000" dirty="0"/>
              <a:t>issues that have to be considered:</a:t>
            </a:r>
          </a:p>
          <a:p>
            <a:r>
              <a:rPr lang="en-US" sz="2000" dirty="0"/>
              <a:t>1. Should the product that is being developed make use of open-source components?</a:t>
            </a:r>
          </a:p>
          <a:p>
            <a:r>
              <a:rPr lang="en-US" sz="2000" dirty="0"/>
              <a:t>2. Should an open-source approach be used for its own software development?</a:t>
            </a:r>
            <a:endParaRPr lang="en-US" sz="2000" b="1" dirty="0" smtClean="0">
              <a:latin typeface="Times New Roman" pitchFamily="18" charset="0"/>
              <a:cs typeface="Times New Roman" pitchFamily="18" charset="0"/>
            </a:endParaRPr>
          </a:p>
          <a:p>
            <a:pPr marL="342900" indent="-342900">
              <a:buFont typeface="Wingdings" pitchFamily="2" charset="2"/>
              <a:buChar char="Ø"/>
            </a:pPr>
            <a:endParaRPr lang="en-US" sz="2000" b="1" dirty="0">
              <a:latin typeface="Times New Roman" pitchFamily="18" charset="0"/>
              <a:cs typeface="Times New Roman" pitchFamily="18" charset="0"/>
            </a:endParaRPr>
          </a:p>
        </p:txBody>
      </p:sp>
      <p:sp>
        <p:nvSpPr>
          <p:cNvPr id="3" name="Subtitle 2"/>
          <p:cNvSpPr txBox="1">
            <a:spLocks/>
          </p:cNvSpPr>
          <p:nvPr/>
        </p:nvSpPr>
        <p:spPr>
          <a:xfrm>
            <a:off x="1489710" y="670560"/>
            <a:ext cx="5440680" cy="12852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Open source Development</a:t>
            </a:r>
            <a:endParaRPr lang="en-US" dirty="0"/>
          </a:p>
        </p:txBody>
      </p:sp>
    </p:spTree>
    <p:extLst>
      <p:ext uri="{BB962C8B-B14F-4D97-AF65-F5344CB8AC3E}">
        <p14:creationId xmlns:p14="http://schemas.microsoft.com/office/powerpoint/2010/main" val="1560880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5267</TotalTime>
  <Words>41898</Words>
  <Application>Microsoft Office PowerPoint</Application>
  <PresentationFormat>Custom</PresentationFormat>
  <Paragraphs>3143</Paragraphs>
  <Slides>238</Slides>
  <Notes>2</Notes>
  <HiddenSlides>0</HiddenSlides>
  <MMClips>0</MMClips>
  <ScaleCrop>false</ScaleCrop>
  <HeadingPairs>
    <vt:vector size="4" baseType="variant">
      <vt:variant>
        <vt:lpstr>Theme</vt:lpstr>
      </vt:variant>
      <vt:variant>
        <vt:i4>1</vt:i4>
      </vt:variant>
      <vt:variant>
        <vt:lpstr>Slide Titles</vt:lpstr>
      </vt:variant>
      <vt:variant>
        <vt:i4>238</vt:i4>
      </vt:variant>
    </vt:vector>
  </HeadingPairs>
  <TitlesOfParts>
    <vt:vector size="2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DevOps and Code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STRATEGIES</vt:lpstr>
      <vt:lpstr>SOFTWARE TESTING STRATEGIES</vt:lpstr>
      <vt:lpstr>SOFTWARE TESTING STRATEGY</vt:lpstr>
      <vt:lpstr>PowerPoint Presentation</vt:lpstr>
      <vt:lpstr>1.1)UNIT TESTING</vt:lpstr>
      <vt:lpstr>PowerPoint Presentation</vt:lpstr>
      <vt:lpstr>PowerPoint Presentation</vt:lpstr>
      <vt:lpstr>1.2)INTEGRATION TESTING</vt:lpstr>
      <vt:lpstr>PowerPoint Presentation</vt:lpstr>
      <vt:lpstr>PowerPoint Presentation</vt:lpstr>
      <vt:lpstr>PowerPoint Presentation</vt:lpstr>
      <vt:lpstr>PowerPoint Presentation</vt:lpstr>
      <vt:lpstr>1.3) Smoke Testing. </vt:lpstr>
      <vt:lpstr>PowerPoint Presentation</vt:lpstr>
      <vt:lpstr>PowerPoint Presentation</vt:lpstr>
      <vt:lpstr>II . TEST STRATEGIES FOR WEBAPPS </vt:lpstr>
      <vt:lpstr> III .  TEST STRATEGIES FOR MOBILEAPPS </vt:lpstr>
      <vt:lpstr>PowerPoint Presentation</vt:lpstr>
      <vt:lpstr>IV.VALIDATION TESTING </vt:lpstr>
      <vt:lpstr>PowerPoint Presentation</vt:lpstr>
      <vt:lpstr>PowerPoint Presentation</vt:lpstr>
      <vt:lpstr>V. SYSTEM TESTING </vt:lpstr>
      <vt:lpstr>PowerPoint Presentation</vt:lpstr>
      <vt:lpstr>PowerPoint Presentation</vt:lpstr>
      <vt:lpstr>PowerPoint Presentation</vt:lpstr>
      <vt:lpstr>PowerPoint Presentation</vt:lpstr>
      <vt:lpstr>PowerPoint Presentation</vt:lpstr>
      <vt:lpstr>VI.  Art of Debugging</vt:lpstr>
      <vt:lpstr>PowerPoint Presentation</vt:lpstr>
      <vt:lpstr>PowerPoint Presentation</vt:lpstr>
      <vt:lpstr>PowerPoint Presentation</vt:lpstr>
      <vt:lpstr>PowerPoint Presentation</vt:lpstr>
      <vt:lpstr>MODULE 3</vt:lpstr>
      <vt:lpstr>Test automation </vt:lpstr>
      <vt:lpstr>PowerPoint Presentation</vt:lpstr>
      <vt:lpstr>PowerPoint Presentation</vt:lpstr>
      <vt:lpstr>PowerPoint Presentation</vt:lpstr>
      <vt:lpstr>PowerPoint Presentation</vt:lpstr>
      <vt:lpstr>Test-driven development </vt:lpstr>
      <vt:lpstr>PowerPoint Presentation</vt:lpstr>
      <vt:lpstr>PowerPoint Presentation</vt:lpstr>
      <vt:lpstr>PowerPoint Presentation</vt:lpstr>
      <vt:lpstr>Module 3</vt:lpstr>
      <vt:lpstr>PowerPoint Presentation</vt:lpstr>
      <vt:lpstr>PowerPoint Presentation</vt:lpstr>
      <vt:lpstr>PowerPoint Presentation</vt:lpstr>
      <vt:lpstr>Review Techniques</vt:lpstr>
      <vt:lpstr>Cost Impact of Software Defects</vt:lpstr>
      <vt:lpstr> FORMAL TECHNICAL REVIEWS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DevOps and Code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3</vt:lpstr>
      <vt:lpstr>INTERNAL AND EXTERNAL VIEWS OF TESTING</vt:lpstr>
      <vt:lpstr>SOFTWARE TESTING FUNDAMENTALS </vt:lpstr>
      <vt:lpstr>PowerPoint Presentation</vt:lpstr>
      <vt:lpstr>1. WHITE-BOX TESTING </vt:lpstr>
      <vt:lpstr>2. BASIS PATH TESTING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3.CONTROL STRUCTURE TESTING </vt:lpstr>
      <vt:lpstr>PowerPoint Presentation</vt:lpstr>
      <vt:lpstr>4 BLACK-BOX TESTING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TESTING DOCUMENTATION </vt:lpstr>
      <vt:lpstr>Test automation </vt:lpstr>
      <vt:lpstr>PowerPoint Presentation</vt:lpstr>
      <vt:lpstr>PowerPoint Presentation</vt:lpstr>
      <vt:lpstr>Implementation and Testing (9 hours)</vt:lpstr>
      <vt:lpstr>Object-oriented design using the UML</vt:lpstr>
      <vt:lpstr>PowerPoint Presentation</vt:lpstr>
      <vt:lpstr>Object-oriented design using the UML</vt:lpstr>
      <vt:lpstr>System context and interactions</vt:lpstr>
      <vt:lpstr>PowerPoint Presentation</vt:lpstr>
      <vt:lpstr>System context for the weather station</vt:lpstr>
      <vt:lpstr>Weather station use cases</vt:lpstr>
      <vt:lpstr>Usecase description-Report weather</vt:lpstr>
      <vt:lpstr>Architectural design</vt:lpstr>
      <vt:lpstr>High-level architecture of weather station </vt:lpstr>
      <vt:lpstr>Architecture of data collection system </vt:lpstr>
      <vt:lpstr>Object class identification</vt:lpstr>
      <vt:lpstr>Weather station objects</vt:lpstr>
      <vt:lpstr>Design models</vt:lpstr>
      <vt:lpstr>Three UML model types:</vt:lpstr>
      <vt:lpstr>PowerPoint Presentation</vt:lpstr>
      <vt:lpstr>Sequence diagram describing data collection</vt:lpstr>
      <vt:lpstr>PowerPoint Presentation</vt:lpstr>
      <vt:lpstr>Weather station state diagram </vt:lpstr>
      <vt:lpstr>PowerPoint Presentation</vt:lpstr>
      <vt:lpstr>Interface specification</vt:lpstr>
      <vt:lpstr>Design Patterns</vt:lpstr>
      <vt:lpstr>Four essential elements of design patterns</vt:lpstr>
      <vt:lpstr>Two different graphical presentations of the same dataset:</vt:lpstr>
      <vt:lpstr>IMPLEMENTATION ISSUES</vt:lpstr>
      <vt:lpstr>Aspects of implementation</vt:lpstr>
      <vt:lpstr>1.Reuse</vt:lpstr>
      <vt:lpstr>Software reuse</vt:lpstr>
      <vt:lpstr>Costs associated with reuse:</vt:lpstr>
      <vt:lpstr>PowerPoint Presentation</vt:lpstr>
      <vt:lpstr>2.Configuration management</vt:lpstr>
      <vt:lpstr>Four fundamental configuration management activities:</vt:lpstr>
      <vt:lpstr>PowerPoint Presentation</vt:lpstr>
      <vt:lpstr>3. Host-target development</vt:lpstr>
      <vt:lpstr>PowerPoint Presentation</vt:lpstr>
      <vt:lpstr>PowerPoint Presentation</vt:lpstr>
      <vt:lpstr>Issues </vt:lpstr>
      <vt:lpstr>Open-source licensing</vt:lpstr>
      <vt:lpstr>PowerPoint Presentation</vt:lpstr>
      <vt:lpstr>Companies managing projects that use open source should:</vt:lpstr>
      <vt:lpstr>Module 3</vt:lpstr>
      <vt:lpstr>Software Reviews </vt:lpstr>
      <vt:lpstr>PowerPoint Presentation</vt:lpstr>
      <vt:lpstr>PowerPoint Presentation</vt:lpstr>
      <vt:lpstr>POST-MORTEM EVALUATIONS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ismail - [2010]</cp:lastModifiedBy>
  <cp:revision>17</cp:revision>
  <dcterms:created xsi:type="dcterms:W3CDTF">2022-01-26T12:46:35Z</dcterms:created>
  <dcterms:modified xsi:type="dcterms:W3CDTF">2022-06-08T07:36:05Z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2022-01-25T00:00:00Z</vt:filetime>
  </property>
  <property fmtid="{D5CDD505-2E9C-101B-9397-08002B2CF9AE}" pid="3" name="Creator">
    <vt:lpwstr>Microsoft® Word 2013</vt:lpwstr>
  </property>
  <property fmtid="{D5CDD505-2E9C-101B-9397-08002B2CF9AE}" pid="4" name="LastSaved">
    <vt:filetime>2022-01-26T00:00:00Z</vt:filetime>
  </property>
</Properties>
</file>