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9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76F27FB9-91AE-4855-A8FF-ABC7731829C7}" type="datetimeFigureOut">
              <a:rPr lang="en-US" smtClean="0"/>
              <a:pPr/>
              <a:t>29-Mar-22</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8251B1D-6DA4-491C-A8BF-13118D9F049A}"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F27FB9-91AE-4855-A8FF-ABC7731829C7}" type="datetimeFigureOut">
              <a:rPr lang="en-US" smtClean="0"/>
              <a:pPr/>
              <a:t>29-Mar-22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51B1D-6DA4-491C-A8BF-13118D9F04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F27FB9-91AE-4855-A8FF-ABC7731829C7}" type="datetimeFigureOut">
              <a:rPr lang="en-US" smtClean="0"/>
              <a:pPr/>
              <a:t>29-Mar-22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51B1D-6DA4-491C-A8BF-13118D9F04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F27FB9-91AE-4855-A8FF-ABC7731829C7}" type="datetimeFigureOut">
              <a:rPr lang="en-US" smtClean="0"/>
              <a:pPr/>
              <a:t>29-Mar-22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51B1D-6DA4-491C-A8BF-13118D9F04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76F27FB9-91AE-4855-A8FF-ABC7731829C7}" type="datetimeFigureOut">
              <a:rPr lang="en-US" smtClean="0"/>
              <a:pPr/>
              <a:t>29-Mar-22</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8251B1D-6DA4-491C-A8BF-13118D9F049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6F27FB9-91AE-4855-A8FF-ABC7731829C7}" type="datetimeFigureOut">
              <a:rPr lang="en-US" smtClean="0"/>
              <a:pPr/>
              <a:t>29-Mar-22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48251B1D-6DA4-491C-A8BF-13118D9F049A}"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6F27FB9-91AE-4855-A8FF-ABC7731829C7}" type="datetimeFigureOut">
              <a:rPr lang="en-US" smtClean="0"/>
              <a:pPr/>
              <a:t>29-Mar-22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48251B1D-6DA4-491C-A8BF-13118D9F04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6F27FB9-91AE-4855-A8FF-ABC7731829C7}" type="datetimeFigureOut">
              <a:rPr lang="en-US" smtClean="0"/>
              <a:pPr/>
              <a:t>29-Mar-22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51B1D-6DA4-491C-A8BF-13118D9F049A}"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27FB9-91AE-4855-A8FF-ABC7731829C7}" type="datetimeFigureOut">
              <a:rPr lang="en-US" smtClean="0"/>
              <a:pPr/>
              <a:t>29-Mar-22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51B1D-6DA4-491C-A8BF-13118D9F04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76F27FB9-91AE-4855-A8FF-ABC7731829C7}" type="datetimeFigureOut">
              <a:rPr lang="en-US" smtClean="0"/>
              <a:pPr/>
              <a:t>29-Mar-22</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8251B1D-6DA4-491C-A8BF-13118D9F049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76F27FB9-91AE-4855-A8FF-ABC7731829C7}" type="datetimeFigureOut">
              <a:rPr lang="en-US" smtClean="0"/>
              <a:pPr/>
              <a:t>29-Mar-22</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8251B1D-6DA4-491C-A8BF-13118D9F049A}"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6F27FB9-91AE-4855-A8FF-ABC7731829C7}" type="datetimeFigureOut">
              <a:rPr lang="en-US" smtClean="0"/>
              <a:pPr/>
              <a:t>29-Mar-22</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8251B1D-6DA4-491C-A8BF-13118D9F049A}"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mzn.to/2IlDelo" TargetMode="External"/><Relationship Id="rId7" Type="http://schemas.openxmlformats.org/officeDocument/2006/relationships/hyperlink" Target="https://amzn.to/2rMcwIl" TargetMode="External"/><Relationship Id="rId2" Type="http://schemas.openxmlformats.org/officeDocument/2006/relationships/hyperlink" Target="https://amzn.to/2L2HQKC" TargetMode="External"/><Relationship Id="rId1" Type="http://schemas.openxmlformats.org/officeDocument/2006/relationships/slideLayout" Target="../slideLayouts/slideLayout2.xml"/><Relationship Id="rId6" Type="http://schemas.openxmlformats.org/officeDocument/2006/relationships/hyperlink" Target="https://amzn.to/2rRMhAj" TargetMode="External"/><Relationship Id="rId5" Type="http://schemas.openxmlformats.org/officeDocument/2006/relationships/hyperlink" Target="https://amzn.to/2IKqNih" TargetMode="External"/><Relationship Id="rId4" Type="http://schemas.openxmlformats.org/officeDocument/2006/relationships/hyperlink" Target="https://amzn.to/2Ilw68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en.wikipedia.org/wiki/Algebra" TargetMode="External"/><Relationship Id="rId3" Type="http://schemas.openxmlformats.org/officeDocument/2006/relationships/hyperlink" Target="https://en.wikipedia.org/wiki/Visual" TargetMode="External"/><Relationship Id="rId7" Type="http://schemas.openxmlformats.org/officeDocument/2006/relationships/hyperlink" Target="https://en.wikipedia.org/wiki/Natural_language" TargetMode="External"/><Relationship Id="rId2" Type="http://schemas.openxmlformats.org/officeDocument/2006/relationships/hyperlink" Target="https://en.wikipedia.org/wiki/Reasoning" TargetMode="External"/><Relationship Id="rId1" Type="http://schemas.openxmlformats.org/officeDocument/2006/relationships/slideLayout" Target="../slideLayouts/slideLayout2.xml"/><Relationship Id="rId6" Type="http://schemas.openxmlformats.org/officeDocument/2006/relationships/hyperlink" Target="https://en.wikipedia.org/wiki/Image" TargetMode="External"/><Relationship Id="rId5" Type="http://schemas.openxmlformats.org/officeDocument/2006/relationships/hyperlink" Target="https://en.wikipedia.org/wiki/Diagram" TargetMode="External"/><Relationship Id="rId4" Type="http://schemas.openxmlformats.org/officeDocument/2006/relationships/hyperlink" Target="https://en.wikipedia.org/wiki/Depiction"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3</a:t>
            </a:r>
          </a:p>
        </p:txBody>
      </p:sp>
      <p:sp>
        <p:nvSpPr>
          <p:cNvPr id="3" name="Subtitle 2"/>
          <p:cNvSpPr>
            <a:spLocks noGrp="1"/>
          </p:cNvSpPr>
          <p:nvPr>
            <p:ph type="subTitle" idx="1"/>
          </p:nvPr>
        </p:nvSpPr>
        <p:spPr/>
        <p:txBody>
          <a:bodyPr/>
          <a:lstStyle/>
          <a:p>
            <a:r>
              <a:rPr lang="en-US" dirty="0"/>
              <a:t>21rst centaury skills</a:t>
            </a:r>
          </a:p>
          <a:p>
            <a:r>
              <a:rPr lang="en-US" dirty="0"/>
              <a:t>Prepared By </a:t>
            </a:r>
          </a:p>
          <a:p>
            <a:r>
              <a:rPr lang="en-US" dirty="0" err="1"/>
              <a:t>Asst.Prof</a:t>
            </a:r>
            <a:r>
              <a:rPr lang="en-US" dirty="0"/>
              <a:t>  </a:t>
            </a:r>
            <a:r>
              <a:rPr lang="en-US" dirty="0" err="1"/>
              <a:t>Sreeti</a:t>
            </a:r>
            <a:r>
              <a:rPr lang="en-US" dirty="0"/>
              <a:t> </a:t>
            </a:r>
            <a:r>
              <a:rPr lang="en-US" dirty="0" err="1"/>
              <a:t>Gangadharan</a:t>
            </a:r>
            <a:r>
              <a:rPr lang="en-US"/>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1026" name="Picture 2" descr="C:\Users\S&amp;H\Desktop\download (1).jpg"/>
          <p:cNvPicPr>
            <a:picLocks noGrp="1" noChangeAspect="1" noChangeArrowheads="1"/>
          </p:cNvPicPr>
          <p:nvPr>
            <p:ph idx="1"/>
          </p:nvPr>
        </p:nvPicPr>
        <p:blipFill>
          <a:blip r:embed="rId2"/>
          <a:srcRect/>
          <a:stretch>
            <a:fillRect/>
          </a:stretch>
        </p:blipFill>
        <p:spPr bwMode="auto">
          <a:xfrm>
            <a:off x="1066800" y="1524000"/>
            <a:ext cx="6248399" cy="4572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S&amp;H\Desktop\images.jpg"/>
          <p:cNvPicPr>
            <a:picLocks noGrp="1" noChangeAspect="1" noChangeArrowheads="1"/>
          </p:cNvPicPr>
          <p:nvPr>
            <p:ph idx="1"/>
          </p:nvPr>
        </p:nvPicPr>
        <p:blipFill>
          <a:blip r:embed="rId2"/>
          <a:srcRect/>
          <a:stretch>
            <a:fillRect/>
          </a:stretch>
        </p:blipFill>
        <p:spPr bwMode="auto">
          <a:xfrm>
            <a:off x="1219200" y="1600200"/>
            <a:ext cx="6629400" cy="44195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Intuition is essentially the brain on autopilot, performing the actions of processing information without the person's conscious awareness that it is operating.</a:t>
            </a:r>
          </a:p>
          <a:p>
            <a:r>
              <a:rPr lang="en-US" dirty="0"/>
              <a:t>It is </a:t>
            </a:r>
            <a:r>
              <a:rPr lang="en-US" dirty="0" err="1"/>
              <a:t>nonconscious</a:t>
            </a:r>
            <a:r>
              <a:rPr lang="en-US" dirty="0"/>
              <a:t> thinking.</a:t>
            </a:r>
          </a:p>
          <a:p>
            <a:r>
              <a:rPr lang="en-US" dirty="0"/>
              <a:t>Intuition can encompass the ability to know valid solutions to problems and decision making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S&amp;H\Desktop\images.jpg"/>
          <p:cNvPicPr>
            <a:picLocks noGrp="1" noChangeAspect="1" noChangeArrowheads="1"/>
          </p:cNvPicPr>
          <p:nvPr>
            <p:ph idx="1"/>
          </p:nvPr>
        </p:nvPicPr>
        <p:blipFill>
          <a:blip r:embed="rId2"/>
          <a:srcRect/>
          <a:stretch>
            <a:fillRect/>
          </a:stretch>
        </p:blipFill>
        <p:spPr bwMode="auto">
          <a:xfrm>
            <a:off x="990600" y="1676400"/>
            <a:ext cx="7238999" cy="39623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Experience</a:t>
            </a:r>
          </a:p>
        </p:txBody>
      </p:sp>
      <p:sp>
        <p:nvSpPr>
          <p:cNvPr id="3" name="Content Placeholder 2"/>
          <p:cNvSpPr>
            <a:spLocks noGrp="1"/>
          </p:cNvSpPr>
          <p:nvPr>
            <p:ph idx="1"/>
          </p:nvPr>
        </p:nvSpPr>
        <p:spPr/>
        <p:txBody>
          <a:bodyPr>
            <a:normAutofit fontScale="85000" lnSpcReduction="20000"/>
          </a:bodyPr>
          <a:lstStyle/>
          <a:p>
            <a:r>
              <a:rPr lang="en-US" dirty="0"/>
              <a:t>It is the knowledge of an event gained through involvement.</a:t>
            </a:r>
          </a:p>
          <a:p>
            <a:r>
              <a:rPr lang="en-US" dirty="0"/>
              <a:t>With considerable experience in a specific field one can gain a reputation as an expert.</a:t>
            </a:r>
          </a:p>
          <a:p>
            <a:pPr>
              <a:buNone/>
            </a:pPr>
            <a:r>
              <a:rPr lang="en-US" dirty="0"/>
              <a:t>There are:</a:t>
            </a:r>
          </a:p>
          <a:p>
            <a:pPr marL="514350" indent="-514350">
              <a:buAutoNum type="arabicPeriod"/>
            </a:pPr>
            <a:r>
              <a:rPr lang="en-US" dirty="0"/>
              <a:t>Physical experience</a:t>
            </a:r>
          </a:p>
          <a:p>
            <a:pPr marL="514350" indent="-514350">
              <a:buAutoNum type="arabicPeriod"/>
            </a:pPr>
            <a:r>
              <a:rPr lang="en-US" dirty="0"/>
              <a:t>Mental experience</a:t>
            </a:r>
          </a:p>
          <a:p>
            <a:pPr marL="514350" indent="-514350">
              <a:buAutoNum type="arabicPeriod"/>
            </a:pPr>
            <a:r>
              <a:rPr lang="en-US" dirty="0"/>
              <a:t>Emotional experience</a:t>
            </a:r>
          </a:p>
          <a:p>
            <a:pPr marL="514350" indent="-514350">
              <a:buAutoNum type="arabicPeriod"/>
            </a:pPr>
            <a:r>
              <a:rPr lang="en-US" dirty="0"/>
              <a:t>Spiritual experience</a:t>
            </a:r>
          </a:p>
          <a:p>
            <a:pPr marL="514350" indent="-514350">
              <a:buAutoNum type="arabicPeriod"/>
            </a:pPr>
            <a:r>
              <a:rPr lang="en-US" dirty="0"/>
              <a:t>Subjective experience</a:t>
            </a:r>
          </a:p>
          <a:p>
            <a:pPr marL="514350" indent="-514350">
              <a:buAutoNum type="arabicPeriod"/>
            </a:pPr>
            <a:r>
              <a:rPr lang="en-US" dirty="0"/>
              <a:t>Religious experience</a:t>
            </a:r>
          </a:p>
          <a:p>
            <a:pPr marL="514350" indent="-514350">
              <a:buAutoNum type="arabicPeriod"/>
            </a:pPr>
            <a:r>
              <a:rPr lang="en-US" dirty="0"/>
              <a:t>Social experiences</a:t>
            </a:r>
          </a:p>
          <a:p>
            <a:pPr marL="514350" indent="-514350">
              <a:buAutoNum type="arabicPeriod"/>
            </a:pPr>
            <a:r>
              <a:rPr lang="en-US" dirty="0"/>
              <a:t>Virtual and simulation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Sources of creativity</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a:t>Mantra meditation – mind will be naturally awaken with creativity</a:t>
            </a:r>
          </a:p>
          <a:p>
            <a:pPr marL="514350" indent="-514350">
              <a:buAutoNum type="arabicPeriod"/>
            </a:pPr>
            <a:r>
              <a:rPr lang="en-US" dirty="0"/>
              <a:t>Time in nature – it is work to align ourselves with the universal source of creativity by getting deeply in touch with nature</a:t>
            </a:r>
          </a:p>
          <a:p>
            <a:pPr marL="514350" indent="-514350">
              <a:buAutoNum type="arabicPeriod"/>
            </a:pPr>
            <a:r>
              <a:rPr lang="en-US" dirty="0"/>
              <a:t>Love – practicing compassion and empathy in our everyday life also open your heart and allows creativity to spring abundantly forth.</a:t>
            </a:r>
          </a:p>
          <a:p>
            <a:pPr marL="514350" indent="-514350">
              <a:buNone/>
            </a:pPr>
            <a:r>
              <a:rPr lang="en-US" dirty="0"/>
              <a:t>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Lateral thinking</a:t>
            </a:r>
          </a:p>
        </p:txBody>
      </p:sp>
      <p:sp>
        <p:nvSpPr>
          <p:cNvPr id="3" name="Content Placeholder 2"/>
          <p:cNvSpPr>
            <a:spLocks noGrp="1"/>
          </p:cNvSpPr>
          <p:nvPr>
            <p:ph idx="1"/>
          </p:nvPr>
        </p:nvSpPr>
        <p:spPr/>
        <p:txBody>
          <a:bodyPr/>
          <a:lstStyle/>
          <a:p>
            <a:pPr>
              <a:buNone/>
            </a:pPr>
            <a:r>
              <a:rPr lang="en-US" dirty="0"/>
              <a:t>It represents a means of problem solving by an indirect , non sequential method using reasoning which is not clear.</a:t>
            </a:r>
          </a:p>
          <a:p>
            <a:pPr>
              <a:buNone/>
            </a:pPr>
            <a:r>
              <a:rPr lang="en-US" dirty="0"/>
              <a:t>The two main aspects of lateral thinking</a:t>
            </a:r>
          </a:p>
          <a:p>
            <a:pPr marL="514350" indent="-514350">
              <a:buAutoNum type="arabicPeriod"/>
            </a:pPr>
            <a:r>
              <a:rPr lang="en-US" dirty="0"/>
              <a:t>Freeing our thought process from old ideas.</a:t>
            </a:r>
          </a:p>
          <a:p>
            <a:pPr marL="514350" indent="-514350">
              <a:buAutoNum type="arabicPeriod"/>
            </a:pPr>
            <a:r>
              <a:rPr lang="en-US" dirty="0"/>
              <a:t>Stimulating the creation of new ideas.</a:t>
            </a:r>
          </a:p>
          <a:p>
            <a:pPr marL="514350" indent="-514350">
              <a:buNone/>
            </a:pPr>
            <a:r>
              <a:rPr lang="en-US" dirty="0"/>
              <a:t>Lateral thinking helps in </a:t>
            </a:r>
            <a:r>
              <a:rPr lang="en-US"/>
              <a:t>handling problems.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Left brain and right brain function</a:t>
            </a:r>
          </a:p>
        </p:txBody>
      </p:sp>
      <p:sp>
        <p:nvSpPr>
          <p:cNvPr id="3" name="Content Placeholder 2"/>
          <p:cNvSpPr>
            <a:spLocks noGrp="1"/>
          </p:cNvSpPr>
          <p:nvPr>
            <p:ph idx="1"/>
          </p:nvPr>
        </p:nvSpPr>
        <p:spPr/>
        <p:txBody>
          <a:bodyPr/>
          <a:lstStyle/>
          <a:p>
            <a:pPr>
              <a:buNone/>
            </a:pPr>
            <a:r>
              <a:rPr lang="en-US" dirty="0"/>
              <a:t>The left brain is also connected to:</a:t>
            </a:r>
          </a:p>
          <a:p>
            <a:r>
              <a:rPr lang="en-US" dirty="0"/>
              <a:t>logic</a:t>
            </a:r>
          </a:p>
          <a:p>
            <a:r>
              <a:rPr lang="en-US" dirty="0"/>
              <a:t>sequencing</a:t>
            </a:r>
          </a:p>
          <a:p>
            <a:r>
              <a:rPr lang="en-US" dirty="0"/>
              <a:t>linear thinking</a:t>
            </a:r>
          </a:p>
          <a:p>
            <a:r>
              <a:rPr lang="en-US" dirty="0"/>
              <a:t>mathematics</a:t>
            </a:r>
          </a:p>
          <a:p>
            <a:r>
              <a:rPr lang="en-US" dirty="0"/>
              <a:t>facts</a:t>
            </a:r>
          </a:p>
          <a:p>
            <a:r>
              <a:rPr lang="en-US" dirty="0"/>
              <a:t>thinking in words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The right brain is also connected to:</a:t>
            </a:r>
          </a:p>
          <a:p>
            <a:r>
              <a:rPr lang="en-US" dirty="0"/>
              <a:t>imagination</a:t>
            </a:r>
          </a:p>
          <a:p>
            <a:r>
              <a:rPr lang="en-US" dirty="0"/>
              <a:t>holistic thinking</a:t>
            </a:r>
          </a:p>
          <a:p>
            <a:r>
              <a:rPr lang="en-US" dirty="0"/>
              <a:t>intuition</a:t>
            </a:r>
          </a:p>
          <a:p>
            <a:r>
              <a:rPr lang="en-US" dirty="0"/>
              <a:t>arts</a:t>
            </a:r>
          </a:p>
          <a:p>
            <a:r>
              <a:rPr lang="en-US" dirty="0"/>
              <a:t>rhythm</a:t>
            </a:r>
          </a:p>
          <a:p>
            <a:r>
              <a:rPr lang="en-US" dirty="0"/>
              <a:t>nonverbal cues</a:t>
            </a:r>
          </a:p>
          <a:p>
            <a:r>
              <a:rPr lang="en-US" dirty="0"/>
              <a:t>feelings visualization</a:t>
            </a:r>
          </a:p>
          <a:p>
            <a:r>
              <a:rPr lang="en-US" dirty="0"/>
              <a:t>daydreaming</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a:t>Tips for keeping your brain sharp</a:t>
            </a:r>
          </a:p>
          <a:p>
            <a:r>
              <a:rPr lang="en-US" dirty="0"/>
              <a:t>Spend some time each day reading, writing, or both.</a:t>
            </a:r>
          </a:p>
          <a:p>
            <a:r>
              <a:rPr lang="en-US" dirty="0"/>
              <a:t>Never stop learning. Take a class, go to a lecture, or try to acquire a new skill.</a:t>
            </a:r>
          </a:p>
          <a:p>
            <a:r>
              <a:rPr lang="en-US" dirty="0"/>
              <a:t>Tackle. challenging </a:t>
            </a:r>
            <a:r>
              <a:rPr lang="en-US" dirty="0">
                <a:hlinkClick r:id="rId2"/>
              </a:rPr>
              <a:t>crossword</a:t>
            </a:r>
            <a:r>
              <a:rPr lang="en-US" dirty="0"/>
              <a:t> and </a:t>
            </a:r>
            <a:r>
              <a:rPr lang="en-US" dirty="0" err="1">
                <a:hlinkClick r:id="rId3"/>
              </a:rPr>
              <a:t>sudoku</a:t>
            </a:r>
            <a:r>
              <a:rPr lang="en-US" dirty="0"/>
              <a:t> puzzles</a:t>
            </a:r>
          </a:p>
          <a:p>
            <a:r>
              <a:rPr lang="en-US" dirty="0"/>
              <a:t>Play </a:t>
            </a:r>
            <a:r>
              <a:rPr lang="en-US" dirty="0">
                <a:hlinkClick r:id="rId4"/>
              </a:rPr>
              <a:t>memory games</a:t>
            </a:r>
            <a:r>
              <a:rPr lang="en-US" dirty="0"/>
              <a:t>, </a:t>
            </a:r>
            <a:r>
              <a:rPr lang="en-US" dirty="0">
                <a:hlinkClick r:id="rId5"/>
              </a:rPr>
              <a:t>board games</a:t>
            </a:r>
            <a:r>
              <a:rPr lang="en-US" dirty="0"/>
              <a:t>, </a:t>
            </a:r>
            <a:r>
              <a:rPr lang="en-US" dirty="0">
                <a:hlinkClick r:id="rId6"/>
              </a:rPr>
              <a:t>card games</a:t>
            </a:r>
            <a:r>
              <a:rPr lang="en-US" dirty="0"/>
              <a:t>, or </a:t>
            </a:r>
            <a:r>
              <a:rPr lang="en-US" dirty="0">
                <a:hlinkClick r:id="rId7"/>
              </a:rPr>
              <a:t>video games</a:t>
            </a:r>
            <a:r>
              <a:rPr lang="en-US" dirty="0"/>
              <a:t>.</a:t>
            </a:r>
          </a:p>
          <a:p>
            <a:r>
              <a:rPr lang="en-US" dirty="0"/>
              <a:t>Take on a new hobby that requires you to focus.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COLLABORATION</a:t>
            </a:r>
          </a:p>
        </p:txBody>
      </p:sp>
      <p:pic>
        <p:nvPicPr>
          <p:cNvPr id="1026" name="Picture 2" descr="C:\Users\S&amp;H\Desktop\download (1).jpg"/>
          <p:cNvPicPr>
            <a:picLocks noGrp="1" noChangeAspect="1" noChangeArrowheads="1"/>
          </p:cNvPicPr>
          <p:nvPr>
            <p:ph idx="1"/>
          </p:nvPr>
        </p:nvPicPr>
        <p:blipFill>
          <a:blip r:embed="rId2"/>
          <a:srcRect/>
          <a:stretch>
            <a:fillRect/>
          </a:stretch>
        </p:blipFill>
        <p:spPr bwMode="auto">
          <a:xfrm>
            <a:off x="838200" y="1600200"/>
            <a:ext cx="7620000" cy="4648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amp;H\Desktop\_959966.jpg"/>
          <p:cNvPicPr>
            <a:picLocks noGrp="1" noChangeAspect="1" noChangeArrowheads="1"/>
          </p:cNvPicPr>
          <p:nvPr>
            <p:ph idx="1"/>
          </p:nvPr>
        </p:nvPicPr>
        <p:blipFill>
          <a:blip r:embed="rId2"/>
          <a:srcRect/>
          <a:stretch>
            <a:fillRect/>
          </a:stretch>
        </p:blipFill>
        <p:spPr bwMode="auto">
          <a:xfrm>
            <a:off x="838200" y="1447800"/>
            <a:ext cx="7772400" cy="5181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1026" name="Picture 2" descr="C:\Users\S&amp;H\Desktop\download.png"/>
          <p:cNvPicPr>
            <a:picLocks noGrp="1" noChangeAspect="1" noChangeArrowheads="1"/>
          </p:cNvPicPr>
          <p:nvPr>
            <p:ph idx="1"/>
          </p:nvPr>
        </p:nvPicPr>
        <p:blipFill>
          <a:blip r:embed="rId2"/>
          <a:srcRect/>
          <a:stretch>
            <a:fillRect/>
          </a:stretch>
        </p:blipFill>
        <p:spPr bwMode="auto">
          <a:xfrm>
            <a:off x="762000" y="1600200"/>
            <a:ext cx="7186612" cy="4724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Differences Between Convergent and Divergent Thinking</a:t>
            </a:r>
            <a:br>
              <a:rPr lang="en-US" sz="2800" dirty="0"/>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2981460"/>
              </p:ext>
            </p:extLst>
          </p:nvPr>
        </p:nvGraphicFramePr>
        <p:xfrm>
          <a:off x="381000" y="836263"/>
          <a:ext cx="7772400" cy="5392135"/>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tblGrid>
              <a:tr h="365437">
                <a:tc>
                  <a:txBody>
                    <a:bodyPr/>
                    <a:lstStyle/>
                    <a:p>
                      <a:r>
                        <a:rPr kumimoji="0" lang="en-US" b="0" i="0" kern="1200" dirty="0">
                          <a:solidFill>
                            <a:schemeClr val="lt1"/>
                          </a:solidFill>
                          <a:latin typeface="+mn-lt"/>
                          <a:ea typeface="+mn-ea"/>
                          <a:cs typeface="+mn-cs"/>
                        </a:rPr>
                        <a:t>Convergent Thinking</a:t>
                      </a:r>
                      <a:endParaRPr lang="en-US" dirty="0"/>
                    </a:p>
                  </a:txBody>
                  <a:tcPr/>
                </a:tc>
                <a:tc>
                  <a:txBody>
                    <a:bodyPr/>
                    <a:lstStyle/>
                    <a:p>
                      <a:r>
                        <a:rPr kumimoji="0" lang="en-US" b="0" i="0" kern="1200" dirty="0">
                          <a:solidFill>
                            <a:schemeClr val="lt1"/>
                          </a:solidFill>
                          <a:latin typeface="+mn-lt"/>
                          <a:ea typeface="+mn-ea"/>
                          <a:cs typeface="+mn-cs"/>
                        </a:rPr>
                        <a:t>Divergent Thinking</a:t>
                      </a:r>
                      <a:endParaRPr lang="en-US" dirty="0"/>
                    </a:p>
                  </a:txBody>
                  <a:tcPr/>
                </a:tc>
                <a:extLst>
                  <a:ext uri="{0D108BD9-81ED-4DB2-BD59-A6C34878D82A}">
                    <a16:rowId xmlns="" xmlns:a16="http://schemas.microsoft.com/office/drawing/2014/main" val="10000"/>
                  </a:ext>
                </a:extLst>
              </a:tr>
              <a:tr h="1461749">
                <a:tc>
                  <a:txBody>
                    <a:bodyPr/>
                    <a:lstStyle/>
                    <a:p>
                      <a:r>
                        <a:rPr kumimoji="0" lang="en-US" b="0" i="0" kern="1200" dirty="0">
                          <a:solidFill>
                            <a:schemeClr val="dk1"/>
                          </a:solidFill>
                          <a:latin typeface="+mn-lt"/>
                          <a:ea typeface="+mn-ea"/>
                          <a:cs typeface="+mn-cs"/>
                        </a:rPr>
                        <a:t>The process of figuring out a concrete solution to any problem is called Convergent Thinking.</a:t>
                      </a:r>
                      <a:endParaRPr lang="en-US" dirty="0"/>
                    </a:p>
                  </a:txBody>
                  <a:tcPr/>
                </a:tc>
                <a:tc>
                  <a:txBody>
                    <a:bodyPr/>
                    <a:lstStyle/>
                    <a:p>
                      <a:r>
                        <a:rPr kumimoji="0" lang="en-US" b="0" i="0" kern="1200" dirty="0">
                          <a:solidFill>
                            <a:schemeClr val="dk1"/>
                          </a:solidFill>
                          <a:latin typeface="+mn-lt"/>
                          <a:ea typeface="+mn-ea"/>
                          <a:cs typeface="+mn-cs"/>
                        </a:rPr>
                        <a:t>Divergent thinking is the process of thinking that explores multiple possible solutions in order to generate creative ideas.</a:t>
                      </a:r>
                      <a:endParaRPr lang="en-US" dirty="0"/>
                    </a:p>
                  </a:txBody>
                  <a:tcPr/>
                </a:tc>
                <a:extLst>
                  <a:ext uri="{0D108BD9-81ED-4DB2-BD59-A6C34878D82A}">
                    <a16:rowId xmlns="" xmlns:a16="http://schemas.microsoft.com/office/drawing/2014/main" val="10001"/>
                  </a:ext>
                </a:extLst>
              </a:tr>
              <a:tr h="1735826">
                <a:tc>
                  <a:txBody>
                    <a:bodyPr/>
                    <a:lstStyle/>
                    <a:p>
                      <a:r>
                        <a:rPr kumimoji="0" lang="en-US" b="0" i="0" kern="1200" dirty="0">
                          <a:solidFill>
                            <a:schemeClr val="dk1"/>
                          </a:solidFill>
                          <a:latin typeface="+mn-lt"/>
                          <a:ea typeface="+mn-ea"/>
                          <a:cs typeface="+mn-cs"/>
                        </a:rPr>
                        <a:t>It’s a straight forward process that focuses on figuring out the most effective answer to a problem.</a:t>
                      </a:r>
                      <a:endParaRPr lang="en-US" dirty="0"/>
                    </a:p>
                  </a:txBody>
                  <a:tcPr/>
                </a:tc>
                <a:tc>
                  <a:txBody>
                    <a:bodyPr/>
                    <a:lstStyle/>
                    <a:p>
                      <a:r>
                        <a:rPr kumimoji="0" lang="en-US" b="0" i="0" kern="1200" dirty="0">
                          <a:solidFill>
                            <a:schemeClr val="dk1"/>
                          </a:solidFill>
                          <a:latin typeface="+mn-lt"/>
                          <a:ea typeface="+mn-ea"/>
                          <a:cs typeface="+mn-cs"/>
                        </a:rPr>
                        <a:t>In contrast, divergent thinking refers to opening the mind in various directions and trying out multiple solutions for a problem.</a:t>
                      </a:r>
                      <a:endParaRPr lang="en-US" dirty="0"/>
                    </a:p>
                  </a:txBody>
                  <a:tcPr/>
                </a:tc>
                <a:extLst>
                  <a:ext uri="{0D108BD9-81ED-4DB2-BD59-A6C34878D82A}">
                    <a16:rowId xmlns="" xmlns:a16="http://schemas.microsoft.com/office/drawing/2014/main" val="10002"/>
                  </a:ext>
                </a:extLst>
              </a:tr>
              <a:tr h="1461749">
                <a:tc>
                  <a:txBody>
                    <a:bodyPr/>
                    <a:lstStyle/>
                    <a:p>
                      <a:pPr fontAlgn="base"/>
                      <a:r>
                        <a:rPr kumimoji="0" lang="en-US" b="0" i="0" kern="1200" dirty="0">
                          <a:solidFill>
                            <a:schemeClr val="dk1"/>
                          </a:solidFill>
                          <a:latin typeface="+mn-lt"/>
                          <a:ea typeface="+mn-ea"/>
                          <a:cs typeface="+mn-cs"/>
                        </a:rPr>
                        <a:t>Its characteristics include</a:t>
                      </a:r>
                    </a:p>
                    <a:p>
                      <a:pPr fontAlgn="base"/>
                      <a:r>
                        <a:rPr kumimoji="0" lang="en-US" b="0" i="0" kern="1200" dirty="0">
                          <a:solidFill>
                            <a:schemeClr val="dk1"/>
                          </a:solidFill>
                          <a:latin typeface="+mn-lt"/>
                          <a:ea typeface="+mn-ea"/>
                          <a:cs typeface="+mn-cs"/>
                        </a:rPr>
                        <a:t>Speed</a:t>
                      </a:r>
                    </a:p>
                    <a:p>
                      <a:pPr fontAlgn="base"/>
                      <a:r>
                        <a:rPr kumimoji="0" lang="en-US" b="0" i="0" kern="1200" dirty="0">
                          <a:solidFill>
                            <a:schemeClr val="dk1"/>
                          </a:solidFill>
                          <a:latin typeface="+mn-lt"/>
                          <a:ea typeface="+mn-ea"/>
                          <a:cs typeface="+mn-cs"/>
                        </a:rPr>
                        <a:t>Accuracy</a:t>
                      </a:r>
                    </a:p>
                    <a:p>
                      <a:pPr fontAlgn="base"/>
                      <a:r>
                        <a:rPr kumimoji="0" lang="en-US" b="0" i="0" kern="1200" dirty="0">
                          <a:solidFill>
                            <a:schemeClr val="dk1"/>
                          </a:solidFill>
                          <a:latin typeface="+mn-lt"/>
                          <a:ea typeface="+mn-ea"/>
                          <a:cs typeface="+mn-cs"/>
                        </a:rPr>
                        <a:t>Logic</a:t>
                      </a:r>
                    </a:p>
                    <a:p>
                      <a:endParaRPr lang="en-US" dirty="0"/>
                    </a:p>
                  </a:txBody>
                  <a:tcPr/>
                </a:tc>
                <a:tc>
                  <a:txBody>
                    <a:bodyPr/>
                    <a:lstStyle/>
                    <a:p>
                      <a:pPr fontAlgn="base"/>
                      <a:r>
                        <a:rPr kumimoji="0" lang="en-US" b="0" i="0" kern="1200" dirty="0">
                          <a:solidFill>
                            <a:schemeClr val="dk1"/>
                          </a:solidFill>
                          <a:latin typeface="+mn-lt"/>
                          <a:ea typeface="+mn-ea"/>
                          <a:cs typeface="+mn-cs"/>
                        </a:rPr>
                        <a:t>Its characteristics include</a:t>
                      </a:r>
                    </a:p>
                    <a:p>
                      <a:pPr fontAlgn="base"/>
                      <a:r>
                        <a:rPr kumimoji="0" lang="en-US" b="0" i="0" kern="1200" dirty="0">
                          <a:solidFill>
                            <a:schemeClr val="dk1"/>
                          </a:solidFill>
                          <a:latin typeface="+mn-lt"/>
                          <a:ea typeface="+mn-ea"/>
                          <a:cs typeface="+mn-cs"/>
                        </a:rPr>
                        <a:t>Spontaneous</a:t>
                      </a:r>
                    </a:p>
                    <a:p>
                      <a:pPr fontAlgn="base"/>
                      <a:r>
                        <a:rPr kumimoji="0" lang="en-US" b="0" i="0" kern="1200" dirty="0">
                          <a:solidFill>
                            <a:schemeClr val="dk1"/>
                          </a:solidFill>
                          <a:latin typeface="+mn-lt"/>
                          <a:ea typeface="+mn-ea"/>
                          <a:cs typeface="+mn-cs"/>
                        </a:rPr>
                        <a:t>Free-flowing</a:t>
                      </a:r>
                    </a:p>
                    <a:p>
                      <a:pPr fontAlgn="base"/>
                      <a:r>
                        <a:rPr kumimoji="0" lang="en-US" b="0" i="0" kern="1200" dirty="0">
                          <a:solidFill>
                            <a:schemeClr val="dk1"/>
                          </a:solidFill>
                          <a:latin typeface="+mn-lt"/>
                          <a:ea typeface="+mn-ea"/>
                          <a:cs typeface="+mn-cs"/>
                        </a:rPr>
                        <a:t>Non-linear</a:t>
                      </a:r>
                    </a:p>
                    <a:p>
                      <a:endParaRPr lang="en-US" dirty="0"/>
                    </a:p>
                  </a:txBody>
                  <a:tcPr/>
                </a:tc>
                <a:extLst>
                  <a:ext uri="{0D108BD9-81ED-4DB2-BD59-A6C34878D82A}">
                    <a16:rowId xmlns="" xmlns:a16="http://schemas.microsoft.com/office/drawing/2014/main" val="10003"/>
                  </a:ext>
                </a:extLst>
              </a:tr>
              <a:tr h="365437">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46238"/>
          <a:ext cx="8229600" cy="421640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kumimoji="0" lang="en-US" b="0" i="0" kern="1200" dirty="0">
                          <a:solidFill>
                            <a:schemeClr val="lt1"/>
                          </a:solidFill>
                          <a:latin typeface="+mn-lt"/>
                          <a:ea typeface="+mn-ea"/>
                          <a:cs typeface="+mn-cs"/>
                        </a:rPr>
                        <a:t>Convergent Thinking</a:t>
                      </a:r>
                      <a:endParaRPr lang="en-US" dirty="0"/>
                    </a:p>
                  </a:txBody>
                  <a:tcPr/>
                </a:tc>
                <a:tc>
                  <a:txBody>
                    <a:bodyPr/>
                    <a:lstStyle/>
                    <a:p>
                      <a:r>
                        <a:rPr kumimoji="0" lang="en-US" b="0" i="0" kern="1200" dirty="0">
                          <a:solidFill>
                            <a:schemeClr val="lt1"/>
                          </a:solidFill>
                          <a:latin typeface="+mn-lt"/>
                          <a:ea typeface="+mn-ea"/>
                          <a:cs typeface="+mn-cs"/>
                        </a:rPr>
                        <a:t>Divergent Thinking</a:t>
                      </a:r>
                      <a:endParaRPr lang="en-US" dirty="0"/>
                    </a:p>
                  </a:txBody>
                  <a:tcPr/>
                </a:tc>
                <a:extLst>
                  <a:ext uri="{0D108BD9-81ED-4DB2-BD59-A6C34878D82A}">
                    <a16:rowId xmlns="" xmlns:a16="http://schemas.microsoft.com/office/drawing/2014/main" val="10000"/>
                  </a:ext>
                </a:extLst>
              </a:tr>
              <a:tr h="370840">
                <a:tc>
                  <a:txBody>
                    <a:bodyPr/>
                    <a:lstStyle/>
                    <a:p>
                      <a:r>
                        <a:rPr kumimoji="0" lang="en-US" b="0" i="0" kern="1200" dirty="0">
                          <a:solidFill>
                            <a:schemeClr val="dk1"/>
                          </a:solidFill>
                          <a:latin typeface="+mn-lt"/>
                          <a:ea typeface="+mn-ea"/>
                          <a:cs typeface="+mn-cs"/>
                        </a:rPr>
                        <a:t>Examples:</a:t>
                      </a:r>
                      <a:endParaRPr lang="en-US" dirty="0"/>
                    </a:p>
                  </a:txBody>
                  <a:tcPr/>
                </a:tc>
                <a:tc>
                  <a:txBody>
                    <a:bodyPr/>
                    <a:lstStyle/>
                    <a:p>
                      <a:r>
                        <a:rPr kumimoji="0" lang="en-US" b="0" i="0" kern="1200" dirty="0">
                          <a:solidFill>
                            <a:schemeClr val="dk1"/>
                          </a:solidFill>
                          <a:latin typeface="+mn-lt"/>
                          <a:ea typeface="+mn-ea"/>
                          <a:cs typeface="+mn-cs"/>
                        </a:rPr>
                        <a:t>Examples:</a:t>
                      </a:r>
                      <a:endParaRPr lang="en-US" dirty="0"/>
                    </a:p>
                  </a:txBody>
                  <a:tcP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a:solidFill>
                            <a:schemeClr val="dk1"/>
                          </a:solidFill>
                          <a:latin typeface="+mn-lt"/>
                          <a:ea typeface="+mn-ea"/>
                          <a:cs typeface="+mn-cs"/>
                        </a:rPr>
                        <a:t>Variety of tests, such as multiple choice tests, standardized tests, quizzes, spelling tests and similar other tests require convergent thinking, because only one answer can be 100% correct.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a:solidFill>
                            <a:schemeClr val="dk1"/>
                          </a:solidFill>
                          <a:latin typeface="+mn-lt"/>
                          <a:ea typeface="+mn-ea"/>
                          <a:cs typeface="+mn-cs"/>
                        </a:rPr>
                        <a:t>Divergent thinking wouldn’t be applicable in multiple choice tests or standardized tests, which require a single absolute answer.</a:t>
                      </a:r>
                    </a:p>
                    <a:p>
                      <a:endParaRPr lang="en-US" dirty="0"/>
                    </a:p>
                  </a:txBody>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a:solidFill>
                            <a:schemeClr val="dk1"/>
                          </a:solidFill>
                          <a:latin typeface="+mn-lt"/>
                          <a:ea typeface="+mn-ea"/>
                          <a:cs typeface="+mn-cs"/>
                        </a:rPr>
                        <a:t>A convergent thinker would only regard a person be either sick or healthy.</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a:solidFill>
                            <a:schemeClr val="dk1"/>
                          </a:solidFill>
                          <a:latin typeface="+mn-lt"/>
                          <a:ea typeface="+mn-ea"/>
                          <a:cs typeface="+mn-cs"/>
                        </a:rPr>
                        <a:t>A person can be both sick and healthy. For instance, a man can be under great stress mentally but perfectly fit physically.</a:t>
                      </a:r>
                    </a:p>
                    <a:p>
                      <a:endParaRPr lang="en-US" dirty="0"/>
                    </a:p>
                  </a:txBody>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46238"/>
          <a:ext cx="8229600" cy="247904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kumimoji="0" lang="en-US" b="0" i="0" kern="1200" dirty="0">
                          <a:solidFill>
                            <a:schemeClr val="lt1"/>
                          </a:solidFill>
                          <a:latin typeface="+mn-lt"/>
                          <a:ea typeface="+mn-ea"/>
                          <a:cs typeface="+mn-cs"/>
                        </a:rPr>
                        <a:t>Convergent Thinking</a:t>
                      </a:r>
                      <a:endParaRPr lang="en-US" dirty="0"/>
                    </a:p>
                  </a:txBody>
                  <a:tcPr/>
                </a:tc>
                <a:tc>
                  <a:txBody>
                    <a:bodyPr/>
                    <a:lstStyle/>
                    <a:p>
                      <a:r>
                        <a:rPr kumimoji="0" lang="en-US" b="0" i="0" kern="1200" dirty="0">
                          <a:solidFill>
                            <a:schemeClr val="lt1"/>
                          </a:solidFill>
                          <a:latin typeface="+mn-lt"/>
                          <a:ea typeface="+mn-ea"/>
                          <a:cs typeface="+mn-cs"/>
                        </a:rPr>
                        <a:t>Divergent Thinking</a:t>
                      </a:r>
                      <a:endParaRPr lang="en-US" dirty="0"/>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a:solidFill>
                            <a:schemeClr val="dk1"/>
                          </a:solidFill>
                          <a:latin typeface="+mn-lt"/>
                          <a:ea typeface="+mn-ea"/>
                          <a:cs typeface="+mn-cs"/>
                        </a:rPr>
                        <a:t>A medical student can be either a doctor or nothing.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a:solidFill>
                            <a:schemeClr val="dk1"/>
                          </a:solidFill>
                          <a:latin typeface="+mn-lt"/>
                          <a:ea typeface="+mn-ea"/>
                          <a:cs typeface="+mn-cs"/>
                        </a:rPr>
                        <a:t>A medical student doesn’t always have to be either a </a:t>
                      </a:r>
                      <a:r>
                        <a:rPr kumimoji="0" lang="en-US" b="0" i="1" kern="1200" dirty="0">
                          <a:solidFill>
                            <a:schemeClr val="dk1"/>
                          </a:solidFill>
                          <a:latin typeface="+mn-lt"/>
                          <a:ea typeface="+mn-ea"/>
                          <a:cs typeface="+mn-cs"/>
                        </a:rPr>
                        <a:t>doctor </a:t>
                      </a:r>
                      <a:r>
                        <a:rPr kumimoji="0" lang="en-US" b="0" i="0" kern="1200" dirty="0">
                          <a:solidFill>
                            <a:schemeClr val="dk1"/>
                          </a:solidFill>
                          <a:latin typeface="+mn-lt"/>
                          <a:ea typeface="+mn-ea"/>
                          <a:cs typeface="+mn-cs"/>
                        </a:rPr>
                        <a:t>or </a:t>
                      </a:r>
                      <a:r>
                        <a:rPr kumimoji="0" lang="en-US" b="0" i="1" kern="1200" dirty="0">
                          <a:solidFill>
                            <a:schemeClr val="dk1"/>
                          </a:solidFill>
                          <a:latin typeface="+mn-lt"/>
                          <a:ea typeface="+mn-ea"/>
                          <a:cs typeface="+mn-cs"/>
                        </a:rPr>
                        <a:t>nothing. </a:t>
                      </a:r>
                      <a:r>
                        <a:rPr kumimoji="0" lang="en-US" b="0" i="0" kern="1200" dirty="0">
                          <a:solidFill>
                            <a:schemeClr val="dk1"/>
                          </a:solidFill>
                          <a:latin typeface="+mn-lt"/>
                          <a:ea typeface="+mn-ea"/>
                          <a:cs typeface="+mn-cs"/>
                        </a:rPr>
                        <a:t>She could very well make a career switch in the future and be a writer, or a painter, and varieties of other possibilities.</a:t>
                      </a:r>
                    </a:p>
                  </a:txBody>
                  <a:tcPr/>
                </a:tc>
                <a:extLst>
                  <a:ext uri="{0D108BD9-81ED-4DB2-BD59-A6C34878D82A}">
                    <a16:rowId xmlns="" xmlns:a16="http://schemas.microsoft.com/office/drawing/2014/main" val="10001"/>
                  </a:ext>
                </a:extLst>
              </a:tr>
              <a:tr h="370840">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amp;H\Desktop\img_ffdcbaf1cceab26d7958cdc5b0babba8_1542813796841_processed_original.jpg"/>
          <p:cNvPicPr>
            <a:picLocks noGrp="1" noChangeAspect="1" noChangeArrowheads="1"/>
          </p:cNvPicPr>
          <p:nvPr>
            <p:ph idx="1"/>
          </p:nvPr>
        </p:nvPicPr>
        <p:blipFill>
          <a:blip r:embed="rId2"/>
          <a:srcRect/>
          <a:stretch>
            <a:fillRect/>
          </a:stretch>
        </p:blipFill>
        <p:spPr bwMode="auto">
          <a:xfrm>
            <a:off x="228600" y="1646238"/>
            <a:ext cx="8381999" cy="490696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Howard Gardner of Harvard has identified eight distinct intelligences. This theory has emerged from recent cognitive research and "documents the extent to which students possess different kinds of minds and therefore learn, remember, perform, and understand in different ways,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1.Logical -Mathematical</a:t>
            </a:r>
            <a:r>
              <a:rPr lang="en-US" dirty="0"/>
              <a:t> - reasoning, calculating. Think conceptually, abstractly and are able to see and explore patterns and relationships. </a:t>
            </a:r>
          </a:p>
          <a:p>
            <a:pPr>
              <a:buNone/>
            </a:pPr>
            <a:r>
              <a:rPr lang="en-US" b="1" dirty="0"/>
              <a:t>2.Linguistic</a:t>
            </a:r>
            <a:r>
              <a:rPr lang="en-US" dirty="0"/>
              <a:t> - using words effectively. These learners have highly developed auditory skills and often think in words. They like reading, playing word games, making up poetry or stories. </a:t>
            </a:r>
          </a:p>
          <a:p>
            <a:pPr>
              <a:buNone/>
            </a:pPr>
            <a:endParaRPr lang="en-US" dirty="0"/>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t>3.Musical</a:t>
            </a:r>
            <a:r>
              <a:rPr lang="en-US" dirty="0"/>
              <a:t> - show sensitivity to rhythm and sound. They love music, but they are also sensitive to sounds in their environments. Tools include musical instruments, music, radio, stereo, CD-ROM, multimedia.</a:t>
            </a:r>
          </a:p>
          <a:p>
            <a:r>
              <a:rPr lang="en-US" b="1" dirty="0"/>
              <a:t>4.Bodily-kinesthetic</a:t>
            </a:r>
            <a:r>
              <a:rPr lang="en-US" dirty="0"/>
              <a:t> - use the body effectively, like a dancer or a surgeon. Keen sense of body awareness. They like movement, making things, touching. </a:t>
            </a:r>
          </a:p>
          <a:p>
            <a:endParaRPr lang="en-US" dirty="0"/>
          </a:p>
          <a:p>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None/>
            </a:pPr>
            <a:r>
              <a:rPr lang="en-US" sz="2400" b="1" dirty="0"/>
              <a:t>5.Interpersonal</a:t>
            </a:r>
            <a:r>
              <a:rPr lang="en-US" sz="2400" dirty="0"/>
              <a:t> - understanding, interacting with others. These students learn through interaction. They have many friends, empathy for others, street smarts. They can be taught through group activities, seminars, dialogues.</a:t>
            </a:r>
          </a:p>
          <a:p>
            <a:pPr>
              <a:buNone/>
            </a:pPr>
            <a:r>
              <a:rPr lang="en-US" sz="2400" b="1" dirty="0"/>
              <a:t>6.Intrapersonal</a:t>
            </a:r>
            <a:r>
              <a:rPr lang="en-US" sz="2400" dirty="0"/>
              <a:t> - understanding one's own interests, goals. These learners tend to shy away from others. They can be taught through independent study and introspection. </a:t>
            </a:r>
          </a:p>
          <a:p>
            <a:pPr>
              <a:buNone/>
            </a:pPr>
            <a:r>
              <a:rPr lang="en-US" sz="2400" b="1" dirty="0"/>
              <a:t>7.Bodily-kinesthetic</a:t>
            </a:r>
            <a:r>
              <a:rPr lang="en-US" sz="2400" dirty="0"/>
              <a:t> - use the body effectively, like a dancer or a surgeon. Keen sense of body awareness. They like movement, making things, touching.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Collaboration is a working practice whereby individuals work together to a common purpose to achieve business benefit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descr="C:\Users\S&amp;H\Desktop\download (1).jpg"/>
          <p:cNvPicPr>
            <a:picLocks noGrp="1" noChangeAspect="1" noChangeArrowheads="1"/>
          </p:cNvPicPr>
          <p:nvPr>
            <p:ph idx="1"/>
          </p:nvPr>
        </p:nvPicPr>
        <p:blipFill>
          <a:blip r:embed="rId2"/>
          <a:srcRect/>
          <a:stretch>
            <a:fillRect/>
          </a:stretch>
        </p:blipFill>
        <p:spPr bwMode="auto">
          <a:xfrm>
            <a:off x="228600" y="1524000"/>
            <a:ext cx="8382000" cy="5105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2000" dirty="0" smtClean="0"/>
              <a:t>The </a:t>
            </a:r>
            <a:r>
              <a:rPr lang="en-US" sz="2000" b="1" dirty="0" smtClean="0"/>
              <a:t>White Hat </a:t>
            </a:r>
            <a:r>
              <a:rPr lang="en-US" sz="2000" dirty="0" smtClean="0"/>
              <a:t>calls for information known or needed. "The facts, just the facts." </a:t>
            </a:r>
            <a:br>
              <a:rPr lang="en-US" sz="2000" dirty="0" smtClean="0"/>
            </a:br>
            <a:r>
              <a:rPr lang="en-US" sz="2000" dirty="0" smtClean="0"/>
              <a:t/>
            </a:r>
            <a:br>
              <a:rPr lang="en-US" sz="2000" dirty="0" smtClean="0"/>
            </a:br>
            <a:endParaRPr lang="en-US" sz="2000" dirty="0" smtClean="0"/>
          </a:p>
          <a:p>
            <a:r>
              <a:rPr lang="en-US" sz="2000" dirty="0" smtClean="0"/>
              <a:t>The </a:t>
            </a:r>
            <a:r>
              <a:rPr lang="en-US" sz="2000" b="1" dirty="0" smtClean="0"/>
              <a:t>Yellow Hat </a:t>
            </a:r>
            <a:r>
              <a:rPr lang="en-US" sz="2000" dirty="0" smtClean="0"/>
              <a:t>symbolizes brightness and optimism. Under this hat you explore the positives and probe for value and benefit.</a:t>
            </a:r>
            <a:br>
              <a:rPr lang="en-US" sz="2000" dirty="0" smtClean="0"/>
            </a:br>
            <a:r>
              <a:rPr lang="en-US" sz="2000" dirty="0" smtClean="0"/>
              <a:t/>
            </a:r>
            <a:br>
              <a:rPr lang="en-US" sz="2000" dirty="0" smtClean="0"/>
            </a:br>
            <a:endParaRPr lang="en-US" sz="2000" dirty="0" smtClean="0"/>
          </a:p>
          <a:p>
            <a:r>
              <a:rPr lang="en-US" sz="2000" dirty="0" smtClean="0"/>
              <a:t>The </a:t>
            </a:r>
            <a:r>
              <a:rPr lang="en-US" sz="2000" b="1" dirty="0" smtClean="0"/>
              <a:t>Black Hat </a:t>
            </a:r>
            <a:r>
              <a:rPr lang="en-US" sz="2000" dirty="0" smtClean="0"/>
              <a:t>is judgment - the devil's advocate or why something may not work. Spot the difficulties and dangers; where things might go wrong</a:t>
            </a:r>
            <a:br>
              <a:rPr lang="en-US" sz="2000" dirty="0" smtClean="0"/>
            </a:br>
            <a:r>
              <a:rPr lang="en-US" sz="1400" dirty="0" smtClean="0"/>
              <a:t/>
            </a:r>
            <a:br>
              <a:rPr lang="en-US" sz="1400" dirty="0" smtClean="0"/>
            </a:br>
            <a:endParaRPr lang="en-US" sz="1400" dirty="0" smtClean="0"/>
          </a:p>
          <a:p>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The Red Hat signifies feelings, hunches and intuition. When using this hat you can express emotions and feelings and share fears, likes, dislikes, loves, and hates.</a:t>
            </a:r>
            <a:br>
              <a:rPr lang="en-US" dirty="0"/>
            </a:br>
            <a:r>
              <a:rPr lang="en-US" dirty="0"/>
              <a:t/>
            </a:r>
            <a:br>
              <a:rPr lang="en-US" dirty="0"/>
            </a:br>
            <a:endParaRPr lang="en-US" dirty="0"/>
          </a:p>
          <a:p>
            <a:r>
              <a:rPr lang="en-US" dirty="0"/>
              <a:t>The Green Hat focuses on creativity; the possibilities, alternatives, and new ideas. It's an opportunity to express new concepts and new perceptions.</a:t>
            </a:r>
            <a:br>
              <a:rPr lang="en-US" dirty="0"/>
            </a:br>
            <a:r>
              <a:rPr lang="en-US" dirty="0"/>
              <a:t/>
            </a:r>
            <a:br>
              <a:rPr lang="en-US" dirty="0"/>
            </a:br>
            <a:endParaRPr lang="en-US" dirty="0"/>
          </a:p>
          <a:p>
            <a:r>
              <a:rPr lang="en-US" dirty="0"/>
              <a:t>The Blue Hat is used to manage the thinking process. It's the control mechanism that ensures the Six Thinking Hats® guidelines are observed.</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Mind mapping</a:t>
            </a:r>
          </a:p>
        </p:txBody>
      </p:sp>
      <p:pic>
        <p:nvPicPr>
          <p:cNvPr id="3074" name="Picture 2" descr="C:\Users\S&amp;H\Desktop\how_to_use_mind_maps.jpg"/>
          <p:cNvPicPr>
            <a:picLocks noGrp="1" noChangeAspect="1" noChangeArrowheads="1"/>
          </p:cNvPicPr>
          <p:nvPr>
            <p:ph idx="1"/>
          </p:nvPr>
        </p:nvPicPr>
        <p:blipFill>
          <a:blip r:embed="rId2"/>
          <a:srcRect/>
          <a:stretch>
            <a:fillRect/>
          </a:stretch>
        </p:blipFill>
        <p:spPr bwMode="auto">
          <a:xfrm>
            <a:off x="685800" y="1481456"/>
            <a:ext cx="7508627" cy="499554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Mind mapping is a highly effective way of getting information in and out of your brain. </a:t>
            </a:r>
          </a:p>
          <a:p>
            <a:r>
              <a:rPr lang="en-US" dirty="0"/>
              <a:t>Mind mapping is a creative and logical means of note-taking and note-making that literally "maps out" your ideas.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a:t>The Five Essential Characteristics of Mind Mapping</a:t>
            </a:r>
            <a:r>
              <a:rPr lang="en-US" dirty="0"/>
              <a:t>:</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a:t>1.The main idea, subject or focus is crystallized in a central image</a:t>
            </a:r>
          </a:p>
          <a:p>
            <a:pPr>
              <a:buNone/>
            </a:pPr>
            <a:r>
              <a:rPr lang="en-US" dirty="0"/>
              <a:t>2.The main themes radiate from the central image as 'branches'</a:t>
            </a:r>
          </a:p>
          <a:p>
            <a:pPr>
              <a:buNone/>
            </a:pPr>
            <a:r>
              <a:rPr lang="en-US" dirty="0"/>
              <a:t>3.The branches comprise a key image or key word drawn or printed on its associated line</a:t>
            </a:r>
          </a:p>
          <a:p>
            <a:pPr>
              <a:buNone/>
            </a:pPr>
            <a:r>
              <a:rPr lang="en-US" dirty="0"/>
              <a:t>4.Topics of lesser importance are represented as 'twigs' of the relevant branch</a:t>
            </a:r>
          </a:p>
          <a:p>
            <a:pPr>
              <a:buNone/>
            </a:pPr>
            <a:r>
              <a:rPr lang="en-US" dirty="0"/>
              <a:t>5.The branches form a connected nodal structure</a:t>
            </a:r>
          </a:p>
          <a:p>
            <a:pPr>
              <a:buNone/>
            </a:pPr>
            <a:endParaRPr lang="en-US" dirty="0"/>
          </a:p>
          <a:p>
            <a:pPr>
              <a:buNone/>
            </a:pPr>
            <a:r>
              <a:rPr lang="en-US" dirty="0"/>
              <a:t/>
            </a:r>
            <a:br>
              <a:rPr lang="en-US" dirty="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Rules of Mind Mapping</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solidFill>
                  <a:srgbClr val="FF0000"/>
                </a:solidFill>
              </a:rPr>
              <a:t>Rule no. 1</a:t>
            </a:r>
            <a:r>
              <a:rPr lang="en-US" dirty="0"/>
              <a:t> states that </a:t>
            </a:r>
            <a:r>
              <a:rPr lang="en-US" b="1" dirty="0"/>
              <a:t>you must start at the center of a blank sheet of </a:t>
            </a:r>
          </a:p>
          <a:p>
            <a:r>
              <a:rPr lang="en-US" b="1" dirty="0">
                <a:solidFill>
                  <a:srgbClr val="FF0000"/>
                </a:solidFill>
              </a:rPr>
              <a:t>Rule no. 2</a:t>
            </a:r>
            <a:r>
              <a:rPr lang="en-US" dirty="0"/>
              <a:t> advises us to </a:t>
            </a:r>
            <a:r>
              <a:rPr lang="en-US" b="1" dirty="0"/>
              <a:t>use a picture for the central idea</a:t>
            </a:r>
            <a:r>
              <a:rPr lang="en-US" dirty="0"/>
              <a:t> of our mind </a:t>
            </a:r>
            <a:r>
              <a:rPr lang="en-US" dirty="0" err="1"/>
              <a:t>maps.</a:t>
            </a:r>
            <a:r>
              <a:rPr lang="en-US" b="1" dirty="0" err="1"/>
              <a:t>landscape</a:t>
            </a:r>
            <a:r>
              <a:rPr lang="en-US" b="1" dirty="0"/>
              <a:t>-oriented paper</a:t>
            </a:r>
            <a:r>
              <a:rPr lang="en-US" dirty="0"/>
              <a:t>. </a:t>
            </a:r>
          </a:p>
          <a:p>
            <a:r>
              <a:rPr lang="en-US" b="1" dirty="0">
                <a:solidFill>
                  <a:srgbClr val="FF0000"/>
                </a:solidFill>
              </a:rPr>
              <a:t>Rule no. 3</a:t>
            </a:r>
            <a:r>
              <a:rPr lang="en-US" dirty="0"/>
              <a:t> talks about </a:t>
            </a:r>
            <a:r>
              <a:rPr lang="en-US" b="1" dirty="0"/>
              <a:t>using </a:t>
            </a:r>
            <a:r>
              <a:rPr lang="en-US" b="1" dirty="0" err="1"/>
              <a:t>colours</a:t>
            </a:r>
            <a:r>
              <a:rPr lang="en-US" b="1" dirty="0"/>
              <a:t> throughout the mind map</a:t>
            </a:r>
            <a:r>
              <a:rPr lang="en-US" dirty="0"/>
              <a:t>. </a:t>
            </a:r>
          </a:p>
          <a:p>
            <a:r>
              <a:rPr lang="en-US" b="1" dirty="0">
                <a:solidFill>
                  <a:srgbClr val="FF0000"/>
                </a:solidFill>
              </a:rPr>
              <a:t>Rule no. 4</a:t>
            </a:r>
            <a:r>
              <a:rPr lang="en-US" dirty="0"/>
              <a:t> advises mind </a:t>
            </a:r>
            <a:r>
              <a:rPr lang="en-US" dirty="0" err="1"/>
              <a:t>mappers</a:t>
            </a:r>
            <a:r>
              <a:rPr lang="en-US" dirty="0"/>
              <a:t> to </a:t>
            </a:r>
            <a:r>
              <a:rPr lang="en-US" b="1" dirty="0"/>
              <a:t>connect the main branches to the central image and branch out from that</a:t>
            </a:r>
            <a:r>
              <a:rPr lang="en-US" dirty="0"/>
              <a:t>.</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Rule no. 5</a:t>
            </a:r>
            <a:r>
              <a:rPr lang="en-US" dirty="0"/>
              <a:t> simply says, “</a:t>
            </a:r>
            <a:r>
              <a:rPr lang="en-US" b="1" dirty="0"/>
              <a:t>Make your branches curved, organic and flowing, </a:t>
            </a:r>
            <a:r>
              <a:rPr lang="en-US" b="1" dirty="0">
                <a:solidFill>
                  <a:srgbClr val="FF0000"/>
                </a:solidFill>
              </a:rPr>
              <a:t>Rule no. 6</a:t>
            </a:r>
            <a:r>
              <a:rPr lang="en-US" dirty="0"/>
              <a:t> is a hotly debated one. It says, “</a:t>
            </a:r>
            <a:r>
              <a:rPr lang="en-US" b="1" dirty="0"/>
              <a:t>Use one keyword per </a:t>
            </a:r>
            <a:r>
              <a:rPr lang="en-US" b="1" dirty="0" err="1"/>
              <a:t>line</a:t>
            </a:r>
            <a:r>
              <a:rPr lang="en-US" dirty="0" err="1"/>
              <a:t>.”</a:t>
            </a:r>
            <a:r>
              <a:rPr lang="en-US" b="1" dirty="0" err="1"/>
              <a:t>tapering</a:t>
            </a:r>
            <a:r>
              <a:rPr lang="en-US" b="1" dirty="0"/>
              <a:t> outward</a:t>
            </a:r>
            <a:r>
              <a:rPr lang="en-US" dirty="0"/>
              <a:t>.” </a:t>
            </a:r>
          </a:p>
          <a:p>
            <a:r>
              <a:rPr lang="en-US" b="1" dirty="0">
                <a:solidFill>
                  <a:srgbClr val="FF0000"/>
                </a:solidFill>
              </a:rPr>
              <a:t>Rule no. 7</a:t>
            </a:r>
            <a:r>
              <a:rPr lang="en-US" dirty="0"/>
              <a:t> asks </a:t>
            </a:r>
            <a:r>
              <a:rPr lang="en-US" dirty="0" err="1"/>
              <a:t>mindmappers</a:t>
            </a:r>
            <a:r>
              <a:rPr lang="en-US" dirty="0"/>
              <a:t> to </a:t>
            </a:r>
            <a:r>
              <a:rPr lang="en-US" b="1" dirty="0"/>
              <a:t>use images throughout</a:t>
            </a:r>
            <a:r>
              <a:rPr lang="en-US" dirty="0"/>
              <a:t> their mind maps</a:t>
            </a:r>
          </a:p>
          <a:p>
            <a:r>
              <a:rPr lang="en-US" b="1" dirty="0">
                <a:solidFill>
                  <a:srgbClr val="FF0000"/>
                </a:solidFill>
              </a:rPr>
              <a:t>Rule no. 8</a:t>
            </a:r>
            <a:r>
              <a:rPr lang="en-US" dirty="0"/>
              <a:t> is the one I like best: </a:t>
            </a:r>
            <a:r>
              <a:rPr lang="en-US" b="1" dirty="0"/>
              <a:t>Develop your own personal style of mind maps</a:t>
            </a:r>
            <a:r>
              <a:rPr lang="en-US"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solidFill>
                  <a:srgbClr val="FF0000"/>
                </a:solidFill>
              </a:rPr>
              <a:t>Rule no. 9</a:t>
            </a:r>
            <a:r>
              <a:rPr lang="en-US" b="1" dirty="0"/>
              <a:t> </a:t>
            </a:r>
            <a:r>
              <a:rPr lang="en-US" dirty="0"/>
              <a:t>states: </a:t>
            </a:r>
            <a:r>
              <a:rPr lang="en-US" b="1" dirty="0"/>
              <a:t>Use emphasis and show associations in your mind map</a:t>
            </a:r>
            <a:r>
              <a:rPr lang="en-US" dirty="0"/>
              <a:t>.</a:t>
            </a:r>
          </a:p>
          <a:p>
            <a:pPr>
              <a:buNone/>
            </a:pPr>
            <a:r>
              <a:rPr lang="en-US" b="1" dirty="0">
                <a:solidFill>
                  <a:srgbClr val="FF0000"/>
                </a:solidFill>
              </a:rPr>
              <a:t>Rule no 10</a:t>
            </a:r>
            <a:r>
              <a:rPr lang="en-US" dirty="0"/>
              <a:t>, the last one, says, “</a:t>
            </a:r>
            <a:r>
              <a:rPr lang="en-US" b="1" dirty="0"/>
              <a:t>Use ‘radiant’ hierarchy, numerical order or outlines to embrace your branches.</a:t>
            </a:r>
            <a:r>
              <a:rPr lang="en-US"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amp;H\Desktop\wuurkwv2fw7yadfjo7do5xp5fl6jc3sachvcdoaizecfr3dnitcq_1_0.png"/>
          <p:cNvPicPr>
            <a:picLocks noGrp="1" noChangeAspect="1" noChangeArrowheads="1"/>
          </p:cNvPicPr>
          <p:nvPr>
            <p:ph idx="1"/>
          </p:nvPr>
        </p:nvPicPr>
        <p:blipFill>
          <a:blip r:embed="rId2"/>
          <a:srcRect/>
          <a:stretch>
            <a:fillRect/>
          </a:stretch>
        </p:blipFill>
        <p:spPr bwMode="auto">
          <a:xfrm>
            <a:off x="1066800" y="1600200"/>
            <a:ext cx="6934200" cy="4343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Collaboration at the conceptual level, involves:</a:t>
            </a:r>
          </a:p>
          <a:p>
            <a:r>
              <a:rPr lang="en-US" dirty="0"/>
              <a:t>Awareness – We become part of a working entity with a shared purpose</a:t>
            </a:r>
          </a:p>
          <a:p>
            <a:r>
              <a:rPr lang="en-US" dirty="0"/>
              <a:t>Motivation – We drive to gain consensus in problem solving or development</a:t>
            </a:r>
          </a:p>
          <a:p>
            <a:r>
              <a:rPr lang="en-US" dirty="0"/>
              <a:t>Self-synchronization – We decide as individuals when things need to happen</a:t>
            </a:r>
          </a:p>
          <a:p>
            <a:r>
              <a:rPr lang="en-US" dirty="0"/>
              <a:t>Participation – We participate in collaboration and we expect others to participate</a:t>
            </a:r>
          </a:p>
          <a:p>
            <a:r>
              <a:rPr lang="en-US" dirty="0"/>
              <a:t>Mediation – We negotiate and we collaborate together and find a middle point</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a:t>Forced connections are based on the brain’s ability to link two disparate items -such as words, objects , feelings, and ideas- and then use the new language generated by the linkages to think through the problem. It is called Forced Connections because it relies on random external triggers that force people to make a connection between the problem at hand and the trigger. These triggers cause people to broaden their perspective.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Like brainstorming, forced connections are particularly useful when your group is blocked while trying to generate new ideas or to solve problems.</a:t>
            </a:r>
          </a:p>
          <a:p>
            <a:r>
              <a:rPr lang="en-IN" dirty="0"/>
              <a:t> In these circumstances it is usually imperative to introduce external triggers to get people thinking in new ways.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Analytical thinking</a:t>
            </a:r>
            <a:r>
              <a:rPr lang="en-IN" dirty="0"/>
              <a:t> is a critical component of visual </a:t>
            </a:r>
            <a:r>
              <a:rPr lang="en-IN" b="1" dirty="0"/>
              <a:t>thinking</a:t>
            </a:r>
            <a:r>
              <a:rPr lang="en-IN" dirty="0"/>
              <a:t> that gives one the ability to solve problems quickly and effectively. It involves a methodical step-by-step approach to </a:t>
            </a:r>
            <a:r>
              <a:rPr lang="en-IN" b="1" dirty="0"/>
              <a:t>thinking</a:t>
            </a:r>
            <a:r>
              <a:rPr lang="en-IN" dirty="0"/>
              <a:t> that allows you to break down complex problems into single and manageable components.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1143000"/>
          </a:xfrm>
        </p:spPr>
        <p:txBody>
          <a:bodyPr>
            <a:noAutofit/>
          </a:bodyPr>
          <a:lstStyle/>
          <a:p>
            <a:r>
              <a:rPr lang="en-IN" sz="2800" cap="all" dirty="0"/>
              <a:t>7 STEPS TO IMPROVE YOUR ANALYTICAL THINKING SKILLS</a:t>
            </a:r>
            <a:br>
              <a:rPr lang="en-IN" sz="2800" cap="all" dirty="0"/>
            </a:br>
            <a:endParaRPr lang="en-IN" sz="2800" dirty="0"/>
          </a:p>
        </p:txBody>
      </p:sp>
      <p:sp>
        <p:nvSpPr>
          <p:cNvPr id="3" name="Content Placeholder 2"/>
          <p:cNvSpPr>
            <a:spLocks noGrp="1"/>
          </p:cNvSpPr>
          <p:nvPr>
            <p:ph idx="1"/>
          </p:nvPr>
        </p:nvSpPr>
        <p:spPr/>
        <p:txBody>
          <a:bodyPr/>
          <a:lstStyle/>
          <a:p>
            <a:r>
              <a:rPr lang="en-IN" b="1" dirty="0"/>
              <a:t>Be Observant</a:t>
            </a:r>
          </a:p>
          <a:p>
            <a:r>
              <a:rPr lang="en-IN" b="1" dirty="0"/>
              <a:t>Read Books</a:t>
            </a:r>
          </a:p>
          <a:p>
            <a:r>
              <a:rPr lang="en-IN" b="1" dirty="0"/>
              <a:t>Learn How Things Work</a:t>
            </a:r>
          </a:p>
          <a:p>
            <a:r>
              <a:rPr lang="en-IN" b="1" dirty="0"/>
              <a:t>Ask Questions</a:t>
            </a:r>
          </a:p>
          <a:p>
            <a:r>
              <a:rPr lang="en-IN" b="1" dirty="0"/>
              <a:t>Play Brain Games</a:t>
            </a:r>
          </a:p>
          <a:p>
            <a:r>
              <a:rPr lang="en-IN" b="1" dirty="0"/>
              <a:t>Practice Your Problem Solving Skills</a:t>
            </a:r>
          </a:p>
          <a:p>
            <a:r>
              <a:rPr lang="en-IN" b="1" dirty="0"/>
              <a:t>Think About Your Decisions</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REASONING</a:t>
            </a:r>
            <a:endParaRPr lang="en-IN" dirty="0"/>
          </a:p>
        </p:txBody>
      </p:sp>
      <p:sp>
        <p:nvSpPr>
          <p:cNvPr id="3" name="Content Placeholder 2"/>
          <p:cNvSpPr>
            <a:spLocks noGrp="1"/>
          </p:cNvSpPr>
          <p:nvPr>
            <p:ph idx="1"/>
          </p:nvPr>
        </p:nvSpPr>
        <p:spPr/>
        <p:txBody>
          <a:bodyPr>
            <a:normAutofit fontScale="92500" lnSpcReduction="20000"/>
          </a:bodyPr>
          <a:lstStyle/>
          <a:p>
            <a:r>
              <a:rPr lang="en-IN" dirty="0"/>
              <a:t>In a numerical reasoning test, you are required to answer questions using facts and figures presented in statistical tables. In each question you are usually given a number of options to choose from. </a:t>
            </a:r>
          </a:p>
          <a:p>
            <a:r>
              <a:rPr lang="en-IN" dirty="0"/>
              <a:t>Only one of the options is correct in each case. </a:t>
            </a:r>
          </a:p>
          <a:p>
            <a:r>
              <a:rPr lang="en-IN" dirty="0"/>
              <a:t>Test takers are usually permitted to use a rough sheet of paper and/or a calculator. However, the use of a calculator may not be permitted in all tests.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92500" lnSpcReduction="10000"/>
          </a:bodyPr>
          <a:lstStyle/>
          <a:p>
            <a:r>
              <a:rPr lang="en-IN" dirty="0"/>
              <a:t>A reasoning is an operation of cognition that allows – following implicit links (rules, definitions, axioms, etc.) – to produce new knowledge from already existing knowledge. The reasoning is said to be automated when done by an algorithm. There is a great variety of </a:t>
            </a:r>
            <a:r>
              <a:rPr lang="en-IN" dirty="0" err="1"/>
              <a:t>reasonings</a:t>
            </a:r>
            <a:r>
              <a:rPr lang="en-IN" dirty="0"/>
              <a:t> among which mention may be made of : probabilistic, statistical, </a:t>
            </a:r>
            <a:r>
              <a:rPr lang="en-IN" dirty="0" err="1"/>
              <a:t>possibilistic</a:t>
            </a:r>
            <a:r>
              <a:rPr lang="en-IN" dirty="0"/>
              <a:t>, symbolic, deductive, inductive, </a:t>
            </a:r>
            <a:r>
              <a:rPr lang="en-IN" dirty="0" err="1"/>
              <a:t>abductive</a:t>
            </a:r>
            <a:r>
              <a:rPr lang="en-IN" dirty="0"/>
              <a:t>, modal.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SYMBOLIC REASONING</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447800"/>
            <a:ext cx="8229600" cy="51816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a:t>The reasoning is said to be </a:t>
            </a:r>
            <a:r>
              <a:rPr lang="en-IN" i="1" dirty="0"/>
              <a:t>symbolic</a:t>
            </a:r>
            <a:r>
              <a:rPr lang="en-IN" dirty="0"/>
              <a:t> when he can be performed by means of primitive operations manipulating elementary symbols. Usually, symbolic reasoning refers to mathematical logic, more precisely first-order (predicate) logic and sometimes higher orders.</a:t>
            </a:r>
            <a:endParaRPr lang="en-IN"/>
          </a:p>
          <a:p>
            <a:r>
              <a:rPr lang="en-IN"/>
              <a:t> </a:t>
            </a:r>
            <a:r>
              <a:rPr lang="en-IN" dirty="0"/>
              <a:t>The reasoning is considered to be deductive when a conclusion is established by means of premises that is the necessary consequence of it, according to logical inference rules.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 REASONING</a:t>
            </a:r>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533400" y="1371600"/>
            <a:ext cx="8077200" cy="48006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457200" y="1524000"/>
            <a:ext cx="8305800" cy="4876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Reciprocity – We share and we expect sharing in return through reciprocity</a:t>
            </a:r>
          </a:p>
          <a:p>
            <a:r>
              <a:rPr lang="en-US" dirty="0"/>
              <a:t>Reflection – We think and we consider alternatives</a:t>
            </a:r>
          </a:p>
          <a:p>
            <a:r>
              <a:rPr lang="en-US" dirty="0"/>
              <a:t>Engagement – We proactively engage rather than wait and see</a:t>
            </a:r>
          </a:p>
          <a:p>
            <a:pPr>
              <a:buNone/>
            </a:pPr>
            <a:r>
              <a:rPr lang="en-US" dirty="0"/>
              <a:t>Collaboration relies on openness and knowledge sharing but also some level of focus and accountability on the part of the business organizations.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Diagrammatic reasoning</a:t>
            </a:r>
            <a:r>
              <a:rPr lang="en-IN" dirty="0"/>
              <a:t> is </a:t>
            </a:r>
            <a:r>
              <a:rPr lang="en-IN" dirty="0">
                <a:hlinkClick r:id="rId2" tooltip="Reasoning"/>
              </a:rPr>
              <a:t>reasoning</a:t>
            </a:r>
            <a:r>
              <a:rPr lang="en-IN" dirty="0"/>
              <a:t> by means of </a:t>
            </a:r>
            <a:r>
              <a:rPr lang="en-IN" dirty="0">
                <a:hlinkClick r:id="rId3" tooltip="Visual"/>
              </a:rPr>
              <a:t>visual</a:t>
            </a:r>
            <a:r>
              <a:rPr lang="en-IN" dirty="0"/>
              <a:t> </a:t>
            </a:r>
            <a:r>
              <a:rPr lang="en-IN" dirty="0">
                <a:hlinkClick r:id="rId4" tooltip="Depiction"/>
              </a:rPr>
              <a:t>representations</a:t>
            </a:r>
            <a:r>
              <a:rPr lang="en-IN" dirty="0"/>
              <a:t>. The study of </a:t>
            </a:r>
            <a:r>
              <a:rPr lang="en-IN" i="1" dirty="0"/>
              <a:t>diagrammatic reasoning</a:t>
            </a:r>
            <a:r>
              <a:rPr lang="en-IN" dirty="0"/>
              <a:t> is about the understanding of concepts and ideas, visualized with the use of </a:t>
            </a:r>
            <a:r>
              <a:rPr lang="en-IN" dirty="0">
                <a:hlinkClick r:id="rId5" tooltip="Diagram"/>
              </a:rPr>
              <a:t>diagrams</a:t>
            </a:r>
            <a:r>
              <a:rPr lang="en-IN" dirty="0"/>
              <a:t> and </a:t>
            </a:r>
            <a:r>
              <a:rPr lang="en-IN" dirty="0">
                <a:hlinkClick r:id="rId6" tooltip="Image"/>
              </a:rPr>
              <a:t>imagery</a:t>
            </a:r>
            <a:r>
              <a:rPr lang="en-IN" dirty="0"/>
              <a:t> instead of by </a:t>
            </a:r>
            <a:r>
              <a:rPr lang="en-IN" dirty="0">
                <a:hlinkClick r:id="rId7" tooltip="Natural language"/>
              </a:rPr>
              <a:t>linguistic</a:t>
            </a:r>
            <a:r>
              <a:rPr lang="en-IN" dirty="0"/>
              <a:t> or </a:t>
            </a:r>
            <a:r>
              <a:rPr lang="en-IN" u="sng" dirty="0">
                <a:hlinkClick r:id="rId8"/>
              </a:rPr>
              <a:t>algebraic</a:t>
            </a:r>
            <a:r>
              <a:rPr lang="en-IN" dirty="0"/>
              <a:t> means.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457200" y="1219200"/>
            <a:ext cx="8229599" cy="52578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Scientific temper refers to an attitude of logical and rational thinking. An individual is considered to have scientific temper if he employs a scientific method of decision-making in everyday life.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a:t>A section of intellectuals believes that scientific temperament is declining in the current scenario. </a:t>
            </a:r>
          </a:p>
          <a:p>
            <a:r>
              <a:rPr lang="en-IN" dirty="0"/>
              <a:t>They believe that it is happening because some powers are promoting religious dogmas radically. </a:t>
            </a:r>
          </a:p>
          <a:p>
            <a:r>
              <a:rPr lang="en-IN" dirty="0"/>
              <a:t>For them, promoting a scientific temperament is a necessity in India. </a:t>
            </a:r>
          </a:p>
          <a:p>
            <a:r>
              <a:rPr lang="en-IN" dirty="0"/>
              <a:t>These people give references to Article 51A, Fundamental Duties of Indian citizens, which also include the duty to develop a scientific temper.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914400" y="1524000"/>
            <a:ext cx="8077200" cy="49530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Logical thinkers observe and analyze phenomena, reactions, and feedback and then draw conclusions based on that input. They can justify their strategies, actions, and decisions based on the facts they gather.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Example:</a:t>
            </a:r>
            <a:r>
              <a:rPr lang="en-IN" dirty="0"/>
              <a:t> A sales representative modifies a presentation about a product to highlight its user-friendly qualities after receiving feedback from customers indicating that ease of use was the primary reason that they had purchased the product.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r>
              <a:rPr lang="en-US" sz="4400" dirty="0"/>
              <a:t>Thank you</a:t>
            </a:r>
            <a:endParaRPr lang="en-IN"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NEED FOR CREATIVITY IN THIS CENTUARY</a:t>
            </a:r>
          </a:p>
        </p:txBody>
      </p:sp>
      <p:sp>
        <p:nvSpPr>
          <p:cNvPr id="3" name="Content Placeholder 2"/>
          <p:cNvSpPr>
            <a:spLocks noGrp="1"/>
          </p:cNvSpPr>
          <p:nvPr>
            <p:ph idx="1"/>
          </p:nvPr>
        </p:nvSpPr>
        <p:spPr/>
        <p:txBody>
          <a:bodyPr>
            <a:normAutofit/>
          </a:bodyPr>
          <a:lstStyle/>
          <a:p>
            <a:r>
              <a:rPr lang="en-US" dirty="0"/>
              <a:t>Creativity drives innovation. </a:t>
            </a:r>
          </a:p>
          <a:p>
            <a:r>
              <a:rPr lang="en-US" dirty="0"/>
              <a:t>Creativity drives prosperity. </a:t>
            </a:r>
          </a:p>
          <a:p>
            <a:r>
              <a:rPr lang="en-US" dirty="0"/>
              <a:t>Creativity solves “VUCA” problems..</a:t>
            </a:r>
          </a:p>
          <a:p>
            <a:r>
              <a:rPr lang="en-US" dirty="0"/>
              <a:t>Creativity tips the scales toward success. </a:t>
            </a:r>
          </a:p>
          <a:p>
            <a:r>
              <a:rPr lang="en-US" dirty="0"/>
              <a:t>Creativity increases employee engagement. </a:t>
            </a:r>
          </a:p>
          <a:p>
            <a:r>
              <a:rPr lang="en-US" dirty="0"/>
              <a:t>Creativity makes you “future-proof</a:t>
            </a:r>
          </a:p>
          <a:p>
            <a:r>
              <a:rPr lang="en-US" dirty="0"/>
              <a:t>Creativity promotes well-being and happiness.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S&amp;H\Desktop\images.jpg"/>
          <p:cNvPicPr>
            <a:picLocks noGrp="1" noChangeAspect="1" noChangeArrowheads="1"/>
          </p:cNvPicPr>
          <p:nvPr>
            <p:ph idx="1"/>
          </p:nvPr>
        </p:nvPicPr>
        <p:blipFill>
          <a:blip r:embed="rId2"/>
          <a:srcRect/>
          <a:stretch>
            <a:fillRect/>
          </a:stretch>
        </p:blipFill>
        <p:spPr bwMode="auto">
          <a:xfrm>
            <a:off x="838200" y="1752600"/>
            <a:ext cx="7162799" cy="3657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t>
            </a:r>
            <a:r>
              <a:rPr lang="en-US" b="1" dirty="0"/>
              <a:t>Imagination is more important than knowledge. For knowledge is limited to all we now know and understand, while imagination embraces the entire world, and all there ever will be to know and understand.</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It helps to make knowledge applicable in solving problems and in fundamental to  integrating experience and the learning process.</a:t>
            </a:r>
          </a:p>
          <a:p>
            <a:r>
              <a:rPr lang="en-US" dirty="0"/>
              <a:t>It is a cognitive process used in mental functioning .</a:t>
            </a:r>
          </a:p>
          <a:p>
            <a:r>
              <a:rPr lang="en-US" dirty="0"/>
              <a:t>It is used in conjunction with psychological imagery.</a:t>
            </a:r>
          </a:p>
          <a:p>
            <a:r>
              <a:rPr lang="en-US" dirty="0"/>
              <a:t>It can be expressed through stories as fairy tales or fantasies.</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264</TotalTime>
  <Words>1326</Words>
  <Application>Microsoft Office PowerPoint</Application>
  <PresentationFormat>On-screen Show (4:3)</PresentationFormat>
  <Paragraphs>175</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Foundry</vt:lpstr>
      <vt:lpstr>MODULE 3</vt:lpstr>
      <vt:lpstr>COLLABORATION</vt:lpstr>
      <vt:lpstr>PowerPoint Presentation</vt:lpstr>
      <vt:lpstr>PowerPoint Presentation</vt:lpstr>
      <vt:lpstr>PowerPoint Presentation</vt:lpstr>
      <vt:lpstr>NEED FOR CREATIVITY IN THIS CENTUARY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Experience</vt:lpstr>
      <vt:lpstr>Sources of creativity</vt:lpstr>
      <vt:lpstr>Lateral thinking</vt:lpstr>
      <vt:lpstr>Left brain and right brain function</vt:lpstr>
      <vt:lpstr>PowerPoint Presentation</vt:lpstr>
      <vt:lpstr>PowerPoint Presentation</vt:lpstr>
      <vt:lpstr>PowerPoint Presentation</vt:lpstr>
      <vt:lpstr>PowerPoint Presentation</vt:lpstr>
      <vt:lpstr>Differences Between Convergent and Divergent Thinking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 mapping</vt:lpstr>
      <vt:lpstr>PowerPoint Presentation</vt:lpstr>
      <vt:lpstr>The Five Essential Characteristics of Mind Mapping: </vt:lpstr>
      <vt:lpstr>The Rules of Mind Mapping </vt:lpstr>
      <vt:lpstr>PowerPoint Presentation</vt:lpstr>
      <vt:lpstr>PowerPoint Presentation</vt:lpstr>
      <vt:lpstr>PowerPoint Presentation</vt:lpstr>
      <vt:lpstr>PowerPoint Presentation</vt:lpstr>
      <vt:lpstr>PowerPoint Presentation</vt:lpstr>
      <vt:lpstr>PowerPoint Presentation</vt:lpstr>
      <vt:lpstr>7 STEPS TO IMPROVE YOUR ANALYTICAL THINKING SKILLS </vt:lpstr>
      <vt:lpstr>NUMERIC REASONING</vt:lpstr>
      <vt:lpstr>PowerPoint Presentation</vt:lpstr>
      <vt:lpstr>SYMBOLIC REASONING</vt:lpstr>
      <vt:lpstr>PowerPoint Presentation</vt:lpstr>
      <vt:lpstr>GRAPHIC REASONING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S&amp;H</dc:creator>
  <cp:lastModifiedBy>ismail - [2010]</cp:lastModifiedBy>
  <cp:revision>68</cp:revision>
  <dcterms:created xsi:type="dcterms:W3CDTF">2019-08-27T06:33:46Z</dcterms:created>
  <dcterms:modified xsi:type="dcterms:W3CDTF">2022-03-28T19:07:18Z</dcterms:modified>
</cp:coreProperties>
</file>