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7" r:id="rId18"/>
    <p:sldId id="278" r:id="rId19"/>
    <p:sldId id="274" r:id="rId20"/>
    <p:sldId id="275" r:id="rId21"/>
    <p:sldId id="276"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864"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75B4D-44A2-4731-99E4-82994549FB5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BD47DE06-AA3B-419E-AD1F-B95D1B0BE939}">
      <dgm:prSet phldrT="[Text]"/>
      <dgm:spPr/>
      <dgm:t>
        <a:bodyPr/>
        <a:lstStyle/>
        <a:p>
          <a:r>
            <a:rPr lang="en-US" dirty="0" smtClean="0"/>
            <a:t>TPM</a:t>
          </a:r>
          <a:endParaRPr lang="en-US" dirty="0"/>
        </a:p>
      </dgm:t>
    </dgm:pt>
    <dgm:pt modelId="{DC5D4C9F-573C-405B-AD51-DFC204584714}" type="parTrans" cxnId="{E9A2DADE-BBF8-4B24-9741-6E290E490B50}">
      <dgm:prSet/>
      <dgm:spPr/>
      <dgm:t>
        <a:bodyPr/>
        <a:lstStyle/>
        <a:p>
          <a:endParaRPr lang="en-US"/>
        </a:p>
      </dgm:t>
    </dgm:pt>
    <dgm:pt modelId="{D11F7EBD-AA12-419C-B0BA-E9BC5FDF0111}" type="sibTrans" cxnId="{E9A2DADE-BBF8-4B24-9741-6E290E490B50}">
      <dgm:prSet/>
      <dgm:spPr/>
      <dgm:t>
        <a:bodyPr/>
        <a:lstStyle/>
        <a:p>
          <a:endParaRPr lang="en-US"/>
        </a:p>
      </dgm:t>
    </dgm:pt>
    <dgm:pt modelId="{59F5A862-1DBF-49A6-A3AA-C1DBB6854729}">
      <dgm:prSet phldrT="[Text]" custT="1"/>
      <dgm:spPr/>
      <dgm:t>
        <a:bodyPr/>
        <a:lstStyle/>
        <a:p>
          <a:r>
            <a:rPr lang="en-US" sz="1600" b="1" dirty="0" smtClean="0">
              <a:solidFill>
                <a:schemeClr val="tx1"/>
              </a:solidFill>
            </a:rPr>
            <a:t>PLAN</a:t>
          </a:r>
          <a:endParaRPr lang="en-US" sz="1600" b="1" dirty="0">
            <a:solidFill>
              <a:schemeClr val="tx1"/>
            </a:solidFill>
          </a:endParaRPr>
        </a:p>
      </dgm:t>
    </dgm:pt>
    <dgm:pt modelId="{4F513D87-037E-408E-8942-022450A21999}" type="parTrans" cxnId="{9529FDD7-FBAA-4802-A97E-B9744410C6D5}">
      <dgm:prSet/>
      <dgm:spPr/>
      <dgm:t>
        <a:bodyPr/>
        <a:lstStyle/>
        <a:p>
          <a:endParaRPr lang="en-US"/>
        </a:p>
      </dgm:t>
    </dgm:pt>
    <dgm:pt modelId="{3A42A1D5-E6FC-4498-B8B6-400A71CF6BF0}" type="sibTrans" cxnId="{9529FDD7-FBAA-4802-A97E-B9744410C6D5}">
      <dgm:prSet/>
      <dgm:spPr/>
      <dgm:t>
        <a:bodyPr/>
        <a:lstStyle/>
        <a:p>
          <a:endParaRPr lang="en-US"/>
        </a:p>
      </dgm:t>
    </dgm:pt>
    <dgm:pt modelId="{0A30EA6E-1E04-4ACA-9FF6-4DCE92FD9B50}">
      <dgm:prSet phldrT="[Text]" custT="1"/>
      <dgm:spPr/>
      <dgm:t>
        <a:bodyPr/>
        <a:lstStyle/>
        <a:p>
          <a:r>
            <a:rPr lang="en-US" sz="1400" b="1" dirty="0" smtClean="0">
              <a:solidFill>
                <a:schemeClr val="tx1"/>
              </a:solidFill>
            </a:rPr>
            <a:t>DO ACTION</a:t>
          </a:r>
          <a:endParaRPr lang="en-US" sz="1400" b="1" dirty="0">
            <a:solidFill>
              <a:schemeClr val="tx1"/>
            </a:solidFill>
          </a:endParaRPr>
        </a:p>
      </dgm:t>
    </dgm:pt>
    <dgm:pt modelId="{4B9EC349-7ACF-499B-BC6D-363D2C196398}" type="parTrans" cxnId="{C4827141-3CD1-47E8-970C-024B4BA43856}">
      <dgm:prSet/>
      <dgm:spPr/>
      <dgm:t>
        <a:bodyPr/>
        <a:lstStyle/>
        <a:p>
          <a:endParaRPr lang="en-US"/>
        </a:p>
      </dgm:t>
    </dgm:pt>
    <dgm:pt modelId="{DF51DF69-D4B9-4455-93AB-9F16D2467B48}" type="sibTrans" cxnId="{C4827141-3CD1-47E8-970C-024B4BA43856}">
      <dgm:prSet/>
      <dgm:spPr/>
      <dgm:t>
        <a:bodyPr/>
        <a:lstStyle/>
        <a:p>
          <a:endParaRPr lang="en-US"/>
        </a:p>
      </dgm:t>
    </dgm:pt>
    <dgm:pt modelId="{E158C8A8-2F34-404A-A51D-0C98F98D37CD}">
      <dgm:prSet phldrT="[Text]" custT="1"/>
      <dgm:spPr/>
      <dgm:t>
        <a:bodyPr/>
        <a:lstStyle/>
        <a:p>
          <a:r>
            <a:rPr lang="en-US" sz="1400" b="1" dirty="0" smtClean="0">
              <a:solidFill>
                <a:schemeClr val="tx1"/>
              </a:solidFill>
            </a:rPr>
            <a:t>ADJUST </a:t>
          </a:r>
        </a:p>
        <a:p>
          <a:r>
            <a:rPr lang="en-US" sz="1400" b="1" dirty="0" smtClean="0">
              <a:solidFill>
                <a:schemeClr val="tx1"/>
              </a:solidFill>
            </a:rPr>
            <a:t>(modification)</a:t>
          </a:r>
          <a:endParaRPr lang="en-US" sz="1400" b="1" dirty="0">
            <a:solidFill>
              <a:schemeClr val="tx1"/>
            </a:solidFill>
          </a:endParaRPr>
        </a:p>
      </dgm:t>
    </dgm:pt>
    <dgm:pt modelId="{2BF4FF88-43EC-4C8E-BFD7-62B9A63953FF}" type="parTrans" cxnId="{87E695F8-1E70-443A-BAE7-1D14CAFB89FD}">
      <dgm:prSet/>
      <dgm:spPr/>
      <dgm:t>
        <a:bodyPr/>
        <a:lstStyle/>
        <a:p>
          <a:endParaRPr lang="en-US"/>
        </a:p>
      </dgm:t>
    </dgm:pt>
    <dgm:pt modelId="{4847CCF7-FEDE-43E9-9E40-CA85D4CCBEED}" type="sibTrans" cxnId="{87E695F8-1E70-443A-BAE7-1D14CAFB89FD}">
      <dgm:prSet/>
      <dgm:spPr/>
      <dgm:t>
        <a:bodyPr/>
        <a:lstStyle/>
        <a:p>
          <a:endParaRPr lang="en-US"/>
        </a:p>
      </dgm:t>
    </dgm:pt>
    <dgm:pt modelId="{E0B149FC-25E7-4C89-B177-0AF4CE3BBE17}">
      <dgm:prSet phldrT="[Text]" custT="1"/>
      <dgm:spPr/>
      <dgm:t>
        <a:bodyPr/>
        <a:lstStyle/>
        <a:p>
          <a:r>
            <a:rPr lang="en-US" sz="1400" b="1" dirty="0" smtClean="0">
              <a:solidFill>
                <a:schemeClr val="tx1"/>
              </a:solidFill>
            </a:rPr>
            <a:t>RATE AND REWARD</a:t>
          </a:r>
          <a:endParaRPr lang="en-US" sz="1400" b="1" dirty="0">
            <a:solidFill>
              <a:schemeClr val="tx1"/>
            </a:solidFill>
          </a:endParaRPr>
        </a:p>
      </dgm:t>
    </dgm:pt>
    <dgm:pt modelId="{C63A8F1C-8DE0-425F-89F1-7BF3EB3027B4}" type="parTrans" cxnId="{D81B38D8-C386-449F-A0FB-56E3D73F71C1}">
      <dgm:prSet/>
      <dgm:spPr/>
      <dgm:t>
        <a:bodyPr/>
        <a:lstStyle/>
        <a:p>
          <a:endParaRPr lang="en-US"/>
        </a:p>
      </dgm:t>
    </dgm:pt>
    <dgm:pt modelId="{F41C44EE-71FD-4AEE-A92D-05273EBF4922}" type="sibTrans" cxnId="{D81B38D8-C386-449F-A0FB-56E3D73F71C1}">
      <dgm:prSet/>
      <dgm:spPr/>
      <dgm:t>
        <a:bodyPr/>
        <a:lstStyle/>
        <a:p>
          <a:endParaRPr lang="en-US"/>
        </a:p>
      </dgm:t>
    </dgm:pt>
    <dgm:pt modelId="{7D0E1D63-AE53-404C-A6E6-2EAF16966BBC}" type="pres">
      <dgm:prSet presAssocID="{59175B4D-44A2-4731-99E4-82994549FB58}" presName="Name0" presStyleCnt="0">
        <dgm:presLayoutVars>
          <dgm:chMax val="1"/>
          <dgm:dir/>
          <dgm:animLvl val="ctr"/>
          <dgm:resizeHandles val="exact"/>
        </dgm:presLayoutVars>
      </dgm:prSet>
      <dgm:spPr/>
      <dgm:t>
        <a:bodyPr/>
        <a:lstStyle/>
        <a:p>
          <a:endParaRPr lang="en-IN"/>
        </a:p>
      </dgm:t>
    </dgm:pt>
    <dgm:pt modelId="{0B82FA65-CBD0-434E-A362-E391A59B358C}" type="pres">
      <dgm:prSet presAssocID="{BD47DE06-AA3B-419E-AD1F-B95D1B0BE939}" presName="centerShape" presStyleLbl="node0" presStyleIdx="0" presStyleCnt="1"/>
      <dgm:spPr/>
      <dgm:t>
        <a:bodyPr/>
        <a:lstStyle/>
        <a:p>
          <a:endParaRPr lang="en-IN"/>
        </a:p>
      </dgm:t>
    </dgm:pt>
    <dgm:pt modelId="{DC049F3A-6A30-4697-A050-3FB4754CE92E}" type="pres">
      <dgm:prSet presAssocID="{59F5A862-1DBF-49A6-A3AA-C1DBB6854729}" presName="node" presStyleLbl="node1" presStyleIdx="0" presStyleCnt="4">
        <dgm:presLayoutVars>
          <dgm:bulletEnabled val="1"/>
        </dgm:presLayoutVars>
      </dgm:prSet>
      <dgm:spPr/>
      <dgm:t>
        <a:bodyPr/>
        <a:lstStyle/>
        <a:p>
          <a:endParaRPr lang="en-US"/>
        </a:p>
      </dgm:t>
    </dgm:pt>
    <dgm:pt modelId="{22373940-F9C7-4AC1-A648-CCC98414A033}" type="pres">
      <dgm:prSet presAssocID="{59F5A862-1DBF-49A6-A3AA-C1DBB6854729}" presName="dummy" presStyleCnt="0"/>
      <dgm:spPr/>
    </dgm:pt>
    <dgm:pt modelId="{90FC9899-2B73-49BA-A9EF-4D079EF6D322}" type="pres">
      <dgm:prSet presAssocID="{3A42A1D5-E6FC-4498-B8B6-400A71CF6BF0}" presName="sibTrans" presStyleLbl="sibTrans2D1" presStyleIdx="0" presStyleCnt="4"/>
      <dgm:spPr/>
      <dgm:t>
        <a:bodyPr/>
        <a:lstStyle/>
        <a:p>
          <a:endParaRPr lang="en-IN"/>
        </a:p>
      </dgm:t>
    </dgm:pt>
    <dgm:pt modelId="{A9730872-AF17-482C-A269-E4A9E1DF31A7}" type="pres">
      <dgm:prSet presAssocID="{0A30EA6E-1E04-4ACA-9FF6-4DCE92FD9B50}" presName="node" presStyleLbl="node1" presStyleIdx="1" presStyleCnt="4">
        <dgm:presLayoutVars>
          <dgm:bulletEnabled val="1"/>
        </dgm:presLayoutVars>
      </dgm:prSet>
      <dgm:spPr/>
      <dgm:t>
        <a:bodyPr/>
        <a:lstStyle/>
        <a:p>
          <a:endParaRPr lang="en-US"/>
        </a:p>
      </dgm:t>
    </dgm:pt>
    <dgm:pt modelId="{A54C2303-BCB2-4947-923B-723DF9CBDB6C}" type="pres">
      <dgm:prSet presAssocID="{0A30EA6E-1E04-4ACA-9FF6-4DCE92FD9B50}" presName="dummy" presStyleCnt="0"/>
      <dgm:spPr/>
    </dgm:pt>
    <dgm:pt modelId="{4FEED5AA-AB56-4968-BEB8-40DE85D9498A}" type="pres">
      <dgm:prSet presAssocID="{DF51DF69-D4B9-4455-93AB-9F16D2467B48}" presName="sibTrans" presStyleLbl="sibTrans2D1" presStyleIdx="1" presStyleCnt="4"/>
      <dgm:spPr/>
      <dgm:t>
        <a:bodyPr/>
        <a:lstStyle/>
        <a:p>
          <a:endParaRPr lang="en-IN"/>
        </a:p>
      </dgm:t>
    </dgm:pt>
    <dgm:pt modelId="{31F3CB5A-907C-4724-9FE5-64055B03EAD0}" type="pres">
      <dgm:prSet presAssocID="{E158C8A8-2F34-404A-A51D-0C98F98D37CD}" presName="node" presStyleLbl="node1" presStyleIdx="2" presStyleCnt="4">
        <dgm:presLayoutVars>
          <dgm:bulletEnabled val="1"/>
        </dgm:presLayoutVars>
      </dgm:prSet>
      <dgm:spPr/>
      <dgm:t>
        <a:bodyPr/>
        <a:lstStyle/>
        <a:p>
          <a:endParaRPr lang="en-IN"/>
        </a:p>
      </dgm:t>
    </dgm:pt>
    <dgm:pt modelId="{8BB4B908-28FE-4193-9A70-B2E360425CFF}" type="pres">
      <dgm:prSet presAssocID="{E158C8A8-2F34-404A-A51D-0C98F98D37CD}" presName="dummy" presStyleCnt="0"/>
      <dgm:spPr/>
    </dgm:pt>
    <dgm:pt modelId="{0E0012BB-9728-47F2-A9EE-2647C14F9D03}" type="pres">
      <dgm:prSet presAssocID="{4847CCF7-FEDE-43E9-9E40-CA85D4CCBEED}" presName="sibTrans" presStyleLbl="sibTrans2D1" presStyleIdx="2" presStyleCnt="4"/>
      <dgm:spPr/>
      <dgm:t>
        <a:bodyPr/>
        <a:lstStyle/>
        <a:p>
          <a:endParaRPr lang="en-IN"/>
        </a:p>
      </dgm:t>
    </dgm:pt>
    <dgm:pt modelId="{5C3E389E-D9A9-471B-9892-4AC956024BBC}" type="pres">
      <dgm:prSet presAssocID="{E0B149FC-25E7-4C89-B177-0AF4CE3BBE17}" presName="node" presStyleLbl="node1" presStyleIdx="3" presStyleCnt="4">
        <dgm:presLayoutVars>
          <dgm:bulletEnabled val="1"/>
        </dgm:presLayoutVars>
      </dgm:prSet>
      <dgm:spPr/>
      <dgm:t>
        <a:bodyPr/>
        <a:lstStyle/>
        <a:p>
          <a:endParaRPr lang="en-US"/>
        </a:p>
      </dgm:t>
    </dgm:pt>
    <dgm:pt modelId="{16A6CDA7-DB1E-4AD3-B2E9-76AEABEC82B5}" type="pres">
      <dgm:prSet presAssocID="{E0B149FC-25E7-4C89-B177-0AF4CE3BBE17}" presName="dummy" presStyleCnt="0"/>
      <dgm:spPr/>
    </dgm:pt>
    <dgm:pt modelId="{F9A0C8CE-6016-4E16-AE62-EE8795F47ED9}" type="pres">
      <dgm:prSet presAssocID="{F41C44EE-71FD-4AEE-A92D-05273EBF4922}" presName="sibTrans" presStyleLbl="sibTrans2D1" presStyleIdx="3" presStyleCnt="4"/>
      <dgm:spPr/>
      <dgm:t>
        <a:bodyPr/>
        <a:lstStyle/>
        <a:p>
          <a:endParaRPr lang="en-IN"/>
        </a:p>
      </dgm:t>
    </dgm:pt>
  </dgm:ptLst>
  <dgm:cxnLst>
    <dgm:cxn modelId="{90F96F22-37DF-4789-9644-741C3344B42B}" type="presOf" srcId="{E0B149FC-25E7-4C89-B177-0AF4CE3BBE17}" destId="{5C3E389E-D9A9-471B-9892-4AC956024BBC}" srcOrd="0" destOrd="0" presId="urn:microsoft.com/office/officeart/2005/8/layout/radial6"/>
    <dgm:cxn modelId="{A9D80241-89DA-43B4-AA34-217B377BAC37}" type="presOf" srcId="{BD47DE06-AA3B-419E-AD1F-B95D1B0BE939}" destId="{0B82FA65-CBD0-434E-A362-E391A59B358C}" srcOrd="0" destOrd="0" presId="urn:microsoft.com/office/officeart/2005/8/layout/radial6"/>
    <dgm:cxn modelId="{C7BA2516-9426-4273-85A5-1D66D1277627}" type="presOf" srcId="{DF51DF69-D4B9-4455-93AB-9F16D2467B48}" destId="{4FEED5AA-AB56-4968-BEB8-40DE85D9498A}" srcOrd="0" destOrd="0" presId="urn:microsoft.com/office/officeart/2005/8/layout/radial6"/>
    <dgm:cxn modelId="{87E695F8-1E70-443A-BAE7-1D14CAFB89FD}" srcId="{BD47DE06-AA3B-419E-AD1F-B95D1B0BE939}" destId="{E158C8A8-2F34-404A-A51D-0C98F98D37CD}" srcOrd="2" destOrd="0" parTransId="{2BF4FF88-43EC-4C8E-BFD7-62B9A63953FF}" sibTransId="{4847CCF7-FEDE-43E9-9E40-CA85D4CCBEED}"/>
    <dgm:cxn modelId="{9529FDD7-FBAA-4802-A97E-B9744410C6D5}" srcId="{BD47DE06-AA3B-419E-AD1F-B95D1B0BE939}" destId="{59F5A862-1DBF-49A6-A3AA-C1DBB6854729}" srcOrd="0" destOrd="0" parTransId="{4F513D87-037E-408E-8942-022450A21999}" sibTransId="{3A42A1D5-E6FC-4498-B8B6-400A71CF6BF0}"/>
    <dgm:cxn modelId="{30DF1ED4-4816-457D-9B17-2F6F23AC6974}" type="presOf" srcId="{4847CCF7-FEDE-43E9-9E40-CA85D4CCBEED}" destId="{0E0012BB-9728-47F2-A9EE-2647C14F9D03}" srcOrd="0" destOrd="0" presId="urn:microsoft.com/office/officeart/2005/8/layout/radial6"/>
    <dgm:cxn modelId="{73261D22-BA81-45CC-B811-6B31F1621313}" type="presOf" srcId="{F41C44EE-71FD-4AEE-A92D-05273EBF4922}" destId="{F9A0C8CE-6016-4E16-AE62-EE8795F47ED9}" srcOrd="0" destOrd="0" presId="urn:microsoft.com/office/officeart/2005/8/layout/radial6"/>
    <dgm:cxn modelId="{D81B38D8-C386-449F-A0FB-56E3D73F71C1}" srcId="{BD47DE06-AA3B-419E-AD1F-B95D1B0BE939}" destId="{E0B149FC-25E7-4C89-B177-0AF4CE3BBE17}" srcOrd="3" destOrd="0" parTransId="{C63A8F1C-8DE0-425F-89F1-7BF3EB3027B4}" sibTransId="{F41C44EE-71FD-4AEE-A92D-05273EBF4922}"/>
    <dgm:cxn modelId="{E9A2DADE-BBF8-4B24-9741-6E290E490B50}" srcId="{59175B4D-44A2-4731-99E4-82994549FB58}" destId="{BD47DE06-AA3B-419E-AD1F-B95D1B0BE939}" srcOrd="0" destOrd="0" parTransId="{DC5D4C9F-573C-405B-AD51-DFC204584714}" sibTransId="{D11F7EBD-AA12-419C-B0BA-E9BC5FDF0111}"/>
    <dgm:cxn modelId="{E60A126A-3B01-4B08-888F-02ABF7C85C05}" type="presOf" srcId="{59F5A862-1DBF-49A6-A3AA-C1DBB6854729}" destId="{DC049F3A-6A30-4697-A050-3FB4754CE92E}" srcOrd="0" destOrd="0" presId="urn:microsoft.com/office/officeart/2005/8/layout/radial6"/>
    <dgm:cxn modelId="{B98BF7CC-1B3C-4D89-99B4-5C8F79FA246D}" type="presOf" srcId="{E158C8A8-2F34-404A-A51D-0C98F98D37CD}" destId="{31F3CB5A-907C-4724-9FE5-64055B03EAD0}" srcOrd="0" destOrd="0" presId="urn:microsoft.com/office/officeart/2005/8/layout/radial6"/>
    <dgm:cxn modelId="{7DE75873-7E2B-4E27-B3E6-DD37725FA8A0}" type="presOf" srcId="{3A42A1D5-E6FC-4498-B8B6-400A71CF6BF0}" destId="{90FC9899-2B73-49BA-A9EF-4D079EF6D322}" srcOrd="0" destOrd="0" presId="urn:microsoft.com/office/officeart/2005/8/layout/radial6"/>
    <dgm:cxn modelId="{C4827141-3CD1-47E8-970C-024B4BA43856}" srcId="{BD47DE06-AA3B-419E-AD1F-B95D1B0BE939}" destId="{0A30EA6E-1E04-4ACA-9FF6-4DCE92FD9B50}" srcOrd="1" destOrd="0" parTransId="{4B9EC349-7ACF-499B-BC6D-363D2C196398}" sibTransId="{DF51DF69-D4B9-4455-93AB-9F16D2467B48}"/>
    <dgm:cxn modelId="{9B55B892-256B-4E38-9F03-BE9205DEF633}" type="presOf" srcId="{0A30EA6E-1E04-4ACA-9FF6-4DCE92FD9B50}" destId="{A9730872-AF17-482C-A269-E4A9E1DF31A7}" srcOrd="0" destOrd="0" presId="urn:microsoft.com/office/officeart/2005/8/layout/radial6"/>
    <dgm:cxn modelId="{ED842EA7-8AE5-423A-9B3A-7C7FD1AFFFE2}" type="presOf" srcId="{59175B4D-44A2-4731-99E4-82994549FB58}" destId="{7D0E1D63-AE53-404C-A6E6-2EAF16966BBC}" srcOrd="0" destOrd="0" presId="urn:microsoft.com/office/officeart/2005/8/layout/radial6"/>
    <dgm:cxn modelId="{830DDFDD-9E3B-4BCE-A818-629A170B9C0E}" type="presParOf" srcId="{7D0E1D63-AE53-404C-A6E6-2EAF16966BBC}" destId="{0B82FA65-CBD0-434E-A362-E391A59B358C}" srcOrd="0" destOrd="0" presId="urn:microsoft.com/office/officeart/2005/8/layout/radial6"/>
    <dgm:cxn modelId="{926BB823-3741-4DC4-AFB8-82329D321322}" type="presParOf" srcId="{7D0E1D63-AE53-404C-A6E6-2EAF16966BBC}" destId="{DC049F3A-6A30-4697-A050-3FB4754CE92E}" srcOrd="1" destOrd="0" presId="urn:microsoft.com/office/officeart/2005/8/layout/radial6"/>
    <dgm:cxn modelId="{EA3C22E3-76AF-4FEB-A599-85DEA2F6366A}" type="presParOf" srcId="{7D0E1D63-AE53-404C-A6E6-2EAF16966BBC}" destId="{22373940-F9C7-4AC1-A648-CCC98414A033}" srcOrd="2" destOrd="0" presId="urn:microsoft.com/office/officeart/2005/8/layout/radial6"/>
    <dgm:cxn modelId="{C5B0ADB9-7E3A-45CC-9D6A-FB2934E80613}" type="presParOf" srcId="{7D0E1D63-AE53-404C-A6E6-2EAF16966BBC}" destId="{90FC9899-2B73-49BA-A9EF-4D079EF6D322}" srcOrd="3" destOrd="0" presId="urn:microsoft.com/office/officeart/2005/8/layout/radial6"/>
    <dgm:cxn modelId="{44B3600A-6085-4EC6-9E5C-F43866135F3E}" type="presParOf" srcId="{7D0E1D63-AE53-404C-A6E6-2EAF16966BBC}" destId="{A9730872-AF17-482C-A269-E4A9E1DF31A7}" srcOrd="4" destOrd="0" presId="urn:microsoft.com/office/officeart/2005/8/layout/radial6"/>
    <dgm:cxn modelId="{82E712E1-7D8C-41DE-B0C7-CD60DD484840}" type="presParOf" srcId="{7D0E1D63-AE53-404C-A6E6-2EAF16966BBC}" destId="{A54C2303-BCB2-4947-923B-723DF9CBDB6C}" srcOrd="5" destOrd="0" presId="urn:microsoft.com/office/officeart/2005/8/layout/radial6"/>
    <dgm:cxn modelId="{99780D31-DF6D-453B-A98D-8ECEEBFF9C6A}" type="presParOf" srcId="{7D0E1D63-AE53-404C-A6E6-2EAF16966BBC}" destId="{4FEED5AA-AB56-4968-BEB8-40DE85D9498A}" srcOrd="6" destOrd="0" presId="urn:microsoft.com/office/officeart/2005/8/layout/radial6"/>
    <dgm:cxn modelId="{37AC1B2C-9F08-45F2-BAB4-11D32038ED88}" type="presParOf" srcId="{7D0E1D63-AE53-404C-A6E6-2EAF16966BBC}" destId="{31F3CB5A-907C-4724-9FE5-64055B03EAD0}" srcOrd="7" destOrd="0" presId="urn:microsoft.com/office/officeart/2005/8/layout/radial6"/>
    <dgm:cxn modelId="{2081F9DB-9EF5-45B1-B4B7-0C57CAD4DFD2}" type="presParOf" srcId="{7D0E1D63-AE53-404C-A6E6-2EAF16966BBC}" destId="{8BB4B908-28FE-4193-9A70-B2E360425CFF}" srcOrd="8" destOrd="0" presId="urn:microsoft.com/office/officeart/2005/8/layout/radial6"/>
    <dgm:cxn modelId="{0873CD50-6732-43E4-B78B-12A8271822CC}" type="presParOf" srcId="{7D0E1D63-AE53-404C-A6E6-2EAF16966BBC}" destId="{0E0012BB-9728-47F2-A9EE-2647C14F9D03}" srcOrd="9" destOrd="0" presId="urn:microsoft.com/office/officeart/2005/8/layout/radial6"/>
    <dgm:cxn modelId="{D69429C2-7909-480F-9F19-7C14D3469F68}" type="presParOf" srcId="{7D0E1D63-AE53-404C-A6E6-2EAF16966BBC}" destId="{5C3E389E-D9A9-471B-9892-4AC956024BBC}" srcOrd="10" destOrd="0" presId="urn:microsoft.com/office/officeart/2005/8/layout/radial6"/>
    <dgm:cxn modelId="{56F8D369-42D4-48D7-9A66-6650B29B639C}" type="presParOf" srcId="{7D0E1D63-AE53-404C-A6E6-2EAF16966BBC}" destId="{16A6CDA7-DB1E-4AD3-B2E9-76AEABEC82B5}" srcOrd="11" destOrd="0" presId="urn:microsoft.com/office/officeart/2005/8/layout/radial6"/>
    <dgm:cxn modelId="{21F3294D-E29A-4312-BC96-CD0BAB1FDC4B}" type="presParOf" srcId="{7D0E1D63-AE53-404C-A6E6-2EAF16966BBC}" destId="{F9A0C8CE-6016-4E16-AE62-EE8795F47ED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626573-F3A0-4AD6-9F5C-2F156B83FF5E}" type="datetimeFigureOut">
              <a:rPr lang="en-US" smtClean="0"/>
              <a:pPr/>
              <a:t>2/17/2021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F160C-AE4D-49D5-B0BE-39772209DC65}" type="slidenum">
              <a:rPr lang="en-US" smtClean="0"/>
              <a:pPr/>
              <a:t>‹#›</a:t>
            </a:fld>
            <a:endParaRPr lang="en-US"/>
          </a:p>
        </p:txBody>
      </p:sp>
    </p:spTree>
    <p:extLst>
      <p:ext uri="{BB962C8B-B14F-4D97-AF65-F5344CB8AC3E}">
        <p14:creationId xmlns:p14="http://schemas.microsoft.com/office/powerpoint/2010/main" val="4052519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LLL</a:t>
            </a:r>
            <a:endParaRPr lang="en-US" dirty="0"/>
          </a:p>
        </p:txBody>
      </p:sp>
      <p:sp>
        <p:nvSpPr>
          <p:cNvPr id="4" name="Slide Number Placeholder 3"/>
          <p:cNvSpPr>
            <a:spLocks noGrp="1"/>
          </p:cNvSpPr>
          <p:nvPr>
            <p:ph type="sldNum" sz="quarter" idx="10"/>
          </p:nvPr>
        </p:nvSpPr>
        <p:spPr/>
        <p:txBody>
          <a:bodyPr/>
          <a:lstStyle/>
          <a:p>
            <a:fld id="{210F160C-AE4D-49D5-B0BE-39772209DC6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2/17/2021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2/17/2021</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2/17/2021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2/17/2021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latin typeface="Times New Roman" pitchFamily="18" charset="0"/>
                <a:cs typeface="Times New Roman" pitchFamily="18" charset="0"/>
              </a:rPr>
              <a:t>GROUP DYNAMICS</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3899938"/>
            <a:ext cx="6553200" cy="1752600"/>
          </a:xfrm>
        </p:spPr>
        <p:txBody>
          <a:bodyPr/>
          <a:lstStyle/>
          <a:p>
            <a:r>
              <a:rPr lang="en-US" b="1" smtClean="0"/>
              <a:t>MODULE 4</a:t>
            </a:r>
            <a:endParaRPr lang="en-US" b="1" dirty="0" smtClean="0"/>
          </a:p>
          <a:p>
            <a:r>
              <a:rPr lang="en-US" b="1" dirty="0"/>
              <a:t>Prepared By </a:t>
            </a:r>
          </a:p>
          <a:p>
            <a:r>
              <a:rPr lang="en-US" b="1" dirty="0" err="1"/>
              <a:t>Asst.Prof</a:t>
            </a:r>
            <a:r>
              <a:rPr lang="en-US" b="1" dirty="0"/>
              <a:t>  </a:t>
            </a:r>
            <a:r>
              <a:rPr lang="en-US" b="1" dirty="0" err="1"/>
              <a:t>Sreeti</a:t>
            </a:r>
            <a:r>
              <a:rPr lang="en-US" b="1" dirty="0"/>
              <a:t> </a:t>
            </a:r>
            <a:r>
              <a:rPr lang="en-US" b="1" dirty="0" err="1"/>
              <a:t>Gangadharan</a:t>
            </a:r>
            <a:r>
              <a:rPr lang="en-US" b="1" dirty="0"/>
              <a:t> </a:t>
            </a:r>
          </a:p>
          <a:p>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Clarifying expectations: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lgn="just"/>
            <a:r>
              <a:rPr lang="en-US" i="1" dirty="0" smtClean="0">
                <a:latin typeface="Times New Roman" pitchFamily="18" charset="0"/>
                <a:cs typeface="Times New Roman" pitchFamily="18" charset="0"/>
              </a:rPr>
              <a:t>Expectation is the unspoken idea of what is most likely to happen. If anything falls short of an expectation, can lead to disappointment. So it is necessary to avoid all such disappointments</a:t>
            </a:r>
            <a:r>
              <a:rPr lang="en-US" dirty="0" smtClean="0"/>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Steps in group problem solving: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Define the problem</a:t>
            </a:r>
          </a:p>
          <a:p>
            <a:pPr lvl="0"/>
            <a:endParaRPr lang="en-US" dirty="0" smtClean="0"/>
          </a:p>
          <a:p>
            <a:pPr lvl="0"/>
            <a:r>
              <a:rPr lang="en-US" dirty="0" err="1" smtClean="0"/>
              <a:t>Analyse</a:t>
            </a:r>
            <a:endParaRPr lang="en-US" dirty="0" smtClean="0"/>
          </a:p>
          <a:p>
            <a:pPr lvl="0"/>
            <a:endParaRPr lang="en-US" dirty="0" smtClean="0"/>
          </a:p>
          <a:p>
            <a:pPr lvl="0"/>
            <a:r>
              <a:rPr lang="en-US" dirty="0" smtClean="0"/>
              <a:t>Set criteria for solution</a:t>
            </a:r>
          </a:p>
          <a:p>
            <a:pPr lvl="0"/>
            <a:endParaRPr lang="en-US" dirty="0" smtClean="0"/>
          </a:p>
          <a:p>
            <a:pPr lvl="0"/>
            <a:r>
              <a:rPr lang="en-US" dirty="0" smtClean="0"/>
              <a:t>Generate all possible solutions</a:t>
            </a:r>
          </a:p>
          <a:p>
            <a:pPr lvl="0"/>
            <a:endParaRPr lang="en-US" dirty="0" smtClean="0"/>
          </a:p>
          <a:p>
            <a:pPr lvl="0"/>
            <a:r>
              <a:rPr lang="en-US" dirty="0" smtClean="0"/>
              <a:t>Evaluate and select the best solution</a:t>
            </a:r>
          </a:p>
          <a:p>
            <a:pPr lvl="0"/>
            <a:endParaRPr lang="en-US" dirty="0" smtClean="0"/>
          </a:p>
          <a:p>
            <a:pPr lvl="0"/>
            <a:r>
              <a:rPr lang="en-US" dirty="0" smtClean="0"/>
              <a:t>Implement it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Group dynamics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Complex interplay of various interactive forces within the members of a group that influences their attitude, performances etc.</a:t>
            </a:r>
          </a:p>
          <a:p>
            <a:endParaRPr lang="en-US" dirty="0" smtClean="0"/>
          </a:p>
          <a:p>
            <a:pPr>
              <a:buNone/>
            </a:pPr>
            <a:r>
              <a:rPr lang="en-US" sz="3600" b="1" dirty="0" smtClean="0">
                <a:solidFill>
                  <a:schemeClr val="tx2">
                    <a:lumMod val="75000"/>
                  </a:schemeClr>
                </a:solidFill>
              </a:rPr>
              <a:t>Group processes</a:t>
            </a:r>
            <a:endParaRPr lang="en-US" sz="3600" dirty="0" smtClean="0">
              <a:solidFill>
                <a:schemeClr val="tx2">
                  <a:lumMod val="75000"/>
                </a:schemeClr>
              </a:solidFill>
            </a:endParaRPr>
          </a:p>
          <a:p>
            <a:r>
              <a:rPr lang="en-US" dirty="0" smtClean="0"/>
              <a:t>Procedures followed by a group to understand approach and tackle a problem.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Group process techniques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Brainstorming</a:t>
            </a:r>
          </a:p>
          <a:p>
            <a:pPr lvl="0"/>
            <a:endParaRPr lang="en-US" dirty="0" smtClean="0"/>
          </a:p>
          <a:p>
            <a:pPr lvl="0"/>
            <a:r>
              <a:rPr lang="en-US" dirty="0" smtClean="0"/>
              <a:t>Multi voting</a:t>
            </a:r>
          </a:p>
          <a:p>
            <a:pPr lvl="0"/>
            <a:endParaRPr lang="en-US" dirty="0" smtClean="0"/>
          </a:p>
          <a:p>
            <a:pPr lvl="0"/>
            <a:r>
              <a:rPr lang="en-US" dirty="0" smtClean="0"/>
              <a:t>Nominal Group Technique(NGT)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Advantages of NGT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free flow of ideas</a:t>
            </a:r>
          </a:p>
          <a:p>
            <a:endParaRPr lang="en-US" dirty="0" smtClean="0"/>
          </a:p>
          <a:p>
            <a:r>
              <a:rPr lang="en-US" dirty="0" smtClean="0"/>
              <a:t>no pressure</a:t>
            </a:r>
          </a:p>
          <a:p>
            <a:endParaRPr lang="en-US" dirty="0" smtClean="0"/>
          </a:p>
          <a:p>
            <a:r>
              <a:rPr lang="en-US" dirty="0" smtClean="0"/>
              <a:t>no domination</a:t>
            </a:r>
          </a:p>
          <a:p>
            <a:endParaRPr lang="en-US" dirty="0" smtClean="0"/>
          </a:p>
          <a:p>
            <a:r>
              <a:rPr lang="en-US" dirty="0" smtClean="0"/>
              <a:t>chances for clarification</a:t>
            </a:r>
          </a:p>
          <a:p>
            <a:endParaRPr lang="en-US" dirty="0" smtClean="0"/>
          </a:p>
          <a:p>
            <a:r>
              <a:rPr lang="en-US" dirty="0" smtClean="0"/>
              <a:t>constructive problem solving</a:t>
            </a:r>
          </a:p>
          <a:p>
            <a:endParaRPr lang="en-US" dirty="0" smtClean="0"/>
          </a:p>
          <a:p>
            <a:r>
              <a:rPr lang="en-US" dirty="0" smtClean="0"/>
              <a:t>a sense of closure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Decision grid or Decision matrix</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i="1" dirty="0" smtClean="0"/>
              <a:t>Options are listed as rows and </a:t>
            </a:r>
            <a:r>
              <a:rPr lang="en-US" i="1" dirty="0" err="1" smtClean="0"/>
              <a:t>coloumns</a:t>
            </a:r>
            <a:r>
              <a:rPr lang="en-US" i="1" dirty="0" smtClean="0"/>
              <a:t>, but applicable only where comparisons can be made</a:t>
            </a:r>
          </a:p>
          <a:p>
            <a:endParaRPr lang="en-US"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Advantages: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thinking is made simpler</a:t>
            </a:r>
          </a:p>
          <a:p>
            <a:endParaRPr lang="en-US" dirty="0" smtClean="0"/>
          </a:p>
          <a:p>
            <a:r>
              <a:rPr lang="en-US" dirty="0" smtClean="0"/>
              <a:t>all viewpoints will be considered</a:t>
            </a:r>
          </a:p>
          <a:p>
            <a:endParaRPr lang="en-US" dirty="0" smtClean="0"/>
          </a:p>
          <a:p>
            <a:r>
              <a:rPr lang="en-US" dirty="0" smtClean="0"/>
              <a:t>important problems can be identified</a:t>
            </a:r>
          </a:p>
          <a:p>
            <a:endParaRPr lang="en-US" dirty="0" smtClean="0"/>
          </a:p>
          <a:p>
            <a:r>
              <a:rPr lang="en-US" dirty="0" smtClean="0"/>
              <a:t>easy to prioritize</a:t>
            </a:r>
          </a:p>
          <a:p>
            <a:endParaRPr lang="en-US" dirty="0" smtClean="0"/>
          </a:p>
          <a:p>
            <a:r>
              <a:rPr lang="en-US" dirty="0" smtClean="0"/>
              <a:t>better consensus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Team</a:t>
            </a:r>
            <a:br>
              <a:rPr lang="en-US" smtClean="0"/>
            </a:br>
            <a:endParaRPr lang="en-US" dirty="0"/>
          </a:p>
        </p:txBody>
      </p:sp>
      <p:sp>
        <p:nvSpPr>
          <p:cNvPr id="3" name="Content Placeholder 2"/>
          <p:cNvSpPr>
            <a:spLocks noGrp="1"/>
          </p:cNvSpPr>
          <p:nvPr>
            <p:ph idx="1"/>
          </p:nvPr>
        </p:nvSpPr>
        <p:spPr/>
        <p:txBody>
          <a:bodyPr/>
          <a:lstStyle/>
          <a:p>
            <a:endParaRPr lang="en-US" smtClean="0"/>
          </a:p>
          <a:p>
            <a:r>
              <a:rPr lang="en-US" smtClean="0"/>
              <a:t>A small group of individuals working together to achieve a common goal. It also has the five stages as group formation.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fontScale="90000"/>
          </a:bodyPr>
          <a:lstStyle/>
          <a:p>
            <a:r>
              <a:rPr lang="en-US" b="1" dirty="0" smtClean="0">
                <a:latin typeface="+mn-lt"/>
              </a:rPr>
              <a:t>Types of teams:</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5050536"/>
          </a:xfrm>
        </p:spPr>
        <p:txBody>
          <a:bodyPr>
            <a:normAutofit fontScale="92500"/>
          </a:bodyPr>
          <a:lstStyle/>
          <a:p>
            <a:pPr lvl="0"/>
            <a:r>
              <a:rPr lang="en-US" dirty="0" smtClean="0">
                <a:solidFill>
                  <a:srgbClr val="00B0F0"/>
                </a:solidFill>
              </a:rPr>
              <a:t>Problem solving team</a:t>
            </a:r>
            <a:r>
              <a:rPr lang="en-US" dirty="0" smtClean="0"/>
              <a:t>	</a:t>
            </a:r>
            <a:r>
              <a:rPr lang="en-US" b="1" dirty="0" smtClean="0"/>
              <a:t>- </a:t>
            </a:r>
            <a:r>
              <a:rPr lang="en-US" dirty="0" smtClean="0"/>
              <a:t>team to focus on a specific issue and disbanded after the issue is over</a:t>
            </a:r>
          </a:p>
          <a:p>
            <a:pPr lvl="0"/>
            <a:r>
              <a:rPr lang="en-US" dirty="0" smtClean="0">
                <a:solidFill>
                  <a:srgbClr val="00B0F0"/>
                </a:solidFill>
              </a:rPr>
              <a:t>Self managed team </a:t>
            </a:r>
            <a:r>
              <a:rPr lang="en-US" dirty="0" smtClean="0"/>
              <a:t>-team in which members are responsible and accountable for their decisions and outcomes</a:t>
            </a:r>
          </a:p>
          <a:p>
            <a:pPr lvl="0"/>
            <a:r>
              <a:rPr lang="en-US" dirty="0" smtClean="0">
                <a:solidFill>
                  <a:srgbClr val="00B0F0"/>
                </a:solidFill>
              </a:rPr>
              <a:t>Functional teams </a:t>
            </a:r>
            <a:r>
              <a:rPr lang="en-US" dirty="0" smtClean="0"/>
              <a:t>-people with common functional expertise like marketing, accounting</a:t>
            </a:r>
          </a:p>
          <a:p>
            <a:pPr lvl="0"/>
            <a:r>
              <a:rPr lang="en-US" dirty="0" smtClean="0">
                <a:solidFill>
                  <a:srgbClr val="00B0F0"/>
                </a:solidFill>
              </a:rPr>
              <a:t>Cross functional teams </a:t>
            </a:r>
            <a:r>
              <a:rPr lang="en-US" dirty="0" smtClean="0"/>
              <a:t>-people with different functional expertise are brought together to form a team like launching a mobile</a:t>
            </a:r>
          </a:p>
          <a:p>
            <a:pPr lvl="0"/>
            <a:r>
              <a:rPr lang="en-US" dirty="0" smtClean="0">
                <a:solidFill>
                  <a:srgbClr val="00B0F0"/>
                </a:solidFill>
              </a:rPr>
              <a:t>Virtual teams </a:t>
            </a:r>
            <a:r>
              <a:rPr lang="en-US" dirty="0" smtClean="0"/>
              <a:t>-members are distributed among various geographical locations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2286000"/>
          </a:xfrm>
        </p:spPr>
        <p:txBody>
          <a:bodyPr>
            <a:normAutofit fontScale="90000"/>
          </a:bodyPr>
          <a:lstStyle/>
          <a:p>
            <a:pPr algn="ctr"/>
            <a:r>
              <a:rPr lang="en-US" b="1" dirty="0" smtClean="0">
                <a:latin typeface="+mn-lt"/>
              </a:rPr>
              <a:t/>
            </a:r>
            <a:br>
              <a:rPr lang="en-US" b="1" dirty="0" smtClean="0">
                <a:latin typeface="+mn-lt"/>
              </a:rPr>
            </a:br>
            <a:r>
              <a:rPr lang="en-US" b="1" dirty="0" smtClean="0">
                <a:latin typeface="+mn-lt"/>
              </a:rPr>
              <a:t/>
            </a:r>
            <a:br>
              <a:rPr lang="en-US" b="1" dirty="0" smtClean="0">
                <a:latin typeface="+mn-lt"/>
              </a:rPr>
            </a:br>
            <a:r>
              <a:rPr lang="en-US" b="1" dirty="0" smtClean="0">
                <a:latin typeface="+mn-lt"/>
              </a:rPr>
              <a:t/>
            </a:r>
            <a:br>
              <a:rPr lang="en-US" b="1" dirty="0" smtClean="0">
                <a:latin typeface="+mn-lt"/>
              </a:rPr>
            </a:br>
            <a:r>
              <a:rPr lang="en-US" b="1" dirty="0" smtClean="0">
                <a:latin typeface="+mn-lt"/>
              </a:rPr>
              <a:t>Differences between </a:t>
            </a:r>
            <a:br>
              <a:rPr lang="en-US" b="1" dirty="0" smtClean="0">
                <a:latin typeface="+mn-lt"/>
              </a:rPr>
            </a:br>
            <a:r>
              <a:rPr lang="en-US" b="1" dirty="0" smtClean="0">
                <a:latin typeface="+mn-lt"/>
              </a:rPr>
              <a:t>group and team</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Group:</a:t>
            </a:r>
            <a:r>
              <a:rPr lang="en-US" dirty="0" smtClean="0">
                <a:latin typeface="+mn-lt"/>
              </a:rPr>
              <a:t/>
            </a:r>
            <a:br>
              <a:rPr lang="en-US" dirty="0" smtClean="0">
                <a:latin typeface="+mn-lt"/>
              </a:rPr>
            </a:br>
            <a:endParaRPr lang="en-US" dirty="0">
              <a:latin typeface="+mn-lt"/>
            </a:endParaRPr>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latin typeface="Times New Roman" pitchFamily="18" charset="0"/>
                <a:cs typeface="Times New Roman" pitchFamily="18" charset="0"/>
              </a:rPr>
              <a:t>A collection of individuals connected by and within a social relationship.</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295400"/>
            <a:ext cx="4041648" cy="685800"/>
          </a:xfrm>
        </p:spPr>
        <p:txBody>
          <a:bodyPr/>
          <a:lstStyle/>
          <a:p>
            <a:pPr algn="ctr"/>
            <a:r>
              <a:rPr lang="en-US" sz="2800" dirty="0" smtClean="0"/>
              <a:t>GROUP</a:t>
            </a:r>
          </a:p>
          <a:p>
            <a:endParaRPr lang="en-US" dirty="0"/>
          </a:p>
        </p:txBody>
      </p:sp>
      <p:sp>
        <p:nvSpPr>
          <p:cNvPr id="4" name="Text Placeholder 3"/>
          <p:cNvSpPr>
            <a:spLocks noGrp="1"/>
          </p:cNvSpPr>
          <p:nvPr>
            <p:ph type="body" sz="half" idx="3"/>
          </p:nvPr>
        </p:nvSpPr>
        <p:spPr>
          <a:xfrm>
            <a:off x="4724400" y="1295400"/>
            <a:ext cx="4041775" cy="685800"/>
          </a:xfrm>
        </p:spPr>
        <p:txBody>
          <a:bodyPr/>
          <a:lstStyle/>
          <a:p>
            <a:pPr algn="ctr"/>
            <a:r>
              <a:rPr lang="en-US" sz="2800" dirty="0" smtClean="0"/>
              <a:t>TEAM</a:t>
            </a:r>
          </a:p>
          <a:p>
            <a:endParaRPr lang="en-US" dirty="0"/>
          </a:p>
        </p:txBody>
      </p:sp>
      <p:sp>
        <p:nvSpPr>
          <p:cNvPr id="5" name="Content Placeholder 4"/>
          <p:cNvSpPr>
            <a:spLocks noGrp="1"/>
          </p:cNvSpPr>
          <p:nvPr>
            <p:ph sz="quarter" idx="2"/>
          </p:nvPr>
        </p:nvSpPr>
        <p:spPr>
          <a:xfrm>
            <a:off x="381000" y="1981200"/>
            <a:ext cx="4041648" cy="4613519"/>
          </a:xfrm>
        </p:spPr>
        <p:txBody>
          <a:bodyPr>
            <a:normAutofit fontScale="92500" lnSpcReduction="20000"/>
          </a:bodyPr>
          <a:lstStyle/>
          <a:p>
            <a:r>
              <a:rPr lang="en-US" sz="2200" dirty="0" smtClean="0"/>
              <a:t>individual contribution</a:t>
            </a:r>
          </a:p>
          <a:p>
            <a:endParaRPr lang="en-US" sz="2200" dirty="0" smtClean="0"/>
          </a:p>
          <a:p>
            <a:r>
              <a:rPr lang="en-US" sz="2200" dirty="0" smtClean="0"/>
              <a:t>random skills</a:t>
            </a:r>
          </a:p>
          <a:p>
            <a:endParaRPr lang="en-US" sz="2200" dirty="0" smtClean="0"/>
          </a:p>
          <a:p>
            <a:r>
              <a:rPr lang="en-US" sz="2200" dirty="0" smtClean="0"/>
              <a:t>work towards common goal</a:t>
            </a:r>
          </a:p>
          <a:p>
            <a:endParaRPr lang="en-US" sz="2200" dirty="0" smtClean="0"/>
          </a:p>
          <a:p>
            <a:r>
              <a:rPr lang="en-US" sz="2200" dirty="0" smtClean="0"/>
              <a:t>little scope for creativity</a:t>
            </a:r>
          </a:p>
          <a:p>
            <a:endParaRPr lang="en-US" sz="2200" dirty="0" smtClean="0"/>
          </a:p>
          <a:p>
            <a:r>
              <a:rPr lang="en-US" sz="2200" dirty="0" smtClean="0"/>
              <a:t>individual responsibility</a:t>
            </a:r>
          </a:p>
          <a:p>
            <a:endParaRPr lang="en-US" sz="2200" dirty="0" smtClean="0"/>
          </a:p>
          <a:p>
            <a:r>
              <a:rPr lang="en-US" sz="2200" dirty="0" smtClean="0"/>
              <a:t>shared interest</a:t>
            </a:r>
          </a:p>
          <a:p>
            <a:pPr>
              <a:buNone/>
            </a:pPr>
            <a:endParaRPr lang="en-US" sz="2200" dirty="0" smtClean="0"/>
          </a:p>
          <a:p>
            <a:r>
              <a:rPr lang="en-US" sz="2200" dirty="0" smtClean="0"/>
              <a:t>conflicts are common</a:t>
            </a:r>
          </a:p>
          <a:p>
            <a:endParaRPr lang="en-US" sz="2200" dirty="0" smtClean="0"/>
          </a:p>
          <a:p>
            <a:r>
              <a:rPr lang="en-US" sz="2200" dirty="0" smtClean="0"/>
              <a:t>more focus on individual rewards</a:t>
            </a:r>
          </a:p>
          <a:p>
            <a:endParaRPr lang="en-US" dirty="0"/>
          </a:p>
        </p:txBody>
      </p:sp>
      <p:sp>
        <p:nvSpPr>
          <p:cNvPr id="6" name="Content Placeholder 5"/>
          <p:cNvSpPr>
            <a:spLocks noGrp="1"/>
          </p:cNvSpPr>
          <p:nvPr>
            <p:ph sz="quarter" idx="4"/>
          </p:nvPr>
        </p:nvSpPr>
        <p:spPr>
          <a:xfrm>
            <a:off x="4718304" y="1981200"/>
            <a:ext cx="4041775" cy="4613519"/>
          </a:xfrm>
        </p:spPr>
        <p:txBody>
          <a:bodyPr>
            <a:normAutofit fontScale="92500" lnSpcReduction="20000"/>
          </a:bodyPr>
          <a:lstStyle/>
          <a:p>
            <a:r>
              <a:rPr lang="en-US" sz="2200" dirty="0" smtClean="0"/>
              <a:t>synergic contribution</a:t>
            </a:r>
          </a:p>
          <a:p>
            <a:endParaRPr lang="en-US" sz="2200" dirty="0" smtClean="0"/>
          </a:p>
          <a:p>
            <a:r>
              <a:rPr lang="en-US" sz="2200" dirty="0" smtClean="0"/>
              <a:t>complementary skills</a:t>
            </a:r>
          </a:p>
          <a:p>
            <a:endParaRPr lang="en-US" sz="2200" dirty="0" smtClean="0"/>
          </a:p>
          <a:p>
            <a:r>
              <a:rPr lang="en-US" sz="2200" dirty="0" smtClean="0"/>
              <a:t>total commitment</a:t>
            </a:r>
          </a:p>
          <a:p>
            <a:endParaRPr lang="en-US" sz="2200" dirty="0" smtClean="0"/>
          </a:p>
          <a:p>
            <a:r>
              <a:rPr lang="en-US" sz="2200" dirty="0" smtClean="0"/>
              <a:t>opportunity for creativity</a:t>
            </a:r>
          </a:p>
          <a:p>
            <a:endParaRPr lang="en-US" sz="2200" dirty="0" smtClean="0"/>
          </a:p>
          <a:p>
            <a:r>
              <a:rPr lang="en-US" sz="2200" dirty="0" smtClean="0"/>
              <a:t>collective responsibility</a:t>
            </a:r>
          </a:p>
          <a:p>
            <a:endParaRPr lang="en-US" sz="2200" dirty="0" smtClean="0"/>
          </a:p>
          <a:p>
            <a:r>
              <a:rPr lang="en-US" sz="2200" dirty="0" smtClean="0"/>
              <a:t>mutually agreed interest</a:t>
            </a:r>
          </a:p>
          <a:p>
            <a:endParaRPr lang="en-US" sz="2200" dirty="0" smtClean="0"/>
          </a:p>
          <a:p>
            <a:r>
              <a:rPr lang="en-US" sz="2200" dirty="0" smtClean="0"/>
              <a:t>less chance of conflicts</a:t>
            </a:r>
          </a:p>
          <a:p>
            <a:endParaRPr lang="en-US" sz="2200" dirty="0" smtClean="0"/>
          </a:p>
          <a:p>
            <a:r>
              <a:rPr lang="en-US" sz="2200" dirty="0" smtClean="0"/>
              <a:t>shared rewards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143000"/>
            <a:ext cx="4041648" cy="838200"/>
          </a:xfrm>
        </p:spPr>
        <p:txBody>
          <a:bodyPr/>
          <a:lstStyle/>
          <a:p>
            <a:pPr algn="ctr"/>
            <a:r>
              <a:rPr lang="en-US" sz="2400" dirty="0" smtClean="0">
                <a:latin typeface="Times New Roman" pitchFamily="18" charset="0"/>
                <a:cs typeface="Times New Roman" pitchFamily="18" charset="0"/>
              </a:rPr>
              <a:t>GROUP</a:t>
            </a:r>
          </a:p>
          <a:p>
            <a:endParaRPr lang="en-US" dirty="0"/>
          </a:p>
        </p:txBody>
      </p:sp>
      <p:sp>
        <p:nvSpPr>
          <p:cNvPr id="4" name="Text Placeholder 3"/>
          <p:cNvSpPr>
            <a:spLocks noGrp="1"/>
          </p:cNvSpPr>
          <p:nvPr>
            <p:ph type="body" sz="half" idx="3"/>
          </p:nvPr>
        </p:nvSpPr>
        <p:spPr>
          <a:xfrm>
            <a:off x="4721225" y="1143000"/>
            <a:ext cx="4041775" cy="838200"/>
          </a:xfrm>
        </p:spPr>
        <p:txBody>
          <a:bodyPr/>
          <a:lstStyle/>
          <a:p>
            <a:pPr algn="ctr"/>
            <a:r>
              <a:rPr lang="en-US" sz="2400" dirty="0" smtClean="0"/>
              <a:t>TEAM</a:t>
            </a:r>
          </a:p>
          <a:p>
            <a:pPr algn="ctr"/>
            <a:endParaRPr lang="en-US" dirty="0"/>
          </a:p>
        </p:txBody>
      </p:sp>
      <p:sp>
        <p:nvSpPr>
          <p:cNvPr id="5" name="Content Placeholder 4"/>
          <p:cNvSpPr>
            <a:spLocks noGrp="1"/>
          </p:cNvSpPr>
          <p:nvPr>
            <p:ph sz="quarter" idx="2"/>
          </p:nvPr>
        </p:nvSpPr>
        <p:spPr>
          <a:xfrm>
            <a:off x="381000" y="1981200"/>
            <a:ext cx="4041648" cy="4613519"/>
          </a:xfrm>
        </p:spPr>
        <p:txBody>
          <a:bodyPr>
            <a:normAutofit/>
          </a:bodyPr>
          <a:lstStyle/>
          <a:p>
            <a:r>
              <a:rPr lang="en-US" dirty="0" smtClean="0"/>
              <a:t>less interdependence</a:t>
            </a:r>
          </a:p>
          <a:p>
            <a:r>
              <a:rPr lang="en-US" dirty="0" smtClean="0"/>
              <a:t>less co-ordination, task orientation</a:t>
            </a:r>
          </a:p>
          <a:p>
            <a:r>
              <a:rPr lang="en-US" dirty="0" smtClean="0"/>
              <a:t>lesser familiarity among members</a:t>
            </a:r>
          </a:p>
          <a:p>
            <a:r>
              <a:rPr lang="en-US" dirty="0" smtClean="0"/>
              <a:t>limited awareness about the skills and tasks of other members</a:t>
            </a:r>
          </a:p>
          <a:p>
            <a:r>
              <a:rPr lang="en-US" dirty="0" smtClean="0"/>
              <a:t>limited trust</a:t>
            </a:r>
          </a:p>
          <a:p>
            <a:r>
              <a:rPr lang="en-US" dirty="0" smtClean="0"/>
              <a:t>less appreciation of others</a:t>
            </a:r>
          </a:p>
          <a:p>
            <a:r>
              <a:rPr lang="en-US" dirty="0" smtClean="0"/>
              <a:t>concerned with challenges faced by the individual</a:t>
            </a:r>
          </a:p>
          <a:p>
            <a:r>
              <a:rPr lang="en-US" dirty="0" smtClean="0"/>
              <a:t>fixed roles and tasks</a:t>
            </a:r>
          </a:p>
          <a:p>
            <a:endParaRPr lang="en-US" dirty="0" smtClean="0"/>
          </a:p>
          <a:p>
            <a:endParaRPr lang="en-US" dirty="0"/>
          </a:p>
        </p:txBody>
      </p:sp>
      <p:sp>
        <p:nvSpPr>
          <p:cNvPr id="6" name="Content Placeholder 5"/>
          <p:cNvSpPr>
            <a:spLocks noGrp="1"/>
          </p:cNvSpPr>
          <p:nvPr>
            <p:ph sz="quarter" idx="4"/>
          </p:nvPr>
        </p:nvSpPr>
        <p:spPr>
          <a:xfrm>
            <a:off x="4718304" y="1981200"/>
            <a:ext cx="4041775" cy="4613519"/>
          </a:xfrm>
        </p:spPr>
        <p:txBody>
          <a:bodyPr>
            <a:normAutofit fontScale="92500" lnSpcReduction="20000"/>
          </a:bodyPr>
          <a:lstStyle/>
          <a:p>
            <a:r>
              <a:rPr lang="en-US" sz="2200" dirty="0" smtClean="0"/>
              <a:t>high interdependence</a:t>
            </a:r>
          </a:p>
          <a:p>
            <a:endParaRPr lang="en-US" sz="2200" dirty="0" smtClean="0"/>
          </a:p>
          <a:p>
            <a:r>
              <a:rPr lang="en-US" sz="2200" dirty="0" smtClean="0"/>
              <a:t>greater co-ordination</a:t>
            </a:r>
          </a:p>
          <a:p>
            <a:endParaRPr lang="en-US" sz="2200" dirty="0" smtClean="0"/>
          </a:p>
          <a:p>
            <a:r>
              <a:rPr lang="en-US" sz="2200" dirty="0" smtClean="0"/>
              <a:t>greater familiarity</a:t>
            </a:r>
          </a:p>
          <a:p>
            <a:endParaRPr lang="en-US" sz="2200" dirty="0" smtClean="0"/>
          </a:p>
          <a:p>
            <a:r>
              <a:rPr lang="en-US" sz="2200" dirty="0" smtClean="0"/>
              <a:t>greater awareness</a:t>
            </a:r>
          </a:p>
          <a:p>
            <a:endParaRPr lang="en-US" sz="2200" dirty="0" smtClean="0"/>
          </a:p>
          <a:p>
            <a:r>
              <a:rPr lang="en-US" sz="2200" dirty="0" smtClean="0"/>
              <a:t>high trust-great appreciation</a:t>
            </a:r>
          </a:p>
          <a:p>
            <a:endParaRPr lang="en-US" sz="2200" dirty="0" smtClean="0"/>
          </a:p>
          <a:p>
            <a:r>
              <a:rPr lang="en-US" sz="2200" dirty="0" smtClean="0"/>
              <a:t>concerned with changes faced by team</a:t>
            </a:r>
          </a:p>
          <a:p>
            <a:endParaRPr lang="en-US" sz="2200" dirty="0" smtClean="0"/>
          </a:p>
          <a:p>
            <a:r>
              <a:rPr lang="en-US" sz="2200" dirty="0" smtClean="0"/>
              <a:t>rotated roles and tasks according to requirement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371600"/>
          </a:xfrm>
        </p:spPr>
        <p:txBody>
          <a:bodyPr>
            <a:normAutofit fontScale="90000"/>
          </a:bodyPr>
          <a:lstStyle/>
          <a:p>
            <a:r>
              <a:rPr lang="en-US" dirty="0" smtClean="0">
                <a:latin typeface="+mn-lt"/>
              </a:rPr>
              <a:t/>
            </a:r>
            <a:br>
              <a:rPr lang="en-US" dirty="0" smtClean="0">
                <a:latin typeface="+mn-lt"/>
              </a:rPr>
            </a:br>
            <a:r>
              <a:rPr lang="en-US" sz="3600" b="1" dirty="0" smtClean="0">
                <a:latin typeface="+mn-lt"/>
              </a:rPr>
              <a:t>Advantages of cross functional teams over functional teams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reduction of production cycle time</a:t>
            </a:r>
          </a:p>
          <a:p>
            <a:endParaRPr lang="en-US" dirty="0" smtClean="0"/>
          </a:p>
          <a:p>
            <a:r>
              <a:rPr lang="en-US" dirty="0" smtClean="0"/>
              <a:t>inter-departmental co-ordination</a:t>
            </a:r>
          </a:p>
          <a:p>
            <a:endParaRPr lang="en-US" dirty="0" smtClean="0"/>
          </a:p>
          <a:p>
            <a:r>
              <a:rPr lang="en-US" dirty="0" smtClean="0"/>
              <a:t>better creative solutions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r>
              <a:rPr lang="en-US" b="1" dirty="0" smtClean="0"/>
              <a:t>Team compositions</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5126736"/>
          </a:xfrm>
        </p:spPr>
        <p:txBody>
          <a:bodyPr>
            <a:normAutofit/>
          </a:bodyPr>
          <a:lstStyle/>
          <a:p>
            <a:pPr lvl="0"/>
            <a:r>
              <a:rPr lang="en-US" b="1" dirty="0" smtClean="0">
                <a:solidFill>
                  <a:schemeClr val="accent2">
                    <a:lumMod val="75000"/>
                  </a:schemeClr>
                </a:solidFill>
              </a:rPr>
              <a:t>Homogenous composition</a:t>
            </a:r>
            <a:r>
              <a:rPr lang="en-US" b="1" dirty="0" smtClean="0"/>
              <a:t>-</a:t>
            </a:r>
            <a:r>
              <a:rPr lang="en-US" dirty="0" smtClean="0"/>
              <a:t>team members share almost the same attributes like skill, education etc.</a:t>
            </a:r>
          </a:p>
          <a:p>
            <a:r>
              <a:rPr lang="en-US" i="1" dirty="0" smtClean="0">
                <a:solidFill>
                  <a:schemeClr val="accent2">
                    <a:lumMod val="75000"/>
                  </a:schemeClr>
                </a:solidFill>
              </a:rPr>
              <a:t>Characteristics</a:t>
            </a:r>
            <a:r>
              <a:rPr lang="en-US" dirty="0" smtClean="0"/>
              <a:t>:-better initial rapport, easiness of communication, less conflicts, scarcity    of ideas</a:t>
            </a:r>
          </a:p>
          <a:p>
            <a:pPr lvl="0"/>
            <a:r>
              <a:rPr lang="en-US" b="1" dirty="0" smtClean="0">
                <a:solidFill>
                  <a:schemeClr val="accent2">
                    <a:lumMod val="75000"/>
                  </a:schemeClr>
                </a:solidFill>
              </a:rPr>
              <a:t>Heterogeneous composition </a:t>
            </a:r>
            <a:r>
              <a:rPr lang="en-US" dirty="0" smtClean="0"/>
              <a:t>–individual members have widely different attributes</a:t>
            </a:r>
          </a:p>
          <a:p>
            <a:r>
              <a:rPr lang="en-US" i="1" dirty="0" smtClean="0"/>
              <a:t>Characteristics</a:t>
            </a:r>
            <a:r>
              <a:rPr lang="en-US" dirty="0" smtClean="0"/>
              <a:t>:-initial conflicts, difficulty in communication, different perspectives, more creativity, productive in the long run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fontScale="90000"/>
          </a:bodyPr>
          <a:lstStyle/>
          <a:p>
            <a:r>
              <a:rPr lang="en-US" b="1" dirty="0" smtClean="0">
                <a:solidFill>
                  <a:schemeClr val="accent2">
                    <a:lumMod val="75000"/>
                  </a:schemeClr>
                </a:solidFill>
              </a:rPr>
              <a:t>An ideal team should have:</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10000"/>
          </a:bodyPr>
          <a:lstStyle/>
          <a:p>
            <a:r>
              <a:rPr lang="en-US" dirty="0" smtClean="0"/>
              <a:t> </a:t>
            </a:r>
            <a:r>
              <a:rPr lang="en-US" sz="2400" b="1" dirty="0" smtClean="0"/>
              <a:t>Creator</a:t>
            </a:r>
            <a:r>
              <a:rPr lang="en-US" sz="2400" dirty="0" smtClean="0"/>
              <a:t> –to generate new ideas</a:t>
            </a:r>
          </a:p>
          <a:p>
            <a:endParaRPr lang="en-US" sz="2400" dirty="0" smtClean="0"/>
          </a:p>
          <a:p>
            <a:r>
              <a:rPr lang="en-US" sz="2400" dirty="0" smtClean="0"/>
              <a:t> </a:t>
            </a:r>
            <a:r>
              <a:rPr lang="en-US" sz="2400" b="1" dirty="0" smtClean="0"/>
              <a:t>Promoter</a:t>
            </a:r>
            <a:r>
              <a:rPr lang="en-US" sz="2400" dirty="0" smtClean="0"/>
              <a:t>-who takes the ideas forward</a:t>
            </a:r>
          </a:p>
          <a:p>
            <a:endParaRPr lang="en-US" sz="2400" dirty="0" smtClean="0"/>
          </a:p>
          <a:p>
            <a:r>
              <a:rPr lang="en-US" sz="2400" b="1" dirty="0" smtClean="0"/>
              <a:t>Analyst</a:t>
            </a:r>
            <a:r>
              <a:rPr lang="en-US" sz="2400" dirty="0" smtClean="0"/>
              <a:t>-who evaluates</a:t>
            </a:r>
          </a:p>
          <a:p>
            <a:endParaRPr lang="en-US" sz="2400" dirty="0" smtClean="0"/>
          </a:p>
          <a:p>
            <a:r>
              <a:rPr lang="en-US" sz="2400" b="1" dirty="0" smtClean="0"/>
              <a:t>Organizer</a:t>
            </a:r>
            <a:r>
              <a:rPr lang="en-US" sz="2400" dirty="0" smtClean="0"/>
              <a:t>-who puts the structure</a:t>
            </a:r>
          </a:p>
          <a:p>
            <a:endParaRPr lang="en-US" sz="2400" dirty="0" smtClean="0"/>
          </a:p>
          <a:p>
            <a:r>
              <a:rPr lang="en-US" sz="2400" b="1" dirty="0" smtClean="0"/>
              <a:t>Controller</a:t>
            </a:r>
            <a:r>
              <a:rPr lang="en-US" sz="2400" dirty="0" smtClean="0"/>
              <a:t>-who sets standards</a:t>
            </a:r>
          </a:p>
          <a:p>
            <a:endParaRPr lang="en-US" sz="2400" dirty="0" smtClean="0"/>
          </a:p>
          <a:p>
            <a:r>
              <a:rPr lang="en-US" sz="2400" b="1" dirty="0" smtClean="0"/>
              <a:t>Upholder</a:t>
            </a:r>
            <a:r>
              <a:rPr lang="en-US" sz="2400" dirty="0" smtClean="0"/>
              <a:t>- represents and champions the team</a:t>
            </a:r>
          </a:p>
          <a:p>
            <a:endParaRPr lang="en-US" sz="2400" dirty="0" smtClean="0"/>
          </a:p>
          <a:p>
            <a:r>
              <a:rPr lang="en-US" sz="2400" b="1" dirty="0" smtClean="0"/>
              <a:t>Advisor</a:t>
            </a:r>
            <a:r>
              <a:rPr lang="en-US" sz="2400" dirty="0" smtClean="0"/>
              <a:t>- who seeks more information and gives insights</a:t>
            </a:r>
          </a:p>
          <a:p>
            <a:endParaRPr lang="en-US" sz="2400" dirty="0" smtClean="0"/>
          </a:p>
          <a:p>
            <a:r>
              <a:rPr lang="en-US" sz="2400" dirty="0" smtClean="0"/>
              <a:t> </a:t>
            </a:r>
            <a:r>
              <a:rPr lang="en-US" sz="2400" b="1" dirty="0" smtClean="0"/>
              <a:t>Co-</a:t>
            </a:r>
            <a:r>
              <a:rPr lang="en-US" sz="2400" b="1" dirty="0" err="1" smtClean="0"/>
              <a:t>ordinator</a:t>
            </a:r>
            <a:r>
              <a:rPr lang="en-US" sz="2400" b="1" dirty="0" smtClean="0"/>
              <a:t> -</a:t>
            </a:r>
            <a:r>
              <a:rPr lang="en-US" sz="2400" dirty="0" smtClean="0"/>
              <a:t>who co-ordinates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Team Performance Management (TPM)</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just">
              <a:buNone/>
            </a:pPr>
            <a:r>
              <a:rPr lang="en-US" i="1" dirty="0" smtClean="0"/>
              <a:t>   Continuous process of evaluating the effectiveness of the team and adjusting the factors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TPM Cycle:</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828800"/>
          <a:ext cx="8229600" cy="4745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Decision making in teams and groups: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Group consensus (best one)</a:t>
            </a:r>
          </a:p>
          <a:p>
            <a:pPr lvl="0"/>
            <a:endParaRPr lang="en-US" dirty="0" smtClean="0"/>
          </a:p>
          <a:p>
            <a:pPr lvl="0"/>
            <a:r>
              <a:rPr lang="en-US" dirty="0" smtClean="0"/>
              <a:t>Majority vote</a:t>
            </a:r>
          </a:p>
          <a:p>
            <a:pPr lvl="0"/>
            <a:endParaRPr lang="en-US" dirty="0" smtClean="0"/>
          </a:p>
          <a:p>
            <a:pPr lvl="0"/>
            <a:r>
              <a:rPr lang="en-US" dirty="0" smtClean="0"/>
              <a:t>Expert decision</a:t>
            </a:r>
          </a:p>
          <a:p>
            <a:pPr lvl="0"/>
            <a:endParaRPr lang="en-US" dirty="0" smtClean="0"/>
          </a:p>
          <a:p>
            <a:pPr lvl="0"/>
            <a:r>
              <a:rPr lang="en-US" dirty="0" smtClean="0"/>
              <a:t>Decision by authority</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virtual team:</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getting the best person for the role</a:t>
            </a:r>
          </a:p>
          <a:p>
            <a:endParaRPr lang="en-US" dirty="0" smtClean="0"/>
          </a:p>
          <a:p>
            <a:r>
              <a:rPr lang="en-US" dirty="0" smtClean="0"/>
              <a:t>24 x 7 hours customer support</a:t>
            </a:r>
          </a:p>
          <a:p>
            <a:endParaRPr lang="en-US" dirty="0" smtClean="0"/>
          </a:p>
          <a:p>
            <a:r>
              <a:rPr lang="en-US" dirty="0" smtClean="0"/>
              <a:t>team members have flexibility</a:t>
            </a:r>
          </a:p>
          <a:p>
            <a:endParaRPr lang="en-US" dirty="0" smtClean="0"/>
          </a:p>
          <a:p>
            <a:r>
              <a:rPr lang="en-US" dirty="0" smtClean="0"/>
              <a:t>women have more opportunities as they can work from home</a:t>
            </a:r>
          </a:p>
          <a:p>
            <a:pPr>
              <a:buNone/>
            </a:pPr>
            <a:r>
              <a:rPr lang="en-US" dirty="0" smtClean="0"/>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2362200"/>
          </a:xfrm>
        </p:spPr>
        <p:txBody>
          <a:bodyPr/>
          <a:lstStyle/>
          <a:p>
            <a:pPr algn="ctr"/>
            <a:r>
              <a:rPr lang="en-US" b="1" dirty="0" smtClean="0">
                <a:solidFill>
                  <a:schemeClr val="accent2">
                    <a:lumMod val="75000"/>
                  </a:schemeClr>
                </a:solidFill>
                <a:latin typeface="+mn-lt"/>
              </a:rPr>
              <a:t>END</a:t>
            </a:r>
            <a:endParaRPr lang="en-US" b="1" dirty="0">
              <a:solidFill>
                <a:schemeClr val="accent2">
                  <a:lumMod val="75000"/>
                </a:schemeClr>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Characteristics of a group:</a:t>
            </a:r>
            <a:endParaRPr lang="en-US" dirty="0"/>
          </a:p>
        </p:txBody>
      </p:sp>
      <p:sp>
        <p:nvSpPr>
          <p:cNvPr id="3" name="Content Placeholder 2"/>
          <p:cNvSpPr>
            <a:spLocks noGrp="1"/>
          </p:cNvSpPr>
          <p:nvPr>
            <p:ph idx="1"/>
          </p:nvPr>
        </p:nvSpPr>
        <p:spPr/>
        <p:txBody>
          <a:bodyPr/>
          <a:lstStyle/>
          <a:p>
            <a:r>
              <a:rPr lang="en-US" dirty="0" smtClean="0"/>
              <a:t>frequent interaction</a:t>
            </a:r>
          </a:p>
          <a:p>
            <a:endParaRPr lang="en-US" dirty="0" smtClean="0"/>
          </a:p>
          <a:p>
            <a:r>
              <a:rPr lang="en-US" dirty="0" smtClean="0"/>
              <a:t>interdependence and mutual influence</a:t>
            </a:r>
          </a:p>
          <a:p>
            <a:endParaRPr lang="en-US" dirty="0" smtClean="0"/>
          </a:p>
          <a:p>
            <a:r>
              <a:rPr lang="en-US" dirty="0" smtClean="0"/>
              <a:t>hierarchy, leadership, rules and norms</a:t>
            </a:r>
          </a:p>
          <a:p>
            <a:endParaRPr lang="en-US" dirty="0" smtClean="0"/>
          </a:p>
          <a:p>
            <a:r>
              <a:rPr lang="en-US" dirty="0" smtClean="0"/>
              <a:t>common objectives and beliefs</a:t>
            </a:r>
          </a:p>
          <a:p>
            <a:endParaRPr lang="en-US" dirty="0" smtClean="0"/>
          </a:p>
          <a:p>
            <a:r>
              <a:rPr lang="en-US" dirty="0" smtClean="0"/>
              <a:t>cohesiveness and unity among members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Group formation is explained by two theories-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b="1" dirty="0" smtClean="0"/>
              <a:t>Social exchange theory-</a:t>
            </a:r>
            <a:r>
              <a:rPr lang="en-US" dirty="0" smtClean="0"/>
              <a:t>based on members’ expectation of mutual benefit (</a:t>
            </a:r>
            <a:r>
              <a:rPr lang="en-US" dirty="0" err="1" smtClean="0"/>
              <a:t>eg</a:t>
            </a:r>
            <a:r>
              <a:rPr lang="en-US" dirty="0" smtClean="0"/>
              <a:t>. political parties)</a:t>
            </a:r>
          </a:p>
          <a:p>
            <a:pPr lvl="0"/>
            <a:endParaRPr lang="en-US" dirty="0" smtClean="0"/>
          </a:p>
          <a:p>
            <a:pPr lvl="0"/>
            <a:r>
              <a:rPr lang="en-US" b="1" dirty="0" smtClean="0"/>
              <a:t>Social identity theory-</a:t>
            </a:r>
            <a:r>
              <a:rPr lang="en-US" dirty="0" smtClean="0"/>
              <a:t>group members will get a sense of identity and positive self image (e.g. Religious groups, YMCA, Lion’s club etc)</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Stages of group formation:</a:t>
            </a:r>
            <a:br>
              <a:rPr lang="en-US" dirty="0" smtClean="0">
                <a:latin typeface="+mn-lt"/>
              </a:rPr>
            </a:br>
            <a:r>
              <a:rPr lang="en-US" dirty="0" smtClean="0">
                <a:latin typeface="+mn-lt"/>
              </a:rPr>
              <a:t>(</a:t>
            </a:r>
            <a:r>
              <a:rPr lang="en-US" dirty="0" err="1" smtClean="0">
                <a:latin typeface="+mn-lt"/>
              </a:rPr>
              <a:t>Tuckman</a:t>
            </a:r>
            <a:r>
              <a:rPr lang="en-US" dirty="0" smtClean="0">
                <a:latin typeface="+mn-lt"/>
              </a:rPr>
              <a:t> and Jensen’s theory)</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Forming- formation </a:t>
            </a:r>
          </a:p>
          <a:p>
            <a:pPr lvl="0"/>
            <a:endParaRPr lang="en-US" dirty="0" smtClean="0"/>
          </a:p>
          <a:p>
            <a:pPr lvl="0"/>
            <a:r>
              <a:rPr lang="en-US" dirty="0" smtClean="0"/>
              <a:t>Storming-discussions and disagreements</a:t>
            </a:r>
          </a:p>
          <a:p>
            <a:pPr lvl="0"/>
            <a:endParaRPr lang="en-US" dirty="0" smtClean="0"/>
          </a:p>
          <a:p>
            <a:pPr lvl="0"/>
            <a:r>
              <a:rPr lang="en-US" dirty="0" err="1" smtClean="0"/>
              <a:t>Norming</a:t>
            </a:r>
            <a:r>
              <a:rPr lang="en-US" dirty="0" smtClean="0"/>
              <a:t>-rules and regulations</a:t>
            </a:r>
          </a:p>
          <a:p>
            <a:pPr lvl="0"/>
            <a:endParaRPr lang="en-US" dirty="0" smtClean="0"/>
          </a:p>
          <a:p>
            <a:pPr lvl="0"/>
            <a:r>
              <a:rPr lang="en-US" dirty="0" smtClean="0"/>
              <a:t>Performing-functioning</a:t>
            </a:r>
          </a:p>
          <a:p>
            <a:pPr lvl="0"/>
            <a:endParaRPr lang="en-US" dirty="0" smtClean="0"/>
          </a:p>
          <a:p>
            <a:pPr lvl="0"/>
            <a:r>
              <a:rPr lang="en-US" dirty="0" smtClean="0"/>
              <a:t>Adjourning- natural ending after the task</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Types of groups: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solidFill>
                  <a:srgbClr val="0070C0"/>
                </a:solidFill>
              </a:rPr>
              <a:t>Formal groups:</a:t>
            </a:r>
          </a:p>
          <a:p>
            <a:pPr lvl="0"/>
            <a:r>
              <a:rPr lang="en-US" dirty="0" smtClean="0"/>
              <a:t>Formed and maintained consciously in order to achieve certain common objectives. </a:t>
            </a:r>
          </a:p>
          <a:p>
            <a:pPr lvl="0">
              <a:buNone/>
            </a:pPr>
            <a:r>
              <a:rPr lang="en-US" dirty="0" smtClean="0"/>
              <a:t>It is divided into:</a:t>
            </a:r>
          </a:p>
          <a:p>
            <a:pPr lvl="0"/>
            <a:r>
              <a:rPr lang="en-US" dirty="0" smtClean="0">
                <a:solidFill>
                  <a:srgbClr val="00B0F0"/>
                </a:solidFill>
              </a:rPr>
              <a:t>Command group</a:t>
            </a:r>
            <a:r>
              <a:rPr lang="en-US" dirty="0" smtClean="0"/>
              <a:t>- consists of a supervisor and people reporting to him</a:t>
            </a:r>
          </a:p>
          <a:p>
            <a:pPr lvl="0"/>
            <a:r>
              <a:rPr lang="en-US" dirty="0" smtClean="0">
                <a:solidFill>
                  <a:srgbClr val="00B0F0"/>
                </a:solidFill>
              </a:rPr>
              <a:t>Task group</a:t>
            </a:r>
            <a:r>
              <a:rPr lang="en-US" dirty="0" smtClean="0"/>
              <a:t>- people who are brought together to do some task within a period of time</a:t>
            </a:r>
          </a:p>
          <a:p>
            <a:pPr lvl="0"/>
            <a:r>
              <a:rPr lang="en-US" dirty="0" smtClean="0">
                <a:solidFill>
                  <a:srgbClr val="00B0F0"/>
                </a:solidFill>
              </a:rPr>
              <a:t>Functional group</a:t>
            </a:r>
            <a:r>
              <a:rPr lang="en-US" dirty="0" smtClean="0"/>
              <a:t>- groups within an organization functioning continuously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smtClean="0">
                <a:solidFill>
                  <a:srgbClr val="0070C0"/>
                </a:solidFill>
                <a:latin typeface="+mn-lt"/>
              </a:rPr>
              <a:t>Informal groups:</a:t>
            </a:r>
            <a:endParaRPr lang="en-US" dirty="0">
              <a:solidFill>
                <a:srgbClr val="0070C0"/>
              </a:solidFill>
              <a:latin typeface="+mn-lt"/>
            </a:endParaRPr>
          </a:p>
        </p:txBody>
      </p:sp>
      <p:sp>
        <p:nvSpPr>
          <p:cNvPr id="3" name="Content Placeholder 2"/>
          <p:cNvSpPr>
            <a:spLocks noGrp="1"/>
          </p:cNvSpPr>
          <p:nvPr>
            <p:ph idx="1"/>
          </p:nvPr>
        </p:nvSpPr>
        <p:spPr>
          <a:xfrm>
            <a:off x="457200" y="1676400"/>
            <a:ext cx="8229600" cy="4898136"/>
          </a:xfrm>
        </p:spPr>
        <p:txBody>
          <a:bodyPr>
            <a:normAutofit fontScale="92500" lnSpcReduction="20000"/>
          </a:bodyPr>
          <a:lstStyle/>
          <a:p>
            <a:pPr lvl="0"/>
            <a:r>
              <a:rPr lang="en-US" i="1" dirty="0" smtClean="0"/>
              <a:t>natural groups formed in response to social and psychological needs of people.</a:t>
            </a:r>
          </a:p>
          <a:p>
            <a:pPr lvl="0"/>
            <a:endParaRPr lang="en-US" i="1" dirty="0" smtClean="0"/>
          </a:p>
          <a:p>
            <a:r>
              <a:rPr lang="en-US" dirty="0" smtClean="0"/>
              <a:t> can be formed inside a formal group</a:t>
            </a:r>
          </a:p>
          <a:p>
            <a:r>
              <a:rPr lang="en-US" dirty="0" smtClean="0"/>
              <a:t>no hierarchy</a:t>
            </a:r>
          </a:p>
          <a:p>
            <a:r>
              <a:rPr lang="en-US" dirty="0" smtClean="0"/>
              <a:t>unwritten rules</a:t>
            </a:r>
          </a:p>
          <a:p>
            <a:endParaRPr lang="en-US" dirty="0" smtClean="0"/>
          </a:p>
          <a:p>
            <a:r>
              <a:rPr lang="en-US" dirty="0" smtClean="0"/>
              <a:t> It is divided into:</a:t>
            </a:r>
          </a:p>
          <a:p>
            <a:pPr lvl="0"/>
            <a:r>
              <a:rPr lang="en-US" dirty="0" smtClean="0">
                <a:solidFill>
                  <a:srgbClr val="00B0F0"/>
                </a:solidFill>
              </a:rPr>
              <a:t>Interest groups</a:t>
            </a:r>
            <a:r>
              <a:rPr lang="en-US" dirty="0" smtClean="0"/>
              <a:t>-groups with common interest and goals</a:t>
            </a:r>
          </a:p>
          <a:p>
            <a:pPr lvl="0"/>
            <a:r>
              <a:rPr lang="en-US" dirty="0" smtClean="0">
                <a:solidFill>
                  <a:srgbClr val="00B0F0"/>
                </a:solidFill>
              </a:rPr>
              <a:t>Friendship groups- </a:t>
            </a:r>
            <a:r>
              <a:rPr lang="en-US" dirty="0" smtClean="0"/>
              <a:t>may or may not of the same gender, occupation, age, education, etc.</a:t>
            </a:r>
          </a:p>
          <a:p>
            <a:pPr lvl="0"/>
            <a:r>
              <a:rPr lang="en-US" dirty="0" smtClean="0">
                <a:solidFill>
                  <a:srgbClr val="00B0F0"/>
                </a:solidFill>
              </a:rPr>
              <a:t>Reference groups</a:t>
            </a:r>
            <a:r>
              <a:rPr lang="en-US" dirty="0" smtClean="0"/>
              <a:t>-people use it as a standard to evaluate themselves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Getting acquainted:</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endParaRPr lang="en-US" i="1" dirty="0" smtClean="0"/>
          </a:p>
          <a:p>
            <a:r>
              <a:rPr lang="en-US" i="1" dirty="0" smtClean="0"/>
              <a:t>Initially there will be starting trouble. Then there can be activities which help the team members to get familiarized. (ice breakers)</a:t>
            </a:r>
          </a:p>
          <a:p>
            <a:endParaRPr lang="en-US" i="1" dirty="0" smtClean="0"/>
          </a:p>
          <a:p>
            <a:r>
              <a:rPr lang="en-US" dirty="0" smtClean="0"/>
              <a:t>It can be done through self introduction… questioning… making a conversation… lining up together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members know each other better and faster</a:t>
            </a:r>
          </a:p>
          <a:p>
            <a:pPr lvl="0"/>
            <a:endParaRPr lang="en-US" dirty="0" smtClean="0"/>
          </a:p>
          <a:p>
            <a:pPr lvl="0"/>
            <a:r>
              <a:rPr lang="en-US" dirty="0" smtClean="0"/>
              <a:t>team spirit will be there</a:t>
            </a:r>
          </a:p>
          <a:p>
            <a:pPr lvl="0"/>
            <a:endParaRPr lang="en-US" dirty="0" smtClean="0"/>
          </a:p>
          <a:p>
            <a:pPr lvl="0"/>
            <a:r>
              <a:rPr lang="en-US" dirty="0" smtClean="0"/>
              <a:t>active listening among members</a:t>
            </a:r>
          </a:p>
          <a:p>
            <a:pPr lvl="0"/>
            <a:endParaRPr lang="en-US" dirty="0" smtClean="0"/>
          </a:p>
          <a:p>
            <a:pPr lvl="0"/>
            <a:r>
              <a:rPr lang="en-US" dirty="0" smtClean="0"/>
              <a:t>forgets differences</a:t>
            </a:r>
          </a:p>
          <a:p>
            <a:pPr lvl="0"/>
            <a:endParaRPr lang="en-US" dirty="0" smtClean="0"/>
          </a:p>
          <a:p>
            <a:pPr lvl="0"/>
            <a:r>
              <a:rPr lang="en-US" dirty="0" smtClean="0"/>
              <a:t>rapport will be there</a:t>
            </a:r>
          </a:p>
          <a:p>
            <a:pPr lvl="0"/>
            <a:endParaRPr lang="en-US" dirty="0" smtClean="0"/>
          </a:p>
          <a:p>
            <a:pPr lvl="0"/>
            <a:r>
              <a:rPr lang="en-US" dirty="0" smtClean="0"/>
              <a:t>energy and enthusiasm</a:t>
            </a:r>
          </a:p>
          <a:p>
            <a:pPr lvl="0"/>
            <a:endParaRPr lang="en-US" dirty="0" smtClean="0"/>
          </a:p>
          <a:p>
            <a:pPr lvl="0"/>
            <a:r>
              <a:rPr lang="en-US" dirty="0" smtClean="0"/>
              <a:t>each member will understand his and other members’ potential</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106</TotalTime>
  <Words>854</Words>
  <Application>Microsoft Office PowerPoint</Application>
  <PresentationFormat>On-screen Show (4:3)</PresentationFormat>
  <Paragraphs>245</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Urban</vt:lpstr>
      <vt:lpstr>GROUP DYNAMICS</vt:lpstr>
      <vt:lpstr>Group: </vt:lpstr>
      <vt:lpstr>Characteristics of a group:</vt:lpstr>
      <vt:lpstr>Group formation is explained by two theories- </vt:lpstr>
      <vt:lpstr>Stages of group formation: (Tuckman and Jensen’s theory) </vt:lpstr>
      <vt:lpstr>Types of groups: </vt:lpstr>
      <vt:lpstr>Informal groups:</vt:lpstr>
      <vt:lpstr>Getting acquainted: </vt:lpstr>
      <vt:lpstr>Advantages: </vt:lpstr>
      <vt:lpstr>Clarifying expectations: </vt:lpstr>
      <vt:lpstr>Steps in group problem solving: </vt:lpstr>
      <vt:lpstr>Group dynamics </vt:lpstr>
      <vt:lpstr>Group process techniques </vt:lpstr>
      <vt:lpstr>Advantages of NGT : </vt:lpstr>
      <vt:lpstr>Decision grid or Decision matrix </vt:lpstr>
      <vt:lpstr>Advantages: </vt:lpstr>
      <vt:lpstr>Team </vt:lpstr>
      <vt:lpstr>Types of teams: </vt:lpstr>
      <vt:lpstr>   Differences between  group and team </vt:lpstr>
      <vt:lpstr>PowerPoint Presentation</vt:lpstr>
      <vt:lpstr>PowerPoint Presentation</vt:lpstr>
      <vt:lpstr> Advantages of cross functional teams over functional teams </vt:lpstr>
      <vt:lpstr>Team compositions </vt:lpstr>
      <vt:lpstr>An ideal team should have: </vt:lpstr>
      <vt:lpstr>Team Performance Management (TPM) </vt:lpstr>
      <vt:lpstr>TPM Cycle: </vt:lpstr>
      <vt:lpstr>Decision making in teams and groups: </vt:lpstr>
      <vt:lpstr>Advantages of virtual team: </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40</cp:revision>
  <dcterms:created xsi:type="dcterms:W3CDTF">2006-08-16T00:00:00Z</dcterms:created>
  <dcterms:modified xsi:type="dcterms:W3CDTF">2021-02-17T16:44:34Z</dcterms:modified>
</cp:coreProperties>
</file>